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ink/ink1.xml" ContentType="application/inkml+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1.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3.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14.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15.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16.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17.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18.xml" ContentType="application/vnd.openxmlformats-officedocument.presentationml.notesSlide+xml"/>
  <Override PartName="/ppt/tags/tag387.xml" ContentType="application/vnd.openxmlformats-officedocument.presentationml.tags+xml"/>
  <Override PartName="/ppt/notesSlides/notesSlide19.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notesSlides/notesSlide20.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4.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23.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24.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notesSlides/notesSlide25.xml" ContentType="application/vnd.openxmlformats-officedocument.presentationml.notesSlid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notesSlides/notesSlide26.xml" ContentType="application/vnd.openxmlformats-officedocument.presentationml.notesSlide+xml"/>
  <Override PartName="/ppt/tags/tag895.xml" ContentType="application/vnd.openxmlformats-officedocument.presentationml.tags+xml"/>
  <Override PartName="/ppt/notesSlides/notesSlide27.xml" ContentType="application/vnd.openxmlformats-officedocument.presentationml.notesSlide+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notesSlides/notesSlide28.xml" ContentType="application/vnd.openxmlformats-officedocument.presentationml.notesSlide+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notesSlides/notesSlide29.xml" ContentType="application/vnd.openxmlformats-officedocument.presentationml.notesSlide+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notesSlides/notesSlide30.xml" ContentType="application/vnd.openxmlformats-officedocument.presentationml.notesSlide+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93.xml" ContentType="application/vnd.openxmlformats-officedocument.presentationml.tags+xml"/>
  <Override PartName="/ppt/tags/tag423.xml" ContentType="application/vnd.openxmlformats-officedocument.presentationml.tags+xml"/>
  <Override PartName="/ppt/tags/tag4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5" r:id="rId1"/>
  </p:sldMasterIdLst>
  <p:notesMasterIdLst>
    <p:notesMasterId r:id="rId42"/>
  </p:notesMasterIdLst>
  <p:handoutMasterIdLst>
    <p:handoutMasterId r:id="rId43"/>
  </p:handoutMasterIdLst>
  <p:sldIdLst>
    <p:sldId id="258" r:id="rId2"/>
    <p:sldId id="287" r:id="rId3"/>
    <p:sldId id="733" r:id="rId4"/>
    <p:sldId id="734" r:id="rId5"/>
    <p:sldId id="725" r:id="rId6"/>
    <p:sldId id="729" r:id="rId7"/>
    <p:sldId id="770" r:id="rId8"/>
    <p:sldId id="767" r:id="rId9"/>
    <p:sldId id="648" r:id="rId10"/>
    <p:sldId id="768" r:id="rId11"/>
    <p:sldId id="649" r:id="rId12"/>
    <p:sldId id="594" r:id="rId13"/>
    <p:sldId id="643" r:id="rId14"/>
    <p:sldId id="721" r:id="rId15"/>
    <p:sldId id="743" r:id="rId16"/>
    <p:sldId id="758" r:id="rId17"/>
    <p:sldId id="759" r:id="rId18"/>
    <p:sldId id="595" r:id="rId19"/>
    <p:sldId id="771" r:id="rId20"/>
    <p:sldId id="644" r:id="rId21"/>
    <p:sldId id="630" r:id="rId22"/>
    <p:sldId id="313" r:id="rId23"/>
    <p:sldId id="311" r:id="rId24"/>
    <p:sldId id="294" r:id="rId25"/>
    <p:sldId id="295" r:id="rId26"/>
    <p:sldId id="296" r:id="rId27"/>
    <p:sldId id="297" r:id="rId28"/>
    <p:sldId id="300" r:id="rId29"/>
    <p:sldId id="270" r:id="rId30"/>
    <p:sldId id="301" r:id="rId31"/>
    <p:sldId id="302" r:id="rId32"/>
    <p:sldId id="303" r:id="rId33"/>
    <p:sldId id="304" r:id="rId34"/>
    <p:sldId id="305" r:id="rId35"/>
    <p:sldId id="277" r:id="rId36"/>
    <p:sldId id="307" r:id="rId37"/>
    <p:sldId id="279" r:id="rId38"/>
    <p:sldId id="280" r:id="rId39"/>
    <p:sldId id="308" r:id="rId40"/>
    <p:sldId id="281" r:id="rId41"/>
  </p:sldIdLst>
  <p:sldSz cx="9144000" cy="6858000" type="screen4x3"/>
  <p:notesSz cx="9586913" cy="7302500"/>
  <p:custDataLst>
    <p:tags r:id="rId4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0" userDrawn="1">
          <p15:clr>
            <a:srgbClr val="A4A3A4"/>
          </p15:clr>
        </p15:guide>
        <p15:guide id="2" pos="30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Holt" initials="B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C97"/>
    <a:srgbClr val="FFFF99"/>
    <a:srgbClr val="4E6F21"/>
    <a:srgbClr val="3E6353"/>
    <a:srgbClr val="C00000"/>
    <a:srgbClr val="0000FF"/>
    <a:srgbClr val="F6F5BD"/>
    <a:srgbClr val="4B2A85"/>
    <a:srgbClr val="FF6600"/>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3" autoAdjust="0"/>
    <p:restoredTop sz="62600" autoAdjust="0"/>
  </p:normalViewPr>
  <p:slideViewPr>
    <p:cSldViewPr snapToObjects="1">
      <p:cViewPr varScale="1">
        <p:scale>
          <a:sx n="137" d="100"/>
          <a:sy n="137" d="100"/>
        </p:scale>
        <p:origin x="65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11" d="100"/>
          <a:sy n="111" d="100"/>
        </p:scale>
        <p:origin x="2488" y="200"/>
      </p:cViewPr>
      <p:guideLst>
        <p:guide orient="horz" pos="2300"/>
        <p:guide pos="30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9581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9-28T22:47:22.955"/>
    </inkml:context>
    <inkml:brush xml:id="br0">
      <inkml:brushProperty name="width" value="0.05292" units="cm"/>
      <inkml:brushProperty name="height" value="0.05292" units="cm"/>
      <inkml:brushProperty name="color" value="#FF0000"/>
    </inkml:brush>
  </inkml:definitions>
  <inkml:trace contextRef="#ctx0" brushRef="#br0">13432 8480 104 0,'-6'0'41'0,"3"0"-32"0,3 3 13 0,0-3 6 0,0 0-3 15,-3 0 3-15,0 0-1 16,0 0 1-16,0 0-15 16,3 0 3-16,0 0 4 0,0 0-5 15,0 0 2-15,0 0-8 16,0 0-1-16,0 0-4 16,6 0-1-16,-3 0-1 15,6 0 1 1,3 0-2-16,0 0 2 15,0 0 0-15,3 0-4 16,0 0 1-16,2 0 0 16,1 2 0-16,0-2 0 15,3 0 2-15,0 0-23 16,0-2-8-16,3-1-26 0,-4 0-8 16,4-2-26-1</inkml:trace>
  <inkml:trace contextRef="#ctx0" brushRef="#br0" timeOffset="347.67">13944 8440 120 0,'0'0'46'0,"6"-2"-35"0,-6 2 14 16,0 0 6 0,0 0-11-16,3 0-1 15,3 0-2-15,0 0 1 0,3 0-10 16,3 0-4-16,3 0-1 0,2 0-2 15,1 0-1-15,3 2 1 16,0 1 1-16,3 0-1 16,0 2-1-16,-4-3-32 15,4 1-16-15,0 0-34 16</inkml:trace>
  <inkml:trace contextRef="#ctx0" brushRef="#br0" timeOffset="683.63">14477 8443 176 0,'6'-3'66'16,"0"6"-52"-16,3-6 8 0,-3 3 1 0,3 0-12 15,3 0-3-15,2 0-3 16,4 3-1-16,0 0-2 16,3-1-2-16,0 1 3 0,0-1-4 15,2 1 0-15,-2 0-12 16,0-1-5-16,-3 1-32 15,0-3-50 1,3 5 15-16</inkml:trace>
  <inkml:trace contextRef="#ctx0" brushRef="#br0" timeOffset="2194.53">13396 6892 148 0,'-3'0'57'0,"6"3"-44"0,-3 0 12 0,0-3 1 0,0 0-6 15,0 0-1-15,6 5-3 16,0 0 0-16,0 1-8 16,0-1-3-16,3 0 1 0,3-2-1 15,3-1 0-15,3 4-3 16,3-4 1-16,2 1-9 15,4 0-3-15,0-1-39 16,3-2-19-16,3-2-18 16</inkml:trace>
  <inkml:trace contextRef="#ctx0" brushRef="#br0" timeOffset="2507.64">13992 6914 160 0,'3'0'63'0,"3"2"-49"0,6 1 7 0,-4 0 2 16,4-3-5-16,3 0-1 16,6 0-9-16,6 0-3 0,0 0-3 15,-1 0-2-15,4 0 3 0,0 0-7 16,0 0-1-16,0-3-36 16,-1 0-13-16,4 1-23 15</inkml:trace>
  <inkml:trace contextRef="#ctx0" brushRef="#br0" timeOffset="2744.7">14635 6863 128 0,'9'0'49'0,"-1"0"-38"0,13 0 12 16,-9 0 3-16,3 0-6 0,3 0 1 16,0 3-10-16,3-3-2 15,0 0-5-15,2 0-3 0,1 0 0 16,0-3-39-16,6 1-14 16,-6-4-20-1</inkml:trace>
  <inkml:trace contextRef="#ctx0" brushRef="#br0" timeOffset="4595.11">13414 10276 184 0,'-3'0'68'0,"3"3"-52"0,0-3 12 16,0 0 5-16,0 0-15 16,0 0-2-16,3 0-6 15,3 0 1-15,0 0-6 16,3 0-1-16,0 0 2 0,3 0-3 15,3 0-2-15,3 0 0 16,2 0-1-16,4 0-14 0,3 3-3 16,3-1-31-1,0-2-14-15,2 0-27 16</inkml:trace>
  <inkml:trace contextRef="#ctx0" brushRef="#br0" timeOffset="4877.82">13902 10268 200 0,'3'-2'77'0,"3"2"-60"0,3 0 13 0,-3 0 3 0,0-3-8 16,3 1-2-16,6-1-9 15,3 0-4-15,3 1-5 16,2 2-6-16,1 0 0 0,3 0 1 16,3 0 0-16,-3 0 0 15,-1 2 2-15,1 1-23 16,3-3-11-16,0 0-27 16,-3 0-11-16,-1-3-18 15</inkml:trace>
  <inkml:trace contextRef="#ctx0" brushRef="#br0" timeOffset="5089.49">14456 10250 180 0,'3'0'68'0,"3"-3"-52"0,6 3 8 0,-3 0 0 16,3 0-6-16,3 0 0 15,5 0-4-15,4 0-1 16,3-2-7-16,3-1-2 0,3 3 2 15,-4-3-3-15,-2 3 0 16,0 0-1-16,-3-2-2 16,0-1-19-16,-1 0-8 0,1 1-76 31</inkml:trace>
  <inkml:trace contextRef="#ctx0" brushRef="#br0" timeOffset="5988.39">13432 9358 148 0,'-9'0'55'0,"3"0"-43"0,3 3 8 0,3-3 0 16,0 0 5-16,0 0 5 15,0 0-10-15,0 0-2 16,6 3-10-16,3-3 6 0,0 0 3 15,3 0-5-15,6 0-2 16,3 0-5-16,5 0-2 16,4 0-1-16,0 0-2 0,3 0-8 15,-1 2-5-15,1-2-42 16,3 0-18-16,3 0-21 16</inkml:trace>
  <inkml:trace contextRef="#ctx0" brushRef="#br0" timeOffset="6221.95">14030 9369 220 0,'-3'-3'82'0,"12"6"-64"0,6-3 4 0,-6 0-3 15,3 0 1 1,3 0 2-16,0 0-7 15,3 0-4-15,3 0-6 0,-1 3-4 0,1-1 2 16,3-2-18-16,3 3-4 16,3-1-55-1,2-2-66-15,1 0 32 16</inkml:trace>
  <inkml:trace contextRef="#ctx0" brushRef="#br0" timeOffset="6394.2">14626 9356 240 0,'15'0'90'0,"5"2"-70"0,7-4-1 0,-12 2-6 0,3 0-3 15,0 0 4-15,0 0-8 16,3 0-1-16,-1 0-3 16,1 0-2-16,0 0 3 0,-3 0-57 15,6 2-26-15,-6 4-21 16</inkml:trace>
  <inkml:trace contextRef="#ctx0" brushRef="#br0" timeOffset="7205.94">13420 10978 156 0,'0'0'60'0,"0"0"-47"0,9-3 6 0,-3 3 0 0,0 0 0 15,0 0 1-15,6-3-7 16,0 3-3-16,3 0-5 15,3 0-4-15,5 3 2 0,4-3-7 16,3 0 1-16,3-3-65 16,2-2-53-1,-2-3 39-15</inkml:trace>
  <inkml:trace contextRef="#ctx0" brushRef="#br0" timeOffset="7389.42">13998 10935 228 0,'0'3'88'0,"9"0"-69"0,5-1-7 0,-5-2-9 15,6 0-4-15,3 3 0 16,6-3-2-16,0 0 0 16,3 2 2-16,-1-2-38 0,4 0-15 15,6 0-28 1</inkml:trace>
  <inkml:trace contextRef="#ctx0" brushRef="#br0" timeOffset="7567.99">14605 10946 244 0,'9'2'90'0,"3"4"-70"0,12-6-5 16,-13 2-8-16,7 1-7 15,3 0 0-15,3-1-3 16,0-2 0-16,0 3 2 15,-4 0-16-15,4-3-3 0,-3 0-23 16,0-3-8-16,6-5-28 16</inkml:trace>
  <inkml:trace contextRef="#ctx0" brushRef="#br0" timeOffset="8814.65">13456 7564 212 0,'-9'3'82'0,"9"-6"-64"0,-3 3 18 15,3 0 2-15,0 0-5 16,0 0 3-16,0 0-16 16,0 0-6-16,0 0-3 15,12-2-6-15,3 2-5 16,6 0-3-16,2 0-7 0,4 0-2 15,0 2-28 1,3 1-14-16,3 2-67 16</inkml:trace>
  <inkml:trace contextRef="#ctx0" brushRef="#br0" timeOffset="9007.23">13950 7615 304 0,'-6'-3'115'0,"9"3"-89"0,9-3-12 0,-6 3-10 0,3 0-6 15,0 0 1-15,6 0-15 16,3-2-6-16,2 2 11 16,4-3-39-16,6 0-13 15,0 1-36 1</inkml:trace>
  <inkml:trace contextRef="#ctx0" brushRef="#br0" timeOffset="9132.03">14361 7591 220 0,'3'3'85'0,"3"-1"-66"0,3-2-3 15,0 0-7-15,2 0-7 16,4 0 1-16,6 0-26 16,3 0-12-16,3 0-55 15,6 0-24-15</inkml:trace>
  <inkml:trace contextRef="#ctx0" brushRef="#br0" timeOffset="9233.84">14879 7572 172 0,'3'0'66'0,"0"-2"-52"0,6 2-76 0,-3 0-39 16</inkml:trace>
  <inkml:trace contextRef="#ctx0" brushRef="#br0" timeOffset="10298.59">13379 6107 220 0,'0'0'82'0,"0"2"-64"0,0 4 15 16,3-4 4-16,-1 1-10 15,1-1-1-15,3 1-9 16,0 0 0-16,3-1-10 16,3 1-4-16,3 2-2 0,3 1-1 15,6-4 2-15,3 1-14 16,2-3-5-16,4-3-46 15,3 1-21-15,-3-6-26 16</inkml:trace>
  <inkml:trace contextRef="#ctx0" brushRef="#br0" timeOffset="10537.2">13932 6138 240 0,'3'6'90'0,"3"-6"-70"0,0 2 17 0,0 1 4 0,0-3-13 15,6 0-4-15,3 0-11 16,3 0-6 0,5 0-4-16,4 0-3 0,3 0 1 15,-3 0-28-15,3-3-11 16,2 1-72-1,7-4-52-15,0-2 64 0</inkml:trace>
  <inkml:trace contextRef="#ctx0" brushRef="#br0" timeOffset="10717.34">14548 6138 312 0,'3'3'115'0,"3"-3"-89"0,15 3-12 15,-9-3-10-15,3 0 5 16,3 0 8-16,3 0-4 15,2 0 0-15,1-3-7 0,3 3-4 0,0 0-1 16,0-3-6-16,-1 1 1 16,1-4-58-16,0 1-25 15,-3-8-40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2:02:21.469"/>
    </inkml:context>
    <inkml:brush xml:id="br0">
      <inkml:brushProperty name="width" value="0.05292" units="cm"/>
      <inkml:brushProperty name="height" value="0.05292" units="cm"/>
      <inkml:brushProperty name="color" value="#FF0000"/>
    </inkml:brush>
  </inkml:definitions>
  <inkml:trace contextRef="#ctx0" brushRef="#br0">15153 6263 108 0,'0'-6'41'0,"0"4"-32"0,-3-1 17 0,3 0 8 0,-3 1-5 15,0-1-2-15,0 1-2 16,3-1 1-16,0 0-14 15,6 1-5-15,8 2-2 0,16-6-1 16,21-4 0-16,17-4-2 16,7 7 1-16,-1-4 0 15,-2-2 3-15,-7 5-49 16,4-3-23-16,-13-10-25 16</inkml:trace>
  <inkml:trace contextRef="#ctx0" brushRef="#br0" timeOffset="103351.42">8437 6496 56 0,'-6'-8'22'0,"6"5"-18"0,-2-5-24 16,4 5-12-16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402017"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943225" y="522288"/>
            <a:ext cx="3716338" cy="2786062"/>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300485" y="3482563"/>
            <a:ext cx="7002615" cy="3250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8582" name="Rectangle 6"/>
          <p:cNvSpPr>
            <a:spLocks noGrp="1" noChangeArrowheads="1"/>
          </p:cNvSpPr>
          <p:nvPr>
            <p:ph type="ftr" sz="quarter" idx="4"/>
          </p:nvPr>
        </p:nvSpPr>
        <p:spPr bwMode="auto">
          <a:xfrm>
            <a:off x="0"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402017"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162335635"/>
      </p:ext>
    </p:extLst>
  </p:cSld>
  <p:clrMap bg1="lt1" tx1="dk1" bg2="lt2" tx2="dk2" accent1="accent1" accent2="accent2" accent3="accent3" accent4="accent4" accent5="accent5" accent6="accent6" hlink="hlink" folHlink="folHlink"/>
  <p:hf hdr="0" ftr="0" dt="0"/>
  <p:notesStyle>
    <a:lvl1pPr marL="13716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1pPr>
    <a:lvl2pPr marL="32004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2pPr>
    <a:lvl3pPr marL="54864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3pPr>
    <a:lvl4pPr marL="1371600" algn="l" rtl="0" eaLnBrk="0" fontAlgn="base" hangingPunct="0">
      <a:spcBef>
        <a:spcPct val="30000"/>
      </a:spcBef>
      <a:spcAft>
        <a:spcPct val="0"/>
      </a:spcAft>
      <a:defRPr sz="1400" b="0" i="0" kern="1200">
        <a:solidFill>
          <a:schemeClr val="tx1"/>
        </a:solidFill>
        <a:latin typeface="Roboto Regular" charset="0"/>
        <a:ea typeface="Roboto Regular" charset="0"/>
        <a:cs typeface="Roboto Regular" charset="0"/>
      </a:defRPr>
    </a:lvl4pPr>
    <a:lvl5pPr marL="1828800" algn="l" rtl="0" eaLnBrk="0" fontAlgn="base" hangingPunct="0">
      <a:spcBef>
        <a:spcPct val="30000"/>
      </a:spcBef>
      <a:spcAft>
        <a:spcPct val="0"/>
      </a:spcAft>
      <a:defRPr sz="1400" b="0" i="0" kern="1200">
        <a:solidFill>
          <a:schemeClr val="tx1"/>
        </a:solidFill>
        <a:latin typeface="Roboto Regular" charset="0"/>
        <a:ea typeface="Roboto Regular" charset="0"/>
        <a:cs typeface="Roboto Regula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738f09f8_0_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738f09f8_0_7: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I started studying computer science, I was incredibly troubled by the very concept of writing programs. I was completely mind-blown every time the staff showed us something new you could do on the computer, and I remember sitting in shock and wondering “</a:t>
            </a:r>
            <a:r>
              <a:rPr lang="en-US" b="1" dirty="0"/>
              <a:t>how does the computer know what I’m telling it to do….</a:t>
            </a:r>
            <a:r>
              <a:rPr lang="en-US" dirty="0"/>
              <a:t>” The staff refused to answer my questions -- they said with indignation “you don’t need to know how to build a car in order to drive it!” The computer was like a box of magic -- a piece of metal that could somehow understand complex concepts like “truth” and recursion -- concepts that philosophers and 61A students have been struggling with for centuries.</a:t>
            </a:r>
            <a:endParaRPr dirty="0"/>
          </a:p>
          <a:p>
            <a:pPr marL="0" lvl="0" indent="0" algn="l" rtl="0">
              <a:spcBef>
                <a:spcPts val="0"/>
              </a:spcBef>
              <a:spcAft>
                <a:spcPts val="0"/>
              </a:spcAft>
              <a:buNone/>
            </a:pPr>
            <a:r>
              <a:rPr lang="en-US" dirty="0"/>
              <a:t>But what was perhaps more astonishing than that was that the computer knew how to reach these concepts from </a:t>
            </a:r>
            <a:r>
              <a:rPr lang="en-US" b="1" i="1" dirty="0"/>
              <a:t>my words. </a:t>
            </a:r>
            <a:r>
              <a:rPr lang="en-US" dirty="0"/>
              <a:t>I had actually just taken an entire philosophy class called “The Theory of Meaning” where we basically concluded that it wasn’t possible for humans to consistently communicate ideas through words, so how could the computer possibly interpret those words?!</a:t>
            </a:r>
            <a:endParaRPr dirty="0"/>
          </a:p>
          <a:p>
            <a:pPr marL="0" lvl="0" indent="0" algn="l" rtl="0">
              <a:spcBef>
                <a:spcPts val="0"/>
              </a:spcBef>
              <a:spcAft>
                <a:spcPts val="0"/>
              </a:spcAft>
              <a:buNone/>
            </a:pPr>
            <a:r>
              <a:rPr lang="en-US" dirty="0"/>
              <a:t>As it turns out, since humans designed computers, it’s a lot easier to understand the way computers interpret words than the way we do. </a:t>
            </a:r>
            <a:endParaRPr dirty="0"/>
          </a:p>
          <a:p>
            <a:pPr marL="0" lvl="0" indent="0" algn="l" rtl="0">
              <a:spcBef>
                <a:spcPts val="0"/>
              </a:spcBef>
              <a:spcAft>
                <a:spcPts val="0"/>
              </a:spcAft>
              <a:buNone/>
            </a:pPr>
            <a:r>
              <a:rPr lang="en-US" dirty="0"/>
              <a:t>For the moment, we’ll leave understanding the brain to cognitive and neuroscientists, linguists and philosophers. But we will take a closer look at the computer to learn how it understands us.</a:t>
            </a:r>
            <a:endParaRPr dirty="0"/>
          </a:p>
        </p:txBody>
      </p:sp>
      <p:sp>
        <p:nvSpPr>
          <p:cNvPr id="122" name="Google Shape;122;g1e738f09f8_0_7: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14276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p:spPr>
        <p:txBody>
          <a:bodyPr/>
          <a:lstStyle/>
          <a:p>
            <a:r>
              <a:rPr lang="en-US" dirty="0"/>
              <a:t>Use the </a:t>
            </a:r>
            <a:r>
              <a:rPr lang="en-US" b="1" dirty="0"/>
              <a:t>first </a:t>
            </a:r>
            <a:r>
              <a:rPr lang="en-US" b="0" dirty="0"/>
              <a:t>byte</a:t>
            </a:r>
            <a:r>
              <a:rPr lang="en-US" b="0" baseline="0" dirty="0"/>
              <a:t> of the word</a:t>
            </a:r>
          </a:p>
          <a:p>
            <a:r>
              <a:rPr lang="en-US" b="0" baseline="0" dirty="0"/>
              <a:t>Still count by bytes</a:t>
            </a:r>
          </a:p>
          <a:p>
            <a:pPr lvl="0"/>
            <a:r>
              <a:rPr lang="en-US" b="0" baseline="0" dirty="0"/>
              <a:t>Aside: </a:t>
            </a:r>
            <a:r>
              <a:rPr lang="en-US" b="0" i="1" baseline="0" dirty="0"/>
              <a:t>isn’t this wasteful?</a:t>
            </a:r>
          </a:p>
          <a:p>
            <a:pPr lvl="1"/>
            <a:r>
              <a:rPr lang="en-US" b="0" i="0" baseline="0" dirty="0"/>
              <a:t>Yes, but remember how much we can address with 64 bits? Probably don’t need to worry too much.</a:t>
            </a:r>
            <a:endParaRPr lang="en-US" b="0" i="0" dirty="0"/>
          </a:p>
        </p:txBody>
      </p:sp>
    </p:spTree>
    <p:extLst>
      <p:ext uri="{BB962C8B-B14F-4D97-AF65-F5344CB8AC3E}">
        <p14:creationId xmlns:p14="http://schemas.microsoft.com/office/powerpoint/2010/main" val="365628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What’s the second row’s address going to be?</a:t>
            </a:r>
          </a:p>
          <a:p>
            <a:pPr lvl="1"/>
            <a:r>
              <a:rPr lang="en-US" b="0" baseline="0" dirty="0"/>
              <a:t>0x08</a:t>
            </a:r>
          </a:p>
          <a:p>
            <a:r>
              <a:rPr lang="en-US" b="1" baseline="0" dirty="0"/>
              <a:t>Third?</a:t>
            </a:r>
          </a:p>
          <a:p>
            <a:pPr lvl="1"/>
            <a:r>
              <a:rPr lang="en-US" b="0" baseline="0" dirty="0"/>
              <a:t>0x10</a:t>
            </a:r>
            <a:endParaRPr lang="en-US" b="0"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982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367203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baseline="0" dirty="0"/>
              <a:t>Note that everything is just </a:t>
            </a:r>
            <a:r>
              <a:rPr lang="en-US" b="1" baseline="0" dirty="0"/>
              <a:t>padded with extra 0s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3218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baseline="0" dirty="0"/>
              <a:t>Note that everything is just </a:t>
            </a:r>
            <a:r>
              <a:rPr lang="en-US" b="1" baseline="0" dirty="0"/>
              <a:t>padded with extra 0s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369221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r>
              <a:rPr lang="en-US" dirty="0"/>
              <a:t>This mapping is mostly an arbitrary</a:t>
            </a:r>
            <a:r>
              <a:rPr lang="en-US" baseline="0" dirty="0"/>
              <a:t> historical artifact except for address sizes.</a:t>
            </a:r>
            <a:endParaRPr lang="en-US" dirty="0"/>
          </a:p>
        </p:txBody>
      </p:sp>
    </p:spTree>
    <p:extLst>
      <p:ext uri="{BB962C8B-B14F-4D97-AF65-F5344CB8AC3E}">
        <p14:creationId xmlns:p14="http://schemas.microsoft.com/office/powerpoint/2010/main" val="5028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191228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32574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r>
              <a:rPr lang="en-US" dirty="0"/>
              <a:t>Big Endian</a:t>
            </a:r>
          </a:p>
          <a:p>
            <a:pPr lvl="1"/>
            <a:r>
              <a:rPr lang="en-US" dirty="0"/>
              <a:t>Most significant is first</a:t>
            </a:r>
          </a:p>
          <a:p>
            <a:pPr lvl="0"/>
            <a:r>
              <a:rPr lang="en-US" dirty="0"/>
              <a:t>Little</a:t>
            </a:r>
            <a:r>
              <a:rPr lang="en-US" baseline="0" dirty="0"/>
              <a:t> Endian</a:t>
            </a:r>
          </a:p>
          <a:p>
            <a:pPr lvl="1"/>
            <a:r>
              <a:rPr lang="en-US" dirty="0"/>
              <a:t>Looks backwards</a:t>
            </a:r>
          </a:p>
          <a:p>
            <a:pPr lvl="1"/>
            <a:r>
              <a:rPr lang="en-US" b="1" dirty="0"/>
              <a:t>Let’s look at some more examples</a:t>
            </a:r>
            <a:r>
              <a:rPr lang="is-IS" b="1" dirty="0"/>
              <a:t>…</a:t>
            </a:r>
            <a:endParaRPr lang="en-US" b="1" dirty="0"/>
          </a:p>
        </p:txBody>
      </p:sp>
    </p:spTree>
    <p:extLst>
      <p:ext uri="{BB962C8B-B14F-4D97-AF65-F5344CB8AC3E}">
        <p14:creationId xmlns:p14="http://schemas.microsoft.com/office/powerpoint/2010/main" val="261207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6622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dirty="0"/>
          </a:p>
        </p:txBody>
      </p:sp>
      <p:sp>
        <p:nvSpPr>
          <p:cNvPr id="29699" name="Rectangle 3"/>
          <p:cNvSpPr>
            <a:spLocks noGrp="1" noRot="1" noChangeAspect="1" noChangeArrowheads="1"/>
          </p:cNvSpPr>
          <p:nvPr>
            <p:ph type="sldImg"/>
          </p:nvPr>
        </p:nvSpPr>
        <p:spPr>
          <a:xfrm>
            <a:off x="2871788" y="439738"/>
            <a:ext cx="3416300" cy="2562225"/>
          </a:xfrm>
        </p:spPr>
      </p:sp>
    </p:spTree>
    <p:extLst>
      <p:ext uri="{BB962C8B-B14F-4D97-AF65-F5344CB8AC3E}">
        <p14:creationId xmlns:p14="http://schemas.microsoft.com/office/powerpoint/2010/main" val="336281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0801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5553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953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9528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18458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a:spLocks noGrp="1" noRot="1" noChangeAspect="1"/>
          </p:cNvSpPr>
          <p:nvPr>
            <p:ph type="sldImg" idx="2"/>
          </p:nvPr>
        </p:nvSpPr>
        <p:spPr>
          <a:xfrm>
            <a:off x="1276350" y="617538"/>
            <a:ext cx="4779963"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round/>
            <a:headEnd type="none" w="sm" len="sm"/>
            <a:tailEnd type="none" w="sm" len="sm"/>
          </a:ln>
        </p:spPr>
      </p:sp>
      <p:sp>
        <p:nvSpPr>
          <p:cNvPr id="351" name="Google Shape;351;p27: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2747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pronounce it 'char’, you can also call it 'care’ if you care to</a:t>
            </a: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57946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t>
            </a:r>
            <a:r>
              <a:rPr lang="en-US" dirty="0" err="1"/>
              <a:t>strlen</a:t>
            </a:r>
            <a:r>
              <a:rPr lang="en-US" dirty="0"/>
              <a:t>() in #include &lt;</a:t>
            </a:r>
            <a:r>
              <a:rPr lang="en-US" dirty="0" err="1"/>
              <a:t>string.h</a:t>
            </a:r>
            <a:r>
              <a:rPr lang="en-US" dirty="0"/>
              <a:t>&gt;, though doesn’t count null-terminator</a:t>
            </a: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11182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9935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r>
              <a:rPr lang="en-US"/>
              <a:t>%p: prefix “0x” automatically printed</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80389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Base 2 is too hard for humans to read, so we use base 16 as a convenient way to hold what is effectively binary data in our brains.</a:t>
            </a:r>
          </a:p>
        </p:txBody>
      </p:sp>
      <p:sp>
        <p:nvSpPr>
          <p:cNvPr id="4" name="Slide Number Placeholder 3"/>
          <p:cNvSpPr>
            <a:spLocks noGrp="1"/>
          </p:cNvSpPr>
          <p:nvPr>
            <p:ph type="sldNum" sz="quarter" idx="10"/>
          </p:nvPr>
        </p:nvSpPr>
        <p:spPr/>
        <p:txBody>
          <a:bodyPr/>
          <a:lstStyle/>
          <a:p>
            <a:fld id="{E2A9C353-C064-48F2-9AA4-8E67F0D81FC7}" type="slidenum">
              <a:rPr lang="en-US" smtClean="0"/>
              <a:t>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5288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r>
              <a:rPr lang="en-US"/>
              <a:t>%p: prefix “0x” automatically printed</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805140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3941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7</a:t>
            </a:fld>
            <a:endParaRPr lang="en-US"/>
          </a:p>
        </p:txBody>
      </p:sp>
    </p:spTree>
    <p:extLst>
      <p:ext uri="{BB962C8B-B14F-4D97-AF65-F5344CB8AC3E}">
        <p14:creationId xmlns:p14="http://schemas.microsoft.com/office/powerpoint/2010/main" val="35144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8</a:t>
            </a:fld>
            <a:endParaRPr lang="en-US"/>
          </a:p>
        </p:txBody>
      </p:sp>
    </p:spTree>
    <p:extLst>
      <p:ext uri="{BB962C8B-B14F-4D97-AF65-F5344CB8AC3E}">
        <p14:creationId xmlns:p14="http://schemas.microsoft.com/office/powerpoint/2010/main" val="377277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p:spPr>
        <p:txBody>
          <a:bodyPr/>
          <a:lstStyle/>
          <a:p>
            <a:pPr marL="137160" indent="-137160">
              <a:buFontTx/>
              <a:buChar char="-"/>
            </a:pPr>
            <a:r>
              <a:rPr lang="en-US" baseline="0" dirty="0"/>
              <a:t>Address is n bit number.</a:t>
            </a:r>
          </a:p>
          <a:p>
            <a:pPr marL="137160" indent="-137160">
              <a:buFontTx/>
              <a:buChar char="-"/>
            </a:pPr>
            <a:r>
              <a:rPr lang="en-US" baseline="0" dirty="0"/>
              <a:t>Each byte can be read and written</a:t>
            </a:r>
          </a:p>
          <a:p>
            <a:r>
              <a:rPr lang="en-US" baseline="0" dirty="0"/>
              <a:t>Address space determined by how many bits in the address</a:t>
            </a:r>
          </a:p>
          <a:p>
            <a:r>
              <a:rPr lang="en-US" baseline="0" dirty="0"/>
              <a:t>So what if things don’t fit in a single byte?</a:t>
            </a:r>
          </a:p>
          <a:p>
            <a:r>
              <a:rPr lang="en-US" baseline="0" dirty="0"/>
              <a:t>How many things does 1 byte allow us to address?</a:t>
            </a:r>
            <a:endParaRPr lang="en-US" dirty="0"/>
          </a:p>
        </p:txBody>
      </p:sp>
    </p:spTree>
    <p:extLst>
      <p:ext uri="{BB962C8B-B14F-4D97-AF65-F5344CB8AC3E}">
        <p14:creationId xmlns:p14="http://schemas.microsoft.com/office/powerpoint/2010/main" val="238434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145648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pPr marL="171450" marR="0" lvl="2" indent="-171450" algn="l" defTabSz="914400" rtl="0" eaLnBrk="0" fontAlgn="base" latinLnBrk="0" hangingPunct="0">
              <a:lnSpc>
                <a:spcPct val="100000"/>
              </a:lnSpc>
              <a:spcBef>
                <a:spcPct val="30000"/>
              </a:spcBef>
              <a:spcAft>
                <a:spcPct val="0"/>
              </a:spcAft>
              <a:buClrTx/>
              <a:buSzTx/>
              <a:tabLst/>
              <a:defRPr/>
            </a:pPr>
            <a:r>
              <a:rPr lang="en-US" dirty="0"/>
              <a:t>Instead,</a:t>
            </a:r>
            <a:r>
              <a:rPr lang="en-US" baseline="0" dirty="0"/>
              <a:t> we typically talk about addresses in terms of “words”</a:t>
            </a:r>
          </a:p>
          <a:p>
            <a:pPr marL="320040" marR="0" lvl="3"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Use same</a:t>
            </a:r>
            <a:r>
              <a:rPr lang="en-US" baseline="0" dirty="0"/>
              <a:t> word size anywhere that you typically store addresses</a:t>
            </a:r>
            <a:endParaRPr lang="en-US" dirty="0"/>
          </a:p>
          <a:p>
            <a:pPr marL="171450" marR="0" lvl="2" indent="-171450" algn="l" defTabSz="914400" rtl="0" eaLnBrk="0" fontAlgn="base" latinLnBrk="0" hangingPunct="0">
              <a:lnSpc>
                <a:spcPct val="100000"/>
              </a:lnSpc>
              <a:spcBef>
                <a:spcPct val="30000"/>
              </a:spcBef>
              <a:spcAft>
                <a:spcPct val="0"/>
              </a:spcAft>
              <a:buClrTx/>
              <a:buSzTx/>
              <a:tabLst/>
              <a:defRPr/>
            </a:pPr>
            <a:r>
              <a:rPr lang="en-US" dirty="0"/>
              <a:t>You could count the world population with 33 fingers</a:t>
            </a:r>
            <a:r>
              <a:rPr lang="en-US" baseline="0" dirty="0"/>
              <a:t> (u</a:t>
            </a:r>
            <a:r>
              <a:rPr lang="en-US" dirty="0"/>
              <a:t>sing population</a:t>
            </a:r>
            <a:r>
              <a:rPr lang="en-US" baseline="0" dirty="0"/>
              <a:t> number of</a:t>
            </a:r>
            <a:r>
              <a:rPr lang="en-US" dirty="0"/>
              <a:t> 7.454 billion)</a:t>
            </a:r>
          </a:p>
        </p:txBody>
      </p:sp>
    </p:spTree>
    <p:extLst>
      <p:ext uri="{BB962C8B-B14F-4D97-AF65-F5344CB8AC3E}">
        <p14:creationId xmlns:p14="http://schemas.microsoft.com/office/powerpoint/2010/main" val="303600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p:spPr>
        <p:txBody>
          <a:bodyPr/>
          <a:lstStyle/>
          <a:p>
            <a:r>
              <a:rPr lang="en-US" dirty="0"/>
              <a:t>What do we use to</a:t>
            </a:r>
            <a:r>
              <a:rPr lang="en-US" baseline="0" dirty="0"/>
              <a:t> address bigger chunks of bytes?</a:t>
            </a:r>
            <a:endParaRPr lang="en-US" dirty="0"/>
          </a:p>
        </p:txBody>
      </p:sp>
    </p:spTree>
    <p:extLst>
      <p:ext uri="{BB962C8B-B14F-4D97-AF65-F5344CB8AC3E}">
        <p14:creationId xmlns:p14="http://schemas.microsoft.com/office/powerpoint/2010/main" val="385094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23347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23446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4017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294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693603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3455" y="1"/>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solidFill>
                <a:schemeClr val="tx2"/>
              </a:solidFill>
              <a:latin typeface="Times New Roman" pitchFamily="18" charset="0"/>
            </a:endParaRPr>
          </a:p>
        </p:txBody>
      </p:sp>
      <p:sp>
        <p:nvSpPr>
          <p:cNvPr id="16" name="TextBox 15"/>
          <p:cNvSpPr txBox="1"/>
          <p:nvPr/>
        </p:nvSpPr>
        <p:spPr>
          <a:xfrm>
            <a:off x="8407901" y="-2231"/>
            <a:ext cx="736099" cy="230832"/>
          </a:xfrm>
          <a:prstGeom prst="rect">
            <a:avLst/>
          </a:prstGeom>
          <a:noFill/>
        </p:spPr>
        <p:txBody>
          <a:bodyPr wrap="none" rtlCol="0">
            <a:spAutoFit/>
          </a:bodyPr>
          <a:lstStyle/>
          <a:p>
            <a:pPr algn="r"/>
            <a:r>
              <a:rPr lang="en-US" sz="900" b="0" i="0">
                <a:solidFill>
                  <a:schemeClr val="bg1"/>
                </a:solidFill>
                <a:latin typeface="Roboto Regular" charset="0"/>
                <a:ea typeface="Roboto Regular" charset="0"/>
                <a:cs typeface="Roboto Regular" charset="0"/>
              </a:rPr>
              <a:t>CMPT 295</a:t>
            </a:r>
            <a:endParaRPr lang="en-US" sz="900" b="0" i="0" dirty="0">
              <a:solidFill>
                <a:schemeClr val="bg1"/>
              </a:solidFill>
              <a:latin typeface="Roboto Regular" charset="0"/>
              <a:ea typeface="Roboto Regular" charset="0"/>
              <a:cs typeface="Roboto Regular" charset="0"/>
            </a:endParaRPr>
          </a:p>
        </p:txBody>
      </p:sp>
      <p:sp>
        <p:nvSpPr>
          <p:cNvPr id="22" name="TextBox 21"/>
          <p:cNvSpPr txBox="1"/>
          <p:nvPr/>
        </p:nvSpPr>
        <p:spPr>
          <a:xfrm>
            <a:off x="3928249" y="-2231"/>
            <a:ext cx="1287532"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Week 1 - Summary</a:t>
            </a:r>
          </a:p>
        </p:txBody>
      </p:sp>
    </p:spTree>
    <p:extLst>
      <p:ext uri="{BB962C8B-B14F-4D97-AF65-F5344CB8AC3E}">
        <p14:creationId xmlns:p14="http://schemas.microsoft.com/office/powerpoint/2010/main" val="14403632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9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9" Type="http://schemas.openxmlformats.org/officeDocument/2006/relationships/tags" Target="../tags/tag49.xml"/><Relationship Id="rId21" Type="http://schemas.openxmlformats.org/officeDocument/2006/relationships/tags" Target="../tags/tag31.xml"/><Relationship Id="rId34" Type="http://schemas.openxmlformats.org/officeDocument/2006/relationships/tags" Target="../tags/tag44.xml"/><Relationship Id="rId42" Type="http://schemas.openxmlformats.org/officeDocument/2006/relationships/tags" Target="../tags/tag52.xml"/><Relationship Id="rId47" Type="http://schemas.openxmlformats.org/officeDocument/2006/relationships/tags" Target="../tags/tag57.xml"/><Relationship Id="rId50" Type="http://schemas.openxmlformats.org/officeDocument/2006/relationships/tags" Target="../tags/tag60.xml"/><Relationship Id="rId55" Type="http://schemas.openxmlformats.org/officeDocument/2006/relationships/notesSlide" Target="../notesSlides/notesSlide9.xml"/><Relationship Id="rId7" Type="http://schemas.openxmlformats.org/officeDocument/2006/relationships/tags" Target="../tags/tag17.xml"/><Relationship Id="rId2" Type="http://schemas.openxmlformats.org/officeDocument/2006/relationships/tags" Target="../tags/tag12.xml"/><Relationship Id="rId16" Type="http://schemas.openxmlformats.org/officeDocument/2006/relationships/tags" Target="../tags/tag26.xml"/><Relationship Id="rId29" Type="http://schemas.openxmlformats.org/officeDocument/2006/relationships/tags" Target="../tags/tag39.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tags" Target="../tags/tag55.xml"/><Relationship Id="rId53" Type="http://schemas.openxmlformats.org/officeDocument/2006/relationships/tags" Target="../tags/tag63.xml"/><Relationship Id="rId5" Type="http://schemas.openxmlformats.org/officeDocument/2006/relationships/tags" Target="../tags/tag15.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tags" Target="../tags/tag53.xml"/><Relationship Id="rId48" Type="http://schemas.openxmlformats.org/officeDocument/2006/relationships/tags" Target="../tags/tag58.xml"/><Relationship Id="rId56" Type="http://schemas.openxmlformats.org/officeDocument/2006/relationships/customXml" Target="../ink/ink1.xml"/><Relationship Id="rId8" Type="http://schemas.openxmlformats.org/officeDocument/2006/relationships/tags" Target="../tags/tag18.xml"/><Relationship Id="rId51" Type="http://schemas.openxmlformats.org/officeDocument/2006/relationships/tags" Target="../tags/tag61.xml"/><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tags" Target="../tags/tag56.xml"/><Relationship Id="rId59" Type="http://schemas.openxmlformats.org/officeDocument/2006/relationships/image" Target="../media/image22.emf"/><Relationship Id="rId20" Type="http://schemas.openxmlformats.org/officeDocument/2006/relationships/tags" Target="../tags/tag30.xml"/><Relationship Id="rId41" Type="http://schemas.openxmlformats.org/officeDocument/2006/relationships/tags" Target="../tags/tag51.xml"/><Relationship Id="rId54"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s>
</file>

<file path=ppt/slides/_rels/slide13.xml.rels><?xml version="1.0" encoding="UTF-8" standalone="yes"?>
<Relationships xmlns="http://schemas.openxmlformats.org/package/2006/relationships"><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9" Type="http://schemas.openxmlformats.org/officeDocument/2006/relationships/tags" Target="../tags/tag103.xml"/><Relationship Id="rId21" Type="http://schemas.openxmlformats.org/officeDocument/2006/relationships/tags" Target="../tags/tag84.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tags" Target="../tags/tag111.xml"/><Relationship Id="rId50" Type="http://schemas.openxmlformats.org/officeDocument/2006/relationships/tags" Target="../tags/tag114.xml"/><Relationship Id="rId55" Type="http://schemas.openxmlformats.org/officeDocument/2006/relationships/tags" Target="../tags/tag119.xml"/><Relationship Id="rId63" Type="http://schemas.openxmlformats.org/officeDocument/2006/relationships/notesSlide" Target="../notesSlides/notesSlide10.xml"/><Relationship Id="rId7" Type="http://schemas.openxmlformats.org/officeDocument/2006/relationships/tags" Target="../tags/tag70.xml"/><Relationship Id="rId2" Type="http://schemas.openxmlformats.org/officeDocument/2006/relationships/tags" Target="../tags/tag65.xml"/><Relationship Id="rId16" Type="http://schemas.openxmlformats.org/officeDocument/2006/relationships/tags" Target="../tags/tag79.xml"/><Relationship Id="rId29" Type="http://schemas.openxmlformats.org/officeDocument/2006/relationships/tags" Target="../tags/tag92.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tags" Target="../tags/tag117.xml"/><Relationship Id="rId58" Type="http://schemas.openxmlformats.org/officeDocument/2006/relationships/tags" Target="../tags/tag122.xml"/><Relationship Id="rId5" Type="http://schemas.openxmlformats.org/officeDocument/2006/relationships/tags" Target="../tags/tag68.xml"/><Relationship Id="rId61" Type="http://schemas.openxmlformats.org/officeDocument/2006/relationships/tags" Target="../tags/tag125.xml"/><Relationship Id="rId19" Type="http://schemas.openxmlformats.org/officeDocument/2006/relationships/tags" Target="../tags/tag8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tags" Target="../tags/tag112.xml"/><Relationship Id="rId56" Type="http://schemas.openxmlformats.org/officeDocument/2006/relationships/tags" Target="../tags/tag120.xml"/><Relationship Id="rId8" Type="http://schemas.openxmlformats.org/officeDocument/2006/relationships/tags" Target="../tags/tag71.xml"/><Relationship Id="rId51" Type="http://schemas.openxmlformats.org/officeDocument/2006/relationships/tags" Target="../tags/tag115.xml"/><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59" Type="http://schemas.openxmlformats.org/officeDocument/2006/relationships/tags" Target="../tags/tag123.xml"/><Relationship Id="rId20" Type="http://schemas.openxmlformats.org/officeDocument/2006/relationships/tags" Target="../tags/tag83.xml"/><Relationship Id="rId41" Type="http://schemas.openxmlformats.org/officeDocument/2006/relationships/tags" Target="../tags/tag105.xml"/><Relationship Id="rId54" Type="http://schemas.openxmlformats.org/officeDocument/2006/relationships/tags" Target="../tags/tag118.xml"/><Relationship Id="rId6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tags" Target="../tags/tag69.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tags" Target="../tags/tag100.xml"/><Relationship Id="rId49" Type="http://schemas.openxmlformats.org/officeDocument/2006/relationships/tags" Target="../tags/tag113.xml"/><Relationship Id="rId57" Type="http://schemas.openxmlformats.org/officeDocument/2006/relationships/tags" Target="../tags/tag121.xml"/><Relationship Id="rId10" Type="http://schemas.openxmlformats.org/officeDocument/2006/relationships/tags" Target="../tags/tag73.xml"/><Relationship Id="rId31" Type="http://schemas.openxmlformats.org/officeDocument/2006/relationships/tags" Target="../tags/tag95.xml"/><Relationship Id="rId44" Type="http://schemas.openxmlformats.org/officeDocument/2006/relationships/tags" Target="../tags/tag108.xml"/><Relationship Id="rId52" Type="http://schemas.openxmlformats.org/officeDocument/2006/relationships/tags" Target="../tags/tag116.xml"/><Relationship Id="rId60" Type="http://schemas.openxmlformats.org/officeDocument/2006/relationships/tags" Target="../tags/tag124.xml"/><Relationship Id="rId4" Type="http://schemas.openxmlformats.org/officeDocument/2006/relationships/tags" Target="../tags/tag67.xml"/><Relationship Id="rId9" Type="http://schemas.openxmlformats.org/officeDocument/2006/relationships/tags" Target="../tags/tag72.xml"/></Relationships>
</file>

<file path=ppt/slides/_rels/slide14.xml.rels><?xml version="1.0" encoding="UTF-8" standalone="yes"?>
<Relationships xmlns="http://schemas.openxmlformats.org/package/2006/relationships"><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9" Type="http://schemas.openxmlformats.org/officeDocument/2006/relationships/tags" Target="../tags/tag164.xml"/><Relationship Id="rId21" Type="http://schemas.openxmlformats.org/officeDocument/2006/relationships/tags" Target="../tags/tag146.xml"/><Relationship Id="rId34" Type="http://schemas.openxmlformats.org/officeDocument/2006/relationships/tags" Target="../tags/tag159.xml"/><Relationship Id="rId42" Type="http://schemas.openxmlformats.org/officeDocument/2006/relationships/tags" Target="../tags/tag167.xml"/><Relationship Id="rId47" Type="http://schemas.openxmlformats.org/officeDocument/2006/relationships/tags" Target="../tags/tag172.xml"/><Relationship Id="rId7" Type="http://schemas.openxmlformats.org/officeDocument/2006/relationships/tags" Target="../tags/tag132.xml"/><Relationship Id="rId2" Type="http://schemas.openxmlformats.org/officeDocument/2006/relationships/tags" Target="../tags/tag127.xml"/><Relationship Id="rId16" Type="http://schemas.openxmlformats.org/officeDocument/2006/relationships/tags" Target="../tags/tag141.xml"/><Relationship Id="rId29" Type="http://schemas.openxmlformats.org/officeDocument/2006/relationships/tags" Target="../tags/tag154.xml"/><Relationship Id="rId11" Type="http://schemas.openxmlformats.org/officeDocument/2006/relationships/tags" Target="../tags/tag136.xml"/><Relationship Id="rId24" Type="http://schemas.openxmlformats.org/officeDocument/2006/relationships/tags" Target="../tags/tag149.xml"/><Relationship Id="rId32" Type="http://schemas.openxmlformats.org/officeDocument/2006/relationships/tags" Target="../tags/tag157.xml"/><Relationship Id="rId37" Type="http://schemas.openxmlformats.org/officeDocument/2006/relationships/tags" Target="../tags/tag162.xml"/><Relationship Id="rId40" Type="http://schemas.openxmlformats.org/officeDocument/2006/relationships/tags" Target="../tags/tag165.xml"/><Relationship Id="rId45" Type="http://schemas.openxmlformats.org/officeDocument/2006/relationships/tags" Target="../tags/tag170.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tags" Target="../tags/tag153.xml"/><Relationship Id="rId36" Type="http://schemas.openxmlformats.org/officeDocument/2006/relationships/tags" Target="../tags/tag161.xml"/><Relationship Id="rId49" Type="http://schemas.openxmlformats.org/officeDocument/2006/relationships/notesSlide" Target="../notesSlides/notesSlide11.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tags" Target="../tags/tag156.xml"/><Relationship Id="rId44" Type="http://schemas.openxmlformats.org/officeDocument/2006/relationships/tags" Target="../tags/tag169.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tags" Target="../tags/tag155.xml"/><Relationship Id="rId35" Type="http://schemas.openxmlformats.org/officeDocument/2006/relationships/tags" Target="../tags/tag160.xml"/><Relationship Id="rId43" Type="http://schemas.openxmlformats.org/officeDocument/2006/relationships/tags" Target="../tags/tag168.xml"/><Relationship Id="rId48" Type="http://schemas.openxmlformats.org/officeDocument/2006/relationships/slideLayout" Target="../slideLayouts/slideLayout2.xml"/><Relationship Id="rId8" Type="http://schemas.openxmlformats.org/officeDocument/2006/relationships/tags" Target="../tags/tag133.xml"/><Relationship Id="rId3" Type="http://schemas.openxmlformats.org/officeDocument/2006/relationships/tags" Target="../tags/tag128.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33" Type="http://schemas.openxmlformats.org/officeDocument/2006/relationships/tags" Target="../tags/tag158.xml"/><Relationship Id="rId38" Type="http://schemas.openxmlformats.org/officeDocument/2006/relationships/tags" Target="../tags/tag163.xml"/><Relationship Id="rId46" Type="http://schemas.openxmlformats.org/officeDocument/2006/relationships/tags" Target="../tags/tag171.xml"/><Relationship Id="rId20" Type="http://schemas.openxmlformats.org/officeDocument/2006/relationships/tags" Target="../tags/tag145.xml"/><Relationship Id="rId41" Type="http://schemas.openxmlformats.org/officeDocument/2006/relationships/tags" Target="../tags/tag166.xml"/><Relationship Id="rId1" Type="http://schemas.openxmlformats.org/officeDocument/2006/relationships/tags" Target="../tags/tag126.xml"/><Relationship Id="rId6" Type="http://schemas.openxmlformats.org/officeDocument/2006/relationships/tags" Target="../tags/tag131.xml"/></Relationships>
</file>

<file path=ppt/slides/_rels/slide15.xml.rels><?xml version="1.0" encoding="UTF-8" standalone="yes"?>
<Relationships xmlns="http://schemas.openxmlformats.org/package/2006/relationships"><Relationship Id="rId26" Type="http://schemas.openxmlformats.org/officeDocument/2006/relationships/tags" Target="../tags/tag198.xml"/><Relationship Id="rId21" Type="http://schemas.openxmlformats.org/officeDocument/2006/relationships/tags" Target="../tags/tag193.xml"/><Relationship Id="rId34" Type="http://schemas.openxmlformats.org/officeDocument/2006/relationships/tags" Target="../tags/tag206.xml"/><Relationship Id="rId42" Type="http://schemas.openxmlformats.org/officeDocument/2006/relationships/tags" Target="../tags/tag214.xml"/><Relationship Id="rId47" Type="http://schemas.openxmlformats.org/officeDocument/2006/relationships/tags" Target="../tags/tag219.xml"/><Relationship Id="rId50" Type="http://schemas.openxmlformats.org/officeDocument/2006/relationships/tags" Target="../tags/tag222.xml"/><Relationship Id="rId55" Type="http://schemas.openxmlformats.org/officeDocument/2006/relationships/tags" Target="../tags/tag227.xml"/><Relationship Id="rId63" Type="http://schemas.openxmlformats.org/officeDocument/2006/relationships/tags" Target="../tags/tag235.xml"/><Relationship Id="rId7" Type="http://schemas.openxmlformats.org/officeDocument/2006/relationships/tags" Target="../tags/tag179.xml"/><Relationship Id="rId2" Type="http://schemas.openxmlformats.org/officeDocument/2006/relationships/tags" Target="../tags/tag174.xml"/><Relationship Id="rId16" Type="http://schemas.openxmlformats.org/officeDocument/2006/relationships/tags" Target="../tags/tag188.xml"/><Relationship Id="rId29" Type="http://schemas.openxmlformats.org/officeDocument/2006/relationships/tags" Target="../tags/tag201.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tags" Target="../tags/tag204.xml"/><Relationship Id="rId37" Type="http://schemas.openxmlformats.org/officeDocument/2006/relationships/tags" Target="../tags/tag209.xml"/><Relationship Id="rId40" Type="http://schemas.openxmlformats.org/officeDocument/2006/relationships/tags" Target="../tags/tag212.xml"/><Relationship Id="rId45" Type="http://schemas.openxmlformats.org/officeDocument/2006/relationships/tags" Target="../tags/tag217.xml"/><Relationship Id="rId53" Type="http://schemas.openxmlformats.org/officeDocument/2006/relationships/tags" Target="../tags/tag225.xml"/><Relationship Id="rId58" Type="http://schemas.openxmlformats.org/officeDocument/2006/relationships/tags" Target="../tags/tag230.xml"/><Relationship Id="rId5" Type="http://schemas.openxmlformats.org/officeDocument/2006/relationships/tags" Target="../tags/tag177.xml"/><Relationship Id="rId61" Type="http://schemas.openxmlformats.org/officeDocument/2006/relationships/tags" Target="../tags/tag233.xml"/><Relationship Id="rId19" Type="http://schemas.openxmlformats.org/officeDocument/2006/relationships/tags" Target="../tags/tag19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 Id="rId35" Type="http://schemas.openxmlformats.org/officeDocument/2006/relationships/tags" Target="../tags/tag207.xml"/><Relationship Id="rId43" Type="http://schemas.openxmlformats.org/officeDocument/2006/relationships/tags" Target="../tags/tag215.xml"/><Relationship Id="rId48" Type="http://schemas.openxmlformats.org/officeDocument/2006/relationships/tags" Target="../tags/tag220.xml"/><Relationship Id="rId56" Type="http://schemas.openxmlformats.org/officeDocument/2006/relationships/tags" Target="../tags/tag228.xml"/><Relationship Id="rId64" Type="http://schemas.openxmlformats.org/officeDocument/2006/relationships/slideLayout" Target="../slideLayouts/slideLayout2.xml"/><Relationship Id="rId8" Type="http://schemas.openxmlformats.org/officeDocument/2006/relationships/tags" Target="../tags/tag180.xml"/><Relationship Id="rId51" Type="http://schemas.openxmlformats.org/officeDocument/2006/relationships/tags" Target="../tags/tag223.xml"/><Relationship Id="rId3" Type="http://schemas.openxmlformats.org/officeDocument/2006/relationships/tags" Target="../tags/tag175.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tags" Target="../tags/tag205.xml"/><Relationship Id="rId38" Type="http://schemas.openxmlformats.org/officeDocument/2006/relationships/tags" Target="../tags/tag210.xml"/><Relationship Id="rId46" Type="http://schemas.openxmlformats.org/officeDocument/2006/relationships/tags" Target="../tags/tag218.xml"/><Relationship Id="rId59" Type="http://schemas.openxmlformats.org/officeDocument/2006/relationships/tags" Target="../tags/tag231.xml"/><Relationship Id="rId20" Type="http://schemas.openxmlformats.org/officeDocument/2006/relationships/tags" Target="../tags/tag192.xml"/><Relationship Id="rId41" Type="http://schemas.openxmlformats.org/officeDocument/2006/relationships/tags" Target="../tags/tag213.xml"/><Relationship Id="rId54" Type="http://schemas.openxmlformats.org/officeDocument/2006/relationships/tags" Target="../tags/tag226.xml"/><Relationship Id="rId62" Type="http://schemas.openxmlformats.org/officeDocument/2006/relationships/tags" Target="../tags/tag234.xml"/><Relationship Id="rId1" Type="http://schemas.openxmlformats.org/officeDocument/2006/relationships/tags" Target="../tags/tag173.xml"/><Relationship Id="rId6" Type="http://schemas.openxmlformats.org/officeDocument/2006/relationships/tags" Target="../tags/tag178.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36" Type="http://schemas.openxmlformats.org/officeDocument/2006/relationships/tags" Target="../tags/tag208.xml"/><Relationship Id="rId49" Type="http://schemas.openxmlformats.org/officeDocument/2006/relationships/tags" Target="../tags/tag221.xml"/><Relationship Id="rId57" Type="http://schemas.openxmlformats.org/officeDocument/2006/relationships/tags" Target="../tags/tag229.xml"/><Relationship Id="rId10" Type="http://schemas.openxmlformats.org/officeDocument/2006/relationships/tags" Target="../tags/tag182.xml"/><Relationship Id="rId31" Type="http://schemas.openxmlformats.org/officeDocument/2006/relationships/tags" Target="../tags/tag203.xml"/><Relationship Id="rId44" Type="http://schemas.openxmlformats.org/officeDocument/2006/relationships/tags" Target="../tags/tag216.xml"/><Relationship Id="rId52" Type="http://schemas.openxmlformats.org/officeDocument/2006/relationships/tags" Target="../tags/tag224.xml"/><Relationship Id="rId60" Type="http://schemas.openxmlformats.org/officeDocument/2006/relationships/tags" Target="../tags/tag232.xml"/><Relationship Id="rId65" Type="http://schemas.openxmlformats.org/officeDocument/2006/relationships/notesSlide" Target="../notesSlides/notesSlide12.xml"/><Relationship Id="rId4" Type="http://schemas.openxmlformats.org/officeDocument/2006/relationships/tags" Target="../tags/tag176.xml"/><Relationship Id="rId9" Type="http://schemas.openxmlformats.org/officeDocument/2006/relationships/tags" Target="../tags/tag181.xml"/><Relationship Id="rId13" Type="http://schemas.openxmlformats.org/officeDocument/2006/relationships/tags" Target="../tags/tag185.xml"/><Relationship Id="rId18" Type="http://schemas.openxmlformats.org/officeDocument/2006/relationships/tags" Target="../tags/tag190.xml"/><Relationship Id="rId39" Type="http://schemas.openxmlformats.org/officeDocument/2006/relationships/tags" Target="../tags/tag211.xml"/></Relationships>
</file>

<file path=ppt/slides/_rels/slide16.xml.rels><?xml version="1.0" encoding="UTF-8" standalone="yes"?>
<Relationships xmlns="http://schemas.openxmlformats.org/package/2006/relationships"><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tags" Target="../tags/tag261.xml"/><Relationship Id="rId39" Type="http://schemas.openxmlformats.org/officeDocument/2006/relationships/tags" Target="../tags/tag274.xml"/><Relationship Id="rId21" Type="http://schemas.openxmlformats.org/officeDocument/2006/relationships/tags" Target="../tags/tag256.xml"/><Relationship Id="rId34" Type="http://schemas.openxmlformats.org/officeDocument/2006/relationships/tags" Target="../tags/tag269.xml"/><Relationship Id="rId42" Type="http://schemas.openxmlformats.org/officeDocument/2006/relationships/tags" Target="../tags/tag277.xml"/><Relationship Id="rId47" Type="http://schemas.openxmlformats.org/officeDocument/2006/relationships/notesSlide" Target="../notesSlides/notesSlide13.xml"/><Relationship Id="rId7" Type="http://schemas.openxmlformats.org/officeDocument/2006/relationships/tags" Target="../tags/tag242.xml"/><Relationship Id="rId2" Type="http://schemas.openxmlformats.org/officeDocument/2006/relationships/tags" Target="../tags/tag237.xml"/><Relationship Id="rId16" Type="http://schemas.openxmlformats.org/officeDocument/2006/relationships/tags" Target="../tags/tag251.xml"/><Relationship Id="rId29" Type="http://schemas.openxmlformats.org/officeDocument/2006/relationships/tags" Target="../tags/tag264.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tags" Target="../tags/tag259.xml"/><Relationship Id="rId32" Type="http://schemas.openxmlformats.org/officeDocument/2006/relationships/tags" Target="../tags/tag267.xml"/><Relationship Id="rId37" Type="http://schemas.openxmlformats.org/officeDocument/2006/relationships/tags" Target="../tags/tag272.xml"/><Relationship Id="rId40" Type="http://schemas.openxmlformats.org/officeDocument/2006/relationships/tags" Target="../tags/tag275.xml"/><Relationship Id="rId45" Type="http://schemas.openxmlformats.org/officeDocument/2006/relationships/tags" Target="../tags/tag280.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tags" Target="../tags/tag258.xml"/><Relationship Id="rId28" Type="http://schemas.openxmlformats.org/officeDocument/2006/relationships/tags" Target="../tags/tag263.xml"/><Relationship Id="rId36" Type="http://schemas.openxmlformats.org/officeDocument/2006/relationships/tags" Target="../tags/tag271.xml"/><Relationship Id="rId10" Type="http://schemas.openxmlformats.org/officeDocument/2006/relationships/tags" Target="../tags/tag245.xml"/><Relationship Id="rId19" Type="http://schemas.openxmlformats.org/officeDocument/2006/relationships/tags" Target="../tags/tag254.xml"/><Relationship Id="rId31" Type="http://schemas.openxmlformats.org/officeDocument/2006/relationships/tags" Target="../tags/tag266.xml"/><Relationship Id="rId44" Type="http://schemas.openxmlformats.org/officeDocument/2006/relationships/tags" Target="../tags/tag279.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tags" Target="../tags/tag257.xml"/><Relationship Id="rId27" Type="http://schemas.openxmlformats.org/officeDocument/2006/relationships/tags" Target="../tags/tag262.xml"/><Relationship Id="rId30" Type="http://schemas.openxmlformats.org/officeDocument/2006/relationships/tags" Target="../tags/tag265.xml"/><Relationship Id="rId35" Type="http://schemas.openxmlformats.org/officeDocument/2006/relationships/tags" Target="../tags/tag270.xml"/><Relationship Id="rId43" Type="http://schemas.openxmlformats.org/officeDocument/2006/relationships/tags" Target="../tags/tag278.xml"/><Relationship Id="rId8" Type="http://schemas.openxmlformats.org/officeDocument/2006/relationships/tags" Target="../tags/tag243.xml"/><Relationship Id="rId3" Type="http://schemas.openxmlformats.org/officeDocument/2006/relationships/tags" Target="../tags/tag238.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tags" Target="../tags/tag260.xml"/><Relationship Id="rId33" Type="http://schemas.openxmlformats.org/officeDocument/2006/relationships/tags" Target="../tags/tag268.xml"/><Relationship Id="rId38" Type="http://schemas.openxmlformats.org/officeDocument/2006/relationships/tags" Target="../tags/tag273.xml"/><Relationship Id="rId46" Type="http://schemas.openxmlformats.org/officeDocument/2006/relationships/slideLayout" Target="../slideLayouts/slideLayout2.xml"/><Relationship Id="rId20" Type="http://schemas.openxmlformats.org/officeDocument/2006/relationships/tags" Target="../tags/tag255.xml"/><Relationship Id="rId41" Type="http://schemas.openxmlformats.org/officeDocument/2006/relationships/tags" Target="../tags/tag276.xml"/></Relationships>
</file>

<file path=ppt/slides/_rels/slide17.xml.rels><?xml version="1.0" encoding="UTF-8" standalone="yes"?>
<Relationships xmlns="http://schemas.openxmlformats.org/package/2006/relationships"><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tags" Target="../tags/tag319.xml"/><Relationship Id="rId21" Type="http://schemas.openxmlformats.org/officeDocument/2006/relationships/tags" Target="../tags/tag301.xml"/><Relationship Id="rId34" Type="http://schemas.openxmlformats.org/officeDocument/2006/relationships/tags" Target="../tags/tag314.xml"/><Relationship Id="rId42" Type="http://schemas.openxmlformats.org/officeDocument/2006/relationships/tags" Target="../tags/tag322.xml"/><Relationship Id="rId47" Type="http://schemas.openxmlformats.org/officeDocument/2006/relationships/tags" Target="../tags/tag327.xml"/><Relationship Id="rId50" Type="http://schemas.openxmlformats.org/officeDocument/2006/relationships/tags" Target="../tags/tag330.xml"/><Relationship Id="rId55" Type="http://schemas.openxmlformats.org/officeDocument/2006/relationships/slideLayout" Target="../slideLayouts/slideLayout2.xml"/><Relationship Id="rId7" Type="http://schemas.openxmlformats.org/officeDocument/2006/relationships/tags" Target="../tags/tag287.xml"/><Relationship Id="rId2" Type="http://schemas.openxmlformats.org/officeDocument/2006/relationships/tags" Target="../tags/tag282.xml"/><Relationship Id="rId16" Type="http://schemas.openxmlformats.org/officeDocument/2006/relationships/tags" Target="../tags/tag296.xml"/><Relationship Id="rId29" Type="http://schemas.openxmlformats.org/officeDocument/2006/relationships/tags" Target="../tags/tag309.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tags" Target="../tags/tag317.xml"/><Relationship Id="rId40" Type="http://schemas.openxmlformats.org/officeDocument/2006/relationships/tags" Target="../tags/tag320.xml"/><Relationship Id="rId45" Type="http://schemas.openxmlformats.org/officeDocument/2006/relationships/tags" Target="../tags/tag325.xml"/><Relationship Id="rId53" Type="http://schemas.openxmlformats.org/officeDocument/2006/relationships/tags" Target="../tags/tag333.xml"/><Relationship Id="rId5" Type="http://schemas.openxmlformats.org/officeDocument/2006/relationships/tags" Target="../tags/tag285.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tags" Target="../tags/tag311.xml"/><Relationship Id="rId44" Type="http://schemas.openxmlformats.org/officeDocument/2006/relationships/tags" Target="../tags/tag324.xml"/><Relationship Id="rId52" Type="http://schemas.openxmlformats.org/officeDocument/2006/relationships/tags" Target="../tags/tag332.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 Id="rId43" Type="http://schemas.openxmlformats.org/officeDocument/2006/relationships/tags" Target="../tags/tag323.xml"/><Relationship Id="rId48" Type="http://schemas.openxmlformats.org/officeDocument/2006/relationships/tags" Target="../tags/tag328.xml"/><Relationship Id="rId56" Type="http://schemas.openxmlformats.org/officeDocument/2006/relationships/notesSlide" Target="../notesSlides/notesSlide14.xml"/><Relationship Id="rId8" Type="http://schemas.openxmlformats.org/officeDocument/2006/relationships/tags" Target="../tags/tag288.xml"/><Relationship Id="rId51" Type="http://schemas.openxmlformats.org/officeDocument/2006/relationships/tags" Target="../tags/tag331.xml"/><Relationship Id="rId3" Type="http://schemas.openxmlformats.org/officeDocument/2006/relationships/tags" Target="../tags/tag283.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tags" Target="../tags/tag318.xml"/><Relationship Id="rId46" Type="http://schemas.openxmlformats.org/officeDocument/2006/relationships/tags" Target="../tags/tag326.xml"/><Relationship Id="rId20" Type="http://schemas.openxmlformats.org/officeDocument/2006/relationships/tags" Target="../tags/tag300.xml"/><Relationship Id="rId41" Type="http://schemas.openxmlformats.org/officeDocument/2006/relationships/tags" Target="../tags/tag321.xml"/><Relationship Id="rId54" Type="http://schemas.openxmlformats.org/officeDocument/2006/relationships/tags" Target="../tags/tag334.xml"/><Relationship Id="rId1" Type="http://schemas.openxmlformats.org/officeDocument/2006/relationships/tags" Target="../tags/tag281.xml"/><Relationship Id="rId6" Type="http://schemas.openxmlformats.org/officeDocument/2006/relationships/tags" Target="../tags/tag286.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49" Type="http://schemas.openxmlformats.org/officeDocument/2006/relationships/tags" Target="../tags/tag329.xml"/></Relationships>
</file>

<file path=ppt/slides/_rels/slide18.xml.rels><?xml version="1.0" encoding="UTF-8" standalone="yes"?>
<Relationships xmlns="http://schemas.openxmlformats.org/package/2006/relationships"><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338.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41.xml"/><Relationship Id="rId7" Type="http://schemas.openxmlformats.org/officeDocument/2006/relationships/tags" Target="../tags/tag423.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notesSlide" Target="../notesSlides/notesSlide16.xml"/><Relationship Id="rId5" Type="http://schemas.openxmlformats.org/officeDocument/2006/relationships/slideLayout" Target="../slideLayouts/slideLayout2.xml"/><Relationship Id="rId10" Type="http://schemas.openxmlformats.org/officeDocument/2006/relationships/image" Target="../media/image19.png"/><Relationship Id="rId4" Type="http://schemas.openxmlformats.org/officeDocument/2006/relationships/tags" Target="../tags/tag342.xml"/><Relationship Id="rId9" Type="http://schemas.openxmlformats.org/officeDocument/2006/relationships/tags" Target="../tags/tag4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9" Type="http://schemas.openxmlformats.org/officeDocument/2006/relationships/tags" Target="../tags/tag384.xml"/><Relationship Id="rId21" Type="http://schemas.openxmlformats.org/officeDocument/2006/relationships/tags" Target="../tags/tag366.xml"/><Relationship Id="rId34" Type="http://schemas.openxmlformats.org/officeDocument/2006/relationships/tags" Target="../tags/tag379.xml"/><Relationship Id="rId42" Type="http://schemas.openxmlformats.org/officeDocument/2006/relationships/slideLayout" Target="../slideLayouts/slideLayout2.xml"/><Relationship Id="rId7" Type="http://schemas.openxmlformats.org/officeDocument/2006/relationships/tags" Target="../tags/tag352.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tags" Target="../tags/tag374.xml"/><Relationship Id="rId41" Type="http://schemas.openxmlformats.org/officeDocument/2006/relationships/tags" Target="../tags/tag386.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32" Type="http://schemas.openxmlformats.org/officeDocument/2006/relationships/tags" Target="../tags/tag377.xml"/><Relationship Id="rId37" Type="http://schemas.openxmlformats.org/officeDocument/2006/relationships/tags" Target="../tags/tag382.xml"/><Relationship Id="rId40" Type="http://schemas.openxmlformats.org/officeDocument/2006/relationships/tags" Target="../tags/tag385.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36" Type="http://schemas.openxmlformats.org/officeDocument/2006/relationships/tags" Target="../tags/tag381.xml"/><Relationship Id="rId10" Type="http://schemas.openxmlformats.org/officeDocument/2006/relationships/tags" Target="../tags/tag355.xml"/><Relationship Id="rId19" Type="http://schemas.openxmlformats.org/officeDocument/2006/relationships/tags" Target="../tags/tag364.xml"/><Relationship Id="rId31" Type="http://schemas.openxmlformats.org/officeDocument/2006/relationships/tags" Target="../tags/tag376.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tags" Target="../tags/tag375.xml"/><Relationship Id="rId35" Type="http://schemas.openxmlformats.org/officeDocument/2006/relationships/tags" Target="../tags/tag380.xml"/><Relationship Id="rId43" Type="http://schemas.openxmlformats.org/officeDocument/2006/relationships/notesSlide" Target="../notesSlides/notesSlide18.xml"/><Relationship Id="rId8" Type="http://schemas.openxmlformats.org/officeDocument/2006/relationships/tags" Target="../tags/tag353.xml"/><Relationship Id="rId3" Type="http://schemas.openxmlformats.org/officeDocument/2006/relationships/tags" Target="../tags/tag348.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33" Type="http://schemas.openxmlformats.org/officeDocument/2006/relationships/tags" Target="../tags/tag378.xml"/><Relationship Id="rId38" Type="http://schemas.openxmlformats.org/officeDocument/2006/relationships/tags" Target="../tags/tag38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8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tags" Target="../tags/tag402.xml"/><Relationship Id="rId18" Type="http://schemas.openxmlformats.org/officeDocument/2006/relationships/tags" Target="../tags/tag407.xml"/><Relationship Id="rId26" Type="http://schemas.openxmlformats.org/officeDocument/2006/relationships/tags" Target="../tags/tag415.xml"/><Relationship Id="rId3" Type="http://schemas.openxmlformats.org/officeDocument/2006/relationships/tags" Target="../tags/tag392.xml"/><Relationship Id="rId21" Type="http://schemas.openxmlformats.org/officeDocument/2006/relationships/tags" Target="../tags/tag410.xml"/><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5" Type="http://schemas.openxmlformats.org/officeDocument/2006/relationships/tags" Target="../tags/tag414.xml"/><Relationship Id="rId2" Type="http://schemas.openxmlformats.org/officeDocument/2006/relationships/tags" Target="../tags/tag391.xml"/><Relationship Id="rId16" Type="http://schemas.openxmlformats.org/officeDocument/2006/relationships/tags" Target="../tags/tag405.xml"/><Relationship Id="rId20" Type="http://schemas.openxmlformats.org/officeDocument/2006/relationships/tags" Target="../tags/tag409.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tags" Target="../tags/tag400.xml"/><Relationship Id="rId24" Type="http://schemas.openxmlformats.org/officeDocument/2006/relationships/tags" Target="../tags/tag413.xml"/><Relationship Id="rId5" Type="http://schemas.openxmlformats.org/officeDocument/2006/relationships/tags" Target="../tags/tag394.xml"/><Relationship Id="rId15" Type="http://schemas.openxmlformats.org/officeDocument/2006/relationships/tags" Target="../tags/tag404.xml"/><Relationship Id="rId23" Type="http://schemas.openxmlformats.org/officeDocument/2006/relationships/tags" Target="../tags/tag412.xml"/><Relationship Id="rId28" Type="http://schemas.openxmlformats.org/officeDocument/2006/relationships/notesSlide" Target="../notesSlides/notesSlide21.xml"/><Relationship Id="rId10" Type="http://schemas.openxmlformats.org/officeDocument/2006/relationships/tags" Target="../tags/tag399.xml"/><Relationship Id="rId19" Type="http://schemas.openxmlformats.org/officeDocument/2006/relationships/tags" Target="../tags/tag408.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 Id="rId22" Type="http://schemas.openxmlformats.org/officeDocument/2006/relationships/tags" Target="../tags/tag411.xml"/><Relationship Id="rId27"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slideLayout" Target="../slideLayouts/slideLayout2.xml"/><Relationship Id="rId3" Type="http://schemas.openxmlformats.org/officeDocument/2006/relationships/tags" Target="../tags/tag418.xml"/><Relationship Id="rId21" Type="http://schemas.openxmlformats.org/officeDocument/2006/relationships/tags" Target="../tags/tag438.xml"/><Relationship Id="rId7" Type="http://schemas.openxmlformats.org/officeDocument/2006/relationships/tags" Target="../tags/tag422.x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tags" Target="../tags/tag442.xml"/><Relationship Id="rId2" Type="http://schemas.openxmlformats.org/officeDocument/2006/relationships/tags" Target="../tags/tag417.xml"/><Relationship Id="rId16" Type="http://schemas.openxmlformats.org/officeDocument/2006/relationships/tags" Target="../tags/tag433.xml"/><Relationship Id="rId20" Type="http://schemas.openxmlformats.org/officeDocument/2006/relationships/tags" Target="../tags/tag437.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8.xml"/><Relationship Id="rId24" Type="http://schemas.openxmlformats.org/officeDocument/2006/relationships/tags" Target="../tags/tag441.xml"/><Relationship Id="rId5" Type="http://schemas.openxmlformats.org/officeDocument/2006/relationships/tags" Target="../tags/tag420.xml"/><Relationship Id="rId15" Type="http://schemas.openxmlformats.org/officeDocument/2006/relationships/tags" Target="../tags/tag432.xml"/><Relationship Id="rId23" Type="http://schemas.openxmlformats.org/officeDocument/2006/relationships/tags" Target="../tags/tag440.xml"/><Relationship Id="rId10" Type="http://schemas.openxmlformats.org/officeDocument/2006/relationships/tags" Target="../tags/tag427.xml"/><Relationship Id="rId19" Type="http://schemas.openxmlformats.org/officeDocument/2006/relationships/tags" Target="../tags/tag436.xml"/><Relationship Id="rId4" Type="http://schemas.openxmlformats.org/officeDocument/2006/relationships/tags" Target="../tags/tag419.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tags" Target="../tags/tag455.xml"/><Relationship Id="rId18" Type="http://schemas.openxmlformats.org/officeDocument/2006/relationships/tags" Target="../tags/tag460.xml"/><Relationship Id="rId26" Type="http://schemas.openxmlformats.org/officeDocument/2006/relationships/tags" Target="../tags/tag468.xml"/><Relationship Id="rId3" Type="http://schemas.openxmlformats.org/officeDocument/2006/relationships/tags" Target="../tags/tag445.xml"/><Relationship Id="rId21" Type="http://schemas.openxmlformats.org/officeDocument/2006/relationships/tags" Target="../tags/tag463.xml"/><Relationship Id="rId7" Type="http://schemas.openxmlformats.org/officeDocument/2006/relationships/tags" Target="../tags/tag449.xml"/><Relationship Id="rId12" Type="http://schemas.openxmlformats.org/officeDocument/2006/relationships/tags" Target="../tags/tag454.xml"/><Relationship Id="rId17" Type="http://schemas.openxmlformats.org/officeDocument/2006/relationships/tags" Target="../tags/tag459.xml"/><Relationship Id="rId25" Type="http://schemas.openxmlformats.org/officeDocument/2006/relationships/tags" Target="../tags/tag467.xml"/><Relationship Id="rId2" Type="http://schemas.openxmlformats.org/officeDocument/2006/relationships/tags" Target="../tags/tag444.xml"/><Relationship Id="rId16" Type="http://schemas.openxmlformats.org/officeDocument/2006/relationships/tags" Target="../tags/tag458.xml"/><Relationship Id="rId20" Type="http://schemas.openxmlformats.org/officeDocument/2006/relationships/tags" Target="../tags/tag462.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24" Type="http://schemas.openxmlformats.org/officeDocument/2006/relationships/tags" Target="../tags/tag466.xml"/><Relationship Id="rId5" Type="http://schemas.openxmlformats.org/officeDocument/2006/relationships/tags" Target="../tags/tag447.xml"/><Relationship Id="rId15" Type="http://schemas.openxmlformats.org/officeDocument/2006/relationships/tags" Target="../tags/tag457.xml"/><Relationship Id="rId23" Type="http://schemas.openxmlformats.org/officeDocument/2006/relationships/tags" Target="../tags/tag465.xml"/><Relationship Id="rId28" Type="http://schemas.openxmlformats.org/officeDocument/2006/relationships/notesSlide" Target="../notesSlides/notesSlide24.xml"/><Relationship Id="rId10" Type="http://schemas.openxmlformats.org/officeDocument/2006/relationships/tags" Target="../tags/tag452.xml"/><Relationship Id="rId19" Type="http://schemas.openxmlformats.org/officeDocument/2006/relationships/tags" Target="../tags/tag461.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tags" Target="../tags/tag464.xml"/><Relationship Id="rId27"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tags" Target="../tags/tag481.xml"/><Relationship Id="rId18" Type="http://schemas.openxmlformats.org/officeDocument/2006/relationships/tags" Target="../tags/tag486.xml"/><Relationship Id="rId26" Type="http://schemas.openxmlformats.org/officeDocument/2006/relationships/tags" Target="../tags/tag494.xml"/><Relationship Id="rId39" Type="http://schemas.openxmlformats.org/officeDocument/2006/relationships/tags" Target="../tags/tag507.xml"/><Relationship Id="rId21" Type="http://schemas.openxmlformats.org/officeDocument/2006/relationships/tags" Target="../tags/tag489.xml"/><Relationship Id="rId34" Type="http://schemas.openxmlformats.org/officeDocument/2006/relationships/tags" Target="../tags/tag502.xml"/><Relationship Id="rId42" Type="http://schemas.openxmlformats.org/officeDocument/2006/relationships/tags" Target="../tags/tag510.xml"/><Relationship Id="rId47" Type="http://schemas.openxmlformats.org/officeDocument/2006/relationships/tags" Target="../tags/tag515.xml"/><Relationship Id="rId50" Type="http://schemas.openxmlformats.org/officeDocument/2006/relationships/tags" Target="../tags/tag518.xml"/><Relationship Id="rId55" Type="http://schemas.openxmlformats.org/officeDocument/2006/relationships/tags" Target="../tags/tag523.xml"/><Relationship Id="rId7" Type="http://schemas.openxmlformats.org/officeDocument/2006/relationships/tags" Target="../tags/tag475.xml"/><Relationship Id="rId2" Type="http://schemas.openxmlformats.org/officeDocument/2006/relationships/tags" Target="../tags/tag470.xml"/><Relationship Id="rId16" Type="http://schemas.openxmlformats.org/officeDocument/2006/relationships/tags" Target="../tags/tag484.xml"/><Relationship Id="rId29" Type="http://schemas.openxmlformats.org/officeDocument/2006/relationships/tags" Target="../tags/tag497.xml"/><Relationship Id="rId11" Type="http://schemas.openxmlformats.org/officeDocument/2006/relationships/tags" Target="../tags/tag479.xml"/><Relationship Id="rId24" Type="http://schemas.openxmlformats.org/officeDocument/2006/relationships/tags" Target="../tags/tag492.xml"/><Relationship Id="rId32" Type="http://schemas.openxmlformats.org/officeDocument/2006/relationships/tags" Target="../tags/tag500.xml"/><Relationship Id="rId37" Type="http://schemas.openxmlformats.org/officeDocument/2006/relationships/tags" Target="../tags/tag505.xml"/><Relationship Id="rId40" Type="http://schemas.openxmlformats.org/officeDocument/2006/relationships/tags" Target="../tags/tag508.xml"/><Relationship Id="rId45" Type="http://schemas.openxmlformats.org/officeDocument/2006/relationships/tags" Target="../tags/tag513.xml"/><Relationship Id="rId53" Type="http://schemas.openxmlformats.org/officeDocument/2006/relationships/tags" Target="../tags/tag521.xml"/><Relationship Id="rId5" Type="http://schemas.openxmlformats.org/officeDocument/2006/relationships/tags" Target="../tags/tag473.xml"/><Relationship Id="rId10" Type="http://schemas.openxmlformats.org/officeDocument/2006/relationships/tags" Target="../tags/tag478.xml"/><Relationship Id="rId19" Type="http://schemas.openxmlformats.org/officeDocument/2006/relationships/tags" Target="../tags/tag487.xml"/><Relationship Id="rId31" Type="http://schemas.openxmlformats.org/officeDocument/2006/relationships/tags" Target="../tags/tag499.xml"/><Relationship Id="rId44" Type="http://schemas.openxmlformats.org/officeDocument/2006/relationships/tags" Target="../tags/tag512.xml"/><Relationship Id="rId52" Type="http://schemas.openxmlformats.org/officeDocument/2006/relationships/tags" Target="../tags/tag520.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tags" Target="../tags/tag482.xml"/><Relationship Id="rId22" Type="http://schemas.openxmlformats.org/officeDocument/2006/relationships/tags" Target="../tags/tag490.xml"/><Relationship Id="rId27" Type="http://schemas.openxmlformats.org/officeDocument/2006/relationships/tags" Target="../tags/tag495.xml"/><Relationship Id="rId30" Type="http://schemas.openxmlformats.org/officeDocument/2006/relationships/tags" Target="../tags/tag498.xml"/><Relationship Id="rId35" Type="http://schemas.openxmlformats.org/officeDocument/2006/relationships/tags" Target="../tags/tag503.xml"/><Relationship Id="rId43" Type="http://schemas.openxmlformats.org/officeDocument/2006/relationships/tags" Target="../tags/tag511.xml"/><Relationship Id="rId48" Type="http://schemas.openxmlformats.org/officeDocument/2006/relationships/tags" Target="../tags/tag516.xml"/><Relationship Id="rId56" Type="http://schemas.openxmlformats.org/officeDocument/2006/relationships/slideLayout" Target="../slideLayouts/slideLayout2.xml"/><Relationship Id="rId8" Type="http://schemas.openxmlformats.org/officeDocument/2006/relationships/tags" Target="../tags/tag476.xml"/><Relationship Id="rId51" Type="http://schemas.openxmlformats.org/officeDocument/2006/relationships/tags" Target="../tags/tag519.xml"/><Relationship Id="rId3" Type="http://schemas.openxmlformats.org/officeDocument/2006/relationships/tags" Target="../tags/tag471.xml"/><Relationship Id="rId12" Type="http://schemas.openxmlformats.org/officeDocument/2006/relationships/tags" Target="../tags/tag480.xml"/><Relationship Id="rId17" Type="http://schemas.openxmlformats.org/officeDocument/2006/relationships/tags" Target="../tags/tag485.xml"/><Relationship Id="rId25" Type="http://schemas.openxmlformats.org/officeDocument/2006/relationships/tags" Target="../tags/tag493.xml"/><Relationship Id="rId33" Type="http://schemas.openxmlformats.org/officeDocument/2006/relationships/tags" Target="../tags/tag501.xml"/><Relationship Id="rId38" Type="http://schemas.openxmlformats.org/officeDocument/2006/relationships/tags" Target="../tags/tag506.xml"/><Relationship Id="rId46" Type="http://schemas.openxmlformats.org/officeDocument/2006/relationships/tags" Target="../tags/tag514.xml"/><Relationship Id="rId20" Type="http://schemas.openxmlformats.org/officeDocument/2006/relationships/tags" Target="../tags/tag488.xml"/><Relationship Id="rId41" Type="http://schemas.openxmlformats.org/officeDocument/2006/relationships/tags" Target="../tags/tag509.xml"/><Relationship Id="rId54" Type="http://schemas.openxmlformats.org/officeDocument/2006/relationships/tags" Target="../tags/tag522.xml"/><Relationship Id="rId1" Type="http://schemas.openxmlformats.org/officeDocument/2006/relationships/tags" Target="../tags/tag469.xml"/><Relationship Id="rId6" Type="http://schemas.openxmlformats.org/officeDocument/2006/relationships/tags" Target="../tags/tag474.xml"/><Relationship Id="rId15" Type="http://schemas.openxmlformats.org/officeDocument/2006/relationships/tags" Target="../tags/tag483.xml"/><Relationship Id="rId23" Type="http://schemas.openxmlformats.org/officeDocument/2006/relationships/tags" Target="../tags/tag491.xml"/><Relationship Id="rId28" Type="http://schemas.openxmlformats.org/officeDocument/2006/relationships/tags" Target="../tags/tag496.xml"/><Relationship Id="rId36" Type="http://schemas.openxmlformats.org/officeDocument/2006/relationships/tags" Target="../tags/tag504.xml"/><Relationship Id="rId49" Type="http://schemas.openxmlformats.org/officeDocument/2006/relationships/tags" Target="../tags/tag5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536.xml"/><Relationship Id="rId18" Type="http://schemas.openxmlformats.org/officeDocument/2006/relationships/tags" Target="../tags/tag541.xml"/><Relationship Id="rId26" Type="http://schemas.openxmlformats.org/officeDocument/2006/relationships/tags" Target="../tags/tag549.xml"/><Relationship Id="rId39" Type="http://schemas.openxmlformats.org/officeDocument/2006/relationships/tags" Target="../tags/tag562.xml"/><Relationship Id="rId21" Type="http://schemas.openxmlformats.org/officeDocument/2006/relationships/tags" Target="../tags/tag544.xml"/><Relationship Id="rId34" Type="http://schemas.openxmlformats.org/officeDocument/2006/relationships/tags" Target="../tags/tag557.xml"/><Relationship Id="rId42" Type="http://schemas.openxmlformats.org/officeDocument/2006/relationships/tags" Target="../tags/tag565.xml"/><Relationship Id="rId47" Type="http://schemas.openxmlformats.org/officeDocument/2006/relationships/tags" Target="../tags/tag570.xml"/><Relationship Id="rId50" Type="http://schemas.openxmlformats.org/officeDocument/2006/relationships/tags" Target="../tags/tag573.xml"/><Relationship Id="rId55" Type="http://schemas.openxmlformats.org/officeDocument/2006/relationships/tags" Target="../tags/tag578.xml"/><Relationship Id="rId7" Type="http://schemas.openxmlformats.org/officeDocument/2006/relationships/tags" Target="../tags/tag530.xml"/><Relationship Id="rId2" Type="http://schemas.openxmlformats.org/officeDocument/2006/relationships/tags" Target="../tags/tag525.xml"/><Relationship Id="rId16" Type="http://schemas.openxmlformats.org/officeDocument/2006/relationships/tags" Target="../tags/tag539.xml"/><Relationship Id="rId29" Type="http://schemas.openxmlformats.org/officeDocument/2006/relationships/tags" Target="../tags/tag552.xml"/><Relationship Id="rId11" Type="http://schemas.openxmlformats.org/officeDocument/2006/relationships/tags" Target="../tags/tag534.xml"/><Relationship Id="rId24" Type="http://schemas.openxmlformats.org/officeDocument/2006/relationships/tags" Target="../tags/tag547.xml"/><Relationship Id="rId32" Type="http://schemas.openxmlformats.org/officeDocument/2006/relationships/tags" Target="../tags/tag555.xml"/><Relationship Id="rId37" Type="http://schemas.openxmlformats.org/officeDocument/2006/relationships/tags" Target="../tags/tag560.xml"/><Relationship Id="rId40" Type="http://schemas.openxmlformats.org/officeDocument/2006/relationships/tags" Target="../tags/tag563.xml"/><Relationship Id="rId45" Type="http://schemas.openxmlformats.org/officeDocument/2006/relationships/tags" Target="../tags/tag568.xml"/><Relationship Id="rId53" Type="http://schemas.openxmlformats.org/officeDocument/2006/relationships/tags" Target="../tags/tag576.xml"/><Relationship Id="rId5" Type="http://schemas.openxmlformats.org/officeDocument/2006/relationships/tags" Target="../tags/tag528.xml"/><Relationship Id="rId10" Type="http://schemas.openxmlformats.org/officeDocument/2006/relationships/tags" Target="../tags/tag533.xml"/><Relationship Id="rId19" Type="http://schemas.openxmlformats.org/officeDocument/2006/relationships/tags" Target="../tags/tag542.xml"/><Relationship Id="rId31" Type="http://schemas.openxmlformats.org/officeDocument/2006/relationships/tags" Target="../tags/tag554.xml"/><Relationship Id="rId44" Type="http://schemas.openxmlformats.org/officeDocument/2006/relationships/tags" Target="../tags/tag567.xml"/><Relationship Id="rId52" Type="http://schemas.openxmlformats.org/officeDocument/2006/relationships/tags" Target="../tags/tag575.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tags" Target="../tags/tag537.xml"/><Relationship Id="rId22" Type="http://schemas.openxmlformats.org/officeDocument/2006/relationships/tags" Target="../tags/tag545.xml"/><Relationship Id="rId27" Type="http://schemas.openxmlformats.org/officeDocument/2006/relationships/tags" Target="../tags/tag550.xml"/><Relationship Id="rId30" Type="http://schemas.openxmlformats.org/officeDocument/2006/relationships/tags" Target="../tags/tag553.xml"/><Relationship Id="rId35" Type="http://schemas.openxmlformats.org/officeDocument/2006/relationships/tags" Target="../tags/tag558.xml"/><Relationship Id="rId43" Type="http://schemas.openxmlformats.org/officeDocument/2006/relationships/tags" Target="../tags/tag566.xml"/><Relationship Id="rId48" Type="http://schemas.openxmlformats.org/officeDocument/2006/relationships/tags" Target="../tags/tag571.xml"/><Relationship Id="rId56" Type="http://schemas.openxmlformats.org/officeDocument/2006/relationships/slideLayout" Target="../slideLayouts/slideLayout2.xml"/><Relationship Id="rId8" Type="http://schemas.openxmlformats.org/officeDocument/2006/relationships/tags" Target="../tags/tag531.xml"/><Relationship Id="rId51" Type="http://schemas.openxmlformats.org/officeDocument/2006/relationships/tags" Target="../tags/tag574.xml"/><Relationship Id="rId3" Type="http://schemas.openxmlformats.org/officeDocument/2006/relationships/tags" Target="../tags/tag526.xml"/><Relationship Id="rId12" Type="http://schemas.openxmlformats.org/officeDocument/2006/relationships/tags" Target="../tags/tag535.xml"/><Relationship Id="rId17" Type="http://schemas.openxmlformats.org/officeDocument/2006/relationships/tags" Target="../tags/tag540.xml"/><Relationship Id="rId25" Type="http://schemas.openxmlformats.org/officeDocument/2006/relationships/tags" Target="../tags/tag548.xml"/><Relationship Id="rId33" Type="http://schemas.openxmlformats.org/officeDocument/2006/relationships/tags" Target="../tags/tag556.xml"/><Relationship Id="rId38" Type="http://schemas.openxmlformats.org/officeDocument/2006/relationships/tags" Target="../tags/tag561.xml"/><Relationship Id="rId46" Type="http://schemas.openxmlformats.org/officeDocument/2006/relationships/tags" Target="../tags/tag569.xml"/><Relationship Id="rId20" Type="http://schemas.openxmlformats.org/officeDocument/2006/relationships/tags" Target="../tags/tag543.xml"/><Relationship Id="rId41" Type="http://schemas.openxmlformats.org/officeDocument/2006/relationships/tags" Target="../tags/tag564.xml"/><Relationship Id="rId54" Type="http://schemas.openxmlformats.org/officeDocument/2006/relationships/tags" Target="../tags/tag577.xml"/><Relationship Id="rId1" Type="http://schemas.openxmlformats.org/officeDocument/2006/relationships/tags" Target="../tags/tag524.xml"/><Relationship Id="rId6" Type="http://schemas.openxmlformats.org/officeDocument/2006/relationships/tags" Target="../tags/tag529.xml"/><Relationship Id="rId15" Type="http://schemas.openxmlformats.org/officeDocument/2006/relationships/tags" Target="../tags/tag538.xml"/><Relationship Id="rId23" Type="http://schemas.openxmlformats.org/officeDocument/2006/relationships/tags" Target="../tags/tag546.xml"/><Relationship Id="rId28" Type="http://schemas.openxmlformats.org/officeDocument/2006/relationships/tags" Target="../tags/tag551.xml"/><Relationship Id="rId36" Type="http://schemas.openxmlformats.org/officeDocument/2006/relationships/tags" Target="../tags/tag559.xml"/><Relationship Id="rId49" Type="http://schemas.openxmlformats.org/officeDocument/2006/relationships/tags" Target="../tags/tag572.xml"/></Relationships>
</file>

<file path=ppt/slides/_rels/slide31.xml.rels><?xml version="1.0" encoding="UTF-8" standalone="yes"?>
<Relationships xmlns="http://schemas.openxmlformats.org/package/2006/relationships"><Relationship Id="rId13" Type="http://schemas.openxmlformats.org/officeDocument/2006/relationships/tags" Target="../tags/tag591.xml"/><Relationship Id="rId18" Type="http://schemas.openxmlformats.org/officeDocument/2006/relationships/tags" Target="../tags/tag596.xml"/><Relationship Id="rId26" Type="http://schemas.openxmlformats.org/officeDocument/2006/relationships/tags" Target="../tags/tag604.xml"/><Relationship Id="rId39" Type="http://schemas.openxmlformats.org/officeDocument/2006/relationships/tags" Target="../tags/tag617.xml"/><Relationship Id="rId21" Type="http://schemas.openxmlformats.org/officeDocument/2006/relationships/tags" Target="../tags/tag599.xml"/><Relationship Id="rId34" Type="http://schemas.openxmlformats.org/officeDocument/2006/relationships/tags" Target="../tags/tag612.xml"/><Relationship Id="rId42" Type="http://schemas.openxmlformats.org/officeDocument/2006/relationships/tags" Target="../tags/tag620.xml"/><Relationship Id="rId47" Type="http://schemas.openxmlformats.org/officeDocument/2006/relationships/tags" Target="../tags/tag625.xml"/><Relationship Id="rId50" Type="http://schemas.openxmlformats.org/officeDocument/2006/relationships/tags" Target="../tags/tag628.xml"/><Relationship Id="rId55" Type="http://schemas.openxmlformats.org/officeDocument/2006/relationships/tags" Target="../tags/tag633.xml"/><Relationship Id="rId63" Type="http://schemas.openxmlformats.org/officeDocument/2006/relationships/tags" Target="../tags/tag641.xml"/><Relationship Id="rId7" Type="http://schemas.openxmlformats.org/officeDocument/2006/relationships/tags" Target="../tags/tag585.xml"/><Relationship Id="rId2" Type="http://schemas.openxmlformats.org/officeDocument/2006/relationships/tags" Target="../tags/tag580.xml"/><Relationship Id="rId16" Type="http://schemas.openxmlformats.org/officeDocument/2006/relationships/tags" Target="../tags/tag594.xml"/><Relationship Id="rId29" Type="http://schemas.openxmlformats.org/officeDocument/2006/relationships/tags" Target="../tags/tag607.xml"/><Relationship Id="rId11" Type="http://schemas.openxmlformats.org/officeDocument/2006/relationships/tags" Target="../tags/tag589.xml"/><Relationship Id="rId24" Type="http://schemas.openxmlformats.org/officeDocument/2006/relationships/tags" Target="../tags/tag602.xml"/><Relationship Id="rId32" Type="http://schemas.openxmlformats.org/officeDocument/2006/relationships/tags" Target="../tags/tag610.xml"/><Relationship Id="rId37" Type="http://schemas.openxmlformats.org/officeDocument/2006/relationships/tags" Target="../tags/tag615.xml"/><Relationship Id="rId40" Type="http://schemas.openxmlformats.org/officeDocument/2006/relationships/tags" Target="../tags/tag618.xml"/><Relationship Id="rId45" Type="http://schemas.openxmlformats.org/officeDocument/2006/relationships/tags" Target="../tags/tag623.xml"/><Relationship Id="rId53" Type="http://schemas.openxmlformats.org/officeDocument/2006/relationships/tags" Target="../tags/tag631.xml"/><Relationship Id="rId58" Type="http://schemas.openxmlformats.org/officeDocument/2006/relationships/tags" Target="../tags/tag636.xml"/><Relationship Id="rId5" Type="http://schemas.openxmlformats.org/officeDocument/2006/relationships/tags" Target="../tags/tag583.xml"/><Relationship Id="rId61" Type="http://schemas.openxmlformats.org/officeDocument/2006/relationships/tags" Target="../tags/tag639.xml"/><Relationship Id="rId19" Type="http://schemas.openxmlformats.org/officeDocument/2006/relationships/tags" Target="../tags/tag597.xml"/><Relationship Id="rId14" Type="http://schemas.openxmlformats.org/officeDocument/2006/relationships/tags" Target="../tags/tag592.xml"/><Relationship Id="rId22" Type="http://schemas.openxmlformats.org/officeDocument/2006/relationships/tags" Target="../tags/tag600.xml"/><Relationship Id="rId27" Type="http://schemas.openxmlformats.org/officeDocument/2006/relationships/tags" Target="../tags/tag605.xml"/><Relationship Id="rId30" Type="http://schemas.openxmlformats.org/officeDocument/2006/relationships/tags" Target="../tags/tag608.xml"/><Relationship Id="rId35" Type="http://schemas.openxmlformats.org/officeDocument/2006/relationships/tags" Target="../tags/tag613.xml"/><Relationship Id="rId43" Type="http://schemas.openxmlformats.org/officeDocument/2006/relationships/tags" Target="../tags/tag621.xml"/><Relationship Id="rId48" Type="http://schemas.openxmlformats.org/officeDocument/2006/relationships/tags" Target="../tags/tag626.xml"/><Relationship Id="rId56" Type="http://schemas.openxmlformats.org/officeDocument/2006/relationships/tags" Target="../tags/tag634.xml"/><Relationship Id="rId64" Type="http://schemas.openxmlformats.org/officeDocument/2006/relationships/slideLayout" Target="../slideLayouts/slideLayout2.xml"/><Relationship Id="rId8" Type="http://schemas.openxmlformats.org/officeDocument/2006/relationships/tags" Target="../tags/tag586.xml"/><Relationship Id="rId51" Type="http://schemas.openxmlformats.org/officeDocument/2006/relationships/tags" Target="../tags/tag629.xml"/><Relationship Id="rId3" Type="http://schemas.openxmlformats.org/officeDocument/2006/relationships/tags" Target="../tags/tag581.xml"/><Relationship Id="rId12" Type="http://schemas.openxmlformats.org/officeDocument/2006/relationships/tags" Target="../tags/tag590.xml"/><Relationship Id="rId17" Type="http://schemas.openxmlformats.org/officeDocument/2006/relationships/tags" Target="../tags/tag595.xml"/><Relationship Id="rId25" Type="http://schemas.openxmlformats.org/officeDocument/2006/relationships/tags" Target="../tags/tag603.xml"/><Relationship Id="rId33" Type="http://schemas.openxmlformats.org/officeDocument/2006/relationships/tags" Target="../tags/tag611.xml"/><Relationship Id="rId38" Type="http://schemas.openxmlformats.org/officeDocument/2006/relationships/tags" Target="../tags/tag616.xml"/><Relationship Id="rId46" Type="http://schemas.openxmlformats.org/officeDocument/2006/relationships/tags" Target="../tags/tag624.xml"/><Relationship Id="rId59" Type="http://schemas.openxmlformats.org/officeDocument/2006/relationships/tags" Target="../tags/tag637.xml"/><Relationship Id="rId20" Type="http://schemas.openxmlformats.org/officeDocument/2006/relationships/tags" Target="../tags/tag598.xml"/><Relationship Id="rId41" Type="http://schemas.openxmlformats.org/officeDocument/2006/relationships/tags" Target="../tags/tag619.xml"/><Relationship Id="rId54" Type="http://schemas.openxmlformats.org/officeDocument/2006/relationships/tags" Target="../tags/tag632.xml"/><Relationship Id="rId62" Type="http://schemas.openxmlformats.org/officeDocument/2006/relationships/tags" Target="../tags/tag640.xml"/><Relationship Id="rId1" Type="http://schemas.openxmlformats.org/officeDocument/2006/relationships/tags" Target="../tags/tag579.xml"/><Relationship Id="rId6" Type="http://schemas.openxmlformats.org/officeDocument/2006/relationships/tags" Target="../tags/tag584.xml"/><Relationship Id="rId15" Type="http://schemas.openxmlformats.org/officeDocument/2006/relationships/tags" Target="../tags/tag593.xml"/><Relationship Id="rId23" Type="http://schemas.openxmlformats.org/officeDocument/2006/relationships/tags" Target="../tags/tag601.xml"/><Relationship Id="rId28" Type="http://schemas.openxmlformats.org/officeDocument/2006/relationships/tags" Target="../tags/tag606.xml"/><Relationship Id="rId36" Type="http://schemas.openxmlformats.org/officeDocument/2006/relationships/tags" Target="../tags/tag614.xml"/><Relationship Id="rId49" Type="http://schemas.openxmlformats.org/officeDocument/2006/relationships/tags" Target="../tags/tag627.xml"/><Relationship Id="rId57" Type="http://schemas.openxmlformats.org/officeDocument/2006/relationships/tags" Target="../tags/tag635.xml"/><Relationship Id="rId10" Type="http://schemas.openxmlformats.org/officeDocument/2006/relationships/tags" Target="../tags/tag588.xml"/><Relationship Id="rId31" Type="http://schemas.openxmlformats.org/officeDocument/2006/relationships/tags" Target="../tags/tag609.xml"/><Relationship Id="rId44" Type="http://schemas.openxmlformats.org/officeDocument/2006/relationships/tags" Target="../tags/tag622.xml"/><Relationship Id="rId52" Type="http://schemas.openxmlformats.org/officeDocument/2006/relationships/tags" Target="../tags/tag630.xml"/><Relationship Id="rId60" Type="http://schemas.openxmlformats.org/officeDocument/2006/relationships/tags" Target="../tags/tag638.xml"/><Relationship Id="rId4" Type="http://schemas.openxmlformats.org/officeDocument/2006/relationships/tags" Target="../tags/tag582.xml"/><Relationship Id="rId9" Type="http://schemas.openxmlformats.org/officeDocument/2006/relationships/tags" Target="../tags/tag587.xml"/></Relationships>
</file>

<file path=ppt/slides/_rels/slide32.xml.rels><?xml version="1.0" encoding="UTF-8" standalone="yes"?>
<Relationships xmlns="http://schemas.openxmlformats.org/package/2006/relationships"><Relationship Id="rId26" Type="http://schemas.openxmlformats.org/officeDocument/2006/relationships/tags" Target="../tags/tag667.xml"/><Relationship Id="rId21" Type="http://schemas.openxmlformats.org/officeDocument/2006/relationships/tags" Target="../tags/tag662.xml"/><Relationship Id="rId42" Type="http://schemas.openxmlformats.org/officeDocument/2006/relationships/tags" Target="../tags/tag683.xml"/><Relationship Id="rId47" Type="http://schemas.openxmlformats.org/officeDocument/2006/relationships/tags" Target="../tags/tag688.xml"/><Relationship Id="rId63" Type="http://schemas.openxmlformats.org/officeDocument/2006/relationships/tags" Target="../tags/tag704.xml"/><Relationship Id="rId68" Type="http://schemas.openxmlformats.org/officeDocument/2006/relationships/tags" Target="../tags/tag709.xml"/><Relationship Id="rId16" Type="http://schemas.openxmlformats.org/officeDocument/2006/relationships/tags" Target="../tags/tag657.xml"/><Relationship Id="rId11" Type="http://schemas.openxmlformats.org/officeDocument/2006/relationships/tags" Target="../tags/tag652.xml"/><Relationship Id="rId24" Type="http://schemas.openxmlformats.org/officeDocument/2006/relationships/tags" Target="../tags/tag665.xml"/><Relationship Id="rId32" Type="http://schemas.openxmlformats.org/officeDocument/2006/relationships/tags" Target="../tags/tag673.xml"/><Relationship Id="rId37" Type="http://schemas.openxmlformats.org/officeDocument/2006/relationships/tags" Target="../tags/tag678.xml"/><Relationship Id="rId40" Type="http://schemas.openxmlformats.org/officeDocument/2006/relationships/tags" Target="../tags/tag681.xml"/><Relationship Id="rId45" Type="http://schemas.openxmlformats.org/officeDocument/2006/relationships/tags" Target="../tags/tag686.xml"/><Relationship Id="rId53" Type="http://schemas.openxmlformats.org/officeDocument/2006/relationships/tags" Target="../tags/tag694.xml"/><Relationship Id="rId58" Type="http://schemas.openxmlformats.org/officeDocument/2006/relationships/tags" Target="../tags/tag699.xml"/><Relationship Id="rId66" Type="http://schemas.openxmlformats.org/officeDocument/2006/relationships/tags" Target="../tags/tag707.xml"/><Relationship Id="rId74" Type="http://schemas.openxmlformats.org/officeDocument/2006/relationships/tags" Target="../tags/tag715.xml"/><Relationship Id="rId79" Type="http://schemas.openxmlformats.org/officeDocument/2006/relationships/tags" Target="../tags/tag720.xml"/><Relationship Id="rId5" Type="http://schemas.openxmlformats.org/officeDocument/2006/relationships/tags" Target="../tags/tag646.xml"/><Relationship Id="rId61" Type="http://schemas.openxmlformats.org/officeDocument/2006/relationships/tags" Target="../tags/tag702.xml"/><Relationship Id="rId19" Type="http://schemas.openxmlformats.org/officeDocument/2006/relationships/tags" Target="../tags/tag660.xml"/><Relationship Id="rId14" Type="http://schemas.openxmlformats.org/officeDocument/2006/relationships/tags" Target="../tags/tag655.xml"/><Relationship Id="rId22" Type="http://schemas.openxmlformats.org/officeDocument/2006/relationships/tags" Target="../tags/tag663.xml"/><Relationship Id="rId27" Type="http://schemas.openxmlformats.org/officeDocument/2006/relationships/tags" Target="../tags/tag668.xml"/><Relationship Id="rId30" Type="http://schemas.openxmlformats.org/officeDocument/2006/relationships/tags" Target="../tags/tag671.xml"/><Relationship Id="rId35" Type="http://schemas.openxmlformats.org/officeDocument/2006/relationships/tags" Target="../tags/tag676.xml"/><Relationship Id="rId43" Type="http://schemas.openxmlformats.org/officeDocument/2006/relationships/tags" Target="../tags/tag684.xml"/><Relationship Id="rId48" Type="http://schemas.openxmlformats.org/officeDocument/2006/relationships/tags" Target="../tags/tag689.xml"/><Relationship Id="rId56" Type="http://schemas.openxmlformats.org/officeDocument/2006/relationships/tags" Target="../tags/tag697.xml"/><Relationship Id="rId64" Type="http://schemas.openxmlformats.org/officeDocument/2006/relationships/tags" Target="../tags/tag705.xml"/><Relationship Id="rId69" Type="http://schemas.openxmlformats.org/officeDocument/2006/relationships/tags" Target="../tags/tag710.xml"/><Relationship Id="rId77" Type="http://schemas.openxmlformats.org/officeDocument/2006/relationships/tags" Target="../tags/tag718.xml"/><Relationship Id="rId8" Type="http://schemas.openxmlformats.org/officeDocument/2006/relationships/tags" Target="../tags/tag649.xml"/><Relationship Id="rId51" Type="http://schemas.openxmlformats.org/officeDocument/2006/relationships/tags" Target="../tags/tag692.xml"/><Relationship Id="rId72" Type="http://schemas.openxmlformats.org/officeDocument/2006/relationships/tags" Target="../tags/tag713.xml"/><Relationship Id="rId80" Type="http://schemas.openxmlformats.org/officeDocument/2006/relationships/slideLayout" Target="../slideLayouts/slideLayout2.xml"/><Relationship Id="rId3" Type="http://schemas.openxmlformats.org/officeDocument/2006/relationships/tags" Target="../tags/tag644.xml"/><Relationship Id="rId12" Type="http://schemas.openxmlformats.org/officeDocument/2006/relationships/tags" Target="../tags/tag653.xml"/><Relationship Id="rId17" Type="http://schemas.openxmlformats.org/officeDocument/2006/relationships/tags" Target="../tags/tag658.xml"/><Relationship Id="rId25" Type="http://schemas.openxmlformats.org/officeDocument/2006/relationships/tags" Target="../tags/tag666.xml"/><Relationship Id="rId33" Type="http://schemas.openxmlformats.org/officeDocument/2006/relationships/tags" Target="../tags/tag674.xml"/><Relationship Id="rId38" Type="http://schemas.openxmlformats.org/officeDocument/2006/relationships/tags" Target="../tags/tag679.xml"/><Relationship Id="rId46" Type="http://schemas.openxmlformats.org/officeDocument/2006/relationships/tags" Target="../tags/tag687.xml"/><Relationship Id="rId59" Type="http://schemas.openxmlformats.org/officeDocument/2006/relationships/tags" Target="../tags/tag700.xml"/><Relationship Id="rId67" Type="http://schemas.openxmlformats.org/officeDocument/2006/relationships/tags" Target="../tags/tag708.xml"/><Relationship Id="rId20" Type="http://schemas.openxmlformats.org/officeDocument/2006/relationships/tags" Target="../tags/tag661.xml"/><Relationship Id="rId41" Type="http://schemas.openxmlformats.org/officeDocument/2006/relationships/tags" Target="../tags/tag682.xml"/><Relationship Id="rId54" Type="http://schemas.openxmlformats.org/officeDocument/2006/relationships/tags" Target="../tags/tag695.xml"/><Relationship Id="rId62" Type="http://schemas.openxmlformats.org/officeDocument/2006/relationships/tags" Target="../tags/tag703.xml"/><Relationship Id="rId70" Type="http://schemas.openxmlformats.org/officeDocument/2006/relationships/tags" Target="../tags/tag711.xml"/><Relationship Id="rId75" Type="http://schemas.openxmlformats.org/officeDocument/2006/relationships/tags" Target="../tags/tag716.xml"/><Relationship Id="rId1" Type="http://schemas.openxmlformats.org/officeDocument/2006/relationships/tags" Target="../tags/tag642.xml"/><Relationship Id="rId6" Type="http://schemas.openxmlformats.org/officeDocument/2006/relationships/tags" Target="../tags/tag647.xml"/><Relationship Id="rId15" Type="http://schemas.openxmlformats.org/officeDocument/2006/relationships/tags" Target="../tags/tag656.xml"/><Relationship Id="rId23" Type="http://schemas.openxmlformats.org/officeDocument/2006/relationships/tags" Target="../tags/tag664.xml"/><Relationship Id="rId28" Type="http://schemas.openxmlformats.org/officeDocument/2006/relationships/tags" Target="../tags/tag669.xml"/><Relationship Id="rId36" Type="http://schemas.openxmlformats.org/officeDocument/2006/relationships/tags" Target="../tags/tag677.xml"/><Relationship Id="rId49" Type="http://schemas.openxmlformats.org/officeDocument/2006/relationships/tags" Target="../tags/tag690.xml"/><Relationship Id="rId57" Type="http://schemas.openxmlformats.org/officeDocument/2006/relationships/tags" Target="../tags/tag698.xml"/><Relationship Id="rId10" Type="http://schemas.openxmlformats.org/officeDocument/2006/relationships/tags" Target="../tags/tag651.xml"/><Relationship Id="rId31" Type="http://schemas.openxmlformats.org/officeDocument/2006/relationships/tags" Target="../tags/tag672.xml"/><Relationship Id="rId44" Type="http://schemas.openxmlformats.org/officeDocument/2006/relationships/tags" Target="../tags/tag685.xml"/><Relationship Id="rId52" Type="http://schemas.openxmlformats.org/officeDocument/2006/relationships/tags" Target="../tags/tag693.xml"/><Relationship Id="rId60" Type="http://schemas.openxmlformats.org/officeDocument/2006/relationships/tags" Target="../tags/tag701.xml"/><Relationship Id="rId65" Type="http://schemas.openxmlformats.org/officeDocument/2006/relationships/tags" Target="../tags/tag706.xml"/><Relationship Id="rId73" Type="http://schemas.openxmlformats.org/officeDocument/2006/relationships/tags" Target="../tags/tag714.xml"/><Relationship Id="rId78" Type="http://schemas.openxmlformats.org/officeDocument/2006/relationships/tags" Target="../tags/tag719.xml"/><Relationship Id="rId4" Type="http://schemas.openxmlformats.org/officeDocument/2006/relationships/tags" Target="../tags/tag645.xml"/><Relationship Id="rId9" Type="http://schemas.openxmlformats.org/officeDocument/2006/relationships/tags" Target="../tags/tag650.xml"/><Relationship Id="rId13" Type="http://schemas.openxmlformats.org/officeDocument/2006/relationships/tags" Target="../tags/tag654.xml"/><Relationship Id="rId18" Type="http://schemas.openxmlformats.org/officeDocument/2006/relationships/tags" Target="../tags/tag659.xml"/><Relationship Id="rId39" Type="http://schemas.openxmlformats.org/officeDocument/2006/relationships/tags" Target="../tags/tag680.xml"/><Relationship Id="rId34" Type="http://schemas.openxmlformats.org/officeDocument/2006/relationships/tags" Target="../tags/tag675.xml"/><Relationship Id="rId50" Type="http://schemas.openxmlformats.org/officeDocument/2006/relationships/tags" Target="../tags/tag691.xml"/><Relationship Id="rId55" Type="http://schemas.openxmlformats.org/officeDocument/2006/relationships/tags" Target="../tags/tag696.xml"/><Relationship Id="rId76" Type="http://schemas.openxmlformats.org/officeDocument/2006/relationships/tags" Target="../tags/tag717.xml"/><Relationship Id="rId7" Type="http://schemas.openxmlformats.org/officeDocument/2006/relationships/tags" Target="../tags/tag648.xml"/><Relationship Id="rId71" Type="http://schemas.openxmlformats.org/officeDocument/2006/relationships/tags" Target="../tags/tag712.xml"/><Relationship Id="rId2" Type="http://schemas.openxmlformats.org/officeDocument/2006/relationships/tags" Target="../tags/tag643.xml"/><Relationship Id="rId29" Type="http://schemas.openxmlformats.org/officeDocument/2006/relationships/tags" Target="../tags/tag670.xml"/></Relationships>
</file>

<file path=ppt/slides/_rels/slide33.xml.rels><?xml version="1.0" encoding="UTF-8" standalone="yes"?>
<Relationships xmlns="http://schemas.openxmlformats.org/package/2006/relationships"><Relationship Id="rId26" Type="http://schemas.openxmlformats.org/officeDocument/2006/relationships/tags" Target="../tags/tag746.xml"/><Relationship Id="rId21" Type="http://schemas.openxmlformats.org/officeDocument/2006/relationships/tags" Target="../tags/tag741.xml"/><Relationship Id="rId42" Type="http://schemas.openxmlformats.org/officeDocument/2006/relationships/tags" Target="../tags/tag762.xml"/><Relationship Id="rId47" Type="http://schemas.openxmlformats.org/officeDocument/2006/relationships/tags" Target="../tags/tag767.xml"/><Relationship Id="rId63" Type="http://schemas.openxmlformats.org/officeDocument/2006/relationships/tags" Target="../tags/tag783.xml"/><Relationship Id="rId68" Type="http://schemas.openxmlformats.org/officeDocument/2006/relationships/tags" Target="../tags/tag788.xml"/><Relationship Id="rId84" Type="http://schemas.openxmlformats.org/officeDocument/2006/relationships/tags" Target="../tags/tag804.xml"/><Relationship Id="rId16" Type="http://schemas.openxmlformats.org/officeDocument/2006/relationships/tags" Target="../tags/tag736.xml"/><Relationship Id="rId11" Type="http://schemas.openxmlformats.org/officeDocument/2006/relationships/tags" Target="../tags/tag731.xml"/><Relationship Id="rId32" Type="http://schemas.openxmlformats.org/officeDocument/2006/relationships/tags" Target="../tags/tag752.xml"/><Relationship Id="rId37" Type="http://schemas.openxmlformats.org/officeDocument/2006/relationships/tags" Target="../tags/tag757.xml"/><Relationship Id="rId53" Type="http://schemas.openxmlformats.org/officeDocument/2006/relationships/tags" Target="../tags/tag773.xml"/><Relationship Id="rId58" Type="http://schemas.openxmlformats.org/officeDocument/2006/relationships/tags" Target="../tags/tag778.xml"/><Relationship Id="rId74" Type="http://schemas.openxmlformats.org/officeDocument/2006/relationships/tags" Target="../tags/tag794.xml"/><Relationship Id="rId79" Type="http://schemas.openxmlformats.org/officeDocument/2006/relationships/tags" Target="../tags/tag799.xml"/><Relationship Id="rId5" Type="http://schemas.openxmlformats.org/officeDocument/2006/relationships/tags" Target="../tags/tag725.xml"/><Relationship Id="rId19" Type="http://schemas.openxmlformats.org/officeDocument/2006/relationships/tags" Target="../tags/tag739.xml"/><Relationship Id="rId14" Type="http://schemas.openxmlformats.org/officeDocument/2006/relationships/tags" Target="../tags/tag734.xml"/><Relationship Id="rId22" Type="http://schemas.openxmlformats.org/officeDocument/2006/relationships/tags" Target="../tags/tag742.xml"/><Relationship Id="rId27" Type="http://schemas.openxmlformats.org/officeDocument/2006/relationships/tags" Target="../tags/tag747.xml"/><Relationship Id="rId30" Type="http://schemas.openxmlformats.org/officeDocument/2006/relationships/tags" Target="../tags/tag750.xml"/><Relationship Id="rId35" Type="http://schemas.openxmlformats.org/officeDocument/2006/relationships/tags" Target="../tags/tag755.xml"/><Relationship Id="rId43" Type="http://schemas.openxmlformats.org/officeDocument/2006/relationships/tags" Target="../tags/tag763.xml"/><Relationship Id="rId48" Type="http://schemas.openxmlformats.org/officeDocument/2006/relationships/tags" Target="../tags/tag768.xml"/><Relationship Id="rId56" Type="http://schemas.openxmlformats.org/officeDocument/2006/relationships/tags" Target="../tags/tag776.xml"/><Relationship Id="rId64" Type="http://schemas.openxmlformats.org/officeDocument/2006/relationships/tags" Target="../tags/tag784.xml"/><Relationship Id="rId69" Type="http://schemas.openxmlformats.org/officeDocument/2006/relationships/tags" Target="../tags/tag789.xml"/><Relationship Id="rId77" Type="http://schemas.openxmlformats.org/officeDocument/2006/relationships/tags" Target="../tags/tag797.xml"/><Relationship Id="rId8" Type="http://schemas.openxmlformats.org/officeDocument/2006/relationships/tags" Target="../tags/tag728.xml"/><Relationship Id="rId51" Type="http://schemas.openxmlformats.org/officeDocument/2006/relationships/tags" Target="../tags/tag771.xml"/><Relationship Id="rId72" Type="http://schemas.openxmlformats.org/officeDocument/2006/relationships/tags" Target="../tags/tag792.xml"/><Relationship Id="rId80" Type="http://schemas.openxmlformats.org/officeDocument/2006/relationships/tags" Target="../tags/tag800.xml"/><Relationship Id="rId85" Type="http://schemas.openxmlformats.org/officeDocument/2006/relationships/tags" Target="../tags/tag805.xml"/><Relationship Id="rId3" Type="http://schemas.openxmlformats.org/officeDocument/2006/relationships/tags" Target="../tags/tag723.xml"/><Relationship Id="rId12" Type="http://schemas.openxmlformats.org/officeDocument/2006/relationships/tags" Target="../tags/tag732.xml"/><Relationship Id="rId17" Type="http://schemas.openxmlformats.org/officeDocument/2006/relationships/tags" Target="../tags/tag737.xml"/><Relationship Id="rId25" Type="http://schemas.openxmlformats.org/officeDocument/2006/relationships/tags" Target="../tags/tag745.xml"/><Relationship Id="rId33" Type="http://schemas.openxmlformats.org/officeDocument/2006/relationships/tags" Target="../tags/tag753.xml"/><Relationship Id="rId38" Type="http://schemas.openxmlformats.org/officeDocument/2006/relationships/tags" Target="../tags/tag758.xml"/><Relationship Id="rId46" Type="http://schemas.openxmlformats.org/officeDocument/2006/relationships/tags" Target="../tags/tag766.xml"/><Relationship Id="rId59" Type="http://schemas.openxmlformats.org/officeDocument/2006/relationships/tags" Target="../tags/tag779.xml"/><Relationship Id="rId67" Type="http://schemas.openxmlformats.org/officeDocument/2006/relationships/tags" Target="../tags/tag787.xml"/><Relationship Id="rId20" Type="http://schemas.openxmlformats.org/officeDocument/2006/relationships/tags" Target="../tags/tag740.xml"/><Relationship Id="rId41" Type="http://schemas.openxmlformats.org/officeDocument/2006/relationships/tags" Target="../tags/tag761.xml"/><Relationship Id="rId54" Type="http://schemas.openxmlformats.org/officeDocument/2006/relationships/tags" Target="../tags/tag774.xml"/><Relationship Id="rId62" Type="http://schemas.openxmlformats.org/officeDocument/2006/relationships/tags" Target="../tags/tag782.xml"/><Relationship Id="rId70" Type="http://schemas.openxmlformats.org/officeDocument/2006/relationships/tags" Target="../tags/tag790.xml"/><Relationship Id="rId75" Type="http://schemas.openxmlformats.org/officeDocument/2006/relationships/tags" Target="../tags/tag795.xml"/><Relationship Id="rId83" Type="http://schemas.openxmlformats.org/officeDocument/2006/relationships/tags" Target="../tags/tag803.xml"/><Relationship Id="rId1" Type="http://schemas.openxmlformats.org/officeDocument/2006/relationships/tags" Target="../tags/tag721.xml"/><Relationship Id="rId6" Type="http://schemas.openxmlformats.org/officeDocument/2006/relationships/tags" Target="../tags/tag726.xml"/><Relationship Id="rId15" Type="http://schemas.openxmlformats.org/officeDocument/2006/relationships/tags" Target="../tags/tag735.xml"/><Relationship Id="rId23" Type="http://schemas.openxmlformats.org/officeDocument/2006/relationships/tags" Target="../tags/tag743.xml"/><Relationship Id="rId28" Type="http://schemas.openxmlformats.org/officeDocument/2006/relationships/tags" Target="../tags/tag748.xml"/><Relationship Id="rId36" Type="http://schemas.openxmlformats.org/officeDocument/2006/relationships/tags" Target="../tags/tag756.xml"/><Relationship Id="rId49" Type="http://schemas.openxmlformats.org/officeDocument/2006/relationships/tags" Target="../tags/tag769.xml"/><Relationship Id="rId57" Type="http://schemas.openxmlformats.org/officeDocument/2006/relationships/tags" Target="../tags/tag777.xml"/><Relationship Id="rId10" Type="http://schemas.openxmlformats.org/officeDocument/2006/relationships/tags" Target="../tags/tag730.xml"/><Relationship Id="rId31" Type="http://schemas.openxmlformats.org/officeDocument/2006/relationships/tags" Target="../tags/tag751.xml"/><Relationship Id="rId44" Type="http://schemas.openxmlformats.org/officeDocument/2006/relationships/tags" Target="../tags/tag764.xml"/><Relationship Id="rId52" Type="http://schemas.openxmlformats.org/officeDocument/2006/relationships/tags" Target="../tags/tag772.xml"/><Relationship Id="rId60" Type="http://schemas.openxmlformats.org/officeDocument/2006/relationships/tags" Target="../tags/tag780.xml"/><Relationship Id="rId65" Type="http://schemas.openxmlformats.org/officeDocument/2006/relationships/tags" Target="../tags/tag785.xml"/><Relationship Id="rId73" Type="http://schemas.openxmlformats.org/officeDocument/2006/relationships/tags" Target="../tags/tag793.xml"/><Relationship Id="rId78" Type="http://schemas.openxmlformats.org/officeDocument/2006/relationships/tags" Target="../tags/tag798.xml"/><Relationship Id="rId81" Type="http://schemas.openxmlformats.org/officeDocument/2006/relationships/tags" Target="../tags/tag801.xml"/><Relationship Id="rId86" Type="http://schemas.openxmlformats.org/officeDocument/2006/relationships/slideLayout" Target="../slideLayouts/slideLayout2.xml"/><Relationship Id="rId4" Type="http://schemas.openxmlformats.org/officeDocument/2006/relationships/tags" Target="../tags/tag724.xml"/><Relationship Id="rId9" Type="http://schemas.openxmlformats.org/officeDocument/2006/relationships/tags" Target="../tags/tag729.xml"/><Relationship Id="rId13" Type="http://schemas.openxmlformats.org/officeDocument/2006/relationships/tags" Target="../tags/tag733.xml"/><Relationship Id="rId18" Type="http://schemas.openxmlformats.org/officeDocument/2006/relationships/tags" Target="../tags/tag738.xml"/><Relationship Id="rId39" Type="http://schemas.openxmlformats.org/officeDocument/2006/relationships/tags" Target="../tags/tag759.xml"/><Relationship Id="rId34" Type="http://schemas.openxmlformats.org/officeDocument/2006/relationships/tags" Target="../tags/tag754.xml"/><Relationship Id="rId50" Type="http://schemas.openxmlformats.org/officeDocument/2006/relationships/tags" Target="../tags/tag770.xml"/><Relationship Id="rId55" Type="http://schemas.openxmlformats.org/officeDocument/2006/relationships/tags" Target="../tags/tag775.xml"/><Relationship Id="rId76" Type="http://schemas.openxmlformats.org/officeDocument/2006/relationships/tags" Target="../tags/tag796.xml"/><Relationship Id="rId7" Type="http://schemas.openxmlformats.org/officeDocument/2006/relationships/tags" Target="../tags/tag727.xml"/><Relationship Id="rId71" Type="http://schemas.openxmlformats.org/officeDocument/2006/relationships/tags" Target="../tags/tag791.xml"/><Relationship Id="rId2" Type="http://schemas.openxmlformats.org/officeDocument/2006/relationships/tags" Target="../tags/tag722.xml"/><Relationship Id="rId29" Type="http://schemas.openxmlformats.org/officeDocument/2006/relationships/tags" Target="../tags/tag749.xml"/><Relationship Id="rId24" Type="http://schemas.openxmlformats.org/officeDocument/2006/relationships/tags" Target="../tags/tag744.xml"/><Relationship Id="rId40" Type="http://schemas.openxmlformats.org/officeDocument/2006/relationships/tags" Target="../tags/tag760.xml"/><Relationship Id="rId45" Type="http://schemas.openxmlformats.org/officeDocument/2006/relationships/tags" Target="../tags/tag765.xml"/><Relationship Id="rId66" Type="http://schemas.openxmlformats.org/officeDocument/2006/relationships/tags" Target="../tags/tag786.xml"/><Relationship Id="rId61" Type="http://schemas.openxmlformats.org/officeDocument/2006/relationships/tags" Target="../tags/tag781.xml"/><Relationship Id="rId82" Type="http://schemas.openxmlformats.org/officeDocument/2006/relationships/tags" Target="../tags/tag802.xml"/></Relationships>
</file>

<file path=ppt/slides/_rels/slide34.xml.rels><?xml version="1.0" encoding="UTF-8" standalone="yes"?>
<Relationships xmlns="http://schemas.openxmlformats.org/package/2006/relationships"><Relationship Id="rId26" Type="http://schemas.openxmlformats.org/officeDocument/2006/relationships/tags" Target="../tags/tag831.xml"/><Relationship Id="rId21" Type="http://schemas.openxmlformats.org/officeDocument/2006/relationships/tags" Target="../tags/tag826.xml"/><Relationship Id="rId42" Type="http://schemas.openxmlformats.org/officeDocument/2006/relationships/tags" Target="../tags/tag847.xml"/><Relationship Id="rId47" Type="http://schemas.openxmlformats.org/officeDocument/2006/relationships/tags" Target="../tags/tag852.xml"/><Relationship Id="rId63" Type="http://schemas.openxmlformats.org/officeDocument/2006/relationships/tags" Target="../tags/tag868.xml"/><Relationship Id="rId68" Type="http://schemas.openxmlformats.org/officeDocument/2006/relationships/tags" Target="../tags/tag873.xml"/><Relationship Id="rId84" Type="http://schemas.openxmlformats.org/officeDocument/2006/relationships/tags" Target="../tags/tag889.xml"/><Relationship Id="rId16" Type="http://schemas.openxmlformats.org/officeDocument/2006/relationships/tags" Target="../tags/tag821.xml"/><Relationship Id="rId11" Type="http://schemas.openxmlformats.org/officeDocument/2006/relationships/tags" Target="../tags/tag816.xml"/><Relationship Id="rId32" Type="http://schemas.openxmlformats.org/officeDocument/2006/relationships/tags" Target="../tags/tag837.xml"/><Relationship Id="rId37" Type="http://schemas.openxmlformats.org/officeDocument/2006/relationships/tags" Target="../tags/tag842.xml"/><Relationship Id="rId53" Type="http://schemas.openxmlformats.org/officeDocument/2006/relationships/tags" Target="../tags/tag858.xml"/><Relationship Id="rId58" Type="http://schemas.openxmlformats.org/officeDocument/2006/relationships/tags" Target="../tags/tag863.xml"/><Relationship Id="rId74" Type="http://schemas.openxmlformats.org/officeDocument/2006/relationships/tags" Target="../tags/tag879.xml"/><Relationship Id="rId79" Type="http://schemas.openxmlformats.org/officeDocument/2006/relationships/tags" Target="../tags/tag884.xml"/><Relationship Id="rId5" Type="http://schemas.openxmlformats.org/officeDocument/2006/relationships/tags" Target="../tags/tag810.xml"/><Relationship Id="rId19" Type="http://schemas.openxmlformats.org/officeDocument/2006/relationships/tags" Target="../tags/tag824.xml"/><Relationship Id="rId14" Type="http://schemas.openxmlformats.org/officeDocument/2006/relationships/tags" Target="../tags/tag819.xml"/><Relationship Id="rId22" Type="http://schemas.openxmlformats.org/officeDocument/2006/relationships/tags" Target="../tags/tag827.xml"/><Relationship Id="rId27" Type="http://schemas.openxmlformats.org/officeDocument/2006/relationships/tags" Target="../tags/tag832.xml"/><Relationship Id="rId30" Type="http://schemas.openxmlformats.org/officeDocument/2006/relationships/tags" Target="../tags/tag835.xml"/><Relationship Id="rId35" Type="http://schemas.openxmlformats.org/officeDocument/2006/relationships/tags" Target="../tags/tag840.xml"/><Relationship Id="rId43" Type="http://schemas.openxmlformats.org/officeDocument/2006/relationships/tags" Target="../tags/tag848.xml"/><Relationship Id="rId48" Type="http://schemas.openxmlformats.org/officeDocument/2006/relationships/tags" Target="../tags/tag853.xml"/><Relationship Id="rId56" Type="http://schemas.openxmlformats.org/officeDocument/2006/relationships/tags" Target="../tags/tag861.xml"/><Relationship Id="rId64" Type="http://schemas.openxmlformats.org/officeDocument/2006/relationships/tags" Target="../tags/tag869.xml"/><Relationship Id="rId69" Type="http://schemas.openxmlformats.org/officeDocument/2006/relationships/tags" Target="../tags/tag874.xml"/><Relationship Id="rId77" Type="http://schemas.openxmlformats.org/officeDocument/2006/relationships/tags" Target="../tags/tag882.xml"/><Relationship Id="rId8" Type="http://schemas.openxmlformats.org/officeDocument/2006/relationships/tags" Target="../tags/tag813.xml"/><Relationship Id="rId51" Type="http://schemas.openxmlformats.org/officeDocument/2006/relationships/tags" Target="../tags/tag856.xml"/><Relationship Id="rId72" Type="http://schemas.openxmlformats.org/officeDocument/2006/relationships/tags" Target="../tags/tag877.xml"/><Relationship Id="rId80" Type="http://schemas.openxmlformats.org/officeDocument/2006/relationships/tags" Target="../tags/tag885.xml"/><Relationship Id="rId85" Type="http://schemas.openxmlformats.org/officeDocument/2006/relationships/tags" Target="../tags/tag890.xml"/><Relationship Id="rId3" Type="http://schemas.openxmlformats.org/officeDocument/2006/relationships/tags" Target="../tags/tag808.xml"/><Relationship Id="rId12" Type="http://schemas.openxmlformats.org/officeDocument/2006/relationships/tags" Target="../tags/tag817.xml"/><Relationship Id="rId17" Type="http://schemas.openxmlformats.org/officeDocument/2006/relationships/tags" Target="../tags/tag822.xml"/><Relationship Id="rId25" Type="http://schemas.openxmlformats.org/officeDocument/2006/relationships/tags" Target="../tags/tag830.xml"/><Relationship Id="rId33" Type="http://schemas.openxmlformats.org/officeDocument/2006/relationships/tags" Target="../tags/tag838.xml"/><Relationship Id="rId38" Type="http://schemas.openxmlformats.org/officeDocument/2006/relationships/tags" Target="../tags/tag843.xml"/><Relationship Id="rId46" Type="http://schemas.openxmlformats.org/officeDocument/2006/relationships/tags" Target="../tags/tag851.xml"/><Relationship Id="rId59" Type="http://schemas.openxmlformats.org/officeDocument/2006/relationships/tags" Target="../tags/tag864.xml"/><Relationship Id="rId67" Type="http://schemas.openxmlformats.org/officeDocument/2006/relationships/tags" Target="../tags/tag872.xml"/><Relationship Id="rId20" Type="http://schemas.openxmlformats.org/officeDocument/2006/relationships/tags" Target="../tags/tag825.xml"/><Relationship Id="rId41" Type="http://schemas.openxmlformats.org/officeDocument/2006/relationships/tags" Target="../tags/tag846.xml"/><Relationship Id="rId54" Type="http://schemas.openxmlformats.org/officeDocument/2006/relationships/tags" Target="../tags/tag859.xml"/><Relationship Id="rId62" Type="http://schemas.openxmlformats.org/officeDocument/2006/relationships/tags" Target="../tags/tag867.xml"/><Relationship Id="rId70" Type="http://schemas.openxmlformats.org/officeDocument/2006/relationships/tags" Target="../tags/tag875.xml"/><Relationship Id="rId75" Type="http://schemas.openxmlformats.org/officeDocument/2006/relationships/tags" Target="../tags/tag880.xml"/><Relationship Id="rId83" Type="http://schemas.openxmlformats.org/officeDocument/2006/relationships/tags" Target="../tags/tag888.xml"/><Relationship Id="rId1" Type="http://schemas.openxmlformats.org/officeDocument/2006/relationships/tags" Target="../tags/tag806.xml"/><Relationship Id="rId6" Type="http://schemas.openxmlformats.org/officeDocument/2006/relationships/tags" Target="../tags/tag811.xml"/><Relationship Id="rId15" Type="http://schemas.openxmlformats.org/officeDocument/2006/relationships/tags" Target="../tags/tag820.xml"/><Relationship Id="rId23" Type="http://schemas.openxmlformats.org/officeDocument/2006/relationships/tags" Target="../tags/tag828.xml"/><Relationship Id="rId28" Type="http://schemas.openxmlformats.org/officeDocument/2006/relationships/tags" Target="../tags/tag833.xml"/><Relationship Id="rId36" Type="http://schemas.openxmlformats.org/officeDocument/2006/relationships/tags" Target="../tags/tag841.xml"/><Relationship Id="rId49" Type="http://schemas.openxmlformats.org/officeDocument/2006/relationships/tags" Target="../tags/tag854.xml"/><Relationship Id="rId57" Type="http://schemas.openxmlformats.org/officeDocument/2006/relationships/tags" Target="../tags/tag862.xml"/><Relationship Id="rId10" Type="http://schemas.openxmlformats.org/officeDocument/2006/relationships/tags" Target="../tags/tag815.xml"/><Relationship Id="rId31" Type="http://schemas.openxmlformats.org/officeDocument/2006/relationships/tags" Target="../tags/tag836.xml"/><Relationship Id="rId44" Type="http://schemas.openxmlformats.org/officeDocument/2006/relationships/tags" Target="../tags/tag849.xml"/><Relationship Id="rId52" Type="http://schemas.openxmlformats.org/officeDocument/2006/relationships/tags" Target="../tags/tag857.xml"/><Relationship Id="rId60" Type="http://schemas.openxmlformats.org/officeDocument/2006/relationships/tags" Target="../tags/tag865.xml"/><Relationship Id="rId65" Type="http://schemas.openxmlformats.org/officeDocument/2006/relationships/tags" Target="../tags/tag870.xml"/><Relationship Id="rId73" Type="http://schemas.openxmlformats.org/officeDocument/2006/relationships/tags" Target="../tags/tag878.xml"/><Relationship Id="rId78" Type="http://schemas.openxmlformats.org/officeDocument/2006/relationships/tags" Target="../tags/tag883.xml"/><Relationship Id="rId81" Type="http://schemas.openxmlformats.org/officeDocument/2006/relationships/tags" Target="../tags/tag886.xml"/><Relationship Id="rId86" Type="http://schemas.openxmlformats.org/officeDocument/2006/relationships/slideLayout" Target="../slideLayouts/slideLayout2.xml"/><Relationship Id="rId4" Type="http://schemas.openxmlformats.org/officeDocument/2006/relationships/tags" Target="../tags/tag809.xml"/><Relationship Id="rId9" Type="http://schemas.openxmlformats.org/officeDocument/2006/relationships/tags" Target="../tags/tag814.xml"/><Relationship Id="rId13" Type="http://schemas.openxmlformats.org/officeDocument/2006/relationships/tags" Target="../tags/tag818.xml"/><Relationship Id="rId18" Type="http://schemas.openxmlformats.org/officeDocument/2006/relationships/tags" Target="../tags/tag823.xml"/><Relationship Id="rId39" Type="http://schemas.openxmlformats.org/officeDocument/2006/relationships/tags" Target="../tags/tag844.xml"/><Relationship Id="rId34" Type="http://schemas.openxmlformats.org/officeDocument/2006/relationships/tags" Target="../tags/tag839.xml"/><Relationship Id="rId50" Type="http://schemas.openxmlformats.org/officeDocument/2006/relationships/tags" Target="../tags/tag855.xml"/><Relationship Id="rId55" Type="http://schemas.openxmlformats.org/officeDocument/2006/relationships/tags" Target="../tags/tag860.xml"/><Relationship Id="rId76" Type="http://schemas.openxmlformats.org/officeDocument/2006/relationships/tags" Target="../tags/tag881.xml"/><Relationship Id="rId7" Type="http://schemas.openxmlformats.org/officeDocument/2006/relationships/tags" Target="../tags/tag812.xml"/><Relationship Id="rId71" Type="http://schemas.openxmlformats.org/officeDocument/2006/relationships/tags" Target="../tags/tag876.xml"/><Relationship Id="rId2" Type="http://schemas.openxmlformats.org/officeDocument/2006/relationships/tags" Target="../tags/tag807.xml"/><Relationship Id="rId29" Type="http://schemas.openxmlformats.org/officeDocument/2006/relationships/tags" Target="../tags/tag834.xml"/><Relationship Id="rId24" Type="http://schemas.openxmlformats.org/officeDocument/2006/relationships/tags" Target="../tags/tag829.xml"/><Relationship Id="rId40" Type="http://schemas.openxmlformats.org/officeDocument/2006/relationships/tags" Target="../tags/tag845.xml"/><Relationship Id="rId45" Type="http://schemas.openxmlformats.org/officeDocument/2006/relationships/tags" Target="../tags/tag850.xml"/><Relationship Id="rId66" Type="http://schemas.openxmlformats.org/officeDocument/2006/relationships/tags" Target="../tags/tag871.xml"/><Relationship Id="rId61" Type="http://schemas.openxmlformats.org/officeDocument/2006/relationships/tags" Target="../tags/tag866.xml"/><Relationship Id="rId82" Type="http://schemas.openxmlformats.org/officeDocument/2006/relationships/tags" Target="../tags/tag887.xml"/></Relationships>
</file>

<file path=ppt/slides/_rels/slide35.xml.rels><?xml version="1.0" encoding="UTF-8" standalone="yes"?>
<Relationships xmlns="http://schemas.openxmlformats.org/package/2006/relationships"><Relationship Id="rId3" Type="http://schemas.openxmlformats.org/officeDocument/2006/relationships/tags" Target="../tags/tag893.xml"/><Relationship Id="rId2" Type="http://schemas.openxmlformats.org/officeDocument/2006/relationships/tags" Target="../tags/tag892.xml"/><Relationship Id="rId1" Type="http://schemas.openxmlformats.org/officeDocument/2006/relationships/tags" Target="../tags/tag891.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89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95.xml"/></Relationships>
</file>

<file path=ppt/slides/_rels/slide37.xml.rels><?xml version="1.0" encoding="UTF-8" standalone="yes"?>
<Relationships xmlns="http://schemas.openxmlformats.org/package/2006/relationships"><Relationship Id="rId13" Type="http://schemas.openxmlformats.org/officeDocument/2006/relationships/tags" Target="../tags/tag908.xml"/><Relationship Id="rId18" Type="http://schemas.openxmlformats.org/officeDocument/2006/relationships/tags" Target="../tags/tag913.xml"/><Relationship Id="rId26" Type="http://schemas.openxmlformats.org/officeDocument/2006/relationships/tags" Target="../tags/tag921.xml"/><Relationship Id="rId39" Type="http://schemas.openxmlformats.org/officeDocument/2006/relationships/tags" Target="../tags/tag934.xml"/><Relationship Id="rId21" Type="http://schemas.openxmlformats.org/officeDocument/2006/relationships/tags" Target="../tags/tag916.xml"/><Relationship Id="rId34" Type="http://schemas.openxmlformats.org/officeDocument/2006/relationships/tags" Target="../tags/tag929.xml"/><Relationship Id="rId42" Type="http://schemas.openxmlformats.org/officeDocument/2006/relationships/tags" Target="../tags/tag937.xml"/><Relationship Id="rId47" Type="http://schemas.openxmlformats.org/officeDocument/2006/relationships/tags" Target="../tags/tag942.xml"/><Relationship Id="rId7" Type="http://schemas.openxmlformats.org/officeDocument/2006/relationships/tags" Target="../tags/tag902.xml"/><Relationship Id="rId2" Type="http://schemas.openxmlformats.org/officeDocument/2006/relationships/tags" Target="../tags/tag897.xml"/><Relationship Id="rId16" Type="http://schemas.openxmlformats.org/officeDocument/2006/relationships/tags" Target="../tags/tag911.xml"/><Relationship Id="rId29" Type="http://schemas.openxmlformats.org/officeDocument/2006/relationships/tags" Target="../tags/tag924.xml"/><Relationship Id="rId11" Type="http://schemas.openxmlformats.org/officeDocument/2006/relationships/tags" Target="../tags/tag906.xml"/><Relationship Id="rId24" Type="http://schemas.openxmlformats.org/officeDocument/2006/relationships/tags" Target="../tags/tag919.xml"/><Relationship Id="rId32" Type="http://schemas.openxmlformats.org/officeDocument/2006/relationships/tags" Target="../tags/tag927.xml"/><Relationship Id="rId37" Type="http://schemas.openxmlformats.org/officeDocument/2006/relationships/tags" Target="../tags/tag932.xml"/><Relationship Id="rId40" Type="http://schemas.openxmlformats.org/officeDocument/2006/relationships/tags" Target="../tags/tag935.xml"/><Relationship Id="rId45" Type="http://schemas.openxmlformats.org/officeDocument/2006/relationships/tags" Target="../tags/tag940.xml"/><Relationship Id="rId5" Type="http://schemas.openxmlformats.org/officeDocument/2006/relationships/tags" Target="../tags/tag900.xml"/><Relationship Id="rId15" Type="http://schemas.openxmlformats.org/officeDocument/2006/relationships/tags" Target="../tags/tag910.xml"/><Relationship Id="rId23" Type="http://schemas.openxmlformats.org/officeDocument/2006/relationships/tags" Target="../tags/tag918.xml"/><Relationship Id="rId28" Type="http://schemas.openxmlformats.org/officeDocument/2006/relationships/tags" Target="../tags/tag923.xml"/><Relationship Id="rId36" Type="http://schemas.openxmlformats.org/officeDocument/2006/relationships/tags" Target="../tags/tag931.xml"/><Relationship Id="rId49" Type="http://schemas.openxmlformats.org/officeDocument/2006/relationships/notesSlide" Target="../notesSlides/notesSlide28.xml"/><Relationship Id="rId10" Type="http://schemas.openxmlformats.org/officeDocument/2006/relationships/tags" Target="../tags/tag905.xml"/><Relationship Id="rId19" Type="http://schemas.openxmlformats.org/officeDocument/2006/relationships/tags" Target="../tags/tag914.xml"/><Relationship Id="rId31" Type="http://schemas.openxmlformats.org/officeDocument/2006/relationships/tags" Target="../tags/tag926.xml"/><Relationship Id="rId44" Type="http://schemas.openxmlformats.org/officeDocument/2006/relationships/tags" Target="../tags/tag939.xml"/><Relationship Id="rId4" Type="http://schemas.openxmlformats.org/officeDocument/2006/relationships/tags" Target="../tags/tag899.xml"/><Relationship Id="rId9" Type="http://schemas.openxmlformats.org/officeDocument/2006/relationships/tags" Target="../tags/tag904.xml"/><Relationship Id="rId14" Type="http://schemas.openxmlformats.org/officeDocument/2006/relationships/tags" Target="../tags/tag909.xml"/><Relationship Id="rId22" Type="http://schemas.openxmlformats.org/officeDocument/2006/relationships/tags" Target="../tags/tag917.xml"/><Relationship Id="rId27" Type="http://schemas.openxmlformats.org/officeDocument/2006/relationships/tags" Target="../tags/tag922.xml"/><Relationship Id="rId30" Type="http://schemas.openxmlformats.org/officeDocument/2006/relationships/tags" Target="../tags/tag925.xml"/><Relationship Id="rId35" Type="http://schemas.openxmlformats.org/officeDocument/2006/relationships/tags" Target="../tags/tag930.xml"/><Relationship Id="rId43" Type="http://schemas.openxmlformats.org/officeDocument/2006/relationships/tags" Target="../tags/tag938.xml"/><Relationship Id="rId48" Type="http://schemas.openxmlformats.org/officeDocument/2006/relationships/slideLayout" Target="../slideLayouts/slideLayout2.xml"/><Relationship Id="rId8" Type="http://schemas.openxmlformats.org/officeDocument/2006/relationships/tags" Target="../tags/tag903.xml"/><Relationship Id="rId3" Type="http://schemas.openxmlformats.org/officeDocument/2006/relationships/tags" Target="../tags/tag898.xml"/><Relationship Id="rId12" Type="http://schemas.openxmlformats.org/officeDocument/2006/relationships/tags" Target="../tags/tag907.xml"/><Relationship Id="rId17" Type="http://schemas.openxmlformats.org/officeDocument/2006/relationships/tags" Target="../tags/tag912.xml"/><Relationship Id="rId25" Type="http://schemas.openxmlformats.org/officeDocument/2006/relationships/tags" Target="../tags/tag920.xml"/><Relationship Id="rId33" Type="http://schemas.openxmlformats.org/officeDocument/2006/relationships/tags" Target="../tags/tag928.xml"/><Relationship Id="rId38" Type="http://schemas.openxmlformats.org/officeDocument/2006/relationships/tags" Target="../tags/tag933.xml"/><Relationship Id="rId46" Type="http://schemas.openxmlformats.org/officeDocument/2006/relationships/tags" Target="../tags/tag941.xml"/><Relationship Id="rId20" Type="http://schemas.openxmlformats.org/officeDocument/2006/relationships/tags" Target="../tags/tag915.xml"/><Relationship Id="rId41" Type="http://schemas.openxmlformats.org/officeDocument/2006/relationships/tags" Target="../tags/tag936.xml"/><Relationship Id="rId1" Type="http://schemas.openxmlformats.org/officeDocument/2006/relationships/tags" Target="../tags/tag896.xml"/><Relationship Id="rId6" Type="http://schemas.openxmlformats.org/officeDocument/2006/relationships/tags" Target="../tags/tag901.xml"/></Relationships>
</file>

<file path=ppt/slides/_rels/slide38.xml.rels><?xml version="1.0" encoding="UTF-8" standalone="yes"?>
<Relationships xmlns="http://schemas.openxmlformats.org/package/2006/relationships"><Relationship Id="rId3" Type="http://schemas.openxmlformats.org/officeDocument/2006/relationships/tags" Target="../tags/tag945.xml"/><Relationship Id="rId7" Type="http://schemas.openxmlformats.org/officeDocument/2006/relationships/notesSlide" Target="../notesSlides/notesSlide29.xml"/><Relationship Id="rId2" Type="http://schemas.openxmlformats.org/officeDocument/2006/relationships/tags" Target="../tags/tag944.xml"/><Relationship Id="rId1" Type="http://schemas.openxmlformats.org/officeDocument/2006/relationships/tags" Target="../tags/tag943.xml"/><Relationship Id="rId6" Type="http://schemas.openxmlformats.org/officeDocument/2006/relationships/slideLayout" Target="../slideLayouts/slideLayout2.xml"/><Relationship Id="rId5" Type="http://schemas.openxmlformats.org/officeDocument/2006/relationships/tags" Target="../tags/tag947.xml"/><Relationship Id="rId4" Type="http://schemas.openxmlformats.org/officeDocument/2006/relationships/tags" Target="../tags/tag946.xml"/></Relationships>
</file>

<file path=ppt/slides/_rels/slide39.xml.rels><?xml version="1.0" encoding="UTF-8" standalone="yes"?>
<Relationships xmlns="http://schemas.openxmlformats.org/package/2006/relationships"><Relationship Id="rId3" Type="http://schemas.openxmlformats.org/officeDocument/2006/relationships/tags" Target="../tags/tag950.xml"/><Relationship Id="rId7" Type="http://schemas.openxmlformats.org/officeDocument/2006/relationships/notesSlide" Target="../notesSlides/notesSlide30.xml"/><Relationship Id="rId2" Type="http://schemas.openxmlformats.org/officeDocument/2006/relationships/tags" Target="../tags/tag949.xml"/><Relationship Id="rId1" Type="http://schemas.openxmlformats.org/officeDocument/2006/relationships/tags" Target="../tags/tag948.xml"/><Relationship Id="rId6" Type="http://schemas.openxmlformats.org/officeDocument/2006/relationships/slideLayout" Target="../slideLayouts/slideLayout2.xml"/><Relationship Id="rId5" Type="http://schemas.openxmlformats.org/officeDocument/2006/relationships/tags" Target="../tags/tag952.xml"/><Relationship Id="rId4" Type="http://schemas.openxmlformats.org/officeDocument/2006/relationships/tags" Target="../tags/tag9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955.xml"/><Relationship Id="rId2" Type="http://schemas.openxmlformats.org/officeDocument/2006/relationships/tags" Target="../tags/tag954.xml"/><Relationship Id="rId1" Type="http://schemas.openxmlformats.org/officeDocument/2006/relationships/tags" Target="../tags/tag953.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956.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asciitabl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xml"/><Relationship Id="rId7" Type="http://schemas.openxmlformats.org/officeDocument/2006/relationships/notesSlide" Target="../notesSlides/notesSlide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l="1872" t="1371" r="2570" b="30041"/>
          <a:stretch/>
        </p:blipFill>
        <p:spPr>
          <a:xfrm>
            <a:off x="1050875" y="0"/>
            <a:ext cx="7025758" cy="6858000"/>
          </a:xfrm>
          <a:prstGeom prst="rect">
            <a:avLst/>
          </a:prstGeom>
          <a:noFill/>
          <a:ln>
            <a:noFill/>
          </a:ln>
        </p:spPr>
      </p:pic>
      <p:sp>
        <p:nvSpPr>
          <p:cNvPr id="2" name="Title 1">
            <a:extLst>
              <a:ext uri="{FF2B5EF4-FFF2-40B4-BE49-F238E27FC236}">
                <a16:creationId xmlns:a16="http://schemas.microsoft.com/office/drawing/2014/main" id="{CBB917E9-494B-A341-B6AF-76380FFE582C}"/>
              </a:ext>
            </a:extLst>
          </p:cNvPr>
          <p:cNvSpPr>
            <a:spLocks noGrp="1"/>
          </p:cNvSpPr>
          <p:nvPr>
            <p:ph type="title"/>
          </p:nvPr>
        </p:nvSpPr>
        <p:spPr/>
        <p:txBody>
          <a:bodyPr/>
          <a:lstStyle/>
          <a:p>
            <a:endParaRPr lang="en-US"/>
          </a:p>
        </p:txBody>
      </p:sp>
      <p:sp>
        <p:nvSpPr>
          <p:cNvPr id="126" name="Google Shape;126;p17"/>
          <p:cNvSpPr txBox="1">
            <a:spLocks noGrp="1"/>
          </p:cNvSpPr>
          <p:nvPr>
            <p:ph type="sldNum" idx="4294967295"/>
          </p:nvPr>
        </p:nvSpPr>
        <p:spPr>
          <a:xfrm>
            <a:off x="70104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1</a:t>
            </a:fld>
            <a:endParaRPr/>
          </a:p>
        </p:txBody>
      </p:sp>
      <p:pic>
        <p:nvPicPr>
          <p:cNvPr id="129" name="Google Shape;129;p17"/>
          <p:cNvPicPr preferRelativeResize="0"/>
          <p:nvPr/>
        </p:nvPicPr>
        <p:blipFill>
          <a:blip r:embed="rId4">
            <a:alphaModFix/>
          </a:blip>
          <a:stretch>
            <a:fillRect/>
          </a:stretch>
        </p:blipFill>
        <p:spPr>
          <a:xfrm>
            <a:off x="-12041" y="0"/>
            <a:ext cx="9144099" cy="6858000"/>
          </a:xfrm>
          <a:prstGeom prst="rect">
            <a:avLst/>
          </a:prstGeom>
          <a:noFill/>
          <a:ln>
            <a:noFill/>
          </a:ln>
        </p:spPr>
      </p:pic>
    </p:spTree>
    <p:extLst>
      <p:ext uri="{BB962C8B-B14F-4D97-AF65-F5344CB8AC3E}">
        <p14:creationId xmlns:p14="http://schemas.microsoft.com/office/powerpoint/2010/main" val="16854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dirty="0"/>
              <a:t>If we choose to use 4-bit addresses, how big is our address space?</a:t>
            </a:r>
          </a:p>
          <a:p>
            <a:pPr lvl="1"/>
            <a:r>
              <a:rPr lang="en-US" i="1" dirty="0"/>
              <a:t>i.e.</a:t>
            </a:r>
            <a:r>
              <a:rPr lang="en-US" dirty="0"/>
              <a:t> How much space can we “refer to” using our addresses?</a:t>
            </a:r>
          </a:p>
          <a:p>
            <a:endParaRPr lang="en-US" dirty="0"/>
          </a:p>
          <a:p>
            <a:pPr marL="914400" indent="-514350">
              <a:buSzPct val="100000"/>
              <a:buFont typeface="+mj-lt"/>
              <a:buAutoNum type="alphaUcPeriod"/>
            </a:pPr>
            <a:r>
              <a:rPr lang="en-US" b="1" dirty="0">
                <a:solidFill>
                  <a:srgbClr val="FF9900"/>
                </a:solidFill>
              </a:rPr>
              <a:t>16 bits</a:t>
            </a:r>
            <a:endParaRPr lang="en-US" b="1" baseline="-25000" dirty="0">
              <a:solidFill>
                <a:srgbClr val="FF9900"/>
              </a:solidFill>
            </a:endParaRPr>
          </a:p>
          <a:p>
            <a:pPr marL="914400" indent="-514350">
              <a:buSzPct val="100000"/>
              <a:buFont typeface="+mj-lt"/>
              <a:buAutoNum type="alphaUcPeriod"/>
            </a:pPr>
            <a:r>
              <a:rPr lang="en-US" b="1" dirty="0">
                <a:solidFill>
                  <a:srgbClr val="00B050"/>
                </a:solidFill>
              </a:rPr>
              <a:t>16 bytes</a:t>
            </a:r>
            <a:endParaRPr lang="en-US" b="1" baseline="-25000" dirty="0">
              <a:solidFill>
                <a:srgbClr val="00B050"/>
              </a:solidFill>
            </a:endParaRPr>
          </a:p>
          <a:p>
            <a:pPr marL="914400" indent="-514350">
              <a:buSzPct val="100000"/>
              <a:buFont typeface="+mj-lt"/>
              <a:buAutoNum type="alphaUcPeriod"/>
            </a:pPr>
            <a:r>
              <a:rPr lang="en-US" b="1" dirty="0">
                <a:solidFill>
                  <a:srgbClr val="FF3399"/>
                </a:solidFill>
              </a:rPr>
              <a:t>4 bits</a:t>
            </a:r>
            <a:endParaRPr lang="en-US" b="1" baseline="-25000" dirty="0">
              <a:solidFill>
                <a:srgbClr val="FF3399"/>
              </a:solidFill>
            </a:endParaRPr>
          </a:p>
          <a:p>
            <a:pPr marL="914400" indent="-514350">
              <a:buSzPct val="100000"/>
              <a:buFont typeface="+mj-lt"/>
              <a:buAutoNum type="alphaUcPeriod"/>
            </a:pPr>
            <a:r>
              <a:rPr lang="en-US" b="1" dirty="0">
                <a:solidFill>
                  <a:srgbClr val="00B0F0"/>
                </a:solidFill>
              </a:rPr>
              <a:t>4 bytes</a:t>
            </a:r>
            <a:endParaRPr lang="en-US" b="1" baseline="-25000" dirty="0">
              <a:solidFill>
                <a:srgbClr val="00B0F0"/>
              </a:solidFill>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10</a:t>
            </a:fld>
            <a:endParaRPr lang="en-US" dirty="0"/>
          </a:p>
        </p:txBody>
      </p:sp>
    </p:spTree>
    <p:extLst>
      <p:ext uri="{BB962C8B-B14F-4D97-AF65-F5344CB8AC3E}">
        <p14:creationId xmlns:p14="http://schemas.microsoft.com/office/powerpoint/2010/main" val="3821512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1" name="Rectangle 87"/>
          <p:cNvSpPr>
            <a:spLocks noGrp="1" noChangeArrowheads="1"/>
          </p:cNvSpPr>
          <p:nvPr>
            <p:ph type="title"/>
            <p:custDataLst>
              <p:tags r:id="rId1"/>
            </p:custDataLst>
          </p:nvPr>
        </p:nvSpPr>
        <p:spPr/>
        <p:txBody>
          <a:bodyPr/>
          <a:lstStyle/>
          <a:p>
            <a:pPr eaLnBrk="1" hangingPunct="1">
              <a:defRPr/>
            </a:pPr>
            <a:r>
              <a:rPr lang="en-US" dirty="0"/>
              <a:t>Machine “Words”</a:t>
            </a:r>
          </a:p>
        </p:txBody>
      </p:sp>
      <mc:AlternateContent xmlns:mc="http://schemas.openxmlformats.org/markup-compatibility/2006" xmlns:a14="http://schemas.microsoft.com/office/drawing/2010/main">
        <mc:Choice Requires="a14">
          <p:sp>
            <p:nvSpPr>
              <p:cNvPr id="11352" name="Rectangle 88"/>
              <p:cNvSpPr>
                <a:spLocks noGrp="1" noChangeArrowheads="1"/>
              </p:cNvSpPr>
              <p:nvPr>
                <p:ph idx="1"/>
                <p:custDataLst>
                  <p:tags r:id="rId2"/>
                </p:custDataLst>
              </p:nvPr>
            </p:nvSpPr>
            <p:spPr>
              <a:xfrm>
                <a:off x="395118" y="1345090"/>
                <a:ext cx="8366760" cy="5208109"/>
              </a:xfrm>
            </p:spPr>
            <p:txBody>
              <a:bodyPr/>
              <a:lstStyle/>
              <a:p>
                <a:pPr marL="685800" lvl="2" indent="0">
                  <a:spcBef>
                    <a:spcPts val="0"/>
                  </a:spcBef>
                  <a:buNone/>
                  <a:defRPr/>
                </a:pPr>
                <a:endParaRPr lang="en-US" dirty="0">
                  <a:solidFill>
                    <a:srgbClr val="C00000"/>
                  </a:solidFill>
                </a:endParaRPr>
              </a:p>
              <a:p>
                <a:pPr eaLnBrk="1" hangingPunct="1">
                  <a:spcBef>
                    <a:spcPts val="0"/>
                  </a:spcBef>
                  <a:defRPr/>
                </a:pPr>
                <a:r>
                  <a:rPr lang="en-US" dirty="0"/>
                  <a:t>We have </a:t>
                </a:r>
                <a:r>
                  <a:rPr lang="en-US" i="1" dirty="0"/>
                  <a:t>chosen</a:t>
                </a:r>
                <a:r>
                  <a:rPr lang="en-US" dirty="0"/>
                  <a:t> to tie word size to address size/width</a:t>
                </a:r>
              </a:p>
              <a:p>
                <a:pPr lvl="1">
                  <a:defRPr/>
                </a:pPr>
                <a:r>
                  <a:rPr lang="en-US" dirty="0"/>
                  <a:t>word size = address size = register size</a:t>
                </a:r>
              </a:p>
              <a:p>
                <a:pPr lvl="1">
                  <a:defRPr/>
                </a:pPr>
                <a:r>
                  <a:rPr lang="en-US" dirty="0"/>
                  <a:t>word size = </a:t>
                </a:r>
                <a14:m>
                  <m:oMath xmlns:m="http://schemas.openxmlformats.org/officeDocument/2006/math">
                    <m:r>
                      <a:rPr lang="en-US" i="1" dirty="0" smtClean="0">
                        <a:latin typeface="Cambria Math" panose="02040503050406030204" pitchFamily="18" charset="0"/>
                      </a:rPr>
                      <m:t>𝑤</m:t>
                    </m:r>
                  </m:oMath>
                </a14:m>
                <a:r>
                  <a:rPr lang="en-US" dirty="0"/>
                  <a:t> bits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2</m:t>
                    </m:r>
                    <m:r>
                      <a:rPr lang="en-US" i="1" baseline="30000" dirty="0">
                        <a:latin typeface="Cambria Math" panose="02040503050406030204" pitchFamily="18" charset="0"/>
                      </a:rPr>
                      <m:t>𝑤</m:t>
                    </m:r>
                  </m:oMath>
                </a14:m>
                <a:r>
                  <a:rPr lang="en-US" dirty="0"/>
                  <a:t> addresses</a:t>
                </a:r>
              </a:p>
              <a:p>
                <a:pPr lvl="2">
                  <a:spcBef>
                    <a:spcPts val="0"/>
                  </a:spcBef>
                  <a:defRPr/>
                </a:pPr>
                <a:endParaRPr lang="en-US" dirty="0"/>
              </a:p>
              <a:p>
                <a:pPr>
                  <a:spcBef>
                    <a:spcPts val="0"/>
                  </a:spcBef>
                  <a:defRPr/>
                </a:pPr>
                <a:r>
                  <a:rPr lang="en-US" dirty="0"/>
                  <a:t>Current x86 systems use </a:t>
                </a:r>
                <a:r>
                  <a:rPr lang="en-US" b="1" dirty="0"/>
                  <a:t>64-bit (8-byte) words</a:t>
                </a:r>
              </a:p>
              <a:p>
                <a:pPr lvl="1">
                  <a:defRPr/>
                </a:pPr>
                <a:r>
                  <a:rPr lang="en-US" dirty="0"/>
                  <a:t>Potential address space: </a:t>
                </a:r>
                <a14:m>
                  <m:oMath xmlns:m="http://schemas.openxmlformats.org/officeDocument/2006/math">
                    <m:r>
                      <a:rPr lang="en-US" b="1" i="1" dirty="0" smtClean="0">
                        <a:latin typeface="Cambria Math" panose="02040503050406030204" pitchFamily="18" charset="0"/>
                      </a:rPr>
                      <m:t>𝟐</m:t>
                    </m:r>
                    <m:r>
                      <a:rPr lang="en-US" b="1" i="1" baseline="30000" dirty="0" smtClean="0">
                        <a:latin typeface="Cambria Math" panose="02040503050406030204" pitchFamily="18" charset="0"/>
                      </a:rPr>
                      <m:t>𝟔𝟒</m:t>
                    </m:r>
                  </m:oMath>
                </a14:m>
                <a:r>
                  <a:rPr lang="en-US" dirty="0"/>
                  <a:t> addresses</a:t>
                </a:r>
                <a:br>
                  <a:rPr lang="en-US" dirty="0"/>
                </a:br>
                <a:r>
                  <a:rPr lang="en-US" dirty="0"/>
                  <a:t>2</a:t>
                </a:r>
                <a:r>
                  <a:rPr lang="en-US" baseline="30000" dirty="0"/>
                  <a:t>64</a:t>
                </a:r>
                <a:r>
                  <a:rPr lang="en-US" dirty="0"/>
                  <a:t> bytes </a:t>
                </a:r>
                <a:r>
                  <a:rPr lang="en-US" dirty="0">
                    <a:latin typeface="Symbol" pitchFamily="18" charset="2"/>
                  </a:rPr>
                  <a:t></a:t>
                </a:r>
                <a:r>
                  <a:rPr lang="en-US" dirty="0"/>
                  <a:t> </a:t>
                </a:r>
                <a:r>
                  <a:rPr lang="en-US" b="1" dirty="0"/>
                  <a:t>1.8 x 10</a:t>
                </a:r>
                <a:r>
                  <a:rPr lang="en-US" b="1" baseline="30000" dirty="0"/>
                  <a:t>19</a:t>
                </a:r>
                <a:r>
                  <a:rPr lang="en-US" b="1" dirty="0"/>
                  <a:t> bytes</a:t>
                </a:r>
                <a:r>
                  <a:rPr lang="en-US" dirty="0"/>
                  <a:t> </a:t>
                </a:r>
                <a:br>
                  <a:rPr lang="en-US" dirty="0"/>
                </a:br>
                <a:r>
                  <a:rPr lang="en-US" dirty="0"/>
                  <a:t>= 18 billion </a:t>
                </a:r>
                <a:r>
                  <a:rPr lang="en-US" dirty="0" err="1"/>
                  <a:t>billion</a:t>
                </a:r>
                <a:r>
                  <a:rPr lang="en-US" dirty="0"/>
                  <a:t> bytes </a:t>
                </a:r>
                <a:r>
                  <a:rPr lang="en-US" dirty="0">
                    <a:cs typeface="Calibri" panose="020F0502020204030204" pitchFamily="34" charset="0"/>
                  </a:rPr>
                  <a:t>= 18 EB </a:t>
                </a:r>
                <a:r>
                  <a:rPr lang="en-US" dirty="0"/>
                  <a:t>(</a:t>
                </a:r>
                <a:r>
                  <a:rPr lang="en-US" dirty="0" err="1"/>
                  <a:t>exabytes</a:t>
                </a:r>
                <a:r>
                  <a:rPr lang="en-US" dirty="0"/>
                  <a:t>)</a:t>
                </a:r>
              </a:p>
              <a:p>
                <a:pPr lvl="1">
                  <a:defRPr/>
                </a:pPr>
                <a:r>
                  <a:rPr lang="en-US" dirty="0"/>
                  <a:t>Actual physical address space:  </a:t>
                </a:r>
                <a:r>
                  <a:rPr lang="en-US" b="1" dirty="0"/>
                  <a:t>48 bits</a:t>
                </a:r>
              </a:p>
            </p:txBody>
          </p:sp>
        </mc:Choice>
        <mc:Fallback xmlns="">
          <p:sp>
            <p:nvSpPr>
              <p:cNvPr id="11352" name="Rectangle 88"/>
              <p:cNvSpPr>
                <a:spLocks noGrp="1" noRot="1" noChangeAspect="1" noMove="1" noResize="1" noEditPoints="1" noAdjustHandles="1" noChangeArrowheads="1" noChangeShapeType="1" noTextEdit="1"/>
              </p:cNvSpPr>
              <p:nvPr>
                <p:ph idx="1"/>
                <p:custDataLst>
                  <p:tags r:id="rId6"/>
                </p:custDataLst>
              </p:nvPr>
            </p:nvSpPr>
            <p:spPr>
              <a:xfrm>
                <a:off x="395118" y="1345090"/>
                <a:ext cx="8366760" cy="5208109"/>
              </a:xfrm>
              <a:blipFill>
                <a:blip r:embed="rId7"/>
                <a:stretch>
                  <a:fillRect l="-303" r="-1212"/>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11</a:t>
            </a:fld>
            <a:endParaRPr lang="en-US" dirty="0"/>
          </a:p>
        </p:txBody>
      </p:sp>
    </p:spTree>
    <p:extLst>
      <p:ext uri="{BB962C8B-B14F-4D97-AF65-F5344CB8AC3E}">
        <p14:creationId xmlns:p14="http://schemas.microsoft.com/office/powerpoint/2010/main" val="1633127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5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5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2" name="Rectangle 26"/>
          <p:cNvSpPr>
            <a:spLocks noGrp="1" noChangeArrowheads="1"/>
          </p:cNvSpPr>
          <p:nvPr>
            <p:ph type="title"/>
            <p:custDataLst>
              <p:tags r:id="rId1"/>
            </p:custDataLst>
          </p:nvPr>
        </p:nvSpPr>
        <p:spPr/>
        <p:txBody>
          <a:bodyPr/>
          <a:lstStyle/>
          <a:p>
            <a:pPr eaLnBrk="1" hangingPunct="1">
              <a:defRPr/>
            </a:pPr>
            <a:r>
              <a:rPr lang="en-US" dirty="0"/>
              <a:t>Word-Oriented Memory Organization</a:t>
            </a:r>
          </a:p>
        </p:txBody>
      </p:sp>
      <p:sp>
        <p:nvSpPr>
          <p:cNvPr id="34843" name="Rectangle 27"/>
          <p:cNvSpPr>
            <a:spLocks noGrp="1" noChangeArrowheads="1"/>
          </p:cNvSpPr>
          <p:nvPr>
            <p:ph idx="1"/>
            <p:custDataLst>
              <p:tags r:id="rId2"/>
            </p:custDataLst>
          </p:nvPr>
        </p:nvSpPr>
        <p:spPr/>
        <p:txBody>
          <a:bodyPr/>
          <a:lstStyle/>
          <a:p>
            <a:pPr eaLnBrk="1" hangingPunct="1">
              <a:tabLst>
                <a:tab pos="2166938" algn="l"/>
                <a:tab pos="3436938" algn="l"/>
                <a:tab pos="3995738" algn="l"/>
              </a:tabLst>
              <a:defRPr/>
            </a:pPr>
            <a:r>
              <a:rPr lang="en-US" sz="2400" dirty="0"/>
              <a:t>Addresses still specify </a:t>
            </a:r>
            <a:br>
              <a:rPr lang="en-US" sz="2400" dirty="0"/>
            </a:br>
            <a:r>
              <a:rPr lang="en-US" sz="2400" dirty="0"/>
              <a:t>locations of </a:t>
            </a:r>
            <a:r>
              <a:rPr lang="en-US" sz="2400" i="1" dirty="0"/>
              <a:t>bytes</a:t>
            </a:r>
            <a:r>
              <a:rPr lang="en-US" sz="2400" dirty="0"/>
              <a:t> in memory</a:t>
            </a:r>
          </a:p>
          <a:p>
            <a:pPr lvl="1" eaLnBrk="1" hangingPunct="1">
              <a:tabLst>
                <a:tab pos="2166938" algn="l"/>
                <a:tab pos="3436938" algn="l"/>
                <a:tab pos="3995738" algn="l"/>
              </a:tabLst>
              <a:defRPr/>
            </a:pPr>
            <a:r>
              <a:rPr lang="en-US" sz="2000" dirty="0"/>
              <a:t>Addresses of successive words </a:t>
            </a:r>
            <a:br>
              <a:rPr lang="en-US" sz="2000" dirty="0"/>
            </a:br>
            <a:r>
              <a:rPr lang="en-US" sz="2000" dirty="0"/>
              <a:t>differ by word size (in bytes):</a:t>
            </a:r>
            <a:br>
              <a:rPr lang="en-US" sz="2000" dirty="0"/>
            </a:br>
            <a:r>
              <a:rPr lang="en-US" sz="2000" i="1" dirty="0"/>
              <a:t>e.g.</a:t>
            </a:r>
            <a:r>
              <a:rPr lang="en-US" sz="2000" dirty="0"/>
              <a:t> 4 (32-bit) or 8 (64-bit)</a:t>
            </a:r>
          </a:p>
          <a:p>
            <a:pPr lvl="1" eaLnBrk="1" hangingPunct="1">
              <a:tabLst>
                <a:tab pos="2166938" algn="l"/>
                <a:tab pos="3436938" algn="l"/>
                <a:tab pos="3995738" algn="l"/>
              </a:tabLst>
              <a:defRPr/>
            </a:pPr>
            <a:r>
              <a:rPr lang="en-US" sz="2000" dirty="0"/>
              <a:t>Address  of  word 0, 1, … 10?</a:t>
            </a:r>
          </a:p>
          <a:p>
            <a:pPr marL="457200" lvl="1" indent="0" eaLnBrk="1" hangingPunct="1">
              <a:buNone/>
              <a:tabLst>
                <a:tab pos="2166938" algn="l"/>
                <a:tab pos="3436938" algn="l"/>
                <a:tab pos="3995738" algn="l"/>
              </a:tabLst>
              <a:defRPr/>
            </a:pPr>
            <a:endParaRPr lang="en-US" baseline="-250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11268" name="Rectangle 2"/>
          <p:cNvSpPr>
            <a:spLocks noChangeArrowheads="1"/>
          </p:cNvSpPr>
          <p:nvPr>
            <p:custDataLst>
              <p:tags r:id="rId4"/>
            </p:custDataLst>
          </p:nvPr>
        </p:nvSpPr>
        <p:spPr bwMode="auto">
          <a:xfrm>
            <a:off x="7118169" y="1824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69" name="Rectangle 3"/>
          <p:cNvSpPr>
            <a:spLocks noChangeArrowheads="1"/>
          </p:cNvSpPr>
          <p:nvPr>
            <p:custDataLst>
              <p:tags r:id="rId5"/>
            </p:custDataLst>
          </p:nvPr>
        </p:nvSpPr>
        <p:spPr bwMode="auto">
          <a:xfrm>
            <a:off x="7118169" y="2129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0" name="Rectangle 4"/>
          <p:cNvSpPr>
            <a:spLocks noChangeArrowheads="1"/>
          </p:cNvSpPr>
          <p:nvPr>
            <p:custDataLst>
              <p:tags r:id="rId6"/>
            </p:custDataLst>
          </p:nvPr>
        </p:nvSpPr>
        <p:spPr bwMode="auto">
          <a:xfrm>
            <a:off x="7118169" y="2433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1" name="Rectangle 5"/>
          <p:cNvSpPr>
            <a:spLocks noChangeArrowheads="1"/>
          </p:cNvSpPr>
          <p:nvPr>
            <p:custDataLst>
              <p:tags r:id="rId7"/>
            </p:custDataLst>
          </p:nvPr>
        </p:nvSpPr>
        <p:spPr bwMode="auto">
          <a:xfrm>
            <a:off x="7118169" y="2738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2" name="Rectangle 6"/>
          <p:cNvSpPr>
            <a:spLocks noChangeArrowheads="1"/>
          </p:cNvSpPr>
          <p:nvPr>
            <p:custDataLst>
              <p:tags r:id="rId8"/>
            </p:custDataLst>
          </p:nvPr>
        </p:nvSpPr>
        <p:spPr bwMode="auto">
          <a:xfrm>
            <a:off x="7118169" y="3043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3" name="Rectangle 7"/>
          <p:cNvSpPr>
            <a:spLocks noChangeArrowheads="1"/>
          </p:cNvSpPr>
          <p:nvPr>
            <p:custDataLst>
              <p:tags r:id="rId9"/>
            </p:custDataLst>
          </p:nvPr>
        </p:nvSpPr>
        <p:spPr bwMode="auto">
          <a:xfrm>
            <a:off x="7118169" y="3348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4" name="Rectangle 8"/>
          <p:cNvSpPr>
            <a:spLocks noChangeArrowheads="1"/>
          </p:cNvSpPr>
          <p:nvPr>
            <p:custDataLst>
              <p:tags r:id="rId10"/>
            </p:custDataLst>
          </p:nvPr>
        </p:nvSpPr>
        <p:spPr bwMode="auto">
          <a:xfrm>
            <a:off x="7118169" y="3653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5" name="Rectangle 9"/>
          <p:cNvSpPr>
            <a:spLocks noChangeArrowheads="1"/>
          </p:cNvSpPr>
          <p:nvPr>
            <p:custDataLst>
              <p:tags r:id="rId11"/>
            </p:custDataLst>
          </p:nvPr>
        </p:nvSpPr>
        <p:spPr bwMode="auto">
          <a:xfrm>
            <a:off x="7118169" y="3957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6" name="Rectangle 10"/>
          <p:cNvSpPr>
            <a:spLocks noChangeArrowheads="1"/>
          </p:cNvSpPr>
          <p:nvPr>
            <p:custDataLst>
              <p:tags r:id="rId12"/>
            </p:custDataLst>
          </p:nvPr>
        </p:nvSpPr>
        <p:spPr bwMode="auto">
          <a:xfrm>
            <a:off x="7118169" y="4262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7" name="Rectangle 11"/>
          <p:cNvSpPr>
            <a:spLocks noChangeArrowheads="1"/>
          </p:cNvSpPr>
          <p:nvPr>
            <p:custDataLst>
              <p:tags r:id="rId13"/>
            </p:custDataLst>
          </p:nvPr>
        </p:nvSpPr>
        <p:spPr bwMode="auto">
          <a:xfrm>
            <a:off x="7118169" y="4567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8" name="Rectangle 12"/>
          <p:cNvSpPr>
            <a:spLocks noChangeArrowheads="1"/>
          </p:cNvSpPr>
          <p:nvPr>
            <p:custDataLst>
              <p:tags r:id="rId14"/>
            </p:custDataLst>
          </p:nvPr>
        </p:nvSpPr>
        <p:spPr bwMode="auto">
          <a:xfrm>
            <a:off x="7118169" y="4872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9" name="Rectangle 13"/>
          <p:cNvSpPr>
            <a:spLocks noChangeArrowheads="1"/>
          </p:cNvSpPr>
          <p:nvPr>
            <p:custDataLst>
              <p:tags r:id="rId15"/>
            </p:custDataLst>
          </p:nvPr>
        </p:nvSpPr>
        <p:spPr bwMode="auto">
          <a:xfrm>
            <a:off x="7118169" y="5177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80" name="Rectangle 14"/>
          <p:cNvSpPr>
            <a:spLocks noChangeArrowheads="1"/>
          </p:cNvSpPr>
          <p:nvPr>
            <p:custDataLst>
              <p:tags r:id="rId16"/>
            </p:custDataLst>
          </p:nvPr>
        </p:nvSpPr>
        <p:spPr bwMode="auto">
          <a:xfrm>
            <a:off x="7880169" y="1748135"/>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0x00</a:t>
            </a:r>
          </a:p>
        </p:txBody>
      </p:sp>
      <p:sp>
        <p:nvSpPr>
          <p:cNvPr id="11281" name="Rectangle 15"/>
          <p:cNvSpPr>
            <a:spLocks noChangeArrowheads="1"/>
          </p:cNvSpPr>
          <p:nvPr>
            <p:custDataLst>
              <p:tags r:id="rId17"/>
            </p:custDataLst>
          </p:nvPr>
        </p:nvSpPr>
        <p:spPr bwMode="auto">
          <a:xfrm>
            <a:off x="7880169" y="2057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0x01</a:t>
            </a:r>
          </a:p>
        </p:txBody>
      </p:sp>
      <p:sp>
        <p:nvSpPr>
          <p:cNvPr id="11282" name="Rectangle 16"/>
          <p:cNvSpPr>
            <a:spLocks noChangeArrowheads="1"/>
          </p:cNvSpPr>
          <p:nvPr>
            <p:custDataLst>
              <p:tags r:id="rId18"/>
            </p:custDataLst>
          </p:nvPr>
        </p:nvSpPr>
        <p:spPr bwMode="auto">
          <a:xfrm>
            <a:off x="7880169" y="2362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0x02</a:t>
            </a:r>
          </a:p>
        </p:txBody>
      </p:sp>
      <p:sp>
        <p:nvSpPr>
          <p:cNvPr id="11283" name="Rectangle 17"/>
          <p:cNvSpPr>
            <a:spLocks noChangeArrowheads="1"/>
          </p:cNvSpPr>
          <p:nvPr>
            <p:custDataLst>
              <p:tags r:id="rId19"/>
            </p:custDataLst>
          </p:nvPr>
        </p:nvSpPr>
        <p:spPr bwMode="auto">
          <a:xfrm>
            <a:off x="7880169" y="2667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0x03</a:t>
            </a:r>
          </a:p>
        </p:txBody>
      </p:sp>
      <p:sp>
        <p:nvSpPr>
          <p:cNvPr id="11284" name="Rectangle 18"/>
          <p:cNvSpPr>
            <a:spLocks noChangeArrowheads="1"/>
          </p:cNvSpPr>
          <p:nvPr>
            <p:custDataLst>
              <p:tags r:id="rId20"/>
            </p:custDataLst>
          </p:nvPr>
        </p:nvSpPr>
        <p:spPr bwMode="auto">
          <a:xfrm>
            <a:off x="7880169" y="2971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0x04</a:t>
            </a:r>
          </a:p>
        </p:txBody>
      </p:sp>
      <p:sp>
        <p:nvSpPr>
          <p:cNvPr id="11285" name="Rectangle 19"/>
          <p:cNvSpPr>
            <a:spLocks noChangeArrowheads="1"/>
          </p:cNvSpPr>
          <p:nvPr>
            <p:custDataLst>
              <p:tags r:id="rId21"/>
            </p:custDataLst>
          </p:nvPr>
        </p:nvSpPr>
        <p:spPr bwMode="auto">
          <a:xfrm>
            <a:off x="7880169" y="32766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0x05</a:t>
            </a:r>
          </a:p>
        </p:txBody>
      </p:sp>
      <p:sp>
        <p:nvSpPr>
          <p:cNvPr id="11286" name="Rectangle 20"/>
          <p:cNvSpPr>
            <a:spLocks noChangeArrowheads="1"/>
          </p:cNvSpPr>
          <p:nvPr>
            <p:custDataLst>
              <p:tags r:id="rId22"/>
            </p:custDataLst>
          </p:nvPr>
        </p:nvSpPr>
        <p:spPr bwMode="auto">
          <a:xfrm>
            <a:off x="7880169" y="3581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0x06</a:t>
            </a:r>
          </a:p>
        </p:txBody>
      </p:sp>
      <p:sp>
        <p:nvSpPr>
          <p:cNvPr id="11287" name="Rectangle 21"/>
          <p:cNvSpPr>
            <a:spLocks noChangeArrowheads="1"/>
          </p:cNvSpPr>
          <p:nvPr>
            <p:custDataLst>
              <p:tags r:id="rId23"/>
            </p:custDataLst>
          </p:nvPr>
        </p:nvSpPr>
        <p:spPr bwMode="auto">
          <a:xfrm>
            <a:off x="7880169" y="3886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0x07</a:t>
            </a:r>
          </a:p>
        </p:txBody>
      </p:sp>
      <p:sp>
        <p:nvSpPr>
          <p:cNvPr id="11288" name="Rectangle 22"/>
          <p:cNvSpPr>
            <a:spLocks noChangeArrowheads="1"/>
          </p:cNvSpPr>
          <p:nvPr>
            <p:custDataLst>
              <p:tags r:id="rId24"/>
            </p:custDataLst>
          </p:nvPr>
        </p:nvSpPr>
        <p:spPr bwMode="auto">
          <a:xfrm>
            <a:off x="7880169" y="4191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0x08</a:t>
            </a:r>
          </a:p>
        </p:txBody>
      </p:sp>
      <p:sp>
        <p:nvSpPr>
          <p:cNvPr id="11289" name="Rectangle 23"/>
          <p:cNvSpPr>
            <a:spLocks noChangeArrowheads="1"/>
          </p:cNvSpPr>
          <p:nvPr>
            <p:custDataLst>
              <p:tags r:id="rId25"/>
            </p:custDataLst>
          </p:nvPr>
        </p:nvSpPr>
        <p:spPr bwMode="auto">
          <a:xfrm>
            <a:off x="7880169" y="4495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0x09</a:t>
            </a:r>
          </a:p>
        </p:txBody>
      </p:sp>
      <p:sp>
        <p:nvSpPr>
          <p:cNvPr id="11290" name="Rectangle 24"/>
          <p:cNvSpPr>
            <a:spLocks noChangeArrowheads="1"/>
          </p:cNvSpPr>
          <p:nvPr>
            <p:custDataLst>
              <p:tags r:id="rId26"/>
            </p:custDataLst>
          </p:nvPr>
        </p:nvSpPr>
        <p:spPr bwMode="auto">
          <a:xfrm>
            <a:off x="7880169" y="4800600"/>
            <a:ext cx="80663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0x0A</a:t>
            </a:r>
          </a:p>
        </p:txBody>
      </p:sp>
      <p:sp>
        <p:nvSpPr>
          <p:cNvPr id="11291" name="Rectangle 25"/>
          <p:cNvSpPr>
            <a:spLocks noChangeArrowheads="1"/>
          </p:cNvSpPr>
          <p:nvPr>
            <p:custDataLst>
              <p:tags r:id="rId27"/>
            </p:custDataLst>
          </p:nvPr>
        </p:nvSpPr>
        <p:spPr bwMode="auto">
          <a:xfrm>
            <a:off x="7880169" y="5105400"/>
            <a:ext cx="79541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0x0B</a:t>
            </a:r>
          </a:p>
        </p:txBody>
      </p:sp>
      <p:grpSp>
        <p:nvGrpSpPr>
          <p:cNvPr id="2" name="Group 28"/>
          <p:cNvGrpSpPr>
            <a:grpSpLocks/>
          </p:cNvGrpSpPr>
          <p:nvPr>
            <p:custDataLst>
              <p:tags r:id="rId28"/>
            </p:custDataLst>
          </p:nvPr>
        </p:nvGrpSpPr>
        <p:grpSpPr bwMode="auto">
          <a:xfrm>
            <a:off x="4789744" y="1824335"/>
            <a:ext cx="609600" cy="4876800"/>
            <a:chOff x="4176" y="768"/>
            <a:chExt cx="240" cy="3072"/>
          </a:xfrm>
        </p:grpSpPr>
        <p:sp>
          <p:nvSpPr>
            <p:cNvPr id="11324" name="Rectangle 29"/>
            <p:cNvSpPr>
              <a:spLocks noChangeArrowheads="1"/>
            </p:cNvSpPr>
            <p:nvPr>
              <p:custDataLst>
                <p:tags r:id="rId52"/>
              </p:custDataLst>
            </p:nvPr>
          </p:nvSpPr>
          <p:spPr bwMode="auto">
            <a:xfrm>
              <a:off x="4176" y="2304"/>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5" name="Rectangle 30"/>
            <p:cNvSpPr>
              <a:spLocks noChangeArrowheads="1"/>
            </p:cNvSpPr>
            <p:nvPr>
              <p:custDataLst>
                <p:tags r:id="rId53"/>
              </p:custDataLst>
            </p:nvPr>
          </p:nvSpPr>
          <p:spPr bwMode="auto">
            <a:xfrm>
              <a:off x="4176" y="768"/>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3" name="Group 31"/>
          <p:cNvGrpSpPr>
            <a:grpSpLocks/>
          </p:cNvGrpSpPr>
          <p:nvPr>
            <p:custDataLst>
              <p:tags r:id="rId29"/>
            </p:custDataLst>
          </p:nvPr>
        </p:nvGrpSpPr>
        <p:grpSpPr bwMode="auto">
          <a:xfrm>
            <a:off x="5943419" y="1824335"/>
            <a:ext cx="609600" cy="4876800"/>
            <a:chOff x="3792" y="768"/>
            <a:chExt cx="240" cy="3072"/>
          </a:xfrm>
        </p:grpSpPr>
        <p:sp>
          <p:nvSpPr>
            <p:cNvPr id="11320" name="Rectangle 32"/>
            <p:cNvSpPr>
              <a:spLocks noChangeArrowheads="1"/>
            </p:cNvSpPr>
            <p:nvPr>
              <p:custDataLst>
                <p:tags r:id="rId48"/>
              </p:custDataLst>
            </p:nvPr>
          </p:nvSpPr>
          <p:spPr bwMode="auto">
            <a:xfrm>
              <a:off x="3792" y="768"/>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1" name="Rectangle 33"/>
            <p:cNvSpPr>
              <a:spLocks noChangeArrowheads="1"/>
            </p:cNvSpPr>
            <p:nvPr>
              <p:custDataLst>
                <p:tags r:id="rId49"/>
              </p:custDataLst>
            </p:nvPr>
          </p:nvSpPr>
          <p:spPr bwMode="auto">
            <a:xfrm>
              <a:off x="3792" y="1536"/>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2" name="Rectangle 34"/>
            <p:cNvSpPr>
              <a:spLocks noChangeArrowheads="1"/>
            </p:cNvSpPr>
            <p:nvPr>
              <p:custDataLst>
                <p:tags r:id="rId50"/>
              </p:custDataLst>
            </p:nvPr>
          </p:nvSpPr>
          <p:spPr bwMode="auto">
            <a:xfrm>
              <a:off x="3792" y="2304"/>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3" name="Rectangle 35"/>
            <p:cNvSpPr>
              <a:spLocks noChangeArrowheads="1"/>
            </p:cNvSpPr>
            <p:nvPr>
              <p:custDataLst>
                <p:tags r:id="rId51"/>
              </p:custDataLst>
            </p:nvPr>
          </p:nvSpPr>
          <p:spPr bwMode="auto">
            <a:xfrm>
              <a:off x="3792" y="3072"/>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11294" name="Text Box 36"/>
          <p:cNvSpPr txBox="1">
            <a:spLocks noChangeArrowheads="1"/>
          </p:cNvSpPr>
          <p:nvPr>
            <p:custDataLst>
              <p:tags r:id="rId30"/>
            </p:custDataLst>
          </p:nvPr>
        </p:nvSpPr>
        <p:spPr bwMode="auto">
          <a:xfrm>
            <a:off x="5809666"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32-bit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295" name="Text Box 37"/>
          <p:cNvSpPr txBox="1">
            <a:spLocks noChangeArrowheads="1"/>
          </p:cNvSpPr>
          <p:nvPr>
            <p:custDataLst>
              <p:tags r:id="rId31"/>
            </p:custDataLst>
          </p:nvPr>
        </p:nvSpPr>
        <p:spPr bwMode="auto">
          <a:xfrm>
            <a:off x="7037765" y="1290935"/>
            <a:ext cx="751360" cy="400110"/>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Bytes</a:t>
            </a:r>
          </a:p>
        </p:txBody>
      </p:sp>
      <p:sp>
        <p:nvSpPr>
          <p:cNvPr id="11297" name="Rectangle 39"/>
          <p:cNvSpPr>
            <a:spLocks noChangeArrowheads="1"/>
          </p:cNvSpPr>
          <p:nvPr>
            <p:custDataLst>
              <p:tags r:id="rId32"/>
            </p:custDataLst>
          </p:nvPr>
        </p:nvSpPr>
        <p:spPr bwMode="auto">
          <a:xfrm>
            <a:off x="7118169" y="5481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98" name="Rectangle 40"/>
          <p:cNvSpPr>
            <a:spLocks noChangeArrowheads="1"/>
          </p:cNvSpPr>
          <p:nvPr>
            <p:custDataLst>
              <p:tags r:id="rId33"/>
            </p:custDataLst>
          </p:nvPr>
        </p:nvSpPr>
        <p:spPr bwMode="auto">
          <a:xfrm>
            <a:off x="7880169" y="5410200"/>
            <a:ext cx="792205"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0x0C</a:t>
            </a:r>
          </a:p>
        </p:txBody>
      </p:sp>
      <p:sp>
        <p:nvSpPr>
          <p:cNvPr id="11299" name="Rectangle 41"/>
          <p:cNvSpPr>
            <a:spLocks noChangeArrowheads="1"/>
          </p:cNvSpPr>
          <p:nvPr>
            <p:custDataLst>
              <p:tags r:id="rId34"/>
            </p:custDataLst>
          </p:nvPr>
        </p:nvSpPr>
        <p:spPr bwMode="auto">
          <a:xfrm>
            <a:off x="7118169" y="5786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0" name="Rectangle 42"/>
          <p:cNvSpPr>
            <a:spLocks noChangeArrowheads="1"/>
          </p:cNvSpPr>
          <p:nvPr>
            <p:custDataLst>
              <p:tags r:id="rId35"/>
            </p:custDataLst>
          </p:nvPr>
        </p:nvSpPr>
        <p:spPr bwMode="auto">
          <a:xfrm>
            <a:off x="7880169" y="5715000"/>
            <a:ext cx="81785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0x0D</a:t>
            </a:r>
          </a:p>
        </p:txBody>
      </p:sp>
      <p:sp>
        <p:nvSpPr>
          <p:cNvPr id="11301" name="Rectangle 43"/>
          <p:cNvSpPr>
            <a:spLocks noChangeArrowheads="1"/>
          </p:cNvSpPr>
          <p:nvPr>
            <p:custDataLst>
              <p:tags r:id="rId36"/>
            </p:custDataLst>
          </p:nvPr>
        </p:nvSpPr>
        <p:spPr bwMode="auto">
          <a:xfrm>
            <a:off x="7118169" y="6091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2" name="Rectangle 44"/>
          <p:cNvSpPr>
            <a:spLocks noChangeArrowheads="1"/>
          </p:cNvSpPr>
          <p:nvPr>
            <p:custDataLst>
              <p:tags r:id="rId37"/>
            </p:custDataLst>
          </p:nvPr>
        </p:nvSpPr>
        <p:spPr bwMode="auto">
          <a:xfrm>
            <a:off x="7880169" y="6019800"/>
            <a:ext cx="77938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0x0E</a:t>
            </a:r>
          </a:p>
        </p:txBody>
      </p:sp>
      <p:sp>
        <p:nvSpPr>
          <p:cNvPr id="11303" name="Rectangle 45"/>
          <p:cNvSpPr>
            <a:spLocks noChangeArrowheads="1"/>
          </p:cNvSpPr>
          <p:nvPr>
            <p:custDataLst>
              <p:tags r:id="rId38"/>
            </p:custDataLst>
          </p:nvPr>
        </p:nvSpPr>
        <p:spPr bwMode="auto">
          <a:xfrm>
            <a:off x="7118169" y="6396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4" name="Rectangle 46"/>
          <p:cNvSpPr>
            <a:spLocks noChangeArrowheads="1"/>
          </p:cNvSpPr>
          <p:nvPr>
            <p:custDataLst>
              <p:tags r:id="rId39"/>
            </p:custDataLst>
          </p:nvPr>
        </p:nvSpPr>
        <p:spPr bwMode="auto">
          <a:xfrm>
            <a:off x="7880169" y="6324600"/>
            <a:ext cx="76976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0x0F</a:t>
            </a:r>
          </a:p>
        </p:txBody>
      </p:sp>
      <p:sp>
        <p:nvSpPr>
          <p:cNvPr id="11305" name="Text Box 60"/>
          <p:cNvSpPr txBox="1">
            <a:spLocks noChangeArrowheads="1"/>
          </p:cNvSpPr>
          <p:nvPr>
            <p:custDataLst>
              <p:tags r:id="rId40"/>
            </p:custDataLst>
          </p:nvPr>
        </p:nvSpPr>
        <p:spPr bwMode="auto">
          <a:xfrm>
            <a:off x="4655991"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64-bit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306" name="Rectangle 61"/>
          <p:cNvSpPr>
            <a:spLocks noChangeArrowheads="1"/>
          </p:cNvSpPr>
          <p:nvPr>
            <p:custDataLst>
              <p:tags r:id="rId41"/>
            </p:custDataLst>
          </p:nvPr>
        </p:nvSpPr>
        <p:spPr bwMode="auto">
          <a:xfrm>
            <a:off x="4789744" y="2662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07" name="Rectangle 62"/>
          <p:cNvSpPr>
            <a:spLocks noChangeArrowheads="1"/>
          </p:cNvSpPr>
          <p:nvPr>
            <p:custDataLst>
              <p:tags r:id="rId42"/>
            </p:custDataLst>
          </p:nvPr>
        </p:nvSpPr>
        <p:spPr bwMode="auto">
          <a:xfrm>
            <a:off x="4789744" y="50247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08" name="Rectangle 63"/>
          <p:cNvSpPr>
            <a:spLocks noChangeArrowheads="1"/>
          </p:cNvSpPr>
          <p:nvPr>
            <p:custDataLst>
              <p:tags r:id="rId43"/>
            </p:custDataLst>
          </p:nvPr>
        </p:nvSpPr>
        <p:spPr bwMode="auto">
          <a:xfrm>
            <a:off x="5943419" y="20529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09" name="Rectangle 64"/>
          <p:cNvSpPr>
            <a:spLocks noChangeArrowheads="1"/>
          </p:cNvSpPr>
          <p:nvPr>
            <p:custDataLst>
              <p:tags r:id="rId44"/>
            </p:custDataLst>
          </p:nvPr>
        </p:nvSpPr>
        <p:spPr bwMode="auto">
          <a:xfrm>
            <a:off x="5943419" y="32721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10" name="Rectangle 65"/>
          <p:cNvSpPr>
            <a:spLocks noChangeArrowheads="1"/>
          </p:cNvSpPr>
          <p:nvPr>
            <p:custDataLst>
              <p:tags r:id="rId45"/>
            </p:custDataLst>
          </p:nvPr>
        </p:nvSpPr>
        <p:spPr bwMode="auto">
          <a:xfrm>
            <a:off x="5943419" y="44913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11" name="Rectangle 66"/>
          <p:cNvSpPr>
            <a:spLocks noChangeArrowheads="1"/>
          </p:cNvSpPr>
          <p:nvPr>
            <p:custDataLst>
              <p:tags r:id="rId46"/>
            </p:custDataLst>
          </p:nvPr>
        </p:nvSpPr>
        <p:spPr bwMode="auto">
          <a:xfrm>
            <a:off x="5943419" y="5710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56" name="Text Box 36"/>
          <p:cNvSpPr txBox="1">
            <a:spLocks noChangeArrowheads="1"/>
          </p:cNvSpPr>
          <p:nvPr>
            <p:custDataLst>
              <p:tags r:id="rId47"/>
            </p:custDataLst>
          </p:nvPr>
        </p:nvSpPr>
        <p:spPr bwMode="auto">
          <a:xfrm>
            <a:off x="7944352" y="1116449"/>
            <a:ext cx="731162" cy="707886"/>
          </a:xfrm>
          <a:prstGeom prst="rect">
            <a:avLst/>
          </a:prstGeom>
          <a:noFill/>
          <a:ln w="25400">
            <a:noFill/>
            <a:miter lim="800000"/>
            <a:headEnd/>
            <a:tailEnd/>
          </a:ln>
        </p:spPr>
        <p:txBody>
          <a:bodyPr wrap="none">
            <a:spAutoFit/>
          </a:bodyPr>
          <a:lstStyle/>
          <a:p>
            <a:pPr algn="ctr">
              <a:lnSpc>
                <a:spcPct val="100000"/>
              </a:lnSpc>
            </a:pPr>
            <a:r>
              <a:rPr lang="en-US" sz="2000" b="0" dirty="0" err="1">
                <a:latin typeface="Calibri" panose="020F0502020204030204" pitchFamily="34" charset="0"/>
                <a:cs typeface="Calibri" panose="020F0502020204030204" pitchFamily="34" charset="0"/>
              </a:rPr>
              <a:t>Addr</a:t>
            </a:r>
            <a:r>
              <a:rPr lang="en-US" sz="2000" b="0" dirty="0">
                <a:latin typeface="Calibri" panose="020F0502020204030204" pitchFamily="34" charset="0"/>
                <a:cs typeface="Calibri" panose="020F0502020204030204" pitchFamily="34" charset="0"/>
              </a:rPr>
              <a:t>.</a:t>
            </a:r>
          </a:p>
          <a:p>
            <a:pPr algn="ctr">
              <a:lnSpc>
                <a:spcPct val="100000"/>
              </a:lnSpc>
            </a:pPr>
            <a:r>
              <a:rPr lang="en-US" sz="2000" b="0" dirty="0">
                <a:latin typeface="Calibri" panose="020F0502020204030204" pitchFamily="34" charset="0"/>
                <a:cs typeface="Calibri" panose="020F0502020204030204" pitchFamily="34" charset="0"/>
              </a:rPr>
              <a:t>(hex)</a:t>
            </a:r>
          </a:p>
        </p:txBody>
      </p:sp>
      <mc:AlternateContent xmlns:mc="http://schemas.openxmlformats.org/markup-compatibility/2006" xmlns:p14="http://schemas.microsoft.com/office/powerpoint/2010/main">
        <mc:Choice Requires="p14">
          <p:contentPart p14:bwMode="auto" r:id="rId56">
            <p14:nvContentPartPr>
              <p14:cNvPr id="8" name="Ink 7"/>
              <p14:cNvContentPartPr/>
              <p14:nvPr/>
            </p14:nvContentPartPr>
            <p14:xfrm>
              <a:off x="4816440" y="2198520"/>
              <a:ext cx="549000" cy="1753920"/>
            </p14:xfrm>
          </p:contentPart>
        </mc:Choice>
        <mc:Fallback xmlns="">
          <p:pic>
            <p:nvPicPr>
              <p:cNvPr id="8" name="Ink 7"/>
              <p:cNvPicPr/>
              <p:nvPr/>
            </p:nvPicPr>
            <p:blipFill>
              <a:blip r:embed="rId59"/>
              <a:stretch>
                <a:fillRect/>
              </a:stretch>
            </p:blipFill>
            <p:spPr>
              <a:xfrm>
                <a:off x="4809240" y="2192040"/>
                <a:ext cx="560520" cy="1766520"/>
              </a:xfrm>
              <a:prstGeom prst="rect">
                <a:avLst/>
              </a:prstGeom>
            </p:spPr>
          </p:pic>
        </mc:Fallback>
      </mc:AlternateContent>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2" name="Rectangle 26"/>
          <p:cNvSpPr>
            <a:spLocks noGrp="1" noChangeArrowheads="1"/>
          </p:cNvSpPr>
          <p:nvPr>
            <p:ph type="title"/>
            <p:custDataLst>
              <p:tags r:id="rId1"/>
            </p:custDataLst>
          </p:nvPr>
        </p:nvSpPr>
        <p:spPr/>
        <p:txBody>
          <a:bodyPr/>
          <a:lstStyle/>
          <a:p>
            <a:pPr eaLnBrk="1" hangingPunct="1">
              <a:defRPr/>
            </a:pPr>
            <a:r>
              <a:rPr lang="en-US" dirty="0"/>
              <a:t>Word-Oriented Memory Organization</a:t>
            </a:r>
          </a:p>
        </p:txBody>
      </p:sp>
      <p:sp>
        <p:nvSpPr>
          <p:cNvPr id="34843" name="Rectangle 27"/>
          <p:cNvSpPr>
            <a:spLocks noGrp="1" noChangeArrowheads="1"/>
          </p:cNvSpPr>
          <p:nvPr>
            <p:ph idx="1"/>
            <p:custDataLst>
              <p:tags r:id="rId2"/>
            </p:custDataLst>
          </p:nvPr>
        </p:nvSpPr>
        <p:spPr/>
        <p:txBody>
          <a:bodyPr/>
          <a:lstStyle/>
          <a:p>
            <a:pPr>
              <a:tabLst>
                <a:tab pos="2166938" algn="l"/>
                <a:tab pos="3436938" algn="l"/>
                <a:tab pos="3995738" algn="l"/>
              </a:tabLst>
              <a:defRPr/>
            </a:pPr>
            <a:r>
              <a:rPr lang="en-US" sz="2400" dirty="0"/>
              <a:t>Addresses still specify </a:t>
            </a:r>
            <a:br>
              <a:rPr lang="en-US" sz="2400" dirty="0"/>
            </a:br>
            <a:r>
              <a:rPr lang="en-US" sz="2400" dirty="0"/>
              <a:t>locations of </a:t>
            </a:r>
            <a:r>
              <a:rPr lang="en-US" sz="2400" i="1" dirty="0"/>
              <a:t>bytes</a:t>
            </a:r>
            <a:r>
              <a:rPr lang="en-US" sz="2400" dirty="0"/>
              <a:t> in memory</a:t>
            </a:r>
          </a:p>
          <a:p>
            <a:pPr lvl="1">
              <a:tabLst>
                <a:tab pos="2166938" algn="l"/>
                <a:tab pos="3436938" algn="l"/>
                <a:tab pos="3995738" algn="l"/>
              </a:tabLst>
              <a:defRPr/>
            </a:pPr>
            <a:r>
              <a:rPr lang="en-US" sz="2000" dirty="0"/>
              <a:t>Addresses of successive words </a:t>
            </a:r>
            <a:br>
              <a:rPr lang="en-US" sz="2000" dirty="0"/>
            </a:br>
            <a:r>
              <a:rPr lang="en-US" sz="2000" dirty="0"/>
              <a:t>differ by word size (in bytes):</a:t>
            </a:r>
            <a:br>
              <a:rPr lang="en-US" sz="2000" dirty="0"/>
            </a:br>
            <a:r>
              <a:rPr lang="en-US" sz="2000" i="1" dirty="0"/>
              <a:t>e.g.</a:t>
            </a:r>
            <a:r>
              <a:rPr lang="en-US" sz="2000" dirty="0"/>
              <a:t> 4 (32-bit) or 8 (64-bit)</a:t>
            </a:r>
          </a:p>
          <a:p>
            <a:pPr lvl="1">
              <a:tabLst>
                <a:tab pos="2166938" algn="l"/>
                <a:tab pos="3436938" algn="l"/>
                <a:tab pos="3995738" algn="l"/>
              </a:tabLst>
              <a:defRPr/>
            </a:pPr>
            <a:r>
              <a:rPr lang="en-US" sz="2000" dirty="0"/>
              <a:t>Address of word 0, 1, … 10?</a:t>
            </a:r>
          </a:p>
          <a:p>
            <a:pPr>
              <a:tabLst>
                <a:tab pos="2166938" algn="l"/>
                <a:tab pos="3436938" algn="l"/>
                <a:tab pos="3995738" algn="l"/>
              </a:tabLst>
              <a:defRPr/>
            </a:pPr>
            <a:r>
              <a:rPr lang="en-US" sz="2400" dirty="0">
                <a:solidFill>
                  <a:srgbClr val="C00000"/>
                </a:solidFill>
              </a:rPr>
              <a:t>Address of word</a:t>
            </a:r>
            <a:br>
              <a:rPr lang="en-US" sz="2400" dirty="0"/>
            </a:br>
            <a:r>
              <a:rPr lang="en-US" sz="2400" dirty="0"/>
              <a:t> = address of </a:t>
            </a:r>
            <a:r>
              <a:rPr lang="en-US" sz="2400" i="1" dirty="0"/>
              <a:t>first</a:t>
            </a:r>
            <a:r>
              <a:rPr lang="en-US" sz="2400" dirty="0"/>
              <a:t> byte in word</a:t>
            </a:r>
          </a:p>
          <a:p>
            <a:pPr lvl="1">
              <a:tabLst>
                <a:tab pos="2166938" algn="l"/>
                <a:tab pos="3436938" algn="l"/>
                <a:tab pos="3995738" algn="l"/>
              </a:tabLst>
              <a:defRPr/>
            </a:pPr>
            <a:r>
              <a:rPr lang="en-US" sz="2000" dirty="0">
                <a:solidFill>
                  <a:srgbClr val="FF0000"/>
                </a:solidFill>
              </a:rPr>
              <a:t>The address of </a:t>
            </a:r>
            <a:r>
              <a:rPr lang="en-US" sz="2000" i="1" dirty="0">
                <a:solidFill>
                  <a:srgbClr val="FF0000"/>
                </a:solidFill>
              </a:rPr>
              <a:t>any</a:t>
            </a:r>
            <a:r>
              <a:rPr lang="en-US" sz="2000" dirty="0">
                <a:solidFill>
                  <a:srgbClr val="FF0000"/>
                </a:solidFill>
              </a:rPr>
              <a:t> chunk of </a:t>
            </a:r>
            <a:br>
              <a:rPr lang="en-US" sz="2000" dirty="0">
                <a:solidFill>
                  <a:srgbClr val="FF0000"/>
                </a:solidFill>
              </a:rPr>
            </a:br>
            <a:r>
              <a:rPr lang="en-US" sz="2000" dirty="0">
                <a:solidFill>
                  <a:srgbClr val="FF0000"/>
                </a:solidFill>
              </a:rPr>
              <a:t>memory is given by the address</a:t>
            </a:r>
            <a:br>
              <a:rPr lang="en-US" sz="2000" dirty="0">
                <a:solidFill>
                  <a:srgbClr val="FF0000"/>
                </a:solidFill>
              </a:rPr>
            </a:br>
            <a:r>
              <a:rPr lang="en-US" sz="2000" dirty="0">
                <a:solidFill>
                  <a:srgbClr val="FF0000"/>
                </a:solidFill>
              </a:rPr>
              <a:t>of the first byte</a:t>
            </a:r>
            <a:endParaRPr lang="en-US" sz="1800" baseline="-25000" dirty="0">
              <a:solidFill>
                <a:srgbClr val="FF0000"/>
              </a:solidFill>
            </a:endParaRPr>
          </a:p>
          <a:p>
            <a:pPr lvl="1" eaLnBrk="1" hangingPunct="1">
              <a:tabLst>
                <a:tab pos="2166938" algn="l"/>
                <a:tab pos="3436938" algn="l"/>
                <a:tab pos="3995738" algn="l"/>
              </a:tabLst>
              <a:defRPr/>
            </a:pPr>
            <a:r>
              <a:rPr lang="en-US" sz="2000" b="1" i="1" dirty="0"/>
              <a:t>Alignment</a:t>
            </a:r>
            <a:endParaRPr lang="en-US" sz="2000" dirty="0"/>
          </a:p>
          <a:p>
            <a:pPr marL="457200" lvl="1" indent="0" eaLnBrk="1" hangingPunct="1">
              <a:buNone/>
              <a:tabLst>
                <a:tab pos="2166938" algn="l"/>
                <a:tab pos="3436938" algn="l"/>
                <a:tab pos="3995738" algn="l"/>
              </a:tabLst>
              <a:defRPr/>
            </a:pPr>
            <a:endParaRPr lang="en-US" baseline="-2500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11268" name="Rectangle 2"/>
          <p:cNvSpPr>
            <a:spLocks noChangeArrowheads="1"/>
          </p:cNvSpPr>
          <p:nvPr>
            <p:custDataLst>
              <p:tags r:id="rId4"/>
            </p:custDataLst>
          </p:nvPr>
        </p:nvSpPr>
        <p:spPr bwMode="auto">
          <a:xfrm>
            <a:off x="7118169" y="1824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69" name="Rectangle 3"/>
          <p:cNvSpPr>
            <a:spLocks noChangeArrowheads="1"/>
          </p:cNvSpPr>
          <p:nvPr>
            <p:custDataLst>
              <p:tags r:id="rId5"/>
            </p:custDataLst>
          </p:nvPr>
        </p:nvSpPr>
        <p:spPr bwMode="auto">
          <a:xfrm>
            <a:off x="7118169" y="2129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0" name="Rectangle 4"/>
          <p:cNvSpPr>
            <a:spLocks noChangeArrowheads="1"/>
          </p:cNvSpPr>
          <p:nvPr>
            <p:custDataLst>
              <p:tags r:id="rId6"/>
            </p:custDataLst>
          </p:nvPr>
        </p:nvSpPr>
        <p:spPr bwMode="auto">
          <a:xfrm>
            <a:off x="7118169" y="2433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1" name="Rectangle 5"/>
          <p:cNvSpPr>
            <a:spLocks noChangeArrowheads="1"/>
          </p:cNvSpPr>
          <p:nvPr>
            <p:custDataLst>
              <p:tags r:id="rId7"/>
            </p:custDataLst>
          </p:nvPr>
        </p:nvSpPr>
        <p:spPr bwMode="auto">
          <a:xfrm>
            <a:off x="7118169" y="2738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2" name="Rectangle 6"/>
          <p:cNvSpPr>
            <a:spLocks noChangeArrowheads="1"/>
          </p:cNvSpPr>
          <p:nvPr>
            <p:custDataLst>
              <p:tags r:id="rId8"/>
            </p:custDataLst>
          </p:nvPr>
        </p:nvSpPr>
        <p:spPr bwMode="auto">
          <a:xfrm>
            <a:off x="7118169" y="3043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3" name="Rectangle 7"/>
          <p:cNvSpPr>
            <a:spLocks noChangeArrowheads="1"/>
          </p:cNvSpPr>
          <p:nvPr>
            <p:custDataLst>
              <p:tags r:id="rId9"/>
            </p:custDataLst>
          </p:nvPr>
        </p:nvSpPr>
        <p:spPr bwMode="auto">
          <a:xfrm>
            <a:off x="7118169" y="3348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4" name="Rectangle 8"/>
          <p:cNvSpPr>
            <a:spLocks noChangeArrowheads="1"/>
          </p:cNvSpPr>
          <p:nvPr>
            <p:custDataLst>
              <p:tags r:id="rId10"/>
            </p:custDataLst>
          </p:nvPr>
        </p:nvSpPr>
        <p:spPr bwMode="auto">
          <a:xfrm>
            <a:off x="7118169" y="3653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5" name="Rectangle 9"/>
          <p:cNvSpPr>
            <a:spLocks noChangeArrowheads="1"/>
          </p:cNvSpPr>
          <p:nvPr>
            <p:custDataLst>
              <p:tags r:id="rId11"/>
            </p:custDataLst>
          </p:nvPr>
        </p:nvSpPr>
        <p:spPr bwMode="auto">
          <a:xfrm>
            <a:off x="7118169" y="3957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6" name="Rectangle 10"/>
          <p:cNvSpPr>
            <a:spLocks noChangeArrowheads="1"/>
          </p:cNvSpPr>
          <p:nvPr>
            <p:custDataLst>
              <p:tags r:id="rId12"/>
            </p:custDataLst>
          </p:nvPr>
        </p:nvSpPr>
        <p:spPr bwMode="auto">
          <a:xfrm>
            <a:off x="7118169" y="4262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7" name="Rectangle 11"/>
          <p:cNvSpPr>
            <a:spLocks noChangeArrowheads="1"/>
          </p:cNvSpPr>
          <p:nvPr>
            <p:custDataLst>
              <p:tags r:id="rId13"/>
            </p:custDataLst>
          </p:nvPr>
        </p:nvSpPr>
        <p:spPr bwMode="auto">
          <a:xfrm>
            <a:off x="7118169" y="4567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8" name="Rectangle 12"/>
          <p:cNvSpPr>
            <a:spLocks noChangeArrowheads="1"/>
          </p:cNvSpPr>
          <p:nvPr>
            <p:custDataLst>
              <p:tags r:id="rId14"/>
            </p:custDataLst>
          </p:nvPr>
        </p:nvSpPr>
        <p:spPr bwMode="auto">
          <a:xfrm>
            <a:off x="7118169" y="4872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9" name="Rectangle 13"/>
          <p:cNvSpPr>
            <a:spLocks noChangeArrowheads="1"/>
          </p:cNvSpPr>
          <p:nvPr>
            <p:custDataLst>
              <p:tags r:id="rId15"/>
            </p:custDataLst>
          </p:nvPr>
        </p:nvSpPr>
        <p:spPr bwMode="auto">
          <a:xfrm>
            <a:off x="7118169" y="5177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nvGrpSpPr>
          <p:cNvPr id="2" name="Group 28"/>
          <p:cNvGrpSpPr>
            <a:grpSpLocks/>
          </p:cNvGrpSpPr>
          <p:nvPr>
            <p:custDataLst>
              <p:tags r:id="rId16"/>
            </p:custDataLst>
          </p:nvPr>
        </p:nvGrpSpPr>
        <p:grpSpPr bwMode="auto">
          <a:xfrm>
            <a:off x="4789744" y="1824335"/>
            <a:ext cx="609600" cy="4876800"/>
            <a:chOff x="4176" y="768"/>
            <a:chExt cx="240" cy="3072"/>
          </a:xfrm>
        </p:grpSpPr>
        <p:sp>
          <p:nvSpPr>
            <p:cNvPr id="11324" name="Rectangle 29"/>
            <p:cNvSpPr>
              <a:spLocks noChangeArrowheads="1"/>
            </p:cNvSpPr>
            <p:nvPr>
              <p:custDataLst>
                <p:tags r:id="rId60"/>
              </p:custDataLst>
            </p:nvPr>
          </p:nvSpPr>
          <p:spPr bwMode="auto">
            <a:xfrm>
              <a:off x="4176" y="2304"/>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5" name="Rectangle 30"/>
            <p:cNvSpPr>
              <a:spLocks noChangeArrowheads="1"/>
            </p:cNvSpPr>
            <p:nvPr>
              <p:custDataLst>
                <p:tags r:id="rId61"/>
              </p:custDataLst>
            </p:nvPr>
          </p:nvSpPr>
          <p:spPr bwMode="auto">
            <a:xfrm>
              <a:off x="4176" y="768"/>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3" name="Group 31"/>
          <p:cNvGrpSpPr>
            <a:grpSpLocks/>
          </p:cNvGrpSpPr>
          <p:nvPr>
            <p:custDataLst>
              <p:tags r:id="rId17"/>
            </p:custDataLst>
          </p:nvPr>
        </p:nvGrpSpPr>
        <p:grpSpPr bwMode="auto">
          <a:xfrm>
            <a:off x="5943419" y="1824335"/>
            <a:ext cx="609600" cy="4876800"/>
            <a:chOff x="3792" y="768"/>
            <a:chExt cx="240" cy="3072"/>
          </a:xfrm>
        </p:grpSpPr>
        <p:sp>
          <p:nvSpPr>
            <p:cNvPr id="11320" name="Rectangle 32"/>
            <p:cNvSpPr>
              <a:spLocks noChangeArrowheads="1"/>
            </p:cNvSpPr>
            <p:nvPr>
              <p:custDataLst>
                <p:tags r:id="rId56"/>
              </p:custDataLst>
            </p:nvPr>
          </p:nvSpPr>
          <p:spPr bwMode="auto">
            <a:xfrm>
              <a:off x="3792" y="768"/>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1" name="Rectangle 33"/>
            <p:cNvSpPr>
              <a:spLocks noChangeArrowheads="1"/>
            </p:cNvSpPr>
            <p:nvPr>
              <p:custDataLst>
                <p:tags r:id="rId57"/>
              </p:custDataLst>
            </p:nvPr>
          </p:nvSpPr>
          <p:spPr bwMode="auto">
            <a:xfrm>
              <a:off x="3792" y="1536"/>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2" name="Rectangle 34"/>
            <p:cNvSpPr>
              <a:spLocks noChangeArrowheads="1"/>
            </p:cNvSpPr>
            <p:nvPr>
              <p:custDataLst>
                <p:tags r:id="rId58"/>
              </p:custDataLst>
            </p:nvPr>
          </p:nvSpPr>
          <p:spPr bwMode="auto">
            <a:xfrm>
              <a:off x="3792" y="2304"/>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3" name="Rectangle 35"/>
            <p:cNvSpPr>
              <a:spLocks noChangeArrowheads="1"/>
            </p:cNvSpPr>
            <p:nvPr>
              <p:custDataLst>
                <p:tags r:id="rId59"/>
              </p:custDataLst>
            </p:nvPr>
          </p:nvSpPr>
          <p:spPr bwMode="auto">
            <a:xfrm>
              <a:off x="3792" y="3072"/>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11294" name="Text Box 36"/>
          <p:cNvSpPr txBox="1">
            <a:spLocks noChangeArrowheads="1"/>
          </p:cNvSpPr>
          <p:nvPr>
            <p:custDataLst>
              <p:tags r:id="rId18"/>
            </p:custDataLst>
          </p:nvPr>
        </p:nvSpPr>
        <p:spPr bwMode="auto">
          <a:xfrm>
            <a:off x="5809666"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32-bit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295" name="Text Box 37"/>
          <p:cNvSpPr txBox="1">
            <a:spLocks noChangeArrowheads="1"/>
          </p:cNvSpPr>
          <p:nvPr>
            <p:custDataLst>
              <p:tags r:id="rId19"/>
            </p:custDataLst>
          </p:nvPr>
        </p:nvSpPr>
        <p:spPr bwMode="auto">
          <a:xfrm>
            <a:off x="7037765" y="1290935"/>
            <a:ext cx="751360" cy="400110"/>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Bytes</a:t>
            </a:r>
          </a:p>
        </p:txBody>
      </p:sp>
      <p:sp>
        <p:nvSpPr>
          <p:cNvPr id="11297" name="Rectangle 39"/>
          <p:cNvSpPr>
            <a:spLocks noChangeArrowheads="1"/>
          </p:cNvSpPr>
          <p:nvPr>
            <p:custDataLst>
              <p:tags r:id="rId20"/>
            </p:custDataLst>
          </p:nvPr>
        </p:nvSpPr>
        <p:spPr bwMode="auto">
          <a:xfrm>
            <a:off x="7118169" y="5481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99" name="Rectangle 41"/>
          <p:cNvSpPr>
            <a:spLocks noChangeArrowheads="1"/>
          </p:cNvSpPr>
          <p:nvPr>
            <p:custDataLst>
              <p:tags r:id="rId21"/>
            </p:custDataLst>
          </p:nvPr>
        </p:nvSpPr>
        <p:spPr bwMode="auto">
          <a:xfrm>
            <a:off x="7118169" y="5786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1" name="Rectangle 43"/>
          <p:cNvSpPr>
            <a:spLocks noChangeArrowheads="1"/>
          </p:cNvSpPr>
          <p:nvPr>
            <p:custDataLst>
              <p:tags r:id="rId22"/>
            </p:custDataLst>
          </p:nvPr>
        </p:nvSpPr>
        <p:spPr bwMode="auto">
          <a:xfrm>
            <a:off x="7118169" y="6091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3" name="Rectangle 45"/>
          <p:cNvSpPr>
            <a:spLocks noChangeArrowheads="1"/>
          </p:cNvSpPr>
          <p:nvPr>
            <p:custDataLst>
              <p:tags r:id="rId23"/>
            </p:custDataLst>
          </p:nvPr>
        </p:nvSpPr>
        <p:spPr bwMode="auto">
          <a:xfrm>
            <a:off x="7118169" y="6396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5" name="Text Box 60"/>
          <p:cNvSpPr txBox="1">
            <a:spLocks noChangeArrowheads="1"/>
          </p:cNvSpPr>
          <p:nvPr>
            <p:custDataLst>
              <p:tags r:id="rId24"/>
            </p:custDataLst>
          </p:nvPr>
        </p:nvSpPr>
        <p:spPr bwMode="auto">
          <a:xfrm>
            <a:off x="4655991"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64-bit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306" name="Rectangle 61"/>
          <p:cNvSpPr>
            <a:spLocks noChangeArrowheads="1"/>
          </p:cNvSpPr>
          <p:nvPr>
            <p:custDataLst>
              <p:tags r:id="rId25"/>
            </p:custDataLst>
          </p:nvPr>
        </p:nvSpPr>
        <p:spPr bwMode="auto">
          <a:xfrm>
            <a:off x="4789744" y="2662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7" name="Rectangle 62"/>
          <p:cNvSpPr>
            <a:spLocks noChangeArrowheads="1"/>
          </p:cNvSpPr>
          <p:nvPr>
            <p:custDataLst>
              <p:tags r:id="rId26"/>
            </p:custDataLst>
          </p:nvPr>
        </p:nvSpPr>
        <p:spPr bwMode="auto">
          <a:xfrm>
            <a:off x="4789744" y="50247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8" name="Rectangle 63"/>
          <p:cNvSpPr>
            <a:spLocks noChangeArrowheads="1"/>
          </p:cNvSpPr>
          <p:nvPr>
            <p:custDataLst>
              <p:tags r:id="rId27"/>
            </p:custDataLst>
          </p:nvPr>
        </p:nvSpPr>
        <p:spPr bwMode="auto">
          <a:xfrm>
            <a:off x="5943419" y="20529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9" name="Rectangle 64"/>
          <p:cNvSpPr>
            <a:spLocks noChangeArrowheads="1"/>
          </p:cNvSpPr>
          <p:nvPr>
            <p:custDataLst>
              <p:tags r:id="rId28"/>
            </p:custDataLst>
          </p:nvPr>
        </p:nvSpPr>
        <p:spPr bwMode="auto">
          <a:xfrm>
            <a:off x="5943419" y="32721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10" name="Rectangle 65"/>
          <p:cNvSpPr>
            <a:spLocks noChangeArrowheads="1"/>
          </p:cNvSpPr>
          <p:nvPr>
            <p:custDataLst>
              <p:tags r:id="rId29"/>
            </p:custDataLst>
          </p:nvPr>
        </p:nvSpPr>
        <p:spPr bwMode="auto">
          <a:xfrm>
            <a:off x="5943419" y="44913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11" name="Rectangle 66"/>
          <p:cNvSpPr>
            <a:spLocks noChangeArrowheads="1"/>
          </p:cNvSpPr>
          <p:nvPr>
            <p:custDataLst>
              <p:tags r:id="rId30"/>
            </p:custDataLst>
          </p:nvPr>
        </p:nvSpPr>
        <p:spPr bwMode="auto">
          <a:xfrm>
            <a:off x="5943419" y="5710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grpSp>
        <p:nvGrpSpPr>
          <p:cNvPr id="4" name="Group 80"/>
          <p:cNvGrpSpPr>
            <a:grpSpLocks/>
          </p:cNvGrpSpPr>
          <p:nvPr>
            <p:custDataLst>
              <p:tags r:id="rId31"/>
            </p:custDataLst>
          </p:nvPr>
        </p:nvGrpSpPr>
        <p:grpSpPr bwMode="auto">
          <a:xfrm>
            <a:off x="6019619" y="2510135"/>
            <a:ext cx="457200" cy="3886200"/>
            <a:chOff x="3120" y="1392"/>
            <a:chExt cx="288" cy="2448"/>
          </a:xfrm>
        </p:grpSpPr>
        <p:sp>
          <p:nvSpPr>
            <p:cNvPr id="11316" name="Rectangle 74"/>
            <p:cNvSpPr>
              <a:spLocks noChangeArrowheads="1"/>
            </p:cNvSpPr>
            <p:nvPr>
              <p:custDataLst>
                <p:tags r:id="rId52"/>
              </p:custDataLst>
            </p:nvPr>
          </p:nvSpPr>
          <p:spPr bwMode="auto">
            <a:xfrm>
              <a:off x="3120" y="1392"/>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0000</a:t>
              </a:r>
            </a:p>
          </p:txBody>
        </p:sp>
        <p:sp>
          <p:nvSpPr>
            <p:cNvPr id="11317" name="Rectangle 75"/>
            <p:cNvSpPr>
              <a:spLocks noChangeArrowheads="1"/>
            </p:cNvSpPr>
            <p:nvPr>
              <p:custDataLst>
                <p:tags r:id="rId53"/>
              </p:custDataLst>
            </p:nvPr>
          </p:nvSpPr>
          <p:spPr bwMode="auto">
            <a:xfrm>
              <a:off x="3120" y="2160"/>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0004</a:t>
              </a:r>
            </a:p>
          </p:txBody>
        </p:sp>
        <p:sp>
          <p:nvSpPr>
            <p:cNvPr id="11318" name="Rectangle 76"/>
            <p:cNvSpPr>
              <a:spLocks noChangeArrowheads="1"/>
            </p:cNvSpPr>
            <p:nvPr>
              <p:custDataLst>
                <p:tags r:id="rId54"/>
              </p:custDataLst>
            </p:nvPr>
          </p:nvSpPr>
          <p:spPr bwMode="auto">
            <a:xfrm>
              <a:off x="3120" y="2928"/>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0008</a:t>
              </a:r>
            </a:p>
          </p:txBody>
        </p:sp>
        <p:sp>
          <p:nvSpPr>
            <p:cNvPr id="11319" name="Rectangle 77"/>
            <p:cNvSpPr>
              <a:spLocks noChangeArrowheads="1"/>
            </p:cNvSpPr>
            <p:nvPr>
              <p:custDataLst>
                <p:tags r:id="rId55"/>
              </p:custDataLst>
            </p:nvPr>
          </p:nvSpPr>
          <p:spPr bwMode="auto">
            <a:xfrm>
              <a:off x="3120" y="3696"/>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0012</a:t>
              </a:r>
            </a:p>
          </p:txBody>
        </p:sp>
      </p:grpSp>
      <p:grpSp>
        <p:nvGrpSpPr>
          <p:cNvPr id="5" name="Group 81"/>
          <p:cNvGrpSpPr>
            <a:grpSpLocks/>
          </p:cNvGrpSpPr>
          <p:nvPr>
            <p:custDataLst>
              <p:tags r:id="rId32"/>
            </p:custDataLst>
          </p:nvPr>
        </p:nvGrpSpPr>
        <p:grpSpPr bwMode="auto">
          <a:xfrm>
            <a:off x="4865944" y="3119735"/>
            <a:ext cx="457200" cy="2590800"/>
            <a:chOff x="3696" y="1776"/>
            <a:chExt cx="288" cy="1632"/>
          </a:xfrm>
        </p:grpSpPr>
        <p:sp>
          <p:nvSpPr>
            <p:cNvPr id="11314" name="Rectangle 78"/>
            <p:cNvSpPr>
              <a:spLocks noChangeArrowheads="1"/>
            </p:cNvSpPr>
            <p:nvPr>
              <p:custDataLst>
                <p:tags r:id="rId50"/>
              </p:custDataLst>
            </p:nvPr>
          </p:nvSpPr>
          <p:spPr bwMode="auto">
            <a:xfrm>
              <a:off x="3696" y="1776"/>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0000</a:t>
              </a:r>
            </a:p>
          </p:txBody>
        </p:sp>
        <p:sp>
          <p:nvSpPr>
            <p:cNvPr id="11315" name="Rectangle 79"/>
            <p:cNvSpPr>
              <a:spLocks noChangeArrowheads="1"/>
            </p:cNvSpPr>
            <p:nvPr>
              <p:custDataLst>
                <p:tags r:id="rId51"/>
              </p:custDataLst>
            </p:nvPr>
          </p:nvSpPr>
          <p:spPr bwMode="auto">
            <a:xfrm>
              <a:off x="3696" y="3264"/>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0008</a:t>
              </a:r>
            </a:p>
          </p:txBody>
        </p:sp>
      </p:grpSp>
      <p:sp>
        <p:nvSpPr>
          <p:cNvPr id="64" name="Rectangle 14"/>
          <p:cNvSpPr>
            <a:spLocks noChangeArrowheads="1"/>
          </p:cNvSpPr>
          <p:nvPr>
            <p:custDataLst>
              <p:tags r:id="rId33"/>
            </p:custDataLst>
          </p:nvPr>
        </p:nvSpPr>
        <p:spPr bwMode="auto">
          <a:xfrm>
            <a:off x="7880169" y="1748135"/>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0x00</a:t>
            </a:r>
          </a:p>
        </p:txBody>
      </p:sp>
      <p:sp>
        <p:nvSpPr>
          <p:cNvPr id="65" name="Rectangle 15"/>
          <p:cNvSpPr>
            <a:spLocks noChangeArrowheads="1"/>
          </p:cNvSpPr>
          <p:nvPr>
            <p:custDataLst>
              <p:tags r:id="rId34"/>
            </p:custDataLst>
          </p:nvPr>
        </p:nvSpPr>
        <p:spPr bwMode="auto">
          <a:xfrm>
            <a:off x="7880169" y="2057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0x01</a:t>
            </a:r>
          </a:p>
        </p:txBody>
      </p:sp>
      <p:sp>
        <p:nvSpPr>
          <p:cNvPr id="67" name="Rectangle 16"/>
          <p:cNvSpPr>
            <a:spLocks noChangeArrowheads="1"/>
          </p:cNvSpPr>
          <p:nvPr>
            <p:custDataLst>
              <p:tags r:id="rId35"/>
            </p:custDataLst>
          </p:nvPr>
        </p:nvSpPr>
        <p:spPr bwMode="auto">
          <a:xfrm>
            <a:off x="7880169" y="2362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0x02</a:t>
            </a:r>
          </a:p>
        </p:txBody>
      </p:sp>
      <p:sp>
        <p:nvSpPr>
          <p:cNvPr id="68" name="Rectangle 17"/>
          <p:cNvSpPr>
            <a:spLocks noChangeArrowheads="1"/>
          </p:cNvSpPr>
          <p:nvPr>
            <p:custDataLst>
              <p:tags r:id="rId36"/>
            </p:custDataLst>
          </p:nvPr>
        </p:nvSpPr>
        <p:spPr bwMode="auto">
          <a:xfrm>
            <a:off x="7880169" y="2667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0x03</a:t>
            </a:r>
          </a:p>
        </p:txBody>
      </p:sp>
      <p:sp>
        <p:nvSpPr>
          <p:cNvPr id="69" name="Rectangle 18"/>
          <p:cNvSpPr>
            <a:spLocks noChangeArrowheads="1"/>
          </p:cNvSpPr>
          <p:nvPr>
            <p:custDataLst>
              <p:tags r:id="rId37"/>
            </p:custDataLst>
          </p:nvPr>
        </p:nvSpPr>
        <p:spPr bwMode="auto">
          <a:xfrm>
            <a:off x="7880169" y="2971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0x04</a:t>
            </a:r>
          </a:p>
        </p:txBody>
      </p:sp>
      <p:sp>
        <p:nvSpPr>
          <p:cNvPr id="70" name="Rectangle 19"/>
          <p:cNvSpPr>
            <a:spLocks noChangeArrowheads="1"/>
          </p:cNvSpPr>
          <p:nvPr>
            <p:custDataLst>
              <p:tags r:id="rId38"/>
            </p:custDataLst>
          </p:nvPr>
        </p:nvSpPr>
        <p:spPr bwMode="auto">
          <a:xfrm>
            <a:off x="7880169" y="32766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0x05</a:t>
            </a:r>
          </a:p>
        </p:txBody>
      </p:sp>
      <p:sp>
        <p:nvSpPr>
          <p:cNvPr id="71" name="Rectangle 20"/>
          <p:cNvSpPr>
            <a:spLocks noChangeArrowheads="1"/>
          </p:cNvSpPr>
          <p:nvPr>
            <p:custDataLst>
              <p:tags r:id="rId39"/>
            </p:custDataLst>
          </p:nvPr>
        </p:nvSpPr>
        <p:spPr bwMode="auto">
          <a:xfrm>
            <a:off x="7880169" y="3581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0x06</a:t>
            </a:r>
          </a:p>
        </p:txBody>
      </p:sp>
      <p:sp>
        <p:nvSpPr>
          <p:cNvPr id="72" name="Rectangle 21"/>
          <p:cNvSpPr>
            <a:spLocks noChangeArrowheads="1"/>
          </p:cNvSpPr>
          <p:nvPr>
            <p:custDataLst>
              <p:tags r:id="rId40"/>
            </p:custDataLst>
          </p:nvPr>
        </p:nvSpPr>
        <p:spPr bwMode="auto">
          <a:xfrm>
            <a:off x="7880169" y="3886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0x07</a:t>
            </a:r>
          </a:p>
        </p:txBody>
      </p:sp>
      <p:sp>
        <p:nvSpPr>
          <p:cNvPr id="73" name="Rectangle 22"/>
          <p:cNvSpPr>
            <a:spLocks noChangeArrowheads="1"/>
          </p:cNvSpPr>
          <p:nvPr>
            <p:custDataLst>
              <p:tags r:id="rId41"/>
            </p:custDataLst>
          </p:nvPr>
        </p:nvSpPr>
        <p:spPr bwMode="auto">
          <a:xfrm>
            <a:off x="7880169" y="4191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0x08</a:t>
            </a:r>
          </a:p>
        </p:txBody>
      </p:sp>
      <p:sp>
        <p:nvSpPr>
          <p:cNvPr id="74" name="Rectangle 23"/>
          <p:cNvSpPr>
            <a:spLocks noChangeArrowheads="1"/>
          </p:cNvSpPr>
          <p:nvPr>
            <p:custDataLst>
              <p:tags r:id="rId42"/>
            </p:custDataLst>
          </p:nvPr>
        </p:nvSpPr>
        <p:spPr bwMode="auto">
          <a:xfrm>
            <a:off x="7880169" y="4495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0x09</a:t>
            </a:r>
          </a:p>
        </p:txBody>
      </p:sp>
      <p:sp>
        <p:nvSpPr>
          <p:cNvPr id="75" name="Rectangle 24"/>
          <p:cNvSpPr>
            <a:spLocks noChangeArrowheads="1"/>
          </p:cNvSpPr>
          <p:nvPr>
            <p:custDataLst>
              <p:tags r:id="rId43"/>
            </p:custDataLst>
          </p:nvPr>
        </p:nvSpPr>
        <p:spPr bwMode="auto">
          <a:xfrm>
            <a:off x="7880169" y="4800600"/>
            <a:ext cx="80663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0x0A</a:t>
            </a:r>
          </a:p>
        </p:txBody>
      </p:sp>
      <p:sp>
        <p:nvSpPr>
          <p:cNvPr id="76" name="Rectangle 25"/>
          <p:cNvSpPr>
            <a:spLocks noChangeArrowheads="1"/>
          </p:cNvSpPr>
          <p:nvPr>
            <p:custDataLst>
              <p:tags r:id="rId44"/>
            </p:custDataLst>
          </p:nvPr>
        </p:nvSpPr>
        <p:spPr bwMode="auto">
          <a:xfrm>
            <a:off x="7880169" y="5105400"/>
            <a:ext cx="79541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0x0B</a:t>
            </a:r>
          </a:p>
        </p:txBody>
      </p:sp>
      <p:sp>
        <p:nvSpPr>
          <p:cNvPr id="77" name="Rectangle 40"/>
          <p:cNvSpPr>
            <a:spLocks noChangeArrowheads="1"/>
          </p:cNvSpPr>
          <p:nvPr>
            <p:custDataLst>
              <p:tags r:id="rId45"/>
            </p:custDataLst>
          </p:nvPr>
        </p:nvSpPr>
        <p:spPr bwMode="auto">
          <a:xfrm>
            <a:off x="7880169" y="5410200"/>
            <a:ext cx="792205"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0x0C</a:t>
            </a:r>
          </a:p>
        </p:txBody>
      </p:sp>
      <p:sp>
        <p:nvSpPr>
          <p:cNvPr id="78" name="Rectangle 42"/>
          <p:cNvSpPr>
            <a:spLocks noChangeArrowheads="1"/>
          </p:cNvSpPr>
          <p:nvPr>
            <p:custDataLst>
              <p:tags r:id="rId46"/>
            </p:custDataLst>
          </p:nvPr>
        </p:nvSpPr>
        <p:spPr bwMode="auto">
          <a:xfrm>
            <a:off x="7880169" y="5715000"/>
            <a:ext cx="81785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0x0D</a:t>
            </a:r>
          </a:p>
        </p:txBody>
      </p:sp>
      <p:sp>
        <p:nvSpPr>
          <p:cNvPr id="79" name="Rectangle 44"/>
          <p:cNvSpPr>
            <a:spLocks noChangeArrowheads="1"/>
          </p:cNvSpPr>
          <p:nvPr>
            <p:custDataLst>
              <p:tags r:id="rId47"/>
            </p:custDataLst>
          </p:nvPr>
        </p:nvSpPr>
        <p:spPr bwMode="auto">
          <a:xfrm>
            <a:off x="7880169" y="6019800"/>
            <a:ext cx="77938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0x0E</a:t>
            </a:r>
          </a:p>
        </p:txBody>
      </p:sp>
      <p:sp>
        <p:nvSpPr>
          <p:cNvPr id="80" name="Rectangle 46"/>
          <p:cNvSpPr>
            <a:spLocks noChangeArrowheads="1"/>
          </p:cNvSpPr>
          <p:nvPr>
            <p:custDataLst>
              <p:tags r:id="rId48"/>
            </p:custDataLst>
          </p:nvPr>
        </p:nvSpPr>
        <p:spPr bwMode="auto">
          <a:xfrm>
            <a:off x="7880169" y="6324600"/>
            <a:ext cx="76976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0x0F</a:t>
            </a:r>
          </a:p>
        </p:txBody>
      </p:sp>
      <p:sp>
        <p:nvSpPr>
          <p:cNvPr id="81" name="Text Box 36"/>
          <p:cNvSpPr txBox="1">
            <a:spLocks noChangeArrowheads="1"/>
          </p:cNvSpPr>
          <p:nvPr>
            <p:custDataLst>
              <p:tags r:id="rId49"/>
            </p:custDataLst>
          </p:nvPr>
        </p:nvSpPr>
        <p:spPr bwMode="auto">
          <a:xfrm>
            <a:off x="7944352" y="1116449"/>
            <a:ext cx="731162" cy="707886"/>
          </a:xfrm>
          <a:prstGeom prst="rect">
            <a:avLst/>
          </a:prstGeom>
          <a:noFill/>
          <a:ln w="25400">
            <a:noFill/>
            <a:miter lim="800000"/>
            <a:headEnd/>
            <a:tailEnd/>
          </a:ln>
        </p:spPr>
        <p:txBody>
          <a:bodyPr wrap="none">
            <a:spAutoFit/>
          </a:bodyPr>
          <a:lstStyle/>
          <a:p>
            <a:pPr algn="ctr">
              <a:lnSpc>
                <a:spcPct val="100000"/>
              </a:lnSpc>
            </a:pPr>
            <a:r>
              <a:rPr lang="en-US" sz="2000" b="0" dirty="0" err="1">
                <a:latin typeface="Calibri" panose="020F0502020204030204" pitchFamily="34" charset="0"/>
                <a:cs typeface="Calibri" panose="020F0502020204030204" pitchFamily="34" charset="0"/>
              </a:rPr>
              <a:t>Addr</a:t>
            </a:r>
            <a:r>
              <a:rPr lang="en-US" sz="2000" b="0" dirty="0">
                <a:latin typeface="Calibri" panose="020F0502020204030204" pitchFamily="34" charset="0"/>
                <a:cs typeface="Calibri" panose="020F0502020204030204" pitchFamily="34" charset="0"/>
              </a:rPr>
              <a:t>.</a:t>
            </a:r>
          </a:p>
          <a:p>
            <a:pPr algn="ctr">
              <a:lnSpc>
                <a:spcPct val="100000"/>
              </a:lnSpc>
            </a:pPr>
            <a:r>
              <a:rPr lang="en-US" sz="2000" b="0" dirty="0">
                <a:latin typeface="Calibri" panose="020F0502020204030204" pitchFamily="34" charset="0"/>
                <a:cs typeface="Calibri" panose="020F0502020204030204" pitchFamily="34" charset="0"/>
              </a:rPr>
              <a:t>(hex)</a:t>
            </a:r>
          </a:p>
        </p:txBody>
      </p:sp>
    </p:spTree>
    <p:extLst>
      <p:ext uri="{BB962C8B-B14F-4D97-AF65-F5344CB8AC3E}">
        <p14:creationId xmlns:p14="http://schemas.microsoft.com/office/powerpoint/2010/main" val="42502183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 Picture of Memory (64-bit view)</a:t>
            </a:r>
          </a:p>
        </p:txBody>
      </p:sp>
      <p:sp>
        <p:nvSpPr>
          <p:cNvPr id="3" name="Content Placeholder 2"/>
          <p:cNvSpPr>
            <a:spLocks noGrp="1"/>
          </p:cNvSpPr>
          <p:nvPr>
            <p:ph idx="1"/>
            <p:custDataLst>
              <p:tags r:id="rId2"/>
            </p:custDataLst>
          </p:nvPr>
        </p:nvSpPr>
        <p:spPr/>
        <p:txBody>
          <a:bodyPr/>
          <a:lstStyle/>
          <a:p>
            <a:r>
              <a:rPr lang="en-US" dirty="0"/>
              <a:t>A “64-bit (8-byte) word-aligned” </a:t>
            </a:r>
            <a:r>
              <a:rPr lang="en-US" u="sng" dirty="0"/>
              <a:t>view</a:t>
            </a:r>
            <a:r>
              <a:rPr lang="en-US" dirty="0"/>
              <a:t> of memory:</a:t>
            </a:r>
          </a:p>
          <a:p>
            <a:pPr lvl="1"/>
            <a:r>
              <a:rPr lang="en-US" dirty="0"/>
              <a:t>In this type of picture, each row is composed of 8 bytes</a:t>
            </a:r>
          </a:p>
          <a:p>
            <a:pPr lvl="1"/>
            <a:r>
              <a:rPr lang="en-US" dirty="0"/>
              <a:t>Each cell is a byte</a:t>
            </a:r>
          </a:p>
          <a:p>
            <a:pPr lvl="1"/>
            <a:r>
              <a:rPr lang="en-US" dirty="0"/>
              <a:t>A 64-bit pointer </a:t>
            </a:r>
            <a:br>
              <a:rPr lang="en-US" dirty="0"/>
            </a:br>
            <a:r>
              <a:rPr lang="en-US" dirty="0"/>
              <a:t>will fit on one row</a:t>
            </a:r>
          </a:p>
          <a:p>
            <a:pPr lvl="1"/>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14</a:t>
            </a:fld>
            <a:endParaRPr lang="en-US" dirty="0"/>
          </a:p>
        </p:txBody>
      </p:sp>
      <p:sp>
        <p:nvSpPr>
          <p:cNvPr id="5" name="Rectangle 2"/>
          <p:cNvSpPr>
            <a:spLocks noChangeArrowheads="1"/>
          </p:cNvSpPr>
          <p:nvPr>
            <p:custDataLst>
              <p:tags r:id="rId4"/>
            </p:custDataLst>
          </p:nvPr>
        </p:nvSpPr>
        <p:spPr bwMode="auto">
          <a:xfrm>
            <a:off x="3528034" y="34254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6" name="Rectangle 3"/>
          <p:cNvSpPr>
            <a:spLocks noChangeArrowheads="1"/>
          </p:cNvSpPr>
          <p:nvPr>
            <p:custDataLst>
              <p:tags r:id="rId5"/>
            </p:custDataLst>
          </p:nvPr>
        </p:nvSpPr>
        <p:spPr bwMode="auto">
          <a:xfrm>
            <a:off x="3528034" y="37302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4"/>
          <p:cNvSpPr>
            <a:spLocks noChangeArrowheads="1"/>
          </p:cNvSpPr>
          <p:nvPr>
            <p:custDataLst>
              <p:tags r:id="rId6"/>
            </p:custDataLst>
          </p:nvPr>
        </p:nvSpPr>
        <p:spPr bwMode="auto">
          <a:xfrm>
            <a:off x="3528034" y="40350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5"/>
          <p:cNvSpPr>
            <a:spLocks noChangeArrowheads="1"/>
          </p:cNvSpPr>
          <p:nvPr>
            <p:custDataLst>
              <p:tags r:id="rId7"/>
            </p:custDataLst>
          </p:nvPr>
        </p:nvSpPr>
        <p:spPr bwMode="auto">
          <a:xfrm>
            <a:off x="3528034" y="43398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6"/>
          <p:cNvSpPr>
            <a:spLocks noChangeArrowheads="1"/>
          </p:cNvSpPr>
          <p:nvPr>
            <p:custDataLst>
              <p:tags r:id="rId8"/>
            </p:custDataLst>
          </p:nvPr>
        </p:nvSpPr>
        <p:spPr bwMode="auto">
          <a:xfrm>
            <a:off x="3528034" y="46446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7"/>
          <p:cNvSpPr>
            <a:spLocks noChangeArrowheads="1"/>
          </p:cNvSpPr>
          <p:nvPr>
            <p:custDataLst>
              <p:tags r:id="rId9"/>
            </p:custDataLst>
          </p:nvPr>
        </p:nvSpPr>
        <p:spPr bwMode="auto">
          <a:xfrm>
            <a:off x="3528034" y="49494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8"/>
          <p:cNvSpPr>
            <a:spLocks noChangeArrowheads="1"/>
          </p:cNvSpPr>
          <p:nvPr>
            <p:custDataLst>
              <p:tags r:id="rId10"/>
            </p:custDataLst>
          </p:nvPr>
        </p:nvSpPr>
        <p:spPr bwMode="auto">
          <a:xfrm>
            <a:off x="3528034" y="52542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9"/>
          <p:cNvSpPr>
            <a:spLocks noChangeArrowheads="1"/>
          </p:cNvSpPr>
          <p:nvPr>
            <p:custDataLst>
              <p:tags r:id="rId11"/>
            </p:custDataLst>
          </p:nvPr>
        </p:nvSpPr>
        <p:spPr bwMode="auto">
          <a:xfrm>
            <a:off x="3528034" y="55590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10"/>
          <p:cNvSpPr>
            <a:spLocks noChangeArrowheads="1"/>
          </p:cNvSpPr>
          <p:nvPr>
            <p:custDataLst>
              <p:tags r:id="rId12"/>
            </p:custDataLst>
          </p:nvPr>
        </p:nvSpPr>
        <p:spPr bwMode="auto">
          <a:xfrm>
            <a:off x="3528034" y="58638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4" name="Rectangle 11"/>
          <p:cNvSpPr>
            <a:spLocks noChangeArrowheads="1"/>
          </p:cNvSpPr>
          <p:nvPr>
            <p:custDataLst>
              <p:tags r:id="rId13"/>
            </p:custDataLst>
          </p:nvPr>
        </p:nvSpPr>
        <p:spPr bwMode="auto">
          <a:xfrm>
            <a:off x="3528034" y="61686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cxnSp>
        <p:nvCxnSpPr>
          <p:cNvPr id="25" name="Straight Connector 24"/>
          <p:cNvCxnSpPr/>
          <p:nvPr>
            <p:custDataLst>
              <p:tags r:id="rId14"/>
            </p:custDataLst>
          </p:nvPr>
        </p:nvCxnSpPr>
        <p:spPr bwMode="auto">
          <a:xfrm rot="5400000">
            <a:off x="4500519" y="4951654"/>
            <a:ext cx="3052460" cy="2"/>
          </a:xfrm>
          <a:prstGeom prst="line">
            <a:avLst/>
          </a:prstGeom>
          <a:noFill/>
          <a:ln w="25400" cap="flat" cmpd="sng" algn="ctr">
            <a:solidFill>
              <a:srgbClr val="00B050"/>
            </a:solidFill>
            <a:prstDash val="sysDash"/>
            <a:round/>
            <a:headEnd type="none" w="med" len="med"/>
            <a:tailEnd type="none" w="med" len="med"/>
          </a:ln>
          <a:effectLst/>
        </p:spPr>
      </p:cxnSp>
      <p:cxnSp>
        <p:nvCxnSpPr>
          <p:cNvPr id="26" name="Straight Connector 25"/>
          <p:cNvCxnSpPr/>
          <p:nvPr>
            <p:custDataLst>
              <p:tags r:id="rId15"/>
            </p:custDataLst>
          </p:nvPr>
        </p:nvCxnSpPr>
        <p:spPr bwMode="auto">
          <a:xfrm rot="16200000" flipH="1">
            <a:off x="5061213" y="4947190"/>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27" name="Straight Connector 26"/>
          <p:cNvCxnSpPr/>
          <p:nvPr>
            <p:custDataLst>
              <p:tags r:id="rId16"/>
            </p:custDataLst>
          </p:nvPr>
        </p:nvCxnSpPr>
        <p:spPr bwMode="auto">
          <a:xfrm rot="16200000" flipH="1">
            <a:off x="5594615" y="4951654"/>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51" name="Straight Connector 50"/>
          <p:cNvCxnSpPr/>
          <p:nvPr>
            <p:custDataLst>
              <p:tags r:id="rId17"/>
            </p:custDataLst>
          </p:nvPr>
        </p:nvCxnSpPr>
        <p:spPr bwMode="auto">
          <a:xfrm rot="5400000">
            <a:off x="2960567" y="4967574"/>
            <a:ext cx="3052460" cy="2"/>
          </a:xfrm>
          <a:prstGeom prst="line">
            <a:avLst/>
          </a:prstGeom>
          <a:noFill/>
          <a:ln w="25400" cap="flat" cmpd="sng" algn="ctr">
            <a:solidFill>
              <a:srgbClr val="00B050"/>
            </a:solidFill>
            <a:prstDash val="sysDash"/>
            <a:round/>
            <a:headEnd type="none" w="med" len="med"/>
            <a:tailEnd type="none" w="med" len="med"/>
          </a:ln>
          <a:effectLst/>
        </p:spPr>
      </p:cxnSp>
      <p:cxnSp>
        <p:nvCxnSpPr>
          <p:cNvPr id="53" name="Straight Connector 52"/>
          <p:cNvCxnSpPr/>
          <p:nvPr>
            <p:custDataLst>
              <p:tags r:id="rId18"/>
            </p:custDataLst>
          </p:nvPr>
        </p:nvCxnSpPr>
        <p:spPr bwMode="auto">
          <a:xfrm rot="16200000" flipH="1">
            <a:off x="3493965" y="4963110"/>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55" name="Straight Connector 54"/>
          <p:cNvCxnSpPr/>
          <p:nvPr>
            <p:custDataLst>
              <p:tags r:id="rId19"/>
            </p:custDataLst>
          </p:nvPr>
        </p:nvCxnSpPr>
        <p:spPr bwMode="auto">
          <a:xfrm rot="16200000" flipH="1">
            <a:off x="4000071" y="4967574"/>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68" name="Straight Connector 67"/>
          <p:cNvCxnSpPr/>
          <p:nvPr>
            <p:custDataLst>
              <p:tags r:id="rId20"/>
            </p:custDataLst>
          </p:nvPr>
        </p:nvCxnSpPr>
        <p:spPr bwMode="auto">
          <a:xfrm rot="5400000">
            <a:off x="2471511" y="4969846"/>
            <a:ext cx="3052460" cy="2"/>
          </a:xfrm>
          <a:prstGeom prst="line">
            <a:avLst/>
          </a:prstGeom>
          <a:noFill/>
          <a:ln w="25400" cap="flat" cmpd="sng" algn="ctr">
            <a:solidFill>
              <a:srgbClr val="00B050"/>
            </a:solidFill>
            <a:prstDash val="sysDash"/>
            <a:round/>
            <a:headEnd type="none" w="med" len="med"/>
            <a:tailEnd type="none" w="med" len="med"/>
          </a:ln>
          <a:effectLst/>
        </p:spPr>
      </p:cxnSp>
      <p:grpSp>
        <p:nvGrpSpPr>
          <p:cNvPr id="37" name="Group 36"/>
          <p:cNvGrpSpPr/>
          <p:nvPr/>
        </p:nvGrpSpPr>
        <p:grpSpPr>
          <a:xfrm>
            <a:off x="3542726" y="3053351"/>
            <a:ext cx="4161854" cy="531912"/>
            <a:chOff x="3542726" y="3053351"/>
            <a:chExt cx="4161854" cy="531912"/>
          </a:xfrm>
        </p:grpSpPr>
        <p:grpSp>
          <p:nvGrpSpPr>
            <p:cNvPr id="22" name="Group 21"/>
            <p:cNvGrpSpPr/>
            <p:nvPr/>
          </p:nvGrpSpPr>
          <p:grpSpPr>
            <a:xfrm>
              <a:off x="5569479" y="3053351"/>
              <a:ext cx="537327" cy="531912"/>
              <a:chOff x="5569479" y="3053351"/>
              <a:chExt cx="537327" cy="531912"/>
            </a:xfrm>
          </p:grpSpPr>
          <p:sp>
            <p:nvSpPr>
              <p:cNvPr id="29" name="Rectangle 14"/>
              <p:cNvSpPr>
                <a:spLocks noChangeArrowheads="1"/>
              </p:cNvSpPr>
              <p:nvPr>
                <p:custDataLst>
                  <p:tags r:id="rId46"/>
                </p:custDataLst>
              </p:nvPr>
            </p:nvSpPr>
            <p:spPr bwMode="auto">
              <a:xfrm>
                <a:off x="5569479"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0x04</a:t>
                </a:r>
              </a:p>
            </p:txBody>
          </p:sp>
          <p:cxnSp>
            <p:nvCxnSpPr>
              <p:cNvPr id="50" name="Straight Arrow Connector 49"/>
              <p:cNvCxnSpPr>
                <a:stCxn id="29" idx="2"/>
              </p:cNvCxnSpPr>
              <p:nvPr>
                <p:custDataLst>
                  <p:tags r:id="rId47"/>
                </p:custDataLst>
              </p:nvPr>
            </p:nvCxnSpPr>
            <p:spPr bwMode="auto">
              <a:xfrm flipH="1">
                <a:off x="5737130" y="3361128"/>
                <a:ext cx="101013"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23" name="Group 22"/>
            <p:cNvGrpSpPr/>
            <p:nvPr/>
          </p:nvGrpSpPr>
          <p:grpSpPr>
            <a:xfrm>
              <a:off x="6118127" y="3053351"/>
              <a:ext cx="537327" cy="531912"/>
              <a:chOff x="6118127" y="3053351"/>
              <a:chExt cx="537327" cy="531912"/>
            </a:xfrm>
          </p:grpSpPr>
          <p:sp>
            <p:nvSpPr>
              <p:cNvPr id="30" name="Rectangle 14"/>
              <p:cNvSpPr>
                <a:spLocks noChangeArrowheads="1"/>
              </p:cNvSpPr>
              <p:nvPr>
                <p:custDataLst>
                  <p:tags r:id="rId44"/>
                </p:custDataLst>
              </p:nvPr>
            </p:nvSpPr>
            <p:spPr bwMode="auto">
              <a:xfrm>
                <a:off x="6118127"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0x05</a:t>
                </a:r>
              </a:p>
            </p:txBody>
          </p:sp>
          <p:cxnSp>
            <p:nvCxnSpPr>
              <p:cNvPr id="52" name="Straight Arrow Connector 51"/>
              <p:cNvCxnSpPr>
                <a:stCxn id="30" idx="2"/>
              </p:cNvCxnSpPr>
              <p:nvPr>
                <p:custDataLst>
                  <p:tags r:id="rId45"/>
                </p:custDataLst>
              </p:nvPr>
            </p:nvCxnSpPr>
            <p:spPr bwMode="auto">
              <a:xfrm flipH="1">
                <a:off x="6270530"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24" name="Group 23"/>
            <p:cNvGrpSpPr/>
            <p:nvPr/>
          </p:nvGrpSpPr>
          <p:grpSpPr>
            <a:xfrm>
              <a:off x="6651527" y="3053351"/>
              <a:ext cx="537327" cy="531912"/>
              <a:chOff x="6651527" y="3053351"/>
              <a:chExt cx="537327" cy="531912"/>
            </a:xfrm>
          </p:grpSpPr>
          <p:sp>
            <p:nvSpPr>
              <p:cNvPr id="31" name="Rectangle 14"/>
              <p:cNvSpPr>
                <a:spLocks noChangeArrowheads="1"/>
              </p:cNvSpPr>
              <p:nvPr>
                <p:custDataLst>
                  <p:tags r:id="rId42"/>
                </p:custDataLst>
              </p:nvPr>
            </p:nvSpPr>
            <p:spPr bwMode="auto">
              <a:xfrm>
                <a:off x="6651527"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0x06</a:t>
                </a:r>
              </a:p>
            </p:txBody>
          </p:sp>
          <p:cxnSp>
            <p:nvCxnSpPr>
              <p:cNvPr id="54" name="Straight Arrow Connector 53"/>
              <p:cNvCxnSpPr>
                <a:stCxn id="31" idx="2"/>
              </p:cNvCxnSpPr>
              <p:nvPr>
                <p:custDataLst>
                  <p:tags r:id="rId43"/>
                </p:custDataLst>
              </p:nvPr>
            </p:nvCxnSpPr>
            <p:spPr bwMode="auto">
              <a:xfrm flipH="1">
                <a:off x="6803930"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28" name="Group 27"/>
            <p:cNvGrpSpPr/>
            <p:nvPr/>
          </p:nvGrpSpPr>
          <p:grpSpPr>
            <a:xfrm>
              <a:off x="7167253" y="3053351"/>
              <a:ext cx="537327" cy="531912"/>
              <a:chOff x="7167253" y="3053351"/>
              <a:chExt cx="537327" cy="531912"/>
            </a:xfrm>
          </p:grpSpPr>
          <p:sp>
            <p:nvSpPr>
              <p:cNvPr id="32" name="Rectangle 14"/>
              <p:cNvSpPr>
                <a:spLocks noChangeArrowheads="1"/>
              </p:cNvSpPr>
              <p:nvPr>
                <p:custDataLst>
                  <p:tags r:id="rId40"/>
                </p:custDataLst>
              </p:nvPr>
            </p:nvSpPr>
            <p:spPr bwMode="auto">
              <a:xfrm>
                <a:off x="7167253"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0x07</a:t>
                </a:r>
              </a:p>
            </p:txBody>
          </p:sp>
          <p:cxnSp>
            <p:nvCxnSpPr>
              <p:cNvPr id="56" name="Straight Arrow Connector 55"/>
              <p:cNvCxnSpPr>
                <a:stCxn id="32" idx="2"/>
              </p:cNvCxnSpPr>
              <p:nvPr>
                <p:custDataLst>
                  <p:tags r:id="rId41"/>
                </p:custDataLst>
              </p:nvPr>
            </p:nvCxnSpPr>
            <p:spPr bwMode="auto">
              <a:xfrm flipH="1">
                <a:off x="7337330" y="3361128"/>
                <a:ext cx="98587"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18" name="Group 17"/>
            <p:cNvGrpSpPr/>
            <p:nvPr/>
          </p:nvGrpSpPr>
          <p:grpSpPr>
            <a:xfrm>
              <a:off x="3542726" y="3053351"/>
              <a:ext cx="537327" cy="531912"/>
              <a:chOff x="3542726" y="3053351"/>
              <a:chExt cx="537327" cy="531912"/>
            </a:xfrm>
          </p:grpSpPr>
          <p:sp>
            <p:nvSpPr>
              <p:cNvPr id="70" name="Rectangle 14"/>
              <p:cNvSpPr>
                <a:spLocks noChangeArrowheads="1"/>
              </p:cNvSpPr>
              <p:nvPr>
                <p:custDataLst>
                  <p:tags r:id="rId38"/>
                </p:custDataLst>
              </p:nvPr>
            </p:nvSpPr>
            <p:spPr bwMode="auto">
              <a:xfrm>
                <a:off x="3542726"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0x00</a:t>
                </a:r>
              </a:p>
            </p:txBody>
          </p:sp>
          <p:cxnSp>
            <p:nvCxnSpPr>
              <p:cNvPr id="74" name="Straight Arrow Connector 73"/>
              <p:cNvCxnSpPr>
                <a:stCxn id="70" idx="2"/>
              </p:cNvCxnSpPr>
              <p:nvPr>
                <p:custDataLst>
                  <p:tags r:id="rId39"/>
                </p:custDataLst>
              </p:nvPr>
            </p:nvCxnSpPr>
            <p:spPr bwMode="auto">
              <a:xfrm flipH="1">
                <a:off x="3710377" y="3361128"/>
                <a:ext cx="101013"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19" name="Group 18"/>
            <p:cNvGrpSpPr/>
            <p:nvPr/>
          </p:nvGrpSpPr>
          <p:grpSpPr>
            <a:xfrm>
              <a:off x="4091374" y="3053351"/>
              <a:ext cx="537327" cy="531912"/>
              <a:chOff x="4091374" y="3053351"/>
              <a:chExt cx="537327" cy="531912"/>
            </a:xfrm>
          </p:grpSpPr>
          <p:sp>
            <p:nvSpPr>
              <p:cNvPr id="71" name="Rectangle 14"/>
              <p:cNvSpPr>
                <a:spLocks noChangeArrowheads="1"/>
              </p:cNvSpPr>
              <p:nvPr>
                <p:custDataLst>
                  <p:tags r:id="rId36"/>
                </p:custDataLst>
              </p:nvPr>
            </p:nvSpPr>
            <p:spPr bwMode="auto">
              <a:xfrm>
                <a:off x="4091374"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0x01</a:t>
                </a:r>
              </a:p>
            </p:txBody>
          </p:sp>
          <p:cxnSp>
            <p:nvCxnSpPr>
              <p:cNvPr id="75" name="Straight Arrow Connector 74"/>
              <p:cNvCxnSpPr>
                <a:stCxn id="71" idx="2"/>
              </p:cNvCxnSpPr>
              <p:nvPr>
                <p:custDataLst>
                  <p:tags r:id="rId37"/>
                </p:custDataLst>
              </p:nvPr>
            </p:nvCxnSpPr>
            <p:spPr bwMode="auto">
              <a:xfrm flipH="1">
                <a:off x="4243777"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20" name="Group 19"/>
            <p:cNvGrpSpPr/>
            <p:nvPr/>
          </p:nvGrpSpPr>
          <p:grpSpPr>
            <a:xfrm>
              <a:off x="4624774" y="3053351"/>
              <a:ext cx="537327" cy="531912"/>
              <a:chOff x="4624774" y="3053351"/>
              <a:chExt cx="537327" cy="531912"/>
            </a:xfrm>
          </p:grpSpPr>
          <p:sp>
            <p:nvSpPr>
              <p:cNvPr id="72" name="Rectangle 14"/>
              <p:cNvSpPr>
                <a:spLocks noChangeArrowheads="1"/>
              </p:cNvSpPr>
              <p:nvPr>
                <p:custDataLst>
                  <p:tags r:id="rId34"/>
                </p:custDataLst>
              </p:nvPr>
            </p:nvSpPr>
            <p:spPr bwMode="auto">
              <a:xfrm>
                <a:off x="4624774"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0x02</a:t>
                </a:r>
              </a:p>
            </p:txBody>
          </p:sp>
          <p:cxnSp>
            <p:nvCxnSpPr>
              <p:cNvPr id="76" name="Straight Arrow Connector 75"/>
              <p:cNvCxnSpPr>
                <a:stCxn id="72" idx="2"/>
              </p:cNvCxnSpPr>
              <p:nvPr>
                <p:custDataLst>
                  <p:tags r:id="rId35"/>
                </p:custDataLst>
              </p:nvPr>
            </p:nvCxnSpPr>
            <p:spPr bwMode="auto">
              <a:xfrm flipH="1">
                <a:off x="4777177"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21" name="Group 20"/>
            <p:cNvGrpSpPr/>
            <p:nvPr/>
          </p:nvGrpSpPr>
          <p:grpSpPr>
            <a:xfrm>
              <a:off x="5140500" y="3053351"/>
              <a:ext cx="537327" cy="531912"/>
              <a:chOff x="5140500" y="3053351"/>
              <a:chExt cx="537327" cy="531912"/>
            </a:xfrm>
          </p:grpSpPr>
          <p:sp>
            <p:nvSpPr>
              <p:cNvPr id="73" name="Rectangle 14"/>
              <p:cNvSpPr>
                <a:spLocks noChangeArrowheads="1"/>
              </p:cNvSpPr>
              <p:nvPr>
                <p:custDataLst>
                  <p:tags r:id="rId32"/>
                </p:custDataLst>
              </p:nvPr>
            </p:nvSpPr>
            <p:spPr bwMode="auto">
              <a:xfrm>
                <a:off x="5140500"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0x03</a:t>
                </a:r>
              </a:p>
            </p:txBody>
          </p:sp>
          <p:cxnSp>
            <p:nvCxnSpPr>
              <p:cNvPr id="77" name="Straight Arrow Connector 76"/>
              <p:cNvCxnSpPr>
                <a:stCxn id="73" idx="2"/>
              </p:cNvCxnSpPr>
              <p:nvPr>
                <p:custDataLst>
                  <p:tags r:id="rId33"/>
                </p:custDataLst>
              </p:nvPr>
            </p:nvCxnSpPr>
            <p:spPr bwMode="auto">
              <a:xfrm flipH="1">
                <a:off x="5310577" y="3361128"/>
                <a:ext cx="98587" cy="224135"/>
              </a:xfrm>
              <a:prstGeom prst="straightConnector1">
                <a:avLst/>
              </a:prstGeom>
              <a:noFill/>
              <a:ln w="25400" cap="flat" cmpd="sng" algn="ctr">
                <a:solidFill>
                  <a:srgbClr val="CC0000"/>
                </a:solidFill>
                <a:prstDash val="solid"/>
                <a:round/>
                <a:headEnd type="none" w="med" len="med"/>
                <a:tailEnd type="arrow"/>
              </a:ln>
              <a:effectLst/>
            </p:spPr>
          </p:cxnSp>
        </p:grpSp>
      </p:grpSp>
      <p:grpSp>
        <p:nvGrpSpPr>
          <p:cNvPr id="39" name="Group 38"/>
          <p:cNvGrpSpPr/>
          <p:nvPr/>
        </p:nvGrpSpPr>
        <p:grpSpPr>
          <a:xfrm>
            <a:off x="3542726" y="2442195"/>
            <a:ext cx="4206240" cy="611156"/>
            <a:chOff x="3542726" y="2442195"/>
            <a:chExt cx="4206240" cy="611156"/>
          </a:xfrm>
        </p:grpSpPr>
        <p:sp>
          <p:nvSpPr>
            <p:cNvPr id="16" name="Left Brace 15"/>
            <p:cNvSpPr/>
            <p:nvPr/>
          </p:nvSpPr>
          <p:spPr bwMode="auto">
            <a:xfrm rot="5400000">
              <a:off x="5508686" y="813071"/>
              <a:ext cx="274320" cy="4206240"/>
            </a:xfrm>
            <a:prstGeom prst="lef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7" name="TextBox 16"/>
            <p:cNvSpPr txBox="1"/>
            <p:nvPr/>
          </p:nvSpPr>
          <p:spPr>
            <a:xfrm>
              <a:off x="5054172" y="2442195"/>
              <a:ext cx="1175835" cy="400110"/>
            </a:xfrm>
            <a:prstGeom prst="rect">
              <a:avLst/>
            </a:prstGeom>
            <a:noFill/>
          </p:spPr>
          <p:txBody>
            <a:bodyPr wrap="none" rtlCol="0">
              <a:spAutoFit/>
            </a:bodyPr>
            <a:lstStyle/>
            <a:p>
              <a:r>
                <a:rPr lang="en-US" sz="2000" b="0" dirty="0">
                  <a:latin typeface="Calibri" pitchFamily="34" charset="0"/>
                </a:rPr>
                <a:t>one word</a:t>
              </a:r>
            </a:p>
          </p:txBody>
        </p:sp>
      </p:grpSp>
      <p:sp>
        <p:nvSpPr>
          <p:cNvPr id="89" name="Rectangle 14">
            <a:extLst>
              <a:ext uri="{FF2B5EF4-FFF2-40B4-BE49-F238E27FC236}">
                <a16:creationId xmlns:a16="http://schemas.microsoft.com/office/drawing/2014/main" id="{83108B1A-8F10-EC46-B2F7-2D299BABA784}"/>
              </a:ext>
            </a:extLst>
          </p:cNvPr>
          <p:cNvSpPr>
            <a:spLocks noChangeArrowheads="1"/>
          </p:cNvSpPr>
          <p:nvPr>
            <p:custDataLst>
              <p:tags r:id="rId21"/>
            </p:custDataLst>
          </p:nvPr>
        </p:nvSpPr>
        <p:spPr bwMode="auto">
          <a:xfrm>
            <a:off x="7734716" y="3349221"/>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90" name="Rectangle 15">
            <a:extLst>
              <a:ext uri="{FF2B5EF4-FFF2-40B4-BE49-F238E27FC236}">
                <a16:creationId xmlns:a16="http://schemas.microsoft.com/office/drawing/2014/main" id="{39622980-016C-AF46-B6EE-378FEBDE1002}"/>
              </a:ext>
            </a:extLst>
          </p:cNvPr>
          <p:cNvSpPr>
            <a:spLocks noChangeArrowheads="1"/>
          </p:cNvSpPr>
          <p:nvPr>
            <p:custDataLst>
              <p:tags r:id="rId22"/>
            </p:custDataLst>
          </p:nvPr>
        </p:nvSpPr>
        <p:spPr bwMode="auto">
          <a:xfrm>
            <a:off x="7734716" y="36584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1" name="Rectangle 16">
            <a:extLst>
              <a:ext uri="{FF2B5EF4-FFF2-40B4-BE49-F238E27FC236}">
                <a16:creationId xmlns:a16="http://schemas.microsoft.com/office/drawing/2014/main" id="{47F59834-EC6D-C245-B472-08BD8C60FBAA}"/>
              </a:ext>
            </a:extLst>
          </p:cNvPr>
          <p:cNvSpPr>
            <a:spLocks noChangeArrowheads="1"/>
          </p:cNvSpPr>
          <p:nvPr>
            <p:custDataLst>
              <p:tags r:id="rId23"/>
            </p:custDataLst>
          </p:nvPr>
        </p:nvSpPr>
        <p:spPr bwMode="auto">
          <a:xfrm>
            <a:off x="7734716" y="39632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2" name="Rectangle 17">
            <a:extLst>
              <a:ext uri="{FF2B5EF4-FFF2-40B4-BE49-F238E27FC236}">
                <a16:creationId xmlns:a16="http://schemas.microsoft.com/office/drawing/2014/main" id="{F0220641-D8A5-814D-B8CF-5AF0B63A27FF}"/>
              </a:ext>
            </a:extLst>
          </p:cNvPr>
          <p:cNvSpPr>
            <a:spLocks noChangeArrowheads="1"/>
          </p:cNvSpPr>
          <p:nvPr>
            <p:custDataLst>
              <p:tags r:id="rId24"/>
            </p:custDataLst>
          </p:nvPr>
        </p:nvSpPr>
        <p:spPr bwMode="auto">
          <a:xfrm>
            <a:off x="7734716" y="42680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3" name="Rectangle 18">
            <a:extLst>
              <a:ext uri="{FF2B5EF4-FFF2-40B4-BE49-F238E27FC236}">
                <a16:creationId xmlns:a16="http://schemas.microsoft.com/office/drawing/2014/main" id="{EC971557-F506-A945-9BE8-89EB6BEE23DD}"/>
              </a:ext>
            </a:extLst>
          </p:cNvPr>
          <p:cNvSpPr>
            <a:spLocks noChangeArrowheads="1"/>
          </p:cNvSpPr>
          <p:nvPr>
            <p:custDataLst>
              <p:tags r:id="rId25"/>
            </p:custDataLst>
          </p:nvPr>
        </p:nvSpPr>
        <p:spPr bwMode="auto">
          <a:xfrm>
            <a:off x="7734716" y="45728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4" name="Rectangle 19">
            <a:extLst>
              <a:ext uri="{FF2B5EF4-FFF2-40B4-BE49-F238E27FC236}">
                <a16:creationId xmlns:a16="http://schemas.microsoft.com/office/drawing/2014/main" id="{8ED66739-E090-1C40-9EC7-99AFC273B6A1}"/>
              </a:ext>
            </a:extLst>
          </p:cNvPr>
          <p:cNvSpPr>
            <a:spLocks noChangeArrowheads="1"/>
          </p:cNvSpPr>
          <p:nvPr>
            <p:custDataLst>
              <p:tags r:id="rId26"/>
            </p:custDataLst>
          </p:nvPr>
        </p:nvSpPr>
        <p:spPr bwMode="auto">
          <a:xfrm>
            <a:off x="7734716" y="48776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5" name="Rectangle 20">
            <a:extLst>
              <a:ext uri="{FF2B5EF4-FFF2-40B4-BE49-F238E27FC236}">
                <a16:creationId xmlns:a16="http://schemas.microsoft.com/office/drawing/2014/main" id="{5F1A507E-7440-EC48-AA9B-9AB0464C45B4}"/>
              </a:ext>
            </a:extLst>
          </p:cNvPr>
          <p:cNvSpPr>
            <a:spLocks noChangeArrowheads="1"/>
          </p:cNvSpPr>
          <p:nvPr>
            <p:custDataLst>
              <p:tags r:id="rId27"/>
            </p:custDataLst>
          </p:nvPr>
        </p:nvSpPr>
        <p:spPr bwMode="auto">
          <a:xfrm>
            <a:off x="7734716" y="51824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6" name="Rectangle 21">
            <a:extLst>
              <a:ext uri="{FF2B5EF4-FFF2-40B4-BE49-F238E27FC236}">
                <a16:creationId xmlns:a16="http://schemas.microsoft.com/office/drawing/2014/main" id="{D0796E58-75E1-C447-A15C-B1C8C8718DA0}"/>
              </a:ext>
            </a:extLst>
          </p:cNvPr>
          <p:cNvSpPr>
            <a:spLocks noChangeArrowheads="1"/>
          </p:cNvSpPr>
          <p:nvPr>
            <p:custDataLst>
              <p:tags r:id="rId28"/>
            </p:custDataLst>
          </p:nvPr>
        </p:nvSpPr>
        <p:spPr bwMode="auto">
          <a:xfrm>
            <a:off x="7734716" y="54872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7" name="Rectangle 22">
            <a:extLst>
              <a:ext uri="{FF2B5EF4-FFF2-40B4-BE49-F238E27FC236}">
                <a16:creationId xmlns:a16="http://schemas.microsoft.com/office/drawing/2014/main" id="{80EDC9A9-0199-AA4A-8DD4-08EA2B9D0900}"/>
              </a:ext>
            </a:extLst>
          </p:cNvPr>
          <p:cNvSpPr>
            <a:spLocks noChangeArrowheads="1"/>
          </p:cNvSpPr>
          <p:nvPr>
            <p:custDataLst>
              <p:tags r:id="rId29"/>
            </p:custDataLst>
          </p:nvPr>
        </p:nvSpPr>
        <p:spPr bwMode="auto">
          <a:xfrm>
            <a:off x="7734716" y="57920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8" name="Rectangle 23">
            <a:extLst>
              <a:ext uri="{FF2B5EF4-FFF2-40B4-BE49-F238E27FC236}">
                <a16:creationId xmlns:a16="http://schemas.microsoft.com/office/drawing/2014/main" id="{A8C18B91-8D51-554F-8061-2548C5CFFDC7}"/>
              </a:ext>
            </a:extLst>
          </p:cNvPr>
          <p:cNvSpPr>
            <a:spLocks noChangeArrowheads="1"/>
          </p:cNvSpPr>
          <p:nvPr>
            <p:custDataLst>
              <p:tags r:id="rId30"/>
            </p:custDataLst>
          </p:nvPr>
        </p:nvSpPr>
        <p:spPr bwMode="auto">
          <a:xfrm>
            <a:off x="7734716" y="6096886"/>
            <a:ext cx="473206"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a:t>
            </a:r>
          </a:p>
        </p:txBody>
      </p:sp>
      <p:sp>
        <p:nvSpPr>
          <p:cNvPr id="99" name="TextBox 98">
            <a:extLst>
              <a:ext uri="{FF2B5EF4-FFF2-40B4-BE49-F238E27FC236}">
                <a16:creationId xmlns:a16="http://schemas.microsoft.com/office/drawing/2014/main" id="{9286261B-1706-814E-BDD2-4314D6586684}"/>
              </a:ext>
            </a:extLst>
          </p:cNvPr>
          <p:cNvSpPr txBox="1"/>
          <p:nvPr>
            <p:custDataLst>
              <p:tags r:id="rId31"/>
            </p:custDataLst>
          </p:nvPr>
        </p:nvSpPr>
        <p:spPr>
          <a:xfrm>
            <a:off x="7735365" y="3130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27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 Picture of Memory (64-bit view)</a:t>
            </a:r>
          </a:p>
        </p:txBody>
      </p:sp>
      <p:sp>
        <p:nvSpPr>
          <p:cNvPr id="3" name="Content Placeholder 2"/>
          <p:cNvSpPr>
            <a:spLocks noGrp="1"/>
          </p:cNvSpPr>
          <p:nvPr>
            <p:ph idx="1"/>
            <p:custDataLst>
              <p:tags r:id="rId2"/>
            </p:custDataLst>
          </p:nvPr>
        </p:nvSpPr>
        <p:spPr/>
        <p:txBody>
          <a:bodyPr/>
          <a:lstStyle/>
          <a:p>
            <a:r>
              <a:rPr lang="en-US" dirty="0"/>
              <a:t>A “64-bit (8-byte) word-aligned” </a:t>
            </a:r>
            <a:r>
              <a:rPr lang="en-US" u="sng" dirty="0"/>
              <a:t>view</a:t>
            </a:r>
            <a:r>
              <a:rPr lang="en-US" dirty="0"/>
              <a:t> of memory:</a:t>
            </a:r>
          </a:p>
          <a:p>
            <a:pPr lvl="1"/>
            <a:r>
              <a:rPr lang="en-US" dirty="0"/>
              <a:t>In this type of picture, each row is composed of 8 bytes</a:t>
            </a:r>
          </a:p>
          <a:p>
            <a:pPr lvl="1"/>
            <a:r>
              <a:rPr lang="en-US" dirty="0"/>
              <a:t>Each cell is a byte</a:t>
            </a:r>
          </a:p>
          <a:p>
            <a:pPr lvl="1"/>
            <a:r>
              <a:rPr lang="en-US" dirty="0"/>
              <a:t>A 64-bit pointer </a:t>
            </a:r>
            <a:br>
              <a:rPr lang="en-US" dirty="0"/>
            </a:br>
            <a:r>
              <a:rPr lang="en-US" dirty="0"/>
              <a:t>will fit on one row</a:t>
            </a:r>
          </a:p>
          <a:p>
            <a:pPr lvl="1"/>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15</a:t>
            </a:fld>
            <a:endParaRPr lang="en-US" dirty="0"/>
          </a:p>
        </p:txBody>
      </p:sp>
      <p:sp>
        <p:nvSpPr>
          <p:cNvPr id="5" name="Rectangle 2"/>
          <p:cNvSpPr>
            <a:spLocks noChangeArrowheads="1"/>
          </p:cNvSpPr>
          <p:nvPr>
            <p:custDataLst>
              <p:tags r:id="rId4"/>
            </p:custDataLst>
          </p:nvPr>
        </p:nvSpPr>
        <p:spPr bwMode="auto">
          <a:xfrm>
            <a:off x="3528034" y="34254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6" name="Rectangle 3"/>
          <p:cNvSpPr>
            <a:spLocks noChangeArrowheads="1"/>
          </p:cNvSpPr>
          <p:nvPr>
            <p:custDataLst>
              <p:tags r:id="rId5"/>
            </p:custDataLst>
          </p:nvPr>
        </p:nvSpPr>
        <p:spPr bwMode="auto">
          <a:xfrm>
            <a:off x="3528034" y="37302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4"/>
          <p:cNvSpPr>
            <a:spLocks noChangeArrowheads="1"/>
          </p:cNvSpPr>
          <p:nvPr>
            <p:custDataLst>
              <p:tags r:id="rId6"/>
            </p:custDataLst>
          </p:nvPr>
        </p:nvSpPr>
        <p:spPr bwMode="auto">
          <a:xfrm>
            <a:off x="3528034" y="40350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5"/>
          <p:cNvSpPr>
            <a:spLocks noChangeArrowheads="1"/>
          </p:cNvSpPr>
          <p:nvPr>
            <p:custDataLst>
              <p:tags r:id="rId7"/>
            </p:custDataLst>
          </p:nvPr>
        </p:nvSpPr>
        <p:spPr bwMode="auto">
          <a:xfrm>
            <a:off x="3528034" y="43398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6"/>
          <p:cNvSpPr>
            <a:spLocks noChangeArrowheads="1"/>
          </p:cNvSpPr>
          <p:nvPr>
            <p:custDataLst>
              <p:tags r:id="rId8"/>
            </p:custDataLst>
          </p:nvPr>
        </p:nvSpPr>
        <p:spPr bwMode="auto">
          <a:xfrm>
            <a:off x="3528034" y="46446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7"/>
          <p:cNvSpPr>
            <a:spLocks noChangeArrowheads="1"/>
          </p:cNvSpPr>
          <p:nvPr>
            <p:custDataLst>
              <p:tags r:id="rId9"/>
            </p:custDataLst>
          </p:nvPr>
        </p:nvSpPr>
        <p:spPr bwMode="auto">
          <a:xfrm>
            <a:off x="3528034" y="49494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8"/>
          <p:cNvSpPr>
            <a:spLocks noChangeArrowheads="1"/>
          </p:cNvSpPr>
          <p:nvPr>
            <p:custDataLst>
              <p:tags r:id="rId10"/>
            </p:custDataLst>
          </p:nvPr>
        </p:nvSpPr>
        <p:spPr bwMode="auto">
          <a:xfrm>
            <a:off x="3528034" y="52542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9"/>
          <p:cNvSpPr>
            <a:spLocks noChangeArrowheads="1"/>
          </p:cNvSpPr>
          <p:nvPr>
            <p:custDataLst>
              <p:tags r:id="rId11"/>
            </p:custDataLst>
          </p:nvPr>
        </p:nvSpPr>
        <p:spPr bwMode="auto">
          <a:xfrm>
            <a:off x="3528034" y="55590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10"/>
          <p:cNvSpPr>
            <a:spLocks noChangeArrowheads="1"/>
          </p:cNvSpPr>
          <p:nvPr>
            <p:custDataLst>
              <p:tags r:id="rId12"/>
            </p:custDataLst>
          </p:nvPr>
        </p:nvSpPr>
        <p:spPr bwMode="auto">
          <a:xfrm>
            <a:off x="3528034" y="58638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4" name="Rectangle 11"/>
          <p:cNvSpPr>
            <a:spLocks noChangeArrowheads="1"/>
          </p:cNvSpPr>
          <p:nvPr>
            <p:custDataLst>
              <p:tags r:id="rId13"/>
            </p:custDataLst>
          </p:nvPr>
        </p:nvSpPr>
        <p:spPr bwMode="auto">
          <a:xfrm>
            <a:off x="3528034" y="6168621"/>
            <a:ext cx="4177938"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cxnSp>
        <p:nvCxnSpPr>
          <p:cNvPr id="25" name="Straight Connector 24"/>
          <p:cNvCxnSpPr/>
          <p:nvPr>
            <p:custDataLst>
              <p:tags r:id="rId14"/>
            </p:custDataLst>
          </p:nvPr>
        </p:nvCxnSpPr>
        <p:spPr bwMode="auto">
          <a:xfrm rot="5400000">
            <a:off x="4500519" y="4951654"/>
            <a:ext cx="3052460" cy="2"/>
          </a:xfrm>
          <a:prstGeom prst="line">
            <a:avLst/>
          </a:prstGeom>
          <a:noFill/>
          <a:ln w="25400" cap="flat" cmpd="sng" algn="ctr">
            <a:solidFill>
              <a:srgbClr val="00B050"/>
            </a:solidFill>
            <a:prstDash val="sysDash"/>
            <a:round/>
            <a:headEnd type="none" w="med" len="med"/>
            <a:tailEnd type="none" w="med" len="med"/>
          </a:ln>
          <a:effectLst/>
        </p:spPr>
      </p:cxnSp>
      <p:cxnSp>
        <p:nvCxnSpPr>
          <p:cNvPr id="26" name="Straight Connector 25"/>
          <p:cNvCxnSpPr/>
          <p:nvPr>
            <p:custDataLst>
              <p:tags r:id="rId15"/>
            </p:custDataLst>
          </p:nvPr>
        </p:nvCxnSpPr>
        <p:spPr bwMode="auto">
          <a:xfrm rot="16200000" flipH="1">
            <a:off x="5061213" y="4947190"/>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27" name="Straight Connector 26"/>
          <p:cNvCxnSpPr/>
          <p:nvPr>
            <p:custDataLst>
              <p:tags r:id="rId16"/>
            </p:custDataLst>
          </p:nvPr>
        </p:nvCxnSpPr>
        <p:spPr bwMode="auto">
          <a:xfrm rot="16200000" flipH="1">
            <a:off x="5594615" y="4951654"/>
            <a:ext cx="3052462" cy="1"/>
          </a:xfrm>
          <a:prstGeom prst="line">
            <a:avLst/>
          </a:prstGeom>
          <a:noFill/>
          <a:ln w="25400" cap="flat" cmpd="sng" algn="ctr">
            <a:solidFill>
              <a:srgbClr val="00B050"/>
            </a:solidFill>
            <a:prstDash val="sysDash"/>
            <a:round/>
            <a:headEnd type="none" w="med" len="med"/>
            <a:tailEnd type="none" w="med" len="med"/>
          </a:ln>
          <a:effectLst/>
        </p:spPr>
      </p:cxnSp>
      <p:sp>
        <p:nvSpPr>
          <p:cNvPr id="58" name="Rectangle 14"/>
          <p:cNvSpPr>
            <a:spLocks noChangeArrowheads="1"/>
          </p:cNvSpPr>
          <p:nvPr>
            <p:custDataLst>
              <p:tags r:id="rId17"/>
            </p:custDataLst>
          </p:nvPr>
        </p:nvSpPr>
        <p:spPr bwMode="auto">
          <a:xfrm>
            <a:off x="7734716" y="3349221"/>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59" name="Rectangle 15"/>
          <p:cNvSpPr>
            <a:spLocks noChangeArrowheads="1"/>
          </p:cNvSpPr>
          <p:nvPr>
            <p:custDataLst>
              <p:tags r:id="rId18"/>
            </p:custDataLst>
          </p:nvPr>
        </p:nvSpPr>
        <p:spPr bwMode="auto">
          <a:xfrm>
            <a:off x="7734716" y="36584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60" name="Rectangle 16"/>
          <p:cNvSpPr>
            <a:spLocks noChangeArrowheads="1"/>
          </p:cNvSpPr>
          <p:nvPr>
            <p:custDataLst>
              <p:tags r:id="rId19"/>
            </p:custDataLst>
          </p:nvPr>
        </p:nvSpPr>
        <p:spPr bwMode="auto">
          <a:xfrm>
            <a:off x="7734716" y="39632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61" name="Rectangle 17"/>
          <p:cNvSpPr>
            <a:spLocks noChangeArrowheads="1"/>
          </p:cNvSpPr>
          <p:nvPr>
            <p:custDataLst>
              <p:tags r:id="rId20"/>
            </p:custDataLst>
          </p:nvPr>
        </p:nvSpPr>
        <p:spPr bwMode="auto">
          <a:xfrm>
            <a:off x="7734716" y="42680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62" name="Rectangle 18"/>
          <p:cNvSpPr>
            <a:spLocks noChangeArrowheads="1"/>
          </p:cNvSpPr>
          <p:nvPr>
            <p:custDataLst>
              <p:tags r:id="rId21"/>
            </p:custDataLst>
          </p:nvPr>
        </p:nvSpPr>
        <p:spPr bwMode="auto">
          <a:xfrm>
            <a:off x="7734716" y="45728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63" name="Rectangle 19"/>
          <p:cNvSpPr>
            <a:spLocks noChangeArrowheads="1"/>
          </p:cNvSpPr>
          <p:nvPr>
            <p:custDataLst>
              <p:tags r:id="rId22"/>
            </p:custDataLst>
          </p:nvPr>
        </p:nvSpPr>
        <p:spPr bwMode="auto">
          <a:xfrm>
            <a:off x="7734716" y="48776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64" name="Rectangle 20"/>
          <p:cNvSpPr>
            <a:spLocks noChangeArrowheads="1"/>
          </p:cNvSpPr>
          <p:nvPr>
            <p:custDataLst>
              <p:tags r:id="rId23"/>
            </p:custDataLst>
          </p:nvPr>
        </p:nvSpPr>
        <p:spPr bwMode="auto">
          <a:xfrm>
            <a:off x="7734716" y="51824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65" name="Rectangle 21"/>
          <p:cNvSpPr>
            <a:spLocks noChangeArrowheads="1"/>
          </p:cNvSpPr>
          <p:nvPr>
            <p:custDataLst>
              <p:tags r:id="rId24"/>
            </p:custDataLst>
          </p:nvPr>
        </p:nvSpPr>
        <p:spPr bwMode="auto">
          <a:xfrm>
            <a:off x="7734716" y="54872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66" name="Rectangle 22"/>
          <p:cNvSpPr>
            <a:spLocks noChangeArrowheads="1"/>
          </p:cNvSpPr>
          <p:nvPr>
            <p:custDataLst>
              <p:tags r:id="rId25"/>
            </p:custDataLst>
          </p:nvPr>
        </p:nvSpPr>
        <p:spPr bwMode="auto">
          <a:xfrm>
            <a:off x="7734716" y="57920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67" name="Rectangle 23"/>
          <p:cNvSpPr>
            <a:spLocks noChangeArrowheads="1"/>
          </p:cNvSpPr>
          <p:nvPr>
            <p:custDataLst>
              <p:tags r:id="rId26"/>
            </p:custDataLst>
          </p:nvPr>
        </p:nvSpPr>
        <p:spPr bwMode="auto">
          <a:xfrm>
            <a:off x="7734716" y="6096886"/>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sp>
        <p:nvSpPr>
          <p:cNvPr id="69" name="TextBox 68"/>
          <p:cNvSpPr txBox="1"/>
          <p:nvPr>
            <p:custDataLst>
              <p:tags r:id="rId27"/>
            </p:custDataLst>
          </p:nvPr>
        </p:nvSpPr>
        <p:spPr>
          <a:xfrm>
            <a:off x="7735365" y="3130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cxnSp>
        <p:nvCxnSpPr>
          <p:cNvPr id="51" name="Straight Connector 50"/>
          <p:cNvCxnSpPr/>
          <p:nvPr>
            <p:custDataLst>
              <p:tags r:id="rId28"/>
            </p:custDataLst>
          </p:nvPr>
        </p:nvCxnSpPr>
        <p:spPr bwMode="auto">
          <a:xfrm rot="5400000">
            <a:off x="2960567" y="4967574"/>
            <a:ext cx="3052460" cy="2"/>
          </a:xfrm>
          <a:prstGeom prst="line">
            <a:avLst/>
          </a:prstGeom>
          <a:noFill/>
          <a:ln w="25400" cap="flat" cmpd="sng" algn="ctr">
            <a:solidFill>
              <a:srgbClr val="00B050"/>
            </a:solidFill>
            <a:prstDash val="sysDash"/>
            <a:round/>
            <a:headEnd type="none" w="med" len="med"/>
            <a:tailEnd type="none" w="med" len="med"/>
          </a:ln>
          <a:effectLst/>
        </p:spPr>
      </p:cxnSp>
      <p:cxnSp>
        <p:nvCxnSpPr>
          <p:cNvPr id="53" name="Straight Connector 52"/>
          <p:cNvCxnSpPr/>
          <p:nvPr>
            <p:custDataLst>
              <p:tags r:id="rId29"/>
            </p:custDataLst>
          </p:nvPr>
        </p:nvCxnSpPr>
        <p:spPr bwMode="auto">
          <a:xfrm rot="16200000" flipH="1">
            <a:off x="3493965" y="4963110"/>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55" name="Straight Connector 54"/>
          <p:cNvCxnSpPr/>
          <p:nvPr>
            <p:custDataLst>
              <p:tags r:id="rId30"/>
            </p:custDataLst>
          </p:nvPr>
        </p:nvCxnSpPr>
        <p:spPr bwMode="auto">
          <a:xfrm rot="16200000" flipH="1">
            <a:off x="4000071" y="4967574"/>
            <a:ext cx="3052462" cy="1"/>
          </a:xfrm>
          <a:prstGeom prst="line">
            <a:avLst/>
          </a:prstGeom>
          <a:noFill/>
          <a:ln w="25400" cap="flat" cmpd="sng" algn="ctr">
            <a:solidFill>
              <a:srgbClr val="00B050"/>
            </a:solidFill>
            <a:prstDash val="sysDash"/>
            <a:round/>
            <a:headEnd type="none" w="med" len="med"/>
            <a:tailEnd type="none" w="med" len="med"/>
          </a:ln>
          <a:effectLst/>
        </p:spPr>
      </p:cxnSp>
      <p:cxnSp>
        <p:nvCxnSpPr>
          <p:cNvPr id="68" name="Straight Connector 67"/>
          <p:cNvCxnSpPr/>
          <p:nvPr>
            <p:custDataLst>
              <p:tags r:id="rId31"/>
            </p:custDataLst>
          </p:nvPr>
        </p:nvCxnSpPr>
        <p:spPr bwMode="auto">
          <a:xfrm rot="5400000">
            <a:off x="2471511" y="4969846"/>
            <a:ext cx="3052460" cy="2"/>
          </a:xfrm>
          <a:prstGeom prst="line">
            <a:avLst/>
          </a:prstGeom>
          <a:noFill/>
          <a:ln w="25400" cap="flat" cmpd="sng" algn="ctr">
            <a:solidFill>
              <a:srgbClr val="00B050"/>
            </a:solidFill>
            <a:prstDash val="sysDash"/>
            <a:round/>
            <a:headEnd type="none" w="med" len="med"/>
            <a:tailEnd type="none" w="med" len="med"/>
          </a:ln>
          <a:effectLst/>
        </p:spPr>
      </p:cxnSp>
      <p:grpSp>
        <p:nvGrpSpPr>
          <p:cNvPr id="87" name="Group 86"/>
          <p:cNvGrpSpPr/>
          <p:nvPr/>
        </p:nvGrpSpPr>
        <p:grpSpPr>
          <a:xfrm>
            <a:off x="3542726" y="2442195"/>
            <a:ext cx="4206240" cy="611156"/>
            <a:chOff x="3542726" y="2442195"/>
            <a:chExt cx="4206240" cy="611156"/>
          </a:xfrm>
        </p:grpSpPr>
        <p:sp>
          <p:nvSpPr>
            <p:cNvPr id="88" name="Left Brace 87"/>
            <p:cNvSpPr/>
            <p:nvPr/>
          </p:nvSpPr>
          <p:spPr bwMode="auto">
            <a:xfrm rot="5400000">
              <a:off x="5508686" y="813071"/>
              <a:ext cx="274320" cy="4206240"/>
            </a:xfrm>
            <a:prstGeom prst="lef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9" name="TextBox 88"/>
            <p:cNvSpPr txBox="1"/>
            <p:nvPr/>
          </p:nvSpPr>
          <p:spPr>
            <a:xfrm>
              <a:off x="5054172" y="2442195"/>
              <a:ext cx="1175835" cy="400110"/>
            </a:xfrm>
            <a:prstGeom prst="rect">
              <a:avLst/>
            </a:prstGeom>
            <a:noFill/>
          </p:spPr>
          <p:txBody>
            <a:bodyPr wrap="none" rtlCol="0">
              <a:spAutoFit/>
            </a:bodyPr>
            <a:lstStyle/>
            <a:p>
              <a:r>
                <a:rPr lang="en-US" sz="2000" b="0" dirty="0">
                  <a:latin typeface="Calibri" pitchFamily="34" charset="0"/>
                </a:rPr>
                <a:t>one word</a:t>
              </a:r>
            </a:p>
          </p:txBody>
        </p:sp>
      </p:grpSp>
      <p:grpSp>
        <p:nvGrpSpPr>
          <p:cNvPr id="90" name="Group 89"/>
          <p:cNvGrpSpPr/>
          <p:nvPr/>
        </p:nvGrpSpPr>
        <p:grpSpPr>
          <a:xfrm>
            <a:off x="3542726" y="3053351"/>
            <a:ext cx="4161854" cy="531912"/>
            <a:chOff x="3542726" y="3053351"/>
            <a:chExt cx="4161854" cy="531912"/>
          </a:xfrm>
        </p:grpSpPr>
        <p:grpSp>
          <p:nvGrpSpPr>
            <p:cNvPr id="91" name="Group 90"/>
            <p:cNvGrpSpPr/>
            <p:nvPr/>
          </p:nvGrpSpPr>
          <p:grpSpPr>
            <a:xfrm>
              <a:off x="5569479" y="3053351"/>
              <a:ext cx="537327" cy="531912"/>
              <a:chOff x="5569479" y="3053351"/>
              <a:chExt cx="537327" cy="531912"/>
            </a:xfrm>
          </p:grpSpPr>
          <p:sp>
            <p:nvSpPr>
              <p:cNvPr id="113" name="Rectangle 14"/>
              <p:cNvSpPr>
                <a:spLocks noChangeArrowheads="1"/>
              </p:cNvSpPr>
              <p:nvPr>
                <p:custDataLst>
                  <p:tags r:id="rId62"/>
                </p:custDataLst>
              </p:nvPr>
            </p:nvSpPr>
            <p:spPr bwMode="auto">
              <a:xfrm>
                <a:off x="5569479"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0x04</a:t>
                </a:r>
              </a:p>
            </p:txBody>
          </p:sp>
          <p:cxnSp>
            <p:nvCxnSpPr>
              <p:cNvPr id="114" name="Straight Arrow Connector 113"/>
              <p:cNvCxnSpPr>
                <a:stCxn id="113" idx="2"/>
              </p:cNvCxnSpPr>
              <p:nvPr>
                <p:custDataLst>
                  <p:tags r:id="rId63"/>
                </p:custDataLst>
              </p:nvPr>
            </p:nvCxnSpPr>
            <p:spPr bwMode="auto">
              <a:xfrm flipH="1">
                <a:off x="5737130" y="3361128"/>
                <a:ext cx="101013"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2" name="Group 91"/>
            <p:cNvGrpSpPr/>
            <p:nvPr/>
          </p:nvGrpSpPr>
          <p:grpSpPr>
            <a:xfrm>
              <a:off x="6118127" y="3053351"/>
              <a:ext cx="537327" cy="531912"/>
              <a:chOff x="6118127" y="3053351"/>
              <a:chExt cx="537327" cy="531912"/>
            </a:xfrm>
          </p:grpSpPr>
          <p:sp>
            <p:nvSpPr>
              <p:cNvPr id="111" name="Rectangle 14"/>
              <p:cNvSpPr>
                <a:spLocks noChangeArrowheads="1"/>
              </p:cNvSpPr>
              <p:nvPr>
                <p:custDataLst>
                  <p:tags r:id="rId60"/>
                </p:custDataLst>
              </p:nvPr>
            </p:nvSpPr>
            <p:spPr bwMode="auto">
              <a:xfrm>
                <a:off x="6118127"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0x05</a:t>
                </a:r>
              </a:p>
            </p:txBody>
          </p:sp>
          <p:cxnSp>
            <p:nvCxnSpPr>
              <p:cNvPr id="112" name="Straight Arrow Connector 111"/>
              <p:cNvCxnSpPr>
                <a:stCxn id="111" idx="2"/>
              </p:cNvCxnSpPr>
              <p:nvPr>
                <p:custDataLst>
                  <p:tags r:id="rId61"/>
                </p:custDataLst>
              </p:nvPr>
            </p:nvCxnSpPr>
            <p:spPr bwMode="auto">
              <a:xfrm flipH="1">
                <a:off x="6270530"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3" name="Group 92"/>
            <p:cNvGrpSpPr/>
            <p:nvPr/>
          </p:nvGrpSpPr>
          <p:grpSpPr>
            <a:xfrm>
              <a:off x="6651527" y="3053351"/>
              <a:ext cx="537327" cy="531912"/>
              <a:chOff x="6651527" y="3053351"/>
              <a:chExt cx="537327" cy="531912"/>
            </a:xfrm>
          </p:grpSpPr>
          <p:sp>
            <p:nvSpPr>
              <p:cNvPr id="109" name="Rectangle 14"/>
              <p:cNvSpPr>
                <a:spLocks noChangeArrowheads="1"/>
              </p:cNvSpPr>
              <p:nvPr>
                <p:custDataLst>
                  <p:tags r:id="rId58"/>
                </p:custDataLst>
              </p:nvPr>
            </p:nvSpPr>
            <p:spPr bwMode="auto">
              <a:xfrm>
                <a:off x="6651527"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0x06</a:t>
                </a:r>
              </a:p>
            </p:txBody>
          </p:sp>
          <p:cxnSp>
            <p:nvCxnSpPr>
              <p:cNvPr id="110" name="Straight Arrow Connector 109"/>
              <p:cNvCxnSpPr>
                <a:stCxn id="109" idx="2"/>
              </p:cNvCxnSpPr>
              <p:nvPr>
                <p:custDataLst>
                  <p:tags r:id="rId59"/>
                </p:custDataLst>
              </p:nvPr>
            </p:nvCxnSpPr>
            <p:spPr bwMode="auto">
              <a:xfrm flipH="1">
                <a:off x="6803930"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4" name="Group 93"/>
            <p:cNvGrpSpPr/>
            <p:nvPr/>
          </p:nvGrpSpPr>
          <p:grpSpPr>
            <a:xfrm>
              <a:off x="7167253" y="3053351"/>
              <a:ext cx="537327" cy="531912"/>
              <a:chOff x="7167253" y="3053351"/>
              <a:chExt cx="537327" cy="531912"/>
            </a:xfrm>
          </p:grpSpPr>
          <p:sp>
            <p:nvSpPr>
              <p:cNvPr id="107" name="Rectangle 14"/>
              <p:cNvSpPr>
                <a:spLocks noChangeArrowheads="1"/>
              </p:cNvSpPr>
              <p:nvPr>
                <p:custDataLst>
                  <p:tags r:id="rId56"/>
                </p:custDataLst>
              </p:nvPr>
            </p:nvSpPr>
            <p:spPr bwMode="auto">
              <a:xfrm>
                <a:off x="7167253"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0x07</a:t>
                </a:r>
              </a:p>
            </p:txBody>
          </p:sp>
          <p:cxnSp>
            <p:nvCxnSpPr>
              <p:cNvPr id="108" name="Straight Arrow Connector 107"/>
              <p:cNvCxnSpPr>
                <a:stCxn id="107" idx="2"/>
              </p:cNvCxnSpPr>
              <p:nvPr>
                <p:custDataLst>
                  <p:tags r:id="rId57"/>
                </p:custDataLst>
              </p:nvPr>
            </p:nvCxnSpPr>
            <p:spPr bwMode="auto">
              <a:xfrm flipH="1">
                <a:off x="7337330" y="3361128"/>
                <a:ext cx="98587"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5" name="Group 94"/>
            <p:cNvGrpSpPr/>
            <p:nvPr/>
          </p:nvGrpSpPr>
          <p:grpSpPr>
            <a:xfrm>
              <a:off x="3542726" y="3053351"/>
              <a:ext cx="537327" cy="531912"/>
              <a:chOff x="3542726" y="3053351"/>
              <a:chExt cx="537327" cy="531912"/>
            </a:xfrm>
          </p:grpSpPr>
          <p:sp>
            <p:nvSpPr>
              <p:cNvPr id="105" name="Rectangle 14"/>
              <p:cNvSpPr>
                <a:spLocks noChangeArrowheads="1"/>
              </p:cNvSpPr>
              <p:nvPr>
                <p:custDataLst>
                  <p:tags r:id="rId54"/>
                </p:custDataLst>
              </p:nvPr>
            </p:nvSpPr>
            <p:spPr bwMode="auto">
              <a:xfrm>
                <a:off x="3542726"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0x00</a:t>
                </a:r>
              </a:p>
            </p:txBody>
          </p:sp>
          <p:cxnSp>
            <p:nvCxnSpPr>
              <p:cNvPr id="106" name="Straight Arrow Connector 105"/>
              <p:cNvCxnSpPr>
                <a:stCxn id="105" idx="2"/>
              </p:cNvCxnSpPr>
              <p:nvPr>
                <p:custDataLst>
                  <p:tags r:id="rId55"/>
                </p:custDataLst>
              </p:nvPr>
            </p:nvCxnSpPr>
            <p:spPr bwMode="auto">
              <a:xfrm flipH="1">
                <a:off x="3710377" y="3361128"/>
                <a:ext cx="101013"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6" name="Group 95"/>
            <p:cNvGrpSpPr/>
            <p:nvPr/>
          </p:nvGrpSpPr>
          <p:grpSpPr>
            <a:xfrm>
              <a:off x="4091374" y="3053351"/>
              <a:ext cx="537327" cy="531912"/>
              <a:chOff x="4091374" y="3053351"/>
              <a:chExt cx="537327" cy="531912"/>
            </a:xfrm>
          </p:grpSpPr>
          <p:sp>
            <p:nvSpPr>
              <p:cNvPr id="103" name="Rectangle 14"/>
              <p:cNvSpPr>
                <a:spLocks noChangeArrowheads="1"/>
              </p:cNvSpPr>
              <p:nvPr>
                <p:custDataLst>
                  <p:tags r:id="rId52"/>
                </p:custDataLst>
              </p:nvPr>
            </p:nvSpPr>
            <p:spPr bwMode="auto">
              <a:xfrm>
                <a:off x="4091374"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0x01</a:t>
                </a:r>
              </a:p>
            </p:txBody>
          </p:sp>
          <p:cxnSp>
            <p:nvCxnSpPr>
              <p:cNvPr id="104" name="Straight Arrow Connector 103"/>
              <p:cNvCxnSpPr>
                <a:stCxn id="103" idx="2"/>
              </p:cNvCxnSpPr>
              <p:nvPr>
                <p:custDataLst>
                  <p:tags r:id="rId53"/>
                </p:custDataLst>
              </p:nvPr>
            </p:nvCxnSpPr>
            <p:spPr bwMode="auto">
              <a:xfrm flipH="1">
                <a:off x="4243777"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7" name="Group 96"/>
            <p:cNvGrpSpPr/>
            <p:nvPr/>
          </p:nvGrpSpPr>
          <p:grpSpPr>
            <a:xfrm>
              <a:off x="4624774" y="3053351"/>
              <a:ext cx="537327" cy="531912"/>
              <a:chOff x="4624774" y="3053351"/>
              <a:chExt cx="537327" cy="531912"/>
            </a:xfrm>
          </p:grpSpPr>
          <p:sp>
            <p:nvSpPr>
              <p:cNvPr id="101" name="Rectangle 14"/>
              <p:cNvSpPr>
                <a:spLocks noChangeArrowheads="1"/>
              </p:cNvSpPr>
              <p:nvPr>
                <p:custDataLst>
                  <p:tags r:id="rId50"/>
                </p:custDataLst>
              </p:nvPr>
            </p:nvSpPr>
            <p:spPr bwMode="auto">
              <a:xfrm>
                <a:off x="4624774"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0x02</a:t>
                </a:r>
              </a:p>
            </p:txBody>
          </p:sp>
          <p:cxnSp>
            <p:nvCxnSpPr>
              <p:cNvPr id="102" name="Straight Arrow Connector 101"/>
              <p:cNvCxnSpPr>
                <a:stCxn id="101" idx="2"/>
              </p:cNvCxnSpPr>
              <p:nvPr>
                <p:custDataLst>
                  <p:tags r:id="rId51"/>
                </p:custDataLst>
              </p:nvPr>
            </p:nvCxnSpPr>
            <p:spPr bwMode="auto">
              <a:xfrm flipH="1">
                <a:off x="4777177" y="3361128"/>
                <a:ext cx="116261"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8" name="Group 97"/>
            <p:cNvGrpSpPr/>
            <p:nvPr/>
          </p:nvGrpSpPr>
          <p:grpSpPr>
            <a:xfrm>
              <a:off x="5140500" y="3053351"/>
              <a:ext cx="537327" cy="531912"/>
              <a:chOff x="5140500" y="3053351"/>
              <a:chExt cx="537327" cy="531912"/>
            </a:xfrm>
          </p:grpSpPr>
          <p:sp>
            <p:nvSpPr>
              <p:cNvPr id="99" name="Rectangle 14"/>
              <p:cNvSpPr>
                <a:spLocks noChangeArrowheads="1"/>
              </p:cNvSpPr>
              <p:nvPr>
                <p:custDataLst>
                  <p:tags r:id="rId48"/>
                </p:custDataLst>
              </p:nvPr>
            </p:nvSpPr>
            <p:spPr bwMode="auto">
              <a:xfrm>
                <a:off x="5140500"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0x03</a:t>
                </a:r>
              </a:p>
            </p:txBody>
          </p:sp>
          <p:cxnSp>
            <p:nvCxnSpPr>
              <p:cNvPr id="100" name="Straight Arrow Connector 99"/>
              <p:cNvCxnSpPr>
                <a:stCxn id="99" idx="2"/>
              </p:cNvCxnSpPr>
              <p:nvPr>
                <p:custDataLst>
                  <p:tags r:id="rId49"/>
                </p:custDataLst>
              </p:nvPr>
            </p:nvCxnSpPr>
            <p:spPr bwMode="auto">
              <a:xfrm flipH="1">
                <a:off x="5310577" y="3361128"/>
                <a:ext cx="98587" cy="224135"/>
              </a:xfrm>
              <a:prstGeom prst="straightConnector1">
                <a:avLst/>
              </a:prstGeom>
              <a:noFill/>
              <a:ln w="25400" cap="flat" cmpd="sng" algn="ctr">
                <a:solidFill>
                  <a:srgbClr val="CC0000"/>
                </a:solidFill>
                <a:prstDash val="solid"/>
                <a:round/>
                <a:headEnd type="none" w="med" len="med"/>
                <a:tailEnd type="arrow"/>
              </a:ln>
              <a:effectLst/>
            </p:spPr>
          </p:cxnSp>
        </p:grpSp>
      </p:grpSp>
      <p:grpSp>
        <p:nvGrpSpPr>
          <p:cNvPr id="16" name="Group 15"/>
          <p:cNvGrpSpPr/>
          <p:nvPr/>
        </p:nvGrpSpPr>
        <p:grpSpPr>
          <a:xfrm>
            <a:off x="1187729" y="5254221"/>
            <a:ext cx="4197707" cy="323697"/>
            <a:chOff x="1187729" y="5254221"/>
            <a:chExt cx="4197707" cy="323697"/>
          </a:xfrm>
        </p:grpSpPr>
        <p:sp>
          <p:nvSpPr>
            <p:cNvPr id="34" name="Rectangle 14"/>
            <p:cNvSpPr>
              <a:spLocks noChangeArrowheads="1"/>
            </p:cNvSpPr>
            <p:nvPr>
              <p:custDataLst>
                <p:tags r:id="rId40"/>
              </p:custDataLst>
            </p:nvPr>
          </p:nvSpPr>
          <p:spPr bwMode="auto">
            <a:xfrm>
              <a:off x="3808601" y="5254221"/>
              <a:ext cx="562975"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0x0D</a:t>
              </a:r>
            </a:p>
          </p:txBody>
        </p:sp>
        <p:sp>
          <p:nvSpPr>
            <p:cNvPr id="35" name="Rectangle 14"/>
            <p:cNvSpPr>
              <a:spLocks noChangeArrowheads="1"/>
            </p:cNvSpPr>
            <p:nvPr>
              <p:custDataLst>
                <p:tags r:id="rId41"/>
              </p:custDataLst>
            </p:nvPr>
          </p:nvSpPr>
          <p:spPr bwMode="auto">
            <a:xfrm>
              <a:off x="4342001" y="5254221"/>
              <a:ext cx="534121"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0x0E</a:t>
              </a:r>
            </a:p>
          </p:txBody>
        </p:sp>
        <p:sp>
          <p:nvSpPr>
            <p:cNvPr id="36" name="Rectangle 14"/>
            <p:cNvSpPr>
              <a:spLocks noChangeArrowheads="1"/>
            </p:cNvSpPr>
            <p:nvPr>
              <p:custDataLst>
                <p:tags r:id="rId42"/>
              </p:custDataLst>
            </p:nvPr>
          </p:nvSpPr>
          <p:spPr bwMode="auto">
            <a:xfrm>
              <a:off x="4857727" y="5254221"/>
              <a:ext cx="527709"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0x0F</a:t>
              </a:r>
            </a:p>
          </p:txBody>
        </p:sp>
        <p:sp>
          <p:nvSpPr>
            <p:cNvPr id="33" name="Rectangle 14"/>
            <p:cNvSpPr>
              <a:spLocks noChangeArrowheads="1"/>
            </p:cNvSpPr>
            <p:nvPr>
              <p:custDataLst>
                <p:tags r:id="rId43"/>
              </p:custDataLst>
            </p:nvPr>
          </p:nvSpPr>
          <p:spPr bwMode="auto">
            <a:xfrm>
              <a:off x="3259953" y="5254221"/>
              <a:ext cx="542136"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0x0C</a:t>
              </a:r>
            </a:p>
          </p:txBody>
        </p:sp>
        <p:sp>
          <p:nvSpPr>
            <p:cNvPr id="78" name="Rectangle 14"/>
            <p:cNvSpPr>
              <a:spLocks noChangeArrowheads="1"/>
            </p:cNvSpPr>
            <p:nvPr>
              <p:custDataLst>
                <p:tags r:id="rId44"/>
              </p:custDataLst>
            </p:nvPr>
          </p:nvSpPr>
          <p:spPr bwMode="auto">
            <a:xfrm>
              <a:off x="1736377" y="5270141"/>
              <a:ext cx="537327"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0x09</a:t>
              </a:r>
            </a:p>
          </p:txBody>
        </p:sp>
        <p:sp>
          <p:nvSpPr>
            <p:cNvPr id="79" name="Rectangle 14"/>
            <p:cNvSpPr>
              <a:spLocks noChangeArrowheads="1"/>
            </p:cNvSpPr>
            <p:nvPr>
              <p:custDataLst>
                <p:tags r:id="rId45"/>
              </p:custDataLst>
            </p:nvPr>
          </p:nvSpPr>
          <p:spPr bwMode="auto">
            <a:xfrm>
              <a:off x="2269777" y="5270141"/>
              <a:ext cx="558166"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0x0A</a:t>
              </a:r>
            </a:p>
          </p:txBody>
        </p:sp>
        <p:sp>
          <p:nvSpPr>
            <p:cNvPr id="80" name="Rectangle 14"/>
            <p:cNvSpPr>
              <a:spLocks noChangeArrowheads="1"/>
            </p:cNvSpPr>
            <p:nvPr>
              <p:custDataLst>
                <p:tags r:id="rId46"/>
              </p:custDataLst>
            </p:nvPr>
          </p:nvSpPr>
          <p:spPr bwMode="auto">
            <a:xfrm>
              <a:off x="2785503" y="5270141"/>
              <a:ext cx="550151"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0x0B</a:t>
              </a:r>
            </a:p>
          </p:txBody>
        </p:sp>
        <p:sp>
          <p:nvSpPr>
            <p:cNvPr id="82" name="Rectangle 14"/>
            <p:cNvSpPr>
              <a:spLocks noChangeArrowheads="1"/>
            </p:cNvSpPr>
            <p:nvPr>
              <p:custDataLst>
                <p:tags r:id="rId47"/>
              </p:custDataLst>
            </p:nvPr>
          </p:nvSpPr>
          <p:spPr bwMode="auto">
            <a:xfrm>
              <a:off x="1187729" y="5270141"/>
              <a:ext cx="537327" cy="307777"/>
            </a:xfrm>
            <a:prstGeom prst="rect">
              <a:avLst/>
            </a:prstGeom>
            <a:noFill/>
            <a:ln w="25400">
              <a:noFill/>
              <a:miter lim="800000"/>
              <a:headEnd/>
              <a:tailEnd/>
            </a:ln>
          </p:spPr>
          <p:txBody>
            <a:bodyPr wrap="none">
              <a:spAutoFit/>
            </a:bodyPr>
            <a:lstStyle/>
            <a:p>
              <a:pPr>
                <a:lnSpc>
                  <a:spcPct val="100000"/>
                </a:lnSpc>
              </a:pPr>
              <a:r>
                <a:rPr lang="en-US" sz="1400" dirty="0">
                  <a:effectLst>
                    <a:glow rad="63500">
                      <a:schemeClr val="accent3">
                        <a:satMod val="175000"/>
                      </a:schemeClr>
                    </a:glow>
                  </a:effectLst>
                  <a:latin typeface="Calibri" panose="020F0502020204030204" pitchFamily="34" charset="0"/>
                  <a:cs typeface="Calibri" panose="020F0502020204030204" pitchFamily="34" charset="0"/>
                </a:rPr>
                <a:t>0x08</a:t>
              </a:r>
            </a:p>
          </p:txBody>
        </p:sp>
      </p:grpSp>
      <p:grpSp>
        <p:nvGrpSpPr>
          <p:cNvPr id="17" name="Group 16"/>
          <p:cNvGrpSpPr/>
          <p:nvPr/>
        </p:nvGrpSpPr>
        <p:grpSpPr>
          <a:xfrm>
            <a:off x="1456393" y="3891551"/>
            <a:ext cx="5918360" cy="1378590"/>
            <a:chOff x="1456393" y="3891551"/>
            <a:chExt cx="5918360" cy="1378590"/>
          </a:xfrm>
          <a:effectLst>
            <a:glow rad="25400">
              <a:schemeClr val="accent3">
                <a:satMod val="175000"/>
              </a:schemeClr>
            </a:glow>
          </a:effectLst>
        </p:grpSpPr>
        <p:cxnSp>
          <p:nvCxnSpPr>
            <p:cNvPr id="38" name="Straight Arrow Connector 37"/>
            <p:cNvCxnSpPr>
              <a:stCxn id="33" idx="0"/>
            </p:cNvCxnSpPr>
            <p:nvPr>
              <p:custDataLst>
                <p:tags r:id="rId32"/>
              </p:custDataLst>
            </p:nvPr>
          </p:nvCxnSpPr>
          <p:spPr bwMode="auto">
            <a:xfrm flipV="1">
              <a:off x="3531021" y="3891551"/>
              <a:ext cx="2206106"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40" name="Straight Arrow Connector 39"/>
            <p:cNvCxnSpPr>
              <a:stCxn id="34" idx="0"/>
            </p:cNvCxnSpPr>
            <p:nvPr>
              <p:custDataLst>
                <p:tags r:id="rId33"/>
              </p:custDataLst>
            </p:nvPr>
          </p:nvCxnSpPr>
          <p:spPr bwMode="auto">
            <a:xfrm flipV="1">
              <a:off x="4090089" y="3891551"/>
              <a:ext cx="2180438"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42" name="Straight Arrow Connector 41"/>
            <p:cNvCxnSpPr>
              <a:stCxn id="35" idx="0"/>
            </p:cNvCxnSpPr>
            <p:nvPr>
              <p:custDataLst>
                <p:tags r:id="rId34"/>
              </p:custDataLst>
            </p:nvPr>
          </p:nvCxnSpPr>
          <p:spPr bwMode="auto">
            <a:xfrm flipV="1">
              <a:off x="4609062" y="3891551"/>
              <a:ext cx="2232291"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44" name="Straight Arrow Connector 43"/>
            <p:cNvCxnSpPr>
              <a:stCxn id="36" idx="0"/>
            </p:cNvCxnSpPr>
            <p:nvPr>
              <p:custDataLst>
                <p:tags r:id="rId35"/>
              </p:custDataLst>
            </p:nvPr>
          </p:nvCxnSpPr>
          <p:spPr bwMode="auto">
            <a:xfrm flipV="1">
              <a:off x="5121582" y="3891551"/>
              <a:ext cx="2253171"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83" name="Straight Arrow Connector 82"/>
            <p:cNvCxnSpPr>
              <a:stCxn id="82" idx="0"/>
            </p:cNvCxnSpPr>
            <p:nvPr>
              <p:custDataLst>
                <p:tags r:id="rId36"/>
              </p:custDataLst>
            </p:nvPr>
          </p:nvCxnSpPr>
          <p:spPr bwMode="auto">
            <a:xfrm flipV="1">
              <a:off x="1456393" y="3907471"/>
              <a:ext cx="2208510"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84" name="Straight Arrow Connector 83"/>
            <p:cNvCxnSpPr>
              <a:stCxn id="78" idx="0"/>
            </p:cNvCxnSpPr>
            <p:nvPr>
              <p:custDataLst>
                <p:tags r:id="rId37"/>
              </p:custDataLst>
            </p:nvPr>
          </p:nvCxnSpPr>
          <p:spPr bwMode="auto">
            <a:xfrm flipV="1">
              <a:off x="2005041" y="3907471"/>
              <a:ext cx="2193262"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85" name="Straight Arrow Connector 84"/>
            <p:cNvCxnSpPr>
              <a:stCxn id="79" idx="0"/>
            </p:cNvCxnSpPr>
            <p:nvPr>
              <p:custDataLst>
                <p:tags r:id="rId38"/>
              </p:custDataLst>
            </p:nvPr>
          </p:nvCxnSpPr>
          <p:spPr bwMode="auto">
            <a:xfrm flipV="1">
              <a:off x="2548860" y="3907471"/>
              <a:ext cx="2220269" cy="1362670"/>
            </a:xfrm>
            <a:prstGeom prst="straightConnector1">
              <a:avLst/>
            </a:prstGeom>
            <a:noFill/>
            <a:ln w="25400" cap="flat" cmpd="sng" algn="ctr">
              <a:solidFill>
                <a:srgbClr val="CC0000"/>
              </a:solidFill>
              <a:prstDash val="solid"/>
              <a:round/>
              <a:headEnd type="none" w="med" len="med"/>
              <a:tailEnd type="arrow"/>
            </a:ln>
            <a:effectLst/>
          </p:spPr>
        </p:cxnSp>
        <p:cxnSp>
          <p:nvCxnSpPr>
            <p:cNvPr id="86" name="Straight Arrow Connector 85"/>
            <p:cNvCxnSpPr>
              <a:stCxn id="80" idx="0"/>
            </p:cNvCxnSpPr>
            <p:nvPr>
              <p:custDataLst>
                <p:tags r:id="rId39"/>
              </p:custDataLst>
            </p:nvPr>
          </p:nvCxnSpPr>
          <p:spPr bwMode="auto">
            <a:xfrm flipV="1">
              <a:off x="3060579" y="3907471"/>
              <a:ext cx="2241950" cy="1362670"/>
            </a:xfrm>
            <a:prstGeom prst="straightConnector1">
              <a:avLst/>
            </a:prstGeom>
            <a:noFill/>
            <a:ln w="25400" cap="flat" cmpd="sng" algn="ctr">
              <a:solidFill>
                <a:srgbClr val="CC0000"/>
              </a:solidFill>
              <a:prstDash val="solid"/>
              <a:round/>
              <a:headEnd type="none" w="med" len="med"/>
              <a:tailEnd type="arrow"/>
            </a:ln>
            <a:effectLst/>
          </p:spPr>
        </p:cxnSp>
      </p:grpSp>
    </p:spTree>
    <p:extLst>
      <p:ext uri="{BB962C8B-B14F-4D97-AF65-F5344CB8AC3E}">
        <p14:creationId xmlns:p14="http://schemas.microsoft.com/office/powerpoint/2010/main" val="317896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Addresses and Pointers</a:t>
            </a:r>
          </a:p>
        </p:txBody>
      </p:sp>
      <p:sp>
        <p:nvSpPr>
          <p:cNvPr id="3" name="Content Placeholder 2"/>
          <p:cNvSpPr>
            <a:spLocks noGrp="1"/>
          </p:cNvSpPr>
          <p:nvPr>
            <p:ph idx="1"/>
          </p:nvPr>
        </p:nvSpPr>
        <p:spPr/>
        <p:txBody>
          <a:bodyPr/>
          <a:lstStyle/>
          <a:p>
            <a:r>
              <a:rPr lang="en-US" dirty="0">
                <a:solidFill>
                  <a:srgbClr val="000000"/>
                </a:solidFill>
              </a:rPr>
              <a:t>An </a:t>
            </a:r>
            <a:r>
              <a:rPr lang="en-US" i="1" dirty="0">
                <a:solidFill>
                  <a:srgbClr val="4B2A85"/>
                </a:solidFill>
              </a:rPr>
              <a:t>address</a:t>
            </a:r>
            <a:r>
              <a:rPr lang="en-US" dirty="0">
                <a:solidFill>
                  <a:srgbClr val="4B2A85"/>
                </a:solidFill>
              </a:rPr>
              <a:t> </a:t>
            </a:r>
            <a:r>
              <a:rPr lang="en-US" dirty="0">
                <a:solidFill>
                  <a:srgbClr val="000000"/>
                </a:solidFill>
              </a:rPr>
              <a:t>is a location in memory</a:t>
            </a:r>
          </a:p>
          <a:p>
            <a:r>
              <a:rPr lang="en-US" dirty="0">
                <a:solidFill>
                  <a:srgbClr val="000000"/>
                </a:solidFill>
              </a:rPr>
              <a:t>A </a:t>
            </a:r>
            <a:r>
              <a:rPr lang="en-US" i="1" dirty="0">
                <a:solidFill>
                  <a:srgbClr val="CC0000"/>
                </a:solidFill>
              </a:rPr>
              <a:t>pointer</a:t>
            </a:r>
            <a:r>
              <a:rPr lang="en-US" dirty="0">
                <a:solidFill>
                  <a:srgbClr val="CC0000"/>
                </a:solidFill>
              </a:rPr>
              <a:t> </a:t>
            </a:r>
            <a:r>
              <a:rPr lang="en-US" dirty="0">
                <a:solidFill>
                  <a:srgbClr val="000000"/>
                </a:solidFill>
              </a:rPr>
              <a:t>is a data object that holds an address</a:t>
            </a:r>
          </a:p>
          <a:p>
            <a:pPr lvl="1"/>
            <a:r>
              <a:rPr lang="en-US" dirty="0"/>
              <a:t>Address can point to </a:t>
            </a:r>
            <a:r>
              <a:rPr lang="en-US" i="1" dirty="0"/>
              <a:t>any</a:t>
            </a:r>
            <a:r>
              <a:rPr lang="en-US" dirty="0"/>
              <a:t> data</a:t>
            </a:r>
          </a:p>
          <a:p>
            <a:r>
              <a:rPr lang="en-US" dirty="0">
                <a:solidFill>
                  <a:srgbClr val="000000"/>
                </a:solidFill>
              </a:rPr>
              <a:t>Value 504 stored at </a:t>
            </a:r>
            <a:br>
              <a:rPr lang="en-US" dirty="0">
                <a:solidFill>
                  <a:srgbClr val="000000"/>
                </a:solidFill>
              </a:rPr>
            </a:br>
            <a:r>
              <a:rPr lang="en-US" dirty="0">
                <a:solidFill>
                  <a:srgbClr val="000000"/>
                </a:solidFill>
              </a:rPr>
              <a:t>address </a:t>
            </a:r>
            <a:r>
              <a:rPr lang="en-US" dirty="0">
                <a:solidFill>
                  <a:srgbClr val="4B2A85"/>
                </a:solidFill>
              </a:rPr>
              <a:t>0x08</a:t>
            </a:r>
          </a:p>
          <a:p>
            <a:pPr lvl="1"/>
            <a:r>
              <a:rPr lang="en-US" dirty="0">
                <a:solidFill>
                  <a:srgbClr val="000000"/>
                </a:solidFill>
              </a:rPr>
              <a:t>504</a:t>
            </a:r>
            <a:r>
              <a:rPr lang="en-US" baseline="-25000" dirty="0">
                <a:solidFill>
                  <a:srgbClr val="000000"/>
                </a:solidFill>
              </a:rPr>
              <a:t>10</a:t>
            </a:r>
            <a:r>
              <a:rPr lang="en-US" dirty="0">
                <a:solidFill>
                  <a:srgbClr val="000000"/>
                </a:solidFill>
              </a:rPr>
              <a:t> = 1F8</a:t>
            </a:r>
            <a:r>
              <a:rPr lang="en-US" baseline="-25000" dirty="0">
                <a:solidFill>
                  <a:srgbClr val="000000"/>
                </a:solidFill>
              </a:rPr>
              <a:t>16</a:t>
            </a:r>
            <a:r>
              <a:rPr lang="en-US" dirty="0">
                <a:solidFill>
                  <a:srgbClr val="000000"/>
                </a:solidFill>
              </a:rPr>
              <a:t> </a:t>
            </a:r>
            <a:br>
              <a:rPr lang="en-US" dirty="0">
                <a:solidFill>
                  <a:srgbClr val="000000"/>
                </a:solidFill>
              </a:rPr>
            </a:br>
            <a:r>
              <a:rPr lang="en-US" dirty="0">
                <a:solidFill>
                  <a:srgbClr val="000000"/>
                </a:solidFill>
              </a:rPr>
              <a:t>= 0x 00 ... 00 01 F8</a:t>
            </a:r>
          </a:p>
          <a:p>
            <a:r>
              <a:rPr lang="en-US" dirty="0"/>
              <a:t>Pointer stored at</a:t>
            </a:r>
            <a:br>
              <a:rPr lang="en-US" dirty="0"/>
            </a:br>
            <a:r>
              <a:rPr lang="en-US" dirty="0">
                <a:solidFill>
                  <a:srgbClr val="4B2A85"/>
                </a:solidFill>
              </a:rPr>
              <a:t>0x38</a:t>
            </a:r>
            <a:r>
              <a:rPr lang="en-US" dirty="0">
                <a:solidFill>
                  <a:srgbClr val="000090"/>
                </a:solidFill>
              </a:rPr>
              <a:t> </a:t>
            </a:r>
            <a:r>
              <a:rPr lang="en-US" dirty="0">
                <a:solidFill>
                  <a:srgbClr val="000000"/>
                </a:solidFill>
              </a:rPr>
              <a:t>points to </a:t>
            </a:r>
            <a:br>
              <a:rPr lang="en-US" dirty="0">
                <a:solidFill>
                  <a:srgbClr val="000000"/>
                </a:solidFill>
              </a:rPr>
            </a:br>
            <a:r>
              <a:rPr lang="en-US" dirty="0">
                <a:solidFill>
                  <a:srgbClr val="000000"/>
                </a:solidFill>
              </a:rPr>
              <a:t>address </a:t>
            </a:r>
            <a:r>
              <a:rPr lang="en-US" dirty="0">
                <a:solidFill>
                  <a:srgbClr val="4B2A85"/>
                </a:solidFill>
              </a:rPr>
              <a:t>0x08</a:t>
            </a:r>
            <a:r>
              <a:rPr lang="en-US" dirty="0"/>
              <a:t>  </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16</a:t>
            </a:fld>
            <a:endParaRPr lang="en-US" dirty="0"/>
          </a:p>
        </p:txBody>
      </p:sp>
      <p:grpSp>
        <p:nvGrpSpPr>
          <p:cNvPr id="80" name="Group 79"/>
          <p:cNvGrpSpPr/>
          <p:nvPr/>
        </p:nvGrpSpPr>
        <p:grpSpPr>
          <a:xfrm>
            <a:off x="4206240" y="2905470"/>
            <a:ext cx="4841540" cy="3209330"/>
            <a:chOff x="4206240" y="2905470"/>
            <a:chExt cx="4841540" cy="3209330"/>
          </a:xfrm>
        </p:grpSpPr>
        <p:sp>
          <p:nvSpPr>
            <p:cNvPr id="16" name="Rectangle 11"/>
            <p:cNvSpPr>
              <a:spLocks noChangeArrowheads="1"/>
            </p:cNvSpPr>
            <p:nvPr>
              <p:custDataLst>
                <p:tags r:id="rId19"/>
              </p:custDataLst>
            </p:nvPr>
          </p:nvSpPr>
          <p:spPr bwMode="auto">
            <a:xfrm>
              <a:off x="4206240" y="5724870"/>
              <a:ext cx="402336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20" name="Rectangle 14"/>
            <p:cNvSpPr>
              <a:spLocks noChangeArrowheads="1"/>
            </p:cNvSpPr>
            <p:nvPr>
              <p:custDataLst>
                <p:tags r:id="rId20"/>
              </p:custDataLst>
            </p:nvPr>
          </p:nvSpPr>
          <p:spPr bwMode="auto">
            <a:xfrm>
              <a:off x="8263591" y="2905470"/>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21" name="Rectangle 15"/>
            <p:cNvSpPr>
              <a:spLocks noChangeArrowheads="1"/>
            </p:cNvSpPr>
            <p:nvPr>
              <p:custDataLst>
                <p:tags r:id="rId21"/>
              </p:custDataLst>
            </p:nvPr>
          </p:nvSpPr>
          <p:spPr bwMode="auto">
            <a:xfrm>
              <a:off x="8263591" y="3214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22" name="Rectangle 16"/>
            <p:cNvSpPr>
              <a:spLocks noChangeArrowheads="1"/>
            </p:cNvSpPr>
            <p:nvPr>
              <p:custDataLst>
                <p:tags r:id="rId22"/>
              </p:custDataLst>
            </p:nvPr>
          </p:nvSpPr>
          <p:spPr bwMode="auto">
            <a:xfrm>
              <a:off x="8263591" y="3519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23" name="Rectangle 17"/>
            <p:cNvSpPr>
              <a:spLocks noChangeArrowheads="1"/>
            </p:cNvSpPr>
            <p:nvPr>
              <p:custDataLst>
                <p:tags r:id="rId23"/>
              </p:custDataLst>
            </p:nvPr>
          </p:nvSpPr>
          <p:spPr bwMode="auto">
            <a:xfrm>
              <a:off x="8263591" y="3824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24" name="Rectangle 18"/>
            <p:cNvSpPr>
              <a:spLocks noChangeArrowheads="1"/>
            </p:cNvSpPr>
            <p:nvPr>
              <p:custDataLst>
                <p:tags r:id="rId24"/>
              </p:custDataLst>
            </p:nvPr>
          </p:nvSpPr>
          <p:spPr bwMode="auto">
            <a:xfrm>
              <a:off x="8263591" y="4129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25" name="Rectangle 19"/>
            <p:cNvSpPr>
              <a:spLocks noChangeArrowheads="1"/>
            </p:cNvSpPr>
            <p:nvPr>
              <p:custDataLst>
                <p:tags r:id="rId25"/>
              </p:custDataLst>
            </p:nvPr>
          </p:nvSpPr>
          <p:spPr bwMode="auto">
            <a:xfrm>
              <a:off x="8263591" y="44339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26" name="Rectangle 20"/>
            <p:cNvSpPr>
              <a:spLocks noChangeArrowheads="1"/>
            </p:cNvSpPr>
            <p:nvPr>
              <p:custDataLst>
                <p:tags r:id="rId26"/>
              </p:custDataLst>
            </p:nvPr>
          </p:nvSpPr>
          <p:spPr bwMode="auto">
            <a:xfrm>
              <a:off x="8263591" y="4738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27" name="Rectangle 21"/>
            <p:cNvSpPr>
              <a:spLocks noChangeArrowheads="1"/>
            </p:cNvSpPr>
            <p:nvPr>
              <p:custDataLst>
                <p:tags r:id="rId27"/>
              </p:custDataLst>
            </p:nvPr>
          </p:nvSpPr>
          <p:spPr bwMode="auto">
            <a:xfrm>
              <a:off x="8263591" y="5043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28" name="Rectangle 22"/>
            <p:cNvSpPr>
              <a:spLocks noChangeArrowheads="1"/>
            </p:cNvSpPr>
            <p:nvPr>
              <p:custDataLst>
                <p:tags r:id="rId28"/>
              </p:custDataLst>
            </p:nvPr>
          </p:nvSpPr>
          <p:spPr bwMode="auto">
            <a:xfrm>
              <a:off x="8263591" y="5348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29" name="Rectangle 23"/>
            <p:cNvSpPr>
              <a:spLocks noChangeArrowheads="1"/>
            </p:cNvSpPr>
            <p:nvPr>
              <p:custDataLst>
                <p:tags r:id="rId29"/>
              </p:custDataLst>
            </p:nvPr>
          </p:nvSpPr>
          <p:spPr bwMode="auto">
            <a:xfrm>
              <a:off x="8263591" y="5653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cxnSp>
          <p:nvCxnSpPr>
            <p:cNvPr id="34" name="Straight Connector 33"/>
            <p:cNvCxnSpPr/>
            <p:nvPr>
              <p:custDataLst>
                <p:tags r:id="rId30"/>
              </p:custDataLst>
            </p:nvPr>
          </p:nvCxnSpPr>
          <p:spPr bwMode="auto">
            <a:xfrm>
              <a:off x="470916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6" name="Straight Connector 65"/>
            <p:cNvCxnSpPr/>
            <p:nvPr>
              <p:custDataLst>
                <p:tags r:id="rId31"/>
              </p:custDataLst>
            </p:nvPr>
          </p:nvCxnSpPr>
          <p:spPr bwMode="auto">
            <a:xfrm>
              <a:off x="52120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7" name="Straight Connector 66"/>
            <p:cNvCxnSpPr/>
            <p:nvPr>
              <p:custDataLst>
                <p:tags r:id="rId32"/>
              </p:custDataLst>
            </p:nvPr>
          </p:nvCxnSpPr>
          <p:spPr bwMode="auto">
            <a:xfrm>
              <a:off x="571500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8" name="Straight Connector 67"/>
            <p:cNvCxnSpPr/>
            <p:nvPr>
              <p:custDataLst>
                <p:tags r:id="rId33"/>
              </p:custDataLst>
            </p:nvPr>
          </p:nvCxnSpPr>
          <p:spPr bwMode="auto">
            <a:xfrm>
              <a:off x="77266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9" name="Straight Connector 68"/>
            <p:cNvCxnSpPr/>
            <p:nvPr>
              <p:custDataLst>
                <p:tags r:id="rId34"/>
              </p:custDataLst>
            </p:nvPr>
          </p:nvCxnSpPr>
          <p:spPr bwMode="auto">
            <a:xfrm>
              <a:off x="621792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70" name="Straight Connector 69"/>
            <p:cNvCxnSpPr/>
            <p:nvPr>
              <p:custDataLst>
                <p:tags r:id="rId35"/>
              </p:custDataLst>
            </p:nvPr>
          </p:nvCxnSpPr>
          <p:spPr bwMode="auto">
            <a:xfrm>
              <a:off x="672084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71" name="Straight Connector 70"/>
            <p:cNvCxnSpPr/>
            <p:nvPr>
              <p:custDataLst>
                <p:tags r:id="rId36"/>
              </p:custDataLst>
            </p:nvPr>
          </p:nvCxnSpPr>
          <p:spPr bwMode="auto">
            <a:xfrm>
              <a:off x="7223760" y="2980944"/>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14" name="Rectangle 9"/>
            <p:cNvSpPr>
              <a:spLocks noChangeArrowheads="1"/>
            </p:cNvSpPr>
            <p:nvPr>
              <p:custDataLst>
                <p:tags r:id="rId37"/>
              </p:custDataLst>
            </p:nvPr>
          </p:nvSpPr>
          <p:spPr bwMode="auto">
            <a:xfrm>
              <a:off x="4206240" y="5115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2"/>
            <p:cNvSpPr>
              <a:spLocks noChangeArrowheads="1"/>
            </p:cNvSpPr>
            <p:nvPr>
              <p:custDataLst>
                <p:tags r:id="rId38"/>
              </p:custDataLst>
            </p:nvPr>
          </p:nvSpPr>
          <p:spPr bwMode="auto">
            <a:xfrm>
              <a:off x="4206240" y="2981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3"/>
            <p:cNvSpPr>
              <a:spLocks noChangeArrowheads="1"/>
            </p:cNvSpPr>
            <p:nvPr>
              <p:custDataLst>
                <p:tags r:id="rId39"/>
              </p:custDataLst>
            </p:nvPr>
          </p:nvSpPr>
          <p:spPr bwMode="auto">
            <a:xfrm>
              <a:off x="4206240" y="3286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4"/>
            <p:cNvSpPr>
              <a:spLocks noChangeArrowheads="1"/>
            </p:cNvSpPr>
            <p:nvPr>
              <p:custDataLst>
                <p:tags r:id="rId40"/>
              </p:custDataLst>
            </p:nvPr>
          </p:nvSpPr>
          <p:spPr bwMode="auto">
            <a:xfrm>
              <a:off x="4206240" y="3591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5"/>
            <p:cNvSpPr>
              <a:spLocks noChangeArrowheads="1"/>
            </p:cNvSpPr>
            <p:nvPr>
              <p:custDataLst>
                <p:tags r:id="rId41"/>
              </p:custDataLst>
            </p:nvPr>
          </p:nvSpPr>
          <p:spPr bwMode="auto">
            <a:xfrm>
              <a:off x="4206240" y="3896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6"/>
            <p:cNvSpPr>
              <a:spLocks noChangeArrowheads="1"/>
            </p:cNvSpPr>
            <p:nvPr>
              <p:custDataLst>
                <p:tags r:id="rId42"/>
              </p:custDataLst>
            </p:nvPr>
          </p:nvSpPr>
          <p:spPr bwMode="auto">
            <a:xfrm>
              <a:off x="4206240" y="42008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7"/>
            <p:cNvSpPr>
              <a:spLocks noChangeArrowheads="1"/>
            </p:cNvSpPr>
            <p:nvPr>
              <p:custDataLst>
                <p:tags r:id="rId43"/>
              </p:custDataLst>
            </p:nvPr>
          </p:nvSpPr>
          <p:spPr bwMode="auto">
            <a:xfrm>
              <a:off x="4206240" y="4505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8"/>
            <p:cNvSpPr>
              <a:spLocks noChangeArrowheads="1"/>
            </p:cNvSpPr>
            <p:nvPr>
              <p:custDataLst>
                <p:tags r:id="rId44"/>
              </p:custDataLst>
            </p:nvPr>
          </p:nvSpPr>
          <p:spPr bwMode="auto">
            <a:xfrm>
              <a:off x="4206240" y="4810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5" name="Rectangle 10"/>
            <p:cNvSpPr>
              <a:spLocks noChangeArrowheads="1"/>
            </p:cNvSpPr>
            <p:nvPr>
              <p:custDataLst>
                <p:tags r:id="rId45"/>
              </p:custDataLst>
            </p:nvPr>
          </p:nvSpPr>
          <p:spPr bwMode="auto">
            <a:xfrm>
              <a:off x="4206240" y="5420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61" name="TextBox 60"/>
          <p:cNvSpPr txBox="1"/>
          <p:nvPr>
            <p:custDataLst>
              <p:tags r:id="rId1"/>
            </p:custDataLst>
          </p:nvPr>
        </p:nvSpPr>
        <p:spPr>
          <a:xfrm>
            <a:off x="8263591" y="2707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grpSp>
        <p:nvGrpSpPr>
          <p:cNvPr id="79" name="Group 78"/>
          <p:cNvGrpSpPr/>
          <p:nvPr/>
        </p:nvGrpSpPr>
        <p:grpSpPr>
          <a:xfrm>
            <a:off x="4206240" y="3250406"/>
            <a:ext cx="4023360" cy="309295"/>
            <a:chOff x="4206240" y="3250406"/>
            <a:chExt cx="4023360" cy="309295"/>
          </a:xfrm>
        </p:grpSpPr>
        <p:sp>
          <p:nvSpPr>
            <p:cNvPr id="42" name="Rectangle 15"/>
            <p:cNvSpPr>
              <a:spLocks noChangeArrowheads="1"/>
            </p:cNvSpPr>
            <p:nvPr>
              <p:custDataLst>
                <p:tags r:id="rId11"/>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2" name="Rectangle 15"/>
            <p:cNvSpPr>
              <a:spLocks noChangeArrowheads="1"/>
            </p:cNvSpPr>
            <p:nvPr>
              <p:custDataLst>
                <p:tags r:id="rId12"/>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3" name="Rectangle 15"/>
            <p:cNvSpPr>
              <a:spLocks noChangeArrowheads="1"/>
            </p:cNvSpPr>
            <p:nvPr>
              <p:custDataLst>
                <p:tags r:id="rId13"/>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4" name="Rectangle 15"/>
            <p:cNvSpPr>
              <a:spLocks noChangeArrowheads="1"/>
            </p:cNvSpPr>
            <p:nvPr>
              <p:custDataLst>
                <p:tags r:id="rId14"/>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5" name="Rectangle 15"/>
            <p:cNvSpPr>
              <a:spLocks noChangeArrowheads="1"/>
            </p:cNvSpPr>
            <p:nvPr>
              <p:custDataLst>
                <p:tags r:id="rId15"/>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6" name="Rectangle 15"/>
            <p:cNvSpPr>
              <a:spLocks noChangeArrowheads="1"/>
            </p:cNvSpPr>
            <p:nvPr>
              <p:custDataLst>
                <p:tags r:id="rId16"/>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7" name="Rectangle 15"/>
            <p:cNvSpPr>
              <a:spLocks noChangeArrowheads="1"/>
            </p:cNvSpPr>
            <p:nvPr>
              <p:custDataLst>
                <p:tags r:id="rId17"/>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01</a:t>
              </a:r>
            </a:p>
          </p:txBody>
        </p:sp>
        <p:sp>
          <p:nvSpPr>
            <p:cNvPr id="78" name="Rectangle 15"/>
            <p:cNvSpPr>
              <a:spLocks noChangeArrowheads="1"/>
            </p:cNvSpPr>
            <p:nvPr>
              <p:custDataLst>
                <p:tags r:id="rId18"/>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F8</a:t>
              </a:r>
            </a:p>
          </p:txBody>
        </p:sp>
      </p:grpSp>
      <p:grpSp>
        <p:nvGrpSpPr>
          <p:cNvPr id="81" name="Group 80"/>
          <p:cNvGrpSpPr/>
          <p:nvPr/>
        </p:nvGrpSpPr>
        <p:grpSpPr>
          <a:xfrm>
            <a:off x="4206240" y="5084064"/>
            <a:ext cx="4023360" cy="309295"/>
            <a:chOff x="4206240" y="3250406"/>
            <a:chExt cx="4023360" cy="309295"/>
          </a:xfrm>
        </p:grpSpPr>
        <p:sp>
          <p:nvSpPr>
            <p:cNvPr id="82" name="Rectangle 15"/>
            <p:cNvSpPr>
              <a:spLocks noChangeArrowheads="1"/>
            </p:cNvSpPr>
            <p:nvPr>
              <p:custDataLst>
                <p:tags r:id="rId3"/>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3" name="Rectangle 15"/>
            <p:cNvSpPr>
              <a:spLocks noChangeArrowheads="1"/>
            </p:cNvSpPr>
            <p:nvPr>
              <p:custDataLst>
                <p:tags r:id="rId4"/>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4" name="Rectangle 15"/>
            <p:cNvSpPr>
              <a:spLocks noChangeArrowheads="1"/>
            </p:cNvSpPr>
            <p:nvPr>
              <p:custDataLst>
                <p:tags r:id="rId5"/>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6"/>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7"/>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7" name="Rectangle 15"/>
            <p:cNvSpPr>
              <a:spLocks noChangeArrowheads="1"/>
            </p:cNvSpPr>
            <p:nvPr>
              <p:custDataLst>
                <p:tags r:id="rId8"/>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8" name="Rectangle 15"/>
            <p:cNvSpPr>
              <a:spLocks noChangeArrowheads="1"/>
            </p:cNvSpPr>
            <p:nvPr>
              <p:custDataLst>
                <p:tags r:id="rId9"/>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9" name="Rectangle 15"/>
            <p:cNvSpPr>
              <a:spLocks noChangeArrowheads="1"/>
            </p:cNvSpPr>
            <p:nvPr>
              <p:custDataLst>
                <p:tags r:id="rId10"/>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08</a:t>
              </a:r>
            </a:p>
          </p:txBody>
        </p:sp>
      </p:grpSp>
      <p:sp>
        <p:nvSpPr>
          <p:cNvPr id="6" name="Rounded Rectangle 5"/>
          <p:cNvSpPr/>
          <p:nvPr/>
        </p:nvSpPr>
        <p:spPr bwMode="auto">
          <a:xfrm>
            <a:off x="6487460" y="334638"/>
            <a:ext cx="2560320" cy="771525"/>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a:solidFill>
                  <a:srgbClr val="C00000"/>
                </a:solidFill>
                <a:latin typeface="Calibri" charset="0"/>
                <a:ea typeface="Calibri" charset="0"/>
                <a:cs typeface="Calibri" charset="0"/>
              </a:rPr>
              <a:t>64-bit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64-bits wide)</a:t>
            </a:r>
          </a:p>
        </p:txBody>
      </p:sp>
      <p:sp>
        <p:nvSpPr>
          <p:cNvPr id="55" name="U-Turn Arrow 54"/>
          <p:cNvSpPr/>
          <p:nvPr>
            <p:custDataLst>
              <p:tags r:id="rId2"/>
            </p:custDataLst>
          </p:nvPr>
        </p:nvSpPr>
        <p:spPr bwMode="auto">
          <a:xfrm rot="16200000">
            <a:off x="3129885" y="4114800"/>
            <a:ext cx="1828800" cy="327950"/>
          </a:xfrm>
          <a:prstGeom prst="uturnArrow">
            <a:avLst>
              <a:gd name="adj1" fmla="val 0"/>
              <a:gd name="adj2" fmla="val 17247"/>
              <a:gd name="adj3" fmla="val 42041"/>
              <a:gd name="adj4" fmla="val 43750"/>
              <a:gd name="adj5" fmla="val 100000"/>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56" name="TextBox 55"/>
          <p:cNvSpPr txBox="1"/>
          <p:nvPr/>
        </p:nvSpPr>
        <p:spPr>
          <a:xfrm>
            <a:off x="6515610" y="1056441"/>
            <a:ext cx="2560320" cy="369332"/>
          </a:xfrm>
          <a:prstGeom prst="rect">
            <a:avLst/>
          </a:prstGeom>
          <a:noFill/>
        </p:spPr>
        <p:txBody>
          <a:bodyPr wrap="square" rtlCol="0">
            <a:spAutoFit/>
          </a:bodyPr>
          <a:lstStyle/>
          <a:p>
            <a:pPr algn="ctr"/>
            <a:r>
              <a:rPr lang="en-US" sz="1800" b="0" dirty="0">
                <a:solidFill>
                  <a:srgbClr val="C00000"/>
                </a:solidFill>
                <a:latin typeface="Calibri" pitchFamily="34" charset="0"/>
              </a:rPr>
              <a:t>big-endian</a:t>
            </a:r>
          </a:p>
        </p:txBody>
      </p:sp>
    </p:spTree>
    <p:extLst>
      <p:ext uri="{BB962C8B-B14F-4D97-AF65-F5344CB8AC3E}">
        <p14:creationId xmlns:p14="http://schemas.microsoft.com/office/powerpoint/2010/main" val="19038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Addresses and Pointers</a:t>
            </a:r>
          </a:p>
        </p:txBody>
      </p:sp>
      <p:sp>
        <p:nvSpPr>
          <p:cNvPr id="3" name="Content Placeholder 2"/>
          <p:cNvSpPr>
            <a:spLocks noGrp="1"/>
          </p:cNvSpPr>
          <p:nvPr>
            <p:ph idx="1"/>
          </p:nvPr>
        </p:nvSpPr>
        <p:spPr/>
        <p:txBody>
          <a:bodyPr/>
          <a:lstStyle/>
          <a:p>
            <a:r>
              <a:rPr lang="en-US" dirty="0">
                <a:solidFill>
                  <a:srgbClr val="000000"/>
                </a:solidFill>
              </a:rPr>
              <a:t>An </a:t>
            </a:r>
            <a:r>
              <a:rPr lang="en-US" i="1" dirty="0">
                <a:solidFill>
                  <a:srgbClr val="4B2A85"/>
                </a:solidFill>
              </a:rPr>
              <a:t>address</a:t>
            </a:r>
            <a:r>
              <a:rPr lang="en-US" dirty="0">
                <a:solidFill>
                  <a:srgbClr val="4B2A85"/>
                </a:solidFill>
              </a:rPr>
              <a:t> </a:t>
            </a:r>
            <a:r>
              <a:rPr lang="en-US" dirty="0">
                <a:solidFill>
                  <a:srgbClr val="000000"/>
                </a:solidFill>
              </a:rPr>
              <a:t>is a location in memory</a:t>
            </a:r>
          </a:p>
          <a:p>
            <a:r>
              <a:rPr lang="en-US" dirty="0">
                <a:solidFill>
                  <a:srgbClr val="000000"/>
                </a:solidFill>
              </a:rPr>
              <a:t>A </a:t>
            </a:r>
            <a:r>
              <a:rPr lang="en-US" i="1" dirty="0">
                <a:solidFill>
                  <a:srgbClr val="CC0000"/>
                </a:solidFill>
              </a:rPr>
              <a:t>pointer</a:t>
            </a:r>
            <a:r>
              <a:rPr lang="en-US" dirty="0">
                <a:solidFill>
                  <a:srgbClr val="CC0000"/>
                </a:solidFill>
              </a:rPr>
              <a:t> </a:t>
            </a:r>
            <a:r>
              <a:rPr lang="en-US" dirty="0">
                <a:solidFill>
                  <a:srgbClr val="000000"/>
                </a:solidFill>
              </a:rPr>
              <a:t>is a data object that holds an address</a:t>
            </a:r>
          </a:p>
          <a:p>
            <a:pPr lvl="1"/>
            <a:r>
              <a:rPr lang="en-US" dirty="0"/>
              <a:t>Address can point to </a:t>
            </a:r>
            <a:r>
              <a:rPr lang="en-US" i="1" dirty="0"/>
              <a:t>any</a:t>
            </a:r>
            <a:r>
              <a:rPr lang="en-US" dirty="0"/>
              <a:t> data</a:t>
            </a:r>
          </a:p>
          <a:p>
            <a:r>
              <a:rPr lang="en-US" dirty="0">
                <a:solidFill>
                  <a:srgbClr val="000000"/>
                </a:solidFill>
              </a:rPr>
              <a:t>Pointer stored at</a:t>
            </a:r>
            <a:br>
              <a:rPr lang="en-US" dirty="0">
                <a:solidFill>
                  <a:srgbClr val="000000"/>
                </a:solidFill>
              </a:rPr>
            </a:br>
            <a:r>
              <a:rPr lang="en-US" dirty="0">
                <a:solidFill>
                  <a:srgbClr val="4B2A85"/>
                </a:solidFill>
              </a:rPr>
              <a:t>0x48</a:t>
            </a:r>
            <a:r>
              <a:rPr lang="en-US" dirty="0"/>
              <a:t> points to </a:t>
            </a:r>
            <a:br>
              <a:rPr lang="en-US" dirty="0"/>
            </a:br>
            <a:r>
              <a:rPr lang="en-US" dirty="0"/>
              <a:t>address </a:t>
            </a:r>
            <a:r>
              <a:rPr lang="en-US" dirty="0">
                <a:solidFill>
                  <a:srgbClr val="4B2A85"/>
                </a:solidFill>
              </a:rPr>
              <a:t>0x38</a:t>
            </a:r>
          </a:p>
          <a:p>
            <a:pPr lvl="1"/>
            <a:r>
              <a:rPr lang="en-US" dirty="0"/>
              <a:t>Pointer to a pointer!</a:t>
            </a:r>
          </a:p>
          <a:p>
            <a:r>
              <a:rPr lang="en-US" dirty="0"/>
              <a:t>Is the data stored</a:t>
            </a:r>
            <a:br>
              <a:rPr lang="en-US" dirty="0"/>
            </a:br>
            <a:r>
              <a:rPr lang="en-US" dirty="0"/>
              <a:t>at </a:t>
            </a:r>
            <a:r>
              <a:rPr lang="en-US" dirty="0">
                <a:solidFill>
                  <a:srgbClr val="4B2A85"/>
                </a:solidFill>
              </a:rPr>
              <a:t>0x08</a:t>
            </a:r>
            <a:r>
              <a:rPr lang="en-US" dirty="0"/>
              <a:t> a pointer?</a:t>
            </a:r>
          </a:p>
          <a:p>
            <a:pPr lvl="1"/>
            <a:r>
              <a:rPr lang="en-US" dirty="0"/>
              <a:t>Could be, depending</a:t>
            </a:r>
            <a:br>
              <a:rPr lang="en-US" dirty="0"/>
            </a:br>
            <a:r>
              <a:rPr lang="en-US" dirty="0"/>
              <a:t>on how you use it</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17</a:t>
            </a:fld>
            <a:endParaRPr lang="en-US" dirty="0"/>
          </a:p>
        </p:txBody>
      </p:sp>
      <p:grpSp>
        <p:nvGrpSpPr>
          <p:cNvPr id="80" name="Group 79"/>
          <p:cNvGrpSpPr/>
          <p:nvPr/>
        </p:nvGrpSpPr>
        <p:grpSpPr>
          <a:xfrm>
            <a:off x="4206240" y="2905470"/>
            <a:ext cx="4841540" cy="3209330"/>
            <a:chOff x="4206240" y="2905470"/>
            <a:chExt cx="4841540" cy="3209330"/>
          </a:xfrm>
        </p:grpSpPr>
        <p:sp>
          <p:nvSpPr>
            <p:cNvPr id="16" name="Rectangle 11"/>
            <p:cNvSpPr>
              <a:spLocks noChangeArrowheads="1"/>
            </p:cNvSpPr>
            <p:nvPr>
              <p:custDataLst>
                <p:tags r:id="rId28"/>
              </p:custDataLst>
            </p:nvPr>
          </p:nvSpPr>
          <p:spPr bwMode="auto">
            <a:xfrm>
              <a:off x="4206240" y="5724870"/>
              <a:ext cx="402336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20" name="Rectangle 14"/>
            <p:cNvSpPr>
              <a:spLocks noChangeArrowheads="1"/>
            </p:cNvSpPr>
            <p:nvPr>
              <p:custDataLst>
                <p:tags r:id="rId29"/>
              </p:custDataLst>
            </p:nvPr>
          </p:nvSpPr>
          <p:spPr bwMode="auto">
            <a:xfrm>
              <a:off x="8263591" y="2905470"/>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21" name="Rectangle 15"/>
            <p:cNvSpPr>
              <a:spLocks noChangeArrowheads="1"/>
            </p:cNvSpPr>
            <p:nvPr>
              <p:custDataLst>
                <p:tags r:id="rId30"/>
              </p:custDataLst>
            </p:nvPr>
          </p:nvSpPr>
          <p:spPr bwMode="auto">
            <a:xfrm>
              <a:off x="8263591" y="3214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22" name="Rectangle 16"/>
            <p:cNvSpPr>
              <a:spLocks noChangeArrowheads="1"/>
            </p:cNvSpPr>
            <p:nvPr>
              <p:custDataLst>
                <p:tags r:id="rId31"/>
              </p:custDataLst>
            </p:nvPr>
          </p:nvSpPr>
          <p:spPr bwMode="auto">
            <a:xfrm>
              <a:off x="8263591" y="3519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23" name="Rectangle 17"/>
            <p:cNvSpPr>
              <a:spLocks noChangeArrowheads="1"/>
            </p:cNvSpPr>
            <p:nvPr>
              <p:custDataLst>
                <p:tags r:id="rId32"/>
              </p:custDataLst>
            </p:nvPr>
          </p:nvSpPr>
          <p:spPr bwMode="auto">
            <a:xfrm>
              <a:off x="8263591" y="3824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24" name="Rectangle 18"/>
            <p:cNvSpPr>
              <a:spLocks noChangeArrowheads="1"/>
            </p:cNvSpPr>
            <p:nvPr>
              <p:custDataLst>
                <p:tags r:id="rId33"/>
              </p:custDataLst>
            </p:nvPr>
          </p:nvSpPr>
          <p:spPr bwMode="auto">
            <a:xfrm>
              <a:off x="8263591" y="4129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25" name="Rectangle 19"/>
            <p:cNvSpPr>
              <a:spLocks noChangeArrowheads="1"/>
            </p:cNvSpPr>
            <p:nvPr>
              <p:custDataLst>
                <p:tags r:id="rId34"/>
              </p:custDataLst>
            </p:nvPr>
          </p:nvSpPr>
          <p:spPr bwMode="auto">
            <a:xfrm>
              <a:off x="8263591" y="44339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26" name="Rectangle 20"/>
            <p:cNvSpPr>
              <a:spLocks noChangeArrowheads="1"/>
            </p:cNvSpPr>
            <p:nvPr>
              <p:custDataLst>
                <p:tags r:id="rId35"/>
              </p:custDataLst>
            </p:nvPr>
          </p:nvSpPr>
          <p:spPr bwMode="auto">
            <a:xfrm>
              <a:off x="8263591" y="4738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27" name="Rectangle 21"/>
            <p:cNvSpPr>
              <a:spLocks noChangeArrowheads="1"/>
            </p:cNvSpPr>
            <p:nvPr>
              <p:custDataLst>
                <p:tags r:id="rId36"/>
              </p:custDataLst>
            </p:nvPr>
          </p:nvSpPr>
          <p:spPr bwMode="auto">
            <a:xfrm>
              <a:off x="8263591" y="5043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28" name="Rectangle 22"/>
            <p:cNvSpPr>
              <a:spLocks noChangeArrowheads="1"/>
            </p:cNvSpPr>
            <p:nvPr>
              <p:custDataLst>
                <p:tags r:id="rId37"/>
              </p:custDataLst>
            </p:nvPr>
          </p:nvSpPr>
          <p:spPr bwMode="auto">
            <a:xfrm>
              <a:off x="8263591" y="5348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29" name="Rectangle 23"/>
            <p:cNvSpPr>
              <a:spLocks noChangeArrowheads="1"/>
            </p:cNvSpPr>
            <p:nvPr>
              <p:custDataLst>
                <p:tags r:id="rId38"/>
              </p:custDataLst>
            </p:nvPr>
          </p:nvSpPr>
          <p:spPr bwMode="auto">
            <a:xfrm>
              <a:off x="8263591" y="5653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cxnSp>
          <p:nvCxnSpPr>
            <p:cNvPr id="34" name="Straight Connector 33"/>
            <p:cNvCxnSpPr/>
            <p:nvPr>
              <p:custDataLst>
                <p:tags r:id="rId39"/>
              </p:custDataLst>
            </p:nvPr>
          </p:nvCxnSpPr>
          <p:spPr bwMode="auto">
            <a:xfrm>
              <a:off x="470916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6" name="Straight Connector 65"/>
            <p:cNvCxnSpPr/>
            <p:nvPr>
              <p:custDataLst>
                <p:tags r:id="rId40"/>
              </p:custDataLst>
            </p:nvPr>
          </p:nvCxnSpPr>
          <p:spPr bwMode="auto">
            <a:xfrm>
              <a:off x="52120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7" name="Straight Connector 66"/>
            <p:cNvCxnSpPr/>
            <p:nvPr>
              <p:custDataLst>
                <p:tags r:id="rId41"/>
              </p:custDataLst>
            </p:nvPr>
          </p:nvCxnSpPr>
          <p:spPr bwMode="auto">
            <a:xfrm>
              <a:off x="571500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8" name="Straight Connector 67"/>
            <p:cNvCxnSpPr/>
            <p:nvPr>
              <p:custDataLst>
                <p:tags r:id="rId42"/>
              </p:custDataLst>
            </p:nvPr>
          </p:nvCxnSpPr>
          <p:spPr bwMode="auto">
            <a:xfrm>
              <a:off x="77266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9" name="Straight Connector 68"/>
            <p:cNvCxnSpPr/>
            <p:nvPr>
              <p:custDataLst>
                <p:tags r:id="rId43"/>
              </p:custDataLst>
            </p:nvPr>
          </p:nvCxnSpPr>
          <p:spPr bwMode="auto">
            <a:xfrm>
              <a:off x="621792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70" name="Straight Connector 69"/>
            <p:cNvCxnSpPr/>
            <p:nvPr>
              <p:custDataLst>
                <p:tags r:id="rId44"/>
              </p:custDataLst>
            </p:nvPr>
          </p:nvCxnSpPr>
          <p:spPr bwMode="auto">
            <a:xfrm>
              <a:off x="672084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71" name="Straight Connector 70"/>
            <p:cNvCxnSpPr/>
            <p:nvPr>
              <p:custDataLst>
                <p:tags r:id="rId45"/>
              </p:custDataLst>
            </p:nvPr>
          </p:nvCxnSpPr>
          <p:spPr bwMode="auto">
            <a:xfrm>
              <a:off x="7223760" y="2980944"/>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14" name="Rectangle 9"/>
            <p:cNvSpPr>
              <a:spLocks noChangeArrowheads="1"/>
            </p:cNvSpPr>
            <p:nvPr>
              <p:custDataLst>
                <p:tags r:id="rId46"/>
              </p:custDataLst>
            </p:nvPr>
          </p:nvSpPr>
          <p:spPr bwMode="auto">
            <a:xfrm>
              <a:off x="4206240" y="5115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2"/>
            <p:cNvSpPr>
              <a:spLocks noChangeArrowheads="1"/>
            </p:cNvSpPr>
            <p:nvPr>
              <p:custDataLst>
                <p:tags r:id="rId47"/>
              </p:custDataLst>
            </p:nvPr>
          </p:nvSpPr>
          <p:spPr bwMode="auto">
            <a:xfrm>
              <a:off x="4206240" y="2981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3"/>
            <p:cNvSpPr>
              <a:spLocks noChangeArrowheads="1"/>
            </p:cNvSpPr>
            <p:nvPr>
              <p:custDataLst>
                <p:tags r:id="rId48"/>
              </p:custDataLst>
            </p:nvPr>
          </p:nvSpPr>
          <p:spPr bwMode="auto">
            <a:xfrm>
              <a:off x="4206240" y="3286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4"/>
            <p:cNvSpPr>
              <a:spLocks noChangeArrowheads="1"/>
            </p:cNvSpPr>
            <p:nvPr>
              <p:custDataLst>
                <p:tags r:id="rId49"/>
              </p:custDataLst>
            </p:nvPr>
          </p:nvSpPr>
          <p:spPr bwMode="auto">
            <a:xfrm>
              <a:off x="4206240" y="3591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5"/>
            <p:cNvSpPr>
              <a:spLocks noChangeArrowheads="1"/>
            </p:cNvSpPr>
            <p:nvPr>
              <p:custDataLst>
                <p:tags r:id="rId50"/>
              </p:custDataLst>
            </p:nvPr>
          </p:nvSpPr>
          <p:spPr bwMode="auto">
            <a:xfrm>
              <a:off x="4206240" y="3896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6"/>
            <p:cNvSpPr>
              <a:spLocks noChangeArrowheads="1"/>
            </p:cNvSpPr>
            <p:nvPr>
              <p:custDataLst>
                <p:tags r:id="rId51"/>
              </p:custDataLst>
            </p:nvPr>
          </p:nvSpPr>
          <p:spPr bwMode="auto">
            <a:xfrm>
              <a:off x="4206240" y="42008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7"/>
            <p:cNvSpPr>
              <a:spLocks noChangeArrowheads="1"/>
            </p:cNvSpPr>
            <p:nvPr>
              <p:custDataLst>
                <p:tags r:id="rId52"/>
              </p:custDataLst>
            </p:nvPr>
          </p:nvSpPr>
          <p:spPr bwMode="auto">
            <a:xfrm>
              <a:off x="4206240" y="4505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8"/>
            <p:cNvSpPr>
              <a:spLocks noChangeArrowheads="1"/>
            </p:cNvSpPr>
            <p:nvPr>
              <p:custDataLst>
                <p:tags r:id="rId53"/>
              </p:custDataLst>
            </p:nvPr>
          </p:nvSpPr>
          <p:spPr bwMode="auto">
            <a:xfrm>
              <a:off x="4206240" y="4810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5" name="Rectangle 10"/>
            <p:cNvSpPr>
              <a:spLocks noChangeArrowheads="1"/>
            </p:cNvSpPr>
            <p:nvPr>
              <p:custDataLst>
                <p:tags r:id="rId54"/>
              </p:custDataLst>
            </p:nvPr>
          </p:nvSpPr>
          <p:spPr bwMode="auto">
            <a:xfrm>
              <a:off x="4206240" y="5420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59" name="U-Turn Arrow 58"/>
          <p:cNvSpPr/>
          <p:nvPr>
            <p:custDataLst>
              <p:tags r:id="rId1"/>
            </p:custDataLst>
          </p:nvPr>
        </p:nvSpPr>
        <p:spPr bwMode="auto">
          <a:xfrm rot="16200000">
            <a:off x="3129885" y="4114800"/>
            <a:ext cx="1828800" cy="327950"/>
          </a:xfrm>
          <a:prstGeom prst="uturnArrow">
            <a:avLst>
              <a:gd name="adj1" fmla="val 0"/>
              <a:gd name="adj2" fmla="val 17247"/>
              <a:gd name="adj3" fmla="val 42041"/>
              <a:gd name="adj4" fmla="val 43750"/>
              <a:gd name="adj5" fmla="val 100000"/>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60" name="U-Turn Arrow 59"/>
          <p:cNvSpPr/>
          <p:nvPr>
            <p:custDataLst>
              <p:tags r:id="rId2"/>
            </p:custDataLst>
          </p:nvPr>
        </p:nvSpPr>
        <p:spPr bwMode="auto">
          <a:xfrm rot="16200000">
            <a:off x="3739896" y="5365138"/>
            <a:ext cx="614066" cy="327949"/>
          </a:xfrm>
          <a:prstGeom prst="uturnArrow">
            <a:avLst>
              <a:gd name="adj1" fmla="val 0"/>
              <a:gd name="adj2" fmla="val 17247"/>
              <a:gd name="adj3" fmla="val 42041"/>
              <a:gd name="adj4" fmla="val 43750"/>
              <a:gd name="adj5" fmla="val 100000"/>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61" name="TextBox 60"/>
          <p:cNvSpPr txBox="1"/>
          <p:nvPr>
            <p:custDataLst>
              <p:tags r:id="rId3"/>
            </p:custDataLst>
          </p:nvPr>
        </p:nvSpPr>
        <p:spPr>
          <a:xfrm>
            <a:off x="8263591" y="2707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grpSp>
        <p:nvGrpSpPr>
          <p:cNvPr id="79" name="Group 78"/>
          <p:cNvGrpSpPr/>
          <p:nvPr/>
        </p:nvGrpSpPr>
        <p:grpSpPr>
          <a:xfrm>
            <a:off x="4206240" y="3250406"/>
            <a:ext cx="4023360" cy="309295"/>
            <a:chOff x="4206240" y="3250406"/>
            <a:chExt cx="4023360" cy="309295"/>
          </a:xfrm>
        </p:grpSpPr>
        <p:sp>
          <p:nvSpPr>
            <p:cNvPr id="42" name="Rectangle 15"/>
            <p:cNvSpPr>
              <a:spLocks noChangeArrowheads="1"/>
            </p:cNvSpPr>
            <p:nvPr>
              <p:custDataLst>
                <p:tags r:id="rId20"/>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2" name="Rectangle 15"/>
            <p:cNvSpPr>
              <a:spLocks noChangeArrowheads="1"/>
            </p:cNvSpPr>
            <p:nvPr>
              <p:custDataLst>
                <p:tags r:id="rId21"/>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3" name="Rectangle 15"/>
            <p:cNvSpPr>
              <a:spLocks noChangeArrowheads="1"/>
            </p:cNvSpPr>
            <p:nvPr>
              <p:custDataLst>
                <p:tags r:id="rId22"/>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4" name="Rectangle 15"/>
            <p:cNvSpPr>
              <a:spLocks noChangeArrowheads="1"/>
            </p:cNvSpPr>
            <p:nvPr>
              <p:custDataLst>
                <p:tags r:id="rId23"/>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5" name="Rectangle 15"/>
            <p:cNvSpPr>
              <a:spLocks noChangeArrowheads="1"/>
            </p:cNvSpPr>
            <p:nvPr>
              <p:custDataLst>
                <p:tags r:id="rId24"/>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6" name="Rectangle 15"/>
            <p:cNvSpPr>
              <a:spLocks noChangeArrowheads="1"/>
            </p:cNvSpPr>
            <p:nvPr>
              <p:custDataLst>
                <p:tags r:id="rId25"/>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7" name="Rectangle 15"/>
            <p:cNvSpPr>
              <a:spLocks noChangeArrowheads="1"/>
            </p:cNvSpPr>
            <p:nvPr>
              <p:custDataLst>
                <p:tags r:id="rId26"/>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01</a:t>
              </a:r>
            </a:p>
          </p:txBody>
        </p:sp>
        <p:sp>
          <p:nvSpPr>
            <p:cNvPr id="78" name="Rectangle 15"/>
            <p:cNvSpPr>
              <a:spLocks noChangeArrowheads="1"/>
            </p:cNvSpPr>
            <p:nvPr>
              <p:custDataLst>
                <p:tags r:id="rId27"/>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F8</a:t>
              </a:r>
            </a:p>
          </p:txBody>
        </p:sp>
      </p:grpSp>
      <p:grpSp>
        <p:nvGrpSpPr>
          <p:cNvPr id="81" name="Group 80"/>
          <p:cNvGrpSpPr/>
          <p:nvPr/>
        </p:nvGrpSpPr>
        <p:grpSpPr>
          <a:xfrm>
            <a:off x="4206240" y="5084064"/>
            <a:ext cx="4023360" cy="309295"/>
            <a:chOff x="4206240" y="3250406"/>
            <a:chExt cx="4023360" cy="309295"/>
          </a:xfrm>
        </p:grpSpPr>
        <p:sp>
          <p:nvSpPr>
            <p:cNvPr id="82" name="Rectangle 15"/>
            <p:cNvSpPr>
              <a:spLocks noChangeArrowheads="1"/>
            </p:cNvSpPr>
            <p:nvPr>
              <p:custDataLst>
                <p:tags r:id="rId12"/>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3" name="Rectangle 15"/>
            <p:cNvSpPr>
              <a:spLocks noChangeArrowheads="1"/>
            </p:cNvSpPr>
            <p:nvPr>
              <p:custDataLst>
                <p:tags r:id="rId13"/>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4" name="Rectangle 15"/>
            <p:cNvSpPr>
              <a:spLocks noChangeArrowheads="1"/>
            </p:cNvSpPr>
            <p:nvPr>
              <p:custDataLst>
                <p:tags r:id="rId14"/>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15"/>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16"/>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7" name="Rectangle 15"/>
            <p:cNvSpPr>
              <a:spLocks noChangeArrowheads="1"/>
            </p:cNvSpPr>
            <p:nvPr>
              <p:custDataLst>
                <p:tags r:id="rId17"/>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8" name="Rectangle 15"/>
            <p:cNvSpPr>
              <a:spLocks noChangeArrowheads="1"/>
            </p:cNvSpPr>
            <p:nvPr>
              <p:custDataLst>
                <p:tags r:id="rId18"/>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9" name="Rectangle 15"/>
            <p:cNvSpPr>
              <a:spLocks noChangeArrowheads="1"/>
            </p:cNvSpPr>
            <p:nvPr>
              <p:custDataLst>
                <p:tags r:id="rId19"/>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08</a:t>
              </a:r>
            </a:p>
          </p:txBody>
        </p:sp>
      </p:grpSp>
      <p:grpSp>
        <p:nvGrpSpPr>
          <p:cNvPr id="90" name="Group 89"/>
          <p:cNvGrpSpPr/>
          <p:nvPr/>
        </p:nvGrpSpPr>
        <p:grpSpPr>
          <a:xfrm>
            <a:off x="4206240" y="5687568"/>
            <a:ext cx="4023360" cy="309295"/>
            <a:chOff x="4206240" y="3250406"/>
            <a:chExt cx="4023360" cy="309295"/>
          </a:xfrm>
        </p:grpSpPr>
        <p:sp>
          <p:nvSpPr>
            <p:cNvPr id="91" name="Rectangle 15"/>
            <p:cNvSpPr>
              <a:spLocks noChangeArrowheads="1"/>
            </p:cNvSpPr>
            <p:nvPr>
              <p:custDataLst>
                <p:tags r:id="rId4"/>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2" name="Rectangle 15"/>
            <p:cNvSpPr>
              <a:spLocks noChangeArrowheads="1"/>
            </p:cNvSpPr>
            <p:nvPr>
              <p:custDataLst>
                <p:tags r:id="rId5"/>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3" name="Rectangle 15"/>
            <p:cNvSpPr>
              <a:spLocks noChangeArrowheads="1"/>
            </p:cNvSpPr>
            <p:nvPr>
              <p:custDataLst>
                <p:tags r:id="rId6"/>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4" name="Rectangle 15"/>
            <p:cNvSpPr>
              <a:spLocks noChangeArrowheads="1"/>
            </p:cNvSpPr>
            <p:nvPr>
              <p:custDataLst>
                <p:tags r:id="rId7"/>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8"/>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6" name="Rectangle 15"/>
            <p:cNvSpPr>
              <a:spLocks noChangeArrowheads="1"/>
            </p:cNvSpPr>
            <p:nvPr>
              <p:custDataLst>
                <p:tags r:id="rId9"/>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7" name="Rectangle 15"/>
            <p:cNvSpPr>
              <a:spLocks noChangeArrowheads="1"/>
            </p:cNvSpPr>
            <p:nvPr>
              <p:custDataLst>
                <p:tags r:id="rId10"/>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8" name="Rectangle 15"/>
            <p:cNvSpPr>
              <a:spLocks noChangeArrowheads="1"/>
            </p:cNvSpPr>
            <p:nvPr>
              <p:custDataLst>
                <p:tags r:id="rId11"/>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38</a:t>
              </a:r>
            </a:p>
          </p:txBody>
        </p:sp>
      </p:grpSp>
      <p:sp>
        <p:nvSpPr>
          <p:cNvPr id="64" name="Rounded Rectangle 63"/>
          <p:cNvSpPr/>
          <p:nvPr/>
        </p:nvSpPr>
        <p:spPr bwMode="auto">
          <a:xfrm>
            <a:off x="6487460" y="334638"/>
            <a:ext cx="2560320" cy="771525"/>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a:solidFill>
                  <a:srgbClr val="C00000"/>
                </a:solidFill>
                <a:latin typeface="Calibri" charset="0"/>
                <a:ea typeface="Calibri" charset="0"/>
                <a:cs typeface="Calibri" charset="0"/>
              </a:rPr>
              <a:t>64-bit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64-bits wide)</a:t>
            </a:r>
          </a:p>
        </p:txBody>
      </p:sp>
      <p:sp>
        <p:nvSpPr>
          <p:cNvPr id="6" name="TextBox 5"/>
          <p:cNvSpPr txBox="1"/>
          <p:nvPr/>
        </p:nvSpPr>
        <p:spPr>
          <a:xfrm>
            <a:off x="6515610" y="1056441"/>
            <a:ext cx="2560320" cy="369332"/>
          </a:xfrm>
          <a:prstGeom prst="rect">
            <a:avLst/>
          </a:prstGeom>
          <a:noFill/>
        </p:spPr>
        <p:txBody>
          <a:bodyPr wrap="square" rtlCol="0">
            <a:spAutoFit/>
          </a:bodyPr>
          <a:lstStyle/>
          <a:p>
            <a:pPr algn="ctr"/>
            <a:r>
              <a:rPr lang="en-US" sz="1800" b="0" dirty="0">
                <a:solidFill>
                  <a:srgbClr val="C00000"/>
                </a:solidFill>
                <a:latin typeface="Calibri" pitchFamily="34" charset="0"/>
              </a:rPr>
              <a:t>big-endian</a:t>
            </a:r>
          </a:p>
        </p:txBody>
      </p:sp>
    </p:spTree>
    <p:extLst>
      <p:ext uri="{BB962C8B-B14F-4D97-AF65-F5344CB8AC3E}">
        <p14:creationId xmlns:p14="http://schemas.microsoft.com/office/powerpoint/2010/main" val="18995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title"/>
            <p:custDataLst>
              <p:tags r:id="rId1"/>
            </p:custDataLst>
          </p:nvPr>
        </p:nvSpPr>
        <p:spPr/>
        <p:txBody>
          <a:bodyPr/>
          <a:lstStyle/>
          <a:p>
            <a:pPr eaLnBrk="1" hangingPunct="1">
              <a:defRPr/>
            </a:pPr>
            <a:r>
              <a:rPr lang="en-US" dirty="0"/>
              <a:t>Data Representations</a:t>
            </a:r>
          </a:p>
        </p:txBody>
      </p:sp>
      <p:sp>
        <p:nvSpPr>
          <p:cNvPr id="3" name="Content Placeholder 2"/>
          <p:cNvSpPr>
            <a:spLocks noGrp="1"/>
          </p:cNvSpPr>
          <p:nvPr>
            <p:ph idx="1"/>
          </p:nvPr>
        </p:nvSpPr>
        <p:spPr/>
        <p:txBody>
          <a:bodyPr/>
          <a:lstStyle/>
          <a:p>
            <a:r>
              <a:rPr lang="en-US" dirty="0"/>
              <a:t>Sizes of data types (in bytes)</a:t>
            </a:r>
          </a:p>
          <a:p>
            <a:endParaRPr lang="en-US" dirty="0"/>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18</a:t>
            </a:fld>
            <a:endParaRPr lang="en-US"/>
          </a:p>
        </p:txBody>
      </p:sp>
      <p:sp>
        <p:nvSpPr>
          <p:cNvPr id="5" name="TextBox 4"/>
          <p:cNvSpPr txBox="1"/>
          <p:nvPr>
            <p:custDataLst>
              <p:tags r:id="rId3"/>
            </p:custDataLst>
          </p:nvPr>
        </p:nvSpPr>
        <p:spPr>
          <a:xfrm>
            <a:off x="132608" y="6405375"/>
            <a:ext cx="5163786"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To use “</a:t>
            </a:r>
            <a:r>
              <a:rPr lang="en-US" sz="1600" b="0" dirty="0" err="1">
                <a:latin typeface="Courier New" panose="02070309020205020404" pitchFamily="49" charset="0"/>
                <a:ea typeface="Anonymous Pro" panose="02060609030202000504" pitchFamily="49" charset="0"/>
                <a:cs typeface="Courier New" panose="02070309020205020404" pitchFamily="49" charset="0"/>
              </a:rPr>
              <a:t>bool</a:t>
            </a:r>
            <a:r>
              <a:rPr lang="en-US" sz="1600" b="0" dirty="0">
                <a:latin typeface="Calibri" panose="020F0502020204030204" pitchFamily="34" charset="0"/>
                <a:cs typeface="Calibri" panose="020F0502020204030204" pitchFamily="34" charset="0"/>
              </a:rPr>
              <a:t>” in C, you must </a:t>
            </a:r>
            <a:r>
              <a:rPr lang="en-US" sz="1600" b="0" dirty="0">
                <a:latin typeface="Courier New" panose="02070309020205020404" pitchFamily="49" charset="0"/>
                <a:ea typeface="Anonymous Pro" panose="02060609030202000504" pitchFamily="49" charset="0"/>
                <a:cs typeface="Courier New" panose="02070309020205020404" pitchFamily="49" charset="0"/>
              </a:rPr>
              <a:t>#include &lt;</a:t>
            </a:r>
            <a:r>
              <a:rPr lang="en-US" sz="1600" b="0" dirty="0" err="1">
                <a:latin typeface="Courier New" panose="02070309020205020404" pitchFamily="49" charset="0"/>
                <a:ea typeface="Anonymous Pro" panose="02060609030202000504" pitchFamily="49" charset="0"/>
                <a:cs typeface="Courier New" panose="02070309020205020404" pitchFamily="49" charset="0"/>
              </a:rPr>
              <a:t>stdbool.h</a:t>
            </a:r>
            <a:r>
              <a:rPr lang="en-US" sz="1600" b="0" dirty="0">
                <a:latin typeface="Courier New" panose="02070309020205020404" pitchFamily="49" charset="0"/>
                <a:ea typeface="Anonymous Pro" panose="02060609030202000504" pitchFamily="49" charset="0"/>
                <a:cs typeface="Courier New" panose="02070309020205020404" pitchFamily="49" charset="0"/>
              </a:rPr>
              <a:t>&gt;</a:t>
            </a:r>
          </a:p>
        </p:txBody>
      </p:sp>
      <p:graphicFrame>
        <p:nvGraphicFramePr>
          <p:cNvPr id="6" name="Table 5"/>
          <p:cNvGraphicFramePr>
            <a:graphicFrameLocks noGrp="1"/>
          </p:cNvGraphicFramePr>
          <p:nvPr/>
        </p:nvGraphicFramePr>
        <p:xfrm>
          <a:off x="1097280" y="1920240"/>
          <a:ext cx="7178040" cy="3891280"/>
        </p:xfrm>
        <a:graphic>
          <a:graphicData uri="http://schemas.openxmlformats.org/drawingml/2006/table">
            <a:tbl>
              <a:tblPr firstRow="1" bandRow="1">
                <a:tableStyleId>{91EBBBCC-DAD2-459C-BE2E-F6DE35CF9A28}</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pPr algn="l"/>
                      <a:r>
                        <a:rPr lang="en-US" sz="1800" b="0" i="0" dirty="0">
                          <a:solidFill>
                            <a:schemeClr val="bg1"/>
                          </a:solidFill>
                          <a:latin typeface="Roboto Regular" charset="0"/>
                          <a:ea typeface="Roboto Regular" charset="0"/>
                          <a:cs typeface="Roboto Regular" charset="0"/>
                        </a:rPr>
                        <a:t>Java Data Type</a:t>
                      </a:r>
                    </a:p>
                  </a:txBody>
                  <a:tcPr>
                    <a:solidFill>
                      <a:srgbClr val="4B2A85"/>
                    </a:solidFill>
                  </a:tcPr>
                </a:tc>
                <a:tc>
                  <a:txBody>
                    <a:bodyPr/>
                    <a:lstStyle/>
                    <a:p>
                      <a:pPr algn="l"/>
                      <a:r>
                        <a:rPr lang="en-US" sz="1800" b="0" i="0" dirty="0">
                          <a:solidFill>
                            <a:schemeClr val="bg1"/>
                          </a:solidFill>
                          <a:latin typeface="Roboto Regular" charset="0"/>
                          <a:ea typeface="Roboto Regular" charset="0"/>
                          <a:cs typeface="Roboto Regular" charset="0"/>
                        </a:rPr>
                        <a:t>C Data Type</a:t>
                      </a:r>
                    </a:p>
                  </a:txBody>
                  <a:tcPr>
                    <a:solidFill>
                      <a:srgbClr val="4B2A85"/>
                    </a:solidFill>
                  </a:tcPr>
                </a:tc>
                <a:tc>
                  <a:txBody>
                    <a:bodyPr/>
                    <a:lstStyle/>
                    <a:p>
                      <a:pPr algn="ctr"/>
                      <a:r>
                        <a:rPr lang="en-US" sz="1800" b="0" i="0" dirty="0">
                          <a:solidFill>
                            <a:schemeClr val="bg1"/>
                          </a:solidFill>
                          <a:latin typeface="Roboto Regular" charset="0"/>
                          <a:ea typeface="Roboto Regular" charset="0"/>
                          <a:cs typeface="Roboto Regular" charset="0"/>
                        </a:rPr>
                        <a:t>32-bit</a:t>
                      </a:r>
                    </a:p>
                  </a:txBody>
                  <a:tcPr>
                    <a:solidFill>
                      <a:srgbClr val="4B2A85"/>
                    </a:solidFill>
                  </a:tcPr>
                </a:tc>
                <a:tc>
                  <a:txBody>
                    <a:bodyPr/>
                    <a:lstStyle/>
                    <a:p>
                      <a:pPr algn="ctr"/>
                      <a:r>
                        <a:rPr lang="en-US" sz="1800" b="0" i="0" dirty="0">
                          <a:solidFill>
                            <a:schemeClr val="bg1"/>
                          </a:solidFill>
                          <a:latin typeface="Roboto Regular" charset="0"/>
                          <a:ea typeface="Roboto Regular" charset="0"/>
                          <a:cs typeface="Roboto Regular" charset="0"/>
                        </a:rPr>
                        <a:t>x86-64</a:t>
                      </a:r>
                    </a:p>
                  </a:txBody>
                  <a:tcPr>
                    <a:solidFill>
                      <a:srgbClr val="4B2A85"/>
                    </a:solidFill>
                  </a:tcPr>
                </a:tc>
                <a:extLst>
                  <a:ext uri="{0D108BD9-81ED-4DB2-BD59-A6C34878D82A}">
                    <a16:rowId xmlns:a16="http://schemas.microsoft.com/office/drawing/2014/main" val="10000"/>
                  </a:ext>
                </a:extLst>
              </a:tr>
              <a:tr h="320040">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boolean</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bool</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byte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short</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short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40">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float</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float</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40">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double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double</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0040">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double</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16</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(reference)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pointer *</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nvGraphicFramePr>
        <p:xfrm>
          <a:off x="1097280" y="5491480"/>
          <a:ext cx="7178040" cy="320040"/>
        </p:xfrm>
        <a:graphic>
          <a:graphicData uri="http://schemas.openxmlformats.org/drawingml/2006/table">
            <a:tbl>
              <a:tblPr firstRow="1" bandRow="1">
                <a:tableStyleId>{91EBBBCC-DAD2-459C-BE2E-F6DE35CF9A28}</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20040">
                <a:tc>
                  <a:txBody>
                    <a:bodyPr/>
                    <a:lstStyle/>
                    <a:p>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(reference)</a:t>
                      </a:r>
                    </a:p>
                  </a:txBody>
                  <a:tcPr marT="0" marB="0">
                    <a:solidFill>
                      <a:srgbClr val="F6F5BD"/>
                    </a:solidFill>
                  </a:tcPr>
                </a:tc>
                <a:tc>
                  <a:txBody>
                    <a:bodyPr/>
                    <a:lstStyle/>
                    <a:p>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pointer *</a:t>
                      </a:r>
                    </a:p>
                  </a:txBody>
                  <a:tcPr marT="0" marB="0">
                    <a:solidFill>
                      <a:srgbClr val="F6F5BD"/>
                    </a:solidFill>
                  </a:tcPr>
                </a:tc>
                <a:tc>
                  <a:txBody>
                    <a:bodyPr/>
                    <a:lstStyle/>
                    <a:p>
                      <a:pPr algn="ctr"/>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4</a:t>
                      </a:r>
                    </a:p>
                  </a:txBody>
                  <a:tcPr marT="0" marB="0">
                    <a:solidFill>
                      <a:srgbClr val="F6F5BD"/>
                    </a:solidFill>
                  </a:tcPr>
                </a:tc>
                <a:tc>
                  <a:txBody>
                    <a:bodyPr/>
                    <a:lstStyle/>
                    <a:p>
                      <a:pPr algn="ctr"/>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8</a:t>
                      </a:r>
                    </a:p>
                  </a:txBody>
                  <a:tcPr marT="0" marB="0">
                    <a:solidFill>
                      <a:srgbClr val="F6F5BD"/>
                    </a:solidFill>
                  </a:tcPr>
                </a:tc>
                <a:extLst>
                  <a:ext uri="{0D108BD9-81ED-4DB2-BD59-A6C34878D82A}">
                    <a16:rowId xmlns:a16="http://schemas.microsoft.com/office/drawing/2014/main" val="10000"/>
                  </a:ext>
                </a:extLst>
              </a:tr>
            </a:tbl>
          </a:graphicData>
        </a:graphic>
      </p:graphicFrame>
      <p:sp>
        <p:nvSpPr>
          <p:cNvPr id="4" name="Rounded Rectangular Callout 3"/>
          <p:cNvSpPr/>
          <p:nvPr>
            <p:custDataLst>
              <p:tags r:id="rId4"/>
            </p:custDataLst>
          </p:nvPr>
        </p:nvSpPr>
        <p:spPr bwMode="auto">
          <a:xfrm>
            <a:off x="5334000" y="6059430"/>
            <a:ext cx="3200400" cy="380870"/>
          </a:xfrm>
          <a:prstGeom prst="wedgeRoundRectCallout">
            <a:avLst>
              <a:gd name="adj1" fmla="val 16852"/>
              <a:gd name="adj2" fmla="val -136607"/>
              <a:gd name="adj3" fmla="val 16667"/>
            </a:avLst>
          </a:prstGeom>
          <a:solidFill>
            <a:schemeClr val="accent5">
              <a:lumMod val="40000"/>
              <a:lumOff val="60000"/>
            </a:schemeClr>
          </a:solidFill>
          <a:ln>
            <a:solidFill>
              <a:schemeClr val="accent5">
                <a:lumMod val="50000"/>
              </a:schemeClr>
            </a:solidFill>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ln w="0"/>
                <a:solidFill>
                  <a:schemeClr val="tx1"/>
                </a:solidFill>
                <a:latin typeface="Roboto Regular" charset="0"/>
                <a:cs typeface="Roboto Regular" charset="0"/>
              </a:rPr>
              <a:t>a</a:t>
            </a:r>
            <a:r>
              <a:rPr kumimoji="0" lang="en-US" sz="2000" b="0" u="none" strike="noStrike" normalizeH="0" baseline="0" dirty="0">
                <a:ln w="0"/>
                <a:solidFill>
                  <a:schemeClr val="tx1"/>
                </a:solidFill>
                <a:latin typeface="Roboto Regular" charset="0"/>
                <a:cs typeface="Roboto Regular" charset="0"/>
              </a:rPr>
              <a:t>ddress size = word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Memory Alignment</a:t>
            </a:r>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a:xfrm>
                <a:off x="396875" y="1362456"/>
                <a:ext cx="8366760" cy="4974336"/>
              </a:xfrm>
            </p:spPr>
            <p:txBody>
              <a:bodyPr/>
              <a:lstStyle/>
              <a:p>
                <a:r>
                  <a:rPr lang="en-US" b="1" dirty="0">
                    <a:solidFill>
                      <a:srgbClr val="C00000"/>
                    </a:solidFill>
                  </a:rPr>
                  <a:t>Aligned</a:t>
                </a:r>
                <a:r>
                  <a:rPr lang="en-US" b="1" dirty="0"/>
                  <a:t>:</a:t>
                </a:r>
                <a:r>
                  <a:rPr lang="en-US" dirty="0"/>
                  <a:t>  Primitive object of </a:t>
                </a:r>
                <a14:m>
                  <m:oMath xmlns:m="http://schemas.openxmlformats.org/officeDocument/2006/math">
                    <m:r>
                      <a:rPr lang="en-US" i="1" dirty="0" smtClean="0">
                        <a:latin typeface="Cambria Math" panose="02040503050406030204" pitchFamily="18" charset="0"/>
                      </a:rPr>
                      <m:t>𝐾</m:t>
                    </m:r>
                  </m:oMath>
                </a14:m>
                <a:r>
                  <a:rPr lang="en-US" dirty="0"/>
                  <a:t> bytes must have an address that is a multiple of </a:t>
                </a:r>
                <a14:m>
                  <m:oMath xmlns:m="http://schemas.openxmlformats.org/officeDocument/2006/math">
                    <m:r>
                      <a:rPr lang="en-US" i="1" dirty="0" smtClean="0">
                        <a:latin typeface="Cambria Math" panose="02040503050406030204" pitchFamily="18" charset="0"/>
                      </a:rPr>
                      <m:t>𝐾</m:t>
                    </m:r>
                  </m:oMath>
                </a14:m>
                <a:endParaRPr lang="en-US" dirty="0"/>
              </a:p>
              <a:p>
                <a:pPr lvl="1"/>
                <a:r>
                  <a:rPr lang="en-US" dirty="0"/>
                  <a:t>More about alignment later in the course</a:t>
                </a:r>
              </a:p>
              <a:p>
                <a:pPr lvl="1"/>
                <a:endParaRPr lang="en-US" dirty="0"/>
              </a:p>
              <a:p>
                <a:pPr lvl="1"/>
                <a:endParaRPr lang="en-US" dirty="0"/>
              </a:p>
              <a:p>
                <a:pPr lvl="1"/>
                <a:endParaRPr lang="en-US" dirty="0"/>
              </a:p>
              <a:p>
                <a:pPr lvl="1"/>
                <a:endParaRPr lang="en-US" dirty="0"/>
              </a:p>
              <a:p>
                <a:endParaRPr lang="en-US" dirty="0"/>
              </a:p>
              <a:p>
                <a:r>
                  <a:rPr lang="en-US" dirty="0"/>
                  <a:t>For good memory system performance, data has to be </a:t>
                </a:r>
                <a:r>
                  <a:rPr lang="en-US"/>
                  <a:t>aligned.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7"/>
                </p:custDataLst>
              </p:nvPr>
            </p:nvSpPr>
            <p:spPr>
              <a:xfrm>
                <a:off x="396875" y="1362456"/>
                <a:ext cx="8366760" cy="4974336"/>
              </a:xfrm>
              <a:blipFill>
                <a:blip r:embed="rId8"/>
                <a:stretch>
                  <a:fillRect l="-303" t="-1018"/>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19</a:t>
            </a:fld>
            <a:endParaRPr lang="en-US" dirty="0"/>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custDataLst>
                  <p:tags r:id="rId4"/>
                </p:custDataLst>
              </p:nvPr>
            </p:nvGraphicFramePr>
            <p:xfrm>
              <a:off x="2560320" y="2834640"/>
              <a:ext cx="4023360" cy="1475232"/>
            </p:xfrm>
            <a:graphic>
              <a:graphicData uri="http://schemas.openxmlformats.org/drawingml/2006/table">
                <a:tbl>
                  <a:tblPr firstRow="1" bandRow="1">
                    <a:tableStyleId>{073A0DAA-6AF3-43AB-8588-CEC1D06C72B9}</a:tableStyleId>
                  </a:tblPr>
                  <a:tblGrid>
                    <a:gridCol w="73152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tblGrid>
                  <a:tr h="292608">
                    <a:tc>
                      <a:txBody>
                        <a:bodyPr/>
                        <a:lstStyle/>
                        <a:p>
                          <a:pPr algn="ctr"/>
                          <a:r>
                            <a:rPr lang="en-US" sz="2000" b="0" dirty="0">
                              <a:cs typeface="Calibri" panose="020F0502020204030204" pitchFamily="34" charset="0"/>
                            </a:rPr>
                            <a:t> </a:t>
                          </a:r>
                          <a14:m>
                            <m:oMath xmlns:m="http://schemas.openxmlformats.org/officeDocument/2006/math">
                              <m:r>
                                <a:rPr lang="en-US" sz="2000" b="0" i="1" dirty="0" smtClean="0">
                                  <a:latin typeface="Cambria Math" panose="02040503050406030204" pitchFamily="18" charset="0"/>
                                  <a:cs typeface="Calibri" panose="020F0502020204030204" pitchFamily="34" charset="0"/>
                                </a:rPr>
                                <m:t>𝐾</m:t>
                              </m:r>
                            </m:oMath>
                          </a14:m>
                          <a:endParaRPr lang="en-US" sz="2000" b="0" i="0" dirty="0">
                            <a:latin typeface="Calibri" panose="020F0502020204030204" pitchFamily="34" charset="0"/>
                            <a:cs typeface="Calibri" panose="020F0502020204030204" pitchFamily="34" charset="0"/>
                          </a:endParaRPr>
                        </a:p>
                      </a:txBody>
                      <a:tcPr marT="0" marB="0" anchor="ctr">
                        <a:solidFill>
                          <a:srgbClr val="4B2A85"/>
                        </a:solidFill>
                      </a:tcPr>
                    </a:tc>
                    <a:tc>
                      <a:txBody>
                        <a:bodyPr/>
                        <a:lstStyle/>
                        <a:p>
                          <a:r>
                            <a:rPr lang="en-US" sz="2000" b="0" i="0" dirty="0">
                              <a:latin typeface="Calibri" panose="020F0502020204030204" pitchFamily="34" charset="0"/>
                              <a:cs typeface="Calibri" panose="020F0502020204030204" pitchFamily="34" charset="0"/>
                            </a:rPr>
                            <a:t>Type</a:t>
                          </a:r>
                        </a:p>
                      </a:txBody>
                      <a:tcPr marT="0" marB="0" anchor="ctr">
                        <a:solidFill>
                          <a:srgbClr val="4B2A85"/>
                        </a:solidFill>
                      </a:tcPr>
                    </a:tc>
                    <a:extLst>
                      <a:ext uri="{0D108BD9-81ED-4DB2-BD59-A6C34878D82A}">
                        <a16:rowId xmlns:a16="http://schemas.microsoft.com/office/drawing/2014/main" val="10000"/>
                      </a:ext>
                    </a:extLst>
                  </a:tr>
                  <a:tr h="292608">
                    <a:tc>
                      <a:txBody>
                        <a:bodyPr/>
                        <a:lstStyle/>
                        <a:p>
                          <a:pPr algn="ctr"/>
                          <a:r>
                            <a:rPr lang="en-US" b="0" i="0" dirty="0">
                              <a:latin typeface="Courier New" panose="02070309020205020404" pitchFamily="49" charset="0"/>
                              <a:cs typeface="Courier New" panose="02070309020205020404" pitchFamily="49" charset="0"/>
                            </a:rPr>
                            <a:t>1</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nchor="ctr"/>
                    </a:tc>
                    <a:extLst>
                      <a:ext uri="{0D108BD9-81ED-4DB2-BD59-A6C34878D82A}">
                        <a16:rowId xmlns:a16="http://schemas.microsoft.com/office/drawing/2014/main" val="10001"/>
                      </a:ext>
                    </a:extLst>
                  </a:tr>
                  <a:tr h="292608">
                    <a:tc>
                      <a:txBody>
                        <a:bodyPr/>
                        <a:lstStyle/>
                        <a:p>
                          <a:pPr algn="ctr"/>
                          <a:r>
                            <a:rPr lang="en-US" b="0" i="0" dirty="0">
                              <a:latin typeface="Courier New" panose="02070309020205020404" pitchFamily="49" charset="0"/>
                              <a:cs typeface="Courier New" panose="02070309020205020404" pitchFamily="49" charset="0"/>
                            </a:rPr>
                            <a:t>2</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short</a:t>
                          </a:r>
                        </a:p>
                      </a:txBody>
                      <a:tcPr marT="0" marB="0" anchor="ctr"/>
                    </a:tc>
                    <a:extLst>
                      <a:ext uri="{0D108BD9-81ED-4DB2-BD59-A6C34878D82A}">
                        <a16:rowId xmlns:a16="http://schemas.microsoft.com/office/drawing/2014/main" val="10002"/>
                      </a:ext>
                    </a:extLst>
                  </a:tr>
                  <a:tr h="292608">
                    <a:tc>
                      <a:txBody>
                        <a:bodyPr/>
                        <a:lstStyle/>
                        <a:p>
                          <a:pPr algn="ctr"/>
                          <a:r>
                            <a:rPr lang="en-US" b="0" i="0" dirty="0">
                              <a:latin typeface="Courier New" panose="02070309020205020404" pitchFamily="49" charset="0"/>
                              <a:cs typeface="Courier New" panose="02070309020205020404" pitchFamily="49" charset="0"/>
                            </a:rPr>
                            <a:t>4</a:t>
                          </a:r>
                        </a:p>
                      </a:txBody>
                      <a:tcPr marT="0" marB="0" anchor="ctr"/>
                    </a:tc>
                    <a:tc>
                      <a:txBody>
                        <a:bodyPr/>
                        <a:lstStyle/>
                        <a:p>
                          <a:r>
                            <a:rPr lang="en-US" b="0" i="0" dirty="0" err="1">
                              <a:latin typeface="Courier New" panose="02070309020205020404" pitchFamily="49" charset="0"/>
                              <a:ea typeface="Anonymous Pro" panose="02060609030202000504" pitchFamily="49" charset="0"/>
                              <a:cs typeface="Courier New" panose="02070309020205020404" pitchFamily="49" charset="0"/>
                            </a:rPr>
                            <a:t>int</a:t>
                          </a:r>
                          <a:r>
                            <a:rPr lang="en-US" b="0" i="0" dirty="0">
                              <a:latin typeface="Courier New" panose="02070309020205020404" pitchFamily="49" charset="0"/>
                              <a:ea typeface="Anonymous Pro" panose="02060609030202000504" pitchFamily="49" charset="0"/>
                              <a:cs typeface="Courier New" panose="02070309020205020404" pitchFamily="49" charset="0"/>
                            </a:rPr>
                            <a:t>, float</a:t>
                          </a:r>
                        </a:p>
                      </a:txBody>
                      <a:tcPr marT="0" marB="0" anchor="ctr"/>
                    </a:tc>
                    <a:extLst>
                      <a:ext uri="{0D108BD9-81ED-4DB2-BD59-A6C34878D82A}">
                        <a16:rowId xmlns:a16="http://schemas.microsoft.com/office/drawing/2014/main" val="10003"/>
                      </a:ext>
                    </a:extLst>
                  </a:tr>
                  <a:tr h="292608">
                    <a:tc>
                      <a:txBody>
                        <a:bodyPr/>
                        <a:lstStyle/>
                        <a:p>
                          <a:pPr algn="ctr"/>
                          <a:r>
                            <a:rPr lang="en-US" b="0" i="0" dirty="0">
                              <a:latin typeface="Courier New" panose="02070309020205020404" pitchFamily="49" charset="0"/>
                              <a:cs typeface="Courier New" panose="02070309020205020404" pitchFamily="49" charset="0"/>
                            </a:rPr>
                            <a:t>8</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long, double, </a:t>
                          </a:r>
                          <a:r>
                            <a:rPr lang="en-US" b="0" i="0" dirty="0">
                              <a:latin typeface="Calibri" panose="020F0502020204030204" pitchFamily="34" charset="0"/>
                              <a:ea typeface="Anonymous Pro" panose="02060609030202000504" pitchFamily="49" charset="0"/>
                              <a:cs typeface="Calibri" panose="020F0502020204030204" pitchFamily="34" charset="0"/>
                            </a:rPr>
                            <a:t>pointers</a:t>
                          </a:r>
                        </a:p>
                      </a:txBody>
                      <a:tcPr marT="0" marB="0" anchor="ctr"/>
                    </a:tc>
                    <a:extLst>
                      <a:ext uri="{0D108BD9-81ED-4DB2-BD59-A6C34878D82A}">
                        <a16:rowId xmlns:a16="http://schemas.microsoft.com/office/drawing/2014/main" val="10004"/>
                      </a:ext>
                    </a:extLst>
                  </a:tr>
                </a:tbl>
              </a:graphicData>
            </a:graphic>
          </p:graphicFrame>
        </mc:Choice>
        <mc:Fallback xmlns="">
          <p:graphicFrame>
            <p:nvGraphicFramePr>
              <p:cNvPr id="16" name="Table 15"/>
              <p:cNvGraphicFramePr>
                <a:graphicFrameLocks noGrp="1"/>
              </p:cNvGraphicFramePr>
              <p:nvPr>
                <p:custDataLst>
                  <p:tags r:id="rId9"/>
                </p:custDataLst>
                <p:extLst>
                  <p:ext uri="{D42A27DB-BD31-4B8C-83A1-F6EECF244321}">
                    <p14:modId xmlns:p14="http://schemas.microsoft.com/office/powerpoint/2010/main" val="4034206547"/>
                  </p:ext>
                </p:extLst>
              </p:nvPr>
            </p:nvGraphicFramePr>
            <p:xfrm>
              <a:off x="2560320" y="2834640"/>
              <a:ext cx="4023360" cy="1475232"/>
            </p:xfrm>
            <a:graphic>
              <a:graphicData uri="http://schemas.openxmlformats.org/drawingml/2006/table">
                <a:tbl>
                  <a:tblPr firstRow="1" bandRow="1">
                    <a:tableStyleId>{073A0DAA-6AF3-43AB-8588-CEC1D06C72B9}</a:tableStyleId>
                  </a:tblPr>
                  <a:tblGrid>
                    <a:gridCol w="731520"/>
                    <a:gridCol w="3291840"/>
                  </a:tblGrid>
                  <a:tr h="304800">
                    <a:tc>
                      <a:txBody>
                        <a:bodyPr/>
                        <a:lstStyle/>
                        <a:p>
                          <a:endParaRPr lang="en-US"/>
                        </a:p>
                      </a:txBody>
                      <a:tcPr marT="0" marB="0" anchor="ctr">
                        <a:blipFill rotWithShape="0">
                          <a:blip r:embed="rId10"/>
                          <a:stretch>
                            <a:fillRect l="-1667" t="-26000" r="-454167" b="-430000"/>
                          </a:stretch>
                        </a:blipFill>
                      </a:tcPr>
                    </a:tc>
                    <a:tc>
                      <a:txBody>
                        <a:bodyPr/>
                        <a:lstStyle/>
                        <a:p>
                          <a:r>
                            <a:rPr lang="en-US" sz="2000" b="0" i="0" dirty="0" smtClean="0">
                              <a:latin typeface="Calibri" panose="020F0502020204030204" pitchFamily="34" charset="0"/>
                              <a:cs typeface="Calibri" panose="020F0502020204030204" pitchFamily="34" charset="0"/>
                            </a:rPr>
                            <a:t>Type</a:t>
                          </a:r>
                          <a:endParaRPr lang="en-US" sz="2000" b="0" i="0" dirty="0">
                            <a:latin typeface="Calibri" panose="020F0502020204030204" pitchFamily="34" charset="0"/>
                            <a:cs typeface="Calibri" panose="020F0502020204030204" pitchFamily="34" charset="0"/>
                          </a:endParaRPr>
                        </a:p>
                      </a:txBody>
                      <a:tcPr marT="0" marB="0" anchor="ctr">
                        <a:solidFill>
                          <a:srgbClr val="4B2A85"/>
                        </a:solidFill>
                      </a:tcPr>
                    </a:tc>
                  </a:tr>
                  <a:tr h="292608">
                    <a:tc>
                      <a:txBody>
                        <a:bodyPr/>
                        <a:lstStyle/>
                        <a:p>
                          <a:pPr algn="ctr"/>
                          <a:r>
                            <a:rPr lang="en-US" b="0" i="0" dirty="0" smtClean="0">
                              <a:latin typeface="Courier New" panose="02070309020205020404" pitchFamily="49" charset="0"/>
                              <a:cs typeface="Courier New" panose="02070309020205020404" pitchFamily="49" charset="0"/>
                            </a:rPr>
                            <a:t>1</a:t>
                          </a:r>
                          <a:endParaRPr lang="en-US" b="0" i="0" dirty="0">
                            <a:latin typeface="Courier New" panose="02070309020205020404" pitchFamily="49" charset="0"/>
                            <a:cs typeface="Courier New" panose="02070309020205020404" pitchFamily="49" charset="0"/>
                          </a:endParaRPr>
                        </a:p>
                      </a:txBody>
                      <a:tcPr marT="0" marB="0" anchor="ctr"/>
                    </a:tc>
                    <a:tc>
                      <a:txBody>
                        <a:bodyPr/>
                        <a:lstStyle/>
                        <a:p>
                          <a:r>
                            <a:rPr lang="en-US" b="0" i="0" dirty="0" smtClean="0">
                              <a:latin typeface="Courier New" panose="02070309020205020404" pitchFamily="49" charset="0"/>
                              <a:ea typeface="Anonymous Pro" panose="02060609030202000504" pitchFamily="49" charset="0"/>
                              <a:cs typeface="Courier New" panose="02070309020205020404" pitchFamily="49" charset="0"/>
                            </a:rPr>
                            <a:t>char</a:t>
                          </a:r>
                          <a:endParaRPr lang="en-US"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nchor="ctr"/>
                    </a:tc>
                  </a:tr>
                  <a:tr h="292608">
                    <a:tc>
                      <a:txBody>
                        <a:bodyPr/>
                        <a:lstStyle/>
                        <a:p>
                          <a:pPr algn="ctr"/>
                          <a:r>
                            <a:rPr lang="en-US" b="0" i="0" dirty="0" smtClean="0">
                              <a:latin typeface="Courier New" panose="02070309020205020404" pitchFamily="49" charset="0"/>
                              <a:cs typeface="Courier New" panose="02070309020205020404" pitchFamily="49" charset="0"/>
                            </a:rPr>
                            <a:t>2</a:t>
                          </a:r>
                          <a:endParaRPr lang="en-US" b="0" i="0" dirty="0">
                            <a:latin typeface="Courier New" panose="02070309020205020404" pitchFamily="49" charset="0"/>
                            <a:cs typeface="Courier New" panose="02070309020205020404" pitchFamily="49" charset="0"/>
                          </a:endParaRPr>
                        </a:p>
                      </a:txBody>
                      <a:tcPr marT="0" marB="0" anchor="ctr"/>
                    </a:tc>
                    <a:tc>
                      <a:txBody>
                        <a:bodyPr/>
                        <a:lstStyle/>
                        <a:p>
                          <a:r>
                            <a:rPr lang="en-US" b="0" i="0" dirty="0" smtClean="0">
                              <a:latin typeface="Courier New" panose="02070309020205020404" pitchFamily="49" charset="0"/>
                              <a:ea typeface="Anonymous Pro" panose="02060609030202000504" pitchFamily="49" charset="0"/>
                              <a:cs typeface="Courier New" panose="02070309020205020404" pitchFamily="49" charset="0"/>
                            </a:rPr>
                            <a:t>short</a:t>
                          </a:r>
                          <a:endParaRPr lang="en-US"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nchor="ctr"/>
                    </a:tc>
                  </a:tr>
                  <a:tr h="292608">
                    <a:tc>
                      <a:txBody>
                        <a:bodyPr/>
                        <a:lstStyle/>
                        <a:p>
                          <a:pPr algn="ctr"/>
                          <a:r>
                            <a:rPr lang="en-US" b="0" i="0" dirty="0" smtClean="0">
                              <a:latin typeface="Courier New" panose="02070309020205020404" pitchFamily="49" charset="0"/>
                              <a:cs typeface="Courier New" panose="02070309020205020404" pitchFamily="49" charset="0"/>
                            </a:rPr>
                            <a:t>4</a:t>
                          </a:r>
                          <a:endParaRPr lang="en-US" b="0" i="0" dirty="0">
                            <a:latin typeface="Courier New" panose="02070309020205020404" pitchFamily="49" charset="0"/>
                            <a:cs typeface="Courier New" panose="02070309020205020404" pitchFamily="49" charset="0"/>
                          </a:endParaRPr>
                        </a:p>
                      </a:txBody>
                      <a:tcPr marT="0" marB="0" anchor="ctr"/>
                    </a:tc>
                    <a:tc>
                      <a:txBody>
                        <a:bodyPr/>
                        <a:lstStyle/>
                        <a:p>
                          <a:r>
                            <a:rPr lang="en-US" b="0" i="0" dirty="0" err="1" smtClean="0">
                              <a:latin typeface="Courier New" panose="02070309020205020404" pitchFamily="49" charset="0"/>
                              <a:ea typeface="Anonymous Pro" panose="02060609030202000504" pitchFamily="49" charset="0"/>
                              <a:cs typeface="Courier New" panose="02070309020205020404" pitchFamily="49" charset="0"/>
                            </a:rPr>
                            <a:t>int</a:t>
                          </a:r>
                          <a:r>
                            <a:rPr lang="en-US" b="0" i="0" dirty="0" smtClean="0">
                              <a:latin typeface="Courier New" panose="02070309020205020404" pitchFamily="49" charset="0"/>
                              <a:ea typeface="Anonymous Pro" panose="02060609030202000504" pitchFamily="49" charset="0"/>
                              <a:cs typeface="Courier New" panose="02070309020205020404" pitchFamily="49" charset="0"/>
                            </a:rPr>
                            <a:t>, float</a:t>
                          </a:r>
                          <a:endParaRPr lang="en-US"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nchor="ctr"/>
                    </a:tc>
                  </a:tr>
                  <a:tr h="292608">
                    <a:tc>
                      <a:txBody>
                        <a:bodyPr/>
                        <a:lstStyle/>
                        <a:p>
                          <a:pPr algn="ctr"/>
                          <a:r>
                            <a:rPr lang="en-US" b="0" i="0" dirty="0" smtClean="0">
                              <a:latin typeface="Courier New" panose="02070309020205020404" pitchFamily="49" charset="0"/>
                              <a:cs typeface="Courier New" panose="02070309020205020404" pitchFamily="49" charset="0"/>
                            </a:rPr>
                            <a:t>8</a:t>
                          </a:r>
                          <a:endParaRPr lang="en-US" b="0" i="0" dirty="0">
                            <a:latin typeface="Courier New" panose="02070309020205020404" pitchFamily="49" charset="0"/>
                            <a:cs typeface="Courier New" panose="02070309020205020404" pitchFamily="49" charset="0"/>
                          </a:endParaRPr>
                        </a:p>
                      </a:txBody>
                      <a:tcPr marT="0" marB="0" anchor="ctr"/>
                    </a:tc>
                    <a:tc>
                      <a:txBody>
                        <a:bodyPr/>
                        <a:lstStyle/>
                        <a:p>
                          <a:r>
                            <a:rPr lang="en-US" b="0" i="0" dirty="0" smtClean="0">
                              <a:latin typeface="Courier New" panose="02070309020205020404" pitchFamily="49" charset="0"/>
                              <a:ea typeface="Anonymous Pro" panose="02060609030202000504" pitchFamily="49" charset="0"/>
                              <a:cs typeface="Courier New" panose="02070309020205020404" pitchFamily="49" charset="0"/>
                            </a:rPr>
                            <a:t>long, double, </a:t>
                          </a:r>
                          <a:r>
                            <a:rPr lang="en-US" b="0" i="0" dirty="0" smtClean="0">
                              <a:latin typeface="Calibri" panose="020F0502020204030204" pitchFamily="34" charset="0"/>
                              <a:ea typeface="Anonymous Pro" panose="02060609030202000504" pitchFamily="49" charset="0"/>
                              <a:cs typeface="Calibri" panose="020F0502020204030204" pitchFamily="34" charset="0"/>
                            </a:rPr>
                            <a:t>pointers</a:t>
                          </a:r>
                          <a:endParaRPr lang="en-US" b="0" i="0" dirty="0">
                            <a:latin typeface="Calibri" panose="020F0502020204030204" pitchFamily="34" charset="0"/>
                            <a:ea typeface="Anonymous Pro" panose="02060609030202000504" pitchFamily="49" charset="0"/>
                            <a:cs typeface="Calibri" panose="020F0502020204030204" pitchFamily="34" charset="0"/>
                          </a:endParaRPr>
                        </a:p>
                      </a:txBody>
                      <a:tcPr marT="0" marB="0" anchor="ctr"/>
                    </a:tc>
                  </a:tr>
                </a:tbl>
              </a:graphicData>
            </a:graphic>
          </p:graphicFrame>
        </mc:Fallback>
      </mc:AlternateContent>
    </p:spTree>
    <p:extLst>
      <p:ext uri="{BB962C8B-B14F-4D97-AF65-F5344CB8AC3E}">
        <p14:creationId xmlns:p14="http://schemas.microsoft.com/office/powerpoint/2010/main" val="32364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a:t>Great Idea #1: Abstraction</a:t>
            </a:r>
            <a:br>
              <a:rPr lang="en-US" dirty="0"/>
            </a:br>
            <a:r>
              <a:rPr lang="en-US" sz="4000" dirty="0"/>
              <a:t>(Levels of Representation/Interpretation)</a:t>
            </a:r>
            <a:endParaRPr lang="en-US" dirty="0"/>
          </a:p>
        </p:txBody>
      </p:sp>
      <p:graphicFrame>
        <p:nvGraphicFramePr>
          <p:cNvPr id="28674" name="Object 2"/>
          <p:cNvGraphicFramePr>
            <a:graphicFrameLocks noGrp="1" noChangeAspect="1"/>
          </p:cNvGraphicFramePr>
          <p:nvPr>
            <p:ph idx="1"/>
          </p:nvPr>
        </p:nvGraphicFramePr>
        <p:xfrm>
          <a:off x="6309556" y="5275136"/>
          <a:ext cx="1981200" cy="1362364"/>
        </p:xfrm>
        <a:graphic>
          <a:graphicData uri="http://schemas.openxmlformats.org/presentationml/2006/ole">
            <mc:AlternateContent xmlns:mc="http://schemas.openxmlformats.org/markup-compatibility/2006">
              <mc:Choice xmlns:v="urn:schemas-microsoft-com:vml" Requires="v">
                <p:oleObj spid="_x0000_s1027" name="Image" r:id="rId4" imgW="3492063" imgH="2400000" progId="">
                  <p:embed/>
                </p:oleObj>
              </mc:Choice>
              <mc:Fallback>
                <p:oleObj name="Image" r:id="rId4" imgW="3492063" imgH="2400000" progId="">
                  <p:embed/>
                  <p:pic>
                    <p:nvPicPr>
                      <p:cNvPr id="28674"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556" y="5275136"/>
                        <a:ext cx="1981200" cy="1362364"/>
                      </a:xfrm>
                      <a:prstGeom prst="rect">
                        <a:avLst/>
                      </a:prstGeom>
                      <a:noFill/>
                      <a:ln>
                        <a:noFill/>
                      </a:ln>
                      <a:effectLst/>
                    </p:spPr>
                  </p:pic>
                </p:oleObj>
              </mc:Fallback>
            </mc:AlternateContent>
          </a:graphicData>
        </a:graphic>
      </p:graphicFrame>
      <p:sp>
        <p:nvSpPr>
          <p:cNvPr id="27" name="Slide Number Placeholder 26"/>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2</a:t>
            </a:fld>
            <a:endParaRPr lang="en-US"/>
          </a:p>
        </p:txBody>
      </p:sp>
      <p:sp>
        <p:nvSpPr>
          <p:cNvPr id="4" name="Rectangle 3">
            <a:extLst>
              <a:ext uri="{FF2B5EF4-FFF2-40B4-BE49-F238E27FC236}">
                <a16:creationId xmlns:a16="http://schemas.microsoft.com/office/drawing/2014/main" id="{57A4D062-581C-4D43-94B9-DCAAC6A07F89}"/>
              </a:ext>
            </a:extLst>
          </p:cNvPr>
          <p:cNvSpPr/>
          <p:nvPr/>
        </p:nvSpPr>
        <p:spPr>
          <a:xfrm>
            <a:off x="293520" y="1820120"/>
            <a:ext cx="3810000" cy="1200329"/>
          </a:xfrm>
          <a:prstGeom prst="rect">
            <a:avLst/>
          </a:prstGeom>
        </p:spPr>
        <p:txBody>
          <a:bodyPr wrap="square">
            <a:spAutoFit/>
          </a:bodyPr>
          <a:lstStyle/>
          <a:p>
            <a:r>
              <a:rPr lang="en-US" dirty="0">
                <a:solidFill>
                  <a:srgbClr val="0000FF"/>
                </a:solidFill>
                <a:latin typeface="Consolas, "/>
              </a:rPr>
              <a:t>int</a:t>
            </a:r>
            <a:r>
              <a:rPr lang="en-US" dirty="0">
                <a:solidFill>
                  <a:srgbClr val="000000"/>
                </a:solidFill>
                <a:latin typeface="Consolas, "/>
              </a:rPr>
              <a:t> square(</a:t>
            </a:r>
            <a:r>
              <a:rPr lang="en-US" dirty="0">
                <a:solidFill>
                  <a:srgbClr val="0000FF"/>
                </a:solidFill>
                <a:latin typeface="Consolas, "/>
              </a:rPr>
              <a:t>int</a:t>
            </a:r>
            <a:r>
              <a:rPr lang="en-US" dirty="0">
                <a:solidFill>
                  <a:srgbClr val="000000"/>
                </a:solidFill>
                <a:latin typeface="Consolas, "/>
              </a:rPr>
              <a:t> num) {</a:t>
            </a:r>
          </a:p>
          <a:p>
            <a:r>
              <a:rPr lang="en-US" dirty="0">
                <a:solidFill>
                  <a:srgbClr val="0000FF"/>
                </a:solidFill>
                <a:latin typeface="Consolas, "/>
              </a:rPr>
              <a:t>return</a:t>
            </a:r>
            <a:r>
              <a:rPr lang="en-US" dirty="0">
                <a:solidFill>
                  <a:srgbClr val="000000"/>
                </a:solidFill>
                <a:latin typeface="Consolas, "/>
              </a:rPr>
              <a:t> num * num;</a:t>
            </a:r>
          </a:p>
          <a:p>
            <a:r>
              <a:rPr lang="en-US" dirty="0">
                <a:solidFill>
                  <a:srgbClr val="000000"/>
                </a:solidFill>
                <a:latin typeface="Consolas, "/>
              </a:rPr>
              <a:t>}</a:t>
            </a:r>
          </a:p>
        </p:txBody>
      </p:sp>
      <p:sp>
        <p:nvSpPr>
          <p:cNvPr id="6" name="TextBox 5">
            <a:extLst>
              <a:ext uri="{FF2B5EF4-FFF2-40B4-BE49-F238E27FC236}">
                <a16:creationId xmlns:a16="http://schemas.microsoft.com/office/drawing/2014/main" id="{5AB77731-2DF1-1547-932F-BB61C30B335A}"/>
              </a:ext>
            </a:extLst>
          </p:cNvPr>
          <p:cNvSpPr txBox="1"/>
          <p:nvPr/>
        </p:nvSpPr>
        <p:spPr>
          <a:xfrm>
            <a:off x="838200" y="1358455"/>
            <a:ext cx="1501437" cy="461665"/>
          </a:xfrm>
          <a:prstGeom prst="rect">
            <a:avLst/>
          </a:prstGeom>
          <a:noFill/>
        </p:spPr>
        <p:txBody>
          <a:bodyPr wrap="none" rtlCol="0">
            <a:spAutoFit/>
          </a:bodyPr>
          <a:lstStyle/>
          <a:p>
            <a:r>
              <a:rPr lang="en-US" dirty="0">
                <a:solidFill>
                  <a:srgbClr val="FF0000"/>
                </a:solidFill>
                <a:latin typeface="Calibri" pitchFamily="34" charset="0"/>
              </a:rPr>
              <a:t>C Program</a:t>
            </a:r>
          </a:p>
        </p:txBody>
      </p:sp>
      <p:sp>
        <p:nvSpPr>
          <p:cNvPr id="29" name="TextBox 28">
            <a:extLst>
              <a:ext uri="{FF2B5EF4-FFF2-40B4-BE49-F238E27FC236}">
                <a16:creationId xmlns:a16="http://schemas.microsoft.com/office/drawing/2014/main" id="{042B6810-47D7-E345-90F7-885F0D83841B}"/>
              </a:ext>
            </a:extLst>
          </p:cNvPr>
          <p:cNvSpPr txBox="1"/>
          <p:nvPr/>
        </p:nvSpPr>
        <p:spPr>
          <a:xfrm>
            <a:off x="5791202" y="1282252"/>
            <a:ext cx="1478290" cy="461665"/>
          </a:xfrm>
          <a:prstGeom prst="rect">
            <a:avLst/>
          </a:prstGeom>
          <a:noFill/>
        </p:spPr>
        <p:txBody>
          <a:bodyPr wrap="none" rtlCol="0">
            <a:spAutoFit/>
          </a:bodyPr>
          <a:lstStyle/>
          <a:p>
            <a:r>
              <a:rPr lang="en-US" dirty="0">
                <a:solidFill>
                  <a:srgbClr val="FF0000"/>
                </a:solidFill>
                <a:latin typeface="Calibri" pitchFamily="34" charset="0"/>
              </a:rPr>
              <a:t>Assembly </a:t>
            </a:r>
          </a:p>
        </p:txBody>
      </p:sp>
      <p:sp>
        <p:nvSpPr>
          <p:cNvPr id="30" name="TextBox 29">
            <a:extLst>
              <a:ext uri="{FF2B5EF4-FFF2-40B4-BE49-F238E27FC236}">
                <a16:creationId xmlns:a16="http://schemas.microsoft.com/office/drawing/2014/main" id="{F528B507-E1F5-7B49-92A4-E5623814F4FA}"/>
              </a:ext>
            </a:extLst>
          </p:cNvPr>
          <p:cNvSpPr txBox="1"/>
          <p:nvPr/>
        </p:nvSpPr>
        <p:spPr>
          <a:xfrm>
            <a:off x="6065912" y="4871828"/>
            <a:ext cx="829073" cy="461665"/>
          </a:xfrm>
          <a:prstGeom prst="rect">
            <a:avLst/>
          </a:prstGeom>
          <a:noFill/>
        </p:spPr>
        <p:txBody>
          <a:bodyPr wrap="none" rtlCol="0">
            <a:spAutoFit/>
          </a:bodyPr>
          <a:lstStyle/>
          <a:p>
            <a:r>
              <a:rPr lang="en-US" dirty="0">
                <a:solidFill>
                  <a:srgbClr val="FF0000"/>
                </a:solidFill>
                <a:latin typeface="Calibri" pitchFamily="34" charset="0"/>
              </a:rPr>
              <a:t>Logic</a:t>
            </a:r>
          </a:p>
        </p:txBody>
      </p:sp>
      <p:pic>
        <p:nvPicPr>
          <p:cNvPr id="7" name="Picture 6">
            <a:extLst>
              <a:ext uri="{FF2B5EF4-FFF2-40B4-BE49-F238E27FC236}">
                <a16:creationId xmlns:a16="http://schemas.microsoft.com/office/drawing/2014/main" id="{C32ECDFB-EF2E-6940-8896-6F3EF704EC4D}"/>
              </a:ext>
            </a:extLst>
          </p:cNvPr>
          <p:cNvPicPr>
            <a:picLocks noChangeAspect="1"/>
          </p:cNvPicPr>
          <p:nvPr/>
        </p:nvPicPr>
        <p:blipFill>
          <a:blip r:embed="rId6"/>
          <a:stretch>
            <a:fillRect/>
          </a:stretch>
        </p:blipFill>
        <p:spPr>
          <a:xfrm>
            <a:off x="5562600" y="1669573"/>
            <a:ext cx="2971800" cy="3276600"/>
          </a:xfrm>
          <a:prstGeom prst="rect">
            <a:avLst/>
          </a:prstGeom>
        </p:spPr>
      </p:pic>
      <p:sp>
        <p:nvSpPr>
          <p:cNvPr id="8" name="Rectangle 7">
            <a:extLst>
              <a:ext uri="{FF2B5EF4-FFF2-40B4-BE49-F238E27FC236}">
                <a16:creationId xmlns:a16="http://schemas.microsoft.com/office/drawing/2014/main" id="{6C66B8FF-BB1B-CB4F-9511-F7FBB7959D6B}"/>
              </a:ext>
            </a:extLst>
          </p:cNvPr>
          <p:cNvSpPr/>
          <p:nvPr/>
        </p:nvSpPr>
        <p:spPr>
          <a:xfrm>
            <a:off x="1219200" y="3948498"/>
            <a:ext cx="1424744" cy="2308324"/>
          </a:xfrm>
          <a:prstGeom prst="rect">
            <a:avLst/>
          </a:prstGeom>
        </p:spPr>
        <p:txBody>
          <a:bodyPr wrap="square">
            <a:spAutoFit/>
          </a:bodyPr>
          <a:lstStyle/>
          <a:p>
            <a:r>
              <a:rPr lang="en-US" sz="1800" dirty="0"/>
              <a:t>0x00000317</a:t>
            </a:r>
          </a:p>
          <a:p>
            <a:r>
              <a:rPr lang="en-US" sz="1800" dirty="0"/>
              <a:t>0x00830067</a:t>
            </a:r>
          </a:p>
          <a:p>
            <a:r>
              <a:rPr lang="en-US" sz="1800" dirty="0"/>
              <a:t>0xff010113</a:t>
            </a:r>
          </a:p>
          <a:p>
            <a:r>
              <a:rPr lang="en-US" sz="1800" dirty="0"/>
              <a:t>0x00112623</a:t>
            </a:r>
          </a:p>
          <a:p>
            <a:r>
              <a:rPr lang="en-US" sz="1800" dirty="0"/>
              <a:t>0x00812423</a:t>
            </a:r>
          </a:p>
          <a:p>
            <a:r>
              <a:rPr lang="en-US" sz="1800" dirty="0"/>
              <a:t>0x01010413</a:t>
            </a:r>
          </a:p>
          <a:p>
            <a:r>
              <a:rPr lang="en-US" sz="1800" dirty="0"/>
              <a:t>0xfea42a23</a:t>
            </a:r>
          </a:p>
          <a:p>
            <a:r>
              <a:rPr lang="en-US" sz="1800" dirty="0"/>
              <a:t>…….</a:t>
            </a:r>
          </a:p>
        </p:txBody>
      </p:sp>
      <p:sp>
        <p:nvSpPr>
          <p:cNvPr id="9" name="Rectangle 8">
            <a:extLst>
              <a:ext uri="{FF2B5EF4-FFF2-40B4-BE49-F238E27FC236}">
                <a16:creationId xmlns:a16="http://schemas.microsoft.com/office/drawing/2014/main" id="{DA8EF15D-CEFF-9444-8EDC-60101754B388}"/>
              </a:ext>
            </a:extLst>
          </p:cNvPr>
          <p:cNvSpPr/>
          <p:nvPr/>
        </p:nvSpPr>
        <p:spPr>
          <a:xfrm>
            <a:off x="1312105" y="3375887"/>
            <a:ext cx="1006750" cy="461665"/>
          </a:xfrm>
          <a:prstGeom prst="rect">
            <a:avLst/>
          </a:prstGeom>
        </p:spPr>
        <p:txBody>
          <a:bodyPr wrap="none">
            <a:spAutoFit/>
          </a:bodyPr>
          <a:lstStyle/>
          <a:p>
            <a:r>
              <a:rPr lang="en-US" dirty="0">
                <a:solidFill>
                  <a:srgbClr val="FF0000"/>
                </a:solidFill>
                <a:latin typeface="Calibri" pitchFamily="34" charset="0"/>
              </a:rPr>
              <a:t>Binary</a:t>
            </a:r>
          </a:p>
        </p:txBody>
      </p:sp>
    </p:spTree>
    <p:extLst>
      <p:ext uri="{BB962C8B-B14F-4D97-AF65-F5344CB8AC3E}">
        <p14:creationId xmlns:p14="http://schemas.microsoft.com/office/powerpoint/2010/main" val="34084822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9" name="Rectangle 41"/>
          <p:cNvSpPr>
            <a:spLocks noGrp="1" noChangeArrowheads="1"/>
          </p:cNvSpPr>
          <p:nvPr>
            <p:ph type="title"/>
            <p:custDataLst>
              <p:tags r:id="rId1"/>
            </p:custDataLst>
          </p:nvPr>
        </p:nvSpPr>
        <p:spPr/>
        <p:txBody>
          <a:bodyPr/>
          <a:lstStyle/>
          <a:p>
            <a:pPr eaLnBrk="1" hangingPunct="1">
              <a:defRPr/>
            </a:pPr>
            <a:r>
              <a:rPr lang="en-US" dirty="0"/>
              <a:t>Byte Ordering</a:t>
            </a:r>
          </a:p>
        </p:txBody>
      </p:sp>
      <p:sp>
        <p:nvSpPr>
          <p:cNvPr id="43050" name="Rectangle 42"/>
          <p:cNvSpPr>
            <a:spLocks noGrp="1" noChangeArrowheads="1"/>
          </p:cNvSpPr>
          <p:nvPr>
            <p:ph idx="1"/>
            <p:custDataLst>
              <p:tags r:id="rId2"/>
            </p:custDataLst>
          </p:nvPr>
        </p:nvSpPr>
        <p:spPr/>
        <p:txBody>
          <a:bodyPr/>
          <a:lstStyle/>
          <a:p>
            <a:pPr eaLnBrk="1" hangingPunct="1">
              <a:defRPr/>
            </a:pPr>
            <a:r>
              <a:rPr lang="en-US" dirty="0"/>
              <a:t>How should bytes within a word be ordered </a:t>
            </a:r>
            <a:r>
              <a:rPr lang="en-US" i="1" dirty="0"/>
              <a:t>in memory?</a:t>
            </a:r>
          </a:p>
          <a:p>
            <a:pPr lvl="1">
              <a:defRPr/>
            </a:pPr>
            <a:r>
              <a:rPr lang="en-US" b="1" dirty="0"/>
              <a:t>Example: </a:t>
            </a:r>
            <a:r>
              <a:rPr lang="en-US" dirty="0"/>
              <a:t>store the 4-byte (32-bit) </a:t>
            </a:r>
            <a:r>
              <a:rPr lang="en-US" dirty="0" err="1">
                <a:latin typeface="Courier New" panose="02070309020205020404" pitchFamily="49" charset="0"/>
                <a:cs typeface="Courier New" panose="02070309020205020404" pitchFamily="49" charset="0"/>
              </a:rPr>
              <a:t>int</a:t>
            </a:r>
            <a:r>
              <a:rPr lang="en-US" dirty="0"/>
              <a:t>: </a:t>
            </a:r>
            <a:br>
              <a:rPr lang="en-US" dirty="0"/>
            </a:br>
            <a:r>
              <a:rPr lang="en-US" b="0" dirty="0">
                <a:latin typeface="Courier New" panose="02070309020205020404" pitchFamily="49" charset="0"/>
                <a:cs typeface="Courier New" panose="02070309020205020404" pitchFamily="49" charset="0"/>
              </a:rPr>
              <a:t>0x a1 b2 c3 d4</a:t>
            </a:r>
          </a:p>
          <a:p>
            <a:pPr lvl="2">
              <a:defRPr/>
            </a:pPr>
            <a:endParaRPr lang="en-US" dirty="0"/>
          </a:p>
          <a:p>
            <a:pPr eaLnBrk="1" hangingPunct="1">
              <a:defRPr/>
            </a:pPr>
            <a:r>
              <a:rPr lang="en-US" dirty="0"/>
              <a:t>By convention, ordering of bytes called </a:t>
            </a:r>
            <a:r>
              <a:rPr lang="en-US" i="1" dirty="0"/>
              <a:t>endianness</a:t>
            </a:r>
          </a:p>
          <a:p>
            <a:pPr lvl="1" eaLnBrk="1" hangingPunct="1">
              <a:defRPr/>
            </a:pPr>
            <a:r>
              <a:rPr lang="en-US" dirty="0"/>
              <a:t>The two options are </a:t>
            </a:r>
            <a:r>
              <a:rPr lang="en-US" dirty="0">
                <a:solidFill>
                  <a:srgbClr val="C00000"/>
                </a:solidFill>
              </a:rPr>
              <a:t>big-endian</a:t>
            </a:r>
            <a:r>
              <a:rPr lang="en-US" dirty="0"/>
              <a:t> and </a:t>
            </a:r>
            <a:r>
              <a:rPr lang="en-US" dirty="0">
                <a:solidFill>
                  <a:srgbClr val="C00000"/>
                </a:solidFill>
              </a:rPr>
              <a:t>little-endian</a:t>
            </a:r>
          </a:p>
          <a:p>
            <a:pPr lvl="2">
              <a:defRPr/>
            </a:pPr>
            <a:r>
              <a:rPr lang="en-US" dirty="0"/>
              <a:t>In which address does the least significant </a:t>
            </a:r>
            <a:r>
              <a:rPr lang="en-US" i="1" dirty="0"/>
              <a:t>byte</a:t>
            </a:r>
            <a:r>
              <a:rPr lang="en-US" dirty="0"/>
              <a:t> go?</a:t>
            </a:r>
          </a:p>
          <a:p>
            <a:pPr lvl="2">
              <a:defRPr/>
            </a:pPr>
            <a:r>
              <a:rPr lang="en-US" dirty="0"/>
              <a:t>Based on </a:t>
            </a:r>
            <a:r>
              <a:rPr lang="en-US" i="1" dirty="0"/>
              <a:t>Gulliver’s Travels</a:t>
            </a:r>
            <a:r>
              <a:rPr lang="en-US" dirty="0"/>
              <a:t>:  tribes cut eggs on different sides </a:t>
            </a:r>
            <a:br>
              <a:rPr lang="en-US" dirty="0"/>
            </a:br>
            <a:r>
              <a:rPr lang="en-US" dirty="0"/>
              <a:t>(big, little)</a:t>
            </a: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Tree>
    <p:extLst>
      <p:ext uri="{BB962C8B-B14F-4D97-AF65-F5344CB8AC3E}">
        <p14:creationId xmlns:p14="http://schemas.microsoft.com/office/powerpoint/2010/main" val="3881748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5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1"/>
            </p:custDataLst>
          </p:nvPr>
        </p:nvSpPr>
        <p:spPr/>
        <p:txBody>
          <a:bodyPr/>
          <a:lstStyle/>
          <a:p>
            <a:pPr eaLnBrk="1" hangingPunct="1">
              <a:defRPr/>
            </a:pPr>
            <a:r>
              <a:rPr lang="en-US" dirty="0"/>
              <a:t>Byte Ordering</a:t>
            </a:r>
          </a:p>
        </p:txBody>
      </p:sp>
      <p:sp>
        <p:nvSpPr>
          <p:cNvPr id="47107" name="Rectangle 3"/>
          <p:cNvSpPr>
            <a:spLocks noGrp="1" noChangeArrowheads="1"/>
          </p:cNvSpPr>
          <p:nvPr>
            <p:ph idx="1"/>
            <p:custDataLst>
              <p:tags r:id="rId2"/>
            </p:custDataLst>
          </p:nvPr>
        </p:nvSpPr>
        <p:spPr/>
        <p:txBody>
          <a:bodyPr/>
          <a:lstStyle/>
          <a:p>
            <a:pPr eaLnBrk="1" hangingPunct="1">
              <a:defRPr/>
            </a:pPr>
            <a:r>
              <a:rPr lang="en-US" dirty="0"/>
              <a:t>Big-endian </a:t>
            </a:r>
            <a:r>
              <a:rPr lang="en-US" b="0" dirty="0"/>
              <a:t>(SPARC, z/Architecture)</a:t>
            </a:r>
            <a:endParaRPr lang="en-US" dirty="0"/>
          </a:p>
          <a:p>
            <a:pPr lvl="1" eaLnBrk="1" hangingPunct="1">
              <a:defRPr/>
            </a:pPr>
            <a:r>
              <a:rPr lang="en-US" dirty="0"/>
              <a:t>Least significant byte has highest address</a:t>
            </a:r>
          </a:p>
          <a:p>
            <a:pPr eaLnBrk="1" hangingPunct="1">
              <a:defRPr/>
            </a:pPr>
            <a:r>
              <a:rPr lang="en-US" dirty="0"/>
              <a:t>Little-endian </a:t>
            </a:r>
            <a:r>
              <a:rPr lang="en-US" b="0" dirty="0"/>
              <a:t>(x86, x86-64, </a:t>
            </a:r>
            <a:r>
              <a:rPr lang="en-US" b="1" dirty="0"/>
              <a:t>RISC-V</a:t>
            </a:r>
            <a:r>
              <a:rPr lang="en-US" b="0" dirty="0"/>
              <a:t>)</a:t>
            </a:r>
            <a:endParaRPr lang="en-US" dirty="0"/>
          </a:p>
          <a:p>
            <a:pPr lvl="1" eaLnBrk="1" hangingPunct="1">
              <a:defRPr/>
            </a:pPr>
            <a:r>
              <a:rPr lang="en-US" dirty="0"/>
              <a:t>Least significant byte has lowest address</a:t>
            </a:r>
          </a:p>
          <a:p>
            <a:pPr>
              <a:defRPr/>
            </a:pPr>
            <a:r>
              <a:rPr lang="en-US" dirty="0"/>
              <a:t>Bi-endian (ARM, PowerPC)</a:t>
            </a:r>
          </a:p>
          <a:p>
            <a:pPr lvl="1">
              <a:defRPr/>
            </a:pPr>
            <a:r>
              <a:rPr lang="en-US" dirty="0"/>
              <a:t>Endianness can be specified as big or little</a:t>
            </a:r>
          </a:p>
          <a:p>
            <a:pPr eaLnBrk="1" hangingPunct="1">
              <a:spcBef>
                <a:spcPts val="1800"/>
              </a:spcBef>
              <a:defRPr/>
            </a:pPr>
            <a:r>
              <a:rPr lang="en-US" b="1" dirty="0"/>
              <a:t>Example:</a:t>
            </a:r>
            <a:r>
              <a:rPr lang="en-US" dirty="0"/>
              <a:t>  </a:t>
            </a:r>
            <a:r>
              <a:rPr lang="en-US" dirty="0">
                <a:cs typeface="Roboto Regular" charset="0"/>
              </a:rPr>
              <a:t>4-byte data 0xa1b2c3d4 at address 0x100</a:t>
            </a:r>
          </a:p>
          <a:p>
            <a:pPr lvl="1" eaLnBrk="1" hangingPunct="1">
              <a:defRPr/>
            </a:pPr>
            <a:endParaRPr lang="en-US" dirty="0"/>
          </a:p>
          <a:p>
            <a:pPr eaLnBrk="1" hangingPunct="1">
              <a:defRPr/>
            </a:pPr>
            <a:endParaRPr lang="en-US"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pSp>
        <p:nvGrpSpPr>
          <p:cNvPr id="2" name="Group 49"/>
          <p:cNvGrpSpPr>
            <a:grpSpLocks/>
          </p:cNvGrpSpPr>
          <p:nvPr>
            <p:custDataLst>
              <p:tags r:id="rId4"/>
            </p:custDataLst>
          </p:nvPr>
        </p:nvGrpSpPr>
        <p:grpSpPr bwMode="auto">
          <a:xfrm>
            <a:off x="2744273" y="4833337"/>
            <a:ext cx="5486400" cy="609600"/>
            <a:chOff x="1104" y="2928"/>
            <a:chExt cx="3456" cy="384"/>
          </a:xfrm>
        </p:grpSpPr>
        <p:sp>
          <p:nvSpPr>
            <p:cNvPr id="14366" name="Rectangle 5"/>
            <p:cNvSpPr>
              <a:spLocks noChangeArrowheads="1"/>
            </p:cNvSpPr>
            <p:nvPr>
              <p:custDataLst>
                <p:tags r:id="rId30"/>
              </p:custDataLst>
            </p:nvPr>
          </p:nvSpPr>
          <p:spPr bwMode="auto">
            <a:xfrm>
              <a:off x="1968"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0x100</a:t>
              </a:r>
            </a:p>
          </p:txBody>
        </p:sp>
        <p:sp>
          <p:nvSpPr>
            <p:cNvPr id="14367" name="Rectangle 6"/>
            <p:cNvSpPr>
              <a:spLocks noChangeArrowheads="1"/>
            </p:cNvSpPr>
            <p:nvPr>
              <p:custDataLst>
                <p:tags r:id="rId31"/>
              </p:custDataLst>
            </p:nvPr>
          </p:nvSpPr>
          <p:spPr bwMode="auto">
            <a:xfrm>
              <a:off x="2400"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0x101</a:t>
              </a:r>
            </a:p>
          </p:txBody>
        </p:sp>
        <p:sp>
          <p:nvSpPr>
            <p:cNvPr id="14368" name="Rectangle 7"/>
            <p:cNvSpPr>
              <a:spLocks noChangeArrowheads="1"/>
            </p:cNvSpPr>
            <p:nvPr>
              <p:custDataLst>
                <p:tags r:id="rId32"/>
              </p:custDataLst>
            </p:nvPr>
          </p:nvSpPr>
          <p:spPr bwMode="auto">
            <a:xfrm>
              <a:off x="2832"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0x102</a:t>
              </a:r>
            </a:p>
          </p:txBody>
        </p:sp>
        <p:sp>
          <p:nvSpPr>
            <p:cNvPr id="14369" name="Rectangle 8"/>
            <p:cNvSpPr>
              <a:spLocks noChangeArrowheads="1"/>
            </p:cNvSpPr>
            <p:nvPr>
              <p:custDataLst>
                <p:tags r:id="rId33"/>
              </p:custDataLst>
            </p:nvPr>
          </p:nvSpPr>
          <p:spPr bwMode="auto">
            <a:xfrm>
              <a:off x="3264"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0x103</a:t>
              </a:r>
            </a:p>
          </p:txBody>
        </p:sp>
        <p:sp>
          <p:nvSpPr>
            <p:cNvPr id="14370" name="Rectangle 9"/>
            <p:cNvSpPr>
              <a:spLocks noChangeArrowheads="1"/>
            </p:cNvSpPr>
            <p:nvPr>
              <p:custDataLst>
                <p:tags r:id="rId34"/>
              </p:custDataLst>
            </p:nvPr>
          </p:nvSpPr>
          <p:spPr bwMode="auto">
            <a:xfrm>
              <a:off x="1104"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1" name="Rectangle 10"/>
            <p:cNvSpPr>
              <a:spLocks noChangeArrowheads="1"/>
            </p:cNvSpPr>
            <p:nvPr>
              <p:custDataLst>
                <p:tags r:id="rId35"/>
              </p:custDataLst>
            </p:nvPr>
          </p:nvSpPr>
          <p:spPr bwMode="auto">
            <a:xfrm>
              <a:off x="1536"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2" name="Rectangle 11"/>
            <p:cNvSpPr>
              <a:spLocks noChangeArrowheads="1"/>
            </p:cNvSpPr>
            <p:nvPr>
              <p:custDataLst>
                <p:tags r:id="rId36"/>
              </p:custDataLst>
            </p:nvPr>
          </p:nvSpPr>
          <p:spPr bwMode="auto">
            <a:xfrm>
              <a:off x="1968"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01</a:t>
              </a:r>
            </a:p>
          </p:txBody>
        </p:sp>
        <p:sp>
          <p:nvSpPr>
            <p:cNvPr id="14373" name="Rectangle 12"/>
            <p:cNvSpPr>
              <a:spLocks noChangeArrowheads="1"/>
            </p:cNvSpPr>
            <p:nvPr>
              <p:custDataLst>
                <p:tags r:id="rId37"/>
              </p:custDataLst>
            </p:nvPr>
          </p:nvSpPr>
          <p:spPr bwMode="auto">
            <a:xfrm>
              <a:off x="2400"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23</a:t>
              </a:r>
            </a:p>
          </p:txBody>
        </p:sp>
        <p:sp>
          <p:nvSpPr>
            <p:cNvPr id="14374" name="Rectangle 13"/>
            <p:cNvSpPr>
              <a:spLocks noChangeArrowheads="1"/>
            </p:cNvSpPr>
            <p:nvPr>
              <p:custDataLst>
                <p:tags r:id="rId38"/>
              </p:custDataLst>
            </p:nvPr>
          </p:nvSpPr>
          <p:spPr bwMode="auto">
            <a:xfrm>
              <a:off x="2832"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45</a:t>
              </a:r>
            </a:p>
          </p:txBody>
        </p:sp>
        <p:sp>
          <p:nvSpPr>
            <p:cNvPr id="14375" name="Rectangle 14"/>
            <p:cNvSpPr>
              <a:spLocks noChangeArrowheads="1"/>
            </p:cNvSpPr>
            <p:nvPr>
              <p:custDataLst>
                <p:tags r:id="rId39"/>
              </p:custDataLst>
            </p:nvPr>
          </p:nvSpPr>
          <p:spPr bwMode="auto">
            <a:xfrm>
              <a:off x="3264"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67</a:t>
              </a:r>
            </a:p>
          </p:txBody>
        </p:sp>
        <p:sp>
          <p:nvSpPr>
            <p:cNvPr id="14376" name="Rectangle 15"/>
            <p:cNvSpPr>
              <a:spLocks noChangeArrowheads="1"/>
            </p:cNvSpPr>
            <p:nvPr>
              <p:custDataLst>
                <p:tags r:id="rId40"/>
              </p:custDataLst>
            </p:nvPr>
          </p:nvSpPr>
          <p:spPr bwMode="auto">
            <a:xfrm>
              <a:off x="3696"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7" name="Rectangle 16"/>
            <p:cNvSpPr>
              <a:spLocks noChangeArrowheads="1"/>
            </p:cNvSpPr>
            <p:nvPr>
              <p:custDataLst>
                <p:tags r:id="rId41"/>
              </p:custDataLst>
            </p:nvPr>
          </p:nvSpPr>
          <p:spPr bwMode="auto">
            <a:xfrm>
              <a:off x="4128"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grpSp>
      <p:grpSp>
        <p:nvGrpSpPr>
          <p:cNvPr id="3" name="Group 50"/>
          <p:cNvGrpSpPr>
            <a:grpSpLocks/>
          </p:cNvGrpSpPr>
          <p:nvPr>
            <p:custDataLst>
              <p:tags r:id="rId5"/>
            </p:custDataLst>
          </p:nvPr>
        </p:nvGrpSpPr>
        <p:grpSpPr bwMode="auto">
          <a:xfrm>
            <a:off x="2744273" y="5670559"/>
            <a:ext cx="5486400" cy="609600"/>
            <a:chOff x="1104" y="3456"/>
            <a:chExt cx="3456" cy="384"/>
          </a:xfrm>
        </p:grpSpPr>
        <p:sp>
          <p:nvSpPr>
            <p:cNvPr id="14354" name="Rectangle 18"/>
            <p:cNvSpPr>
              <a:spLocks noChangeArrowheads="1"/>
            </p:cNvSpPr>
            <p:nvPr>
              <p:custDataLst>
                <p:tags r:id="rId18"/>
              </p:custDataLst>
            </p:nvPr>
          </p:nvSpPr>
          <p:spPr bwMode="auto">
            <a:xfrm>
              <a:off x="1968"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0x100</a:t>
              </a:r>
            </a:p>
          </p:txBody>
        </p:sp>
        <p:sp>
          <p:nvSpPr>
            <p:cNvPr id="14355" name="Rectangle 19"/>
            <p:cNvSpPr>
              <a:spLocks noChangeArrowheads="1"/>
            </p:cNvSpPr>
            <p:nvPr>
              <p:custDataLst>
                <p:tags r:id="rId19"/>
              </p:custDataLst>
            </p:nvPr>
          </p:nvSpPr>
          <p:spPr bwMode="auto">
            <a:xfrm>
              <a:off x="2400"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0x101</a:t>
              </a:r>
            </a:p>
          </p:txBody>
        </p:sp>
        <p:sp>
          <p:nvSpPr>
            <p:cNvPr id="14356" name="Rectangle 20"/>
            <p:cNvSpPr>
              <a:spLocks noChangeArrowheads="1"/>
            </p:cNvSpPr>
            <p:nvPr>
              <p:custDataLst>
                <p:tags r:id="rId20"/>
              </p:custDataLst>
            </p:nvPr>
          </p:nvSpPr>
          <p:spPr bwMode="auto">
            <a:xfrm>
              <a:off x="2832"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0x102</a:t>
              </a:r>
            </a:p>
          </p:txBody>
        </p:sp>
        <p:sp>
          <p:nvSpPr>
            <p:cNvPr id="14357" name="Rectangle 21"/>
            <p:cNvSpPr>
              <a:spLocks noChangeArrowheads="1"/>
            </p:cNvSpPr>
            <p:nvPr>
              <p:custDataLst>
                <p:tags r:id="rId21"/>
              </p:custDataLst>
            </p:nvPr>
          </p:nvSpPr>
          <p:spPr bwMode="auto">
            <a:xfrm>
              <a:off x="3264"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0x103</a:t>
              </a:r>
            </a:p>
          </p:txBody>
        </p:sp>
        <p:sp>
          <p:nvSpPr>
            <p:cNvPr id="14358" name="Rectangle 22"/>
            <p:cNvSpPr>
              <a:spLocks noChangeArrowheads="1"/>
            </p:cNvSpPr>
            <p:nvPr>
              <p:custDataLst>
                <p:tags r:id="rId22"/>
              </p:custDataLst>
            </p:nvPr>
          </p:nvSpPr>
          <p:spPr bwMode="auto">
            <a:xfrm>
              <a:off x="1104"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59" name="Rectangle 23"/>
            <p:cNvSpPr>
              <a:spLocks noChangeArrowheads="1"/>
            </p:cNvSpPr>
            <p:nvPr>
              <p:custDataLst>
                <p:tags r:id="rId23"/>
              </p:custDataLst>
            </p:nvPr>
          </p:nvSpPr>
          <p:spPr bwMode="auto">
            <a:xfrm>
              <a:off x="1536"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60" name="Rectangle 24"/>
            <p:cNvSpPr>
              <a:spLocks noChangeArrowheads="1"/>
            </p:cNvSpPr>
            <p:nvPr>
              <p:custDataLst>
                <p:tags r:id="rId24"/>
              </p:custDataLst>
            </p:nvPr>
          </p:nvSpPr>
          <p:spPr bwMode="auto">
            <a:xfrm>
              <a:off x="1968"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67</a:t>
              </a:r>
            </a:p>
          </p:txBody>
        </p:sp>
        <p:sp>
          <p:nvSpPr>
            <p:cNvPr id="14361" name="Rectangle 25"/>
            <p:cNvSpPr>
              <a:spLocks noChangeArrowheads="1"/>
            </p:cNvSpPr>
            <p:nvPr>
              <p:custDataLst>
                <p:tags r:id="rId25"/>
              </p:custDataLst>
            </p:nvPr>
          </p:nvSpPr>
          <p:spPr bwMode="auto">
            <a:xfrm>
              <a:off x="2400"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45</a:t>
              </a:r>
            </a:p>
          </p:txBody>
        </p:sp>
        <p:sp>
          <p:nvSpPr>
            <p:cNvPr id="14362" name="Rectangle 26"/>
            <p:cNvSpPr>
              <a:spLocks noChangeArrowheads="1"/>
            </p:cNvSpPr>
            <p:nvPr>
              <p:custDataLst>
                <p:tags r:id="rId26"/>
              </p:custDataLst>
            </p:nvPr>
          </p:nvSpPr>
          <p:spPr bwMode="auto">
            <a:xfrm>
              <a:off x="2832"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23</a:t>
              </a:r>
            </a:p>
          </p:txBody>
        </p:sp>
        <p:sp>
          <p:nvSpPr>
            <p:cNvPr id="14363" name="Rectangle 27"/>
            <p:cNvSpPr>
              <a:spLocks noChangeArrowheads="1"/>
            </p:cNvSpPr>
            <p:nvPr>
              <p:custDataLst>
                <p:tags r:id="rId27"/>
              </p:custDataLst>
            </p:nvPr>
          </p:nvSpPr>
          <p:spPr bwMode="auto">
            <a:xfrm>
              <a:off x="3264"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01</a:t>
              </a:r>
            </a:p>
          </p:txBody>
        </p:sp>
        <p:sp>
          <p:nvSpPr>
            <p:cNvPr id="14364" name="Rectangle 28"/>
            <p:cNvSpPr>
              <a:spLocks noChangeArrowheads="1"/>
            </p:cNvSpPr>
            <p:nvPr>
              <p:custDataLst>
                <p:tags r:id="rId28"/>
              </p:custDataLst>
            </p:nvPr>
          </p:nvSpPr>
          <p:spPr bwMode="auto">
            <a:xfrm>
              <a:off x="3696"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65" name="Rectangle 29"/>
            <p:cNvSpPr>
              <a:spLocks noChangeArrowheads="1"/>
            </p:cNvSpPr>
            <p:nvPr>
              <p:custDataLst>
                <p:tags r:id="rId29"/>
              </p:custDataLst>
            </p:nvPr>
          </p:nvSpPr>
          <p:spPr bwMode="auto">
            <a:xfrm>
              <a:off x="4128"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grpSp>
      <p:sp>
        <p:nvSpPr>
          <p:cNvPr id="14342" name="Rectangle 30"/>
          <p:cNvSpPr>
            <a:spLocks noChangeArrowheads="1"/>
          </p:cNvSpPr>
          <p:nvPr>
            <p:custDataLst>
              <p:tags r:id="rId6"/>
            </p:custDataLst>
          </p:nvPr>
        </p:nvSpPr>
        <p:spPr bwMode="auto">
          <a:xfrm>
            <a:off x="915473" y="5116976"/>
            <a:ext cx="1779588" cy="402161"/>
          </a:xfrm>
          <a:prstGeom prst="rect">
            <a:avLst/>
          </a:prstGeom>
          <a:noFill/>
          <a:ln w="12700">
            <a:noFill/>
            <a:miter lim="800000"/>
            <a:headEnd/>
            <a:tailEnd/>
          </a:ln>
        </p:spPr>
        <p:txBody>
          <a:bodyPr lIns="63500" tIns="25400" rIns="63500" bIns="25400">
            <a:spAutoFit/>
          </a:bodyPr>
          <a:lstStyle/>
          <a:p>
            <a:pPr algn="r">
              <a:lnSpc>
                <a:spcPct val="95000"/>
              </a:lnSpc>
            </a:pPr>
            <a:r>
              <a:rPr lang="en-US" b="0" dirty="0">
                <a:solidFill>
                  <a:schemeClr val="tx2"/>
                </a:solidFill>
                <a:latin typeface="Calibri" panose="020F0502020204030204" pitchFamily="34" charset="0"/>
                <a:cs typeface="Calibri" panose="020F0502020204030204" pitchFamily="34" charset="0"/>
              </a:rPr>
              <a:t>Big-Endian</a:t>
            </a:r>
          </a:p>
        </p:txBody>
      </p:sp>
      <p:sp>
        <p:nvSpPr>
          <p:cNvPr id="14343" name="Rectangle 31"/>
          <p:cNvSpPr>
            <a:spLocks noChangeArrowheads="1"/>
          </p:cNvSpPr>
          <p:nvPr>
            <p:custDataLst>
              <p:tags r:id="rId7"/>
            </p:custDataLst>
          </p:nvPr>
        </p:nvSpPr>
        <p:spPr bwMode="auto">
          <a:xfrm>
            <a:off x="458273" y="5933037"/>
            <a:ext cx="2209800" cy="402161"/>
          </a:xfrm>
          <a:prstGeom prst="rect">
            <a:avLst/>
          </a:prstGeom>
          <a:noFill/>
          <a:ln w="12700">
            <a:noFill/>
            <a:miter lim="800000"/>
            <a:headEnd/>
            <a:tailEnd/>
          </a:ln>
        </p:spPr>
        <p:txBody>
          <a:bodyPr wrap="square" lIns="63500" tIns="25400" rIns="63500" bIns="25400">
            <a:spAutoFit/>
          </a:bodyPr>
          <a:lstStyle/>
          <a:p>
            <a:pPr algn="r">
              <a:lnSpc>
                <a:spcPct val="95000"/>
              </a:lnSpc>
            </a:pPr>
            <a:r>
              <a:rPr lang="en-US" b="0" dirty="0">
                <a:solidFill>
                  <a:schemeClr val="tx2"/>
                </a:solidFill>
                <a:latin typeface="Calibri" panose="020F0502020204030204" pitchFamily="34" charset="0"/>
                <a:cs typeface="Calibri" panose="020F0502020204030204" pitchFamily="34" charset="0"/>
              </a:rPr>
              <a:t>Little-Endian</a:t>
            </a:r>
          </a:p>
        </p:txBody>
      </p:sp>
      <p:grpSp>
        <p:nvGrpSpPr>
          <p:cNvPr id="4" name="Group 51"/>
          <p:cNvGrpSpPr>
            <a:grpSpLocks/>
          </p:cNvGrpSpPr>
          <p:nvPr>
            <p:custDataLst>
              <p:tags r:id="rId8"/>
            </p:custDataLst>
          </p:nvPr>
        </p:nvGrpSpPr>
        <p:grpSpPr bwMode="auto">
          <a:xfrm>
            <a:off x="4115873" y="5138137"/>
            <a:ext cx="2743200" cy="304800"/>
            <a:chOff x="1968" y="3120"/>
            <a:chExt cx="1728" cy="192"/>
          </a:xfrm>
        </p:grpSpPr>
        <p:sp>
          <p:nvSpPr>
            <p:cNvPr id="14350" name="Rectangle 41"/>
            <p:cNvSpPr>
              <a:spLocks noChangeArrowheads="1"/>
            </p:cNvSpPr>
            <p:nvPr>
              <p:custDataLst>
                <p:tags r:id="rId14"/>
              </p:custDataLst>
            </p:nvPr>
          </p:nvSpPr>
          <p:spPr bwMode="auto">
            <a:xfrm>
              <a:off x="1968"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a1</a:t>
              </a:r>
            </a:p>
          </p:txBody>
        </p:sp>
        <p:sp>
          <p:nvSpPr>
            <p:cNvPr id="14351" name="Rectangle 42"/>
            <p:cNvSpPr>
              <a:spLocks noChangeArrowheads="1"/>
            </p:cNvSpPr>
            <p:nvPr>
              <p:custDataLst>
                <p:tags r:id="rId15"/>
              </p:custDataLst>
            </p:nvPr>
          </p:nvSpPr>
          <p:spPr bwMode="auto">
            <a:xfrm>
              <a:off x="2400"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b2</a:t>
              </a:r>
            </a:p>
          </p:txBody>
        </p:sp>
        <p:sp>
          <p:nvSpPr>
            <p:cNvPr id="14352" name="Rectangle 43"/>
            <p:cNvSpPr>
              <a:spLocks noChangeArrowheads="1"/>
            </p:cNvSpPr>
            <p:nvPr>
              <p:custDataLst>
                <p:tags r:id="rId16"/>
              </p:custDataLst>
            </p:nvPr>
          </p:nvSpPr>
          <p:spPr bwMode="auto">
            <a:xfrm>
              <a:off x="2832"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c3</a:t>
              </a:r>
            </a:p>
          </p:txBody>
        </p:sp>
        <p:sp>
          <p:nvSpPr>
            <p:cNvPr id="14353" name="Rectangle 44"/>
            <p:cNvSpPr>
              <a:spLocks noChangeArrowheads="1"/>
            </p:cNvSpPr>
            <p:nvPr>
              <p:custDataLst>
                <p:tags r:id="rId17"/>
              </p:custDataLst>
            </p:nvPr>
          </p:nvSpPr>
          <p:spPr bwMode="auto">
            <a:xfrm>
              <a:off x="3264"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d4</a:t>
              </a:r>
            </a:p>
          </p:txBody>
        </p:sp>
      </p:grpSp>
      <p:grpSp>
        <p:nvGrpSpPr>
          <p:cNvPr id="5" name="Group 52"/>
          <p:cNvGrpSpPr>
            <a:grpSpLocks/>
          </p:cNvGrpSpPr>
          <p:nvPr>
            <p:custDataLst>
              <p:tags r:id="rId9"/>
            </p:custDataLst>
          </p:nvPr>
        </p:nvGrpSpPr>
        <p:grpSpPr bwMode="auto">
          <a:xfrm>
            <a:off x="4115873" y="5975359"/>
            <a:ext cx="2743200" cy="304800"/>
            <a:chOff x="1968" y="3648"/>
            <a:chExt cx="1728" cy="192"/>
          </a:xfrm>
        </p:grpSpPr>
        <p:sp>
          <p:nvSpPr>
            <p:cNvPr id="14346" name="Rectangle 45"/>
            <p:cNvSpPr>
              <a:spLocks noChangeArrowheads="1"/>
            </p:cNvSpPr>
            <p:nvPr>
              <p:custDataLst>
                <p:tags r:id="rId10"/>
              </p:custDataLst>
            </p:nvPr>
          </p:nvSpPr>
          <p:spPr bwMode="auto">
            <a:xfrm>
              <a:off x="1968"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d4</a:t>
              </a:r>
            </a:p>
          </p:txBody>
        </p:sp>
        <p:sp>
          <p:nvSpPr>
            <p:cNvPr id="14347" name="Rectangle 46"/>
            <p:cNvSpPr>
              <a:spLocks noChangeArrowheads="1"/>
            </p:cNvSpPr>
            <p:nvPr>
              <p:custDataLst>
                <p:tags r:id="rId11"/>
              </p:custDataLst>
            </p:nvPr>
          </p:nvSpPr>
          <p:spPr bwMode="auto">
            <a:xfrm>
              <a:off x="2400"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c3</a:t>
              </a:r>
            </a:p>
          </p:txBody>
        </p:sp>
        <p:sp>
          <p:nvSpPr>
            <p:cNvPr id="14348" name="Rectangle 47"/>
            <p:cNvSpPr>
              <a:spLocks noChangeArrowheads="1"/>
            </p:cNvSpPr>
            <p:nvPr>
              <p:custDataLst>
                <p:tags r:id="rId12"/>
              </p:custDataLst>
            </p:nvPr>
          </p:nvSpPr>
          <p:spPr bwMode="auto">
            <a:xfrm>
              <a:off x="2832"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b2</a:t>
              </a:r>
            </a:p>
          </p:txBody>
        </p:sp>
        <p:sp>
          <p:nvSpPr>
            <p:cNvPr id="14349" name="Rectangle 48"/>
            <p:cNvSpPr>
              <a:spLocks noChangeArrowheads="1"/>
            </p:cNvSpPr>
            <p:nvPr>
              <p:custDataLst>
                <p:tags r:id="rId13"/>
              </p:custDataLst>
            </p:nvPr>
          </p:nvSpPr>
          <p:spPr bwMode="auto">
            <a:xfrm>
              <a:off x="3264"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a1</a:t>
              </a:r>
            </a:p>
          </p:txBody>
        </p:sp>
      </p:grpSp>
    </p:spTree>
    <p:extLst>
      <p:ext uri="{BB962C8B-B14F-4D97-AF65-F5344CB8AC3E}">
        <p14:creationId xmlns:p14="http://schemas.microsoft.com/office/powerpoint/2010/main" val="1125910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Data, &amp; Addressing II</a:t>
            </a:r>
            <a:br>
              <a:rPr lang="en-US" dirty="0"/>
            </a:br>
            <a:endParaRPr lang="en-US" sz="2000" b="0" dirty="0"/>
          </a:p>
        </p:txBody>
      </p:sp>
    </p:spTree>
    <p:extLst>
      <p:ext uri="{BB962C8B-B14F-4D97-AF65-F5344CB8AC3E}">
        <p14:creationId xmlns:p14="http://schemas.microsoft.com/office/powerpoint/2010/main" val="39212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Review</a:t>
            </a:r>
          </a:p>
        </p:txBody>
      </p:sp>
      <p:sp>
        <p:nvSpPr>
          <p:cNvPr id="3" name="Content Placeholder 2"/>
          <p:cNvSpPr>
            <a:spLocks noGrp="1"/>
          </p:cNvSpPr>
          <p:nvPr>
            <p:ph idx="1"/>
            <p:custDataLst>
              <p:tags r:id="rId2"/>
            </p:custDataLst>
          </p:nvPr>
        </p:nvSpPr>
        <p:spPr/>
        <p:txBody>
          <a:bodyPr/>
          <a:lstStyle/>
          <a:p>
            <a:pPr marL="514350" indent="-514350">
              <a:buSzPct val="100000"/>
              <a:buFont typeface="+mj-lt"/>
              <a:buAutoNum type="arabicParenR"/>
            </a:pPr>
            <a:r>
              <a:rPr lang="en-US" dirty="0"/>
              <a:t>If the word size of a machine is 64-bits, which of the following is usually true? (pick all that apply)</a:t>
            </a:r>
          </a:p>
          <a:p>
            <a:pPr marL="820674" lvl="1" indent="-457200">
              <a:buFont typeface="+mj-lt"/>
              <a:buAutoNum type="alphaLcParenR"/>
            </a:pPr>
            <a:r>
              <a:rPr lang="en-US" dirty="0"/>
              <a:t>64 bits is the size of a pointer</a:t>
            </a:r>
          </a:p>
          <a:p>
            <a:pPr marL="820674" lvl="1" indent="-457200">
              <a:buFont typeface="+mj-lt"/>
              <a:buAutoNum type="alphaLcParenR"/>
            </a:pPr>
            <a:r>
              <a:rPr lang="en-US" dirty="0"/>
              <a:t>64 bits is the size of an integer</a:t>
            </a:r>
          </a:p>
          <a:p>
            <a:pPr marL="820674" lvl="1" indent="-457200">
              <a:buFont typeface="+mj-lt"/>
              <a:buAutoNum type="alphaLcParenR"/>
            </a:pPr>
            <a:r>
              <a:rPr lang="en-US" dirty="0"/>
              <a:t>64 bits is the width of a register</a:t>
            </a:r>
          </a:p>
          <a:p>
            <a:pPr marL="514350" indent="-514350">
              <a:buSzPct val="100000"/>
              <a:buFont typeface="+mj-lt"/>
              <a:buAutoNum type="arabicParenR"/>
            </a:pPr>
            <a:r>
              <a:rPr lang="en-US" dirty="0"/>
              <a:t>(True/False) By looking at the bits stored in memory, I can tell if a particular 4-bytes is being used to represent an integer, floating point number, or instruction.</a:t>
            </a:r>
          </a:p>
          <a:p>
            <a:pPr marL="514350" indent="-514350">
              <a:buSzPct val="100000"/>
              <a:buFont typeface="+mj-lt"/>
              <a:buAutoNum type="arabicParenR"/>
            </a:pPr>
            <a:r>
              <a:rPr lang="en-US" dirty="0"/>
              <a:t>If the size of a pointer on a machine is 6 bits, the address space is how many bytes?</a:t>
            </a:r>
          </a:p>
        </p:txBody>
      </p:sp>
      <p:sp>
        <p:nvSpPr>
          <p:cNvPr id="4" name="Slide Number Placeholder 3"/>
          <p:cNvSpPr>
            <a:spLocks noGrp="1"/>
          </p:cNvSpPr>
          <p:nvPr>
            <p:ph type="sldNum" sz="quarter" idx="10"/>
          </p:nvPr>
        </p:nvSpPr>
        <p:spPr/>
        <p:txBody>
          <a:bodyPr/>
          <a:lstStyle/>
          <a:p>
            <a:fld id="{FCE80258-DC00-4EB7-9E0E-1FD39B8D824A}" type="slidenum">
              <a:rPr lang="en-US" smtClean="0"/>
              <a:t>23</a:t>
            </a:fld>
            <a:endParaRPr lang="en-US"/>
          </a:p>
        </p:txBody>
      </p:sp>
    </p:spTree>
    <p:extLst>
      <p:ext uri="{BB962C8B-B14F-4D97-AF65-F5344CB8AC3E}">
        <p14:creationId xmlns:p14="http://schemas.microsoft.com/office/powerpoint/2010/main" val="165539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Assignment in C</a:t>
            </a:r>
          </a:p>
        </p:txBody>
      </p:sp>
      <p:sp>
        <p:nvSpPr>
          <p:cNvPr id="3" name="Content Placeholder 2"/>
          <p:cNvSpPr>
            <a:spLocks noGrp="1"/>
          </p:cNvSpPr>
          <p:nvPr>
            <p:ph idx="1"/>
            <p:custDataLst>
              <p:tags r:id="rId2"/>
            </p:custDataLst>
          </p:nvPr>
        </p:nvSpPr>
        <p:spPr/>
        <p:txBody>
          <a:bodyPr/>
          <a:lstStyle/>
          <a:p>
            <a:r>
              <a:rPr lang="en-US" dirty="0"/>
              <a:t>left-hand side = right-hand side;</a:t>
            </a:r>
          </a:p>
          <a:p>
            <a:pPr lvl="1">
              <a:spcBef>
                <a:spcPts val="0"/>
              </a:spcBef>
            </a:pPr>
            <a:r>
              <a:rPr lang="en-US" dirty="0"/>
              <a:t>LHS must evaluate to a </a:t>
            </a:r>
            <a:r>
              <a:rPr lang="en-US" i="1" dirty="0"/>
              <a:t>location</a:t>
            </a:r>
          </a:p>
          <a:p>
            <a:pPr lvl="1">
              <a:spcBef>
                <a:spcPts val="0"/>
              </a:spcBef>
            </a:pPr>
            <a:r>
              <a:rPr lang="en-US" dirty="0"/>
              <a:t>RHS must evaluate to a </a:t>
            </a:r>
            <a:r>
              <a:rPr lang="en-US" i="1" dirty="0"/>
              <a:t>value</a:t>
            </a:r>
            <a:r>
              <a:rPr lang="en-US" dirty="0"/>
              <a:t> (could be an address)</a:t>
            </a:r>
          </a:p>
          <a:p>
            <a:pPr lvl="1">
              <a:spcBef>
                <a:spcPts val="0"/>
              </a:spcBef>
            </a:pPr>
            <a:r>
              <a:rPr lang="en-US" dirty="0"/>
              <a:t>Store RHS value at LHS location</a:t>
            </a:r>
          </a:p>
          <a:p>
            <a:r>
              <a:rPr lang="en-US" b="1"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x, y;</a:t>
            </a:r>
          </a:p>
          <a:p>
            <a:r>
              <a:rPr lang="en-US" dirty="0">
                <a:latin typeface="Courier New" panose="02070309020205020404" pitchFamily="49" charset="0"/>
                <a:cs typeface="Courier New" panose="02070309020205020404" pitchFamily="49" charset="0"/>
              </a:rPr>
              <a:t>x = 0;</a:t>
            </a:r>
          </a:p>
          <a:p>
            <a:r>
              <a:rPr lang="en-US" dirty="0">
                <a:latin typeface="Courier New" panose="02070309020205020404" pitchFamily="49" charset="0"/>
                <a:cs typeface="Courier New" panose="02070309020205020404" pitchFamily="49" charset="0"/>
              </a:rPr>
              <a:t>y = 0x3CD02700;</a:t>
            </a:r>
          </a:p>
          <a:p>
            <a:r>
              <a:rPr lang="en-US" dirty="0">
                <a:latin typeface="Courier New" panose="02070309020205020404" pitchFamily="49" charset="0"/>
                <a:cs typeface="Courier New" panose="02070309020205020404" pitchFamily="49" charset="0"/>
              </a:rPr>
              <a:t>x = y + 3;</a:t>
            </a:r>
          </a:p>
          <a:p>
            <a:pPr lvl="1"/>
            <a:r>
              <a:rPr lang="en-US" dirty="0">
                <a:cs typeface="Calibri" panose="020F0502020204030204" pitchFamily="34" charset="0"/>
              </a:rPr>
              <a:t>Get value at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3, store in </a:t>
            </a:r>
            <a:r>
              <a:rPr lang="en-US" dirty="0">
                <a:latin typeface="Courier New" panose="02070309020205020404" pitchFamily="49" charset="0"/>
                <a:cs typeface="Courier New" panose="02070309020205020404" pitchFamily="49" charset="0"/>
              </a:rPr>
              <a:t>x</a:t>
            </a:r>
          </a:p>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z = &amp;y + 3;</a:t>
            </a:r>
          </a:p>
          <a:p>
            <a:pPr lvl="1"/>
            <a:r>
              <a:rPr lang="en-US" dirty="0">
                <a:cs typeface="Calibri" panose="020F0502020204030204" pitchFamily="34" charset="0"/>
              </a:rPr>
              <a:t>Get address of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3”, store in </a:t>
            </a:r>
            <a:r>
              <a:rPr lang="en-US" dirty="0">
                <a:latin typeface="Courier New" panose="02070309020205020404" pitchFamily="49" charset="0"/>
                <a:cs typeface="Courier New" panose="02070309020205020404" pitchFamily="49" charset="0"/>
              </a:rPr>
              <a:t>z</a:t>
            </a:r>
          </a:p>
          <a:p>
            <a:pPr lvl="1"/>
            <a:endParaRPr lang="en-US"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24</a:t>
            </a:fld>
            <a:endParaRPr lang="en-US"/>
          </a:p>
        </p:txBody>
      </p:sp>
      <p:grpSp>
        <p:nvGrpSpPr>
          <p:cNvPr id="103" name="Group 102"/>
          <p:cNvGrpSpPr/>
          <p:nvPr/>
        </p:nvGrpSpPr>
        <p:grpSpPr>
          <a:xfrm>
            <a:off x="6492240" y="3229463"/>
            <a:ext cx="2199360" cy="301752"/>
            <a:chOff x="2208048" y="4034135"/>
            <a:chExt cx="2199360" cy="301752"/>
          </a:xfrm>
        </p:grpSpPr>
        <p:sp>
          <p:nvSpPr>
            <p:cNvPr id="105" name="TextBox 104"/>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03</a:t>
              </a:r>
            </a:p>
          </p:txBody>
        </p:sp>
        <p:sp>
          <p:nvSpPr>
            <p:cNvPr id="106" name="TextBox 105"/>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27</a:t>
              </a:r>
            </a:p>
          </p:txBody>
        </p:sp>
        <p:sp>
          <p:nvSpPr>
            <p:cNvPr id="107" name="TextBox 106"/>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D0</a:t>
              </a:r>
            </a:p>
          </p:txBody>
        </p:sp>
        <p:sp>
          <p:nvSpPr>
            <p:cNvPr id="108" name="TextBox 107"/>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3C</a:t>
              </a:r>
            </a:p>
          </p:txBody>
        </p:sp>
      </p:grpSp>
      <p:grpSp>
        <p:nvGrpSpPr>
          <p:cNvPr id="138" name="Group 137"/>
          <p:cNvGrpSpPr/>
          <p:nvPr/>
        </p:nvGrpSpPr>
        <p:grpSpPr>
          <a:xfrm>
            <a:off x="6492240" y="4756511"/>
            <a:ext cx="2199360" cy="301752"/>
            <a:chOff x="2208048" y="4034135"/>
            <a:chExt cx="2199360" cy="301752"/>
          </a:xfrm>
        </p:grpSpPr>
        <p:sp>
          <p:nvSpPr>
            <p:cNvPr id="140" name="TextBox 139"/>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141" name="TextBox 140"/>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27</a:t>
              </a:r>
            </a:p>
          </p:txBody>
        </p:sp>
        <p:sp>
          <p:nvSpPr>
            <p:cNvPr id="142" name="TextBox 141"/>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D0</a:t>
              </a:r>
            </a:p>
          </p:txBody>
        </p:sp>
        <p:sp>
          <p:nvSpPr>
            <p:cNvPr id="143" name="TextBox 142"/>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3C</a:t>
              </a:r>
            </a:p>
          </p:txBody>
        </p:sp>
      </p:grpSp>
      <p:grpSp>
        <p:nvGrpSpPr>
          <p:cNvPr id="31" name="Group 30"/>
          <p:cNvGrpSpPr/>
          <p:nvPr/>
        </p:nvGrpSpPr>
        <p:grpSpPr>
          <a:xfrm>
            <a:off x="6492240" y="2926080"/>
            <a:ext cx="2194560" cy="3054096"/>
            <a:chOff x="5669280" y="2926080"/>
            <a:chExt cx="2194560" cy="3054096"/>
          </a:xfrm>
        </p:grpSpPr>
        <p:grpSp>
          <p:nvGrpSpPr>
            <p:cNvPr id="4" name="Group 3"/>
            <p:cNvGrpSpPr/>
            <p:nvPr/>
          </p:nvGrpSpPr>
          <p:grpSpPr>
            <a:xfrm>
              <a:off x="5669280" y="2926080"/>
              <a:ext cx="2194560" cy="3048000"/>
              <a:chOff x="5638799" y="2886670"/>
              <a:chExt cx="2194560" cy="3048000"/>
            </a:xfrm>
          </p:grpSpPr>
          <p:sp>
            <p:nvSpPr>
              <p:cNvPr id="6" name="Rectangle 2"/>
              <p:cNvSpPr>
                <a:spLocks noChangeArrowheads="1"/>
              </p:cNvSpPr>
              <p:nvPr>
                <p:custDataLst>
                  <p:tags r:id="rId17"/>
                </p:custDataLst>
              </p:nvPr>
            </p:nvSpPr>
            <p:spPr bwMode="auto">
              <a:xfrm>
                <a:off x="5638799" y="28866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3"/>
              <p:cNvSpPr>
                <a:spLocks noChangeArrowheads="1"/>
              </p:cNvSpPr>
              <p:nvPr>
                <p:custDataLst>
                  <p:tags r:id="rId18"/>
                </p:custDataLst>
              </p:nvPr>
            </p:nvSpPr>
            <p:spPr bwMode="auto">
              <a:xfrm>
                <a:off x="5638799" y="31914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4"/>
              <p:cNvSpPr>
                <a:spLocks noChangeArrowheads="1"/>
              </p:cNvSpPr>
              <p:nvPr>
                <p:custDataLst>
                  <p:tags r:id="rId19"/>
                </p:custDataLst>
              </p:nvPr>
            </p:nvSpPr>
            <p:spPr bwMode="auto">
              <a:xfrm>
                <a:off x="5638799" y="34962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5"/>
              <p:cNvSpPr>
                <a:spLocks noChangeArrowheads="1"/>
              </p:cNvSpPr>
              <p:nvPr>
                <p:custDataLst>
                  <p:tags r:id="rId20"/>
                </p:custDataLst>
              </p:nvPr>
            </p:nvSpPr>
            <p:spPr bwMode="auto">
              <a:xfrm>
                <a:off x="5638799" y="38010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6"/>
              <p:cNvSpPr>
                <a:spLocks noChangeArrowheads="1"/>
              </p:cNvSpPr>
              <p:nvPr>
                <p:custDataLst>
                  <p:tags r:id="rId21"/>
                </p:custDataLst>
              </p:nvPr>
            </p:nvSpPr>
            <p:spPr bwMode="auto">
              <a:xfrm>
                <a:off x="5638799" y="41058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7"/>
              <p:cNvSpPr>
                <a:spLocks noChangeArrowheads="1"/>
              </p:cNvSpPr>
              <p:nvPr>
                <p:custDataLst>
                  <p:tags r:id="rId22"/>
                </p:custDataLst>
              </p:nvPr>
            </p:nvSpPr>
            <p:spPr bwMode="auto">
              <a:xfrm>
                <a:off x="5638799" y="44106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8"/>
              <p:cNvSpPr>
                <a:spLocks noChangeArrowheads="1"/>
              </p:cNvSpPr>
              <p:nvPr>
                <p:custDataLst>
                  <p:tags r:id="rId23"/>
                </p:custDataLst>
              </p:nvPr>
            </p:nvSpPr>
            <p:spPr bwMode="auto">
              <a:xfrm>
                <a:off x="5638799" y="47154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9"/>
              <p:cNvSpPr>
                <a:spLocks noChangeArrowheads="1"/>
              </p:cNvSpPr>
              <p:nvPr>
                <p:custDataLst>
                  <p:tags r:id="rId24"/>
                </p:custDataLst>
              </p:nvPr>
            </p:nvSpPr>
            <p:spPr bwMode="auto">
              <a:xfrm>
                <a:off x="5638799" y="50202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4" name="Rectangle 10"/>
              <p:cNvSpPr>
                <a:spLocks noChangeArrowheads="1"/>
              </p:cNvSpPr>
              <p:nvPr>
                <p:custDataLst>
                  <p:tags r:id="rId25"/>
                </p:custDataLst>
              </p:nvPr>
            </p:nvSpPr>
            <p:spPr bwMode="auto">
              <a:xfrm>
                <a:off x="5638799" y="53250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5" name="Rectangle 11"/>
              <p:cNvSpPr>
                <a:spLocks noChangeArrowheads="1"/>
              </p:cNvSpPr>
              <p:nvPr>
                <p:custDataLst>
                  <p:tags r:id="rId26"/>
                </p:custDataLst>
              </p:nvPr>
            </p:nvSpPr>
            <p:spPr bwMode="auto">
              <a:xfrm>
                <a:off x="5638799" y="56298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cxnSp>
          <p:nvCxnSpPr>
            <p:cNvPr id="26" name="Straight Connector 25"/>
            <p:cNvCxnSpPr/>
            <p:nvPr>
              <p:custDataLst>
                <p:tags r:id="rId14"/>
              </p:custDataLst>
            </p:nvPr>
          </p:nvCxnSpPr>
          <p:spPr bwMode="auto">
            <a:xfrm>
              <a:off x="6217920" y="2926080"/>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91" name="Straight Connector 90"/>
            <p:cNvCxnSpPr/>
            <p:nvPr>
              <p:custDataLst>
                <p:tags r:id="rId15"/>
              </p:custDataLst>
            </p:nvPr>
          </p:nvCxnSpPr>
          <p:spPr bwMode="auto">
            <a:xfrm>
              <a:off x="6766560" y="2926080"/>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92" name="Straight Connector 91"/>
            <p:cNvCxnSpPr/>
            <p:nvPr>
              <p:custDataLst>
                <p:tags r:id="rId16"/>
              </p:custDataLst>
            </p:nvPr>
          </p:nvCxnSpPr>
          <p:spPr bwMode="auto">
            <a:xfrm>
              <a:off x="7315200" y="2926080"/>
              <a:ext cx="0" cy="3054096"/>
            </a:xfrm>
            <a:prstGeom prst="line">
              <a:avLst/>
            </a:prstGeom>
            <a:noFill/>
            <a:ln w="25400" cap="flat" cmpd="sng" algn="ctr">
              <a:solidFill>
                <a:srgbClr val="00B050"/>
              </a:solidFill>
              <a:prstDash val="sysDash"/>
              <a:round/>
              <a:headEnd type="none" w="med" len="med"/>
              <a:tailEnd type="none" w="med" len="med"/>
            </a:ln>
            <a:effectLst/>
          </p:spPr>
        </p:cxnSp>
      </p:grpSp>
      <p:sp>
        <p:nvSpPr>
          <p:cNvPr id="29" name="TextBox 28"/>
          <p:cNvSpPr txBox="1"/>
          <p:nvPr>
            <p:custDataLst>
              <p:tags r:id="rId4"/>
            </p:custDataLst>
          </p:nvPr>
        </p:nvSpPr>
        <p:spPr>
          <a:xfrm>
            <a:off x="4127403" y="849474"/>
            <a:ext cx="184666" cy="461665"/>
          </a:xfrm>
          <a:prstGeom prst="rect">
            <a:avLst/>
          </a:prstGeom>
          <a:noFill/>
        </p:spPr>
        <p:txBody>
          <a:bodyPr wrap="none" rtlCol="0">
            <a:spAutoFit/>
          </a:bodyPr>
          <a:lstStyle/>
          <a:p>
            <a:endParaRPr lang="en-US" b="0" dirty="0">
              <a:latin typeface="Roboto Regular" charset="0"/>
            </a:endParaRPr>
          </a:p>
        </p:txBody>
      </p:sp>
      <p:sp>
        <p:nvSpPr>
          <p:cNvPr id="30" name="TextBox 29"/>
          <p:cNvSpPr txBox="1"/>
          <p:nvPr>
            <p:custDataLst>
              <p:tags r:id="rId5"/>
            </p:custDataLst>
          </p:nvPr>
        </p:nvSpPr>
        <p:spPr>
          <a:xfrm>
            <a:off x="8695944" y="3200400"/>
            <a:ext cx="365760" cy="307777"/>
          </a:xfrm>
          <a:prstGeom prst="rect">
            <a:avLst/>
          </a:prstGeom>
          <a:noFill/>
        </p:spPr>
        <p:txBody>
          <a:bodyPr wrap="none" lIns="0" tIns="0" rIns="0" bIns="0" rtlCol="0" anchor="ctr" anchorCtr="0">
            <a:noAutofit/>
          </a:bodyPr>
          <a:lstStyle/>
          <a:p>
            <a:pPr algn="ctr"/>
            <a:r>
              <a:rPr lang="en-US" sz="2800" dirty="0">
                <a:solidFill>
                  <a:srgbClr val="CC0000"/>
                </a:solidFill>
                <a:latin typeface="Courier New" panose="02070309020205020404" pitchFamily="49" charset="0"/>
                <a:cs typeface="Courier New" panose="02070309020205020404" pitchFamily="49" charset="0"/>
              </a:rPr>
              <a:t>x</a:t>
            </a:r>
          </a:p>
        </p:txBody>
      </p:sp>
      <p:sp>
        <p:nvSpPr>
          <p:cNvPr id="41" name="TextBox 40"/>
          <p:cNvSpPr txBox="1"/>
          <p:nvPr>
            <p:custDataLst>
              <p:tags r:id="rId6"/>
            </p:custDataLst>
          </p:nvPr>
        </p:nvSpPr>
        <p:spPr>
          <a:xfrm>
            <a:off x="8695944" y="4736592"/>
            <a:ext cx="365760" cy="307777"/>
          </a:xfrm>
          <a:prstGeom prst="rect">
            <a:avLst/>
          </a:prstGeom>
          <a:noFill/>
        </p:spPr>
        <p:txBody>
          <a:bodyPr wrap="none" lIns="0" tIns="0" rIns="0" bIns="0" rtlCol="0" anchor="ctr" anchorCtr="0">
            <a:noAutofit/>
          </a:bodyPr>
          <a:lstStyle/>
          <a:p>
            <a:pPr algn="ctr"/>
            <a:r>
              <a:rPr lang="en-US" sz="2800" dirty="0">
                <a:solidFill>
                  <a:srgbClr val="0000FF"/>
                </a:solidFill>
                <a:latin typeface="Courier New" panose="02070309020205020404" pitchFamily="49" charset="0"/>
                <a:cs typeface="Courier New" panose="02070309020205020404" pitchFamily="49" charset="0"/>
              </a:rPr>
              <a:t>y</a:t>
            </a:r>
          </a:p>
        </p:txBody>
      </p:sp>
      <p:grpSp>
        <p:nvGrpSpPr>
          <p:cNvPr id="18" name="Group 17"/>
          <p:cNvGrpSpPr/>
          <p:nvPr/>
        </p:nvGrpSpPr>
        <p:grpSpPr>
          <a:xfrm>
            <a:off x="6492240" y="2609600"/>
            <a:ext cx="2194560" cy="307777"/>
            <a:chOff x="5669280" y="2609600"/>
            <a:chExt cx="2194560" cy="307777"/>
          </a:xfrm>
        </p:grpSpPr>
        <p:sp>
          <p:nvSpPr>
            <p:cNvPr id="93" name="Rectangle 14"/>
            <p:cNvSpPr>
              <a:spLocks noChangeArrowheads="1"/>
            </p:cNvSpPr>
            <p:nvPr>
              <p:custDataLst>
                <p:tags r:id="rId10"/>
              </p:custDataLst>
            </p:nvPr>
          </p:nvSpPr>
          <p:spPr bwMode="auto">
            <a:xfrm>
              <a:off x="566928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0x00</a:t>
              </a:r>
            </a:p>
          </p:txBody>
        </p:sp>
        <p:sp>
          <p:nvSpPr>
            <p:cNvPr id="94" name="Rectangle 14"/>
            <p:cNvSpPr>
              <a:spLocks noChangeArrowheads="1"/>
            </p:cNvSpPr>
            <p:nvPr>
              <p:custDataLst>
                <p:tags r:id="rId11"/>
              </p:custDataLst>
            </p:nvPr>
          </p:nvSpPr>
          <p:spPr bwMode="auto">
            <a:xfrm>
              <a:off x="621792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0x01</a:t>
              </a:r>
            </a:p>
          </p:txBody>
        </p:sp>
        <p:sp>
          <p:nvSpPr>
            <p:cNvPr id="95" name="Rectangle 14"/>
            <p:cNvSpPr>
              <a:spLocks noChangeArrowheads="1"/>
            </p:cNvSpPr>
            <p:nvPr>
              <p:custDataLst>
                <p:tags r:id="rId12"/>
              </p:custDataLst>
            </p:nvPr>
          </p:nvSpPr>
          <p:spPr bwMode="auto">
            <a:xfrm>
              <a:off x="676656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0x02</a:t>
              </a:r>
            </a:p>
          </p:txBody>
        </p:sp>
        <p:sp>
          <p:nvSpPr>
            <p:cNvPr id="96" name="Rectangle 14"/>
            <p:cNvSpPr>
              <a:spLocks noChangeArrowheads="1"/>
            </p:cNvSpPr>
            <p:nvPr>
              <p:custDataLst>
                <p:tags r:id="rId13"/>
              </p:custDataLst>
            </p:nvPr>
          </p:nvSpPr>
          <p:spPr bwMode="auto">
            <a:xfrm>
              <a:off x="731520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0x03</a:t>
              </a:r>
            </a:p>
          </p:txBody>
        </p:sp>
      </p:grpSp>
      <p:grpSp>
        <p:nvGrpSpPr>
          <p:cNvPr id="17" name="Group 16"/>
          <p:cNvGrpSpPr/>
          <p:nvPr/>
        </p:nvGrpSpPr>
        <p:grpSpPr>
          <a:xfrm>
            <a:off x="5669280" y="2926080"/>
            <a:ext cx="822960" cy="3044952"/>
            <a:chOff x="7868640" y="2926080"/>
            <a:chExt cx="822960" cy="3044952"/>
          </a:xfrm>
        </p:grpSpPr>
        <p:sp>
          <p:nvSpPr>
            <p:cNvPr id="101" name="TextBox 100"/>
            <p:cNvSpPr txBox="1"/>
            <p:nvPr/>
          </p:nvSpPr>
          <p:spPr>
            <a:xfrm>
              <a:off x="7868640" y="29260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0x00</a:t>
              </a:r>
            </a:p>
          </p:txBody>
        </p:sp>
        <p:sp>
          <p:nvSpPr>
            <p:cNvPr id="104" name="TextBox 103"/>
            <p:cNvSpPr txBox="1"/>
            <p:nvPr/>
          </p:nvSpPr>
          <p:spPr>
            <a:xfrm>
              <a:off x="7868640" y="3227832"/>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0x04</a:t>
              </a:r>
            </a:p>
          </p:txBody>
        </p:sp>
        <p:sp>
          <p:nvSpPr>
            <p:cNvPr id="111" name="TextBox 110"/>
            <p:cNvSpPr txBox="1"/>
            <p:nvPr/>
          </p:nvSpPr>
          <p:spPr>
            <a:xfrm>
              <a:off x="7868640" y="3529584"/>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0x08</a:t>
              </a:r>
            </a:p>
          </p:txBody>
        </p:sp>
        <p:sp>
          <p:nvSpPr>
            <p:cNvPr id="118" name="TextBox 117"/>
            <p:cNvSpPr txBox="1"/>
            <p:nvPr/>
          </p:nvSpPr>
          <p:spPr>
            <a:xfrm>
              <a:off x="7868640" y="3831336"/>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0x0C</a:t>
              </a:r>
            </a:p>
          </p:txBody>
        </p:sp>
        <p:sp>
          <p:nvSpPr>
            <p:cNvPr id="125" name="TextBox 124"/>
            <p:cNvSpPr txBox="1"/>
            <p:nvPr/>
          </p:nvSpPr>
          <p:spPr>
            <a:xfrm>
              <a:off x="7868640" y="4133088"/>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0x10</a:t>
              </a:r>
            </a:p>
          </p:txBody>
        </p:sp>
        <p:sp>
          <p:nvSpPr>
            <p:cNvPr id="132" name="TextBox 131"/>
            <p:cNvSpPr txBox="1"/>
            <p:nvPr/>
          </p:nvSpPr>
          <p:spPr>
            <a:xfrm>
              <a:off x="7868640" y="443484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0x14</a:t>
              </a:r>
            </a:p>
          </p:txBody>
        </p:sp>
        <p:sp>
          <p:nvSpPr>
            <p:cNvPr id="139" name="TextBox 138"/>
            <p:cNvSpPr txBox="1"/>
            <p:nvPr/>
          </p:nvSpPr>
          <p:spPr>
            <a:xfrm>
              <a:off x="7868640" y="47548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0x18</a:t>
              </a:r>
            </a:p>
          </p:txBody>
        </p:sp>
        <p:sp>
          <p:nvSpPr>
            <p:cNvPr id="146" name="TextBox 145"/>
            <p:cNvSpPr txBox="1"/>
            <p:nvPr/>
          </p:nvSpPr>
          <p:spPr>
            <a:xfrm>
              <a:off x="7868640" y="5056632"/>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0x1C</a:t>
              </a:r>
            </a:p>
          </p:txBody>
        </p:sp>
        <p:sp>
          <p:nvSpPr>
            <p:cNvPr id="153" name="TextBox 152"/>
            <p:cNvSpPr txBox="1"/>
            <p:nvPr/>
          </p:nvSpPr>
          <p:spPr>
            <a:xfrm>
              <a:off x="7868640" y="5367528"/>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0x20</a:t>
              </a:r>
            </a:p>
          </p:txBody>
        </p:sp>
        <p:sp>
          <p:nvSpPr>
            <p:cNvPr id="160" name="TextBox 159"/>
            <p:cNvSpPr txBox="1"/>
            <p:nvPr/>
          </p:nvSpPr>
          <p:spPr>
            <a:xfrm>
              <a:off x="7868640" y="56692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0x24</a:t>
              </a:r>
            </a:p>
          </p:txBody>
        </p:sp>
      </p:grpSp>
      <p:sp>
        <p:nvSpPr>
          <p:cNvPr id="56" name="TextBox 55"/>
          <p:cNvSpPr txBox="1"/>
          <p:nvPr>
            <p:custDataLst>
              <p:tags r:id="rId7"/>
            </p:custDataLst>
          </p:nvPr>
        </p:nvSpPr>
        <p:spPr>
          <a:xfrm>
            <a:off x="8695944" y="5349240"/>
            <a:ext cx="365760" cy="310896"/>
          </a:xfrm>
          <a:prstGeom prst="rect">
            <a:avLst/>
          </a:prstGeom>
          <a:noFill/>
        </p:spPr>
        <p:txBody>
          <a:bodyPr wrap="none" lIns="0" tIns="0" rIns="0" bIns="0" rtlCol="0" anchor="ctr" anchorCtr="0">
            <a:noAutofit/>
          </a:bodyPr>
          <a:lstStyle/>
          <a:p>
            <a:pPr algn="ctr"/>
            <a:r>
              <a:rPr lang="en-US" sz="2800" b="0" dirty="0">
                <a:solidFill>
                  <a:srgbClr val="FF6600"/>
                </a:solidFill>
                <a:latin typeface="Courier New" panose="02070309020205020404" pitchFamily="49" charset="0"/>
                <a:cs typeface="Courier New" panose="02070309020205020404" pitchFamily="49" charset="0"/>
              </a:rPr>
              <a:t>z</a:t>
            </a:r>
          </a:p>
        </p:txBody>
      </p:sp>
      <p:grpSp>
        <p:nvGrpSpPr>
          <p:cNvPr id="57" name="Group 56"/>
          <p:cNvGrpSpPr/>
          <p:nvPr/>
        </p:nvGrpSpPr>
        <p:grpSpPr>
          <a:xfrm>
            <a:off x="6492240" y="5369159"/>
            <a:ext cx="2199360" cy="301752"/>
            <a:chOff x="2208048" y="4034135"/>
            <a:chExt cx="2199360" cy="301752"/>
          </a:xfrm>
        </p:grpSpPr>
        <p:sp>
          <p:nvSpPr>
            <p:cNvPr id="58" name="TextBox 57"/>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24</a:t>
              </a:r>
            </a:p>
          </p:txBody>
        </p:sp>
        <p:sp>
          <p:nvSpPr>
            <p:cNvPr id="59" name="TextBox 58"/>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00</a:t>
              </a:r>
            </a:p>
          </p:txBody>
        </p:sp>
        <p:sp>
          <p:nvSpPr>
            <p:cNvPr id="60" name="TextBox 59"/>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00</a:t>
              </a:r>
            </a:p>
          </p:txBody>
        </p:sp>
        <p:sp>
          <p:nvSpPr>
            <p:cNvPr id="61" name="TextBox 60"/>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00</a:t>
              </a:r>
            </a:p>
          </p:txBody>
        </p:sp>
      </p:grpSp>
      <p:sp>
        <p:nvSpPr>
          <p:cNvPr id="62" name="Rounded Rectangular Callout 61"/>
          <p:cNvSpPr/>
          <p:nvPr>
            <p:custDataLst>
              <p:tags r:id="rId8"/>
            </p:custDataLst>
          </p:nvPr>
        </p:nvSpPr>
        <p:spPr bwMode="auto">
          <a:xfrm>
            <a:off x="4435895" y="6392001"/>
            <a:ext cx="2604984" cy="399323"/>
          </a:xfrm>
          <a:prstGeom prst="wedgeRoundRectCallout">
            <a:avLst>
              <a:gd name="adj1" fmla="val -67573"/>
              <a:gd name="adj2" fmla="val -63698"/>
              <a:gd name="adj3" fmla="val 16667"/>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0" dirty="0">
                <a:solidFill>
                  <a:schemeClr val="tx1"/>
                </a:solidFill>
                <a:latin typeface="Roboto Regular" charset="0"/>
                <a:cs typeface="Roboto Regular" charset="0"/>
              </a:rPr>
              <a:t>Pointer arithmetic</a:t>
            </a:r>
          </a:p>
        </p:txBody>
      </p:sp>
      <p:sp>
        <p:nvSpPr>
          <p:cNvPr id="63" name="TextBox 62"/>
          <p:cNvSpPr txBox="1"/>
          <p:nvPr>
            <p:custDataLst>
              <p:tags r:id="rId9"/>
            </p:custDataLst>
          </p:nvPr>
        </p:nvSpPr>
        <p:spPr>
          <a:xfrm>
            <a:off x="6716060" y="965901"/>
            <a:ext cx="2103120" cy="707886"/>
          </a:xfrm>
          <a:prstGeom prst="rect">
            <a:avLst/>
          </a:prstGeom>
          <a:noFill/>
          <a:ln>
            <a:noFill/>
          </a:ln>
        </p:spPr>
        <p:txBody>
          <a:bodyPr wrap="square" rtlCol="0">
            <a:spAutoFit/>
          </a:bodyPr>
          <a:lstStyle/>
          <a:p>
            <a:r>
              <a:rPr lang="en-US" sz="2000" b="0" dirty="0">
                <a:solidFill>
                  <a:srgbClr val="4B2A85"/>
                </a:solidFill>
                <a:latin typeface="Courier New" panose="02070309020205020404" pitchFamily="49" charset="0"/>
                <a:cs typeface="Courier New" panose="02070309020205020404" pitchFamily="49" charset="0"/>
              </a:rPr>
              <a:t>&amp;</a:t>
            </a:r>
            <a:r>
              <a:rPr lang="en-US" sz="2000" b="0" dirty="0">
                <a:solidFill>
                  <a:srgbClr val="4B2A85"/>
                </a:solidFill>
                <a:latin typeface="Calibri" panose="020F0502020204030204" pitchFamily="34" charset="0"/>
                <a:cs typeface="Calibri" panose="020F0502020204030204" pitchFamily="34" charset="0"/>
              </a:rPr>
              <a:t> = </a:t>
            </a:r>
            <a:r>
              <a:rPr lang="en-US" sz="2000" dirty="0">
                <a:solidFill>
                  <a:srgbClr val="4B2A85"/>
                </a:solidFill>
                <a:latin typeface="Calibri" panose="020F0502020204030204" pitchFamily="34" charset="0"/>
                <a:cs typeface="Calibri" panose="020F0502020204030204" pitchFamily="34" charset="0"/>
              </a:rPr>
              <a:t>“a</a:t>
            </a:r>
            <a:r>
              <a:rPr lang="en-US" sz="2000" b="0" dirty="0">
                <a:solidFill>
                  <a:srgbClr val="4B2A85"/>
                </a:solidFill>
                <a:latin typeface="Calibri" panose="020F0502020204030204" pitchFamily="34" charset="0"/>
                <a:cs typeface="Calibri" panose="020F0502020204030204" pitchFamily="34" charset="0"/>
              </a:rPr>
              <a:t>ddress of”</a:t>
            </a:r>
          </a:p>
          <a:p>
            <a:r>
              <a:rPr lang="en-US" sz="2000" b="0" dirty="0">
                <a:solidFill>
                  <a:srgbClr val="4B2A85"/>
                </a:solidFill>
                <a:latin typeface="Courier New" panose="02070309020205020404" pitchFamily="49" charset="0"/>
                <a:cs typeface="Courier New" panose="02070309020205020404" pitchFamily="49" charset="0"/>
              </a:rPr>
              <a:t>*</a:t>
            </a:r>
            <a:r>
              <a:rPr lang="en-US" sz="2000" b="0" dirty="0">
                <a:solidFill>
                  <a:srgbClr val="4B2A85"/>
                </a:solidFill>
                <a:latin typeface="Calibri" panose="020F0502020204030204" pitchFamily="34" charset="0"/>
                <a:cs typeface="Calibri" panose="020F0502020204030204" pitchFamily="34" charset="0"/>
              </a:rPr>
              <a:t> = “dereference</a:t>
            </a:r>
            <a:r>
              <a:rPr lang="en-US" sz="2000" dirty="0">
                <a:solidFill>
                  <a:srgbClr val="4B2A85"/>
                </a:solidFill>
                <a:latin typeface="Calibri" panose="020F0502020204030204" pitchFamily="34" charset="0"/>
                <a:cs typeface="Calibri" panose="020F0502020204030204" pitchFamily="34" charset="0"/>
              </a:rPr>
              <a:t>”</a:t>
            </a:r>
            <a:endParaRPr lang="en-US" sz="2000" b="0" dirty="0">
              <a:solidFill>
                <a:srgbClr val="4B2A85"/>
              </a:solidFill>
              <a:latin typeface="Calibri" panose="020F0502020204030204" pitchFamily="34" charset="0"/>
              <a:cs typeface="Calibri" panose="020F0502020204030204" pitchFamily="34" charset="0"/>
            </a:endParaRPr>
          </a:p>
        </p:txBody>
      </p:sp>
      <p:sp>
        <p:nvSpPr>
          <p:cNvPr id="64" name="Rounded Rectangle 63"/>
          <p:cNvSpPr/>
          <p:nvPr/>
        </p:nvSpPr>
        <p:spPr bwMode="auto">
          <a:xfrm>
            <a:off x="6487460" y="334638"/>
            <a:ext cx="256032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32</a:t>
            </a:r>
            <a:r>
              <a:rPr lang="en-US" b="0" dirty="0">
                <a:solidFill>
                  <a:srgbClr val="C00000"/>
                </a:solidFill>
                <a:latin typeface="Calibri" charset="0"/>
                <a:ea typeface="Calibri" charset="0"/>
                <a:cs typeface="Calibri" charset="0"/>
              </a:rPr>
              <a:t>-bit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a:t>
            </a:r>
            <a:r>
              <a:rPr lang="en-US" dirty="0">
                <a:solidFill>
                  <a:srgbClr val="C00000"/>
                </a:solidFill>
                <a:latin typeface="Calibri" charset="0"/>
                <a:ea typeface="Calibri" charset="0"/>
                <a:cs typeface="Calibri" charset="0"/>
              </a:rPr>
              <a:t>32</a:t>
            </a:r>
            <a:r>
              <a:rPr lang="en-US" sz="1800" b="0" dirty="0">
                <a:solidFill>
                  <a:srgbClr val="C00000"/>
                </a:solidFill>
                <a:latin typeface="Calibri" charset="0"/>
                <a:ea typeface="Calibri" charset="0"/>
                <a:cs typeface="Calibri" charset="0"/>
              </a:rPr>
              <a:t>-bits wide)</a:t>
            </a:r>
          </a:p>
        </p:txBody>
      </p:sp>
    </p:spTree>
    <p:extLst>
      <p:ext uri="{BB962C8B-B14F-4D97-AF65-F5344CB8AC3E}">
        <p14:creationId xmlns:p14="http://schemas.microsoft.com/office/powerpoint/2010/main" val="14684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Pointer Arithmetic</a:t>
            </a:r>
          </a:p>
        </p:txBody>
      </p:sp>
      <p:sp>
        <p:nvSpPr>
          <p:cNvPr id="3" name="Content Placeholder 2"/>
          <p:cNvSpPr>
            <a:spLocks noGrp="1"/>
          </p:cNvSpPr>
          <p:nvPr>
            <p:ph idx="1"/>
          </p:nvPr>
        </p:nvSpPr>
        <p:spPr/>
        <p:txBody>
          <a:bodyPr/>
          <a:lstStyle/>
          <a:p>
            <a:r>
              <a:rPr lang="en-US" dirty="0"/>
              <a:t>Pointer arithmetic is scaled by the size of target type</a:t>
            </a:r>
          </a:p>
          <a:p>
            <a:pPr lvl="1"/>
            <a:r>
              <a:rPr lang="en-US" dirty="0"/>
              <a:t>In this example, </a:t>
            </a:r>
            <a:r>
              <a:rPr lang="en-US" dirty="0" err="1">
                <a:latin typeface="Courier New" panose="02070309020205020404" pitchFamily="49" charset="0"/>
                <a:cs typeface="Courier New" panose="02070309020205020404" pitchFamily="49" charset="0"/>
              </a:rPr>
              <a:t>sizeof</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r>
              <a:rPr lang="en-US" dirty="0"/>
              <a:t> = 4</a:t>
            </a:r>
          </a:p>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z = &amp;y + 3;</a:t>
            </a:r>
          </a:p>
          <a:p>
            <a:pPr lvl="1"/>
            <a:r>
              <a:rPr lang="en-US" dirty="0">
                <a:cs typeface="Calibri" panose="020F0502020204030204" pitchFamily="34" charset="0"/>
              </a:rPr>
              <a:t>Get address of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a:t>
            </a:r>
            <a:r>
              <a:rPr lang="en-US" dirty="0">
                <a:latin typeface="Courier New" panose="02070309020205020404" pitchFamily="49" charset="0"/>
                <a:cs typeface="Courier New" panose="02070309020205020404" pitchFamily="49" charset="0"/>
              </a:rPr>
              <a:t>3*</a:t>
            </a:r>
            <a:r>
              <a:rPr lang="en-US" dirty="0" err="1">
                <a:latin typeface="Courier New" panose="02070309020205020404" pitchFamily="49" charset="0"/>
                <a:cs typeface="Courier New" panose="02070309020205020404" pitchFamily="49" charset="0"/>
              </a:rPr>
              <a:t>sizeof</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r>
              <a:rPr lang="en-US" dirty="0">
                <a:cs typeface="Calibri" panose="020F0502020204030204" pitchFamily="34" charset="0"/>
              </a:rPr>
              <a:t>, store in </a:t>
            </a:r>
            <a:r>
              <a:rPr lang="en-US" dirty="0">
                <a:latin typeface="Courier New" panose="02070309020205020404" pitchFamily="49" charset="0"/>
                <a:cs typeface="Courier New" panose="02070309020205020404" pitchFamily="49" charset="0"/>
              </a:rPr>
              <a:t>z</a:t>
            </a:r>
          </a:p>
          <a:p>
            <a:pPr lvl="1"/>
            <a:r>
              <a:rPr lang="en-US" dirty="0">
                <a:latin typeface="Courier New" panose="02070309020205020404" pitchFamily="49" charset="0"/>
                <a:cs typeface="Courier New" panose="02070309020205020404" pitchFamily="49" charset="0"/>
              </a:rPr>
              <a:t>&amp;y = 0x18</a:t>
            </a:r>
          </a:p>
          <a:p>
            <a:pPr lvl="1"/>
            <a:r>
              <a:rPr lang="en-US" dirty="0">
                <a:latin typeface="Courier New" panose="02070309020205020404" pitchFamily="49" charset="0"/>
                <a:cs typeface="Courier New" panose="02070309020205020404" pitchFamily="49" charset="0"/>
              </a:rPr>
              <a:t>24 + 3*(4) = 36</a:t>
            </a:r>
          </a:p>
          <a:p>
            <a:endParaRPr lang="en-US" dirty="0">
              <a:cs typeface="Calibri" panose="020F0502020204030204" pitchFamily="34" charset="0"/>
            </a:endParaRPr>
          </a:p>
          <a:p>
            <a:r>
              <a:rPr lang="en-US" dirty="0">
                <a:solidFill>
                  <a:srgbClr val="FF0000"/>
                </a:solidFill>
                <a:cs typeface="Calibri" panose="020F0502020204030204" pitchFamily="34" charset="0"/>
              </a:rPr>
              <a:t>Pointer arithmetic can be dangerous!</a:t>
            </a:r>
          </a:p>
          <a:p>
            <a:pPr lvl="1"/>
            <a:r>
              <a:rPr lang="en-US" dirty="0">
                <a:cs typeface="Calibri" panose="020F0502020204030204" pitchFamily="34" charset="0"/>
              </a:rPr>
              <a:t>Can easily lead to bad memory accesses</a:t>
            </a:r>
          </a:p>
          <a:p>
            <a:pPr lvl="1"/>
            <a:r>
              <a:rPr lang="en-US" dirty="0">
                <a:cs typeface="Calibri" panose="020F0502020204030204" pitchFamily="34" charset="0"/>
              </a:rPr>
              <a:t>Be careful with data types and </a:t>
            </a:r>
            <a:r>
              <a:rPr lang="en-US" i="1" dirty="0">
                <a:cs typeface="Calibri" panose="020F0502020204030204" pitchFamily="34" charset="0"/>
              </a:rPr>
              <a:t>casting</a:t>
            </a:r>
          </a:p>
          <a:p>
            <a:endParaRPr lang="en-US" dirty="0"/>
          </a:p>
        </p:txBody>
      </p:sp>
      <p:sp>
        <p:nvSpPr>
          <p:cNvPr id="6" name="Slide Number Placeholder 5"/>
          <p:cNvSpPr>
            <a:spLocks noGrp="1"/>
          </p:cNvSpPr>
          <p:nvPr>
            <p:ph type="sldNum" sz="quarter" idx="10"/>
          </p:nvPr>
        </p:nvSpPr>
        <p:spPr/>
        <p:txBody>
          <a:bodyPr/>
          <a:lstStyle/>
          <a:p>
            <a:fld id="{FCE80258-DC00-4EB7-9E0E-1FD39B8D824A}" type="slidenum">
              <a:rPr lang="en-US" smtClean="0"/>
              <a:t>25</a:t>
            </a:fld>
            <a:endParaRPr lang="en-US"/>
          </a:p>
        </p:txBody>
      </p:sp>
      <p:sp>
        <p:nvSpPr>
          <p:cNvPr id="4" name="TextBox 3"/>
          <p:cNvSpPr txBox="1"/>
          <p:nvPr/>
        </p:nvSpPr>
        <p:spPr>
          <a:xfrm>
            <a:off x="2867194" y="3246120"/>
            <a:ext cx="429768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 1*16</a:t>
            </a:r>
            <a:r>
              <a:rPr lang="en-US" sz="2400" baseline="300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 + 8*16</a:t>
            </a:r>
            <a:r>
              <a:rPr lang="en-US" sz="2400" baseline="30000" dirty="0">
                <a:latin typeface="Courier New" panose="02070309020205020404" pitchFamily="49" charset="0"/>
                <a:cs typeface="Courier New" panose="02070309020205020404" pitchFamily="49" charset="0"/>
              </a:rPr>
              <a:t>0</a:t>
            </a:r>
            <a:r>
              <a:rPr lang="en-US" sz="2400" dirty="0">
                <a:latin typeface="Courier New" panose="02070309020205020404" pitchFamily="49" charset="0"/>
                <a:cs typeface="Courier New" panose="02070309020205020404" pitchFamily="49" charset="0"/>
              </a:rPr>
              <a:t> = 24</a:t>
            </a:r>
            <a:endParaRPr lang="en-US" sz="2400" dirty="0">
              <a:latin typeface="Calibri" pitchFamily="34" charset="0"/>
            </a:endParaRPr>
          </a:p>
        </p:txBody>
      </p:sp>
      <p:sp>
        <p:nvSpPr>
          <p:cNvPr id="5" name="TextBox 4"/>
          <p:cNvSpPr txBox="1"/>
          <p:nvPr/>
        </p:nvSpPr>
        <p:spPr>
          <a:xfrm>
            <a:off x="3965972" y="3685032"/>
            <a:ext cx="457200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 2*16</a:t>
            </a:r>
            <a:r>
              <a:rPr lang="en-US" sz="2400" baseline="300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 + 4*16</a:t>
            </a:r>
            <a:r>
              <a:rPr lang="en-US" sz="2400" baseline="30000" dirty="0">
                <a:latin typeface="Courier New" panose="02070309020205020404" pitchFamily="49" charset="0"/>
                <a:cs typeface="Courier New" panose="02070309020205020404" pitchFamily="49" charset="0"/>
              </a:rPr>
              <a:t>0</a:t>
            </a:r>
            <a:r>
              <a:rPr lang="en-US" sz="2400" dirty="0">
                <a:latin typeface="Courier New" panose="02070309020205020404" pitchFamily="49" charset="0"/>
                <a:cs typeface="Courier New" panose="02070309020205020404" pitchFamily="49" charset="0"/>
              </a:rPr>
              <a:t> = 0x24</a:t>
            </a:r>
            <a:endParaRPr lang="en-US" sz="2400" dirty="0">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3034440" y="2207880"/>
              <a:ext cx="2625480" cy="131040"/>
            </p14:xfrm>
          </p:contentPart>
        </mc:Choice>
        <mc:Fallback xmlns="">
          <p:pic>
            <p:nvPicPr>
              <p:cNvPr id="8" name="Ink 7"/>
              <p:cNvPicPr/>
              <p:nvPr/>
            </p:nvPicPr>
            <p:blipFill>
              <a:blip r:embed="rId4"/>
              <a:stretch>
                <a:fillRect/>
              </a:stretch>
            </p:blipFill>
            <p:spPr>
              <a:xfrm>
                <a:off x="3031200" y="2203200"/>
                <a:ext cx="2633400" cy="138960"/>
              </a:xfrm>
              <a:prstGeom prst="rect">
                <a:avLst/>
              </a:prstGeom>
            </p:spPr>
          </p:pic>
        </mc:Fallback>
      </mc:AlternateContent>
    </p:spTree>
    <p:extLst>
      <p:ext uri="{BB962C8B-B14F-4D97-AF65-F5344CB8AC3E}">
        <p14:creationId xmlns:p14="http://schemas.microsoft.com/office/powerpoint/2010/main" val="1727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Assignment in C</a:t>
            </a:r>
          </a:p>
        </p:txBody>
      </p:sp>
      <p:sp>
        <p:nvSpPr>
          <p:cNvPr id="3" name="Content Placeholder 2"/>
          <p:cNvSpPr>
            <a:spLocks noGrp="1"/>
          </p:cNvSpPr>
          <p:nvPr>
            <p:ph idx="1"/>
            <p:custDataLst>
              <p:tags r:id="rId2"/>
            </p:custDataLst>
          </p:nvPr>
        </p:nvSpPr>
        <p:spPr/>
        <p:txBody>
          <a:bodyPr/>
          <a:lstStyle/>
          <a:p>
            <a:r>
              <a:rPr lang="en-US" b="1"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x, y;</a:t>
            </a:r>
          </a:p>
          <a:p>
            <a:r>
              <a:rPr lang="en-US" dirty="0">
                <a:latin typeface="Courier New" panose="02070309020205020404" pitchFamily="49" charset="0"/>
                <a:cs typeface="Courier New" panose="02070309020205020404" pitchFamily="49" charset="0"/>
              </a:rPr>
              <a:t>x = 0;</a:t>
            </a:r>
          </a:p>
          <a:p>
            <a:r>
              <a:rPr lang="en-US" dirty="0">
                <a:latin typeface="Courier New" panose="02070309020205020404" pitchFamily="49" charset="0"/>
                <a:cs typeface="Courier New" panose="02070309020205020404" pitchFamily="49" charset="0"/>
              </a:rPr>
              <a:t>y = 0x3CD02700;</a:t>
            </a:r>
          </a:p>
          <a:p>
            <a:r>
              <a:rPr lang="en-US" dirty="0">
                <a:latin typeface="Courier New" panose="02070309020205020404" pitchFamily="49" charset="0"/>
                <a:cs typeface="Courier New" panose="02070309020205020404" pitchFamily="49" charset="0"/>
              </a:rPr>
              <a:t>x = y + 3;</a:t>
            </a:r>
          </a:p>
          <a:p>
            <a:pPr lvl="1"/>
            <a:r>
              <a:rPr lang="en-US" dirty="0">
                <a:cs typeface="Calibri" panose="020F0502020204030204" pitchFamily="34" charset="0"/>
              </a:rPr>
              <a:t>Get value at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3, store in </a:t>
            </a:r>
            <a:r>
              <a:rPr lang="en-US" dirty="0">
                <a:latin typeface="Courier New" panose="02070309020205020404" pitchFamily="49" charset="0"/>
                <a:cs typeface="Courier New" panose="02070309020205020404" pitchFamily="49" charset="0"/>
              </a:rPr>
              <a:t>x</a:t>
            </a:r>
          </a:p>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z = &amp;y + 3;</a:t>
            </a:r>
          </a:p>
          <a:p>
            <a:pPr lvl="1"/>
            <a:r>
              <a:rPr lang="en-US" dirty="0">
                <a:cs typeface="Calibri" panose="020F0502020204030204" pitchFamily="34" charset="0"/>
              </a:rPr>
              <a:t>Get address of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a:t>
            </a:r>
            <a:r>
              <a:rPr lang="en-US" b="1" dirty="0">
                <a:solidFill>
                  <a:srgbClr val="FF0000"/>
                </a:solidFill>
                <a:cs typeface="Calibri" panose="020F0502020204030204" pitchFamily="34" charset="0"/>
              </a:rPr>
              <a:t>12</a:t>
            </a:r>
            <a:r>
              <a:rPr lang="en-US" dirty="0">
                <a:cs typeface="Calibri" panose="020F0502020204030204" pitchFamily="34" charset="0"/>
              </a:rPr>
              <a:t>, store in </a:t>
            </a:r>
            <a:r>
              <a:rPr lang="en-US" dirty="0">
                <a:latin typeface="Courier New" panose="02070309020205020404" pitchFamily="49" charset="0"/>
                <a:cs typeface="Courier New" panose="02070309020205020404" pitchFamily="49" charset="0"/>
              </a:rPr>
              <a:t>z</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*z = y;</a:t>
            </a:r>
          </a:p>
          <a:p>
            <a:pPr lvl="1"/>
            <a:r>
              <a:rPr lang="en-US" dirty="0">
                <a:cs typeface="Calibri" panose="020F0502020204030204" pitchFamily="34" charset="0"/>
              </a:rPr>
              <a:t>What does this do?</a:t>
            </a:r>
          </a:p>
          <a:p>
            <a:pPr lvl="1"/>
            <a:endParaRPr lang="en-US"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grpSp>
        <p:nvGrpSpPr>
          <p:cNvPr id="103" name="Group 102"/>
          <p:cNvGrpSpPr/>
          <p:nvPr/>
        </p:nvGrpSpPr>
        <p:grpSpPr>
          <a:xfrm>
            <a:off x="6492240" y="3229463"/>
            <a:ext cx="2199360" cy="301752"/>
            <a:chOff x="2208048" y="4034135"/>
            <a:chExt cx="2199360" cy="301752"/>
          </a:xfrm>
        </p:grpSpPr>
        <p:sp>
          <p:nvSpPr>
            <p:cNvPr id="105" name="TextBox 104"/>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03</a:t>
              </a:r>
            </a:p>
          </p:txBody>
        </p:sp>
        <p:sp>
          <p:nvSpPr>
            <p:cNvPr id="106" name="TextBox 105"/>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27</a:t>
              </a:r>
            </a:p>
          </p:txBody>
        </p:sp>
        <p:sp>
          <p:nvSpPr>
            <p:cNvPr id="107" name="TextBox 106"/>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D0</a:t>
              </a:r>
            </a:p>
          </p:txBody>
        </p:sp>
        <p:sp>
          <p:nvSpPr>
            <p:cNvPr id="108" name="TextBox 107"/>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3C</a:t>
              </a:r>
            </a:p>
          </p:txBody>
        </p:sp>
      </p:grpSp>
      <p:grpSp>
        <p:nvGrpSpPr>
          <p:cNvPr id="138" name="Group 137"/>
          <p:cNvGrpSpPr/>
          <p:nvPr/>
        </p:nvGrpSpPr>
        <p:grpSpPr>
          <a:xfrm>
            <a:off x="6492240" y="4756511"/>
            <a:ext cx="2199360" cy="301752"/>
            <a:chOff x="2208048" y="4034135"/>
            <a:chExt cx="2199360" cy="301752"/>
          </a:xfrm>
        </p:grpSpPr>
        <p:sp>
          <p:nvSpPr>
            <p:cNvPr id="140" name="TextBox 139"/>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141" name="TextBox 140"/>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27</a:t>
              </a:r>
            </a:p>
          </p:txBody>
        </p:sp>
        <p:sp>
          <p:nvSpPr>
            <p:cNvPr id="142" name="TextBox 141"/>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D0</a:t>
              </a:r>
            </a:p>
          </p:txBody>
        </p:sp>
        <p:sp>
          <p:nvSpPr>
            <p:cNvPr id="143" name="TextBox 142"/>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3C</a:t>
              </a:r>
            </a:p>
          </p:txBody>
        </p:sp>
      </p:grpSp>
      <p:grpSp>
        <p:nvGrpSpPr>
          <p:cNvPr id="31" name="Group 30"/>
          <p:cNvGrpSpPr/>
          <p:nvPr/>
        </p:nvGrpSpPr>
        <p:grpSpPr>
          <a:xfrm>
            <a:off x="6492240" y="2926080"/>
            <a:ext cx="2194560" cy="3054096"/>
            <a:chOff x="5669280" y="2926080"/>
            <a:chExt cx="2194560" cy="3054096"/>
          </a:xfrm>
        </p:grpSpPr>
        <p:grpSp>
          <p:nvGrpSpPr>
            <p:cNvPr id="4" name="Group 3"/>
            <p:cNvGrpSpPr/>
            <p:nvPr/>
          </p:nvGrpSpPr>
          <p:grpSpPr>
            <a:xfrm>
              <a:off x="5669280" y="2926080"/>
              <a:ext cx="2194560" cy="3048000"/>
              <a:chOff x="5638799" y="2886670"/>
              <a:chExt cx="2194560" cy="3048000"/>
            </a:xfrm>
          </p:grpSpPr>
          <p:sp>
            <p:nvSpPr>
              <p:cNvPr id="6" name="Rectangle 2"/>
              <p:cNvSpPr>
                <a:spLocks noChangeArrowheads="1"/>
              </p:cNvSpPr>
              <p:nvPr>
                <p:custDataLst>
                  <p:tags r:id="rId16"/>
                </p:custDataLst>
              </p:nvPr>
            </p:nvSpPr>
            <p:spPr bwMode="auto">
              <a:xfrm>
                <a:off x="5638799" y="28866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3"/>
              <p:cNvSpPr>
                <a:spLocks noChangeArrowheads="1"/>
              </p:cNvSpPr>
              <p:nvPr>
                <p:custDataLst>
                  <p:tags r:id="rId17"/>
                </p:custDataLst>
              </p:nvPr>
            </p:nvSpPr>
            <p:spPr bwMode="auto">
              <a:xfrm>
                <a:off x="5638799" y="31914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4"/>
              <p:cNvSpPr>
                <a:spLocks noChangeArrowheads="1"/>
              </p:cNvSpPr>
              <p:nvPr>
                <p:custDataLst>
                  <p:tags r:id="rId18"/>
                </p:custDataLst>
              </p:nvPr>
            </p:nvSpPr>
            <p:spPr bwMode="auto">
              <a:xfrm>
                <a:off x="5638799" y="34962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5"/>
              <p:cNvSpPr>
                <a:spLocks noChangeArrowheads="1"/>
              </p:cNvSpPr>
              <p:nvPr>
                <p:custDataLst>
                  <p:tags r:id="rId19"/>
                </p:custDataLst>
              </p:nvPr>
            </p:nvSpPr>
            <p:spPr bwMode="auto">
              <a:xfrm>
                <a:off x="5638799" y="38010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6"/>
              <p:cNvSpPr>
                <a:spLocks noChangeArrowheads="1"/>
              </p:cNvSpPr>
              <p:nvPr>
                <p:custDataLst>
                  <p:tags r:id="rId20"/>
                </p:custDataLst>
              </p:nvPr>
            </p:nvSpPr>
            <p:spPr bwMode="auto">
              <a:xfrm>
                <a:off x="5638799" y="41058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7"/>
              <p:cNvSpPr>
                <a:spLocks noChangeArrowheads="1"/>
              </p:cNvSpPr>
              <p:nvPr>
                <p:custDataLst>
                  <p:tags r:id="rId21"/>
                </p:custDataLst>
              </p:nvPr>
            </p:nvSpPr>
            <p:spPr bwMode="auto">
              <a:xfrm>
                <a:off x="5638799" y="44106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8"/>
              <p:cNvSpPr>
                <a:spLocks noChangeArrowheads="1"/>
              </p:cNvSpPr>
              <p:nvPr>
                <p:custDataLst>
                  <p:tags r:id="rId22"/>
                </p:custDataLst>
              </p:nvPr>
            </p:nvSpPr>
            <p:spPr bwMode="auto">
              <a:xfrm>
                <a:off x="5638799" y="47154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9"/>
              <p:cNvSpPr>
                <a:spLocks noChangeArrowheads="1"/>
              </p:cNvSpPr>
              <p:nvPr>
                <p:custDataLst>
                  <p:tags r:id="rId23"/>
                </p:custDataLst>
              </p:nvPr>
            </p:nvSpPr>
            <p:spPr bwMode="auto">
              <a:xfrm>
                <a:off x="5638799" y="50202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4" name="Rectangle 10"/>
              <p:cNvSpPr>
                <a:spLocks noChangeArrowheads="1"/>
              </p:cNvSpPr>
              <p:nvPr>
                <p:custDataLst>
                  <p:tags r:id="rId24"/>
                </p:custDataLst>
              </p:nvPr>
            </p:nvSpPr>
            <p:spPr bwMode="auto">
              <a:xfrm>
                <a:off x="5638799" y="53250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5" name="Rectangle 11"/>
              <p:cNvSpPr>
                <a:spLocks noChangeArrowheads="1"/>
              </p:cNvSpPr>
              <p:nvPr>
                <p:custDataLst>
                  <p:tags r:id="rId25"/>
                </p:custDataLst>
              </p:nvPr>
            </p:nvSpPr>
            <p:spPr bwMode="auto">
              <a:xfrm>
                <a:off x="5638799" y="56298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cxnSp>
          <p:nvCxnSpPr>
            <p:cNvPr id="26" name="Straight Connector 25"/>
            <p:cNvCxnSpPr/>
            <p:nvPr>
              <p:custDataLst>
                <p:tags r:id="rId13"/>
              </p:custDataLst>
            </p:nvPr>
          </p:nvCxnSpPr>
          <p:spPr bwMode="auto">
            <a:xfrm>
              <a:off x="6217920" y="2926080"/>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91" name="Straight Connector 90"/>
            <p:cNvCxnSpPr/>
            <p:nvPr>
              <p:custDataLst>
                <p:tags r:id="rId14"/>
              </p:custDataLst>
            </p:nvPr>
          </p:nvCxnSpPr>
          <p:spPr bwMode="auto">
            <a:xfrm>
              <a:off x="6766560" y="2926080"/>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92" name="Straight Connector 91"/>
            <p:cNvCxnSpPr/>
            <p:nvPr>
              <p:custDataLst>
                <p:tags r:id="rId15"/>
              </p:custDataLst>
            </p:nvPr>
          </p:nvCxnSpPr>
          <p:spPr bwMode="auto">
            <a:xfrm>
              <a:off x="7315200" y="2926080"/>
              <a:ext cx="0" cy="3054096"/>
            </a:xfrm>
            <a:prstGeom prst="line">
              <a:avLst/>
            </a:prstGeom>
            <a:noFill/>
            <a:ln w="25400" cap="flat" cmpd="sng" algn="ctr">
              <a:solidFill>
                <a:srgbClr val="00B050"/>
              </a:solidFill>
              <a:prstDash val="sysDash"/>
              <a:round/>
              <a:headEnd type="none" w="med" len="med"/>
              <a:tailEnd type="none" w="med" len="med"/>
            </a:ln>
            <a:effectLst/>
          </p:spPr>
        </p:cxnSp>
      </p:grpSp>
      <p:sp>
        <p:nvSpPr>
          <p:cNvPr id="29" name="TextBox 28"/>
          <p:cNvSpPr txBox="1"/>
          <p:nvPr>
            <p:custDataLst>
              <p:tags r:id="rId4"/>
            </p:custDataLst>
          </p:nvPr>
        </p:nvSpPr>
        <p:spPr>
          <a:xfrm>
            <a:off x="4127403" y="849474"/>
            <a:ext cx="184666" cy="461665"/>
          </a:xfrm>
          <a:prstGeom prst="rect">
            <a:avLst/>
          </a:prstGeom>
          <a:noFill/>
        </p:spPr>
        <p:txBody>
          <a:bodyPr wrap="none" rtlCol="0">
            <a:spAutoFit/>
          </a:bodyPr>
          <a:lstStyle/>
          <a:p>
            <a:endParaRPr lang="en-US" b="0" dirty="0">
              <a:latin typeface="Roboto Regular" charset="0"/>
            </a:endParaRPr>
          </a:p>
        </p:txBody>
      </p:sp>
      <p:sp>
        <p:nvSpPr>
          <p:cNvPr id="30" name="TextBox 29"/>
          <p:cNvSpPr txBox="1"/>
          <p:nvPr>
            <p:custDataLst>
              <p:tags r:id="rId5"/>
            </p:custDataLst>
          </p:nvPr>
        </p:nvSpPr>
        <p:spPr>
          <a:xfrm>
            <a:off x="8695944" y="3200400"/>
            <a:ext cx="365760" cy="307777"/>
          </a:xfrm>
          <a:prstGeom prst="rect">
            <a:avLst/>
          </a:prstGeom>
          <a:noFill/>
        </p:spPr>
        <p:txBody>
          <a:bodyPr wrap="none" lIns="0" tIns="0" rIns="0" bIns="0" rtlCol="0" anchor="ctr" anchorCtr="0">
            <a:noAutofit/>
          </a:bodyPr>
          <a:lstStyle/>
          <a:p>
            <a:pPr algn="ctr"/>
            <a:r>
              <a:rPr lang="en-US" sz="2800" dirty="0">
                <a:solidFill>
                  <a:srgbClr val="CC0000"/>
                </a:solidFill>
                <a:latin typeface="Courier New" panose="02070309020205020404" pitchFamily="49" charset="0"/>
                <a:cs typeface="Courier New" panose="02070309020205020404" pitchFamily="49" charset="0"/>
              </a:rPr>
              <a:t>x</a:t>
            </a:r>
          </a:p>
        </p:txBody>
      </p:sp>
      <p:sp>
        <p:nvSpPr>
          <p:cNvPr id="41" name="TextBox 40"/>
          <p:cNvSpPr txBox="1"/>
          <p:nvPr>
            <p:custDataLst>
              <p:tags r:id="rId6"/>
            </p:custDataLst>
          </p:nvPr>
        </p:nvSpPr>
        <p:spPr>
          <a:xfrm>
            <a:off x="8695944" y="4736592"/>
            <a:ext cx="365760" cy="307777"/>
          </a:xfrm>
          <a:prstGeom prst="rect">
            <a:avLst/>
          </a:prstGeom>
          <a:noFill/>
        </p:spPr>
        <p:txBody>
          <a:bodyPr wrap="none" lIns="0" tIns="0" rIns="0" bIns="0" rtlCol="0" anchor="ctr" anchorCtr="0">
            <a:noAutofit/>
          </a:bodyPr>
          <a:lstStyle/>
          <a:p>
            <a:pPr algn="ctr"/>
            <a:r>
              <a:rPr lang="en-US" sz="2800" dirty="0">
                <a:solidFill>
                  <a:srgbClr val="0000FF"/>
                </a:solidFill>
                <a:latin typeface="Courier New" panose="02070309020205020404" pitchFamily="49" charset="0"/>
                <a:cs typeface="Courier New" panose="02070309020205020404" pitchFamily="49" charset="0"/>
              </a:rPr>
              <a:t>y</a:t>
            </a:r>
          </a:p>
        </p:txBody>
      </p:sp>
      <p:grpSp>
        <p:nvGrpSpPr>
          <p:cNvPr id="16" name="Group 15"/>
          <p:cNvGrpSpPr/>
          <p:nvPr/>
        </p:nvGrpSpPr>
        <p:grpSpPr>
          <a:xfrm>
            <a:off x="6492240" y="2609600"/>
            <a:ext cx="2194560" cy="307777"/>
            <a:chOff x="5669280" y="2609600"/>
            <a:chExt cx="2194560" cy="307777"/>
          </a:xfrm>
        </p:grpSpPr>
        <p:sp>
          <p:nvSpPr>
            <p:cNvPr id="93" name="Rectangle 14"/>
            <p:cNvSpPr>
              <a:spLocks noChangeArrowheads="1"/>
            </p:cNvSpPr>
            <p:nvPr>
              <p:custDataLst>
                <p:tags r:id="rId9"/>
              </p:custDataLst>
            </p:nvPr>
          </p:nvSpPr>
          <p:spPr bwMode="auto">
            <a:xfrm>
              <a:off x="566928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0x00</a:t>
              </a:r>
            </a:p>
          </p:txBody>
        </p:sp>
        <p:sp>
          <p:nvSpPr>
            <p:cNvPr id="94" name="Rectangle 14"/>
            <p:cNvSpPr>
              <a:spLocks noChangeArrowheads="1"/>
            </p:cNvSpPr>
            <p:nvPr>
              <p:custDataLst>
                <p:tags r:id="rId10"/>
              </p:custDataLst>
            </p:nvPr>
          </p:nvSpPr>
          <p:spPr bwMode="auto">
            <a:xfrm>
              <a:off x="621792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0x01</a:t>
              </a:r>
            </a:p>
          </p:txBody>
        </p:sp>
        <p:sp>
          <p:nvSpPr>
            <p:cNvPr id="95" name="Rectangle 14"/>
            <p:cNvSpPr>
              <a:spLocks noChangeArrowheads="1"/>
            </p:cNvSpPr>
            <p:nvPr>
              <p:custDataLst>
                <p:tags r:id="rId11"/>
              </p:custDataLst>
            </p:nvPr>
          </p:nvSpPr>
          <p:spPr bwMode="auto">
            <a:xfrm>
              <a:off x="676656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0x02</a:t>
              </a:r>
            </a:p>
          </p:txBody>
        </p:sp>
        <p:sp>
          <p:nvSpPr>
            <p:cNvPr id="96" name="Rectangle 14"/>
            <p:cNvSpPr>
              <a:spLocks noChangeArrowheads="1"/>
            </p:cNvSpPr>
            <p:nvPr>
              <p:custDataLst>
                <p:tags r:id="rId12"/>
              </p:custDataLst>
            </p:nvPr>
          </p:nvSpPr>
          <p:spPr bwMode="auto">
            <a:xfrm>
              <a:off x="731520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0x03</a:t>
              </a:r>
            </a:p>
          </p:txBody>
        </p:sp>
      </p:grpSp>
      <p:grpSp>
        <p:nvGrpSpPr>
          <p:cNvPr id="17" name="Group 16"/>
          <p:cNvGrpSpPr/>
          <p:nvPr/>
        </p:nvGrpSpPr>
        <p:grpSpPr>
          <a:xfrm>
            <a:off x="5669280" y="2926080"/>
            <a:ext cx="822960" cy="3044952"/>
            <a:chOff x="7868640" y="2926080"/>
            <a:chExt cx="822960" cy="3044952"/>
          </a:xfrm>
        </p:grpSpPr>
        <p:sp>
          <p:nvSpPr>
            <p:cNvPr id="101" name="TextBox 100"/>
            <p:cNvSpPr txBox="1"/>
            <p:nvPr/>
          </p:nvSpPr>
          <p:spPr>
            <a:xfrm>
              <a:off x="7868640" y="29260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0x00</a:t>
              </a:r>
            </a:p>
          </p:txBody>
        </p:sp>
        <p:sp>
          <p:nvSpPr>
            <p:cNvPr id="104" name="TextBox 103"/>
            <p:cNvSpPr txBox="1"/>
            <p:nvPr/>
          </p:nvSpPr>
          <p:spPr>
            <a:xfrm>
              <a:off x="7868640" y="3227832"/>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0x04</a:t>
              </a:r>
            </a:p>
          </p:txBody>
        </p:sp>
        <p:sp>
          <p:nvSpPr>
            <p:cNvPr id="111" name="TextBox 110"/>
            <p:cNvSpPr txBox="1"/>
            <p:nvPr/>
          </p:nvSpPr>
          <p:spPr>
            <a:xfrm>
              <a:off x="7868640" y="3529584"/>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0x08</a:t>
              </a:r>
            </a:p>
          </p:txBody>
        </p:sp>
        <p:sp>
          <p:nvSpPr>
            <p:cNvPr id="118" name="TextBox 117"/>
            <p:cNvSpPr txBox="1"/>
            <p:nvPr/>
          </p:nvSpPr>
          <p:spPr>
            <a:xfrm>
              <a:off x="7868640" y="3831336"/>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0x0C</a:t>
              </a:r>
            </a:p>
          </p:txBody>
        </p:sp>
        <p:sp>
          <p:nvSpPr>
            <p:cNvPr id="125" name="TextBox 124"/>
            <p:cNvSpPr txBox="1"/>
            <p:nvPr/>
          </p:nvSpPr>
          <p:spPr>
            <a:xfrm>
              <a:off x="7868640" y="4133088"/>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0x10</a:t>
              </a:r>
            </a:p>
          </p:txBody>
        </p:sp>
        <p:sp>
          <p:nvSpPr>
            <p:cNvPr id="132" name="TextBox 131"/>
            <p:cNvSpPr txBox="1"/>
            <p:nvPr/>
          </p:nvSpPr>
          <p:spPr>
            <a:xfrm>
              <a:off x="7868640" y="443484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0x14</a:t>
              </a:r>
            </a:p>
          </p:txBody>
        </p:sp>
        <p:sp>
          <p:nvSpPr>
            <p:cNvPr id="139" name="TextBox 138"/>
            <p:cNvSpPr txBox="1"/>
            <p:nvPr/>
          </p:nvSpPr>
          <p:spPr>
            <a:xfrm>
              <a:off x="7868640" y="47548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0x18</a:t>
              </a:r>
            </a:p>
          </p:txBody>
        </p:sp>
        <p:sp>
          <p:nvSpPr>
            <p:cNvPr id="146" name="TextBox 145"/>
            <p:cNvSpPr txBox="1"/>
            <p:nvPr/>
          </p:nvSpPr>
          <p:spPr>
            <a:xfrm>
              <a:off x="7868640" y="5056632"/>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0x1C</a:t>
              </a:r>
            </a:p>
          </p:txBody>
        </p:sp>
        <p:sp>
          <p:nvSpPr>
            <p:cNvPr id="153" name="TextBox 152"/>
            <p:cNvSpPr txBox="1"/>
            <p:nvPr/>
          </p:nvSpPr>
          <p:spPr>
            <a:xfrm>
              <a:off x="7868640" y="5367528"/>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0x20</a:t>
              </a:r>
            </a:p>
          </p:txBody>
        </p:sp>
        <p:sp>
          <p:nvSpPr>
            <p:cNvPr id="160" name="TextBox 159"/>
            <p:cNvSpPr txBox="1"/>
            <p:nvPr/>
          </p:nvSpPr>
          <p:spPr>
            <a:xfrm>
              <a:off x="7868640" y="56692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0x24</a:t>
              </a:r>
            </a:p>
          </p:txBody>
        </p:sp>
      </p:grpSp>
      <p:sp>
        <p:nvSpPr>
          <p:cNvPr id="56" name="TextBox 55"/>
          <p:cNvSpPr txBox="1"/>
          <p:nvPr>
            <p:custDataLst>
              <p:tags r:id="rId7"/>
            </p:custDataLst>
          </p:nvPr>
        </p:nvSpPr>
        <p:spPr>
          <a:xfrm>
            <a:off x="8695944" y="5349240"/>
            <a:ext cx="365760" cy="310896"/>
          </a:xfrm>
          <a:prstGeom prst="rect">
            <a:avLst/>
          </a:prstGeom>
          <a:noFill/>
        </p:spPr>
        <p:txBody>
          <a:bodyPr wrap="none" lIns="0" tIns="0" rIns="0" bIns="0" rtlCol="0" anchor="ctr" anchorCtr="0">
            <a:noAutofit/>
          </a:bodyPr>
          <a:lstStyle/>
          <a:p>
            <a:pPr algn="ctr"/>
            <a:r>
              <a:rPr lang="en-US" sz="2800" b="0" dirty="0">
                <a:solidFill>
                  <a:srgbClr val="FF6600"/>
                </a:solidFill>
                <a:latin typeface="Courier New" panose="02070309020205020404" pitchFamily="49" charset="0"/>
                <a:cs typeface="Courier New" panose="02070309020205020404" pitchFamily="49" charset="0"/>
              </a:rPr>
              <a:t>z</a:t>
            </a:r>
          </a:p>
        </p:txBody>
      </p:sp>
      <p:grpSp>
        <p:nvGrpSpPr>
          <p:cNvPr id="57" name="Group 56"/>
          <p:cNvGrpSpPr/>
          <p:nvPr/>
        </p:nvGrpSpPr>
        <p:grpSpPr>
          <a:xfrm>
            <a:off x="6492240" y="5369159"/>
            <a:ext cx="2199360" cy="301752"/>
            <a:chOff x="2208048" y="4034135"/>
            <a:chExt cx="2199360" cy="301752"/>
          </a:xfrm>
        </p:grpSpPr>
        <p:sp>
          <p:nvSpPr>
            <p:cNvPr id="58" name="TextBox 57"/>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24</a:t>
              </a:r>
            </a:p>
          </p:txBody>
        </p:sp>
        <p:sp>
          <p:nvSpPr>
            <p:cNvPr id="59" name="TextBox 58"/>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60" name="TextBox 59"/>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61" name="TextBox 60"/>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grpSp>
      <p:sp>
        <p:nvSpPr>
          <p:cNvPr id="62" name="TextBox 61"/>
          <p:cNvSpPr txBox="1"/>
          <p:nvPr>
            <p:custDataLst>
              <p:tags r:id="rId8"/>
            </p:custDataLst>
          </p:nvPr>
        </p:nvSpPr>
        <p:spPr>
          <a:xfrm>
            <a:off x="6716060" y="965901"/>
            <a:ext cx="2103120" cy="707886"/>
          </a:xfrm>
          <a:prstGeom prst="rect">
            <a:avLst/>
          </a:prstGeom>
          <a:noFill/>
          <a:ln>
            <a:noFill/>
          </a:ln>
        </p:spPr>
        <p:txBody>
          <a:bodyPr wrap="square" rtlCol="0">
            <a:spAutoFit/>
          </a:bodyPr>
          <a:lstStyle/>
          <a:p>
            <a:r>
              <a:rPr lang="en-US" sz="2000" b="0" dirty="0">
                <a:solidFill>
                  <a:srgbClr val="4B2A85"/>
                </a:solidFill>
                <a:latin typeface="Courier New" panose="02070309020205020404" pitchFamily="49" charset="0"/>
                <a:cs typeface="Courier New" panose="02070309020205020404" pitchFamily="49" charset="0"/>
              </a:rPr>
              <a:t>&amp;</a:t>
            </a:r>
            <a:r>
              <a:rPr lang="en-US" sz="2000" b="0" dirty="0">
                <a:solidFill>
                  <a:srgbClr val="4B2A85"/>
                </a:solidFill>
                <a:latin typeface="Calibri" panose="020F0502020204030204" pitchFamily="34" charset="0"/>
                <a:cs typeface="Calibri" panose="020F0502020204030204" pitchFamily="34" charset="0"/>
              </a:rPr>
              <a:t> = </a:t>
            </a:r>
            <a:r>
              <a:rPr lang="en-US" sz="2000" dirty="0">
                <a:solidFill>
                  <a:srgbClr val="4B2A85"/>
                </a:solidFill>
                <a:latin typeface="Calibri" panose="020F0502020204030204" pitchFamily="34" charset="0"/>
                <a:cs typeface="Calibri" panose="020F0502020204030204" pitchFamily="34" charset="0"/>
              </a:rPr>
              <a:t>“a</a:t>
            </a:r>
            <a:r>
              <a:rPr lang="en-US" sz="2000" b="0" dirty="0">
                <a:solidFill>
                  <a:srgbClr val="4B2A85"/>
                </a:solidFill>
                <a:latin typeface="Calibri" panose="020F0502020204030204" pitchFamily="34" charset="0"/>
                <a:cs typeface="Calibri" panose="020F0502020204030204" pitchFamily="34" charset="0"/>
              </a:rPr>
              <a:t>ddress of”</a:t>
            </a:r>
          </a:p>
          <a:p>
            <a:r>
              <a:rPr lang="en-US" sz="2000" b="0" dirty="0">
                <a:solidFill>
                  <a:srgbClr val="4B2A85"/>
                </a:solidFill>
                <a:latin typeface="Courier New" panose="02070309020205020404" pitchFamily="49" charset="0"/>
                <a:cs typeface="Courier New" panose="02070309020205020404" pitchFamily="49" charset="0"/>
              </a:rPr>
              <a:t>*</a:t>
            </a:r>
            <a:r>
              <a:rPr lang="en-US" sz="2000" b="0" dirty="0">
                <a:solidFill>
                  <a:srgbClr val="4B2A85"/>
                </a:solidFill>
                <a:latin typeface="Calibri" panose="020F0502020204030204" pitchFamily="34" charset="0"/>
                <a:cs typeface="Calibri" panose="020F0502020204030204" pitchFamily="34" charset="0"/>
              </a:rPr>
              <a:t> = “dereference</a:t>
            </a:r>
            <a:r>
              <a:rPr lang="en-US" sz="2000" dirty="0">
                <a:solidFill>
                  <a:srgbClr val="4B2A85"/>
                </a:solidFill>
                <a:latin typeface="Calibri" panose="020F0502020204030204" pitchFamily="34" charset="0"/>
                <a:cs typeface="Calibri" panose="020F0502020204030204" pitchFamily="34" charset="0"/>
              </a:rPr>
              <a:t>”</a:t>
            </a:r>
            <a:endParaRPr lang="en-US" sz="2000" b="0" dirty="0">
              <a:solidFill>
                <a:srgbClr val="4B2A85"/>
              </a:solidFill>
              <a:latin typeface="Calibri" panose="020F0502020204030204" pitchFamily="34" charset="0"/>
              <a:cs typeface="Calibri" panose="020F0502020204030204" pitchFamily="34" charset="0"/>
            </a:endParaRPr>
          </a:p>
        </p:txBody>
      </p:sp>
      <p:sp>
        <p:nvSpPr>
          <p:cNvPr id="63" name="Rounded Rectangle 62"/>
          <p:cNvSpPr/>
          <p:nvPr/>
        </p:nvSpPr>
        <p:spPr bwMode="auto">
          <a:xfrm>
            <a:off x="6487460" y="334638"/>
            <a:ext cx="256032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32</a:t>
            </a:r>
            <a:r>
              <a:rPr lang="en-US" b="0" dirty="0">
                <a:solidFill>
                  <a:srgbClr val="C00000"/>
                </a:solidFill>
                <a:latin typeface="Calibri" charset="0"/>
                <a:ea typeface="Calibri" charset="0"/>
                <a:cs typeface="Calibri" charset="0"/>
              </a:rPr>
              <a:t>-bit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a:t>
            </a:r>
            <a:r>
              <a:rPr lang="en-US" dirty="0">
                <a:solidFill>
                  <a:srgbClr val="C00000"/>
                </a:solidFill>
                <a:latin typeface="Calibri" charset="0"/>
                <a:ea typeface="Calibri" charset="0"/>
                <a:cs typeface="Calibri" charset="0"/>
              </a:rPr>
              <a:t>32</a:t>
            </a:r>
            <a:r>
              <a:rPr lang="en-US" sz="1800" b="0" dirty="0">
                <a:solidFill>
                  <a:srgbClr val="C00000"/>
                </a:solidFill>
                <a:latin typeface="Calibri" charset="0"/>
                <a:ea typeface="Calibri" charset="0"/>
                <a:cs typeface="Calibri" charset="0"/>
              </a:rPr>
              <a:t>-bits wide)</a:t>
            </a:r>
          </a:p>
        </p:txBody>
      </p:sp>
    </p:spTree>
    <p:extLst>
      <p:ext uri="{BB962C8B-B14F-4D97-AF65-F5344CB8AC3E}">
        <p14:creationId xmlns:p14="http://schemas.microsoft.com/office/powerpoint/2010/main" val="30071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Assignment in C</a:t>
            </a:r>
          </a:p>
        </p:txBody>
      </p:sp>
      <p:sp>
        <p:nvSpPr>
          <p:cNvPr id="3" name="Content Placeholder 2"/>
          <p:cNvSpPr>
            <a:spLocks noGrp="1"/>
          </p:cNvSpPr>
          <p:nvPr>
            <p:ph idx="1"/>
            <p:custDataLst>
              <p:tags r:id="rId2"/>
            </p:custDataLst>
          </p:nvPr>
        </p:nvSpPr>
        <p:spPr/>
        <p:txBody>
          <a:bodyPr/>
          <a:lstStyle/>
          <a:p>
            <a:r>
              <a:rPr lang="en-US" b="1"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x, y;</a:t>
            </a:r>
          </a:p>
          <a:p>
            <a:r>
              <a:rPr lang="en-US" dirty="0">
                <a:latin typeface="Courier New" panose="02070309020205020404" pitchFamily="49" charset="0"/>
                <a:cs typeface="Courier New" panose="02070309020205020404" pitchFamily="49" charset="0"/>
              </a:rPr>
              <a:t>x = 0;</a:t>
            </a:r>
          </a:p>
          <a:p>
            <a:r>
              <a:rPr lang="en-US" dirty="0">
                <a:latin typeface="Courier New" panose="02070309020205020404" pitchFamily="49" charset="0"/>
                <a:cs typeface="Courier New" panose="02070309020205020404" pitchFamily="49" charset="0"/>
              </a:rPr>
              <a:t>y = 0x3CD02700;</a:t>
            </a:r>
          </a:p>
          <a:p>
            <a:r>
              <a:rPr lang="en-US" dirty="0">
                <a:latin typeface="Courier New" panose="02070309020205020404" pitchFamily="49" charset="0"/>
                <a:cs typeface="Courier New" panose="02070309020205020404" pitchFamily="49" charset="0"/>
              </a:rPr>
              <a:t>x = y + 3;</a:t>
            </a:r>
          </a:p>
          <a:p>
            <a:pPr lvl="1"/>
            <a:r>
              <a:rPr lang="en-US" dirty="0">
                <a:cs typeface="Calibri" panose="020F0502020204030204" pitchFamily="34" charset="0"/>
              </a:rPr>
              <a:t>Get value at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3, store in </a:t>
            </a:r>
            <a:r>
              <a:rPr lang="en-US" dirty="0">
                <a:latin typeface="Courier New" panose="02070309020205020404" pitchFamily="49" charset="0"/>
                <a:cs typeface="Courier New" panose="02070309020205020404" pitchFamily="49" charset="0"/>
              </a:rPr>
              <a:t>x</a:t>
            </a:r>
          </a:p>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z = &amp;y + 3;</a:t>
            </a:r>
          </a:p>
          <a:p>
            <a:pPr lvl="1"/>
            <a:r>
              <a:rPr lang="en-US" dirty="0">
                <a:cs typeface="Calibri" panose="020F0502020204030204" pitchFamily="34" charset="0"/>
              </a:rPr>
              <a:t>Get address of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add </a:t>
            </a:r>
            <a:r>
              <a:rPr lang="en-US" b="1" dirty="0">
                <a:cs typeface="Calibri" panose="020F0502020204030204" pitchFamily="34" charset="0"/>
              </a:rPr>
              <a:t>12</a:t>
            </a:r>
            <a:r>
              <a:rPr lang="en-US" dirty="0">
                <a:cs typeface="Calibri" panose="020F0502020204030204" pitchFamily="34" charset="0"/>
              </a:rPr>
              <a:t>, store in </a:t>
            </a:r>
            <a:r>
              <a:rPr lang="en-US" dirty="0">
                <a:latin typeface="Courier New" panose="02070309020205020404" pitchFamily="49" charset="0"/>
                <a:cs typeface="Courier New" panose="02070309020205020404" pitchFamily="49" charset="0"/>
              </a:rPr>
              <a:t>z</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*z = y;</a:t>
            </a:r>
          </a:p>
          <a:p>
            <a:pPr lvl="1"/>
            <a:r>
              <a:rPr lang="en-US" dirty="0">
                <a:cs typeface="Calibri" panose="020F0502020204030204" pitchFamily="34" charset="0"/>
              </a:rPr>
              <a:t>Get value of </a:t>
            </a:r>
            <a:r>
              <a:rPr lang="en-US" dirty="0">
                <a:latin typeface="Courier New" panose="02070309020205020404" pitchFamily="49" charset="0"/>
                <a:cs typeface="Courier New" panose="02070309020205020404" pitchFamily="49" charset="0"/>
              </a:rPr>
              <a:t>y</a:t>
            </a:r>
            <a:r>
              <a:rPr lang="en-US" dirty="0">
                <a:cs typeface="Calibri" panose="020F0502020204030204" pitchFamily="34" charset="0"/>
              </a:rPr>
              <a:t>, put in address </a:t>
            </a:r>
            <a:br>
              <a:rPr lang="en-US" dirty="0">
                <a:cs typeface="Calibri" panose="020F0502020204030204" pitchFamily="34" charset="0"/>
              </a:rPr>
            </a:br>
            <a:r>
              <a:rPr lang="en-US" dirty="0">
                <a:cs typeface="Calibri" panose="020F0502020204030204" pitchFamily="34" charset="0"/>
              </a:rPr>
              <a:t>stored in </a:t>
            </a:r>
            <a:r>
              <a:rPr lang="en-US" dirty="0">
                <a:latin typeface="Courier New" panose="02070309020205020404" pitchFamily="49" charset="0"/>
                <a:cs typeface="Courier New" panose="02070309020205020404" pitchFamily="49" charset="0"/>
              </a:rPr>
              <a:t>z</a:t>
            </a:r>
          </a:p>
          <a:p>
            <a:pPr lvl="1"/>
            <a:endParaRPr lang="en-US"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grpSp>
        <p:nvGrpSpPr>
          <p:cNvPr id="103" name="Group 102"/>
          <p:cNvGrpSpPr/>
          <p:nvPr/>
        </p:nvGrpSpPr>
        <p:grpSpPr>
          <a:xfrm>
            <a:off x="6492240" y="3229463"/>
            <a:ext cx="2199360" cy="301752"/>
            <a:chOff x="2208048" y="4034135"/>
            <a:chExt cx="2199360" cy="301752"/>
          </a:xfrm>
        </p:grpSpPr>
        <p:sp>
          <p:nvSpPr>
            <p:cNvPr id="105" name="TextBox 104"/>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03</a:t>
              </a:r>
            </a:p>
          </p:txBody>
        </p:sp>
        <p:sp>
          <p:nvSpPr>
            <p:cNvPr id="106" name="TextBox 105"/>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27</a:t>
              </a:r>
            </a:p>
          </p:txBody>
        </p:sp>
        <p:sp>
          <p:nvSpPr>
            <p:cNvPr id="107" name="TextBox 106"/>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D0</a:t>
              </a:r>
            </a:p>
          </p:txBody>
        </p:sp>
        <p:sp>
          <p:nvSpPr>
            <p:cNvPr id="108" name="TextBox 107"/>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3C</a:t>
              </a:r>
            </a:p>
          </p:txBody>
        </p:sp>
      </p:grpSp>
      <p:grpSp>
        <p:nvGrpSpPr>
          <p:cNvPr id="138" name="Group 137"/>
          <p:cNvGrpSpPr/>
          <p:nvPr/>
        </p:nvGrpSpPr>
        <p:grpSpPr>
          <a:xfrm>
            <a:off x="6492240" y="4756511"/>
            <a:ext cx="2199360" cy="301752"/>
            <a:chOff x="2208048" y="4034135"/>
            <a:chExt cx="2199360" cy="301752"/>
          </a:xfrm>
        </p:grpSpPr>
        <p:sp>
          <p:nvSpPr>
            <p:cNvPr id="140" name="TextBox 139"/>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141" name="TextBox 140"/>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27</a:t>
              </a:r>
            </a:p>
          </p:txBody>
        </p:sp>
        <p:sp>
          <p:nvSpPr>
            <p:cNvPr id="142" name="TextBox 141"/>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D0</a:t>
              </a:r>
            </a:p>
          </p:txBody>
        </p:sp>
        <p:sp>
          <p:nvSpPr>
            <p:cNvPr id="143" name="TextBox 142"/>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3C</a:t>
              </a:r>
            </a:p>
          </p:txBody>
        </p:sp>
      </p:grpSp>
      <p:grpSp>
        <p:nvGrpSpPr>
          <p:cNvPr id="31" name="Group 30"/>
          <p:cNvGrpSpPr/>
          <p:nvPr/>
        </p:nvGrpSpPr>
        <p:grpSpPr>
          <a:xfrm>
            <a:off x="6492240" y="2926080"/>
            <a:ext cx="2194560" cy="3054096"/>
            <a:chOff x="5669280" y="2926080"/>
            <a:chExt cx="2194560" cy="3054096"/>
          </a:xfrm>
        </p:grpSpPr>
        <p:grpSp>
          <p:nvGrpSpPr>
            <p:cNvPr id="4" name="Group 3"/>
            <p:cNvGrpSpPr/>
            <p:nvPr/>
          </p:nvGrpSpPr>
          <p:grpSpPr>
            <a:xfrm>
              <a:off x="5669280" y="2926080"/>
              <a:ext cx="2194560" cy="3048000"/>
              <a:chOff x="5638799" y="2886670"/>
              <a:chExt cx="2194560" cy="3048000"/>
            </a:xfrm>
          </p:grpSpPr>
          <p:sp>
            <p:nvSpPr>
              <p:cNvPr id="6" name="Rectangle 2"/>
              <p:cNvSpPr>
                <a:spLocks noChangeArrowheads="1"/>
              </p:cNvSpPr>
              <p:nvPr>
                <p:custDataLst>
                  <p:tags r:id="rId17"/>
                </p:custDataLst>
              </p:nvPr>
            </p:nvSpPr>
            <p:spPr bwMode="auto">
              <a:xfrm>
                <a:off x="5638799" y="28866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3"/>
              <p:cNvSpPr>
                <a:spLocks noChangeArrowheads="1"/>
              </p:cNvSpPr>
              <p:nvPr>
                <p:custDataLst>
                  <p:tags r:id="rId18"/>
                </p:custDataLst>
              </p:nvPr>
            </p:nvSpPr>
            <p:spPr bwMode="auto">
              <a:xfrm>
                <a:off x="5638799" y="31914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4"/>
              <p:cNvSpPr>
                <a:spLocks noChangeArrowheads="1"/>
              </p:cNvSpPr>
              <p:nvPr>
                <p:custDataLst>
                  <p:tags r:id="rId19"/>
                </p:custDataLst>
              </p:nvPr>
            </p:nvSpPr>
            <p:spPr bwMode="auto">
              <a:xfrm>
                <a:off x="5638799" y="34962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5"/>
              <p:cNvSpPr>
                <a:spLocks noChangeArrowheads="1"/>
              </p:cNvSpPr>
              <p:nvPr>
                <p:custDataLst>
                  <p:tags r:id="rId20"/>
                </p:custDataLst>
              </p:nvPr>
            </p:nvSpPr>
            <p:spPr bwMode="auto">
              <a:xfrm>
                <a:off x="5638799" y="38010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6"/>
              <p:cNvSpPr>
                <a:spLocks noChangeArrowheads="1"/>
              </p:cNvSpPr>
              <p:nvPr>
                <p:custDataLst>
                  <p:tags r:id="rId21"/>
                </p:custDataLst>
              </p:nvPr>
            </p:nvSpPr>
            <p:spPr bwMode="auto">
              <a:xfrm>
                <a:off x="5638799" y="41058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7"/>
              <p:cNvSpPr>
                <a:spLocks noChangeArrowheads="1"/>
              </p:cNvSpPr>
              <p:nvPr>
                <p:custDataLst>
                  <p:tags r:id="rId22"/>
                </p:custDataLst>
              </p:nvPr>
            </p:nvSpPr>
            <p:spPr bwMode="auto">
              <a:xfrm>
                <a:off x="5638799" y="44106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8"/>
              <p:cNvSpPr>
                <a:spLocks noChangeArrowheads="1"/>
              </p:cNvSpPr>
              <p:nvPr>
                <p:custDataLst>
                  <p:tags r:id="rId23"/>
                </p:custDataLst>
              </p:nvPr>
            </p:nvSpPr>
            <p:spPr bwMode="auto">
              <a:xfrm>
                <a:off x="5638799" y="47154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9"/>
              <p:cNvSpPr>
                <a:spLocks noChangeArrowheads="1"/>
              </p:cNvSpPr>
              <p:nvPr>
                <p:custDataLst>
                  <p:tags r:id="rId24"/>
                </p:custDataLst>
              </p:nvPr>
            </p:nvSpPr>
            <p:spPr bwMode="auto">
              <a:xfrm>
                <a:off x="5638799" y="50202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4" name="Rectangle 10"/>
              <p:cNvSpPr>
                <a:spLocks noChangeArrowheads="1"/>
              </p:cNvSpPr>
              <p:nvPr>
                <p:custDataLst>
                  <p:tags r:id="rId25"/>
                </p:custDataLst>
              </p:nvPr>
            </p:nvSpPr>
            <p:spPr bwMode="auto">
              <a:xfrm>
                <a:off x="5638799" y="53250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5" name="Rectangle 11"/>
              <p:cNvSpPr>
                <a:spLocks noChangeArrowheads="1"/>
              </p:cNvSpPr>
              <p:nvPr>
                <p:custDataLst>
                  <p:tags r:id="rId26"/>
                </p:custDataLst>
              </p:nvPr>
            </p:nvSpPr>
            <p:spPr bwMode="auto">
              <a:xfrm>
                <a:off x="5638799" y="5629870"/>
                <a:ext cx="21945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cxnSp>
          <p:nvCxnSpPr>
            <p:cNvPr id="26" name="Straight Connector 25"/>
            <p:cNvCxnSpPr/>
            <p:nvPr>
              <p:custDataLst>
                <p:tags r:id="rId14"/>
              </p:custDataLst>
            </p:nvPr>
          </p:nvCxnSpPr>
          <p:spPr bwMode="auto">
            <a:xfrm>
              <a:off x="6217920" y="2926080"/>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91" name="Straight Connector 90"/>
            <p:cNvCxnSpPr/>
            <p:nvPr>
              <p:custDataLst>
                <p:tags r:id="rId15"/>
              </p:custDataLst>
            </p:nvPr>
          </p:nvCxnSpPr>
          <p:spPr bwMode="auto">
            <a:xfrm>
              <a:off x="6766560" y="2926080"/>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92" name="Straight Connector 91"/>
            <p:cNvCxnSpPr/>
            <p:nvPr>
              <p:custDataLst>
                <p:tags r:id="rId16"/>
              </p:custDataLst>
            </p:nvPr>
          </p:nvCxnSpPr>
          <p:spPr bwMode="auto">
            <a:xfrm>
              <a:off x="7315200" y="2926080"/>
              <a:ext cx="0" cy="3054096"/>
            </a:xfrm>
            <a:prstGeom prst="line">
              <a:avLst/>
            </a:prstGeom>
            <a:noFill/>
            <a:ln w="25400" cap="flat" cmpd="sng" algn="ctr">
              <a:solidFill>
                <a:srgbClr val="00B050"/>
              </a:solidFill>
              <a:prstDash val="sysDash"/>
              <a:round/>
              <a:headEnd type="none" w="med" len="med"/>
              <a:tailEnd type="none" w="med" len="med"/>
            </a:ln>
            <a:effectLst/>
          </p:spPr>
        </p:cxnSp>
      </p:grpSp>
      <p:sp>
        <p:nvSpPr>
          <p:cNvPr id="29" name="TextBox 28"/>
          <p:cNvSpPr txBox="1"/>
          <p:nvPr>
            <p:custDataLst>
              <p:tags r:id="rId4"/>
            </p:custDataLst>
          </p:nvPr>
        </p:nvSpPr>
        <p:spPr>
          <a:xfrm>
            <a:off x="4127403" y="849474"/>
            <a:ext cx="184666" cy="461665"/>
          </a:xfrm>
          <a:prstGeom prst="rect">
            <a:avLst/>
          </a:prstGeom>
          <a:noFill/>
        </p:spPr>
        <p:txBody>
          <a:bodyPr wrap="none" rtlCol="0">
            <a:spAutoFit/>
          </a:bodyPr>
          <a:lstStyle/>
          <a:p>
            <a:endParaRPr lang="en-US" b="0" dirty="0">
              <a:latin typeface="Roboto Regular" charset="0"/>
            </a:endParaRPr>
          </a:p>
        </p:txBody>
      </p:sp>
      <p:sp>
        <p:nvSpPr>
          <p:cNvPr id="30" name="TextBox 29"/>
          <p:cNvSpPr txBox="1"/>
          <p:nvPr>
            <p:custDataLst>
              <p:tags r:id="rId5"/>
            </p:custDataLst>
          </p:nvPr>
        </p:nvSpPr>
        <p:spPr>
          <a:xfrm>
            <a:off x="8695944" y="3200400"/>
            <a:ext cx="365760" cy="307777"/>
          </a:xfrm>
          <a:prstGeom prst="rect">
            <a:avLst/>
          </a:prstGeom>
          <a:noFill/>
        </p:spPr>
        <p:txBody>
          <a:bodyPr wrap="none" lIns="0" tIns="0" rIns="0" bIns="0" rtlCol="0" anchor="ctr" anchorCtr="0">
            <a:noAutofit/>
          </a:bodyPr>
          <a:lstStyle/>
          <a:p>
            <a:pPr algn="ctr"/>
            <a:r>
              <a:rPr lang="en-US" sz="2800" dirty="0">
                <a:solidFill>
                  <a:srgbClr val="CC0000"/>
                </a:solidFill>
                <a:latin typeface="Courier New" panose="02070309020205020404" pitchFamily="49" charset="0"/>
                <a:cs typeface="Courier New" panose="02070309020205020404" pitchFamily="49" charset="0"/>
              </a:rPr>
              <a:t>x</a:t>
            </a:r>
          </a:p>
        </p:txBody>
      </p:sp>
      <p:sp>
        <p:nvSpPr>
          <p:cNvPr id="41" name="TextBox 40"/>
          <p:cNvSpPr txBox="1"/>
          <p:nvPr>
            <p:custDataLst>
              <p:tags r:id="rId6"/>
            </p:custDataLst>
          </p:nvPr>
        </p:nvSpPr>
        <p:spPr>
          <a:xfrm>
            <a:off x="8695944" y="4736592"/>
            <a:ext cx="365760" cy="307777"/>
          </a:xfrm>
          <a:prstGeom prst="rect">
            <a:avLst/>
          </a:prstGeom>
          <a:noFill/>
        </p:spPr>
        <p:txBody>
          <a:bodyPr wrap="none" lIns="0" tIns="0" rIns="0" bIns="0" rtlCol="0" anchor="ctr" anchorCtr="0">
            <a:noAutofit/>
          </a:bodyPr>
          <a:lstStyle/>
          <a:p>
            <a:pPr algn="ctr"/>
            <a:r>
              <a:rPr lang="en-US" sz="2800" dirty="0">
                <a:solidFill>
                  <a:srgbClr val="0000FF"/>
                </a:solidFill>
                <a:latin typeface="Courier New" panose="02070309020205020404" pitchFamily="49" charset="0"/>
                <a:cs typeface="Courier New" panose="02070309020205020404" pitchFamily="49" charset="0"/>
              </a:rPr>
              <a:t>y</a:t>
            </a:r>
          </a:p>
        </p:txBody>
      </p:sp>
      <p:grpSp>
        <p:nvGrpSpPr>
          <p:cNvPr id="17" name="Group 16"/>
          <p:cNvGrpSpPr/>
          <p:nvPr/>
        </p:nvGrpSpPr>
        <p:grpSpPr>
          <a:xfrm>
            <a:off x="6492240" y="2609600"/>
            <a:ext cx="2194560" cy="307777"/>
            <a:chOff x="5669280" y="2609600"/>
            <a:chExt cx="2194560" cy="307777"/>
          </a:xfrm>
        </p:grpSpPr>
        <p:sp>
          <p:nvSpPr>
            <p:cNvPr id="93" name="Rectangle 14"/>
            <p:cNvSpPr>
              <a:spLocks noChangeArrowheads="1"/>
            </p:cNvSpPr>
            <p:nvPr>
              <p:custDataLst>
                <p:tags r:id="rId10"/>
              </p:custDataLst>
            </p:nvPr>
          </p:nvSpPr>
          <p:spPr bwMode="auto">
            <a:xfrm>
              <a:off x="566928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0x00</a:t>
              </a:r>
            </a:p>
          </p:txBody>
        </p:sp>
        <p:sp>
          <p:nvSpPr>
            <p:cNvPr id="94" name="Rectangle 14"/>
            <p:cNvSpPr>
              <a:spLocks noChangeArrowheads="1"/>
            </p:cNvSpPr>
            <p:nvPr>
              <p:custDataLst>
                <p:tags r:id="rId11"/>
              </p:custDataLst>
            </p:nvPr>
          </p:nvSpPr>
          <p:spPr bwMode="auto">
            <a:xfrm>
              <a:off x="621792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0x01</a:t>
              </a:r>
            </a:p>
          </p:txBody>
        </p:sp>
        <p:sp>
          <p:nvSpPr>
            <p:cNvPr id="95" name="Rectangle 14"/>
            <p:cNvSpPr>
              <a:spLocks noChangeArrowheads="1"/>
            </p:cNvSpPr>
            <p:nvPr>
              <p:custDataLst>
                <p:tags r:id="rId12"/>
              </p:custDataLst>
            </p:nvPr>
          </p:nvSpPr>
          <p:spPr bwMode="auto">
            <a:xfrm>
              <a:off x="676656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0x02</a:t>
              </a:r>
            </a:p>
          </p:txBody>
        </p:sp>
        <p:sp>
          <p:nvSpPr>
            <p:cNvPr id="96" name="Rectangle 14"/>
            <p:cNvSpPr>
              <a:spLocks noChangeArrowheads="1"/>
            </p:cNvSpPr>
            <p:nvPr>
              <p:custDataLst>
                <p:tags r:id="rId13"/>
              </p:custDataLst>
            </p:nvPr>
          </p:nvSpPr>
          <p:spPr bwMode="auto">
            <a:xfrm>
              <a:off x="7315200" y="2609600"/>
              <a:ext cx="548640" cy="307777"/>
            </a:xfrm>
            <a:prstGeom prst="rect">
              <a:avLst/>
            </a:prstGeom>
            <a:noFill/>
            <a:ln w="25400">
              <a:noFill/>
              <a:miter lim="800000"/>
              <a:headEnd/>
              <a:tailEnd/>
            </a:ln>
          </p:spPr>
          <p:txBody>
            <a:bodyPr wrap="none">
              <a:spAutoFit/>
            </a:bodyPr>
            <a:lstStyle/>
            <a:p>
              <a:pPr algn="ctr">
                <a:lnSpc>
                  <a:spcPct val="100000"/>
                </a:lnSpc>
              </a:pPr>
              <a:r>
                <a:rPr lang="en-US" sz="1400" b="0" dirty="0">
                  <a:latin typeface="Calibri" panose="020F0502020204030204" pitchFamily="34" charset="0"/>
                  <a:cs typeface="Calibri" panose="020F0502020204030204" pitchFamily="34" charset="0"/>
                </a:rPr>
                <a:t>0x03</a:t>
              </a:r>
            </a:p>
          </p:txBody>
        </p:sp>
      </p:grpSp>
      <p:grpSp>
        <p:nvGrpSpPr>
          <p:cNvPr id="16" name="Group 15"/>
          <p:cNvGrpSpPr/>
          <p:nvPr/>
        </p:nvGrpSpPr>
        <p:grpSpPr>
          <a:xfrm>
            <a:off x="5669280" y="2926080"/>
            <a:ext cx="822960" cy="3044952"/>
            <a:chOff x="7868640" y="2926080"/>
            <a:chExt cx="822960" cy="3044952"/>
          </a:xfrm>
        </p:grpSpPr>
        <p:sp>
          <p:nvSpPr>
            <p:cNvPr id="101" name="TextBox 100"/>
            <p:cNvSpPr txBox="1"/>
            <p:nvPr/>
          </p:nvSpPr>
          <p:spPr>
            <a:xfrm>
              <a:off x="7868640" y="29260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0x00</a:t>
              </a:r>
            </a:p>
          </p:txBody>
        </p:sp>
        <p:sp>
          <p:nvSpPr>
            <p:cNvPr id="104" name="TextBox 103"/>
            <p:cNvSpPr txBox="1"/>
            <p:nvPr/>
          </p:nvSpPr>
          <p:spPr>
            <a:xfrm>
              <a:off x="7868640" y="3227832"/>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0x04</a:t>
              </a:r>
            </a:p>
          </p:txBody>
        </p:sp>
        <p:sp>
          <p:nvSpPr>
            <p:cNvPr id="111" name="TextBox 110"/>
            <p:cNvSpPr txBox="1"/>
            <p:nvPr/>
          </p:nvSpPr>
          <p:spPr>
            <a:xfrm>
              <a:off x="7868640" y="3529584"/>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0x08</a:t>
              </a:r>
            </a:p>
          </p:txBody>
        </p:sp>
        <p:sp>
          <p:nvSpPr>
            <p:cNvPr id="118" name="TextBox 117"/>
            <p:cNvSpPr txBox="1"/>
            <p:nvPr/>
          </p:nvSpPr>
          <p:spPr>
            <a:xfrm>
              <a:off x="7868640" y="3831336"/>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0x0C</a:t>
              </a:r>
            </a:p>
          </p:txBody>
        </p:sp>
        <p:sp>
          <p:nvSpPr>
            <p:cNvPr id="125" name="TextBox 124"/>
            <p:cNvSpPr txBox="1"/>
            <p:nvPr/>
          </p:nvSpPr>
          <p:spPr>
            <a:xfrm>
              <a:off x="7868640" y="4133088"/>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0x10</a:t>
              </a:r>
            </a:p>
          </p:txBody>
        </p:sp>
        <p:sp>
          <p:nvSpPr>
            <p:cNvPr id="132" name="TextBox 131"/>
            <p:cNvSpPr txBox="1"/>
            <p:nvPr/>
          </p:nvSpPr>
          <p:spPr>
            <a:xfrm>
              <a:off x="7868640" y="443484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0x14</a:t>
              </a:r>
            </a:p>
          </p:txBody>
        </p:sp>
        <p:sp>
          <p:nvSpPr>
            <p:cNvPr id="139" name="TextBox 138"/>
            <p:cNvSpPr txBox="1"/>
            <p:nvPr/>
          </p:nvSpPr>
          <p:spPr>
            <a:xfrm>
              <a:off x="7868640" y="47548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0x18</a:t>
              </a:r>
            </a:p>
          </p:txBody>
        </p:sp>
        <p:sp>
          <p:nvSpPr>
            <p:cNvPr id="146" name="TextBox 145"/>
            <p:cNvSpPr txBox="1"/>
            <p:nvPr/>
          </p:nvSpPr>
          <p:spPr>
            <a:xfrm>
              <a:off x="7868640" y="5056632"/>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0x1C</a:t>
              </a:r>
            </a:p>
          </p:txBody>
        </p:sp>
        <p:sp>
          <p:nvSpPr>
            <p:cNvPr id="153" name="TextBox 152"/>
            <p:cNvSpPr txBox="1"/>
            <p:nvPr/>
          </p:nvSpPr>
          <p:spPr>
            <a:xfrm>
              <a:off x="7868640" y="5367528"/>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0x20</a:t>
              </a:r>
            </a:p>
          </p:txBody>
        </p:sp>
        <p:sp>
          <p:nvSpPr>
            <p:cNvPr id="160" name="TextBox 159"/>
            <p:cNvSpPr txBox="1"/>
            <p:nvPr/>
          </p:nvSpPr>
          <p:spPr>
            <a:xfrm>
              <a:off x="7868640" y="5669280"/>
              <a:ext cx="822960" cy="301752"/>
            </a:xfrm>
            <a:prstGeom prst="rect">
              <a:avLst/>
            </a:prstGeom>
            <a:noFill/>
          </p:spPr>
          <p:txBody>
            <a:bodyPr wrap="none" lIns="0" tIns="0" rIns="0" bIns="0" rtlCol="0" anchor="ctr">
              <a:noAutofit/>
            </a:bodyPr>
            <a:lstStyle/>
            <a:p>
              <a:pPr algn="ctr"/>
              <a:r>
                <a:rPr lang="en-US" sz="2400" dirty="0">
                  <a:solidFill>
                    <a:srgbClr val="4B2A85"/>
                  </a:solidFill>
                  <a:latin typeface="Calibri" pitchFamily="34" charset="0"/>
                </a:rPr>
                <a:t>0x24</a:t>
              </a:r>
            </a:p>
          </p:txBody>
        </p:sp>
      </p:grpSp>
      <p:sp>
        <p:nvSpPr>
          <p:cNvPr id="56" name="TextBox 55"/>
          <p:cNvSpPr txBox="1"/>
          <p:nvPr>
            <p:custDataLst>
              <p:tags r:id="rId7"/>
            </p:custDataLst>
          </p:nvPr>
        </p:nvSpPr>
        <p:spPr>
          <a:xfrm>
            <a:off x="8695944" y="5349240"/>
            <a:ext cx="365760" cy="310896"/>
          </a:xfrm>
          <a:prstGeom prst="rect">
            <a:avLst/>
          </a:prstGeom>
          <a:noFill/>
        </p:spPr>
        <p:txBody>
          <a:bodyPr wrap="none" lIns="0" tIns="0" rIns="0" bIns="0" rtlCol="0" anchor="ctr" anchorCtr="0">
            <a:noAutofit/>
          </a:bodyPr>
          <a:lstStyle/>
          <a:p>
            <a:pPr algn="ctr"/>
            <a:r>
              <a:rPr lang="en-US" sz="2800" b="0" dirty="0">
                <a:solidFill>
                  <a:srgbClr val="FF6600"/>
                </a:solidFill>
                <a:latin typeface="Courier New" panose="02070309020205020404" pitchFamily="49" charset="0"/>
                <a:cs typeface="Courier New" panose="02070309020205020404" pitchFamily="49" charset="0"/>
              </a:rPr>
              <a:t>z</a:t>
            </a:r>
          </a:p>
        </p:txBody>
      </p:sp>
      <p:grpSp>
        <p:nvGrpSpPr>
          <p:cNvPr id="57" name="Group 56"/>
          <p:cNvGrpSpPr/>
          <p:nvPr/>
        </p:nvGrpSpPr>
        <p:grpSpPr>
          <a:xfrm>
            <a:off x="6492240" y="5369159"/>
            <a:ext cx="2199360" cy="301752"/>
            <a:chOff x="2208048" y="4034135"/>
            <a:chExt cx="2199360" cy="301752"/>
          </a:xfrm>
        </p:grpSpPr>
        <p:sp>
          <p:nvSpPr>
            <p:cNvPr id="58" name="TextBox 57"/>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24</a:t>
              </a:r>
            </a:p>
          </p:txBody>
        </p:sp>
        <p:sp>
          <p:nvSpPr>
            <p:cNvPr id="59" name="TextBox 58"/>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60" name="TextBox 59"/>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sp>
          <p:nvSpPr>
            <p:cNvPr id="61" name="TextBox 60"/>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latin typeface="Calibri" pitchFamily="34" charset="0"/>
                </a:rPr>
                <a:t>00</a:t>
              </a:r>
            </a:p>
          </p:txBody>
        </p:sp>
      </p:grpSp>
      <p:grpSp>
        <p:nvGrpSpPr>
          <p:cNvPr id="63" name="Group 62"/>
          <p:cNvGrpSpPr/>
          <p:nvPr/>
        </p:nvGrpSpPr>
        <p:grpSpPr>
          <a:xfrm>
            <a:off x="6492240" y="5669280"/>
            <a:ext cx="2199360" cy="301752"/>
            <a:chOff x="2208048" y="4034135"/>
            <a:chExt cx="2199360" cy="301752"/>
          </a:xfrm>
        </p:grpSpPr>
        <p:sp>
          <p:nvSpPr>
            <p:cNvPr id="64" name="TextBox 63"/>
            <p:cNvSpPr txBox="1"/>
            <p:nvPr/>
          </p:nvSpPr>
          <p:spPr>
            <a:xfrm>
              <a:off x="2208048"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00</a:t>
              </a:r>
            </a:p>
          </p:txBody>
        </p:sp>
        <p:sp>
          <p:nvSpPr>
            <p:cNvPr id="65" name="TextBox 64"/>
            <p:cNvSpPr txBox="1"/>
            <p:nvPr/>
          </p:nvSpPr>
          <p:spPr>
            <a:xfrm>
              <a:off x="2758387"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27</a:t>
              </a:r>
            </a:p>
          </p:txBody>
        </p:sp>
        <p:sp>
          <p:nvSpPr>
            <p:cNvPr id="66" name="TextBox 65"/>
            <p:cNvSpPr txBox="1"/>
            <p:nvPr/>
          </p:nvSpPr>
          <p:spPr>
            <a:xfrm>
              <a:off x="3305327"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D0</a:t>
              </a:r>
            </a:p>
          </p:txBody>
        </p:sp>
        <p:sp>
          <p:nvSpPr>
            <p:cNvPr id="67" name="TextBox 66"/>
            <p:cNvSpPr txBox="1"/>
            <p:nvPr/>
          </p:nvSpPr>
          <p:spPr>
            <a:xfrm>
              <a:off x="3858768" y="4034135"/>
              <a:ext cx="548640" cy="301752"/>
            </a:xfrm>
            <a:prstGeom prst="rect">
              <a:avLst/>
            </a:prstGeom>
            <a:noFill/>
          </p:spPr>
          <p:txBody>
            <a:bodyPr wrap="none" lIns="0" tIns="0" rIns="0" bIns="0" rtlCol="0" anchor="ctr">
              <a:noAutofit/>
            </a:bodyPr>
            <a:lstStyle/>
            <a:p>
              <a:pPr algn="ctr"/>
              <a:r>
                <a:rPr lang="en-US" sz="2000" dirty="0">
                  <a:solidFill>
                    <a:srgbClr val="FF0000"/>
                  </a:solidFill>
                  <a:latin typeface="Calibri" pitchFamily="34" charset="0"/>
                </a:rPr>
                <a:t>3C</a:t>
              </a:r>
            </a:p>
          </p:txBody>
        </p:sp>
      </p:grpSp>
      <p:sp>
        <p:nvSpPr>
          <p:cNvPr id="68" name="Rounded Rectangular Callout 67"/>
          <p:cNvSpPr/>
          <p:nvPr>
            <p:custDataLst>
              <p:tags r:id="rId8"/>
            </p:custDataLst>
          </p:nvPr>
        </p:nvSpPr>
        <p:spPr bwMode="auto">
          <a:xfrm>
            <a:off x="1890078" y="4767344"/>
            <a:ext cx="2560320" cy="640080"/>
          </a:xfrm>
          <a:prstGeom prst="wedgeRoundRectCallout">
            <a:avLst>
              <a:gd name="adj1" fmla="val -80353"/>
              <a:gd name="adj2" fmla="val 59017"/>
              <a:gd name="adj3" fmla="val 16667"/>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45720" bIns="45720" numCol="1" rtlCol="0" anchor="ctr" anchorCtr="0" compatLnSpc="1">
            <a:prstTxWarp prst="textNoShape">
              <a:avLst/>
            </a:prstTxWarp>
          </a:bodyPr>
          <a:lstStyle/>
          <a:p>
            <a:r>
              <a:rPr lang="en-US" sz="2000" b="0" dirty="0">
                <a:latin typeface="Calibri" panose="020F0502020204030204" pitchFamily="34" charset="0"/>
                <a:cs typeface="Calibri" panose="020F0502020204030204" pitchFamily="34" charset="0"/>
              </a:rPr>
              <a:t>The target of a pointer is also a location</a:t>
            </a:r>
          </a:p>
        </p:txBody>
      </p:sp>
      <p:sp>
        <p:nvSpPr>
          <p:cNvPr id="69" name="TextBox 68"/>
          <p:cNvSpPr txBox="1"/>
          <p:nvPr>
            <p:custDataLst>
              <p:tags r:id="rId9"/>
            </p:custDataLst>
          </p:nvPr>
        </p:nvSpPr>
        <p:spPr>
          <a:xfrm>
            <a:off x="6716060" y="965901"/>
            <a:ext cx="2103120" cy="707886"/>
          </a:xfrm>
          <a:prstGeom prst="rect">
            <a:avLst/>
          </a:prstGeom>
          <a:noFill/>
          <a:ln>
            <a:noFill/>
          </a:ln>
        </p:spPr>
        <p:txBody>
          <a:bodyPr wrap="square" rtlCol="0">
            <a:spAutoFit/>
          </a:bodyPr>
          <a:lstStyle/>
          <a:p>
            <a:r>
              <a:rPr lang="en-US" sz="2000" b="0" dirty="0">
                <a:solidFill>
                  <a:srgbClr val="4B2A85"/>
                </a:solidFill>
                <a:latin typeface="Courier New" panose="02070309020205020404" pitchFamily="49" charset="0"/>
                <a:cs typeface="Courier New" panose="02070309020205020404" pitchFamily="49" charset="0"/>
              </a:rPr>
              <a:t>&amp;</a:t>
            </a:r>
            <a:r>
              <a:rPr lang="en-US" sz="2000" b="0" dirty="0">
                <a:solidFill>
                  <a:srgbClr val="4B2A85"/>
                </a:solidFill>
                <a:latin typeface="Calibri" panose="020F0502020204030204" pitchFamily="34" charset="0"/>
                <a:cs typeface="Calibri" panose="020F0502020204030204" pitchFamily="34" charset="0"/>
              </a:rPr>
              <a:t> = </a:t>
            </a:r>
            <a:r>
              <a:rPr lang="en-US" sz="2000" dirty="0">
                <a:solidFill>
                  <a:srgbClr val="4B2A85"/>
                </a:solidFill>
                <a:latin typeface="Calibri" panose="020F0502020204030204" pitchFamily="34" charset="0"/>
                <a:cs typeface="Calibri" panose="020F0502020204030204" pitchFamily="34" charset="0"/>
              </a:rPr>
              <a:t>“a</a:t>
            </a:r>
            <a:r>
              <a:rPr lang="en-US" sz="2000" b="0" dirty="0">
                <a:solidFill>
                  <a:srgbClr val="4B2A85"/>
                </a:solidFill>
                <a:latin typeface="Calibri" panose="020F0502020204030204" pitchFamily="34" charset="0"/>
                <a:cs typeface="Calibri" panose="020F0502020204030204" pitchFamily="34" charset="0"/>
              </a:rPr>
              <a:t>ddress of”</a:t>
            </a:r>
          </a:p>
          <a:p>
            <a:r>
              <a:rPr lang="en-US" sz="2000" b="0" dirty="0">
                <a:solidFill>
                  <a:srgbClr val="4B2A85"/>
                </a:solidFill>
                <a:latin typeface="Courier New" panose="02070309020205020404" pitchFamily="49" charset="0"/>
                <a:cs typeface="Courier New" panose="02070309020205020404" pitchFamily="49" charset="0"/>
              </a:rPr>
              <a:t>*</a:t>
            </a:r>
            <a:r>
              <a:rPr lang="en-US" sz="2000" b="0" dirty="0">
                <a:solidFill>
                  <a:srgbClr val="4B2A85"/>
                </a:solidFill>
                <a:latin typeface="Calibri" panose="020F0502020204030204" pitchFamily="34" charset="0"/>
                <a:cs typeface="Calibri" panose="020F0502020204030204" pitchFamily="34" charset="0"/>
              </a:rPr>
              <a:t> = “dereference</a:t>
            </a:r>
            <a:r>
              <a:rPr lang="en-US" sz="2000" dirty="0">
                <a:solidFill>
                  <a:srgbClr val="4B2A85"/>
                </a:solidFill>
                <a:latin typeface="Calibri" panose="020F0502020204030204" pitchFamily="34" charset="0"/>
                <a:cs typeface="Calibri" panose="020F0502020204030204" pitchFamily="34" charset="0"/>
              </a:rPr>
              <a:t>”</a:t>
            </a:r>
            <a:endParaRPr lang="en-US" sz="2000" b="0" dirty="0">
              <a:solidFill>
                <a:srgbClr val="4B2A85"/>
              </a:solidFill>
              <a:latin typeface="Calibri" panose="020F0502020204030204" pitchFamily="34" charset="0"/>
              <a:cs typeface="Calibri" panose="020F0502020204030204" pitchFamily="34" charset="0"/>
            </a:endParaRPr>
          </a:p>
        </p:txBody>
      </p:sp>
      <p:sp>
        <p:nvSpPr>
          <p:cNvPr id="70" name="Rounded Rectangle 69"/>
          <p:cNvSpPr/>
          <p:nvPr/>
        </p:nvSpPr>
        <p:spPr bwMode="auto">
          <a:xfrm>
            <a:off x="6487460" y="334638"/>
            <a:ext cx="256032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32</a:t>
            </a:r>
            <a:r>
              <a:rPr lang="en-US" b="0" dirty="0">
                <a:solidFill>
                  <a:srgbClr val="C00000"/>
                </a:solidFill>
                <a:latin typeface="Calibri" charset="0"/>
                <a:ea typeface="Calibri" charset="0"/>
                <a:cs typeface="Calibri" charset="0"/>
              </a:rPr>
              <a:t>-bit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a:t>
            </a:r>
            <a:r>
              <a:rPr lang="en-US" dirty="0">
                <a:solidFill>
                  <a:srgbClr val="C00000"/>
                </a:solidFill>
                <a:latin typeface="Calibri" charset="0"/>
                <a:ea typeface="Calibri" charset="0"/>
                <a:cs typeface="Calibri" charset="0"/>
              </a:rPr>
              <a:t>32</a:t>
            </a:r>
            <a:r>
              <a:rPr lang="en-US" sz="1800" b="0" dirty="0">
                <a:solidFill>
                  <a:srgbClr val="C00000"/>
                </a:solidFill>
                <a:latin typeface="Calibri" charset="0"/>
                <a:ea typeface="Calibri" charset="0"/>
                <a:cs typeface="Calibri" charset="0"/>
              </a:rPr>
              <a:t>-bits wide)</a:t>
            </a:r>
          </a:p>
        </p:txBody>
      </p:sp>
    </p:spTree>
    <p:extLst>
      <p:ext uri="{BB962C8B-B14F-4D97-AF65-F5344CB8AC3E}">
        <p14:creationId xmlns:p14="http://schemas.microsoft.com/office/powerpoint/2010/main" val="279052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in C</a:t>
            </a:r>
          </a:p>
        </p:txBody>
      </p:sp>
      <p:sp>
        <p:nvSpPr>
          <p:cNvPr id="3" name="Content Placeholder 2"/>
          <p:cNvSpPr>
            <a:spLocks noGrp="1"/>
          </p:cNvSpPr>
          <p:nvPr>
            <p:ph idx="1"/>
          </p:nvPr>
        </p:nvSpPr>
        <p:spPr/>
        <p:txBody>
          <a:bodyPr/>
          <a:lstStyle/>
          <a:p>
            <a:pPr marL="0" indent="0">
              <a:buNone/>
              <a:tabLst>
                <a:tab pos="1371600" algn="l"/>
              </a:tabLst>
            </a:pPr>
            <a:r>
              <a:rPr lang="en-US" sz="2000" dirty="0"/>
              <a:t>Declaration:	</a:t>
            </a:r>
            <a:r>
              <a:rPr lang="en-US" sz="2000" b="1"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CE80258-DC00-4EB7-9E0E-1FD39B8D824A}" type="slidenum">
              <a:rPr lang="en-US" smtClean="0"/>
              <a:t>28</a:t>
            </a:fld>
            <a:endParaRPr lang="en-US"/>
          </a:p>
        </p:txBody>
      </p:sp>
      <p:grpSp>
        <p:nvGrpSpPr>
          <p:cNvPr id="65" name="Group 64"/>
          <p:cNvGrpSpPr/>
          <p:nvPr/>
        </p:nvGrpSpPr>
        <p:grpSpPr>
          <a:xfrm>
            <a:off x="4297680" y="3227832"/>
            <a:ext cx="4023360" cy="3054096"/>
            <a:chOff x="4846320" y="3227832"/>
            <a:chExt cx="4023360" cy="3054096"/>
          </a:xfrm>
        </p:grpSpPr>
        <p:cxnSp>
          <p:nvCxnSpPr>
            <p:cNvPr id="32" name="Straight Connector 31"/>
            <p:cNvCxnSpPr/>
            <p:nvPr>
              <p:custDataLst>
                <p:tags r:id="rId39"/>
              </p:custDataLst>
            </p:nvPr>
          </p:nvCxnSpPr>
          <p:spPr bwMode="auto">
            <a:xfrm>
              <a:off x="53492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8" name="Straight Connector 57"/>
            <p:cNvCxnSpPr/>
            <p:nvPr>
              <p:custDataLst>
                <p:tags r:id="rId40"/>
              </p:custDataLst>
            </p:nvPr>
          </p:nvCxnSpPr>
          <p:spPr bwMode="auto">
            <a:xfrm>
              <a:off x="585216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9" name="Straight Connector 58"/>
            <p:cNvCxnSpPr/>
            <p:nvPr>
              <p:custDataLst>
                <p:tags r:id="rId41"/>
              </p:custDataLst>
            </p:nvPr>
          </p:nvCxnSpPr>
          <p:spPr bwMode="auto">
            <a:xfrm>
              <a:off x="635508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0" name="Straight Connector 59"/>
            <p:cNvCxnSpPr/>
            <p:nvPr>
              <p:custDataLst>
                <p:tags r:id="rId42"/>
              </p:custDataLst>
            </p:nvPr>
          </p:nvCxnSpPr>
          <p:spPr bwMode="auto">
            <a:xfrm>
              <a:off x="685800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2" name="Straight Connector 61"/>
            <p:cNvCxnSpPr/>
            <p:nvPr>
              <p:custDataLst>
                <p:tags r:id="rId43"/>
              </p:custDataLst>
            </p:nvPr>
          </p:nvCxnSpPr>
          <p:spPr bwMode="auto">
            <a:xfrm>
              <a:off x="736092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3" name="Straight Connector 62"/>
            <p:cNvCxnSpPr/>
            <p:nvPr>
              <p:custDataLst>
                <p:tags r:id="rId44"/>
              </p:custDataLst>
            </p:nvPr>
          </p:nvCxnSpPr>
          <p:spPr bwMode="auto">
            <a:xfrm>
              <a:off x="78638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4" name="Straight Connector 63"/>
            <p:cNvCxnSpPr/>
            <p:nvPr>
              <p:custDataLst>
                <p:tags r:id="rId45"/>
              </p:custDataLst>
            </p:nvPr>
          </p:nvCxnSpPr>
          <p:spPr bwMode="auto">
            <a:xfrm>
              <a:off x="8366760" y="3227832"/>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5" name="Rectangle 2"/>
            <p:cNvSpPr>
              <a:spLocks noChangeArrowheads="1"/>
            </p:cNvSpPr>
            <p:nvPr>
              <p:custDataLst>
                <p:tags r:id="rId46"/>
              </p:custDataLst>
            </p:nvPr>
          </p:nvSpPr>
          <p:spPr bwMode="auto">
            <a:xfrm>
              <a:off x="4846320" y="3231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6" name="Rectangle 3"/>
            <p:cNvSpPr>
              <a:spLocks noChangeArrowheads="1"/>
            </p:cNvSpPr>
            <p:nvPr>
              <p:custDataLst>
                <p:tags r:id="rId47"/>
              </p:custDataLst>
            </p:nvPr>
          </p:nvSpPr>
          <p:spPr bwMode="auto">
            <a:xfrm>
              <a:off x="4846320" y="3535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7" name="Rectangle 4"/>
            <p:cNvSpPr>
              <a:spLocks noChangeArrowheads="1"/>
            </p:cNvSpPr>
            <p:nvPr>
              <p:custDataLst>
                <p:tags r:id="rId48"/>
              </p:custDataLst>
            </p:nvPr>
          </p:nvSpPr>
          <p:spPr bwMode="auto">
            <a:xfrm>
              <a:off x="4846320" y="3840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8" name="Rectangle 5"/>
            <p:cNvSpPr>
              <a:spLocks noChangeArrowheads="1"/>
            </p:cNvSpPr>
            <p:nvPr>
              <p:custDataLst>
                <p:tags r:id="rId49"/>
              </p:custDataLst>
            </p:nvPr>
          </p:nvSpPr>
          <p:spPr bwMode="auto">
            <a:xfrm>
              <a:off x="4846320" y="4145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9" name="Rectangle 6"/>
            <p:cNvSpPr>
              <a:spLocks noChangeArrowheads="1"/>
            </p:cNvSpPr>
            <p:nvPr>
              <p:custDataLst>
                <p:tags r:id="rId50"/>
              </p:custDataLst>
            </p:nvPr>
          </p:nvSpPr>
          <p:spPr bwMode="auto">
            <a:xfrm>
              <a:off x="4846320" y="4450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0" name="Rectangle 7"/>
            <p:cNvSpPr>
              <a:spLocks noChangeArrowheads="1"/>
            </p:cNvSpPr>
            <p:nvPr>
              <p:custDataLst>
                <p:tags r:id="rId51"/>
              </p:custDataLst>
            </p:nvPr>
          </p:nvSpPr>
          <p:spPr bwMode="auto">
            <a:xfrm>
              <a:off x="4846320" y="4755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1" name="Rectangle 8"/>
            <p:cNvSpPr>
              <a:spLocks noChangeArrowheads="1"/>
            </p:cNvSpPr>
            <p:nvPr>
              <p:custDataLst>
                <p:tags r:id="rId52"/>
              </p:custDataLst>
            </p:nvPr>
          </p:nvSpPr>
          <p:spPr bwMode="auto">
            <a:xfrm>
              <a:off x="4846320" y="5059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2" name="Rectangle 9"/>
            <p:cNvSpPr>
              <a:spLocks noChangeArrowheads="1"/>
            </p:cNvSpPr>
            <p:nvPr>
              <p:custDataLst>
                <p:tags r:id="rId53"/>
              </p:custDataLst>
            </p:nvPr>
          </p:nvSpPr>
          <p:spPr bwMode="auto">
            <a:xfrm>
              <a:off x="4846320" y="5364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3" name="Rectangle 10"/>
            <p:cNvSpPr>
              <a:spLocks noChangeArrowheads="1"/>
            </p:cNvSpPr>
            <p:nvPr>
              <p:custDataLst>
                <p:tags r:id="rId54"/>
              </p:custDataLst>
            </p:nvPr>
          </p:nvSpPr>
          <p:spPr bwMode="auto">
            <a:xfrm>
              <a:off x="4846320" y="5669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4" name="Rectangle 11"/>
            <p:cNvSpPr>
              <a:spLocks noChangeArrowheads="1"/>
            </p:cNvSpPr>
            <p:nvPr>
              <p:custDataLst>
                <p:tags r:id="rId55"/>
              </p:custDataLst>
            </p:nvPr>
          </p:nvSpPr>
          <p:spPr bwMode="auto">
            <a:xfrm>
              <a:off x="4846320" y="5974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grpSp>
      <p:grpSp>
        <p:nvGrpSpPr>
          <p:cNvPr id="18" name="Group 17"/>
          <p:cNvGrpSpPr/>
          <p:nvPr>
            <p:custDataLst>
              <p:tags r:id="rId1"/>
            </p:custDataLst>
          </p:nvPr>
        </p:nvGrpSpPr>
        <p:grpSpPr>
          <a:xfrm>
            <a:off x="8321040" y="3227832"/>
            <a:ext cx="731520" cy="3044952"/>
            <a:chOff x="7048919" y="2905470"/>
            <a:chExt cx="731520" cy="3044952"/>
          </a:xfrm>
        </p:grpSpPr>
        <p:sp>
          <p:nvSpPr>
            <p:cNvPr id="19" name="Rectangle 14"/>
            <p:cNvSpPr>
              <a:spLocks noChangeArrowheads="1"/>
            </p:cNvSpPr>
            <p:nvPr>
              <p:custDataLst>
                <p:tags r:id="rId29"/>
              </p:custDataLst>
            </p:nvPr>
          </p:nvSpPr>
          <p:spPr bwMode="auto">
            <a:xfrm>
              <a:off x="7048919" y="29054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0x00</a:t>
              </a:r>
            </a:p>
          </p:txBody>
        </p:sp>
        <p:sp>
          <p:nvSpPr>
            <p:cNvPr id="20" name="Rectangle 15"/>
            <p:cNvSpPr>
              <a:spLocks noChangeArrowheads="1"/>
            </p:cNvSpPr>
            <p:nvPr>
              <p:custDataLst>
                <p:tags r:id="rId30"/>
              </p:custDataLst>
            </p:nvPr>
          </p:nvSpPr>
          <p:spPr bwMode="auto">
            <a:xfrm>
              <a:off x="7048919" y="32147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0x08</a:t>
              </a:r>
            </a:p>
          </p:txBody>
        </p:sp>
        <p:sp>
          <p:nvSpPr>
            <p:cNvPr id="21" name="Rectangle 16"/>
            <p:cNvSpPr>
              <a:spLocks noChangeArrowheads="1"/>
            </p:cNvSpPr>
            <p:nvPr>
              <p:custDataLst>
                <p:tags r:id="rId31"/>
              </p:custDataLst>
            </p:nvPr>
          </p:nvSpPr>
          <p:spPr bwMode="auto">
            <a:xfrm>
              <a:off x="7048919" y="3519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0x10</a:t>
              </a:r>
            </a:p>
          </p:txBody>
        </p:sp>
        <p:sp>
          <p:nvSpPr>
            <p:cNvPr id="22" name="Rectangle 17"/>
            <p:cNvSpPr>
              <a:spLocks noChangeArrowheads="1"/>
            </p:cNvSpPr>
            <p:nvPr>
              <p:custDataLst>
                <p:tags r:id="rId32"/>
              </p:custDataLst>
            </p:nvPr>
          </p:nvSpPr>
          <p:spPr bwMode="auto">
            <a:xfrm>
              <a:off x="7048919" y="38198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0x18</a:t>
              </a:r>
            </a:p>
          </p:txBody>
        </p:sp>
        <p:sp>
          <p:nvSpPr>
            <p:cNvPr id="23" name="Rectangle 18"/>
            <p:cNvSpPr>
              <a:spLocks noChangeArrowheads="1"/>
            </p:cNvSpPr>
            <p:nvPr>
              <p:custDataLst>
                <p:tags r:id="rId33"/>
              </p:custDataLst>
            </p:nvPr>
          </p:nvSpPr>
          <p:spPr bwMode="auto">
            <a:xfrm>
              <a:off x="7048919" y="4121622"/>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0x20</a:t>
              </a:r>
            </a:p>
          </p:txBody>
        </p:sp>
        <p:sp>
          <p:nvSpPr>
            <p:cNvPr id="24" name="Rectangle 19"/>
            <p:cNvSpPr>
              <a:spLocks noChangeArrowheads="1"/>
            </p:cNvSpPr>
            <p:nvPr>
              <p:custDataLst>
                <p:tags r:id="rId34"/>
              </p:custDataLst>
            </p:nvPr>
          </p:nvSpPr>
          <p:spPr bwMode="auto">
            <a:xfrm>
              <a:off x="7048919" y="44339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0x28</a:t>
              </a:r>
            </a:p>
          </p:txBody>
        </p:sp>
        <p:sp>
          <p:nvSpPr>
            <p:cNvPr id="25" name="Rectangle 20"/>
            <p:cNvSpPr>
              <a:spLocks noChangeArrowheads="1"/>
            </p:cNvSpPr>
            <p:nvPr>
              <p:custDataLst>
                <p:tags r:id="rId35"/>
              </p:custDataLst>
            </p:nvPr>
          </p:nvSpPr>
          <p:spPr bwMode="auto">
            <a:xfrm>
              <a:off x="7048919" y="47342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0x30</a:t>
              </a:r>
            </a:p>
          </p:txBody>
        </p:sp>
        <p:sp>
          <p:nvSpPr>
            <p:cNvPr id="26" name="Rectangle 21"/>
            <p:cNvSpPr>
              <a:spLocks noChangeArrowheads="1"/>
            </p:cNvSpPr>
            <p:nvPr>
              <p:custDataLst>
                <p:tags r:id="rId36"/>
              </p:custDataLst>
            </p:nvPr>
          </p:nvSpPr>
          <p:spPr bwMode="auto">
            <a:xfrm>
              <a:off x="7048919" y="5043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0x38</a:t>
              </a:r>
            </a:p>
          </p:txBody>
        </p:sp>
        <p:sp>
          <p:nvSpPr>
            <p:cNvPr id="27" name="Rectangle 22"/>
            <p:cNvSpPr>
              <a:spLocks noChangeArrowheads="1"/>
            </p:cNvSpPr>
            <p:nvPr>
              <p:custDataLst>
                <p:tags r:id="rId37"/>
              </p:custDataLst>
            </p:nvPr>
          </p:nvSpPr>
          <p:spPr bwMode="auto">
            <a:xfrm>
              <a:off x="7048919" y="53483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0x40</a:t>
              </a:r>
            </a:p>
          </p:txBody>
        </p:sp>
        <p:sp>
          <p:nvSpPr>
            <p:cNvPr id="28" name="Rectangle 23"/>
            <p:cNvSpPr>
              <a:spLocks noChangeArrowheads="1"/>
            </p:cNvSpPr>
            <p:nvPr>
              <p:custDataLst>
                <p:tags r:id="rId38"/>
              </p:custDataLst>
            </p:nvPr>
          </p:nvSpPr>
          <p:spPr bwMode="auto">
            <a:xfrm>
              <a:off x="7048919" y="56486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0x48</a:t>
              </a:r>
            </a:p>
          </p:txBody>
        </p:sp>
      </p:grpSp>
      <p:grpSp>
        <p:nvGrpSpPr>
          <p:cNvPr id="70" name="Group 69"/>
          <p:cNvGrpSpPr/>
          <p:nvPr/>
        </p:nvGrpSpPr>
        <p:grpSpPr>
          <a:xfrm>
            <a:off x="3566160" y="3840480"/>
            <a:ext cx="731520" cy="905256"/>
            <a:chOff x="3566160" y="3840480"/>
            <a:chExt cx="731520" cy="905256"/>
          </a:xfrm>
        </p:grpSpPr>
        <p:sp>
          <p:nvSpPr>
            <p:cNvPr id="33" name="TextBox 32"/>
            <p:cNvSpPr txBox="1"/>
            <p:nvPr>
              <p:custDataLst>
                <p:tags r:id="rId26"/>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[0]</a:t>
              </a:r>
            </a:p>
          </p:txBody>
        </p:sp>
        <p:sp>
          <p:nvSpPr>
            <p:cNvPr id="34" name="TextBox 33"/>
            <p:cNvSpPr txBox="1"/>
            <p:nvPr>
              <p:custDataLst>
                <p:tags r:id="rId27"/>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p:txBody>
        </p:sp>
        <p:sp>
          <p:nvSpPr>
            <p:cNvPr id="35" name="TextBox 34"/>
            <p:cNvSpPr txBox="1"/>
            <p:nvPr>
              <p:custDataLst>
                <p:tags r:id="rId28"/>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p:txBody>
        </p:sp>
      </p:grpSp>
      <p:grpSp>
        <p:nvGrpSpPr>
          <p:cNvPr id="57" name="Group 56"/>
          <p:cNvGrpSpPr/>
          <p:nvPr/>
        </p:nvGrpSpPr>
        <p:grpSpPr>
          <a:xfrm>
            <a:off x="4297680" y="3840480"/>
            <a:ext cx="4037220" cy="914406"/>
            <a:chOff x="4724399" y="3840646"/>
            <a:chExt cx="4037220" cy="914406"/>
          </a:xfrm>
        </p:grpSpPr>
        <p:sp>
          <p:nvSpPr>
            <p:cNvPr id="36" name="Rectangle 35"/>
            <p:cNvSpPr/>
            <p:nvPr>
              <p:custDataLst>
                <p:tags r:id="rId22"/>
              </p:custDataLst>
            </p:nvPr>
          </p:nvSpPr>
          <p:spPr bwMode="auto">
            <a:xfrm>
              <a:off x="4724399" y="3840646"/>
              <a:ext cx="4023360" cy="914399"/>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Roboto Regular" charset="0"/>
              </a:endParaRPr>
            </a:p>
          </p:txBody>
        </p:sp>
        <p:cxnSp>
          <p:nvCxnSpPr>
            <p:cNvPr id="37" name="Straight Connector 36"/>
            <p:cNvCxnSpPr/>
            <p:nvPr>
              <p:custDataLst>
                <p:tags r:id="rId23"/>
              </p:custDataLst>
            </p:nvPr>
          </p:nvCxnSpPr>
          <p:spPr bwMode="auto">
            <a:xfrm>
              <a:off x="6739234" y="3840652"/>
              <a:ext cx="0" cy="914400"/>
            </a:xfrm>
            <a:prstGeom prst="line">
              <a:avLst/>
            </a:prstGeom>
            <a:noFill/>
            <a:ln w="38100" cap="flat" cmpd="sng" algn="ctr">
              <a:solidFill>
                <a:srgbClr val="CC0000"/>
              </a:solidFill>
              <a:prstDash val="solid"/>
              <a:round/>
              <a:headEnd type="none" w="med" len="med"/>
              <a:tailEnd type="none" w="med" len="med"/>
            </a:ln>
            <a:effectLst/>
          </p:spPr>
        </p:cxnSp>
        <p:cxnSp>
          <p:nvCxnSpPr>
            <p:cNvPr id="38" name="Straight Connector 37"/>
            <p:cNvCxnSpPr/>
            <p:nvPr>
              <p:custDataLst>
                <p:tags r:id="rId24"/>
              </p:custDataLst>
            </p:nvPr>
          </p:nvCxnSpPr>
          <p:spPr bwMode="auto">
            <a:xfrm>
              <a:off x="4724399" y="4145442"/>
              <a:ext cx="4023360" cy="0"/>
            </a:xfrm>
            <a:prstGeom prst="line">
              <a:avLst/>
            </a:prstGeom>
            <a:noFill/>
            <a:ln w="38100" cap="flat" cmpd="sng" algn="ctr">
              <a:solidFill>
                <a:srgbClr val="CC0000"/>
              </a:solidFill>
              <a:prstDash val="solid"/>
              <a:round/>
              <a:headEnd type="none" w="med" len="med"/>
              <a:tailEnd type="none" w="med" len="med"/>
            </a:ln>
            <a:effectLst/>
          </p:spPr>
        </p:cxnSp>
        <p:cxnSp>
          <p:nvCxnSpPr>
            <p:cNvPr id="39" name="Straight Connector 38"/>
            <p:cNvCxnSpPr/>
            <p:nvPr>
              <p:custDataLst>
                <p:tags r:id="rId25"/>
              </p:custDataLst>
            </p:nvPr>
          </p:nvCxnSpPr>
          <p:spPr bwMode="auto">
            <a:xfrm>
              <a:off x="4738259" y="4443317"/>
              <a:ext cx="4023360" cy="0"/>
            </a:xfrm>
            <a:prstGeom prst="line">
              <a:avLst/>
            </a:prstGeom>
            <a:noFill/>
            <a:ln w="38100" cap="flat" cmpd="sng" algn="ctr">
              <a:solidFill>
                <a:srgbClr val="CC0000"/>
              </a:solidFill>
              <a:prstDash val="solid"/>
              <a:round/>
              <a:headEnd type="none" w="med" len="med"/>
              <a:tailEnd type="none" w="med" len="med"/>
            </a:ln>
            <a:effectLst/>
          </p:spPr>
        </p:cxnSp>
      </p:grpSp>
      <p:sp>
        <p:nvSpPr>
          <p:cNvPr id="68" name="Rectangle 67"/>
          <p:cNvSpPr/>
          <p:nvPr>
            <p:custDataLst>
              <p:tags r:id="rId2"/>
            </p:custDataLst>
          </p:nvPr>
        </p:nvSpPr>
        <p:spPr>
          <a:xfrm>
            <a:off x="4754880" y="873721"/>
            <a:ext cx="4389501" cy="369332"/>
          </a:xfrm>
          <a:prstGeom prst="rect">
            <a:avLst/>
          </a:prstGeom>
          <a:solidFill>
            <a:srgbClr val="FFDE92"/>
          </a:solidFill>
        </p:spPr>
        <p:txBody>
          <a:bodyPr wrap="square">
            <a:spAutoFit/>
          </a:bodyPr>
          <a:lstStyle/>
          <a:p>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latin typeface="Calibri" panose="020F0502020204030204" pitchFamily="34" charset="0"/>
                <a:ea typeface="CMU Bright" panose="02000603000000000000" pitchFamily="2" charset="0"/>
                <a:cs typeface="Calibri" panose="020F0502020204030204" pitchFamily="34" charset="0"/>
              </a:rPr>
              <a:t> (array name) returns the array’s address</a:t>
            </a:r>
          </a:p>
        </p:txBody>
      </p:sp>
      <p:sp>
        <p:nvSpPr>
          <p:cNvPr id="69" name="Rectangle 68"/>
          <p:cNvSpPr/>
          <p:nvPr>
            <p:custDataLst>
              <p:tags r:id="rId3"/>
            </p:custDataLst>
          </p:nvPr>
        </p:nvSpPr>
        <p:spPr>
          <a:xfrm>
            <a:off x="4754880" y="228600"/>
            <a:ext cx="4391378" cy="646331"/>
          </a:xfrm>
          <a:prstGeom prst="rect">
            <a:avLst/>
          </a:prstGeom>
          <a:solidFill>
            <a:srgbClr val="CCFFCC"/>
          </a:solidFill>
        </p:spPr>
        <p:txBody>
          <a:bodyPr wrap="square">
            <a:spAutoFit/>
          </a:bodyPr>
          <a:lstStyle/>
          <a:p>
            <a:r>
              <a:rPr lang="en-US" sz="1800" b="0" i="0" dirty="0">
                <a:latin typeface="Calibri" panose="020F0502020204030204" pitchFamily="34" charset="0"/>
                <a:cs typeface="Calibri" panose="020F0502020204030204" pitchFamily="34" charset="0"/>
              </a:rPr>
              <a:t>Arrays are adjacent locations in memory storing the same type of data object</a:t>
            </a:r>
          </a:p>
        </p:txBody>
      </p:sp>
      <p:sp>
        <p:nvSpPr>
          <p:cNvPr id="73" name="Rounded Rectangular Callout 72"/>
          <p:cNvSpPr/>
          <p:nvPr>
            <p:custDataLst>
              <p:tags r:id="rId4"/>
            </p:custDataLst>
          </p:nvPr>
        </p:nvSpPr>
        <p:spPr bwMode="auto">
          <a:xfrm>
            <a:off x="443744" y="1841208"/>
            <a:ext cx="1645920" cy="365760"/>
          </a:xfrm>
          <a:prstGeom prst="wedgeRoundRectCallout">
            <a:avLst>
              <a:gd name="adj1" fmla="val 45169"/>
              <a:gd name="adj2" fmla="val -85056"/>
              <a:gd name="adj3" fmla="val 16667"/>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element type</a:t>
            </a:r>
          </a:p>
        </p:txBody>
      </p:sp>
      <p:sp>
        <p:nvSpPr>
          <p:cNvPr id="79" name="Rounded Rectangular Callout 78"/>
          <p:cNvSpPr/>
          <p:nvPr>
            <p:custDataLst>
              <p:tags r:id="rId5"/>
            </p:custDataLst>
          </p:nvPr>
        </p:nvSpPr>
        <p:spPr bwMode="auto">
          <a:xfrm>
            <a:off x="1925781" y="2320341"/>
            <a:ext cx="822960" cy="365760"/>
          </a:xfrm>
          <a:prstGeom prst="wedgeRoundRectCallout">
            <a:avLst>
              <a:gd name="adj1" fmla="val 22450"/>
              <a:gd name="adj2" fmla="val -198870"/>
              <a:gd name="adj3" fmla="val 16667"/>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name</a:t>
            </a:r>
          </a:p>
        </p:txBody>
      </p:sp>
      <p:sp>
        <p:nvSpPr>
          <p:cNvPr id="80" name="Rounded Rectangular Callout 79"/>
          <p:cNvSpPr/>
          <p:nvPr>
            <p:custDataLst>
              <p:tags r:id="rId6"/>
            </p:custDataLst>
          </p:nvPr>
        </p:nvSpPr>
        <p:spPr bwMode="auto">
          <a:xfrm>
            <a:off x="3019425" y="2032380"/>
            <a:ext cx="1665487" cy="640080"/>
          </a:xfrm>
          <a:prstGeom prst="wedgeRoundRectCallout">
            <a:avLst>
              <a:gd name="adj1" fmla="val -58049"/>
              <a:gd name="adj2" fmla="val -102687"/>
              <a:gd name="adj3" fmla="val 16667"/>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number of</a:t>
            </a:r>
            <a:b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elements</a:t>
            </a:r>
          </a:p>
        </p:txBody>
      </p:sp>
      <p:cxnSp>
        <p:nvCxnSpPr>
          <p:cNvPr id="82" name="Straight Arrow Connector 81"/>
          <p:cNvCxnSpPr/>
          <p:nvPr>
            <p:custDataLst>
              <p:tags r:id="rId7"/>
            </p:custDataLst>
          </p:nvPr>
        </p:nvCxnSpPr>
        <p:spPr bwMode="auto">
          <a:xfrm>
            <a:off x="5934456" y="2784348"/>
            <a:ext cx="640080" cy="1810512"/>
          </a:xfrm>
          <a:prstGeom prst="straightConnector1">
            <a:avLst/>
          </a:prstGeom>
          <a:noFill/>
          <a:ln w="25400" cap="flat" cmpd="sng" algn="ctr">
            <a:solidFill>
              <a:srgbClr val="4B2A85"/>
            </a:solidFill>
            <a:prstDash val="solid"/>
            <a:round/>
            <a:headEnd type="none" w="med" len="med"/>
            <a:tailEnd type="arrow"/>
          </a:ln>
          <a:effectLst/>
        </p:spPr>
      </p:cxnSp>
      <p:grpSp>
        <p:nvGrpSpPr>
          <p:cNvPr id="83" name="Group 82"/>
          <p:cNvGrpSpPr/>
          <p:nvPr/>
        </p:nvGrpSpPr>
        <p:grpSpPr>
          <a:xfrm>
            <a:off x="5312664" y="1928261"/>
            <a:ext cx="731520" cy="905256"/>
            <a:chOff x="3566160" y="3840480"/>
            <a:chExt cx="731520" cy="905256"/>
          </a:xfrm>
        </p:grpSpPr>
        <p:sp>
          <p:nvSpPr>
            <p:cNvPr id="84" name="TextBox 83"/>
            <p:cNvSpPr txBox="1"/>
            <p:nvPr>
              <p:custDataLst>
                <p:tags r:id="rId19"/>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p:txBody>
        </p:sp>
        <p:sp>
          <p:nvSpPr>
            <p:cNvPr id="85" name="TextBox 84"/>
            <p:cNvSpPr txBox="1"/>
            <p:nvPr>
              <p:custDataLst>
                <p:tags r:id="rId20"/>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[3]</a:t>
              </a:r>
            </a:p>
          </p:txBody>
        </p:sp>
        <p:sp>
          <p:nvSpPr>
            <p:cNvPr id="86" name="TextBox 85"/>
            <p:cNvSpPr txBox="1"/>
            <p:nvPr>
              <p:custDataLst>
                <p:tags r:id="rId21"/>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[5]</a:t>
              </a:r>
            </a:p>
          </p:txBody>
        </p:sp>
      </p:grpSp>
      <p:cxnSp>
        <p:nvCxnSpPr>
          <p:cNvPr id="87" name="Straight Arrow Connector 86"/>
          <p:cNvCxnSpPr/>
          <p:nvPr>
            <p:custDataLst>
              <p:tags r:id="rId8"/>
            </p:custDataLst>
          </p:nvPr>
        </p:nvCxnSpPr>
        <p:spPr bwMode="auto">
          <a:xfrm>
            <a:off x="5934456" y="2487168"/>
            <a:ext cx="640080" cy="1810512"/>
          </a:xfrm>
          <a:prstGeom prst="straightConnector1">
            <a:avLst/>
          </a:prstGeom>
          <a:noFill/>
          <a:ln w="25400" cap="flat" cmpd="sng" algn="ctr">
            <a:solidFill>
              <a:srgbClr val="4B2A85"/>
            </a:solidFill>
            <a:prstDash val="solid"/>
            <a:round/>
            <a:headEnd type="none" w="med" len="med"/>
            <a:tailEnd type="arrow"/>
          </a:ln>
          <a:effectLst/>
        </p:spPr>
      </p:cxnSp>
      <p:cxnSp>
        <p:nvCxnSpPr>
          <p:cNvPr id="88" name="Straight Arrow Connector 87"/>
          <p:cNvCxnSpPr/>
          <p:nvPr>
            <p:custDataLst>
              <p:tags r:id="rId9"/>
            </p:custDataLst>
          </p:nvPr>
        </p:nvCxnSpPr>
        <p:spPr bwMode="auto">
          <a:xfrm>
            <a:off x="5934456" y="2185416"/>
            <a:ext cx="640080" cy="1810512"/>
          </a:xfrm>
          <a:prstGeom prst="straightConnector1">
            <a:avLst/>
          </a:prstGeom>
          <a:noFill/>
          <a:ln w="25400" cap="flat" cmpd="sng" algn="ctr">
            <a:solidFill>
              <a:srgbClr val="4B2A85"/>
            </a:solidFill>
            <a:prstDash val="solid"/>
            <a:round/>
            <a:headEnd type="none" w="med" len="med"/>
            <a:tailEnd type="arrow"/>
          </a:ln>
          <a:effectLst/>
        </p:spPr>
      </p:cxnSp>
      <p:grpSp>
        <p:nvGrpSpPr>
          <p:cNvPr id="89" name="Group 88"/>
          <p:cNvGrpSpPr/>
          <p:nvPr>
            <p:custDataLst>
              <p:tags r:id="rId10"/>
            </p:custDataLst>
          </p:nvPr>
        </p:nvGrpSpPr>
        <p:grpSpPr>
          <a:xfrm>
            <a:off x="4297680" y="2852928"/>
            <a:ext cx="4023360" cy="365760"/>
            <a:chOff x="4788212" y="2698925"/>
            <a:chExt cx="4023360" cy="365760"/>
          </a:xfrm>
        </p:grpSpPr>
        <p:sp>
          <p:nvSpPr>
            <p:cNvPr id="90" name="Rectangle 14"/>
            <p:cNvSpPr>
              <a:spLocks noChangeArrowheads="1"/>
            </p:cNvSpPr>
            <p:nvPr>
              <p:custDataLst>
                <p:tags r:id="rId11"/>
              </p:custDataLst>
            </p:nvPr>
          </p:nvSpPr>
          <p:spPr bwMode="auto">
            <a:xfrm>
              <a:off x="679989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0x4</a:t>
              </a:r>
            </a:p>
            <a:p>
              <a:pPr algn="ctr">
                <a:lnSpc>
                  <a:spcPct val="80000"/>
                </a:lnSpc>
              </a:pPr>
              <a:r>
                <a:rPr lang="en-US" sz="1400" dirty="0">
                  <a:latin typeface="Calibri" panose="020F0502020204030204" pitchFamily="34" charset="0"/>
                  <a:cs typeface="Calibri" panose="020F0502020204030204" pitchFamily="34" charset="0"/>
                </a:rPr>
                <a:t>0xC</a:t>
              </a:r>
              <a:endParaRPr lang="en-US" sz="1400" b="0" i="0" dirty="0">
                <a:latin typeface="Calibri" panose="020F0502020204030204" pitchFamily="34" charset="0"/>
                <a:cs typeface="Calibri" panose="020F0502020204030204" pitchFamily="34" charset="0"/>
              </a:endParaRPr>
            </a:p>
          </p:txBody>
        </p:sp>
        <p:sp>
          <p:nvSpPr>
            <p:cNvPr id="91" name="Rectangle 14"/>
            <p:cNvSpPr>
              <a:spLocks noChangeArrowheads="1"/>
            </p:cNvSpPr>
            <p:nvPr>
              <p:custDataLst>
                <p:tags r:id="rId12"/>
              </p:custDataLst>
            </p:nvPr>
          </p:nvSpPr>
          <p:spPr bwMode="auto">
            <a:xfrm>
              <a:off x="73028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0x5</a:t>
              </a:r>
            </a:p>
            <a:p>
              <a:pPr algn="ctr">
                <a:lnSpc>
                  <a:spcPct val="80000"/>
                </a:lnSpc>
              </a:pPr>
              <a:r>
                <a:rPr lang="en-US" sz="1400" dirty="0">
                  <a:latin typeface="Calibri" panose="020F0502020204030204" pitchFamily="34" charset="0"/>
                  <a:cs typeface="Calibri" panose="020F0502020204030204" pitchFamily="34" charset="0"/>
                </a:rPr>
                <a:t>0xD</a:t>
              </a:r>
              <a:endParaRPr lang="en-US" sz="1400" b="0" i="0" dirty="0">
                <a:latin typeface="Calibri" panose="020F0502020204030204" pitchFamily="34" charset="0"/>
                <a:cs typeface="Calibri" panose="020F0502020204030204" pitchFamily="34" charset="0"/>
              </a:endParaRPr>
            </a:p>
          </p:txBody>
        </p:sp>
        <p:sp>
          <p:nvSpPr>
            <p:cNvPr id="92" name="Rectangle 14"/>
            <p:cNvSpPr>
              <a:spLocks noChangeArrowheads="1"/>
            </p:cNvSpPr>
            <p:nvPr>
              <p:custDataLst>
                <p:tags r:id="rId13"/>
              </p:custDataLst>
            </p:nvPr>
          </p:nvSpPr>
          <p:spPr bwMode="auto">
            <a:xfrm>
              <a:off x="78057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0x6</a:t>
              </a:r>
            </a:p>
            <a:p>
              <a:pPr algn="ctr">
                <a:lnSpc>
                  <a:spcPct val="80000"/>
                </a:lnSpc>
              </a:pPr>
              <a:r>
                <a:rPr lang="en-US" sz="1400" dirty="0">
                  <a:latin typeface="Calibri" panose="020F0502020204030204" pitchFamily="34" charset="0"/>
                  <a:cs typeface="Calibri" panose="020F0502020204030204" pitchFamily="34" charset="0"/>
                </a:rPr>
                <a:t>0xE</a:t>
              </a:r>
              <a:endParaRPr lang="en-US" sz="1400" b="0" i="0" dirty="0">
                <a:latin typeface="Calibri" panose="020F0502020204030204" pitchFamily="34" charset="0"/>
                <a:cs typeface="Calibri" panose="020F0502020204030204" pitchFamily="34" charset="0"/>
              </a:endParaRPr>
            </a:p>
          </p:txBody>
        </p:sp>
        <p:sp>
          <p:nvSpPr>
            <p:cNvPr id="93" name="Rectangle 14"/>
            <p:cNvSpPr>
              <a:spLocks noChangeArrowheads="1"/>
            </p:cNvSpPr>
            <p:nvPr>
              <p:custDataLst>
                <p:tags r:id="rId14"/>
              </p:custDataLst>
            </p:nvPr>
          </p:nvSpPr>
          <p:spPr bwMode="auto">
            <a:xfrm>
              <a:off x="83086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0x7</a:t>
              </a:r>
            </a:p>
            <a:p>
              <a:pPr algn="ctr">
                <a:lnSpc>
                  <a:spcPct val="80000"/>
                </a:lnSpc>
              </a:pPr>
              <a:r>
                <a:rPr lang="en-US" sz="1400" dirty="0">
                  <a:latin typeface="Calibri" panose="020F0502020204030204" pitchFamily="34" charset="0"/>
                  <a:cs typeface="Calibri" panose="020F0502020204030204" pitchFamily="34" charset="0"/>
                </a:rPr>
                <a:t>0xF</a:t>
              </a:r>
              <a:endParaRPr lang="en-US" sz="1400" b="0" i="0" dirty="0">
                <a:latin typeface="Calibri" panose="020F0502020204030204" pitchFamily="34" charset="0"/>
                <a:cs typeface="Calibri" panose="020F0502020204030204" pitchFamily="34" charset="0"/>
              </a:endParaRPr>
            </a:p>
          </p:txBody>
        </p:sp>
        <p:sp>
          <p:nvSpPr>
            <p:cNvPr id="94" name="Rectangle 14"/>
            <p:cNvSpPr>
              <a:spLocks noChangeArrowheads="1"/>
            </p:cNvSpPr>
            <p:nvPr>
              <p:custDataLst>
                <p:tags r:id="rId15"/>
              </p:custDataLst>
            </p:nvPr>
          </p:nvSpPr>
          <p:spPr bwMode="auto">
            <a:xfrm>
              <a:off x="47882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0x0</a:t>
              </a:r>
            </a:p>
            <a:p>
              <a:pPr algn="ctr">
                <a:lnSpc>
                  <a:spcPct val="80000"/>
                </a:lnSpc>
              </a:pPr>
              <a:r>
                <a:rPr lang="en-US" sz="1400" dirty="0">
                  <a:latin typeface="Calibri" panose="020F0502020204030204" pitchFamily="34" charset="0"/>
                  <a:cs typeface="Calibri" panose="020F0502020204030204" pitchFamily="34" charset="0"/>
                </a:rPr>
                <a:t>0x8</a:t>
              </a:r>
              <a:endParaRPr lang="en-US" sz="1400" b="0" i="0" dirty="0">
                <a:latin typeface="Calibri" panose="020F0502020204030204" pitchFamily="34" charset="0"/>
                <a:cs typeface="Calibri" panose="020F0502020204030204" pitchFamily="34" charset="0"/>
              </a:endParaRPr>
            </a:p>
          </p:txBody>
        </p:sp>
        <p:sp>
          <p:nvSpPr>
            <p:cNvPr id="95" name="Rectangle 14"/>
            <p:cNvSpPr>
              <a:spLocks noChangeArrowheads="1"/>
            </p:cNvSpPr>
            <p:nvPr>
              <p:custDataLst>
                <p:tags r:id="rId16"/>
              </p:custDataLst>
            </p:nvPr>
          </p:nvSpPr>
          <p:spPr bwMode="auto">
            <a:xfrm>
              <a:off x="52911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0x1</a:t>
              </a:r>
            </a:p>
            <a:p>
              <a:pPr algn="ctr">
                <a:lnSpc>
                  <a:spcPct val="80000"/>
                </a:lnSpc>
              </a:pPr>
              <a:r>
                <a:rPr lang="en-US" sz="1400" dirty="0">
                  <a:latin typeface="Calibri" panose="020F0502020204030204" pitchFamily="34" charset="0"/>
                  <a:cs typeface="Calibri" panose="020F0502020204030204" pitchFamily="34" charset="0"/>
                </a:rPr>
                <a:t>0x9</a:t>
              </a:r>
              <a:endParaRPr lang="en-US" sz="1400" b="0" i="0" dirty="0">
                <a:latin typeface="Calibri" panose="020F0502020204030204" pitchFamily="34" charset="0"/>
                <a:cs typeface="Calibri" panose="020F0502020204030204" pitchFamily="34" charset="0"/>
              </a:endParaRPr>
            </a:p>
          </p:txBody>
        </p:sp>
        <p:sp>
          <p:nvSpPr>
            <p:cNvPr id="96" name="Rectangle 14"/>
            <p:cNvSpPr>
              <a:spLocks noChangeArrowheads="1"/>
            </p:cNvSpPr>
            <p:nvPr>
              <p:custDataLst>
                <p:tags r:id="rId17"/>
              </p:custDataLst>
            </p:nvPr>
          </p:nvSpPr>
          <p:spPr bwMode="auto">
            <a:xfrm>
              <a:off x="57940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0x2</a:t>
              </a:r>
            </a:p>
            <a:p>
              <a:pPr algn="ctr">
                <a:lnSpc>
                  <a:spcPct val="80000"/>
                </a:lnSpc>
              </a:pPr>
              <a:r>
                <a:rPr lang="en-US" sz="1400" dirty="0">
                  <a:latin typeface="Calibri" panose="020F0502020204030204" pitchFamily="34" charset="0"/>
                  <a:cs typeface="Calibri" panose="020F0502020204030204" pitchFamily="34" charset="0"/>
                </a:rPr>
                <a:t>0xA</a:t>
              </a:r>
              <a:endParaRPr lang="en-US" sz="1400" b="0" i="0" dirty="0">
                <a:latin typeface="Calibri" panose="020F0502020204030204" pitchFamily="34" charset="0"/>
                <a:cs typeface="Calibri" panose="020F0502020204030204" pitchFamily="34" charset="0"/>
              </a:endParaRPr>
            </a:p>
          </p:txBody>
        </p:sp>
        <p:sp>
          <p:nvSpPr>
            <p:cNvPr id="97" name="Rectangle 14"/>
            <p:cNvSpPr>
              <a:spLocks noChangeArrowheads="1"/>
            </p:cNvSpPr>
            <p:nvPr>
              <p:custDataLst>
                <p:tags r:id="rId18"/>
              </p:custDataLst>
            </p:nvPr>
          </p:nvSpPr>
          <p:spPr bwMode="auto">
            <a:xfrm>
              <a:off x="629697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0x3</a:t>
              </a:r>
            </a:p>
            <a:p>
              <a:pPr algn="ctr">
                <a:lnSpc>
                  <a:spcPct val="80000"/>
                </a:lnSpc>
              </a:pPr>
              <a:r>
                <a:rPr lang="en-US" sz="1400" dirty="0">
                  <a:latin typeface="Calibri" panose="020F0502020204030204" pitchFamily="34" charset="0"/>
                  <a:cs typeface="Calibri" panose="020F0502020204030204" pitchFamily="34" charset="0"/>
                </a:rPr>
                <a:t>0xB</a:t>
              </a:r>
              <a:endParaRPr lang="en-US" sz="1400" b="0" i="0" dirty="0">
                <a:latin typeface="Calibri" panose="020F0502020204030204" pitchFamily="34" charset="0"/>
                <a:cs typeface="Calibri" panose="020F0502020204030204" pitchFamily="34" charset="0"/>
              </a:endParaRPr>
            </a:p>
          </p:txBody>
        </p:sp>
      </p:grpSp>
      <p:sp>
        <p:nvSpPr>
          <p:cNvPr id="66" name="Rounded Rectangle 65"/>
          <p:cNvSpPr/>
          <p:nvPr/>
        </p:nvSpPr>
        <p:spPr bwMode="auto">
          <a:xfrm>
            <a:off x="6516556" y="1818046"/>
            <a:ext cx="2560320" cy="640080"/>
          </a:xfrm>
          <a:prstGeom prst="roundRect">
            <a:avLst/>
          </a:prstGeom>
          <a:noFill/>
          <a:ln w="25400" cap="flat" cmpd="sng" algn="ctr">
            <a:solidFill>
              <a:srgbClr val="0070C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0070C0"/>
                </a:solidFill>
                <a:latin typeface="Calibri" charset="0"/>
                <a:ea typeface="Calibri" charset="0"/>
                <a:cs typeface="Calibri" charset="0"/>
              </a:rPr>
              <a:t>64</a:t>
            </a:r>
            <a:r>
              <a:rPr lang="en-US" b="0" dirty="0">
                <a:solidFill>
                  <a:srgbClr val="0070C0"/>
                </a:solidFill>
                <a:latin typeface="Calibri" charset="0"/>
                <a:ea typeface="Calibri" charset="0"/>
                <a:cs typeface="Calibri" charset="0"/>
              </a:rPr>
              <a:t>-bit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0070C0"/>
                </a:solidFill>
                <a:latin typeface="Calibri" charset="0"/>
                <a:ea typeface="Calibri" charset="0"/>
                <a:cs typeface="Calibri" charset="0"/>
              </a:rPr>
              <a:t>(pointers are 64-bits wide)</a:t>
            </a:r>
          </a:p>
        </p:txBody>
      </p:sp>
    </p:spTree>
    <p:extLst>
      <p:ext uri="{BB962C8B-B14F-4D97-AF65-F5344CB8AC3E}">
        <p14:creationId xmlns:p14="http://schemas.microsoft.com/office/powerpoint/2010/main" val="42671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Arrays Basics</a:t>
            </a:r>
            <a:endParaRPr sz="4400" b="0" i="0" u="none" strike="noStrike" cap="none">
              <a:solidFill>
                <a:schemeClr val="accent1"/>
              </a:solidFill>
              <a:latin typeface="Calibri"/>
              <a:ea typeface="Calibri"/>
              <a:cs typeface="Calibri"/>
              <a:sym typeface="Calibri"/>
            </a:endParaRPr>
          </a:p>
        </p:txBody>
      </p:sp>
      <p:sp>
        <p:nvSpPr>
          <p:cNvPr id="354" name="Google Shape;354;p42"/>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1" i="0" u="none" strike="noStrike" cap="none">
                <a:solidFill>
                  <a:srgbClr val="FF0000"/>
                </a:solidFill>
                <a:latin typeface="Calibri"/>
                <a:ea typeface="Calibri"/>
                <a:cs typeface="Calibri"/>
                <a:sym typeface="Calibri"/>
              </a:rPr>
              <a:t>Pitfall:</a:t>
            </a:r>
            <a:r>
              <a:rPr lang="en-US" sz="3200" b="0" i="0" u="none" strike="noStrike" cap="none">
                <a:solidFill>
                  <a:srgbClr val="FF0000"/>
                </a:solidFill>
                <a:latin typeface="Calibri"/>
                <a:ea typeface="Calibri"/>
                <a:cs typeface="Calibri"/>
                <a:sym typeface="Calibri"/>
              </a:rPr>
              <a:t>  An array in C does not know its own length, and its bounds are not checked!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We can accidentally access off the end of an array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We must pass the array </a:t>
            </a:r>
            <a:r>
              <a:rPr lang="en-US" sz="2800" b="1" i="0" u="none" strike="noStrike" cap="none">
                <a:solidFill>
                  <a:schemeClr val="dk1"/>
                </a:solidFill>
                <a:latin typeface="Calibri"/>
                <a:ea typeface="Calibri"/>
                <a:cs typeface="Calibri"/>
                <a:sym typeface="Calibri"/>
              </a:rPr>
              <a:t>and its size </a:t>
            </a:r>
            <a:r>
              <a:rPr lang="en-US" sz="2800" b="0" i="0" u="none" strike="noStrike" cap="none">
                <a:solidFill>
                  <a:schemeClr val="dk1"/>
                </a:solidFill>
                <a:latin typeface="Calibri"/>
                <a:ea typeface="Calibri"/>
                <a:cs typeface="Calibri"/>
                <a:sym typeface="Calibri"/>
              </a:rPr>
              <a:t>to any procedure that is going to manipulate it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Mistakes with array bounds cause </a:t>
            </a:r>
            <a:r>
              <a:rPr lang="en-US" sz="3200" b="0" i="1" u="none" strike="noStrike" cap="none">
                <a:solidFill>
                  <a:schemeClr val="dk1"/>
                </a:solidFill>
                <a:latin typeface="Calibri"/>
                <a:ea typeface="Calibri"/>
                <a:cs typeface="Calibri"/>
                <a:sym typeface="Calibri"/>
              </a:rPr>
              <a:t>segmentation faults</a:t>
            </a:r>
            <a:r>
              <a:rPr lang="en-US" sz="3200" b="0" i="0" u="none" strike="noStrike" cap="none">
                <a:solidFill>
                  <a:schemeClr val="dk1"/>
                </a:solidFill>
                <a:latin typeface="Calibri"/>
                <a:ea typeface="Calibri"/>
                <a:cs typeface="Calibri"/>
                <a:sym typeface="Calibri"/>
              </a:rPr>
              <a:t> and </a:t>
            </a:r>
            <a:r>
              <a:rPr lang="en-US" sz="3200" b="0" i="1" u="none" strike="noStrike" cap="none">
                <a:solidFill>
                  <a:schemeClr val="dk1"/>
                </a:solidFill>
                <a:latin typeface="Calibri"/>
                <a:ea typeface="Calibri"/>
                <a:cs typeface="Calibri"/>
                <a:sym typeface="Calibri"/>
              </a:rPr>
              <a:t>bus errors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Be careful!  These are VERY difficult to find</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(You’ll learn how to debug these in lab)</a:t>
            </a:r>
            <a:endParaRPr sz="2800" b="0" i="0" u="none" strike="noStrike" cap="none">
              <a:solidFill>
                <a:schemeClr val="dk1"/>
              </a:solidFill>
              <a:latin typeface="Calibri"/>
              <a:ea typeface="Calibri"/>
              <a:cs typeface="Calibri"/>
              <a:sym typeface="Calibri"/>
            </a:endParaRPr>
          </a:p>
        </p:txBody>
      </p:sp>
      <p:sp>
        <p:nvSpPr>
          <p:cNvPr id="356" name="Google Shape;356;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357" name="Google Shape;35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29</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6557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and Hexadecimal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Binary is base 2</a:t>
                </a:r>
              </a:p>
              <a:p>
                <a:pPr lvl="1"/>
                <a:r>
                  <a:rPr lang="en-US" dirty="0"/>
                  <a:t>Symbols:  0, 1</a:t>
                </a:r>
              </a:p>
              <a:p>
                <a:pPr lvl="1"/>
                <a:r>
                  <a:rPr lang="en-US" dirty="0"/>
                  <a:t>Convention:  2</a:t>
                </a:r>
                <a:r>
                  <a:rPr lang="en-US" baseline="-25000" dirty="0"/>
                  <a:t>10</a:t>
                </a:r>
                <a:r>
                  <a:rPr lang="en-US" dirty="0"/>
                  <a:t> = 10</a:t>
                </a:r>
                <a:r>
                  <a:rPr lang="en-US" baseline="-25000" dirty="0"/>
                  <a:t>2</a:t>
                </a:r>
                <a:r>
                  <a:rPr lang="en-US" dirty="0"/>
                  <a:t> = </a:t>
                </a:r>
                <a:r>
                  <a:rPr lang="en-US" dirty="0">
                    <a:solidFill>
                      <a:srgbClr val="FF0000"/>
                    </a:solidFill>
                  </a:rPr>
                  <a:t>0b</a:t>
                </a:r>
                <a:r>
                  <a:rPr lang="en-US" dirty="0"/>
                  <a:t>10</a:t>
                </a:r>
              </a:p>
              <a:p>
                <a:r>
                  <a:rPr lang="en-US" u="sng" dirty="0"/>
                  <a:t>Example</a:t>
                </a:r>
                <a:r>
                  <a:rPr lang="en-US" dirty="0"/>
                  <a:t>:  What is 0b110 in base 10?</a:t>
                </a:r>
              </a:p>
              <a:p>
                <a:pPr lvl="1"/>
                <a:r>
                  <a:rPr lang="en-US" dirty="0"/>
                  <a:t>0b</a:t>
                </a:r>
                <a:r>
                  <a:rPr lang="en-US" dirty="0">
                    <a:solidFill>
                      <a:srgbClr val="0070C0"/>
                    </a:solidFill>
                  </a:rPr>
                  <a:t>110</a:t>
                </a:r>
                <a:r>
                  <a:rPr lang="en-US" dirty="0"/>
                  <a:t> = </a:t>
                </a:r>
                <a:r>
                  <a:rPr lang="en-US" dirty="0">
                    <a:solidFill>
                      <a:srgbClr val="0070C0"/>
                    </a:solidFill>
                  </a:rPr>
                  <a:t>110</a:t>
                </a:r>
                <a:r>
                  <a:rPr lang="en-US" baseline="-25000" dirty="0"/>
                  <a:t>2</a:t>
                </a:r>
                <a:r>
                  <a:rPr lang="en-US" dirty="0"/>
                  <a:t> = (</a:t>
                </a:r>
                <a:r>
                  <a:rPr lang="en-US" dirty="0">
                    <a:solidFill>
                      <a:srgbClr val="0070C0"/>
                    </a:solidFill>
                  </a:rPr>
                  <a:t>1 </a:t>
                </a:r>
                <a14:m>
                  <m:oMath xmlns:m="http://schemas.openxmlformats.org/officeDocument/2006/math">
                    <m:r>
                      <a:rPr lang="en-US" i="1">
                        <a:latin typeface="Cambria Math" panose="02040503050406030204" pitchFamily="18" charset="0"/>
                      </a:rPr>
                      <m:t>×</m:t>
                    </m:r>
                  </m:oMath>
                </a14:m>
                <a:r>
                  <a:rPr lang="en-US" dirty="0"/>
                  <a:t> 2</a:t>
                </a:r>
                <a:r>
                  <a:rPr lang="en-US" baseline="30000" dirty="0">
                    <a:solidFill>
                      <a:srgbClr val="C00000"/>
                    </a:solidFill>
                  </a:rPr>
                  <a:t>2</a:t>
                </a:r>
                <a:r>
                  <a:rPr lang="en-US" dirty="0"/>
                  <a:t>) + (</a:t>
                </a:r>
                <a:r>
                  <a:rPr lang="en-US" dirty="0">
                    <a:solidFill>
                      <a:srgbClr val="0070C0"/>
                    </a:solidFill>
                  </a:rPr>
                  <a:t>1</a:t>
                </a:r>
                <a:r>
                  <a:rPr lang="en-US" dirty="0"/>
                  <a:t> </a:t>
                </a:r>
                <a14:m>
                  <m:oMath xmlns:m="http://schemas.openxmlformats.org/officeDocument/2006/math">
                    <m:r>
                      <a:rPr lang="en-US" i="1">
                        <a:latin typeface="Cambria Math" panose="02040503050406030204" pitchFamily="18" charset="0"/>
                      </a:rPr>
                      <m:t>×</m:t>
                    </m:r>
                  </m:oMath>
                </a14:m>
                <a:r>
                  <a:rPr lang="en-US" dirty="0"/>
                  <a:t> 2</a:t>
                </a:r>
                <a:r>
                  <a:rPr lang="en-US" baseline="30000" dirty="0">
                    <a:solidFill>
                      <a:srgbClr val="C00000"/>
                    </a:solidFill>
                  </a:rPr>
                  <a:t>1</a:t>
                </a:r>
                <a:r>
                  <a:rPr lang="en-US" dirty="0"/>
                  <a:t>) + (</a:t>
                </a:r>
                <a:r>
                  <a:rPr lang="en-US" dirty="0">
                    <a:solidFill>
                      <a:srgbClr val="0070C0"/>
                    </a:solidFill>
                  </a:rPr>
                  <a:t>0</a:t>
                </a:r>
                <a:r>
                  <a:rPr lang="en-US" dirty="0"/>
                  <a:t> </a:t>
                </a:r>
                <a14:m>
                  <m:oMath xmlns:m="http://schemas.openxmlformats.org/officeDocument/2006/math">
                    <m:r>
                      <a:rPr lang="en-US" i="1">
                        <a:latin typeface="Cambria Math" panose="02040503050406030204" pitchFamily="18" charset="0"/>
                      </a:rPr>
                      <m:t>×</m:t>
                    </m:r>
                  </m:oMath>
                </a14:m>
                <a:r>
                  <a:rPr lang="en-US" dirty="0"/>
                  <a:t> 2</a:t>
                </a:r>
                <a:r>
                  <a:rPr lang="en-US" baseline="30000" dirty="0">
                    <a:solidFill>
                      <a:srgbClr val="C00000"/>
                    </a:solidFill>
                  </a:rPr>
                  <a:t>0</a:t>
                </a:r>
                <a:r>
                  <a:rPr lang="en-US" dirty="0"/>
                  <a:t>) = 6</a:t>
                </a:r>
                <a:r>
                  <a:rPr lang="en-US" baseline="-25000" dirty="0"/>
                  <a:t>10</a:t>
                </a:r>
              </a:p>
              <a:p>
                <a:pPr lvl="2"/>
                <a:endParaRPr lang="en-US" dirty="0"/>
              </a:p>
              <a:p>
                <a:r>
                  <a:rPr lang="en-US" dirty="0"/>
                  <a:t>Hexadecimal (</a:t>
                </a:r>
                <a:r>
                  <a:rPr lang="en-US" dirty="0">
                    <a:solidFill>
                      <a:srgbClr val="FF0000"/>
                    </a:solidFill>
                  </a:rPr>
                  <a:t>hex</a:t>
                </a:r>
                <a:r>
                  <a:rPr lang="en-US" dirty="0"/>
                  <a:t>, for short) is base 16</a:t>
                </a:r>
              </a:p>
              <a:p>
                <a:pPr lvl="1"/>
                <a:r>
                  <a:rPr lang="en-US" dirty="0"/>
                  <a:t>Symbols?  0, 1, 2, 3, 4, 5, 6, 7, 8, 9, …?</a:t>
                </a:r>
              </a:p>
              <a:p>
                <a:pPr lvl="1"/>
                <a:r>
                  <a:rPr lang="en-US" dirty="0"/>
                  <a:t>Convention:  16</a:t>
                </a:r>
                <a:r>
                  <a:rPr lang="en-US" baseline="-25000" dirty="0"/>
                  <a:t>10</a:t>
                </a:r>
                <a:r>
                  <a:rPr lang="en-US" dirty="0"/>
                  <a:t> = 10</a:t>
                </a:r>
                <a:r>
                  <a:rPr lang="en-US" baseline="-25000" dirty="0"/>
                  <a:t>16</a:t>
                </a:r>
                <a:r>
                  <a:rPr lang="en-US" dirty="0"/>
                  <a:t> = </a:t>
                </a:r>
                <a:r>
                  <a:rPr lang="en-US" dirty="0">
                    <a:solidFill>
                      <a:srgbClr val="FF0000"/>
                    </a:solidFill>
                  </a:rPr>
                  <a:t>0x</a:t>
                </a:r>
                <a:r>
                  <a:rPr lang="en-US" dirty="0"/>
                  <a:t>10</a:t>
                </a:r>
              </a:p>
              <a:p>
                <a:r>
                  <a:rPr lang="en-US" u="sng" dirty="0"/>
                  <a:t>Example</a:t>
                </a:r>
                <a:r>
                  <a:rPr lang="en-US" dirty="0"/>
                  <a:t>:  What is 0xA5 in base 10?</a:t>
                </a:r>
              </a:p>
              <a:p>
                <a:pPr lvl="1"/>
                <a:r>
                  <a:rPr lang="en-US" dirty="0"/>
                  <a:t>0x</a:t>
                </a:r>
                <a:r>
                  <a:rPr lang="en-US" dirty="0">
                    <a:solidFill>
                      <a:srgbClr val="0070C0"/>
                    </a:solidFill>
                  </a:rPr>
                  <a:t>A5</a:t>
                </a:r>
                <a:r>
                  <a:rPr lang="en-US" dirty="0"/>
                  <a:t> = </a:t>
                </a:r>
                <a:r>
                  <a:rPr lang="en-US" dirty="0">
                    <a:solidFill>
                      <a:srgbClr val="0070C0"/>
                    </a:solidFill>
                  </a:rPr>
                  <a:t>A5</a:t>
                </a:r>
                <a:r>
                  <a:rPr lang="en-US" baseline="-25000" dirty="0"/>
                  <a:t>16</a:t>
                </a:r>
                <a:r>
                  <a:rPr lang="en-US" dirty="0"/>
                  <a:t> = (</a:t>
                </a:r>
                <a:r>
                  <a:rPr lang="en-US" dirty="0">
                    <a:solidFill>
                      <a:srgbClr val="0070C0"/>
                    </a:solidFill>
                  </a:rPr>
                  <a:t>10</a:t>
                </a:r>
                <a:r>
                  <a:rPr lang="en-US" dirty="0"/>
                  <a:t> </a:t>
                </a:r>
                <a14:m>
                  <m:oMath xmlns:m="http://schemas.openxmlformats.org/officeDocument/2006/math">
                    <m:r>
                      <a:rPr lang="en-US" i="1">
                        <a:latin typeface="Cambria Math" panose="02040503050406030204" pitchFamily="18" charset="0"/>
                      </a:rPr>
                      <m:t>×</m:t>
                    </m:r>
                  </m:oMath>
                </a14:m>
                <a:r>
                  <a:rPr lang="en-US" dirty="0"/>
                  <a:t> 16</a:t>
                </a:r>
                <a:r>
                  <a:rPr lang="en-US" baseline="30000" dirty="0">
                    <a:solidFill>
                      <a:srgbClr val="C00000"/>
                    </a:solidFill>
                  </a:rPr>
                  <a:t>1</a:t>
                </a:r>
                <a:r>
                  <a:rPr lang="en-US" dirty="0"/>
                  <a:t>) + (</a:t>
                </a:r>
                <a:r>
                  <a:rPr lang="en-US" dirty="0">
                    <a:solidFill>
                      <a:srgbClr val="0070C0"/>
                    </a:solidFill>
                  </a:rPr>
                  <a:t>5</a:t>
                </a:r>
                <a:r>
                  <a:rPr lang="en-US" dirty="0"/>
                  <a:t> </a:t>
                </a:r>
                <a14:m>
                  <m:oMath xmlns:m="http://schemas.openxmlformats.org/officeDocument/2006/math">
                    <m:r>
                      <a:rPr lang="en-US" i="1">
                        <a:latin typeface="Cambria Math" panose="02040503050406030204" pitchFamily="18" charset="0"/>
                      </a:rPr>
                      <m:t>×</m:t>
                    </m:r>
                  </m:oMath>
                </a14:m>
                <a:r>
                  <a:rPr lang="en-US" dirty="0"/>
                  <a:t> 16</a:t>
                </a:r>
                <a:r>
                  <a:rPr lang="en-US" baseline="30000" dirty="0">
                    <a:solidFill>
                      <a:srgbClr val="C00000"/>
                    </a:solidFill>
                  </a:rPr>
                  <a:t>0</a:t>
                </a:r>
                <a:r>
                  <a:rPr lang="en-US" dirty="0"/>
                  <a:t>) = 165</a:t>
                </a:r>
                <a:r>
                  <a:rPr lang="en-US" baseline="-25000" dirty="0"/>
                  <a:t>10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b="-441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3</a:t>
            </a:fld>
            <a:endParaRPr lang="en-US"/>
          </a:p>
        </p:txBody>
      </p:sp>
      <p:sp>
        <p:nvSpPr>
          <p:cNvPr id="7" name="TextBox 6"/>
          <p:cNvSpPr txBox="1"/>
          <p:nvPr/>
        </p:nvSpPr>
        <p:spPr>
          <a:xfrm>
            <a:off x="5131391" y="4581144"/>
            <a:ext cx="3349060" cy="461665"/>
          </a:xfrm>
          <a:prstGeom prst="rect">
            <a:avLst/>
          </a:prstGeom>
          <a:solidFill>
            <a:schemeClr val="bg1"/>
          </a:solidFill>
        </p:spPr>
        <p:txBody>
          <a:bodyPr wrap="square" lIns="0" rtlCol="0">
            <a:spAutoFit/>
          </a:bodyPr>
          <a:lstStyle/>
          <a:p>
            <a:r>
              <a:rPr lang="en-US" sz="2400" b="0" dirty="0">
                <a:latin typeface="Calibri" pitchFamily="34" charset="0"/>
              </a:rPr>
              <a:t>9,</a:t>
            </a:r>
            <a:r>
              <a:rPr lang="en-US" sz="2400" dirty="0">
                <a:latin typeface="Calibri" pitchFamily="34" charset="0"/>
              </a:rPr>
              <a:t> </a:t>
            </a:r>
            <a:r>
              <a:rPr lang="en-US" sz="2400" dirty="0">
                <a:solidFill>
                  <a:srgbClr val="FF0000"/>
                </a:solidFill>
                <a:latin typeface="Calibri" pitchFamily="34" charset="0"/>
              </a:rPr>
              <a:t>A, B, C, D, E, F</a:t>
            </a:r>
          </a:p>
        </p:txBody>
      </p:sp>
    </p:spTree>
    <p:extLst>
      <p:ext uri="{BB962C8B-B14F-4D97-AF65-F5344CB8AC3E}">
        <p14:creationId xmlns:p14="http://schemas.microsoft.com/office/powerpoint/2010/main" val="208960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in C</a:t>
            </a:r>
          </a:p>
        </p:txBody>
      </p:sp>
      <p:sp>
        <p:nvSpPr>
          <p:cNvPr id="3" name="Content Placeholder 2"/>
          <p:cNvSpPr>
            <a:spLocks noGrp="1"/>
          </p:cNvSpPr>
          <p:nvPr>
            <p:ph idx="1"/>
          </p:nvPr>
        </p:nvSpPr>
        <p:spPr>
          <a:xfrm>
            <a:off x="396876" y="1362075"/>
            <a:ext cx="3855084" cy="4972050"/>
          </a:xfrm>
        </p:spPr>
        <p:txBody>
          <a:bodyPr/>
          <a:lstStyle/>
          <a:p>
            <a:pPr marL="0" indent="0">
              <a:buNone/>
              <a:tabLst>
                <a:tab pos="1371600" algn="l"/>
              </a:tabLst>
            </a:pPr>
            <a:r>
              <a:rPr lang="en-US" sz="2000" dirty="0"/>
              <a:t>Declaration:	</a:t>
            </a:r>
            <a:r>
              <a:rPr lang="en-US" sz="2000" b="1"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a:t>
            </a:r>
          </a:p>
          <a:p>
            <a:pPr marL="0" indent="0">
              <a:spcBef>
                <a:spcPts val="1200"/>
              </a:spcBef>
              <a:buNone/>
              <a:tabLst>
                <a:tab pos="1371600" algn="l"/>
              </a:tabLst>
            </a:pPr>
            <a:r>
              <a:rPr lang="en-US" sz="2000" dirty="0"/>
              <a:t>Indexing: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 = 0x015f;</a:t>
            </a:r>
            <a:br>
              <a:rPr lang="en-US" sz="2000" dirty="0"/>
            </a:br>
            <a:r>
              <a:rPr lang="en-US" sz="2000" dirty="0"/>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[5]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CE80258-DC00-4EB7-9E0E-1FD39B8D824A}" type="slidenum">
              <a:rPr lang="en-US" smtClean="0"/>
              <a:t>30</a:t>
            </a:fld>
            <a:endParaRPr lang="en-US"/>
          </a:p>
        </p:txBody>
      </p:sp>
      <p:grpSp>
        <p:nvGrpSpPr>
          <p:cNvPr id="65" name="Group 64"/>
          <p:cNvGrpSpPr/>
          <p:nvPr/>
        </p:nvGrpSpPr>
        <p:grpSpPr>
          <a:xfrm>
            <a:off x="4297680" y="3227832"/>
            <a:ext cx="4023360" cy="3054096"/>
            <a:chOff x="4846320" y="3227832"/>
            <a:chExt cx="4023360" cy="3054096"/>
          </a:xfrm>
        </p:grpSpPr>
        <p:cxnSp>
          <p:nvCxnSpPr>
            <p:cNvPr id="32" name="Straight Connector 31"/>
            <p:cNvCxnSpPr/>
            <p:nvPr>
              <p:custDataLst>
                <p:tags r:id="rId39"/>
              </p:custDataLst>
            </p:nvPr>
          </p:nvCxnSpPr>
          <p:spPr bwMode="auto">
            <a:xfrm>
              <a:off x="53492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8" name="Straight Connector 57"/>
            <p:cNvCxnSpPr/>
            <p:nvPr>
              <p:custDataLst>
                <p:tags r:id="rId40"/>
              </p:custDataLst>
            </p:nvPr>
          </p:nvCxnSpPr>
          <p:spPr bwMode="auto">
            <a:xfrm>
              <a:off x="585216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9" name="Straight Connector 58"/>
            <p:cNvCxnSpPr/>
            <p:nvPr>
              <p:custDataLst>
                <p:tags r:id="rId41"/>
              </p:custDataLst>
            </p:nvPr>
          </p:nvCxnSpPr>
          <p:spPr bwMode="auto">
            <a:xfrm>
              <a:off x="635508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0" name="Straight Connector 59"/>
            <p:cNvCxnSpPr/>
            <p:nvPr>
              <p:custDataLst>
                <p:tags r:id="rId42"/>
              </p:custDataLst>
            </p:nvPr>
          </p:nvCxnSpPr>
          <p:spPr bwMode="auto">
            <a:xfrm>
              <a:off x="685800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2" name="Straight Connector 61"/>
            <p:cNvCxnSpPr/>
            <p:nvPr>
              <p:custDataLst>
                <p:tags r:id="rId43"/>
              </p:custDataLst>
            </p:nvPr>
          </p:nvCxnSpPr>
          <p:spPr bwMode="auto">
            <a:xfrm>
              <a:off x="736092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3" name="Straight Connector 62"/>
            <p:cNvCxnSpPr/>
            <p:nvPr>
              <p:custDataLst>
                <p:tags r:id="rId44"/>
              </p:custDataLst>
            </p:nvPr>
          </p:nvCxnSpPr>
          <p:spPr bwMode="auto">
            <a:xfrm>
              <a:off x="78638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4" name="Straight Connector 63"/>
            <p:cNvCxnSpPr/>
            <p:nvPr>
              <p:custDataLst>
                <p:tags r:id="rId45"/>
              </p:custDataLst>
            </p:nvPr>
          </p:nvCxnSpPr>
          <p:spPr bwMode="auto">
            <a:xfrm>
              <a:off x="8366760" y="3227832"/>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5" name="Rectangle 2"/>
            <p:cNvSpPr>
              <a:spLocks noChangeArrowheads="1"/>
            </p:cNvSpPr>
            <p:nvPr>
              <p:custDataLst>
                <p:tags r:id="rId46"/>
              </p:custDataLst>
            </p:nvPr>
          </p:nvSpPr>
          <p:spPr bwMode="auto">
            <a:xfrm>
              <a:off x="4846320" y="3231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6" name="Rectangle 3"/>
            <p:cNvSpPr>
              <a:spLocks noChangeArrowheads="1"/>
            </p:cNvSpPr>
            <p:nvPr>
              <p:custDataLst>
                <p:tags r:id="rId47"/>
              </p:custDataLst>
            </p:nvPr>
          </p:nvSpPr>
          <p:spPr bwMode="auto">
            <a:xfrm>
              <a:off x="4846320" y="3535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7" name="Rectangle 4"/>
            <p:cNvSpPr>
              <a:spLocks noChangeArrowheads="1"/>
            </p:cNvSpPr>
            <p:nvPr>
              <p:custDataLst>
                <p:tags r:id="rId48"/>
              </p:custDataLst>
            </p:nvPr>
          </p:nvSpPr>
          <p:spPr bwMode="auto">
            <a:xfrm>
              <a:off x="4846320" y="3840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8" name="Rectangle 5"/>
            <p:cNvSpPr>
              <a:spLocks noChangeArrowheads="1"/>
            </p:cNvSpPr>
            <p:nvPr>
              <p:custDataLst>
                <p:tags r:id="rId49"/>
              </p:custDataLst>
            </p:nvPr>
          </p:nvSpPr>
          <p:spPr bwMode="auto">
            <a:xfrm>
              <a:off x="4846320" y="4145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9" name="Rectangle 6"/>
            <p:cNvSpPr>
              <a:spLocks noChangeArrowheads="1"/>
            </p:cNvSpPr>
            <p:nvPr>
              <p:custDataLst>
                <p:tags r:id="rId50"/>
              </p:custDataLst>
            </p:nvPr>
          </p:nvSpPr>
          <p:spPr bwMode="auto">
            <a:xfrm>
              <a:off x="4846320" y="4450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0" name="Rectangle 7"/>
            <p:cNvSpPr>
              <a:spLocks noChangeArrowheads="1"/>
            </p:cNvSpPr>
            <p:nvPr>
              <p:custDataLst>
                <p:tags r:id="rId51"/>
              </p:custDataLst>
            </p:nvPr>
          </p:nvSpPr>
          <p:spPr bwMode="auto">
            <a:xfrm>
              <a:off x="4846320" y="4755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1" name="Rectangle 8"/>
            <p:cNvSpPr>
              <a:spLocks noChangeArrowheads="1"/>
            </p:cNvSpPr>
            <p:nvPr>
              <p:custDataLst>
                <p:tags r:id="rId52"/>
              </p:custDataLst>
            </p:nvPr>
          </p:nvSpPr>
          <p:spPr bwMode="auto">
            <a:xfrm>
              <a:off x="4846320" y="5059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2" name="Rectangle 9"/>
            <p:cNvSpPr>
              <a:spLocks noChangeArrowheads="1"/>
            </p:cNvSpPr>
            <p:nvPr>
              <p:custDataLst>
                <p:tags r:id="rId53"/>
              </p:custDataLst>
            </p:nvPr>
          </p:nvSpPr>
          <p:spPr bwMode="auto">
            <a:xfrm>
              <a:off x="4846320" y="5364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3" name="Rectangle 10"/>
            <p:cNvSpPr>
              <a:spLocks noChangeArrowheads="1"/>
            </p:cNvSpPr>
            <p:nvPr>
              <p:custDataLst>
                <p:tags r:id="rId54"/>
              </p:custDataLst>
            </p:nvPr>
          </p:nvSpPr>
          <p:spPr bwMode="auto">
            <a:xfrm>
              <a:off x="4846320" y="5669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4" name="Rectangle 11"/>
            <p:cNvSpPr>
              <a:spLocks noChangeArrowheads="1"/>
            </p:cNvSpPr>
            <p:nvPr>
              <p:custDataLst>
                <p:tags r:id="rId55"/>
              </p:custDataLst>
            </p:nvPr>
          </p:nvSpPr>
          <p:spPr bwMode="auto">
            <a:xfrm>
              <a:off x="4846320" y="5974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grpSp>
      <p:grpSp>
        <p:nvGrpSpPr>
          <p:cNvPr id="18" name="Group 17"/>
          <p:cNvGrpSpPr/>
          <p:nvPr>
            <p:custDataLst>
              <p:tags r:id="rId1"/>
            </p:custDataLst>
          </p:nvPr>
        </p:nvGrpSpPr>
        <p:grpSpPr>
          <a:xfrm>
            <a:off x="8321040" y="3227832"/>
            <a:ext cx="731520" cy="3044952"/>
            <a:chOff x="7048919" y="2905470"/>
            <a:chExt cx="731520" cy="3044952"/>
          </a:xfrm>
        </p:grpSpPr>
        <p:sp>
          <p:nvSpPr>
            <p:cNvPr id="19" name="Rectangle 14"/>
            <p:cNvSpPr>
              <a:spLocks noChangeArrowheads="1"/>
            </p:cNvSpPr>
            <p:nvPr>
              <p:custDataLst>
                <p:tags r:id="rId29"/>
              </p:custDataLst>
            </p:nvPr>
          </p:nvSpPr>
          <p:spPr bwMode="auto">
            <a:xfrm>
              <a:off x="7048919" y="29054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0x00</a:t>
              </a:r>
            </a:p>
          </p:txBody>
        </p:sp>
        <p:sp>
          <p:nvSpPr>
            <p:cNvPr id="20" name="Rectangle 15"/>
            <p:cNvSpPr>
              <a:spLocks noChangeArrowheads="1"/>
            </p:cNvSpPr>
            <p:nvPr>
              <p:custDataLst>
                <p:tags r:id="rId30"/>
              </p:custDataLst>
            </p:nvPr>
          </p:nvSpPr>
          <p:spPr bwMode="auto">
            <a:xfrm>
              <a:off x="7048919" y="32147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0x08</a:t>
              </a:r>
            </a:p>
          </p:txBody>
        </p:sp>
        <p:sp>
          <p:nvSpPr>
            <p:cNvPr id="21" name="Rectangle 16"/>
            <p:cNvSpPr>
              <a:spLocks noChangeArrowheads="1"/>
            </p:cNvSpPr>
            <p:nvPr>
              <p:custDataLst>
                <p:tags r:id="rId31"/>
              </p:custDataLst>
            </p:nvPr>
          </p:nvSpPr>
          <p:spPr bwMode="auto">
            <a:xfrm>
              <a:off x="7048919" y="3519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0x10</a:t>
              </a:r>
            </a:p>
          </p:txBody>
        </p:sp>
        <p:sp>
          <p:nvSpPr>
            <p:cNvPr id="22" name="Rectangle 17"/>
            <p:cNvSpPr>
              <a:spLocks noChangeArrowheads="1"/>
            </p:cNvSpPr>
            <p:nvPr>
              <p:custDataLst>
                <p:tags r:id="rId32"/>
              </p:custDataLst>
            </p:nvPr>
          </p:nvSpPr>
          <p:spPr bwMode="auto">
            <a:xfrm>
              <a:off x="7048919" y="38198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0x18</a:t>
              </a:r>
            </a:p>
          </p:txBody>
        </p:sp>
        <p:sp>
          <p:nvSpPr>
            <p:cNvPr id="23" name="Rectangle 18"/>
            <p:cNvSpPr>
              <a:spLocks noChangeArrowheads="1"/>
            </p:cNvSpPr>
            <p:nvPr>
              <p:custDataLst>
                <p:tags r:id="rId33"/>
              </p:custDataLst>
            </p:nvPr>
          </p:nvSpPr>
          <p:spPr bwMode="auto">
            <a:xfrm>
              <a:off x="7048919" y="4121622"/>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0x20</a:t>
              </a:r>
            </a:p>
          </p:txBody>
        </p:sp>
        <p:sp>
          <p:nvSpPr>
            <p:cNvPr id="24" name="Rectangle 19"/>
            <p:cNvSpPr>
              <a:spLocks noChangeArrowheads="1"/>
            </p:cNvSpPr>
            <p:nvPr>
              <p:custDataLst>
                <p:tags r:id="rId34"/>
              </p:custDataLst>
            </p:nvPr>
          </p:nvSpPr>
          <p:spPr bwMode="auto">
            <a:xfrm>
              <a:off x="7048919" y="44339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0x28</a:t>
              </a:r>
            </a:p>
          </p:txBody>
        </p:sp>
        <p:sp>
          <p:nvSpPr>
            <p:cNvPr id="25" name="Rectangle 20"/>
            <p:cNvSpPr>
              <a:spLocks noChangeArrowheads="1"/>
            </p:cNvSpPr>
            <p:nvPr>
              <p:custDataLst>
                <p:tags r:id="rId35"/>
              </p:custDataLst>
            </p:nvPr>
          </p:nvSpPr>
          <p:spPr bwMode="auto">
            <a:xfrm>
              <a:off x="7048919" y="47342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0x30</a:t>
              </a:r>
            </a:p>
          </p:txBody>
        </p:sp>
        <p:sp>
          <p:nvSpPr>
            <p:cNvPr id="26" name="Rectangle 21"/>
            <p:cNvSpPr>
              <a:spLocks noChangeArrowheads="1"/>
            </p:cNvSpPr>
            <p:nvPr>
              <p:custDataLst>
                <p:tags r:id="rId36"/>
              </p:custDataLst>
            </p:nvPr>
          </p:nvSpPr>
          <p:spPr bwMode="auto">
            <a:xfrm>
              <a:off x="7048919" y="5043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0x38</a:t>
              </a:r>
            </a:p>
          </p:txBody>
        </p:sp>
        <p:sp>
          <p:nvSpPr>
            <p:cNvPr id="27" name="Rectangle 22"/>
            <p:cNvSpPr>
              <a:spLocks noChangeArrowheads="1"/>
            </p:cNvSpPr>
            <p:nvPr>
              <p:custDataLst>
                <p:tags r:id="rId37"/>
              </p:custDataLst>
            </p:nvPr>
          </p:nvSpPr>
          <p:spPr bwMode="auto">
            <a:xfrm>
              <a:off x="7048919" y="53483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0x40</a:t>
              </a:r>
            </a:p>
          </p:txBody>
        </p:sp>
        <p:sp>
          <p:nvSpPr>
            <p:cNvPr id="28" name="Rectangle 23"/>
            <p:cNvSpPr>
              <a:spLocks noChangeArrowheads="1"/>
            </p:cNvSpPr>
            <p:nvPr>
              <p:custDataLst>
                <p:tags r:id="rId38"/>
              </p:custDataLst>
            </p:nvPr>
          </p:nvSpPr>
          <p:spPr bwMode="auto">
            <a:xfrm>
              <a:off x="7048919" y="56486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0x48</a:t>
              </a:r>
            </a:p>
          </p:txBody>
        </p:sp>
      </p:grpSp>
      <p:grpSp>
        <p:nvGrpSpPr>
          <p:cNvPr id="70" name="Group 69"/>
          <p:cNvGrpSpPr/>
          <p:nvPr/>
        </p:nvGrpSpPr>
        <p:grpSpPr>
          <a:xfrm>
            <a:off x="3566160" y="3840480"/>
            <a:ext cx="731520" cy="905256"/>
            <a:chOff x="3566160" y="3840480"/>
            <a:chExt cx="731520" cy="905256"/>
          </a:xfrm>
        </p:grpSpPr>
        <p:sp>
          <p:nvSpPr>
            <p:cNvPr id="33" name="TextBox 32"/>
            <p:cNvSpPr txBox="1"/>
            <p:nvPr>
              <p:custDataLst>
                <p:tags r:id="rId26"/>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[0]</a:t>
              </a:r>
            </a:p>
          </p:txBody>
        </p:sp>
        <p:sp>
          <p:nvSpPr>
            <p:cNvPr id="34" name="TextBox 33"/>
            <p:cNvSpPr txBox="1"/>
            <p:nvPr>
              <p:custDataLst>
                <p:tags r:id="rId27"/>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p:txBody>
        </p:sp>
        <p:sp>
          <p:nvSpPr>
            <p:cNvPr id="35" name="TextBox 34"/>
            <p:cNvSpPr txBox="1"/>
            <p:nvPr>
              <p:custDataLst>
                <p:tags r:id="rId28"/>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p:txBody>
        </p:sp>
      </p:grpSp>
      <p:grpSp>
        <p:nvGrpSpPr>
          <p:cNvPr id="57" name="Group 56"/>
          <p:cNvGrpSpPr/>
          <p:nvPr/>
        </p:nvGrpSpPr>
        <p:grpSpPr>
          <a:xfrm>
            <a:off x="4297680" y="3840480"/>
            <a:ext cx="4037220" cy="914406"/>
            <a:chOff x="4724399" y="3840646"/>
            <a:chExt cx="4037220" cy="914406"/>
          </a:xfrm>
        </p:grpSpPr>
        <p:sp>
          <p:nvSpPr>
            <p:cNvPr id="36" name="Rectangle 35"/>
            <p:cNvSpPr/>
            <p:nvPr>
              <p:custDataLst>
                <p:tags r:id="rId22"/>
              </p:custDataLst>
            </p:nvPr>
          </p:nvSpPr>
          <p:spPr bwMode="auto">
            <a:xfrm>
              <a:off x="4724399" y="3840646"/>
              <a:ext cx="4023360" cy="914399"/>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Roboto Regular" charset="0"/>
              </a:endParaRPr>
            </a:p>
          </p:txBody>
        </p:sp>
        <p:cxnSp>
          <p:nvCxnSpPr>
            <p:cNvPr id="37" name="Straight Connector 36"/>
            <p:cNvCxnSpPr/>
            <p:nvPr>
              <p:custDataLst>
                <p:tags r:id="rId23"/>
              </p:custDataLst>
            </p:nvPr>
          </p:nvCxnSpPr>
          <p:spPr bwMode="auto">
            <a:xfrm>
              <a:off x="6739234" y="3840652"/>
              <a:ext cx="0" cy="914400"/>
            </a:xfrm>
            <a:prstGeom prst="line">
              <a:avLst/>
            </a:prstGeom>
            <a:noFill/>
            <a:ln w="38100" cap="flat" cmpd="sng" algn="ctr">
              <a:solidFill>
                <a:srgbClr val="CC0000"/>
              </a:solidFill>
              <a:prstDash val="solid"/>
              <a:round/>
              <a:headEnd type="none" w="med" len="med"/>
              <a:tailEnd type="none" w="med" len="med"/>
            </a:ln>
            <a:effectLst/>
          </p:spPr>
        </p:cxnSp>
        <p:cxnSp>
          <p:nvCxnSpPr>
            <p:cNvPr id="38" name="Straight Connector 37"/>
            <p:cNvCxnSpPr/>
            <p:nvPr>
              <p:custDataLst>
                <p:tags r:id="rId24"/>
              </p:custDataLst>
            </p:nvPr>
          </p:nvCxnSpPr>
          <p:spPr bwMode="auto">
            <a:xfrm>
              <a:off x="4724399" y="4145442"/>
              <a:ext cx="4023360" cy="0"/>
            </a:xfrm>
            <a:prstGeom prst="line">
              <a:avLst/>
            </a:prstGeom>
            <a:noFill/>
            <a:ln w="38100" cap="flat" cmpd="sng" algn="ctr">
              <a:solidFill>
                <a:srgbClr val="CC0000"/>
              </a:solidFill>
              <a:prstDash val="solid"/>
              <a:round/>
              <a:headEnd type="none" w="med" len="med"/>
              <a:tailEnd type="none" w="med" len="med"/>
            </a:ln>
            <a:effectLst/>
          </p:spPr>
        </p:cxnSp>
        <p:cxnSp>
          <p:nvCxnSpPr>
            <p:cNvPr id="39" name="Straight Connector 38"/>
            <p:cNvCxnSpPr/>
            <p:nvPr>
              <p:custDataLst>
                <p:tags r:id="rId25"/>
              </p:custDataLst>
            </p:nvPr>
          </p:nvCxnSpPr>
          <p:spPr bwMode="auto">
            <a:xfrm>
              <a:off x="4738259" y="4443317"/>
              <a:ext cx="4023360" cy="0"/>
            </a:xfrm>
            <a:prstGeom prst="line">
              <a:avLst/>
            </a:prstGeom>
            <a:noFill/>
            <a:ln w="38100" cap="flat" cmpd="sng" algn="ctr">
              <a:solidFill>
                <a:srgbClr val="CC0000"/>
              </a:solidFill>
              <a:prstDash val="solid"/>
              <a:round/>
              <a:headEnd type="none" w="med" len="med"/>
              <a:tailEnd type="none" w="med" len="med"/>
            </a:ln>
            <a:effectLst/>
          </p:spPr>
        </p:cxnSp>
      </p:grpSp>
      <p:grpSp>
        <p:nvGrpSpPr>
          <p:cNvPr id="73" name="Group 72"/>
          <p:cNvGrpSpPr/>
          <p:nvPr>
            <p:custDataLst>
              <p:tags r:id="rId2"/>
            </p:custDataLst>
          </p:nvPr>
        </p:nvGrpSpPr>
        <p:grpSpPr>
          <a:xfrm>
            <a:off x="4297680" y="2852928"/>
            <a:ext cx="4023360" cy="365760"/>
            <a:chOff x="4788212" y="2698925"/>
            <a:chExt cx="4023360" cy="365760"/>
          </a:xfrm>
        </p:grpSpPr>
        <p:sp>
          <p:nvSpPr>
            <p:cNvPr id="79" name="Rectangle 14"/>
            <p:cNvSpPr>
              <a:spLocks noChangeArrowheads="1"/>
            </p:cNvSpPr>
            <p:nvPr>
              <p:custDataLst>
                <p:tags r:id="rId14"/>
              </p:custDataLst>
            </p:nvPr>
          </p:nvSpPr>
          <p:spPr bwMode="auto">
            <a:xfrm>
              <a:off x="679989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0x4</a:t>
              </a:r>
            </a:p>
            <a:p>
              <a:pPr algn="ctr">
                <a:lnSpc>
                  <a:spcPct val="80000"/>
                </a:lnSpc>
              </a:pPr>
              <a:r>
                <a:rPr lang="en-US" sz="1400" dirty="0">
                  <a:latin typeface="Calibri" panose="020F0502020204030204" pitchFamily="34" charset="0"/>
                  <a:cs typeface="Calibri" panose="020F0502020204030204" pitchFamily="34" charset="0"/>
                </a:rPr>
                <a:t>0xC</a:t>
              </a:r>
              <a:endParaRPr lang="en-US" sz="1400" b="0" i="0" dirty="0">
                <a:latin typeface="Calibri" panose="020F0502020204030204" pitchFamily="34" charset="0"/>
                <a:cs typeface="Calibri" panose="020F0502020204030204" pitchFamily="34" charset="0"/>
              </a:endParaRPr>
            </a:p>
          </p:txBody>
        </p:sp>
        <p:sp>
          <p:nvSpPr>
            <p:cNvPr id="80" name="Rectangle 14"/>
            <p:cNvSpPr>
              <a:spLocks noChangeArrowheads="1"/>
            </p:cNvSpPr>
            <p:nvPr>
              <p:custDataLst>
                <p:tags r:id="rId15"/>
              </p:custDataLst>
            </p:nvPr>
          </p:nvSpPr>
          <p:spPr bwMode="auto">
            <a:xfrm>
              <a:off x="73028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0x5</a:t>
              </a:r>
            </a:p>
            <a:p>
              <a:pPr algn="ctr">
                <a:lnSpc>
                  <a:spcPct val="80000"/>
                </a:lnSpc>
              </a:pPr>
              <a:r>
                <a:rPr lang="en-US" sz="1400" dirty="0">
                  <a:latin typeface="Calibri" panose="020F0502020204030204" pitchFamily="34" charset="0"/>
                  <a:cs typeface="Calibri" panose="020F0502020204030204" pitchFamily="34" charset="0"/>
                </a:rPr>
                <a:t>0xD</a:t>
              </a:r>
              <a:endParaRPr lang="en-US" sz="1400" b="0" i="0" dirty="0">
                <a:latin typeface="Calibri" panose="020F0502020204030204" pitchFamily="34" charset="0"/>
                <a:cs typeface="Calibri" panose="020F0502020204030204" pitchFamily="34" charset="0"/>
              </a:endParaRPr>
            </a:p>
          </p:txBody>
        </p:sp>
        <p:sp>
          <p:nvSpPr>
            <p:cNvPr id="81" name="Rectangle 14"/>
            <p:cNvSpPr>
              <a:spLocks noChangeArrowheads="1"/>
            </p:cNvSpPr>
            <p:nvPr>
              <p:custDataLst>
                <p:tags r:id="rId16"/>
              </p:custDataLst>
            </p:nvPr>
          </p:nvSpPr>
          <p:spPr bwMode="auto">
            <a:xfrm>
              <a:off x="78057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0x6</a:t>
              </a:r>
            </a:p>
            <a:p>
              <a:pPr algn="ctr">
                <a:lnSpc>
                  <a:spcPct val="80000"/>
                </a:lnSpc>
              </a:pPr>
              <a:r>
                <a:rPr lang="en-US" sz="1400" dirty="0">
                  <a:latin typeface="Calibri" panose="020F0502020204030204" pitchFamily="34" charset="0"/>
                  <a:cs typeface="Calibri" panose="020F0502020204030204" pitchFamily="34" charset="0"/>
                </a:rPr>
                <a:t>0xE</a:t>
              </a:r>
              <a:endParaRPr lang="en-US" sz="1400" b="0" i="0" dirty="0">
                <a:latin typeface="Calibri" panose="020F0502020204030204" pitchFamily="34" charset="0"/>
                <a:cs typeface="Calibri" panose="020F0502020204030204" pitchFamily="34" charset="0"/>
              </a:endParaRPr>
            </a:p>
          </p:txBody>
        </p:sp>
        <p:sp>
          <p:nvSpPr>
            <p:cNvPr id="82" name="Rectangle 14"/>
            <p:cNvSpPr>
              <a:spLocks noChangeArrowheads="1"/>
            </p:cNvSpPr>
            <p:nvPr>
              <p:custDataLst>
                <p:tags r:id="rId17"/>
              </p:custDataLst>
            </p:nvPr>
          </p:nvSpPr>
          <p:spPr bwMode="auto">
            <a:xfrm>
              <a:off x="83086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0x7</a:t>
              </a:r>
            </a:p>
            <a:p>
              <a:pPr algn="ctr">
                <a:lnSpc>
                  <a:spcPct val="80000"/>
                </a:lnSpc>
              </a:pPr>
              <a:r>
                <a:rPr lang="en-US" sz="1400" dirty="0">
                  <a:latin typeface="Calibri" panose="020F0502020204030204" pitchFamily="34" charset="0"/>
                  <a:cs typeface="Calibri" panose="020F0502020204030204" pitchFamily="34" charset="0"/>
                </a:rPr>
                <a:t>0xF</a:t>
              </a:r>
              <a:endParaRPr lang="en-US" sz="1400" b="0" i="0" dirty="0">
                <a:latin typeface="Calibri" panose="020F0502020204030204" pitchFamily="34" charset="0"/>
                <a:cs typeface="Calibri" panose="020F0502020204030204" pitchFamily="34" charset="0"/>
              </a:endParaRPr>
            </a:p>
          </p:txBody>
        </p:sp>
        <p:sp>
          <p:nvSpPr>
            <p:cNvPr id="83" name="Rectangle 14"/>
            <p:cNvSpPr>
              <a:spLocks noChangeArrowheads="1"/>
            </p:cNvSpPr>
            <p:nvPr>
              <p:custDataLst>
                <p:tags r:id="rId18"/>
              </p:custDataLst>
            </p:nvPr>
          </p:nvSpPr>
          <p:spPr bwMode="auto">
            <a:xfrm>
              <a:off x="47882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0x0</a:t>
              </a:r>
            </a:p>
            <a:p>
              <a:pPr algn="ctr">
                <a:lnSpc>
                  <a:spcPct val="80000"/>
                </a:lnSpc>
              </a:pPr>
              <a:r>
                <a:rPr lang="en-US" sz="1400" dirty="0">
                  <a:latin typeface="Calibri" panose="020F0502020204030204" pitchFamily="34" charset="0"/>
                  <a:cs typeface="Calibri" panose="020F0502020204030204" pitchFamily="34" charset="0"/>
                </a:rPr>
                <a:t>0x8</a:t>
              </a:r>
              <a:endParaRPr lang="en-US" sz="1400" b="0" i="0" dirty="0">
                <a:latin typeface="Calibri" panose="020F0502020204030204" pitchFamily="34" charset="0"/>
                <a:cs typeface="Calibri" panose="020F0502020204030204" pitchFamily="34" charset="0"/>
              </a:endParaRPr>
            </a:p>
          </p:txBody>
        </p:sp>
        <p:sp>
          <p:nvSpPr>
            <p:cNvPr id="84" name="Rectangle 14"/>
            <p:cNvSpPr>
              <a:spLocks noChangeArrowheads="1"/>
            </p:cNvSpPr>
            <p:nvPr>
              <p:custDataLst>
                <p:tags r:id="rId19"/>
              </p:custDataLst>
            </p:nvPr>
          </p:nvSpPr>
          <p:spPr bwMode="auto">
            <a:xfrm>
              <a:off x="52911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0x1</a:t>
              </a:r>
            </a:p>
            <a:p>
              <a:pPr algn="ctr">
                <a:lnSpc>
                  <a:spcPct val="80000"/>
                </a:lnSpc>
              </a:pPr>
              <a:r>
                <a:rPr lang="en-US" sz="1400" dirty="0">
                  <a:latin typeface="Calibri" panose="020F0502020204030204" pitchFamily="34" charset="0"/>
                  <a:cs typeface="Calibri" panose="020F0502020204030204" pitchFamily="34" charset="0"/>
                </a:rPr>
                <a:t>0x9</a:t>
              </a:r>
              <a:endParaRPr lang="en-US" sz="1400" b="0" i="0" dirty="0">
                <a:latin typeface="Calibri" panose="020F0502020204030204" pitchFamily="34" charset="0"/>
                <a:cs typeface="Calibri" panose="020F0502020204030204" pitchFamily="34" charset="0"/>
              </a:endParaRPr>
            </a:p>
          </p:txBody>
        </p:sp>
        <p:sp>
          <p:nvSpPr>
            <p:cNvPr id="85" name="Rectangle 14"/>
            <p:cNvSpPr>
              <a:spLocks noChangeArrowheads="1"/>
            </p:cNvSpPr>
            <p:nvPr>
              <p:custDataLst>
                <p:tags r:id="rId20"/>
              </p:custDataLst>
            </p:nvPr>
          </p:nvSpPr>
          <p:spPr bwMode="auto">
            <a:xfrm>
              <a:off x="57940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0x2</a:t>
              </a:r>
            </a:p>
            <a:p>
              <a:pPr algn="ctr">
                <a:lnSpc>
                  <a:spcPct val="80000"/>
                </a:lnSpc>
              </a:pPr>
              <a:r>
                <a:rPr lang="en-US" sz="1400" dirty="0">
                  <a:latin typeface="Calibri" panose="020F0502020204030204" pitchFamily="34" charset="0"/>
                  <a:cs typeface="Calibri" panose="020F0502020204030204" pitchFamily="34" charset="0"/>
                </a:rPr>
                <a:t>0xA</a:t>
              </a:r>
              <a:endParaRPr lang="en-US" sz="1400" b="0" i="0" dirty="0">
                <a:latin typeface="Calibri" panose="020F0502020204030204" pitchFamily="34" charset="0"/>
                <a:cs typeface="Calibri" panose="020F0502020204030204" pitchFamily="34" charset="0"/>
              </a:endParaRPr>
            </a:p>
          </p:txBody>
        </p:sp>
        <p:sp>
          <p:nvSpPr>
            <p:cNvPr id="86" name="Rectangle 14"/>
            <p:cNvSpPr>
              <a:spLocks noChangeArrowheads="1"/>
            </p:cNvSpPr>
            <p:nvPr>
              <p:custDataLst>
                <p:tags r:id="rId21"/>
              </p:custDataLst>
            </p:nvPr>
          </p:nvSpPr>
          <p:spPr bwMode="auto">
            <a:xfrm>
              <a:off x="629697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0x3</a:t>
              </a:r>
            </a:p>
            <a:p>
              <a:pPr algn="ctr">
                <a:lnSpc>
                  <a:spcPct val="80000"/>
                </a:lnSpc>
              </a:pPr>
              <a:r>
                <a:rPr lang="en-US" sz="1400" dirty="0">
                  <a:latin typeface="Calibri" panose="020F0502020204030204" pitchFamily="34" charset="0"/>
                  <a:cs typeface="Calibri" panose="020F0502020204030204" pitchFamily="34" charset="0"/>
                </a:rPr>
                <a:t>0xB</a:t>
              </a:r>
              <a:endParaRPr lang="en-US" sz="1400" b="0" i="0" dirty="0">
                <a:latin typeface="Calibri" panose="020F0502020204030204" pitchFamily="34" charset="0"/>
                <a:cs typeface="Calibri" panose="020F0502020204030204" pitchFamily="34" charset="0"/>
              </a:endParaRPr>
            </a:p>
          </p:txBody>
        </p:sp>
      </p:grpSp>
      <p:grpSp>
        <p:nvGrpSpPr>
          <p:cNvPr id="87" name="Group 86"/>
          <p:cNvGrpSpPr/>
          <p:nvPr/>
        </p:nvGrpSpPr>
        <p:grpSpPr>
          <a:xfrm>
            <a:off x="4297680" y="3840480"/>
            <a:ext cx="2011680" cy="301752"/>
            <a:chOff x="4347475" y="3755239"/>
            <a:chExt cx="2011680" cy="400110"/>
          </a:xfrm>
        </p:grpSpPr>
        <p:sp>
          <p:nvSpPr>
            <p:cNvPr id="88" name="Rectangle 15"/>
            <p:cNvSpPr>
              <a:spLocks noChangeArrowheads="1"/>
            </p:cNvSpPr>
            <p:nvPr>
              <p:custDataLst>
                <p:tags r:id="rId10"/>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9" name="Rectangle 15"/>
            <p:cNvSpPr>
              <a:spLocks noChangeArrowheads="1"/>
            </p:cNvSpPr>
            <p:nvPr>
              <p:custDataLst>
                <p:tags r:id="rId11"/>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0" name="Rectangle 15"/>
            <p:cNvSpPr>
              <a:spLocks noChangeArrowheads="1"/>
            </p:cNvSpPr>
            <p:nvPr>
              <p:custDataLst>
                <p:tags r:id="rId12"/>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91" name="Rectangle 15"/>
            <p:cNvSpPr>
              <a:spLocks noChangeArrowheads="1"/>
            </p:cNvSpPr>
            <p:nvPr>
              <p:custDataLst>
                <p:tags r:id="rId13"/>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92" name="Group 91"/>
          <p:cNvGrpSpPr/>
          <p:nvPr/>
        </p:nvGrpSpPr>
        <p:grpSpPr>
          <a:xfrm>
            <a:off x="6309360" y="4443984"/>
            <a:ext cx="2011680" cy="301752"/>
            <a:chOff x="4347475" y="3755239"/>
            <a:chExt cx="2011680" cy="400110"/>
          </a:xfrm>
        </p:grpSpPr>
        <p:sp>
          <p:nvSpPr>
            <p:cNvPr id="93" name="Rectangle 15"/>
            <p:cNvSpPr>
              <a:spLocks noChangeArrowheads="1"/>
            </p:cNvSpPr>
            <p:nvPr>
              <p:custDataLst>
                <p:tags r:id="rId6"/>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4" name="Rectangle 15"/>
            <p:cNvSpPr>
              <a:spLocks noChangeArrowheads="1"/>
            </p:cNvSpPr>
            <p:nvPr>
              <p:custDataLst>
                <p:tags r:id="rId7"/>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8"/>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96" name="Rectangle 15"/>
            <p:cNvSpPr>
              <a:spLocks noChangeArrowheads="1"/>
            </p:cNvSpPr>
            <p:nvPr>
              <p:custDataLst>
                <p:tags r:id="rId9"/>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15" name="Group 14"/>
          <p:cNvGrpSpPr/>
          <p:nvPr/>
        </p:nvGrpSpPr>
        <p:grpSpPr>
          <a:xfrm>
            <a:off x="4754880" y="228600"/>
            <a:ext cx="4391378" cy="1476118"/>
            <a:chOff x="4754880" y="228600"/>
            <a:chExt cx="4391378" cy="1476118"/>
          </a:xfrm>
        </p:grpSpPr>
        <p:sp>
          <p:nvSpPr>
            <p:cNvPr id="67" name="TextBox 66"/>
            <p:cNvSpPr txBox="1"/>
            <p:nvPr>
              <p:custDataLst>
                <p:tags r:id="rId3"/>
              </p:custDataLst>
            </p:nvPr>
          </p:nvSpPr>
          <p:spPr>
            <a:xfrm>
              <a:off x="4754880" y="1243053"/>
              <a:ext cx="4389120" cy="461665"/>
            </a:xfrm>
            <a:prstGeom prst="rect">
              <a:avLst/>
            </a:prstGeom>
            <a:solidFill>
              <a:srgbClr val="CED6FF"/>
            </a:solidFill>
          </p:spPr>
          <p:txBody>
            <a:bodyPr wrap="square" rtlCol="0">
              <a:spAutoFit/>
            </a:bodyPr>
            <a:lstStyle/>
            <a:p>
              <a:pPr lvl="0"/>
              <a:endParaRPr lang="en-US" dirty="0">
                <a:solidFill>
                  <a:srgbClr val="000000"/>
                </a:solidFill>
                <a:latin typeface="Calibri" panose="020F0502020204030204" pitchFamily="34" charset="0"/>
                <a:ea typeface="CMU Bright" panose="02000603000000000000" pitchFamily="2" charset="0"/>
                <a:cs typeface="Calibri" panose="020F0502020204030204" pitchFamily="34" charset="0"/>
              </a:endParaRPr>
            </a:p>
          </p:txBody>
        </p:sp>
        <p:sp>
          <p:nvSpPr>
            <p:cNvPr id="69" name="Rectangle 68"/>
            <p:cNvSpPr/>
            <p:nvPr>
              <p:custDataLst>
                <p:tags r:id="rId4"/>
              </p:custDataLst>
            </p:nvPr>
          </p:nvSpPr>
          <p:spPr>
            <a:xfrm>
              <a:off x="4754880" y="228600"/>
              <a:ext cx="4391378" cy="646331"/>
            </a:xfrm>
            <a:prstGeom prst="rect">
              <a:avLst/>
            </a:prstGeom>
            <a:solidFill>
              <a:srgbClr val="CCFFCC"/>
            </a:solidFill>
          </p:spPr>
          <p:txBody>
            <a:bodyPr wrap="square">
              <a:spAutoFit/>
            </a:bodyPr>
            <a:lstStyle/>
            <a:p>
              <a:r>
                <a:rPr lang="en-US" sz="1800" b="0" i="0" dirty="0">
                  <a:latin typeface="Calibri" panose="020F0502020204030204" pitchFamily="34" charset="0"/>
                  <a:cs typeface="Calibri" panose="020F0502020204030204" pitchFamily="34" charset="0"/>
                </a:rPr>
                <a:t>Arrays are adjacent locations in memory storing the same type of data object</a:t>
              </a:r>
            </a:p>
          </p:txBody>
        </p:sp>
        <p:sp>
          <p:nvSpPr>
            <p:cNvPr id="72" name="Rectangle 71"/>
            <p:cNvSpPr/>
            <p:nvPr>
              <p:custDataLst>
                <p:tags r:id="rId5"/>
              </p:custDataLst>
            </p:nvPr>
          </p:nvSpPr>
          <p:spPr>
            <a:xfrm>
              <a:off x="4754880" y="873721"/>
              <a:ext cx="4389501" cy="369332"/>
            </a:xfrm>
            <a:prstGeom prst="rect">
              <a:avLst/>
            </a:prstGeom>
            <a:solidFill>
              <a:srgbClr val="FFDE92"/>
            </a:solidFill>
          </p:spPr>
          <p:txBody>
            <a:bodyPr wrap="square">
              <a:spAutoFit/>
            </a:bodyPr>
            <a:lstStyle/>
            <a:p>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latin typeface="Calibri" panose="020F0502020204030204" pitchFamily="34" charset="0"/>
                  <a:ea typeface="CMU Bright" panose="02000603000000000000" pitchFamily="2" charset="0"/>
                  <a:cs typeface="Calibri" panose="020F0502020204030204" pitchFamily="34" charset="0"/>
                </a:rPr>
                <a:t> (array name) returns the array’s address</a:t>
              </a:r>
            </a:p>
          </p:txBody>
        </p:sp>
      </p:grpSp>
      <p:sp>
        <p:nvSpPr>
          <p:cNvPr id="16" name="Rectangle 15">
            <a:extLst>
              <a:ext uri="{FF2B5EF4-FFF2-40B4-BE49-F238E27FC236}">
                <a16:creationId xmlns:a16="http://schemas.microsoft.com/office/drawing/2014/main" id="{A8041790-7485-C041-96EA-3357961E6A2A}"/>
              </a:ext>
            </a:extLst>
          </p:cNvPr>
          <p:cNvSpPr/>
          <p:nvPr/>
        </p:nvSpPr>
        <p:spPr>
          <a:xfrm>
            <a:off x="4663440" y="1607224"/>
            <a:ext cx="4572000" cy="1200329"/>
          </a:xfrm>
          <a:prstGeom prst="rect">
            <a:avLst/>
          </a:prstGeom>
        </p:spPr>
        <p:txBody>
          <a:bodyPr>
            <a:spAutoFit/>
          </a:bodyPr>
          <a:lstStyle/>
          <a:p>
            <a:pPr lvl="0"/>
            <a:r>
              <a:rPr lang="en-US"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&amp;</a:t>
            </a:r>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dirty="0">
                <a:solidFill>
                  <a:srgbClr val="000000"/>
                </a:solidFill>
                <a:latin typeface="Calibri" panose="020F0502020204030204" pitchFamily="34" charset="0"/>
                <a:ea typeface="CMU Bright" panose="02000603000000000000" pitchFamily="2" charset="0"/>
                <a:cs typeface="Calibri" panose="020F0502020204030204" pitchFamily="34" charset="0"/>
              </a:rPr>
              <a:t> is the address of </a:t>
            </a:r>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solidFill>
                  <a:srgbClr val="000000"/>
                </a:solidFill>
                <a:latin typeface="Courier New" panose="02070309020205020404" pitchFamily="49" charset="0"/>
                <a:ea typeface="CMU Bright" panose="02000603000000000000" pitchFamily="2" charset="0"/>
                <a:cs typeface="Courier New" panose="02070309020205020404" pitchFamily="49" charset="0"/>
              </a:rPr>
              <a:t>[0]</a:t>
            </a:r>
            <a:r>
              <a:rPr lang="en-US" dirty="0">
                <a:solidFill>
                  <a:srgbClr val="000000"/>
                </a:solidFill>
                <a:latin typeface="Calibri" panose="020F0502020204030204" pitchFamily="34" charset="0"/>
                <a:ea typeface="CMU Bright" panose="02000603000000000000" pitchFamily="2" charset="0"/>
                <a:cs typeface="Calibri" panose="020F0502020204030204" pitchFamily="34" charset="0"/>
              </a:rPr>
              <a:t> plus </a:t>
            </a:r>
            <a:r>
              <a:rPr lang="en-US"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dirty="0">
                <a:solidFill>
                  <a:srgbClr val="000000"/>
                </a:solidFill>
                <a:latin typeface="Calibri" panose="020F0502020204030204" pitchFamily="34" charset="0"/>
                <a:ea typeface="CMU Bright" panose="02000603000000000000" pitchFamily="2" charset="0"/>
                <a:cs typeface="Calibri" panose="020F0502020204030204" pitchFamily="34" charset="0"/>
              </a:rPr>
              <a:t> times the element size in bytes</a:t>
            </a:r>
          </a:p>
        </p:txBody>
      </p:sp>
    </p:spTree>
    <p:extLst>
      <p:ext uri="{BB962C8B-B14F-4D97-AF65-F5344CB8AC3E}">
        <p14:creationId xmlns:p14="http://schemas.microsoft.com/office/powerpoint/2010/main" val="232693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in C</a:t>
            </a:r>
          </a:p>
        </p:txBody>
      </p:sp>
      <p:sp>
        <p:nvSpPr>
          <p:cNvPr id="3" name="Content Placeholder 2"/>
          <p:cNvSpPr>
            <a:spLocks noGrp="1"/>
          </p:cNvSpPr>
          <p:nvPr>
            <p:ph idx="1"/>
          </p:nvPr>
        </p:nvSpPr>
        <p:spPr/>
        <p:txBody>
          <a:bodyPr/>
          <a:lstStyle/>
          <a:p>
            <a:pPr marL="0" indent="0">
              <a:buNone/>
              <a:tabLst>
                <a:tab pos="1371600" algn="l"/>
              </a:tabLst>
            </a:pPr>
            <a:r>
              <a:rPr lang="en-US" sz="2000" dirty="0"/>
              <a:t>Declaration:	</a:t>
            </a:r>
            <a:r>
              <a:rPr lang="en-US" sz="2000" b="1"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a:t>
            </a:r>
          </a:p>
          <a:p>
            <a:pPr marL="0" indent="0">
              <a:spcBef>
                <a:spcPts val="1200"/>
              </a:spcBef>
              <a:buNone/>
              <a:tabLst>
                <a:tab pos="1371600" algn="l"/>
              </a:tabLst>
            </a:pPr>
            <a:r>
              <a:rPr lang="en-US" sz="2000" dirty="0"/>
              <a:t>Indexing: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 = 0x015f;</a:t>
            </a:r>
            <a:br>
              <a:rPr lang="en-US" sz="2000" dirty="0"/>
            </a:br>
            <a:r>
              <a:rPr lang="en-US" sz="2000" dirty="0"/>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[5]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p>
          <a:p>
            <a:pPr marL="0" indent="0">
              <a:spcBef>
                <a:spcPts val="1200"/>
              </a:spcBef>
              <a:buNone/>
              <a:tabLst>
                <a:tab pos="1371600" algn="l"/>
              </a:tabLst>
            </a:pPr>
            <a:r>
              <a:rPr lang="en-US" sz="2000" dirty="0"/>
              <a:t>No bounds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 = 0xBAD;</a:t>
            </a:r>
            <a:br>
              <a:rPr lang="en-US" sz="2000" dirty="0"/>
            </a:br>
            <a:r>
              <a:rPr lang="en-US" sz="2000" dirty="0"/>
              <a:t>checking: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[-1] = 0xBAD;</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CE80258-DC00-4EB7-9E0E-1FD39B8D824A}" type="slidenum">
              <a:rPr lang="en-US" smtClean="0"/>
              <a:t>31</a:t>
            </a:fld>
            <a:endParaRPr lang="en-US"/>
          </a:p>
        </p:txBody>
      </p:sp>
      <p:grpSp>
        <p:nvGrpSpPr>
          <p:cNvPr id="65" name="Group 64"/>
          <p:cNvGrpSpPr/>
          <p:nvPr/>
        </p:nvGrpSpPr>
        <p:grpSpPr>
          <a:xfrm>
            <a:off x="4297680" y="3227832"/>
            <a:ext cx="4023360" cy="3054096"/>
            <a:chOff x="4846320" y="3227832"/>
            <a:chExt cx="4023360" cy="3054096"/>
          </a:xfrm>
        </p:grpSpPr>
        <p:cxnSp>
          <p:nvCxnSpPr>
            <p:cNvPr id="32" name="Straight Connector 31"/>
            <p:cNvCxnSpPr/>
            <p:nvPr>
              <p:custDataLst>
                <p:tags r:id="rId47"/>
              </p:custDataLst>
            </p:nvPr>
          </p:nvCxnSpPr>
          <p:spPr bwMode="auto">
            <a:xfrm>
              <a:off x="53492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8" name="Straight Connector 57"/>
            <p:cNvCxnSpPr/>
            <p:nvPr>
              <p:custDataLst>
                <p:tags r:id="rId48"/>
              </p:custDataLst>
            </p:nvPr>
          </p:nvCxnSpPr>
          <p:spPr bwMode="auto">
            <a:xfrm>
              <a:off x="585216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9" name="Straight Connector 58"/>
            <p:cNvCxnSpPr/>
            <p:nvPr>
              <p:custDataLst>
                <p:tags r:id="rId49"/>
              </p:custDataLst>
            </p:nvPr>
          </p:nvCxnSpPr>
          <p:spPr bwMode="auto">
            <a:xfrm>
              <a:off x="635508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0" name="Straight Connector 59"/>
            <p:cNvCxnSpPr/>
            <p:nvPr>
              <p:custDataLst>
                <p:tags r:id="rId50"/>
              </p:custDataLst>
            </p:nvPr>
          </p:nvCxnSpPr>
          <p:spPr bwMode="auto">
            <a:xfrm>
              <a:off x="685800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2" name="Straight Connector 61"/>
            <p:cNvCxnSpPr/>
            <p:nvPr>
              <p:custDataLst>
                <p:tags r:id="rId51"/>
              </p:custDataLst>
            </p:nvPr>
          </p:nvCxnSpPr>
          <p:spPr bwMode="auto">
            <a:xfrm>
              <a:off x="736092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3" name="Straight Connector 62"/>
            <p:cNvCxnSpPr/>
            <p:nvPr>
              <p:custDataLst>
                <p:tags r:id="rId52"/>
              </p:custDataLst>
            </p:nvPr>
          </p:nvCxnSpPr>
          <p:spPr bwMode="auto">
            <a:xfrm>
              <a:off x="78638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4" name="Straight Connector 63"/>
            <p:cNvCxnSpPr/>
            <p:nvPr>
              <p:custDataLst>
                <p:tags r:id="rId53"/>
              </p:custDataLst>
            </p:nvPr>
          </p:nvCxnSpPr>
          <p:spPr bwMode="auto">
            <a:xfrm>
              <a:off x="8366760" y="3227832"/>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5" name="Rectangle 2"/>
            <p:cNvSpPr>
              <a:spLocks noChangeArrowheads="1"/>
            </p:cNvSpPr>
            <p:nvPr>
              <p:custDataLst>
                <p:tags r:id="rId54"/>
              </p:custDataLst>
            </p:nvPr>
          </p:nvSpPr>
          <p:spPr bwMode="auto">
            <a:xfrm>
              <a:off x="4846320" y="3231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6" name="Rectangle 3"/>
            <p:cNvSpPr>
              <a:spLocks noChangeArrowheads="1"/>
            </p:cNvSpPr>
            <p:nvPr>
              <p:custDataLst>
                <p:tags r:id="rId55"/>
              </p:custDataLst>
            </p:nvPr>
          </p:nvSpPr>
          <p:spPr bwMode="auto">
            <a:xfrm>
              <a:off x="4846320" y="3535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7" name="Rectangle 4"/>
            <p:cNvSpPr>
              <a:spLocks noChangeArrowheads="1"/>
            </p:cNvSpPr>
            <p:nvPr>
              <p:custDataLst>
                <p:tags r:id="rId56"/>
              </p:custDataLst>
            </p:nvPr>
          </p:nvSpPr>
          <p:spPr bwMode="auto">
            <a:xfrm>
              <a:off x="4846320" y="3840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8" name="Rectangle 5"/>
            <p:cNvSpPr>
              <a:spLocks noChangeArrowheads="1"/>
            </p:cNvSpPr>
            <p:nvPr>
              <p:custDataLst>
                <p:tags r:id="rId57"/>
              </p:custDataLst>
            </p:nvPr>
          </p:nvSpPr>
          <p:spPr bwMode="auto">
            <a:xfrm>
              <a:off x="4846320" y="4145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9" name="Rectangle 6"/>
            <p:cNvSpPr>
              <a:spLocks noChangeArrowheads="1"/>
            </p:cNvSpPr>
            <p:nvPr>
              <p:custDataLst>
                <p:tags r:id="rId58"/>
              </p:custDataLst>
            </p:nvPr>
          </p:nvSpPr>
          <p:spPr bwMode="auto">
            <a:xfrm>
              <a:off x="4846320" y="4450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0" name="Rectangle 7"/>
            <p:cNvSpPr>
              <a:spLocks noChangeArrowheads="1"/>
            </p:cNvSpPr>
            <p:nvPr>
              <p:custDataLst>
                <p:tags r:id="rId59"/>
              </p:custDataLst>
            </p:nvPr>
          </p:nvSpPr>
          <p:spPr bwMode="auto">
            <a:xfrm>
              <a:off x="4846320" y="4755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1" name="Rectangle 8"/>
            <p:cNvSpPr>
              <a:spLocks noChangeArrowheads="1"/>
            </p:cNvSpPr>
            <p:nvPr>
              <p:custDataLst>
                <p:tags r:id="rId60"/>
              </p:custDataLst>
            </p:nvPr>
          </p:nvSpPr>
          <p:spPr bwMode="auto">
            <a:xfrm>
              <a:off x="4846320" y="5059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2" name="Rectangle 9"/>
            <p:cNvSpPr>
              <a:spLocks noChangeArrowheads="1"/>
            </p:cNvSpPr>
            <p:nvPr>
              <p:custDataLst>
                <p:tags r:id="rId61"/>
              </p:custDataLst>
            </p:nvPr>
          </p:nvSpPr>
          <p:spPr bwMode="auto">
            <a:xfrm>
              <a:off x="4846320" y="5364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3" name="Rectangle 10"/>
            <p:cNvSpPr>
              <a:spLocks noChangeArrowheads="1"/>
            </p:cNvSpPr>
            <p:nvPr>
              <p:custDataLst>
                <p:tags r:id="rId62"/>
              </p:custDataLst>
            </p:nvPr>
          </p:nvSpPr>
          <p:spPr bwMode="auto">
            <a:xfrm>
              <a:off x="4846320" y="5669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4" name="Rectangle 11"/>
            <p:cNvSpPr>
              <a:spLocks noChangeArrowheads="1"/>
            </p:cNvSpPr>
            <p:nvPr>
              <p:custDataLst>
                <p:tags r:id="rId63"/>
              </p:custDataLst>
            </p:nvPr>
          </p:nvSpPr>
          <p:spPr bwMode="auto">
            <a:xfrm>
              <a:off x="4846320" y="5974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grpSp>
      <p:grpSp>
        <p:nvGrpSpPr>
          <p:cNvPr id="18" name="Group 17"/>
          <p:cNvGrpSpPr/>
          <p:nvPr>
            <p:custDataLst>
              <p:tags r:id="rId1"/>
            </p:custDataLst>
          </p:nvPr>
        </p:nvGrpSpPr>
        <p:grpSpPr>
          <a:xfrm>
            <a:off x="8321040" y="3227832"/>
            <a:ext cx="731520" cy="3044952"/>
            <a:chOff x="7048919" y="2905470"/>
            <a:chExt cx="731520" cy="3044952"/>
          </a:xfrm>
        </p:grpSpPr>
        <p:sp>
          <p:nvSpPr>
            <p:cNvPr id="19" name="Rectangle 14"/>
            <p:cNvSpPr>
              <a:spLocks noChangeArrowheads="1"/>
            </p:cNvSpPr>
            <p:nvPr>
              <p:custDataLst>
                <p:tags r:id="rId37"/>
              </p:custDataLst>
            </p:nvPr>
          </p:nvSpPr>
          <p:spPr bwMode="auto">
            <a:xfrm>
              <a:off x="7048919" y="29054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0x00</a:t>
              </a:r>
            </a:p>
          </p:txBody>
        </p:sp>
        <p:sp>
          <p:nvSpPr>
            <p:cNvPr id="20" name="Rectangle 15"/>
            <p:cNvSpPr>
              <a:spLocks noChangeArrowheads="1"/>
            </p:cNvSpPr>
            <p:nvPr>
              <p:custDataLst>
                <p:tags r:id="rId38"/>
              </p:custDataLst>
            </p:nvPr>
          </p:nvSpPr>
          <p:spPr bwMode="auto">
            <a:xfrm>
              <a:off x="7048919" y="32147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0x08</a:t>
              </a:r>
            </a:p>
          </p:txBody>
        </p:sp>
        <p:sp>
          <p:nvSpPr>
            <p:cNvPr id="21" name="Rectangle 16"/>
            <p:cNvSpPr>
              <a:spLocks noChangeArrowheads="1"/>
            </p:cNvSpPr>
            <p:nvPr>
              <p:custDataLst>
                <p:tags r:id="rId39"/>
              </p:custDataLst>
            </p:nvPr>
          </p:nvSpPr>
          <p:spPr bwMode="auto">
            <a:xfrm>
              <a:off x="7048919" y="3519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0x10</a:t>
              </a:r>
            </a:p>
          </p:txBody>
        </p:sp>
        <p:sp>
          <p:nvSpPr>
            <p:cNvPr id="22" name="Rectangle 17"/>
            <p:cNvSpPr>
              <a:spLocks noChangeArrowheads="1"/>
            </p:cNvSpPr>
            <p:nvPr>
              <p:custDataLst>
                <p:tags r:id="rId40"/>
              </p:custDataLst>
            </p:nvPr>
          </p:nvSpPr>
          <p:spPr bwMode="auto">
            <a:xfrm>
              <a:off x="7048919" y="38198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0x18</a:t>
              </a:r>
            </a:p>
          </p:txBody>
        </p:sp>
        <p:sp>
          <p:nvSpPr>
            <p:cNvPr id="23" name="Rectangle 18"/>
            <p:cNvSpPr>
              <a:spLocks noChangeArrowheads="1"/>
            </p:cNvSpPr>
            <p:nvPr>
              <p:custDataLst>
                <p:tags r:id="rId41"/>
              </p:custDataLst>
            </p:nvPr>
          </p:nvSpPr>
          <p:spPr bwMode="auto">
            <a:xfrm>
              <a:off x="7048919" y="4121622"/>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0x20</a:t>
              </a:r>
            </a:p>
          </p:txBody>
        </p:sp>
        <p:sp>
          <p:nvSpPr>
            <p:cNvPr id="24" name="Rectangle 19"/>
            <p:cNvSpPr>
              <a:spLocks noChangeArrowheads="1"/>
            </p:cNvSpPr>
            <p:nvPr>
              <p:custDataLst>
                <p:tags r:id="rId42"/>
              </p:custDataLst>
            </p:nvPr>
          </p:nvSpPr>
          <p:spPr bwMode="auto">
            <a:xfrm>
              <a:off x="7048919" y="44339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0x28</a:t>
              </a:r>
            </a:p>
          </p:txBody>
        </p:sp>
        <p:sp>
          <p:nvSpPr>
            <p:cNvPr id="25" name="Rectangle 20"/>
            <p:cNvSpPr>
              <a:spLocks noChangeArrowheads="1"/>
            </p:cNvSpPr>
            <p:nvPr>
              <p:custDataLst>
                <p:tags r:id="rId43"/>
              </p:custDataLst>
            </p:nvPr>
          </p:nvSpPr>
          <p:spPr bwMode="auto">
            <a:xfrm>
              <a:off x="7048919" y="47342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0x30</a:t>
              </a:r>
            </a:p>
          </p:txBody>
        </p:sp>
        <p:sp>
          <p:nvSpPr>
            <p:cNvPr id="26" name="Rectangle 21"/>
            <p:cNvSpPr>
              <a:spLocks noChangeArrowheads="1"/>
            </p:cNvSpPr>
            <p:nvPr>
              <p:custDataLst>
                <p:tags r:id="rId44"/>
              </p:custDataLst>
            </p:nvPr>
          </p:nvSpPr>
          <p:spPr bwMode="auto">
            <a:xfrm>
              <a:off x="7048919" y="5043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0x38</a:t>
              </a:r>
            </a:p>
          </p:txBody>
        </p:sp>
        <p:sp>
          <p:nvSpPr>
            <p:cNvPr id="27" name="Rectangle 22"/>
            <p:cNvSpPr>
              <a:spLocks noChangeArrowheads="1"/>
            </p:cNvSpPr>
            <p:nvPr>
              <p:custDataLst>
                <p:tags r:id="rId45"/>
              </p:custDataLst>
            </p:nvPr>
          </p:nvSpPr>
          <p:spPr bwMode="auto">
            <a:xfrm>
              <a:off x="7048919" y="53483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0x40</a:t>
              </a:r>
            </a:p>
          </p:txBody>
        </p:sp>
        <p:sp>
          <p:nvSpPr>
            <p:cNvPr id="28" name="Rectangle 23"/>
            <p:cNvSpPr>
              <a:spLocks noChangeArrowheads="1"/>
            </p:cNvSpPr>
            <p:nvPr>
              <p:custDataLst>
                <p:tags r:id="rId46"/>
              </p:custDataLst>
            </p:nvPr>
          </p:nvSpPr>
          <p:spPr bwMode="auto">
            <a:xfrm>
              <a:off x="7048919" y="56486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0x48</a:t>
              </a:r>
            </a:p>
          </p:txBody>
        </p:sp>
      </p:grpSp>
      <p:grpSp>
        <p:nvGrpSpPr>
          <p:cNvPr id="70" name="Group 69"/>
          <p:cNvGrpSpPr/>
          <p:nvPr/>
        </p:nvGrpSpPr>
        <p:grpSpPr>
          <a:xfrm>
            <a:off x="3566160" y="3840480"/>
            <a:ext cx="731520" cy="905256"/>
            <a:chOff x="3566160" y="3840480"/>
            <a:chExt cx="731520" cy="905256"/>
          </a:xfrm>
        </p:grpSpPr>
        <p:sp>
          <p:nvSpPr>
            <p:cNvPr id="33" name="TextBox 32"/>
            <p:cNvSpPr txBox="1"/>
            <p:nvPr>
              <p:custDataLst>
                <p:tags r:id="rId34"/>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[0]</a:t>
              </a:r>
            </a:p>
          </p:txBody>
        </p:sp>
        <p:sp>
          <p:nvSpPr>
            <p:cNvPr id="34" name="TextBox 33"/>
            <p:cNvSpPr txBox="1"/>
            <p:nvPr>
              <p:custDataLst>
                <p:tags r:id="rId35"/>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p:txBody>
        </p:sp>
        <p:sp>
          <p:nvSpPr>
            <p:cNvPr id="35" name="TextBox 34"/>
            <p:cNvSpPr txBox="1"/>
            <p:nvPr>
              <p:custDataLst>
                <p:tags r:id="rId36"/>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p:txBody>
        </p:sp>
      </p:grpSp>
      <p:grpSp>
        <p:nvGrpSpPr>
          <p:cNvPr id="57" name="Group 56"/>
          <p:cNvGrpSpPr/>
          <p:nvPr/>
        </p:nvGrpSpPr>
        <p:grpSpPr>
          <a:xfrm>
            <a:off x="4297680" y="3840480"/>
            <a:ext cx="4037220" cy="914406"/>
            <a:chOff x="4724399" y="3840646"/>
            <a:chExt cx="4037220" cy="914406"/>
          </a:xfrm>
        </p:grpSpPr>
        <p:sp>
          <p:nvSpPr>
            <p:cNvPr id="36" name="Rectangle 35"/>
            <p:cNvSpPr/>
            <p:nvPr>
              <p:custDataLst>
                <p:tags r:id="rId30"/>
              </p:custDataLst>
            </p:nvPr>
          </p:nvSpPr>
          <p:spPr bwMode="auto">
            <a:xfrm>
              <a:off x="4724399" y="3840646"/>
              <a:ext cx="4023360" cy="914399"/>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Roboto Regular" charset="0"/>
              </a:endParaRPr>
            </a:p>
          </p:txBody>
        </p:sp>
        <p:cxnSp>
          <p:nvCxnSpPr>
            <p:cNvPr id="37" name="Straight Connector 36"/>
            <p:cNvCxnSpPr/>
            <p:nvPr>
              <p:custDataLst>
                <p:tags r:id="rId31"/>
              </p:custDataLst>
            </p:nvPr>
          </p:nvCxnSpPr>
          <p:spPr bwMode="auto">
            <a:xfrm>
              <a:off x="6739234" y="3840652"/>
              <a:ext cx="0" cy="914400"/>
            </a:xfrm>
            <a:prstGeom prst="line">
              <a:avLst/>
            </a:prstGeom>
            <a:noFill/>
            <a:ln w="38100" cap="flat" cmpd="sng" algn="ctr">
              <a:solidFill>
                <a:srgbClr val="CC0000"/>
              </a:solidFill>
              <a:prstDash val="solid"/>
              <a:round/>
              <a:headEnd type="none" w="med" len="med"/>
              <a:tailEnd type="none" w="med" len="med"/>
            </a:ln>
            <a:effectLst/>
          </p:spPr>
        </p:cxnSp>
        <p:cxnSp>
          <p:nvCxnSpPr>
            <p:cNvPr id="38" name="Straight Connector 37"/>
            <p:cNvCxnSpPr/>
            <p:nvPr>
              <p:custDataLst>
                <p:tags r:id="rId32"/>
              </p:custDataLst>
            </p:nvPr>
          </p:nvCxnSpPr>
          <p:spPr bwMode="auto">
            <a:xfrm>
              <a:off x="4724399" y="4145442"/>
              <a:ext cx="4023360" cy="0"/>
            </a:xfrm>
            <a:prstGeom prst="line">
              <a:avLst/>
            </a:prstGeom>
            <a:noFill/>
            <a:ln w="38100" cap="flat" cmpd="sng" algn="ctr">
              <a:solidFill>
                <a:srgbClr val="CC0000"/>
              </a:solidFill>
              <a:prstDash val="solid"/>
              <a:round/>
              <a:headEnd type="none" w="med" len="med"/>
              <a:tailEnd type="none" w="med" len="med"/>
            </a:ln>
            <a:effectLst/>
          </p:spPr>
        </p:cxnSp>
        <p:cxnSp>
          <p:nvCxnSpPr>
            <p:cNvPr id="39" name="Straight Connector 38"/>
            <p:cNvCxnSpPr/>
            <p:nvPr>
              <p:custDataLst>
                <p:tags r:id="rId33"/>
              </p:custDataLst>
            </p:nvPr>
          </p:nvCxnSpPr>
          <p:spPr bwMode="auto">
            <a:xfrm>
              <a:off x="4738259" y="4443317"/>
              <a:ext cx="4023360" cy="0"/>
            </a:xfrm>
            <a:prstGeom prst="line">
              <a:avLst/>
            </a:prstGeom>
            <a:noFill/>
            <a:ln w="38100" cap="flat" cmpd="sng" algn="ctr">
              <a:solidFill>
                <a:srgbClr val="CC0000"/>
              </a:solidFill>
              <a:prstDash val="solid"/>
              <a:round/>
              <a:headEnd type="none" w="med" len="med"/>
              <a:tailEnd type="none" w="med" len="med"/>
            </a:ln>
            <a:effectLst/>
          </p:spPr>
        </p:cxnSp>
      </p:grpSp>
      <p:grpSp>
        <p:nvGrpSpPr>
          <p:cNvPr id="40" name="Group 39"/>
          <p:cNvGrpSpPr/>
          <p:nvPr>
            <p:custDataLst>
              <p:tags r:id="rId2"/>
            </p:custDataLst>
          </p:nvPr>
        </p:nvGrpSpPr>
        <p:grpSpPr>
          <a:xfrm>
            <a:off x="4297680" y="2852928"/>
            <a:ext cx="4023360" cy="365760"/>
            <a:chOff x="4788212" y="2698925"/>
            <a:chExt cx="4023360" cy="365760"/>
          </a:xfrm>
        </p:grpSpPr>
        <p:sp>
          <p:nvSpPr>
            <p:cNvPr id="41" name="Rectangle 14"/>
            <p:cNvSpPr>
              <a:spLocks noChangeArrowheads="1"/>
            </p:cNvSpPr>
            <p:nvPr>
              <p:custDataLst>
                <p:tags r:id="rId22"/>
              </p:custDataLst>
            </p:nvPr>
          </p:nvSpPr>
          <p:spPr bwMode="auto">
            <a:xfrm>
              <a:off x="679989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0x4</a:t>
              </a:r>
            </a:p>
            <a:p>
              <a:pPr algn="ctr">
                <a:lnSpc>
                  <a:spcPct val="80000"/>
                </a:lnSpc>
              </a:pPr>
              <a:r>
                <a:rPr lang="en-US" sz="1400" dirty="0">
                  <a:latin typeface="Calibri" panose="020F0502020204030204" pitchFamily="34" charset="0"/>
                  <a:cs typeface="Calibri" panose="020F0502020204030204" pitchFamily="34" charset="0"/>
                </a:rPr>
                <a:t>0xC</a:t>
              </a:r>
              <a:endParaRPr lang="en-US" sz="1400" b="0" i="0" dirty="0">
                <a:latin typeface="Calibri" panose="020F0502020204030204" pitchFamily="34" charset="0"/>
                <a:cs typeface="Calibri" panose="020F0502020204030204" pitchFamily="34" charset="0"/>
              </a:endParaRPr>
            </a:p>
          </p:txBody>
        </p:sp>
        <p:sp>
          <p:nvSpPr>
            <p:cNvPr id="42" name="Rectangle 14"/>
            <p:cNvSpPr>
              <a:spLocks noChangeArrowheads="1"/>
            </p:cNvSpPr>
            <p:nvPr>
              <p:custDataLst>
                <p:tags r:id="rId23"/>
              </p:custDataLst>
            </p:nvPr>
          </p:nvSpPr>
          <p:spPr bwMode="auto">
            <a:xfrm>
              <a:off x="73028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0x5</a:t>
              </a:r>
            </a:p>
            <a:p>
              <a:pPr algn="ctr">
                <a:lnSpc>
                  <a:spcPct val="80000"/>
                </a:lnSpc>
              </a:pPr>
              <a:r>
                <a:rPr lang="en-US" sz="1400" dirty="0">
                  <a:latin typeface="Calibri" panose="020F0502020204030204" pitchFamily="34" charset="0"/>
                  <a:cs typeface="Calibri" panose="020F0502020204030204" pitchFamily="34" charset="0"/>
                </a:rPr>
                <a:t>0xD</a:t>
              </a:r>
              <a:endParaRPr lang="en-US" sz="1400" b="0" i="0" dirty="0">
                <a:latin typeface="Calibri" panose="020F0502020204030204" pitchFamily="34" charset="0"/>
                <a:cs typeface="Calibri" panose="020F0502020204030204" pitchFamily="34" charset="0"/>
              </a:endParaRPr>
            </a:p>
          </p:txBody>
        </p:sp>
        <p:sp>
          <p:nvSpPr>
            <p:cNvPr id="43" name="Rectangle 14"/>
            <p:cNvSpPr>
              <a:spLocks noChangeArrowheads="1"/>
            </p:cNvSpPr>
            <p:nvPr>
              <p:custDataLst>
                <p:tags r:id="rId24"/>
              </p:custDataLst>
            </p:nvPr>
          </p:nvSpPr>
          <p:spPr bwMode="auto">
            <a:xfrm>
              <a:off x="78057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0x6</a:t>
              </a:r>
            </a:p>
            <a:p>
              <a:pPr algn="ctr">
                <a:lnSpc>
                  <a:spcPct val="80000"/>
                </a:lnSpc>
              </a:pPr>
              <a:r>
                <a:rPr lang="en-US" sz="1400" dirty="0">
                  <a:latin typeface="Calibri" panose="020F0502020204030204" pitchFamily="34" charset="0"/>
                  <a:cs typeface="Calibri" panose="020F0502020204030204" pitchFamily="34" charset="0"/>
                </a:rPr>
                <a:t>0xE</a:t>
              </a:r>
              <a:endParaRPr lang="en-US" sz="1400" b="0" i="0" dirty="0">
                <a:latin typeface="Calibri" panose="020F0502020204030204" pitchFamily="34" charset="0"/>
                <a:cs typeface="Calibri" panose="020F0502020204030204" pitchFamily="34" charset="0"/>
              </a:endParaRPr>
            </a:p>
          </p:txBody>
        </p:sp>
        <p:sp>
          <p:nvSpPr>
            <p:cNvPr id="44" name="Rectangle 14"/>
            <p:cNvSpPr>
              <a:spLocks noChangeArrowheads="1"/>
            </p:cNvSpPr>
            <p:nvPr>
              <p:custDataLst>
                <p:tags r:id="rId25"/>
              </p:custDataLst>
            </p:nvPr>
          </p:nvSpPr>
          <p:spPr bwMode="auto">
            <a:xfrm>
              <a:off x="83086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0x7</a:t>
              </a:r>
            </a:p>
            <a:p>
              <a:pPr algn="ctr">
                <a:lnSpc>
                  <a:spcPct val="80000"/>
                </a:lnSpc>
              </a:pPr>
              <a:r>
                <a:rPr lang="en-US" sz="1400" dirty="0">
                  <a:latin typeface="Calibri" panose="020F0502020204030204" pitchFamily="34" charset="0"/>
                  <a:cs typeface="Calibri" panose="020F0502020204030204" pitchFamily="34" charset="0"/>
                </a:rPr>
                <a:t>0xF</a:t>
              </a:r>
              <a:endParaRPr lang="en-US" sz="1400" b="0" i="0" dirty="0">
                <a:latin typeface="Calibri" panose="020F0502020204030204" pitchFamily="34" charset="0"/>
                <a:cs typeface="Calibri" panose="020F0502020204030204" pitchFamily="34" charset="0"/>
              </a:endParaRPr>
            </a:p>
          </p:txBody>
        </p:sp>
        <p:sp>
          <p:nvSpPr>
            <p:cNvPr id="45" name="Rectangle 14"/>
            <p:cNvSpPr>
              <a:spLocks noChangeArrowheads="1"/>
            </p:cNvSpPr>
            <p:nvPr>
              <p:custDataLst>
                <p:tags r:id="rId26"/>
              </p:custDataLst>
            </p:nvPr>
          </p:nvSpPr>
          <p:spPr bwMode="auto">
            <a:xfrm>
              <a:off x="47882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0x0</a:t>
              </a:r>
            </a:p>
            <a:p>
              <a:pPr algn="ctr">
                <a:lnSpc>
                  <a:spcPct val="80000"/>
                </a:lnSpc>
              </a:pPr>
              <a:r>
                <a:rPr lang="en-US" sz="1400" dirty="0">
                  <a:latin typeface="Calibri" panose="020F0502020204030204" pitchFamily="34" charset="0"/>
                  <a:cs typeface="Calibri" panose="020F0502020204030204" pitchFamily="34" charset="0"/>
                </a:rPr>
                <a:t>0x8</a:t>
              </a:r>
              <a:endParaRPr lang="en-US" sz="1400" b="0" i="0" dirty="0">
                <a:latin typeface="Calibri" panose="020F0502020204030204" pitchFamily="34" charset="0"/>
                <a:cs typeface="Calibri" panose="020F0502020204030204" pitchFamily="34" charset="0"/>
              </a:endParaRPr>
            </a:p>
          </p:txBody>
        </p:sp>
        <p:sp>
          <p:nvSpPr>
            <p:cNvPr id="46" name="Rectangle 14"/>
            <p:cNvSpPr>
              <a:spLocks noChangeArrowheads="1"/>
            </p:cNvSpPr>
            <p:nvPr>
              <p:custDataLst>
                <p:tags r:id="rId27"/>
              </p:custDataLst>
            </p:nvPr>
          </p:nvSpPr>
          <p:spPr bwMode="auto">
            <a:xfrm>
              <a:off x="52911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0x1</a:t>
              </a:r>
            </a:p>
            <a:p>
              <a:pPr algn="ctr">
                <a:lnSpc>
                  <a:spcPct val="80000"/>
                </a:lnSpc>
              </a:pPr>
              <a:r>
                <a:rPr lang="en-US" sz="1400" dirty="0">
                  <a:latin typeface="Calibri" panose="020F0502020204030204" pitchFamily="34" charset="0"/>
                  <a:cs typeface="Calibri" panose="020F0502020204030204" pitchFamily="34" charset="0"/>
                </a:rPr>
                <a:t>0x9</a:t>
              </a:r>
              <a:endParaRPr lang="en-US" sz="1400" b="0" i="0" dirty="0">
                <a:latin typeface="Calibri" panose="020F0502020204030204" pitchFamily="34" charset="0"/>
                <a:cs typeface="Calibri" panose="020F0502020204030204" pitchFamily="34" charset="0"/>
              </a:endParaRPr>
            </a:p>
          </p:txBody>
        </p:sp>
        <p:sp>
          <p:nvSpPr>
            <p:cNvPr id="47" name="Rectangle 14"/>
            <p:cNvSpPr>
              <a:spLocks noChangeArrowheads="1"/>
            </p:cNvSpPr>
            <p:nvPr>
              <p:custDataLst>
                <p:tags r:id="rId28"/>
              </p:custDataLst>
            </p:nvPr>
          </p:nvSpPr>
          <p:spPr bwMode="auto">
            <a:xfrm>
              <a:off x="57940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0x2</a:t>
              </a:r>
            </a:p>
            <a:p>
              <a:pPr algn="ctr">
                <a:lnSpc>
                  <a:spcPct val="80000"/>
                </a:lnSpc>
              </a:pPr>
              <a:r>
                <a:rPr lang="en-US" sz="1400" dirty="0">
                  <a:latin typeface="Calibri" panose="020F0502020204030204" pitchFamily="34" charset="0"/>
                  <a:cs typeface="Calibri" panose="020F0502020204030204" pitchFamily="34" charset="0"/>
                </a:rPr>
                <a:t>0xA</a:t>
              </a:r>
              <a:endParaRPr lang="en-US" sz="1400" b="0" i="0" dirty="0">
                <a:latin typeface="Calibri" panose="020F0502020204030204" pitchFamily="34" charset="0"/>
                <a:cs typeface="Calibri" panose="020F0502020204030204" pitchFamily="34" charset="0"/>
              </a:endParaRPr>
            </a:p>
          </p:txBody>
        </p:sp>
        <p:sp>
          <p:nvSpPr>
            <p:cNvPr id="48" name="Rectangle 14"/>
            <p:cNvSpPr>
              <a:spLocks noChangeArrowheads="1"/>
            </p:cNvSpPr>
            <p:nvPr>
              <p:custDataLst>
                <p:tags r:id="rId29"/>
              </p:custDataLst>
            </p:nvPr>
          </p:nvSpPr>
          <p:spPr bwMode="auto">
            <a:xfrm>
              <a:off x="629697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0x3</a:t>
              </a:r>
            </a:p>
            <a:p>
              <a:pPr algn="ctr">
                <a:lnSpc>
                  <a:spcPct val="80000"/>
                </a:lnSpc>
              </a:pPr>
              <a:r>
                <a:rPr lang="en-US" sz="1400" dirty="0">
                  <a:latin typeface="Calibri" panose="020F0502020204030204" pitchFamily="34" charset="0"/>
                  <a:cs typeface="Calibri" panose="020F0502020204030204" pitchFamily="34" charset="0"/>
                </a:rPr>
                <a:t>0xB</a:t>
              </a:r>
              <a:endParaRPr lang="en-US" sz="1400" b="0" i="0" dirty="0">
                <a:latin typeface="Calibri" panose="020F0502020204030204" pitchFamily="34" charset="0"/>
                <a:cs typeface="Calibri" panose="020F0502020204030204" pitchFamily="34" charset="0"/>
              </a:endParaRPr>
            </a:p>
          </p:txBody>
        </p:sp>
      </p:grpSp>
      <p:grpSp>
        <p:nvGrpSpPr>
          <p:cNvPr id="73" name="Group 72"/>
          <p:cNvGrpSpPr/>
          <p:nvPr/>
        </p:nvGrpSpPr>
        <p:grpSpPr>
          <a:xfrm>
            <a:off x="4297680" y="3840480"/>
            <a:ext cx="2011680" cy="301752"/>
            <a:chOff x="4347475" y="3755239"/>
            <a:chExt cx="2011680" cy="400110"/>
          </a:xfrm>
        </p:grpSpPr>
        <p:sp>
          <p:nvSpPr>
            <p:cNvPr id="79" name="Rectangle 15"/>
            <p:cNvSpPr>
              <a:spLocks noChangeArrowheads="1"/>
            </p:cNvSpPr>
            <p:nvPr>
              <p:custDataLst>
                <p:tags r:id="rId18"/>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0" name="Rectangle 15"/>
            <p:cNvSpPr>
              <a:spLocks noChangeArrowheads="1"/>
            </p:cNvSpPr>
            <p:nvPr>
              <p:custDataLst>
                <p:tags r:id="rId19"/>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1" name="Rectangle 15"/>
            <p:cNvSpPr>
              <a:spLocks noChangeArrowheads="1"/>
            </p:cNvSpPr>
            <p:nvPr>
              <p:custDataLst>
                <p:tags r:id="rId20"/>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2" name="Rectangle 15"/>
            <p:cNvSpPr>
              <a:spLocks noChangeArrowheads="1"/>
            </p:cNvSpPr>
            <p:nvPr>
              <p:custDataLst>
                <p:tags r:id="rId21"/>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83" name="Group 82"/>
          <p:cNvGrpSpPr/>
          <p:nvPr/>
        </p:nvGrpSpPr>
        <p:grpSpPr>
          <a:xfrm>
            <a:off x="6309360" y="4443984"/>
            <a:ext cx="2011680" cy="301752"/>
            <a:chOff x="4347475" y="3755239"/>
            <a:chExt cx="2011680" cy="400110"/>
          </a:xfrm>
        </p:grpSpPr>
        <p:sp>
          <p:nvSpPr>
            <p:cNvPr id="84" name="Rectangle 15"/>
            <p:cNvSpPr>
              <a:spLocks noChangeArrowheads="1"/>
            </p:cNvSpPr>
            <p:nvPr>
              <p:custDataLst>
                <p:tags r:id="rId14"/>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15"/>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16"/>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7" name="Rectangle 15"/>
            <p:cNvSpPr>
              <a:spLocks noChangeArrowheads="1"/>
            </p:cNvSpPr>
            <p:nvPr>
              <p:custDataLst>
                <p:tags r:id="rId17"/>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88" name="Group 87"/>
          <p:cNvGrpSpPr/>
          <p:nvPr/>
        </p:nvGrpSpPr>
        <p:grpSpPr>
          <a:xfrm>
            <a:off x="6309360" y="3538728"/>
            <a:ext cx="2011680" cy="301752"/>
            <a:chOff x="4347475" y="3755239"/>
            <a:chExt cx="2011680" cy="400110"/>
          </a:xfrm>
        </p:grpSpPr>
        <p:sp>
          <p:nvSpPr>
            <p:cNvPr id="89" name="Rectangle 15"/>
            <p:cNvSpPr>
              <a:spLocks noChangeArrowheads="1"/>
            </p:cNvSpPr>
            <p:nvPr>
              <p:custDataLst>
                <p:tags r:id="rId10"/>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0" name="Rectangle 15"/>
            <p:cNvSpPr>
              <a:spLocks noChangeArrowheads="1"/>
            </p:cNvSpPr>
            <p:nvPr>
              <p:custDataLst>
                <p:tags r:id="rId11"/>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1" name="Rectangle 15"/>
            <p:cNvSpPr>
              <a:spLocks noChangeArrowheads="1"/>
            </p:cNvSpPr>
            <p:nvPr>
              <p:custDataLst>
                <p:tags r:id="rId12"/>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2" name="Rectangle 15"/>
            <p:cNvSpPr>
              <a:spLocks noChangeArrowheads="1"/>
            </p:cNvSpPr>
            <p:nvPr>
              <p:custDataLst>
                <p:tags r:id="rId13"/>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grpSp>
        <p:nvGrpSpPr>
          <p:cNvPr id="93" name="Group 92"/>
          <p:cNvGrpSpPr/>
          <p:nvPr/>
        </p:nvGrpSpPr>
        <p:grpSpPr>
          <a:xfrm>
            <a:off x="4297680" y="4754880"/>
            <a:ext cx="2011680" cy="301752"/>
            <a:chOff x="4347475" y="3755239"/>
            <a:chExt cx="2011680" cy="400110"/>
          </a:xfrm>
        </p:grpSpPr>
        <p:sp>
          <p:nvSpPr>
            <p:cNvPr id="94" name="Rectangle 15"/>
            <p:cNvSpPr>
              <a:spLocks noChangeArrowheads="1"/>
            </p:cNvSpPr>
            <p:nvPr>
              <p:custDataLst>
                <p:tags r:id="rId6"/>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7"/>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6" name="Rectangle 15"/>
            <p:cNvSpPr>
              <a:spLocks noChangeArrowheads="1"/>
            </p:cNvSpPr>
            <p:nvPr>
              <p:custDataLst>
                <p:tags r:id="rId8"/>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7" name="Rectangle 15"/>
            <p:cNvSpPr>
              <a:spLocks noChangeArrowheads="1"/>
            </p:cNvSpPr>
            <p:nvPr>
              <p:custDataLst>
                <p:tags r:id="rId9"/>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grpSp>
        <p:nvGrpSpPr>
          <p:cNvPr id="99" name="Group 98">
            <a:extLst>
              <a:ext uri="{FF2B5EF4-FFF2-40B4-BE49-F238E27FC236}">
                <a16:creationId xmlns:a16="http://schemas.microsoft.com/office/drawing/2014/main" id="{C0103F6D-28ED-A843-84FC-981602837C69}"/>
              </a:ext>
            </a:extLst>
          </p:cNvPr>
          <p:cNvGrpSpPr/>
          <p:nvPr/>
        </p:nvGrpSpPr>
        <p:grpSpPr>
          <a:xfrm>
            <a:off x="4754880" y="228600"/>
            <a:ext cx="4391378" cy="1476118"/>
            <a:chOff x="4754880" y="228600"/>
            <a:chExt cx="4391378" cy="1476118"/>
          </a:xfrm>
        </p:grpSpPr>
        <p:sp>
          <p:nvSpPr>
            <p:cNvPr id="100" name="TextBox 99">
              <a:extLst>
                <a:ext uri="{FF2B5EF4-FFF2-40B4-BE49-F238E27FC236}">
                  <a16:creationId xmlns:a16="http://schemas.microsoft.com/office/drawing/2014/main" id="{AAADFAB4-ED31-554B-B3B6-78B56F990DE2}"/>
                </a:ext>
              </a:extLst>
            </p:cNvPr>
            <p:cNvSpPr txBox="1"/>
            <p:nvPr>
              <p:custDataLst>
                <p:tags r:id="rId3"/>
              </p:custDataLst>
            </p:nvPr>
          </p:nvSpPr>
          <p:spPr>
            <a:xfrm>
              <a:off x="4754880" y="1243053"/>
              <a:ext cx="4389120" cy="461665"/>
            </a:xfrm>
            <a:prstGeom prst="rect">
              <a:avLst/>
            </a:prstGeom>
            <a:solidFill>
              <a:srgbClr val="CED6FF"/>
            </a:solidFill>
          </p:spPr>
          <p:txBody>
            <a:bodyPr wrap="square" rtlCol="0">
              <a:spAutoFit/>
            </a:bodyPr>
            <a:lstStyle/>
            <a:p>
              <a:pPr lvl="0"/>
              <a:endParaRPr lang="en-US" dirty="0">
                <a:solidFill>
                  <a:srgbClr val="000000"/>
                </a:solidFill>
                <a:latin typeface="Calibri" panose="020F0502020204030204" pitchFamily="34" charset="0"/>
                <a:ea typeface="CMU Bright" panose="02000603000000000000" pitchFamily="2" charset="0"/>
                <a:cs typeface="Calibri" panose="020F0502020204030204" pitchFamily="34" charset="0"/>
              </a:endParaRPr>
            </a:p>
          </p:txBody>
        </p:sp>
        <p:sp>
          <p:nvSpPr>
            <p:cNvPr id="101" name="Rectangle 100">
              <a:extLst>
                <a:ext uri="{FF2B5EF4-FFF2-40B4-BE49-F238E27FC236}">
                  <a16:creationId xmlns:a16="http://schemas.microsoft.com/office/drawing/2014/main" id="{D5A2F312-CB3A-914A-936D-6CF1BBF10CDD}"/>
                </a:ext>
              </a:extLst>
            </p:cNvPr>
            <p:cNvSpPr/>
            <p:nvPr>
              <p:custDataLst>
                <p:tags r:id="rId4"/>
              </p:custDataLst>
            </p:nvPr>
          </p:nvSpPr>
          <p:spPr>
            <a:xfrm>
              <a:off x="4754880" y="228600"/>
              <a:ext cx="4391378" cy="646331"/>
            </a:xfrm>
            <a:prstGeom prst="rect">
              <a:avLst/>
            </a:prstGeom>
            <a:solidFill>
              <a:srgbClr val="CCFFCC"/>
            </a:solidFill>
          </p:spPr>
          <p:txBody>
            <a:bodyPr wrap="square">
              <a:spAutoFit/>
            </a:bodyPr>
            <a:lstStyle/>
            <a:p>
              <a:r>
                <a:rPr lang="en-US" sz="1800" b="0" i="0" dirty="0">
                  <a:latin typeface="Calibri" panose="020F0502020204030204" pitchFamily="34" charset="0"/>
                  <a:cs typeface="Calibri" panose="020F0502020204030204" pitchFamily="34" charset="0"/>
                </a:rPr>
                <a:t>Arrays are adjacent locations in memory storing the same type of data object</a:t>
              </a:r>
            </a:p>
          </p:txBody>
        </p:sp>
        <p:sp>
          <p:nvSpPr>
            <p:cNvPr id="102" name="Rectangle 101">
              <a:extLst>
                <a:ext uri="{FF2B5EF4-FFF2-40B4-BE49-F238E27FC236}">
                  <a16:creationId xmlns:a16="http://schemas.microsoft.com/office/drawing/2014/main" id="{E53C785D-FD83-3F42-A7D4-6B8434346A28}"/>
                </a:ext>
              </a:extLst>
            </p:cNvPr>
            <p:cNvSpPr/>
            <p:nvPr>
              <p:custDataLst>
                <p:tags r:id="rId5"/>
              </p:custDataLst>
            </p:nvPr>
          </p:nvSpPr>
          <p:spPr>
            <a:xfrm>
              <a:off x="4754880" y="873721"/>
              <a:ext cx="4389501" cy="369332"/>
            </a:xfrm>
            <a:prstGeom prst="rect">
              <a:avLst/>
            </a:prstGeom>
            <a:solidFill>
              <a:srgbClr val="FFDE92"/>
            </a:solidFill>
          </p:spPr>
          <p:txBody>
            <a:bodyPr wrap="square">
              <a:spAutoFit/>
            </a:bodyPr>
            <a:lstStyle/>
            <a:p>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latin typeface="Calibri" panose="020F0502020204030204" pitchFamily="34" charset="0"/>
                  <a:ea typeface="CMU Bright" panose="02000603000000000000" pitchFamily="2" charset="0"/>
                  <a:cs typeface="Calibri" panose="020F0502020204030204" pitchFamily="34" charset="0"/>
                </a:rPr>
                <a:t> (array name) returns the array’s address</a:t>
              </a:r>
            </a:p>
          </p:txBody>
        </p:sp>
      </p:grpSp>
      <p:sp>
        <p:nvSpPr>
          <p:cNvPr id="103" name="Rectangle 102">
            <a:extLst>
              <a:ext uri="{FF2B5EF4-FFF2-40B4-BE49-F238E27FC236}">
                <a16:creationId xmlns:a16="http://schemas.microsoft.com/office/drawing/2014/main" id="{C705A4BF-C4A6-6949-93E9-F35BD8A623C5}"/>
              </a:ext>
            </a:extLst>
          </p:cNvPr>
          <p:cNvSpPr/>
          <p:nvPr/>
        </p:nvSpPr>
        <p:spPr>
          <a:xfrm>
            <a:off x="4663440" y="1640271"/>
            <a:ext cx="4572000" cy="830997"/>
          </a:xfrm>
          <a:prstGeom prst="rect">
            <a:avLst/>
          </a:prstGeom>
        </p:spPr>
        <p:txBody>
          <a:bodyPr>
            <a:spAutoFit/>
          </a:bodyPr>
          <a:lstStyle/>
          <a:p>
            <a:pPr lvl="0"/>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&amp;</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is the address of </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[0]</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plus </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times the element size in bytes</a:t>
            </a:r>
          </a:p>
        </p:txBody>
      </p:sp>
    </p:spTree>
    <p:extLst>
      <p:ext uri="{BB962C8B-B14F-4D97-AF65-F5344CB8AC3E}">
        <p14:creationId xmlns:p14="http://schemas.microsoft.com/office/powerpoint/2010/main" val="50563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4297680" y="3840480"/>
            <a:ext cx="2011680" cy="301752"/>
            <a:chOff x="4347475" y="3755239"/>
            <a:chExt cx="2011680" cy="400110"/>
          </a:xfrm>
        </p:grpSpPr>
        <p:sp>
          <p:nvSpPr>
            <p:cNvPr id="79" name="Rectangle 15"/>
            <p:cNvSpPr>
              <a:spLocks noChangeArrowheads="1"/>
            </p:cNvSpPr>
            <p:nvPr>
              <p:custDataLst>
                <p:tags r:id="rId76"/>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0" name="Rectangle 15"/>
            <p:cNvSpPr>
              <a:spLocks noChangeArrowheads="1"/>
            </p:cNvSpPr>
            <p:nvPr>
              <p:custDataLst>
                <p:tags r:id="rId77"/>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1" name="Rectangle 15"/>
            <p:cNvSpPr>
              <a:spLocks noChangeArrowheads="1"/>
            </p:cNvSpPr>
            <p:nvPr>
              <p:custDataLst>
                <p:tags r:id="rId78"/>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2" name="Rectangle 15"/>
            <p:cNvSpPr>
              <a:spLocks noChangeArrowheads="1"/>
            </p:cNvSpPr>
            <p:nvPr>
              <p:custDataLst>
                <p:tags r:id="rId79"/>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sp>
        <p:nvSpPr>
          <p:cNvPr id="2" name="Title 1"/>
          <p:cNvSpPr>
            <a:spLocks noGrp="1"/>
          </p:cNvSpPr>
          <p:nvPr>
            <p:ph type="title"/>
          </p:nvPr>
        </p:nvSpPr>
        <p:spPr/>
        <p:txBody>
          <a:bodyPr/>
          <a:lstStyle/>
          <a:p>
            <a:r>
              <a:rPr lang="en-US" dirty="0"/>
              <a:t>Arrays in C</a:t>
            </a:r>
          </a:p>
        </p:txBody>
      </p:sp>
      <p:sp>
        <p:nvSpPr>
          <p:cNvPr id="3" name="Content Placeholder 2"/>
          <p:cNvSpPr>
            <a:spLocks noGrp="1"/>
          </p:cNvSpPr>
          <p:nvPr>
            <p:ph idx="1"/>
          </p:nvPr>
        </p:nvSpPr>
        <p:spPr/>
        <p:txBody>
          <a:bodyPr/>
          <a:lstStyle/>
          <a:p>
            <a:pPr marL="0" indent="0">
              <a:buNone/>
              <a:tabLst>
                <a:tab pos="1371600" algn="l"/>
              </a:tabLst>
            </a:pPr>
            <a:r>
              <a:rPr lang="en-US" sz="2000" dirty="0"/>
              <a:t>Declaration:	</a:t>
            </a:r>
            <a:r>
              <a:rPr lang="en-US" sz="2000" b="1"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a:t>
            </a:r>
          </a:p>
          <a:p>
            <a:pPr marL="0" indent="0">
              <a:spcBef>
                <a:spcPts val="1200"/>
              </a:spcBef>
              <a:buNone/>
              <a:tabLst>
                <a:tab pos="1371600" algn="l"/>
              </a:tabLst>
            </a:pPr>
            <a:r>
              <a:rPr lang="en-US" sz="2000" dirty="0"/>
              <a:t>Indexing: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 = 0x015f;</a:t>
            </a:r>
            <a:br>
              <a:rPr lang="en-US" sz="2000" dirty="0"/>
            </a:br>
            <a:r>
              <a:rPr lang="en-US" sz="2000" dirty="0"/>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[5]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p>
          <a:p>
            <a:pPr marL="0" indent="0">
              <a:spcBef>
                <a:spcPts val="1200"/>
              </a:spcBef>
              <a:buNone/>
              <a:tabLst>
                <a:tab pos="1371600" algn="l"/>
              </a:tabLst>
            </a:pPr>
            <a:r>
              <a:rPr lang="en-US" sz="2000" dirty="0"/>
              <a:t>No bounds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 = 0xBAD;</a:t>
            </a:r>
            <a:br>
              <a:rPr lang="en-US" sz="2000" dirty="0"/>
            </a:br>
            <a:r>
              <a:rPr lang="en-US" sz="2000" dirty="0"/>
              <a:t>checking: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[-1] = 0xBAD;</a:t>
            </a:r>
          </a:p>
          <a:p>
            <a:pPr marL="0" indent="0">
              <a:spcBef>
                <a:spcPts val="1200"/>
              </a:spcBef>
              <a:buNone/>
              <a:tabLst>
                <a:tab pos="1371600" algn="l"/>
              </a:tabLst>
            </a:pPr>
            <a:r>
              <a:rPr lang="en-US" sz="2000" dirty="0">
                <a:cs typeface="Calibri" panose="020F0502020204030204" pitchFamily="34" charset="0"/>
              </a:rPr>
              <a:t>Pointers: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&amp;</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0xA;</a:t>
            </a:r>
          </a:p>
          <a:p>
            <a:pPr marL="0" indent="0">
              <a:spcBef>
                <a:spcPts val="1200"/>
              </a:spcBef>
              <a:buNone/>
              <a:tabLst>
                <a:tab pos="1371600" algn="l"/>
              </a:tabLst>
            </a:pPr>
            <a:endParaRPr lang="en-US" sz="2000" dirty="0">
              <a:latin typeface="Courier New" panose="02070309020205020404" pitchFamily="49" charset="0"/>
              <a:cs typeface="Courier New" panose="02070309020205020404" pitchFamily="49" charset="0"/>
            </a:endParaRP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CE80258-DC00-4EB7-9E0E-1FD39B8D824A}" type="slidenum">
              <a:rPr lang="en-US" smtClean="0"/>
              <a:t>32</a:t>
            </a:fld>
            <a:endParaRPr lang="en-US"/>
          </a:p>
        </p:txBody>
      </p:sp>
      <p:grpSp>
        <p:nvGrpSpPr>
          <p:cNvPr id="101" name="Group 100"/>
          <p:cNvGrpSpPr/>
          <p:nvPr/>
        </p:nvGrpSpPr>
        <p:grpSpPr>
          <a:xfrm>
            <a:off x="4297680" y="3840480"/>
            <a:ext cx="2011680" cy="301752"/>
            <a:chOff x="4347475" y="3755239"/>
            <a:chExt cx="2011680" cy="400110"/>
          </a:xfrm>
          <a:solidFill>
            <a:schemeClr val="bg1"/>
          </a:solidFill>
        </p:grpSpPr>
        <p:sp>
          <p:nvSpPr>
            <p:cNvPr id="102" name="Rectangle 15"/>
            <p:cNvSpPr>
              <a:spLocks noChangeArrowheads="1"/>
            </p:cNvSpPr>
            <p:nvPr>
              <p:custDataLst>
                <p:tags r:id="rId72"/>
              </p:custDataLst>
            </p:nvPr>
          </p:nvSpPr>
          <p:spPr bwMode="auto">
            <a:xfrm>
              <a:off x="585623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3" name="Rectangle 15"/>
            <p:cNvSpPr>
              <a:spLocks noChangeArrowheads="1"/>
            </p:cNvSpPr>
            <p:nvPr>
              <p:custDataLst>
                <p:tags r:id="rId73"/>
              </p:custDataLst>
            </p:nvPr>
          </p:nvSpPr>
          <p:spPr bwMode="auto">
            <a:xfrm>
              <a:off x="535331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4" name="Rectangle 15"/>
            <p:cNvSpPr>
              <a:spLocks noChangeArrowheads="1"/>
            </p:cNvSpPr>
            <p:nvPr>
              <p:custDataLst>
                <p:tags r:id="rId74"/>
              </p:custDataLst>
            </p:nvPr>
          </p:nvSpPr>
          <p:spPr bwMode="auto">
            <a:xfrm>
              <a:off x="485039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5" name="Rectangle 15"/>
            <p:cNvSpPr>
              <a:spLocks noChangeArrowheads="1"/>
            </p:cNvSpPr>
            <p:nvPr>
              <p:custDataLst>
                <p:tags r:id="rId75"/>
              </p:custDataLst>
            </p:nvPr>
          </p:nvSpPr>
          <p:spPr bwMode="auto">
            <a:xfrm>
              <a:off x="434747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0A</a:t>
              </a:r>
            </a:p>
          </p:txBody>
        </p:sp>
      </p:grpSp>
      <p:grpSp>
        <p:nvGrpSpPr>
          <p:cNvPr id="65" name="Group 64"/>
          <p:cNvGrpSpPr/>
          <p:nvPr/>
        </p:nvGrpSpPr>
        <p:grpSpPr>
          <a:xfrm>
            <a:off x="4297680" y="3227832"/>
            <a:ext cx="4023360" cy="3054096"/>
            <a:chOff x="4846320" y="3227832"/>
            <a:chExt cx="4023360" cy="3054096"/>
          </a:xfrm>
        </p:grpSpPr>
        <p:cxnSp>
          <p:nvCxnSpPr>
            <p:cNvPr id="32" name="Straight Connector 31"/>
            <p:cNvCxnSpPr/>
            <p:nvPr>
              <p:custDataLst>
                <p:tags r:id="rId55"/>
              </p:custDataLst>
            </p:nvPr>
          </p:nvCxnSpPr>
          <p:spPr bwMode="auto">
            <a:xfrm>
              <a:off x="53492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8" name="Straight Connector 57"/>
            <p:cNvCxnSpPr/>
            <p:nvPr>
              <p:custDataLst>
                <p:tags r:id="rId56"/>
              </p:custDataLst>
            </p:nvPr>
          </p:nvCxnSpPr>
          <p:spPr bwMode="auto">
            <a:xfrm>
              <a:off x="585216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9" name="Straight Connector 58"/>
            <p:cNvCxnSpPr/>
            <p:nvPr>
              <p:custDataLst>
                <p:tags r:id="rId57"/>
              </p:custDataLst>
            </p:nvPr>
          </p:nvCxnSpPr>
          <p:spPr bwMode="auto">
            <a:xfrm>
              <a:off x="635508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0" name="Straight Connector 59"/>
            <p:cNvCxnSpPr/>
            <p:nvPr>
              <p:custDataLst>
                <p:tags r:id="rId58"/>
              </p:custDataLst>
            </p:nvPr>
          </p:nvCxnSpPr>
          <p:spPr bwMode="auto">
            <a:xfrm>
              <a:off x="685800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2" name="Straight Connector 61"/>
            <p:cNvCxnSpPr/>
            <p:nvPr>
              <p:custDataLst>
                <p:tags r:id="rId59"/>
              </p:custDataLst>
            </p:nvPr>
          </p:nvCxnSpPr>
          <p:spPr bwMode="auto">
            <a:xfrm>
              <a:off x="736092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3" name="Straight Connector 62"/>
            <p:cNvCxnSpPr/>
            <p:nvPr>
              <p:custDataLst>
                <p:tags r:id="rId60"/>
              </p:custDataLst>
            </p:nvPr>
          </p:nvCxnSpPr>
          <p:spPr bwMode="auto">
            <a:xfrm>
              <a:off x="78638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4" name="Straight Connector 63"/>
            <p:cNvCxnSpPr/>
            <p:nvPr>
              <p:custDataLst>
                <p:tags r:id="rId61"/>
              </p:custDataLst>
            </p:nvPr>
          </p:nvCxnSpPr>
          <p:spPr bwMode="auto">
            <a:xfrm>
              <a:off x="8366760" y="3227832"/>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5" name="Rectangle 2"/>
            <p:cNvSpPr>
              <a:spLocks noChangeArrowheads="1"/>
            </p:cNvSpPr>
            <p:nvPr>
              <p:custDataLst>
                <p:tags r:id="rId62"/>
              </p:custDataLst>
            </p:nvPr>
          </p:nvSpPr>
          <p:spPr bwMode="auto">
            <a:xfrm>
              <a:off x="4846320" y="3231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6" name="Rectangle 3"/>
            <p:cNvSpPr>
              <a:spLocks noChangeArrowheads="1"/>
            </p:cNvSpPr>
            <p:nvPr>
              <p:custDataLst>
                <p:tags r:id="rId63"/>
              </p:custDataLst>
            </p:nvPr>
          </p:nvSpPr>
          <p:spPr bwMode="auto">
            <a:xfrm>
              <a:off x="4846320" y="3535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7" name="Rectangle 4"/>
            <p:cNvSpPr>
              <a:spLocks noChangeArrowheads="1"/>
            </p:cNvSpPr>
            <p:nvPr>
              <p:custDataLst>
                <p:tags r:id="rId64"/>
              </p:custDataLst>
            </p:nvPr>
          </p:nvSpPr>
          <p:spPr bwMode="auto">
            <a:xfrm>
              <a:off x="4846320" y="3840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8" name="Rectangle 5"/>
            <p:cNvSpPr>
              <a:spLocks noChangeArrowheads="1"/>
            </p:cNvSpPr>
            <p:nvPr>
              <p:custDataLst>
                <p:tags r:id="rId65"/>
              </p:custDataLst>
            </p:nvPr>
          </p:nvSpPr>
          <p:spPr bwMode="auto">
            <a:xfrm>
              <a:off x="4846320" y="4145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9" name="Rectangle 6"/>
            <p:cNvSpPr>
              <a:spLocks noChangeArrowheads="1"/>
            </p:cNvSpPr>
            <p:nvPr>
              <p:custDataLst>
                <p:tags r:id="rId66"/>
              </p:custDataLst>
            </p:nvPr>
          </p:nvSpPr>
          <p:spPr bwMode="auto">
            <a:xfrm>
              <a:off x="4846320" y="4450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0" name="Rectangle 7"/>
            <p:cNvSpPr>
              <a:spLocks noChangeArrowheads="1"/>
            </p:cNvSpPr>
            <p:nvPr>
              <p:custDataLst>
                <p:tags r:id="rId67"/>
              </p:custDataLst>
            </p:nvPr>
          </p:nvSpPr>
          <p:spPr bwMode="auto">
            <a:xfrm>
              <a:off x="4846320" y="4755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1" name="Rectangle 8"/>
            <p:cNvSpPr>
              <a:spLocks noChangeArrowheads="1"/>
            </p:cNvSpPr>
            <p:nvPr>
              <p:custDataLst>
                <p:tags r:id="rId68"/>
              </p:custDataLst>
            </p:nvPr>
          </p:nvSpPr>
          <p:spPr bwMode="auto">
            <a:xfrm>
              <a:off x="4846320" y="5059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2" name="Rectangle 9"/>
            <p:cNvSpPr>
              <a:spLocks noChangeArrowheads="1"/>
            </p:cNvSpPr>
            <p:nvPr>
              <p:custDataLst>
                <p:tags r:id="rId69"/>
              </p:custDataLst>
            </p:nvPr>
          </p:nvSpPr>
          <p:spPr bwMode="auto">
            <a:xfrm>
              <a:off x="4846320" y="5364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3" name="Rectangle 10"/>
            <p:cNvSpPr>
              <a:spLocks noChangeArrowheads="1"/>
            </p:cNvSpPr>
            <p:nvPr>
              <p:custDataLst>
                <p:tags r:id="rId70"/>
              </p:custDataLst>
            </p:nvPr>
          </p:nvSpPr>
          <p:spPr bwMode="auto">
            <a:xfrm>
              <a:off x="4846320" y="5669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4" name="Rectangle 11"/>
            <p:cNvSpPr>
              <a:spLocks noChangeArrowheads="1"/>
            </p:cNvSpPr>
            <p:nvPr>
              <p:custDataLst>
                <p:tags r:id="rId71"/>
              </p:custDataLst>
            </p:nvPr>
          </p:nvSpPr>
          <p:spPr bwMode="auto">
            <a:xfrm>
              <a:off x="4846320" y="5974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grpSp>
      <p:grpSp>
        <p:nvGrpSpPr>
          <p:cNvPr id="18" name="Group 17"/>
          <p:cNvGrpSpPr/>
          <p:nvPr>
            <p:custDataLst>
              <p:tags r:id="rId1"/>
            </p:custDataLst>
          </p:nvPr>
        </p:nvGrpSpPr>
        <p:grpSpPr>
          <a:xfrm>
            <a:off x="8321040" y="3227832"/>
            <a:ext cx="731520" cy="3044952"/>
            <a:chOff x="7048919" y="2905470"/>
            <a:chExt cx="731520" cy="3044952"/>
          </a:xfrm>
        </p:grpSpPr>
        <p:sp>
          <p:nvSpPr>
            <p:cNvPr id="19" name="Rectangle 14"/>
            <p:cNvSpPr>
              <a:spLocks noChangeArrowheads="1"/>
            </p:cNvSpPr>
            <p:nvPr>
              <p:custDataLst>
                <p:tags r:id="rId45"/>
              </p:custDataLst>
            </p:nvPr>
          </p:nvSpPr>
          <p:spPr bwMode="auto">
            <a:xfrm>
              <a:off x="7048919" y="29054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0x00</a:t>
              </a:r>
            </a:p>
          </p:txBody>
        </p:sp>
        <p:sp>
          <p:nvSpPr>
            <p:cNvPr id="20" name="Rectangle 15"/>
            <p:cNvSpPr>
              <a:spLocks noChangeArrowheads="1"/>
            </p:cNvSpPr>
            <p:nvPr>
              <p:custDataLst>
                <p:tags r:id="rId46"/>
              </p:custDataLst>
            </p:nvPr>
          </p:nvSpPr>
          <p:spPr bwMode="auto">
            <a:xfrm>
              <a:off x="7048919" y="32147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0x08</a:t>
              </a:r>
            </a:p>
          </p:txBody>
        </p:sp>
        <p:sp>
          <p:nvSpPr>
            <p:cNvPr id="21" name="Rectangle 16"/>
            <p:cNvSpPr>
              <a:spLocks noChangeArrowheads="1"/>
            </p:cNvSpPr>
            <p:nvPr>
              <p:custDataLst>
                <p:tags r:id="rId47"/>
              </p:custDataLst>
            </p:nvPr>
          </p:nvSpPr>
          <p:spPr bwMode="auto">
            <a:xfrm>
              <a:off x="7048919" y="3519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0x10</a:t>
              </a:r>
            </a:p>
          </p:txBody>
        </p:sp>
        <p:sp>
          <p:nvSpPr>
            <p:cNvPr id="22" name="Rectangle 17"/>
            <p:cNvSpPr>
              <a:spLocks noChangeArrowheads="1"/>
            </p:cNvSpPr>
            <p:nvPr>
              <p:custDataLst>
                <p:tags r:id="rId48"/>
              </p:custDataLst>
            </p:nvPr>
          </p:nvSpPr>
          <p:spPr bwMode="auto">
            <a:xfrm>
              <a:off x="7048919" y="38198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0x18</a:t>
              </a:r>
            </a:p>
          </p:txBody>
        </p:sp>
        <p:sp>
          <p:nvSpPr>
            <p:cNvPr id="23" name="Rectangle 18"/>
            <p:cNvSpPr>
              <a:spLocks noChangeArrowheads="1"/>
            </p:cNvSpPr>
            <p:nvPr>
              <p:custDataLst>
                <p:tags r:id="rId49"/>
              </p:custDataLst>
            </p:nvPr>
          </p:nvSpPr>
          <p:spPr bwMode="auto">
            <a:xfrm>
              <a:off x="7048919" y="4121622"/>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0x20</a:t>
              </a:r>
            </a:p>
          </p:txBody>
        </p:sp>
        <p:sp>
          <p:nvSpPr>
            <p:cNvPr id="24" name="Rectangle 19"/>
            <p:cNvSpPr>
              <a:spLocks noChangeArrowheads="1"/>
            </p:cNvSpPr>
            <p:nvPr>
              <p:custDataLst>
                <p:tags r:id="rId50"/>
              </p:custDataLst>
            </p:nvPr>
          </p:nvSpPr>
          <p:spPr bwMode="auto">
            <a:xfrm>
              <a:off x="7048919" y="44339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0x28</a:t>
              </a:r>
            </a:p>
          </p:txBody>
        </p:sp>
        <p:sp>
          <p:nvSpPr>
            <p:cNvPr id="25" name="Rectangle 20"/>
            <p:cNvSpPr>
              <a:spLocks noChangeArrowheads="1"/>
            </p:cNvSpPr>
            <p:nvPr>
              <p:custDataLst>
                <p:tags r:id="rId51"/>
              </p:custDataLst>
            </p:nvPr>
          </p:nvSpPr>
          <p:spPr bwMode="auto">
            <a:xfrm>
              <a:off x="7048919" y="47342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0x30</a:t>
              </a:r>
            </a:p>
          </p:txBody>
        </p:sp>
        <p:sp>
          <p:nvSpPr>
            <p:cNvPr id="26" name="Rectangle 21"/>
            <p:cNvSpPr>
              <a:spLocks noChangeArrowheads="1"/>
            </p:cNvSpPr>
            <p:nvPr>
              <p:custDataLst>
                <p:tags r:id="rId52"/>
              </p:custDataLst>
            </p:nvPr>
          </p:nvSpPr>
          <p:spPr bwMode="auto">
            <a:xfrm>
              <a:off x="7048919" y="5043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0x38</a:t>
              </a:r>
            </a:p>
          </p:txBody>
        </p:sp>
        <p:sp>
          <p:nvSpPr>
            <p:cNvPr id="27" name="Rectangle 22"/>
            <p:cNvSpPr>
              <a:spLocks noChangeArrowheads="1"/>
            </p:cNvSpPr>
            <p:nvPr>
              <p:custDataLst>
                <p:tags r:id="rId53"/>
              </p:custDataLst>
            </p:nvPr>
          </p:nvSpPr>
          <p:spPr bwMode="auto">
            <a:xfrm>
              <a:off x="7048919" y="53483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0x40</a:t>
              </a:r>
            </a:p>
          </p:txBody>
        </p:sp>
        <p:sp>
          <p:nvSpPr>
            <p:cNvPr id="28" name="Rectangle 23"/>
            <p:cNvSpPr>
              <a:spLocks noChangeArrowheads="1"/>
            </p:cNvSpPr>
            <p:nvPr>
              <p:custDataLst>
                <p:tags r:id="rId54"/>
              </p:custDataLst>
            </p:nvPr>
          </p:nvSpPr>
          <p:spPr bwMode="auto">
            <a:xfrm>
              <a:off x="7048919" y="56486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0x48</a:t>
              </a:r>
            </a:p>
          </p:txBody>
        </p:sp>
      </p:grpSp>
      <p:grpSp>
        <p:nvGrpSpPr>
          <p:cNvPr id="70" name="Group 69"/>
          <p:cNvGrpSpPr/>
          <p:nvPr/>
        </p:nvGrpSpPr>
        <p:grpSpPr>
          <a:xfrm>
            <a:off x="3566160" y="3840480"/>
            <a:ext cx="731520" cy="905256"/>
            <a:chOff x="3566160" y="3840480"/>
            <a:chExt cx="731520" cy="905256"/>
          </a:xfrm>
        </p:grpSpPr>
        <p:sp>
          <p:nvSpPr>
            <p:cNvPr id="33" name="TextBox 32"/>
            <p:cNvSpPr txBox="1"/>
            <p:nvPr>
              <p:custDataLst>
                <p:tags r:id="rId42"/>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[0]</a:t>
              </a:r>
            </a:p>
          </p:txBody>
        </p:sp>
        <p:sp>
          <p:nvSpPr>
            <p:cNvPr id="34" name="TextBox 33"/>
            <p:cNvSpPr txBox="1"/>
            <p:nvPr>
              <p:custDataLst>
                <p:tags r:id="rId43"/>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p:txBody>
        </p:sp>
        <p:sp>
          <p:nvSpPr>
            <p:cNvPr id="35" name="TextBox 34"/>
            <p:cNvSpPr txBox="1"/>
            <p:nvPr>
              <p:custDataLst>
                <p:tags r:id="rId44"/>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p:txBody>
        </p:sp>
      </p:grpSp>
      <p:grpSp>
        <p:nvGrpSpPr>
          <p:cNvPr id="57" name="Group 56"/>
          <p:cNvGrpSpPr/>
          <p:nvPr/>
        </p:nvGrpSpPr>
        <p:grpSpPr>
          <a:xfrm>
            <a:off x="4297680" y="3840480"/>
            <a:ext cx="4037220" cy="914406"/>
            <a:chOff x="4724399" y="3840646"/>
            <a:chExt cx="4037220" cy="914406"/>
          </a:xfrm>
        </p:grpSpPr>
        <p:sp>
          <p:nvSpPr>
            <p:cNvPr id="36" name="Rectangle 35"/>
            <p:cNvSpPr/>
            <p:nvPr>
              <p:custDataLst>
                <p:tags r:id="rId38"/>
              </p:custDataLst>
            </p:nvPr>
          </p:nvSpPr>
          <p:spPr bwMode="auto">
            <a:xfrm>
              <a:off x="4724399" y="3840646"/>
              <a:ext cx="4023360" cy="914399"/>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Roboto Regular" charset="0"/>
              </a:endParaRPr>
            </a:p>
          </p:txBody>
        </p:sp>
        <p:cxnSp>
          <p:nvCxnSpPr>
            <p:cNvPr id="37" name="Straight Connector 36"/>
            <p:cNvCxnSpPr/>
            <p:nvPr>
              <p:custDataLst>
                <p:tags r:id="rId39"/>
              </p:custDataLst>
            </p:nvPr>
          </p:nvCxnSpPr>
          <p:spPr bwMode="auto">
            <a:xfrm>
              <a:off x="6739234" y="3840652"/>
              <a:ext cx="0" cy="914400"/>
            </a:xfrm>
            <a:prstGeom prst="line">
              <a:avLst/>
            </a:prstGeom>
            <a:noFill/>
            <a:ln w="38100" cap="flat" cmpd="sng" algn="ctr">
              <a:solidFill>
                <a:srgbClr val="CC0000"/>
              </a:solidFill>
              <a:prstDash val="solid"/>
              <a:round/>
              <a:headEnd type="none" w="med" len="med"/>
              <a:tailEnd type="none" w="med" len="med"/>
            </a:ln>
            <a:effectLst/>
          </p:spPr>
        </p:cxnSp>
        <p:cxnSp>
          <p:nvCxnSpPr>
            <p:cNvPr id="38" name="Straight Connector 37"/>
            <p:cNvCxnSpPr/>
            <p:nvPr>
              <p:custDataLst>
                <p:tags r:id="rId40"/>
              </p:custDataLst>
            </p:nvPr>
          </p:nvCxnSpPr>
          <p:spPr bwMode="auto">
            <a:xfrm>
              <a:off x="4724399" y="4145442"/>
              <a:ext cx="4023360" cy="0"/>
            </a:xfrm>
            <a:prstGeom prst="line">
              <a:avLst/>
            </a:prstGeom>
            <a:noFill/>
            <a:ln w="38100" cap="flat" cmpd="sng" algn="ctr">
              <a:solidFill>
                <a:srgbClr val="CC0000"/>
              </a:solidFill>
              <a:prstDash val="solid"/>
              <a:round/>
              <a:headEnd type="none" w="med" len="med"/>
              <a:tailEnd type="none" w="med" len="med"/>
            </a:ln>
            <a:effectLst/>
          </p:spPr>
        </p:cxnSp>
        <p:cxnSp>
          <p:nvCxnSpPr>
            <p:cNvPr id="39" name="Straight Connector 38"/>
            <p:cNvCxnSpPr/>
            <p:nvPr>
              <p:custDataLst>
                <p:tags r:id="rId41"/>
              </p:custDataLst>
            </p:nvPr>
          </p:nvCxnSpPr>
          <p:spPr bwMode="auto">
            <a:xfrm>
              <a:off x="4738259" y="4443317"/>
              <a:ext cx="4023360" cy="0"/>
            </a:xfrm>
            <a:prstGeom prst="line">
              <a:avLst/>
            </a:prstGeom>
            <a:noFill/>
            <a:ln w="38100" cap="flat" cmpd="sng" algn="ctr">
              <a:solidFill>
                <a:srgbClr val="CC0000"/>
              </a:solidFill>
              <a:prstDash val="solid"/>
              <a:round/>
              <a:headEnd type="none" w="med" len="med"/>
              <a:tailEnd type="none" w="med" len="med"/>
            </a:ln>
            <a:effectLst/>
          </p:spPr>
        </p:cxnSp>
      </p:grpSp>
      <p:grpSp>
        <p:nvGrpSpPr>
          <p:cNvPr id="40" name="Group 39"/>
          <p:cNvGrpSpPr/>
          <p:nvPr>
            <p:custDataLst>
              <p:tags r:id="rId2"/>
            </p:custDataLst>
          </p:nvPr>
        </p:nvGrpSpPr>
        <p:grpSpPr>
          <a:xfrm>
            <a:off x="4297680" y="2852928"/>
            <a:ext cx="4023360" cy="365760"/>
            <a:chOff x="4788212" y="2698925"/>
            <a:chExt cx="4023360" cy="365760"/>
          </a:xfrm>
        </p:grpSpPr>
        <p:sp>
          <p:nvSpPr>
            <p:cNvPr id="41" name="Rectangle 14"/>
            <p:cNvSpPr>
              <a:spLocks noChangeArrowheads="1"/>
            </p:cNvSpPr>
            <p:nvPr>
              <p:custDataLst>
                <p:tags r:id="rId30"/>
              </p:custDataLst>
            </p:nvPr>
          </p:nvSpPr>
          <p:spPr bwMode="auto">
            <a:xfrm>
              <a:off x="679989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0x4</a:t>
              </a:r>
            </a:p>
            <a:p>
              <a:pPr algn="ctr">
                <a:lnSpc>
                  <a:spcPct val="80000"/>
                </a:lnSpc>
              </a:pPr>
              <a:r>
                <a:rPr lang="en-US" sz="1400" dirty="0">
                  <a:latin typeface="Calibri" panose="020F0502020204030204" pitchFamily="34" charset="0"/>
                  <a:cs typeface="Calibri" panose="020F0502020204030204" pitchFamily="34" charset="0"/>
                </a:rPr>
                <a:t>0xC</a:t>
              </a:r>
              <a:endParaRPr lang="en-US" sz="1400" b="0" i="0" dirty="0">
                <a:latin typeface="Calibri" panose="020F0502020204030204" pitchFamily="34" charset="0"/>
                <a:cs typeface="Calibri" panose="020F0502020204030204" pitchFamily="34" charset="0"/>
              </a:endParaRPr>
            </a:p>
          </p:txBody>
        </p:sp>
        <p:sp>
          <p:nvSpPr>
            <p:cNvPr id="42" name="Rectangle 14"/>
            <p:cNvSpPr>
              <a:spLocks noChangeArrowheads="1"/>
            </p:cNvSpPr>
            <p:nvPr>
              <p:custDataLst>
                <p:tags r:id="rId31"/>
              </p:custDataLst>
            </p:nvPr>
          </p:nvSpPr>
          <p:spPr bwMode="auto">
            <a:xfrm>
              <a:off x="73028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0x5</a:t>
              </a:r>
            </a:p>
            <a:p>
              <a:pPr algn="ctr">
                <a:lnSpc>
                  <a:spcPct val="80000"/>
                </a:lnSpc>
              </a:pPr>
              <a:r>
                <a:rPr lang="en-US" sz="1400" dirty="0">
                  <a:latin typeface="Calibri" panose="020F0502020204030204" pitchFamily="34" charset="0"/>
                  <a:cs typeface="Calibri" panose="020F0502020204030204" pitchFamily="34" charset="0"/>
                </a:rPr>
                <a:t>0xD</a:t>
              </a:r>
              <a:endParaRPr lang="en-US" sz="1400" b="0" i="0" dirty="0">
                <a:latin typeface="Calibri" panose="020F0502020204030204" pitchFamily="34" charset="0"/>
                <a:cs typeface="Calibri" panose="020F0502020204030204" pitchFamily="34" charset="0"/>
              </a:endParaRPr>
            </a:p>
          </p:txBody>
        </p:sp>
        <p:sp>
          <p:nvSpPr>
            <p:cNvPr id="43" name="Rectangle 14"/>
            <p:cNvSpPr>
              <a:spLocks noChangeArrowheads="1"/>
            </p:cNvSpPr>
            <p:nvPr>
              <p:custDataLst>
                <p:tags r:id="rId32"/>
              </p:custDataLst>
            </p:nvPr>
          </p:nvSpPr>
          <p:spPr bwMode="auto">
            <a:xfrm>
              <a:off x="78057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0x6</a:t>
              </a:r>
            </a:p>
            <a:p>
              <a:pPr algn="ctr">
                <a:lnSpc>
                  <a:spcPct val="80000"/>
                </a:lnSpc>
              </a:pPr>
              <a:r>
                <a:rPr lang="en-US" sz="1400" dirty="0">
                  <a:latin typeface="Calibri" panose="020F0502020204030204" pitchFamily="34" charset="0"/>
                  <a:cs typeface="Calibri" panose="020F0502020204030204" pitchFamily="34" charset="0"/>
                </a:rPr>
                <a:t>0xE</a:t>
              </a:r>
              <a:endParaRPr lang="en-US" sz="1400" b="0" i="0" dirty="0">
                <a:latin typeface="Calibri" panose="020F0502020204030204" pitchFamily="34" charset="0"/>
                <a:cs typeface="Calibri" panose="020F0502020204030204" pitchFamily="34" charset="0"/>
              </a:endParaRPr>
            </a:p>
          </p:txBody>
        </p:sp>
        <p:sp>
          <p:nvSpPr>
            <p:cNvPr id="44" name="Rectangle 14"/>
            <p:cNvSpPr>
              <a:spLocks noChangeArrowheads="1"/>
            </p:cNvSpPr>
            <p:nvPr>
              <p:custDataLst>
                <p:tags r:id="rId33"/>
              </p:custDataLst>
            </p:nvPr>
          </p:nvSpPr>
          <p:spPr bwMode="auto">
            <a:xfrm>
              <a:off x="83086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0x7</a:t>
              </a:r>
            </a:p>
            <a:p>
              <a:pPr algn="ctr">
                <a:lnSpc>
                  <a:spcPct val="80000"/>
                </a:lnSpc>
              </a:pPr>
              <a:r>
                <a:rPr lang="en-US" sz="1400" dirty="0">
                  <a:latin typeface="Calibri" panose="020F0502020204030204" pitchFamily="34" charset="0"/>
                  <a:cs typeface="Calibri" panose="020F0502020204030204" pitchFamily="34" charset="0"/>
                </a:rPr>
                <a:t>0xF</a:t>
              </a:r>
              <a:endParaRPr lang="en-US" sz="1400" b="0" i="0" dirty="0">
                <a:latin typeface="Calibri" panose="020F0502020204030204" pitchFamily="34" charset="0"/>
                <a:cs typeface="Calibri" panose="020F0502020204030204" pitchFamily="34" charset="0"/>
              </a:endParaRPr>
            </a:p>
          </p:txBody>
        </p:sp>
        <p:sp>
          <p:nvSpPr>
            <p:cNvPr id="45" name="Rectangle 14"/>
            <p:cNvSpPr>
              <a:spLocks noChangeArrowheads="1"/>
            </p:cNvSpPr>
            <p:nvPr>
              <p:custDataLst>
                <p:tags r:id="rId34"/>
              </p:custDataLst>
            </p:nvPr>
          </p:nvSpPr>
          <p:spPr bwMode="auto">
            <a:xfrm>
              <a:off x="47882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0x0</a:t>
              </a:r>
            </a:p>
            <a:p>
              <a:pPr algn="ctr">
                <a:lnSpc>
                  <a:spcPct val="80000"/>
                </a:lnSpc>
              </a:pPr>
              <a:r>
                <a:rPr lang="en-US" sz="1400" dirty="0">
                  <a:latin typeface="Calibri" panose="020F0502020204030204" pitchFamily="34" charset="0"/>
                  <a:cs typeface="Calibri" panose="020F0502020204030204" pitchFamily="34" charset="0"/>
                </a:rPr>
                <a:t>0x8</a:t>
              </a:r>
              <a:endParaRPr lang="en-US" sz="1400" b="0" i="0" dirty="0">
                <a:latin typeface="Calibri" panose="020F0502020204030204" pitchFamily="34" charset="0"/>
                <a:cs typeface="Calibri" panose="020F0502020204030204" pitchFamily="34" charset="0"/>
              </a:endParaRPr>
            </a:p>
          </p:txBody>
        </p:sp>
        <p:sp>
          <p:nvSpPr>
            <p:cNvPr id="46" name="Rectangle 14"/>
            <p:cNvSpPr>
              <a:spLocks noChangeArrowheads="1"/>
            </p:cNvSpPr>
            <p:nvPr>
              <p:custDataLst>
                <p:tags r:id="rId35"/>
              </p:custDataLst>
            </p:nvPr>
          </p:nvSpPr>
          <p:spPr bwMode="auto">
            <a:xfrm>
              <a:off x="52911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0x1</a:t>
              </a:r>
            </a:p>
            <a:p>
              <a:pPr algn="ctr">
                <a:lnSpc>
                  <a:spcPct val="80000"/>
                </a:lnSpc>
              </a:pPr>
              <a:r>
                <a:rPr lang="en-US" sz="1400" dirty="0">
                  <a:latin typeface="Calibri" panose="020F0502020204030204" pitchFamily="34" charset="0"/>
                  <a:cs typeface="Calibri" panose="020F0502020204030204" pitchFamily="34" charset="0"/>
                </a:rPr>
                <a:t>0x9</a:t>
              </a:r>
              <a:endParaRPr lang="en-US" sz="1400" b="0" i="0" dirty="0">
                <a:latin typeface="Calibri" panose="020F0502020204030204" pitchFamily="34" charset="0"/>
                <a:cs typeface="Calibri" panose="020F0502020204030204" pitchFamily="34" charset="0"/>
              </a:endParaRPr>
            </a:p>
          </p:txBody>
        </p:sp>
        <p:sp>
          <p:nvSpPr>
            <p:cNvPr id="47" name="Rectangle 14"/>
            <p:cNvSpPr>
              <a:spLocks noChangeArrowheads="1"/>
            </p:cNvSpPr>
            <p:nvPr>
              <p:custDataLst>
                <p:tags r:id="rId36"/>
              </p:custDataLst>
            </p:nvPr>
          </p:nvSpPr>
          <p:spPr bwMode="auto">
            <a:xfrm>
              <a:off x="57940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0x2</a:t>
              </a:r>
            </a:p>
            <a:p>
              <a:pPr algn="ctr">
                <a:lnSpc>
                  <a:spcPct val="80000"/>
                </a:lnSpc>
              </a:pPr>
              <a:r>
                <a:rPr lang="en-US" sz="1400" dirty="0">
                  <a:latin typeface="Calibri" panose="020F0502020204030204" pitchFamily="34" charset="0"/>
                  <a:cs typeface="Calibri" panose="020F0502020204030204" pitchFamily="34" charset="0"/>
                </a:rPr>
                <a:t>0xA</a:t>
              </a:r>
              <a:endParaRPr lang="en-US" sz="1400" b="0" i="0" dirty="0">
                <a:latin typeface="Calibri" panose="020F0502020204030204" pitchFamily="34" charset="0"/>
                <a:cs typeface="Calibri" panose="020F0502020204030204" pitchFamily="34" charset="0"/>
              </a:endParaRPr>
            </a:p>
          </p:txBody>
        </p:sp>
        <p:sp>
          <p:nvSpPr>
            <p:cNvPr id="48" name="Rectangle 14"/>
            <p:cNvSpPr>
              <a:spLocks noChangeArrowheads="1"/>
            </p:cNvSpPr>
            <p:nvPr>
              <p:custDataLst>
                <p:tags r:id="rId37"/>
              </p:custDataLst>
            </p:nvPr>
          </p:nvSpPr>
          <p:spPr bwMode="auto">
            <a:xfrm>
              <a:off x="629697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0x3</a:t>
              </a:r>
            </a:p>
            <a:p>
              <a:pPr algn="ctr">
                <a:lnSpc>
                  <a:spcPct val="80000"/>
                </a:lnSpc>
              </a:pPr>
              <a:r>
                <a:rPr lang="en-US" sz="1400" dirty="0">
                  <a:latin typeface="Calibri" panose="020F0502020204030204" pitchFamily="34" charset="0"/>
                  <a:cs typeface="Calibri" panose="020F0502020204030204" pitchFamily="34" charset="0"/>
                </a:rPr>
                <a:t>0xB</a:t>
              </a:r>
              <a:endParaRPr lang="en-US" sz="1400" b="0" i="0" dirty="0">
                <a:latin typeface="Calibri" panose="020F0502020204030204" pitchFamily="34" charset="0"/>
                <a:cs typeface="Calibri" panose="020F0502020204030204" pitchFamily="34" charset="0"/>
              </a:endParaRPr>
            </a:p>
          </p:txBody>
        </p:sp>
      </p:grpSp>
      <p:grpSp>
        <p:nvGrpSpPr>
          <p:cNvPr id="83" name="Group 82"/>
          <p:cNvGrpSpPr/>
          <p:nvPr/>
        </p:nvGrpSpPr>
        <p:grpSpPr>
          <a:xfrm>
            <a:off x="6309360" y="4443984"/>
            <a:ext cx="2011680" cy="301752"/>
            <a:chOff x="4347475" y="3755239"/>
            <a:chExt cx="2011680" cy="400110"/>
          </a:xfrm>
        </p:grpSpPr>
        <p:sp>
          <p:nvSpPr>
            <p:cNvPr id="84" name="Rectangle 15"/>
            <p:cNvSpPr>
              <a:spLocks noChangeArrowheads="1"/>
            </p:cNvSpPr>
            <p:nvPr>
              <p:custDataLst>
                <p:tags r:id="rId26"/>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27"/>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28"/>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7" name="Rectangle 15"/>
            <p:cNvSpPr>
              <a:spLocks noChangeArrowheads="1"/>
            </p:cNvSpPr>
            <p:nvPr>
              <p:custDataLst>
                <p:tags r:id="rId29"/>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88" name="Group 87"/>
          <p:cNvGrpSpPr/>
          <p:nvPr/>
        </p:nvGrpSpPr>
        <p:grpSpPr>
          <a:xfrm>
            <a:off x="6309360" y="3538728"/>
            <a:ext cx="2011680" cy="301752"/>
            <a:chOff x="4347475" y="3755239"/>
            <a:chExt cx="2011680" cy="400110"/>
          </a:xfrm>
        </p:grpSpPr>
        <p:sp>
          <p:nvSpPr>
            <p:cNvPr id="89" name="Rectangle 15"/>
            <p:cNvSpPr>
              <a:spLocks noChangeArrowheads="1"/>
            </p:cNvSpPr>
            <p:nvPr>
              <p:custDataLst>
                <p:tags r:id="rId22"/>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0" name="Rectangle 15"/>
            <p:cNvSpPr>
              <a:spLocks noChangeArrowheads="1"/>
            </p:cNvSpPr>
            <p:nvPr>
              <p:custDataLst>
                <p:tags r:id="rId23"/>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1" name="Rectangle 15"/>
            <p:cNvSpPr>
              <a:spLocks noChangeArrowheads="1"/>
            </p:cNvSpPr>
            <p:nvPr>
              <p:custDataLst>
                <p:tags r:id="rId24"/>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2" name="Rectangle 15"/>
            <p:cNvSpPr>
              <a:spLocks noChangeArrowheads="1"/>
            </p:cNvSpPr>
            <p:nvPr>
              <p:custDataLst>
                <p:tags r:id="rId25"/>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grpSp>
        <p:nvGrpSpPr>
          <p:cNvPr id="93" name="Group 92"/>
          <p:cNvGrpSpPr/>
          <p:nvPr/>
        </p:nvGrpSpPr>
        <p:grpSpPr>
          <a:xfrm>
            <a:off x="4297680" y="4754880"/>
            <a:ext cx="2011680" cy="301752"/>
            <a:chOff x="4347475" y="3755239"/>
            <a:chExt cx="2011680" cy="400110"/>
          </a:xfrm>
        </p:grpSpPr>
        <p:sp>
          <p:nvSpPr>
            <p:cNvPr id="94" name="Rectangle 15"/>
            <p:cNvSpPr>
              <a:spLocks noChangeArrowheads="1"/>
            </p:cNvSpPr>
            <p:nvPr>
              <p:custDataLst>
                <p:tags r:id="rId18"/>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19"/>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6" name="Rectangle 15"/>
            <p:cNvSpPr>
              <a:spLocks noChangeArrowheads="1"/>
            </p:cNvSpPr>
            <p:nvPr>
              <p:custDataLst>
                <p:tags r:id="rId20"/>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7" name="Rectangle 15"/>
            <p:cNvSpPr>
              <a:spLocks noChangeArrowheads="1"/>
            </p:cNvSpPr>
            <p:nvPr>
              <p:custDataLst>
                <p:tags r:id="rId21"/>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sp>
        <p:nvSpPr>
          <p:cNvPr id="76" name="Rectangle 75"/>
          <p:cNvSpPr/>
          <p:nvPr>
            <p:custDataLst>
              <p:tags r:id="rId3"/>
            </p:custDataLst>
          </p:nvPr>
        </p:nvSpPr>
        <p:spPr bwMode="auto">
          <a:xfrm>
            <a:off x="4297680" y="5669280"/>
            <a:ext cx="4023360" cy="304800"/>
          </a:xfrm>
          <a:prstGeom prst="rect">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77" name="TextBox 76"/>
          <p:cNvSpPr txBox="1"/>
          <p:nvPr>
            <p:custDataLst>
              <p:tags r:id="rId4"/>
            </p:custDataLst>
          </p:nvPr>
        </p:nvSpPr>
        <p:spPr>
          <a:xfrm>
            <a:off x="3566160" y="5669280"/>
            <a:ext cx="731520" cy="301752"/>
          </a:xfrm>
          <a:prstGeom prst="rect">
            <a:avLst/>
          </a:prstGeom>
          <a:noFill/>
        </p:spPr>
        <p:txBody>
          <a:bodyPr wrap="none" rtlCol="0" anchor="ctr" anchorCtr="0">
            <a:noAutofit/>
          </a:bodyPr>
          <a:lstStyle/>
          <a:p>
            <a:pPr algn="ctr"/>
            <a:r>
              <a:rPr lang="en-US" dirty="0">
                <a:solidFill>
                  <a:srgbClr val="0000FF"/>
                </a:solidFill>
                <a:latin typeface="Courier New" panose="02070309020205020404" pitchFamily="49" charset="0"/>
                <a:ea typeface="Anonymous Pro" panose="02060609030202000504" pitchFamily="49" charset="0"/>
                <a:cs typeface="Courier New" panose="02070309020205020404" pitchFamily="49" charset="0"/>
              </a:rPr>
              <a:t>p</a:t>
            </a:r>
            <a:endParaRPr lang="en-US" sz="1800" b="0" i="0" dirty="0">
              <a:solidFill>
                <a:srgbClr val="0000FF"/>
              </a:solidFill>
              <a:latin typeface="Courier New" panose="02070309020205020404" pitchFamily="49" charset="0"/>
              <a:ea typeface="Anonymous Pro" panose="02060609030202000504" pitchFamily="49" charset="0"/>
              <a:cs typeface="Courier New" panose="02070309020205020404" pitchFamily="49" charset="0"/>
            </a:endParaRPr>
          </a:p>
        </p:txBody>
      </p:sp>
      <p:grpSp>
        <p:nvGrpSpPr>
          <p:cNvPr id="78" name="Group 77"/>
          <p:cNvGrpSpPr/>
          <p:nvPr/>
        </p:nvGrpSpPr>
        <p:grpSpPr>
          <a:xfrm>
            <a:off x="546724" y="3762756"/>
            <a:ext cx="1265924" cy="457200"/>
            <a:chOff x="502920" y="3487861"/>
            <a:chExt cx="1265924" cy="457200"/>
          </a:xfrm>
        </p:grpSpPr>
        <p:sp>
          <p:nvSpPr>
            <p:cNvPr id="98" name="Left Brace 97"/>
            <p:cNvSpPr/>
            <p:nvPr/>
          </p:nvSpPr>
          <p:spPr bwMode="auto">
            <a:xfrm>
              <a:off x="1631684" y="3487861"/>
              <a:ext cx="137160" cy="457200"/>
            </a:xfrm>
            <a:prstGeom prst="leftBrace">
              <a:avLst/>
            </a:prstGeom>
            <a:noFill/>
            <a:ln w="25400"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9" name="TextBox 98"/>
            <p:cNvSpPr txBox="1"/>
            <p:nvPr>
              <p:custDataLst>
                <p:tags r:id="rId17"/>
              </p:custDataLst>
            </p:nvPr>
          </p:nvSpPr>
          <p:spPr>
            <a:xfrm>
              <a:off x="502920" y="3520440"/>
              <a:ext cx="1173013" cy="369332"/>
            </a:xfrm>
            <a:prstGeom prst="rect">
              <a:avLst/>
            </a:prstGeom>
            <a:noFill/>
          </p:spPr>
          <p:txBody>
            <a:bodyPr wrap="none" rtlCol="0">
              <a:spAutoFit/>
            </a:bodyPr>
            <a:lstStyle/>
            <a:p>
              <a:r>
                <a:rPr lang="en-US" sz="1800" b="0" i="0" dirty="0">
                  <a:solidFill>
                    <a:schemeClr val="bg1">
                      <a:lumMod val="65000"/>
                    </a:schemeClr>
                  </a:solidFill>
                  <a:latin typeface="Calibri" panose="020F0502020204030204" pitchFamily="34" charset="0"/>
                  <a:cs typeface="Calibri" panose="020F0502020204030204" pitchFamily="34" charset="0"/>
                </a:rPr>
                <a:t>equivalent</a:t>
              </a:r>
            </a:p>
          </p:txBody>
        </p:sp>
      </p:grpSp>
      <p:sp>
        <p:nvSpPr>
          <p:cNvPr id="100" name="U-Turn Arrow 99"/>
          <p:cNvSpPr/>
          <p:nvPr>
            <p:custDataLst>
              <p:tags r:id="rId5"/>
            </p:custDataLst>
          </p:nvPr>
        </p:nvSpPr>
        <p:spPr bwMode="auto">
          <a:xfrm rot="16200000">
            <a:off x="3291840" y="4846320"/>
            <a:ext cx="1810512" cy="137160"/>
          </a:xfrm>
          <a:prstGeom prst="uturnArrow">
            <a:avLst>
              <a:gd name="adj1" fmla="val 0"/>
              <a:gd name="adj2" fmla="val 17247"/>
              <a:gd name="adj3" fmla="val 43896"/>
              <a:gd name="adj4" fmla="val 43750"/>
              <a:gd name="adj5" fmla="val 100000"/>
            </a:avLst>
          </a:prstGeom>
          <a:solidFill>
            <a:srgbClr val="0000FF"/>
          </a:solid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rgbClr val="000000"/>
              </a:solidFill>
              <a:effectLst/>
              <a:latin typeface="Roboto Regular" charset="0"/>
            </a:endParaRPr>
          </a:p>
        </p:txBody>
      </p:sp>
      <p:grpSp>
        <p:nvGrpSpPr>
          <p:cNvPr id="106" name="Group 105"/>
          <p:cNvGrpSpPr/>
          <p:nvPr/>
        </p:nvGrpSpPr>
        <p:grpSpPr>
          <a:xfrm>
            <a:off x="4297680" y="5669280"/>
            <a:ext cx="2011680" cy="301757"/>
            <a:chOff x="4347475" y="3755233"/>
            <a:chExt cx="2011680" cy="400116"/>
          </a:xfrm>
        </p:grpSpPr>
        <p:sp>
          <p:nvSpPr>
            <p:cNvPr id="107" name="Rectangle 15"/>
            <p:cNvSpPr>
              <a:spLocks noChangeArrowheads="1"/>
            </p:cNvSpPr>
            <p:nvPr>
              <p:custDataLst>
                <p:tags r:id="rId13"/>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8" name="Rectangle 15"/>
            <p:cNvSpPr>
              <a:spLocks noChangeArrowheads="1"/>
            </p:cNvSpPr>
            <p:nvPr>
              <p:custDataLst>
                <p:tags r:id="rId14"/>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9" name="Rectangle 15"/>
            <p:cNvSpPr>
              <a:spLocks noChangeArrowheads="1"/>
            </p:cNvSpPr>
            <p:nvPr>
              <p:custDataLst>
                <p:tags r:id="rId15"/>
              </p:custDataLst>
            </p:nvPr>
          </p:nvSpPr>
          <p:spPr bwMode="auto">
            <a:xfrm>
              <a:off x="4850395" y="3755233"/>
              <a:ext cx="502920" cy="400109"/>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0" name="Rectangle 15"/>
            <p:cNvSpPr>
              <a:spLocks noChangeArrowheads="1"/>
            </p:cNvSpPr>
            <p:nvPr>
              <p:custDataLst>
                <p:tags r:id="rId16"/>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10</a:t>
              </a:r>
              <a:endParaRPr lang="en-US" sz="2000" b="0" dirty="0">
                <a:latin typeface="Calibri" panose="020F0502020204030204" pitchFamily="34" charset="0"/>
                <a:cs typeface="Calibri" panose="020F0502020204030204" pitchFamily="34" charset="0"/>
              </a:endParaRPr>
            </a:p>
          </p:txBody>
        </p:sp>
      </p:grpSp>
      <p:grpSp>
        <p:nvGrpSpPr>
          <p:cNvPr id="116" name="Group 115"/>
          <p:cNvGrpSpPr/>
          <p:nvPr/>
        </p:nvGrpSpPr>
        <p:grpSpPr>
          <a:xfrm>
            <a:off x="6309360" y="5669280"/>
            <a:ext cx="2011680" cy="301752"/>
            <a:chOff x="4347475" y="3755239"/>
            <a:chExt cx="2011680" cy="400110"/>
          </a:xfrm>
        </p:grpSpPr>
        <p:sp>
          <p:nvSpPr>
            <p:cNvPr id="117" name="Rectangle 15"/>
            <p:cNvSpPr>
              <a:spLocks noChangeArrowheads="1"/>
            </p:cNvSpPr>
            <p:nvPr>
              <p:custDataLst>
                <p:tags r:id="rId9"/>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8" name="Rectangle 15"/>
            <p:cNvSpPr>
              <a:spLocks noChangeArrowheads="1"/>
            </p:cNvSpPr>
            <p:nvPr>
              <p:custDataLst>
                <p:tags r:id="rId10"/>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9" name="Rectangle 15"/>
            <p:cNvSpPr>
              <a:spLocks noChangeArrowheads="1"/>
            </p:cNvSpPr>
            <p:nvPr>
              <p:custDataLst>
                <p:tags r:id="rId11"/>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20" name="Rectangle 15"/>
            <p:cNvSpPr>
              <a:spLocks noChangeArrowheads="1"/>
            </p:cNvSpPr>
            <p:nvPr>
              <p:custDataLst>
                <p:tags r:id="rId12"/>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00</a:t>
              </a:r>
              <a:endParaRPr lang="en-US" sz="2000" b="0" dirty="0">
                <a:latin typeface="Calibri" panose="020F0502020204030204" pitchFamily="34" charset="0"/>
                <a:cs typeface="Calibri" panose="020F0502020204030204" pitchFamily="34" charset="0"/>
              </a:endParaRPr>
            </a:p>
          </p:txBody>
        </p:sp>
      </p:grpSp>
      <p:grpSp>
        <p:nvGrpSpPr>
          <p:cNvPr id="115" name="Group 114">
            <a:extLst>
              <a:ext uri="{FF2B5EF4-FFF2-40B4-BE49-F238E27FC236}">
                <a16:creationId xmlns:a16="http://schemas.microsoft.com/office/drawing/2014/main" id="{A35869E2-DA94-B24F-AD44-CE54D282853C}"/>
              </a:ext>
            </a:extLst>
          </p:cNvPr>
          <p:cNvGrpSpPr/>
          <p:nvPr/>
        </p:nvGrpSpPr>
        <p:grpSpPr>
          <a:xfrm>
            <a:off x="4754880" y="228600"/>
            <a:ext cx="4391378" cy="1476118"/>
            <a:chOff x="4754880" y="228600"/>
            <a:chExt cx="4391378" cy="1476118"/>
          </a:xfrm>
        </p:grpSpPr>
        <p:sp>
          <p:nvSpPr>
            <p:cNvPr id="121" name="TextBox 120">
              <a:extLst>
                <a:ext uri="{FF2B5EF4-FFF2-40B4-BE49-F238E27FC236}">
                  <a16:creationId xmlns:a16="http://schemas.microsoft.com/office/drawing/2014/main" id="{CC0490E1-06A7-AE44-80F9-D516FF6D0FE1}"/>
                </a:ext>
              </a:extLst>
            </p:cNvPr>
            <p:cNvSpPr txBox="1"/>
            <p:nvPr>
              <p:custDataLst>
                <p:tags r:id="rId6"/>
              </p:custDataLst>
            </p:nvPr>
          </p:nvSpPr>
          <p:spPr>
            <a:xfrm>
              <a:off x="4754880" y="1243053"/>
              <a:ext cx="4389120" cy="461665"/>
            </a:xfrm>
            <a:prstGeom prst="rect">
              <a:avLst/>
            </a:prstGeom>
            <a:solidFill>
              <a:srgbClr val="CED6FF"/>
            </a:solidFill>
          </p:spPr>
          <p:txBody>
            <a:bodyPr wrap="square" rtlCol="0">
              <a:spAutoFit/>
            </a:bodyPr>
            <a:lstStyle/>
            <a:p>
              <a:pPr lvl="0"/>
              <a:endParaRPr lang="en-US" dirty="0">
                <a:solidFill>
                  <a:srgbClr val="000000"/>
                </a:solidFill>
                <a:latin typeface="Calibri" panose="020F0502020204030204" pitchFamily="34" charset="0"/>
                <a:ea typeface="CMU Bright" panose="02000603000000000000" pitchFamily="2" charset="0"/>
                <a:cs typeface="Calibri" panose="020F0502020204030204" pitchFamily="34" charset="0"/>
              </a:endParaRPr>
            </a:p>
          </p:txBody>
        </p:sp>
        <p:sp>
          <p:nvSpPr>
            <p:cNvPr id="122" name="Rectangle 121">
              <a:extLst>
                <a:ext uri="{FF2B5EF4-FFF2-40B4-BE49-F238E27FC236}">
                  <a16:creationId xmlns:a16="http://schemas.microsoft.com/office/drawing/2014/main" id="{DA3AC234-EB8E-1949-BBB3-7A9B6B22FFCB}"/>
                </a:ext>
              </a:extLst>
            </p:cNvPr>
            <p:cNvSpPr/>
            <p:nvPr>
              <p:custDataLst>
                <p:tags r:id="rId7"/>
              </p:custDataLst>
            </p:nvPr>
          </p:nvSpPr>
          <p:spPr>
            <a:xfrm>
              <a:off x="4754880" y="228600"/>
              <a:ext cx="4391378" cy="646331"/>
            </a:xfrm>
            <a:prstGeom prst="rect">
              <a:avLst/>
            </a:prstGeom>
            <a:solidFill>
              <a:srgbClr val="CCFFCC"/>
            </a:solidFill>
          </p:spPr>
          <p:txBody>
            <a:bodyPr wrap="square">
              <a:spAutoFit/>
            </a:bodyPr>
            <a:lstStyle/>
            <a:p>
              <a:r>
                <a:rPr lang="en-US" sz="1800" b="0" i="0" dirty="0">
                  <a:latin typeface="Calibri" panose="020F0502020204030204" pitchFamily="34" charset="0"/>
                  <a:cs typeface="Calibri" panose="020F0502020204030204" pitchFamily="34" charset="0"/>
                </a:rPr>
                <a:t>Arrays are adjacent locations in memory storing the same type of data object</a:t>
              </a:r>
            </a:p>
          </p:txBody>
        </p:sp>
        <p:sp>
          <p:nvSpPr>
            <p:cNvPr id="123" name="Rectangle 122">
              <a:extLst>
                <a:ext uri="{FF2B5EF4-FFF2-40B4-BE49-F238E27FC236}">
                  <a16:creationId xmlns:a16="http://schemas.microsoft.com/office/drawing/2014/main" id="{40CC92D7-2621-3148-A824-5EE546687CB5}"/>
                </a:ext>
              </a:extLst>
            </p:cNvPr>
            <p:cNvSpPr/>
            <p:nvPr>
              <p:custDataLst>
                <p:tags r:id="rId8"/>
              </p:custDataLst>
            </p:nvPr>
          </p:nvSpPr>
          <p:spPr>
            <a:xfrm>
              <a:off x="4754880" y="873721"/>
              <a:ext cx="4389501" cy="369332"/>
            </a:xfrm>
            <a:prstGeom prst="rect">
              <a:avLst/>
            </a:prstGeom>
            <a:solidFill>
              <a:srgbClr val="FFDE92"/>
            </a:solidFill>
          </p:spPr>
          <p:txBody>
            <a:bodyPr wrap="square">
              <a:spAutoFit/>
            </a:bodyPr>
            <a:lstStyle/>
            <a:p>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latin typeface="Calibri" panose="020F0502020204030204" pitchFamily="34" charset="0"/>
                  <a:ea typeface="CMU Bright" panose="02000603000000000000" pitchFamily="2" charset="0"/>
                  <a:cs typeface="Calibri" panose="020F0502020204030204" pitchFamily="34" charset="0"/>
                </a:rPr>
                <a:t> (array name) returns the array’s address</a:t>
              </a:r>
            </a:p>
          </p:txBody>
        </p:sp>
      </p:grpSp>
      <p:sp>
        <p:nvSpPr>
          <p:cNvPr id="124" name="Rectangle 123">
            <a:extLst>
              <a:ext uri="{FF2B5EF4-FFF2-40B4-BE49-F238E27FC236}">
                <a16:creationId xmlns:a16="http://schemas.microsoft.com/office/drawing/2014/main" id="{D3F701C7-C387-DF47-A86E-1927B75B11EA}"/>
              </a:ext>
            </a:extLst>
          </p:cNvPr>
          <p:cNvSpPr/>
          <p:nvPr/>
        </p:nvSpPr>
        <p:spPr>
          <a:xfrm>
            <a:off x="4663440" y="1640271"/>
            <a:ext cx="4572000" cy="830997"/>
          </a:xfrm>
          <a:prstGeom prst="rect">
            <a:avLst/>
          </a:prstGeom>
        </p:spPr>
        <p:txBody>
          <a:bodyPr>
            <a:spAutoFit/>
          </a:bodyPr>
          <a:lstStyle/>
          <a:p>
            <a:pPr lvl="0"/>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&amp;</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is the address of </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[0]</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plus </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times the element size in bytes</a:t>
            </a:r>
          </a:p>
        </p:txBody>
      </p:sp>
    </p:spTree>
    <p:extLst>
      <p:ext uri="{BB962C8B-B14F-4D97-AF65-F5344CB8AC3E}">
        <p14:creationId xmlns:p14="http://schemas.microsoft.com/office/powerpoint/2010/main" val="34466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1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custDataLst>
              <p:tags r:id="rId1"/>
            </p:custDataLst>
          </p:nvPr>
        </p:nvSpPr>
        <p:spPr bwMode="auto">
          <a:xfrm>
            <a:off x="228600" y="4617720"/>
            <a:ext cx="3291840" cy="1645920"/>
          </a:xfrm>
          <a:prstGeom prst="rect">
            <a:avLst/>
          </a:prstGeom>
          <a:solidFill>
            <a:srgbClr val="FFFF99"/>
          </a:solidFill>
          <a:ln w="25400" cap="flat" cmpd="sng" algn="ctr">
            <a:solidFill>
              <a:schemeClr val="bg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r>
              <a:rPr lang="en-US" sz="1600" b="0" i="0" dirty="0">
                <a:latin typeface="Calibri" panose="020F0502020204030204" pitchFamily="34" charset="0"/>
                <a:cs typeface="Calibri" panose="020F0502020204030204" pitchFamily="34" charset="0"/>
              </a:rPr>
              <a:t>array indexing = address arithmetic</a:t>
            </a:r>
            <a:endParaRPr lang="en-US" sz="1800" b="0" i="0" dirty="0">
              <a:latin typeface="Calibri" panose="020F0502020204030204" pitchFamily="34" charset="0"/>
              <a:cs typeface="Calibri" panose="020F0502020204030204" pitchFamily="34" charset="0"/>
            </a:endParaRPr>
          </a:p>
          <a:p>
            <a:pPr algn="ctr"/>
            <a:r>
              <a:rPr lang="en-US" sz="1400" b="0" i="0" dirty="0">
                <a:latin typeface="Calibri" panose="020F0502020204030204" pitchFamily="34" charset="0"/>
                <a:cs typeface="Calibri" panose="020F0502020204030204" pitchFamily="34" charset="0"/>
              </a:rPr>
              <a:t>(both scaled by the size of the type)</a:t>
            </a:r>
            <a:endParaRPr lang="en-US" sz="1800" b="0" i="0" dirty="0">
              <a:latin typeface="Calibri" panose="020F0502020204030204" pitchFamily="34" charset="0"/>
              <a:cs typeface="Calibri" panose="020F0502020204030204" pitchFamily="34" charset="0"/>
            </a:endParaRPr>
          </a:p>
        </p:txBody>
      </p:sp>
      <p:grpSp>
        <p:nvGrpSpPr>
          <p:cNvPr id="73" name="Group 72"/>
          <p:cNvGrpSpPr/>
          <p:nvPr/>
        </p:nvGrpSpPr>
        <p:grpSpPr>
          <a:xfrm>
            <a:off x="4297680" y="3840480"/>
            <a:ext cx="2011680" cy="301752"/>
            <a:chOff x="4347475" y="3755239"/>
            <a:chExt cx="2011680" cy="400110"/>
          </a:xfrm>
        </p:grpSpPr>
        <p:sp>
          <p:nvSpPr>
            <p:cNvPr id="79" name="Rectangle 15"/>
            <p:cNvSpPr>
              <a:spLocks noChangeArrowheads="1"/>
            </p:cNvSpPr>
            <p:nvPr>
              <p:custDataLst>
                <p:tags r:id="rId82"/>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0" name="Rectangle 15"/>
            <p:cNvSpPr>
              <a:spLocks noChangeArrowheads="1"/>
            </p:cNvSpPr>
            <p:nvPr>
              <p:custDataLst>
                <p:tags r:id="rId83"/>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1" name="Rectangle 15"/>
            <p:cNvSpPr>
              <a:spLocks noChangeArrowheads="1"/>
            </p:cNvSpPr>
            <p:nvPr>
              <p:custDataLst>
                <p:tags r:id="rId84"/>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2" name="Rectangle 15"/>
            <p:cNvSpPr>
              <a:spLocks noChangeArrowheads="1"/>
            </p:cNvSpPr>
            <p:nvPr>
              <p:custDataLst>
                <p:tags r:id="rId85"/>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sp>
        <p:nvSpPr>
          <p:cNvPr id="2" name="Title 1"/>
          <p:cNvSpPr>
            <a:spLocks noGrp="1"/>
          </p:cNvSpPr>
          <p:nvPr>
            <p:ph type="title"/>
          </p:nvPr>
        </p:nvSpPr>
        <p:spPr/>
        <p:txBody>
          <a:bodyPr/>
          <a:lstStyle/>
          <a:p>
            <a:r>
              <a:rPr lang="en-US" dirty="0"/>
              <a:t>Arrays in C</a:t>
            </a:r>
          </a:p>
        </p:txBody>
      </p:sp>
      <p:sp>
        <p:nvSpPr>
          <p:cNvPr id="3" name="Content Placeholder 2"/>
          <p:cNvSpPr>
            <a:spLocks noGrp="1"/>
          </p:cNvSpPr>
          <p:nvPr>
            <p:ph idx="1"/>
          </p:nvPr>
        </p:nvSpPr>
        <p:spPr/>
        <p:txBody>
          <a:bodyPr/>
          <a:lstStyle/>
          <a:p>
            <a:pPr marL="0" indent="0">
              <a:buNone/>
              <a:tabLst>
                <a:tab pos="1371600" algn="l"/>
              </a:tabLst>
            </a:pPr>
            <a:r>
              <a:rPr lang="en-US" sz="2000" dirty="0"/>
              <a:t>Declaration:	</a:t>
            </a:r>
            <a:r>
              <a:rPr lang="en-US" sz="2000" b="1"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a:t>
            </a:r>
          </a:p>
          <a:p>
            <a:pPr marL="0" indent="0">
              <a:spcBef>
                <a:spcPts val="1200"/>
              </a:spcBef>
              <a:buNone/>
              <a:tabLst>
                <a:tab pos="1371600" algn="l"/>
              </a:tabLst>
            </a:pPr>
            <a:r>
              <a:rPr lang="en-US" sz="2000" dirty="0"/>
              <a:t>Indexing: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 = 0x015f;</a:t>
            </a:r>
            <a:br>
              <a:rPr lang="en-US" sz="2000" dirty="0"/>
            </a:br>
            <a:r>
              <a:rPr lang="en-US" sz="2000" dirty="0"/>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[5]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p>
          <a:p>
            <a:pPr marL="0" indent="0">
              <a:spcBef>
                <a:spcPts val="1200"/>
              </a:spcBef>
              <a:buNone/>
              <a:tabLst>
                <a:tab pos="1371600" algn="l"/>
              </a:tabLst>
            </a:pPr>
            <a:r>
              <a:rPr lang="en-US" sz="2000" dirty="0"/>
              <a:t>No bounds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 = 0xBAD;</a:t>
            </a:r>
            <a:br>
              <a:rPr lang="en-US" sz="2000" dirty="0"/>
            </a:br>
            <a:r>
              <a:rPr lang="en-US" sz="2000" dirty="0"/>
              <a:t>checking: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[-1] = 0xBAD;</a:t>
            </a:r>
          </a:p>
          <a:p>
            <a:pPr marL="0" indent="0">
              <a:spcBef>
                <a:spcPts val="1200"/>
              </a:spcBef>
              <a:buNone/>
              <a:tabLst>
                <a:tab pos="1371600" algn="l"/>
              </a:tabLst>
            </a:pPr>
            <a:r>
              <a:rPr lang="en-US" sz="2000" dirty="0">
                <a:cs typeface="Calibri" panose="020F0502020204030204" pitchFamily="34" charset="0"/>
              </a:rPr>
              <a:t>Pointers: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&amp;</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0xA;</a:t>
            </a:r>
          </a:p>
          <a:p>
            <a:pPr marL="0" indent="0">
              <a:buNone/>
              <a:tabLst>
                <a:tab pos="1371600" algn="l"/>
              </a:tabLst>
            </a:pPr>
            <a:endParaRPr lang="en-US" sz="2000" dirty="0">
              <a:latin typeface="Courier New" panose="02070309020205020404" pitchFamily="49" charset="0"/>
              <a:cs typeface="Courier New" panose="02070309020205020404" pitchFamily="49" charset="0"/>
            </a:endParaRPr>
          </a:p>
          <a:p>
            <a:pPr marL="0" indent="0">
              <a:spcBef>
                <a:spcPts val="1800"/>
              </a:spcBef>
              <a:buNone/>
              <a:tabLst>
                <a:tab pos="1028700" algn="l"/>
              </a:tabLst>
            </a:pP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[1] = 0xB;</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+1) = 0xB;</a:t>
            </a:r>
          </a:p>
          <a:p>
            <a:pPr marL="0" indent="0">
              <a:spcBef>
                <a:spcPts val="600"/>
              </a:spcBef>
              <a:buNone/>
              <a:tabLst>
                <a:tab pos="1028700" algn="l"/>
              </a:tabLst>
            </a:pP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+ 2;</a:t>
            </a:r>
          </a:p>
          <a:p>
            <a:pPr marL="0" indent="0">
              <a:spcBef>
                <a:spcPts val="1200"/>
              </a:spcBef>
              <a:buNone/>
              <a:tabLst>
                <a:tab pos="1371600" algn="l"/>
              </a:tabLst>
            </a:pPr>
            <a:endParaRPr lang="en-US" sz="2000" dirty="0">
              <a:latin typeface="Courier New" panose="02070309020205020404" pitchFamily="49" charset="0"/>
              <a:cs typeface="Courier New" panose="02070309020205020404" pitchFamily="49" charset="0"/>
            </a:endParaRP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CE80258-DC00-4EB7-9E0E-1FD39B8D824A}" type="slidenum">
              <a:rPr lang="en-US" smtClean="0"/>
              <a:t>33</a:t>
            </a:fld>
            <a:endParaRPr lang="en-US"/>
          </a:p>
        </p:txBody>
      </p:sp>
      <p:grpSp>
        <p:nvGrpSpPr>
          <p:cNvPr id="101" name="Group 100"/>
          <p:cNvGrpSpPr/>
          <p:nvPr/>
        </p:nvGrpSpPr>
        <p:grpSpPr>
          <a:xfrm>
            <a:off x="4297680" y="3840480"/>
            <a:ext cx="2011680" cy="301752"/>
            <a:chOff x="4347475" y="3755239"/>
            <a:chExt cx="2011680" cy="400110"/>
          </a:xfrm>
          <a:solidFill>
            <a:schemeClr val="bg1"/>
          </a:solidFill>
        </p:grpSpPr>
        <p:sp>
          <p:nvSpPr>
            <p:cNvPr id="102" name="Rectangle 15"/>
            <p:cNvSpPr>
              <a:spLocks noChangeArrowheads="1"/>
            </p:cNvSpPr>
            <p:nvPr>
              <p:custDataLst>
                <p:tags r:id="rId78"/>
              </p:custDataLst>
            </p:nvPr>
          </p:nvSpPr>
          <p:spPr bwMode="auto">
            <a:xfrm>
              <a:off x="585623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3" name="Rectangle 15"/>
            <p:cNvSpPr>
              <a:spLocks noChangeArrowheads="1"/>
            </p:cNvSpPr>
            <p:nvPr>
              <p:custDataLst>
                <p:tags r:id="rId79"/>
              </p:custDataLst>
            </p:nvPr>
          </p:nvSpPr>
          <p:spPr bwMode="auto">
            <a:xfrm>
              <a:off x="535331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4" name="Rectangle 15"/>
            <p:cNvSpPr>
              <a:spLocks noChangeArrowheads="1"/>
            </p:cNvSpPr>
            <p:nvPr>
              <p:custDataLst>
                <p:tags r:id="rId80"/>
              </p:custDataLst>
            </p:nvPr>
          </p:nvSpPr>
          <p:spPr bwMode="auto">
            <a:xfrm>
              <a:off x="485039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5" name="Rectangle 15"/>
            <p:cNvSpPr>
              <a:spLocks noChangeArrowheads="1"/>
            </p:cNvSpPr>
            <p:nvPr>
              <p:custDataLst>
                <p:tags r:id="rId81"/>
              </p:custDataLst>
            </p:nvPr>
          </p:nvSpPr>
          <p:spPr bwMode="auto">
            <a:xfrm>
              <a:off x="434747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0A</a:t>
              </a:r>
            </a:p>
          </p:txBody>
        </p:sp>
      </p:grpSp>
      <p:grpSp>
        <p:nvGrpSpPr>
          <p:cNvPr id="65" name="Group 64"/>
          <p:cNvGrpSpPr/>
          <p:nvPr/>
        </p:nvGrpSpPr>
        <p:grpSpPr>
          <a:xfrm>
            <a:off x="4297680" y="3227832"/>
            <a:ext cx="4023360" cy="3054096"/>
            <a:chOff x="4846320" y="3227832"/>
            <a:chExt cx="4023360" cy="3054096"/>
          </a:xfrm>
        </p:grpSpPr>
        <p:cxnSp>
          <p:nvCxnSpPr>
            <p:cNvPr id="32" name="Straight Connector 31"/>
            <p:cNvCxnSpPr/>
            <p:nvPr>
              <p:custDataLst>
                <p:tags r:id="rId61"/>
              </p:custDataLst>
            </p:nvPr>
          </p:nvCxnSpPr>
          <p:spPr bwMode="auto">
            <a:xfrm>
              <a:off x="53492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8" name="Straight Connector 57"/>
            <p:cNvCxnSpPr/>
            <p:nvPr>
              <p:custDataLst>
                <p:tags r:id="rId62"/>
              </p:custDataLst>
            </p:nvPr>
          </p:nvCxnSpPr>
          <p:spPr bwMode="auto">
            <a:xfrm>
              <a:off x="585216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9" name="Straight Connector 58"/>
            <p:cNvCxnSpPr/>
            <p:nvPr>
              <p:custDataLst>
                <p:tags r:id="rId63"/>
              </p:custDataLst>
            </p:nvPr>
          </p:nvCxnSpPr>
          <p:spPr bwMode="auto">
            <a:xfrm>
              <a:off x="635508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0" name="Straight Connector 59"/>
            <p:cNvCxnSpPr/>
            <p:nvPr>
              <p:custDataLst>
                <p:tags r:id="rId64"/>
              </p:custDataLst>
            </p:nvPr>
          </p:nvCxnSpPr>
          <p:spPr bwMode="auto">
            <a:xfrm>
              <a:off x="685800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2" name="Straight Connector 61"/>
            <p:cNvCxnSpPr/>
            <p:nvPr>
              <p:custDataLst>
                <p:tags r:id="rId65"/>
              </p:custDataLst>
            </p:nvPr>
          </p:nvCxnSpPr>
          <p:spPr bwMode="auto">
            <a:xfrm>
              <a:off x="736092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3" name="Straight Connector 62"/>
            <p:cNvCxnSpPr/>
            <p:nvPr>
              <p:custDataLst>
                <p:tags r:id="rId66"/>
              </p:custDataLst>
            </p:nvPr>
          </p:nvCxnSpPr>
          <p:spPr bwMode="auto">
            <a:xfrm>
              <a:off x="78638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4" name="Straight Connector 63"/>
            <p:cNvCxnSpPr/>
            <p:nvPr>
              <p:custDataLst>
                <p:tags r:id="rId67"/>
              </p:custDataLst>
            </p:nvPr>
          </p:nvCxnSpPr>
          <p:spPr bwMode="auto">
            <a:xfrm>
              <a:off x="8366760" y="3227832"/>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5" name="Rectangle 2"/>
            <p:cNvSpPr>
              <a:spLocks noChangeArrowheads="1"/>
            </p:cNvSpPr>
            <p:nvPr>
              <p:custDataLst>
                <p:tags r:id="rId68"/>
              </p:custDataLst>
            </p:nvPr>
          </p:nvSpPr>
          <p:spPr bwMode="auto">
            <a:xfrm>
              <a:off x="4846320" y="3231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6" name="Rectangle 3"/>
            <p:cNvSpPr>
              <a:spLocks noChangeArrowheads="1"/>
            </p:cNvSpPr>
            <p:nvPr>
              <p:custDataLst>
                <p:tags r:id="rId69"/>
              </p:custDataLst>
            </p:nvPr>
          </p:nvSpPr>
          <p:spPr bwMode="auto">
            <a:xfrm>
              <a:off x="4846320" y="3535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7" name="Rectangle 4"/>
            <p:cNvSpPr>
              <a:spLocks noChangeArrowheads="1"/>
            </p:cNvSpPr>
            <p:nvPr>
              <p:custDataLst>
                <p:tags r:id="rId70"/>
              </p:custDataLst>
            </p:nvPr>
          </p:nvSpPr>
          <p:spPr bwMode="auto">
            <a:xfrm>
              <a:off x="4846320" y="3840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8" name="Rectangle 5"/>
            <p:cNvSpPr>
              <a:spLocks noChangeArrowheads="1"/>
            </p:cNvSpPr>
            <p:nvPr>
              <p:custDataLst>
                <p:tags r:id="rId71"/>
              </p:custDataLst>
            </p:nvPr>
          </p:nvSpPr>
          <p:spPr bwMode="auto">
            <a:xfrm>
              <a:off x="4846320" y="4145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9" name="Rectangle 6"/>
            <p:cNvSpPr>
              <a:spLocks noChangeArrowheads="1"/>
            </p:cNvSpPr>
            <p:nvPr>
              <p:custDataLst>
                <p:tags r:id="rId72"/>
              </p:custDataLst>
            </p:nvPr>
          </p:nvSpPr>
          <p:spPr bwMode="auto">
            <a:xfrm>
              <a:off x="4846320" y="4450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0" name="Rectangle 7"/>
            <p:cNvSpPr>
              <a:spLocks noChangeArrowheads="1"/>
            </p:cNvSpPr>
            <p:nvPr>
              <p:custDataLst>
                <p:tags r:id="rId73"/>
              </p:custDataLst>
            </p:nvPr>
          </p:nvSpPr>
          <p:spPr bwMode="auto">
            <a:xfrm>
              <a:off x="4846320" y="4755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1" name="Rectangle 8"/>
            <p:cNvSpPr>
              <a:spLocks noChangeArrowheads="1"/>
            </p:cNvSpPr>
            <p:nvPr>
              <p:custDataLst>
                <p:tags r:id="rId74"/>
              </p:custDataLst>
            </p:nvPr>
          </p:nvSpPr>
          <p:spPr bwMode="auto">
            <a:xfrm>
              <a:off x="4846320" y="5059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2" name="Rectangle 9"/>
            <p:cNvSpPr>
              <a:spLocks noChangeArrowheads="1"/>
            </p:cNvSpPr>
            <p:nvPr>
              <p:custDataLst>
                <p:tags r:id="rId75"/>
              </p:custDataLst>
            </p:nvPr>
          </p:nvSpPr>
          <p:spPr bwMode="auto">
            <a:xfrm>
              <a:off x="4846320" y="5364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3" name="Rectangle 10"/>
            <p:cNvSpPr>
              <a:spLocks noChangeArrowheads="1"/>
            </p:cNvSpPr>
            <p:nvPr>
              <p:custDataLst>
                <p:tags r:id="rId76"/>
              </p:custDataLst>
            </p:nvPr>
          </p:nvSpPr>
          <p:spPr bwMode="auto">
            <a:xfrm>
              <a:off x="4846320" y="5669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4" name="Rectangle 11"/>
            <p:cNvSpPr>
              <a:spLocks noChangeArrowheads="1"/>
            </p:cNvSpPr>
            <p:nvPr>
              <p:custDataLst>
                <p:tags r:id="rId77"/>
              </p:custDataLst>
            </p:nvPr>
          </p:nvSpPr>
          <p:spPr bwMode="auto">
            <a:xfrm>
              <a:off x="4846320" y="5974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grpSp>
      <p:grpSp>
        <p:nvGrpSpPr>
          <p:cNvPr id="18" name="Group 17"/>
          <p:cNvGrpSpPr/>
          <p:nvPr>
            <p:custDataLst>
              <p:tags r:id="rId2"/>
            </p:custDataLst>
          </p:nvPr>
        </p:nvGrpSpPr>
        <p:grpSpPr>
          <a:xfrm>
            <a:off x="8321040" y="3227832"/>
            <a:ext cx="731520" cy="3044952"/>
            <a:chOff x="7048919" y="2905470"/>
            <a:chExt cx="731520" cy="3044952"/>
          </a:xfrm>
        </p:grpSpPr>
        <p:sp>
          <p:nvSpPr>
            <p:cNvPr id="19" name="Rectangle 14"/>
            <p:cNvSpPr>
              <a:spLocks noChangeArrowheads="1"/>
            </p:cNvSpPr>
            <p:nvPr>
              <p:custDataLst>
                <p:tags r:id="rId51"/>
              </p:custDataLst>
            </p:nvPr>
          </p:nvSpPr>
          <p:spPr bwMode="auto">
            <a:xfrm>
              <a:off x="7048919" y="29054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0x00</a:t>
              </a:r>
            </a:p>
          </p:txBody>
        </p:sp>
        <p:sp>
          <p:nvSpPr>
            <p:cNvPr id="20" name="Rectangle 15"/>
            <p:cNvSpPr>
              <a:spLocks noChangeArrowheads="1"/>
            </p:cNvSpPr>
            <p:nvPr>
              <p:custDataLst>
                <p:tags r:id="rId52"/>
              </p:custDataLst>
            </p:nvPr>
          </p:nvSpPr>
          <p:spPr bwMode="auto">
            <a:xfrm>
              <a:off x="7048919" y="32147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0x08</a:t>
              </a:r>
            </a:p>
          </p:txBody>
        </p:sp>
        <p:sp>
          <p:nvSpPr>
            <p:cNvPr id="21" name="Rectangle 16"/>
            <p:cNvSpPr>
              <a:spLocks noChangeArrowheads="1"/>
            </p:cNvSpPr>
            <p:nvPr>
              <p:custDataLst>
                <p:tags r:id="rId53"/>
              </p:custDataLst>
            </p:nvPr>
          </p:nvSpPr>
          <p:spPr bwMode="auto">
            <a:xfrm>
              <a:off x="7048919" y="3519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0x10</a:t>
              </a:r>
            </a:p>
          </p:txBody>
        </p:sp>
        <p:sp>
          <p:nvSpPr>
            <p:cNvPr id="22" name="Rectangle 17"/>
            <p:cNvSpPr>
              <a:spLocks noChangeArrowheads="1"/>
            </p:cNvSpPr>
            <p:nvPr>
              <p:custDataLst>
                <p:tags r:id="rId54"/>
              </p:custDataLst>
            </p:nvPr>
          </p:nvSpPr>
          <p:spPr bwMode="auto">
            <a:xfrm>
              <a:off x="7048919" y="38198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0x18</a:t>
              </a:r>
            </a:p>
          </p:txBody>
        </p:sp>
        <p:sp>
          <p:nvSpPr>
            <p:cNvPr id="23" name="Rectangle 18"/>
            <p:cNvSpPr>
              <a:spLocks noChangeArrowheads="1"/>
            </p:cNvSpPr>
            <p:nvPr>
              <p:custDataLst>
                <p:tags r:id="rId55"/>
              </p:custDataLst>
            </p:nvPr>
          </p:nvSpPr>
          <p:spPr bwMode="auto">
            <a:xfrm>
              <a:off x="7048919" y="4121622"/>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0x20</a:t>
              </a:r>
            </a:p>
          </p:txBody>
        </p:sp>
        <p:sp>
          <p:nvSpPr>
            <p:cNvPr id="24" name="Rectangle 19"/>
            <p:cNvSpPr>
              <a:spLocks noChangeArrowheads="1"/>
            </p:cNvSpPr>
            <p:nvPr>
              <p:custDataLst>
                <p:tags r:id="rId56"/>
              </p:custDataLst>
            </p:nvPr>
          </p:nvSpPr>
          <p:spPr bwMode="auto">
            <a:xfrm>
              <a:off x="7048919" y="44339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0x28</a:t>
              </a:r>
            </a:p>
          </p:txBody>
        </p:sp>
        <p:sp>
          <p:nvSpPr>
            <p:cNvPr id="25" name="Rectangle 20"/>
            <p:cNvSpPr>
              <a:spLocks noChangeArrowheads="1"/>
            </p:cNvSpPr>
            <p:nvPr>
              <p:custDataLst>
                <p:tags r:id="rId57"/>
              </p:custDataLst>
            </p:nvPr>
          </p:nvSpPr>
          <p:spPr bwMode="auto">
            <a:xfrm>
              <a:off x="7048919" y="47342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0x30</a:t>
              </a:r>
            </a:p>
          </p:txBody>
        </p:sp>
        <p:sp>
          <p:nvSpPr>
            <p:cNvPr id="26" name="Rectangle 21"/>
            <p:cNvSpPr>
              <a:spLocks noChangeArrowheads="1"/>
            </p:cNvSpPr>
            <p:nvPr>
              <p:custDataLst>
                <p:tags r:id="rId58"/>
              </p:custDataLst>
            </p:nvPr>
          </p:nvSpPr>
          <p:spPr bwMode="auto">
            <a:xfrm>
              <a:off x="7048919" y="5043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0x38</a:t>
              </a:r>
            </a:p>
          </p:txBody>
        </p:sp>
        <p:sp>
          <p:nvSpPr>
            <p:cNvPr id="27" name="Rectangle 22"/>
            <p:cNvSpPr>
              <a:spLocks noChangeArrowheads="1"/>
            </p:cNvSpPr>
            <p:nvPr>
              <p:custDataLst>
                <p:tags r:id="rId59"/>
              </p:custDataLst>
            </p:nvPr>
          </p:nvSpPr>
          <p:spPr bwMode="auto">
            <a:xfrm>
              <a:off x="7048919" y="53483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0x40</a:t>
              </a:r>
            </a:p>
          </p:txBody>
        </p:sp>
        <p:sp>
          <p:nvSpPr>
            <p:cNvPr id="28" name="Rectangle 23"/>
            <p:cNvSpPr>
              <a:spLocks noChangeArrowheads="1"/>
            </p:cNvSpPr>
            <p:nvPr>
              <p:custDataLst>
                <p:tags r:id="rId60"/>
              </p:custDataLst>
            </p:nvPr>
          </p:nvSpPr>
          <p:spPr bwMode="auto">
            <a:xfrm>
              <a:off x="7048919" y="56486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0x48</a:t>
              </a:r>
            </a:p>
          </p:txBody>
        </p:sp>
      </p:grpSp>
      <p:grpSp>
        <p:nvGrpSpPr>
          <p:cNvPr id="70" name="Group 69"/>
          <p:cNvGrpSpPr/>
          <p:nvPr/>
        </p:nvGrpSpPr>
        <p:grpSpPr>
          <a:xfrm>
            <a:off x="3566160" y="3840480"/>
            <a:ext cx="731520" cy="905256"/>
            <a:chOff x="3566160" y="3840480"/>
            <a:chExt cx="731520" cy="905256"/>
          </a:xfrm>
        </p:grpSpPr>
        <p:sp>
          <p:nvSpPr>
            <p:cNvPr id="33" name="TextBox 32"/>
            <p:cNvSpPr txBox="1"/>
            <p:nvPr>
              <p:custDataLst>
                <p:tags r:id="rId48"/>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[0]</a:t>
              </a:r>
            </a:p>
          </p:txBody>
        </p:sp>
        <p:sp>
          <p:nvSpPr>
            <p:cNvPr id="34" name="TextBox 33"/>
            <p:cNvSpPr txBox="1"/>
            <p:nvPr>
              <p:custDataLst>
                <p:tags r:id="rId49"/>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p:txBody>
        </p:sp>
        <p:sp>
          <p:nvSpPr>
            <p:cNvPr id="35" name="TextBox 34"/>
            <p:cNvSpPr txBox="1"/>
            <p:nvPr>
              <p:custDataLst>
                <p:tags r:id="rId50"/>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p:txBody>
        </p:sp>
      </p:grpSp>
      <p:grpSp>
        <p:nvGrpSpPr>
          <p:cNvPr id="57" name="Group 56"/>
          <p:cNvGrpSpPr/>
          <p:nvPr/>
        </p:nvGrpSpPr>
        <p:grpSpPr>
          <a:xfrm>
            <a:off x="4297680" y="3840480"/>
            <a:ext cx="4037220" cy="914406"/>
            <a:chOff x="4724399" y="3840646"/>
            <a:chExt cx="4037220" cy="914406"/>
          </a:xfrm>
        </p:grpSpPr>
        <p:sp>
          <p:nvSpPr>
            <p:cNvPr id="36" name="Rectangle 35"/>
            <p:cNvSpPr/>
            <p:nvPr>
              <p:custDataLst>
                <p:tags r:id="rId44"/>
              </p:custDataLst>
            </p:nvPr>
          </p:nvSpPr>
          <p:spPr bwMode="auto">
            <a:xfrm>
              <a:off x="4724399" y="3840646"/>
              <a:ext cx="4023360" cy="914399"/>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Roboto Regular" charset="0"/>
              </a:endParaRPr>
            </a:p>
          </p:txBody>
        </p:sp>
        <p:cxnSp>
          <p:nvCxnSpPr>
            <p:cNvPr id="37" name="Straight Connector 36"/>
            <p:cNvCxnSpPr/>
            <p:nvPr>
              <p:custDataLst>
                <p:tags r:id="rId45"/>
              </p:custDataLst>
            </p:nvPr>
          </p:nvCxnSpPr>
          <p:spPr bwMode="auto">
            <a:xfrm>
              <a:off x="6739234" y="3840652"/>
              <a:ext cx="0" cy="914400"/>
            </a:xfrm>
            <a:prstGeom prst="line">
              <a:avLst/>
            </a:prstGeom>
            <a:noFill/>
            <a:ln w="38100" cap="flat" cmpd="sng" algn="ctr">
              <a:solidFill>
                <a:srgbClr val="CC0000"/>
              </a:solidFill>
              <a:prstDash val="solid"/>
              <a:round/>
              <a:headEnd type="none" w="med" len="med"/>
              <a:tailEnd type="none" w="med" len="med"/>
            </a:ln>
            <a:effectLst/>
          </p:spPr>
        </p:cxnSp>
        <p:cxnSp>
          <p:nvCxnSpPr>
            <p:cNvPr id="38" name="Straight Connector 37"/>
            <p:cNvCxnSpPr/>
            <p:nvPr>
              <p:custDataLst>
                <p:tags r:id="rId46"/>
              </p:custDataLst>
            </p:nvPr>
          </p:nvCxnSpPr>
          <p:spPr bwMode="auto">
            <a:xfrm>
              <a:off x="4724399" y="4145442"/>
              <a:ext cx="4023360" cy="0"/>
            </a:xfrm>
            <a:prstGeom prst="line">
              <a:avLst/>
            </a:prstGeom>
            <a:noFill/>
            <a:ln w="38100" cap="flat" cmpd="sng" algn="ctr">
              <a:solidFill>
                <a:srgbClr val="CC0000"/>
              </a:solidFill>
              <a:prstDash val="solid"/>
              <a:round/>
              <a:headEnd type="none" w="med" len="med"/>
              <a:tailEnd type="none" w="med" len="med"/>
            </a:ln>
            <a:effectLst/>
          </p:spPr>
        </p:cxnSp>
        <p:cxnSp>
          <p:nvCxnSpPr>
            <p:cNvPr id="39" name="Straight Connector 38"/>
            <p:cNvCxnSpPr/>
            <p:nvPr>
              <p:custDataLst>
                <p:tags r:id="rId47"/>
              </p:custDataLst>
            </p:nvPr>
          </p:nvCxnSpPr>
          <p:spPr bwMode="auto">
            <a:xfrm>
              <a:off x="4738259" y="4443317"/>
              <a:ext cx="4023360" cy="0"/>
            </a:xfrm>
            <a:prstGeom prst="line">
              <a:avLst/>
            </a:prstGeom>
            <a:noFill/>
            <a:ln w="38100" cap="flat" cmpd="sng" algn="ctr">
              <a:solidFill>
                <a:srgbClr val="CC0000"/>
              </a:solidFill>
              <a:prstDash val="solid"/>
              <a:round/>
              <a:headEnd type="none" w="med" len="med"/>
              <a:tailEnd type="none" w="med" len="med"/>
            </a:ln>
            <a:effectLst/>
          </p:spPr>
        </p:cxnSp>
      </p:grpSp>
      <p:grpSp>
        <p:nvGrpSpPr>
          <p:cNvPr id="40" name="Group 39"/>
          <p:cNvGrpSpPr/>
          <p:nvPr>
            <p:custDataLst>
              <p:tags r:id="rId3"/>
            </p:custDataLst>
          </p:nvPr>
        </p:nvGrpSpPr>
        <p:grpSpPr>
          <a:xfrm>
            <a:off x="4297680" y="2852928"/>
            <a:ext cx="4023360" cy="365760"/>
            <a:chOff x="4788212" y="2698925"/>
            <a:chExt cx="4023360" cy="365760"/>
          </a:xfrm>
        </p:grpSpPr>
        <p:sp>
          <p:nvSpPr>
            <p:cNvPr id="41" name="Rectangle 14"/>
            <p:cNvSpPr>
              <a:spLocks noChangeArrowheads="1"/>
            </p:cNvSpPr>
            <p:nvPr>
              <p:custDataLst>
                <p:tags r:id="rId36"/>
              </p:custDataLst>
            </p:nvPr>
          </p:nvSpPr>
          <p:spPr bwMode="auto">
            <a:xfrm>
              <a:off x="679989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0x4</a:t>
              </a:r>
            </a:p>
            <a:p>
              <a:pPr algn="ctr">
                <a:lnSpc>
                  <a:spcPct val="80000"/>
                </a:lnSpc>
              </a:pPr>
              <a:r>
                <a:rPr lang="en-US" sz="1400" dirty="0">
                  <a:latin typeface="Calibri" panose="020F0502020204030204" pitchFamily="34" charset="0"/>
                  <a:cs typeface="Calibri" panose="020F0502020204030204" pitchFamily="34" charset="0"/>
                </a:rPr>
                <a:t>0xC</a:t>
              </a:r>
              <a:endParaRPr lang="en-US" sz="1400" b="0" i="0" dirty="0">
                <a:latin typeface="Calibri" panose="020F0502020204030204" pitchFamily="34" charset="0"/>
                <a:cs typeface="Calibri" panose="020F0502020204030204" pitchFamily="34" charset="0"/>
              </a:endParaRPr>
            </a:p>
          </p:txBody>
        </p:sp>
        <p:sp>
          <p:nvSpPr>
            <p:cNvPr id="42" name="Rectangle 14"/>
            <p:cNvSpPr>
              <a:spLocks noChangeArrowheads="1"/>
            </p:cNvSpPr>
            <p:nvPr>
              <p:custDataLst>
                <p:tags r:id="rId37"/>
              </p:custDataLst>
            </p:nvPr>
          </p:nvSpPr>
          <p:spPr bwMode="auto">
            <a:xfrm>
              <a:off x="73028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0x5</a:t>
              </a:r>
            </a:p>
            <a:p>
              <a:pPr algn="ctr">
                <a:lnSpc>
                  <a:spcPct val="80000"/>
                </a:lnSpc>
              </a:pPr>
              <a:r>
                <a:rPr lang="en-US" sz="1400" dirty="0">
                  <a:latin typeface="Calibri" panose="020F0502020204030204" pitchFamily="34" charset="0"/>
                  <a:cs typeface="Calibri" panose="020F0502020204030204" pitchFamily="34" charset="0"/>
                </a:rPr>
                <a:t>0xD</a:t>
              </a:r>
              <a:endParaRPr lang="en-US" sz="1400" b="0" i="0" dirty="0">
                <a:latin typeface="Calibri" panose="020F0502020204030204" pitchFamily="34" charset="0"/>
                <a:cs typeface="Calibri" panose="020F0502020204030204" pitchFamily="34" charset="0"/>
              </a:endParaRPr>
            </a:p>
          </p:txBody>
        </p:sp>
        <p:sp>
          <p:nvSpPr>
            <p:cNvPr id="43" name="Rectangle 14"/>
            <p:cNvSpPr>
              <a:spLocks noChangeArrowheads="1"/>
            </p:cNvSpPr>
            <p:nvPr>
              <p:custDataLst>
                <p:tags r:id="rId38"/>
              </p:custDataLst>
            </p:nvPr>
          </p:nvSpPr>
          <p:spPr bwMode="auto">
            <a:xfrm>
              <a:off x="78057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0x6</a:t>
              </a:r>
            </a:p>
            <a:p>
              <a:pPr algn="ctr">
                <a:lnSpc>
                  <a:spcPct val="80000"/>
                </a:lnSpc>
              </a:pPr>
              <a:r>
                <a:rPr lang="en-US" sz="1400" dirty="0">
                  <a:latin typeface="Calibri" panose="020F0502020204030204" pitchFamily="34" charset="0"/>
                  <a:cs typeface="Calibri" panose="020F0502020204030204" pitchFamily="34" charset="0"/>
                </a:rPr>
                <a:t>0xE</a:t>
              </a:r>
              <a:endParaRPr lang="en-US" sz="1400" b="0" i="0" dirty="0">
                <a:latin typeface="Calibri" panose="020F0502020204030204" pitchFamily="34" charset="0"/>
                <a:cs typeface="Calibri" panose="020F0502020204030204" pitchFamily="34" charset="0"/>
              </a:endParaRPr>
            </a:p>
          </p:txBody>
        </p:sp>
        <p:sp>
          <p:nvSpPr>
            <p:cNvPr id="44" name="Rectangle 14"/>
            <p:cNvSpPr>
              <a:spLocks noChangeArrowheads="1"/>
            </p:cNvSpPr>
            <p:nvPr>
              <p:custDataLst>
                <p:tags r:id="rId39"/>
              </p:custDataLst>
            </p:nvPr>
          </p:nvSpPr>
          <p:spPr bwMode="auto">
            <a:xfrm>
              <a:off x="83086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0x7</a:t>
              </a:r>
            </a:p>
            <a:p>
              <a:pPr algn="ctr">
                <a:lnSpc>
                  <a:spcPct val="80000"/>
                </a:lnSpc>
              </a:pPr>
              <a:r>
                <a:rPr lang="en-US" sz="1400" dirty="0">
                  <a:latin typeface="Calibri" panose="020F0502020204030204" pitchFamily="34" charset="0"/>
                  <a:cs typeface="Calibri" panose="020F0502020204030204" pitchFamily="34" charset="0"/>
                </a:rPr>
                <a:t>0xF</a:t>
              </a:r>
              <a:endParaRPr lang="en-US" sz="1400" b="0" i="0" dirty="0">
                <a:latin typeface="Calibri" panose="020F0502020204030204" pitchFamily="34" charset="0"/>
                <a:cs typeface="Calibri" panose="020F0502020204030204" pitchFamily="34" charset="0"/>
              </a:endParaRPr>
            </a:p>
          </p:txBody>
        </p:sp>
        <p:sp>
          <p:nvSpPr>
            <p:cNvPr id="45" name="Rectangle 14"/>
            <p:cNvSpPr>
              <a:spLocks noChangeArrowheads="1"/>
            </p:cNvSpPr>
            <p:nvPr>
              <p:custDataLst>
                <p:tags r:id="rId40"/>
              </p:custDataLst>
            </p:nvPr>
          </p:nvSpPr>
          <p:spPr bwMode="auto">
            <a:xfrm>
              <a:off x="47882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0x0</a:t>
              </a:r>
            </a:p>
            <a:p>
              <a:pPr algn="ctr">
                <a:lnSpc>
                  <a:spcPct val="80000"/>
                </a:lnSpc>
              </a:pPr>
              <a:r>
                <a:rPr lang="en-US" sz="1400" dirty="0">
                  <a:latin typeface="Calibri" panose="020F0502020204030204" pitchFamily="34" charset="0"/>
                  <a:cs typeface="Calibri" panose="020F0502020204030204" pitchFamily="34" charset="0"/>
                </a:rPr>
                <a:t>0x8</a:t>
              </a:r>
              <a:endParaRPr lang="en-US" sz="1400" b="0" i="0" dirty="0">
                <a:latin typeface="Calibri" panose="020F0502020204030204" pitchFamily="34" charset="0"/>
                <a:cs typeface="Calibri" panose="020F0502020204030204" pitchFamily="34" charset="0"/>
              </a:endParaRPr>
            </a:p>
          </p:txBody>
        </p:sp>
        <p:sp>
          <p:nvSpPr>
            <p:cNvPr id="46" name="Rectangle 14"/>
            <p:cNvSpPr>
              <a:spLocks noChangeArrowheads="1"/>
            </p:cNvSpPr>
            <p:nvPr>
              <p:custDataLst>
                <p:tags r:id="rId41"/>
              </p:custDataLst>
            </p:nvPr>
          </p:nvSpPr>
          <p:spPr bwMode="auto">
            <a:xfrm>
              <a:off x="52911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0x1</a:t>
              </a:r>
            </a:p>
            <a:p>
              <a:pPr algn="ctr">
                <a:lnSpc>
                  <a:spcPct val="80000"/>
                </a:lnSpc>
              </a:pPr>
              <a:r>
                <a:rPr lang="en-US" sz="1400" dirty="0">
                  <a:latin typeface="Calibri" panose="020F0502020204030204" pitchFamily="34" charset="0"/>
                  <a:cs typeface="Calibri" panose="020F0502020204030204" pitchFamily="34" charset="0"/>
                </a:rPr>
                <a:t>0x9</a:t>
              </a:r>
              <a:endParaRPr lang="en-US" sz="1400" b="0" i="0" dirty="0">
                <a:latin typeface="Calibri" panose="020F0502020204030204" pitchFamily="34" charset="0"/>
                <a:cs typeface="Calibri" panose="020F0502020204030204" pitchFamily="34" charset="0"/>
              </a:endParaRPr>
            </a:p>
          </p:txBody>
        </p:sp>
        <p:sp>
          <p:nvSpPr>
            <p:cNvPr id="47" name="Rectangle 14"/>
            <p:cNvSpPr>
              <a:spLocks noChangeArrowheads="1"/>
            </p:cNvSpPr>
            <p:nvPr>
              <p:custDataLst>
                <p:tags r:id="rId42"/>
              </p:custDataLst>
            </p:nvPr>
          </p:nvSpPr>
          <p:spPr bwMode="auto">
            <a:xfrm>
              <a:off x="57940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0x2</a:t>
              </a:r>
            </a:p>
            <a:p>
              <a:pPr algn="ctr">
                <a:lnSpc>
                  <a:spcPct val="80000"/>
                </a:lnSpc>
              </a:pPr>
              <a:r>
                <a:rPr lang="en-US" sz="1400" dirty="0">
                  <a:latin typeface="Calibri" panose="020F0502020204030204" pitchFamily="34" charset="0"/>
                  <a:cs typeface="Calibri" panose="020F0502020204030204" pitchFamily="34" charset="0"/>
                </a:rPr>
                <a:t>0xA</a:t>
              </a:r>
              <a:endParaRPr lang="en-US" sz="1400" b="0" i="0" dirty="0">
                <a:latin typeface="Calibri" panose="020F0502020204030204" pitchFamily="34" charset="0"/>
                <a:cs typeface="Calibri" panose="020F0502020204030204" pitchFamily="34" charset="0"/>
              </a:endParaRPr>
            </a:p>
          </p:txBody>
        </p:sp>
        <p:sp>
          <p:nvSpPr>
            <p:cNvPr id="48" name="Rectangle 14"/>
            <p:cNvSpPr>
              <a:spLocks noChangeArrowheads="1"/>
            </p:cNvSpPr>
            <p:nvPr>
              <p:custDataLst>
                <p:tags r:id="rId43"/>
              </p:custDataLst>
            </p:nvPr>
          </p:nvSpPr>
          <p:spPr bwMode="auto">
            <a:xfrm>
              <a:off x="629697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0x3</a:t>
              </a:r>
            </a:p>
            <a:p>
              <a:pPr algn="ctr">
                <a:lnSpc>
                  <a:spcPct val="80000"/>
                </a:lnSpc>
              </a:pPr>
              <a:r>
                <a:rPr lang="en-US" sz="1400" dirty="0">
                  <a:latin typeface="Calibri" panose="020F0502020204030204" pitchFamily="34" charset="0"/>
                  <a:cs typeface="Calibri" panose="020F0502020204030204" pitchFamily="34" charset="0"/>
                </a:rPr>
                <a:t>0xB</a:t>
              </a:r>
              <a:endParaRPr lang="en-US" sz="1400" b="0" i="0" dirty="0">
                <a:latin typeface="Calibri" panose="020F0502020204030204" pitchFamily="34" charset="0"/>
                <a:cs typeface="Calibri" panose="020F0502020204030204" pitchFamily="34" charset="0"/>
              </a:endParaRPr>
            </a:p>
          </p:txBody>
        </p:sp>
      </p:grpSp>
      <p:grpSp>
        <p:nvGrpSpPr>
          <p:cNvPr id="83" name="Group 82"/>
          <p:cNvGrpSpPr/>
          <p:nvPr/>
        </p:nvGrpSpPr>
        <p:grpSpPr>
          <a:xfrm>
            <a:off x="6309360" y="4443984"/>
            <a:ext cx="2011680" cy="301752"/>
            <a:chOff x="4347475" y="3755239"/>
            <a:chExt cx="2011680" cy="400110"/>
          </a:xfrm>
        </p:grpSpPr>
        <p:sp>
          <p:nvSpPr>
            <p:cNvPr id="84" name="Rectangle 15"/>
            <p:cNvSpPr>
              <a:spLocks noChangeArrowheads="1"/>
            </p:cNvSpPr>
            <p:nvPr>
              <p:custDataLst>
                <p:tags r:id="rId32"/>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33"/>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34"/>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7" name="Rectangle 15"/>
            <p:cNvSpPr>
              <a:spLocks noChangeArrowheads="1"/>
            </p:cNvSpPr>
            <p:nvPr>
              <p:custDataLst>
                <p:tags r:id="rId35"/>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88" name="Group 87"/>
          <p:cNvGrpSpPr/>
          <p:nvPr/>
        </p:nvGrpSpPr>
        <p:grpSpPr>
          <a:xfrm>
            <a:off x="6309360" y="3538728"/>
            <a:ext cx="2011680" cy="301752"/>
            <a:chOff x="4347475" y="3755239"/>
            <a:chExt cx="2011680" cy="400110"/>
          </a:xfrm>
        </p:grpSpPr>
        <p:sp>
          <p:nvSpPr>
            <p:cNvPr id="89" name="Rectangle 15"/>
            <p:cNvSpPr>
              <a:spLocks noChangeArrowheads="1"/>
            </p:cNvSpPr>
            <p:nvPr>
              <p:custDataLst>
                <p:tags r:id="rId28"/>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0" name="Rectangle 15"/>
            <p:cNvSpPr>
              <a:spLocks noChangeArrowheads="1"/>
            </p:cNvSpPr>
            <p:nvPr>
              <p:custDataLst>
                <p:tags r:id="rId29"/>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1" name="Rectangle 15"/>
            <p:cNvSpPr>
              <a:spLocks noChangeArrowheads="1"/>
            </p:cNvSpPr>
            <p:nvPr>
              <p:custDataLst>
                <p:tags r:id="rId30"/>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2" name="Rectangle 15"/>
            <p:cNvSpPr>
              <a:spLocks noChangeArrowheads="1"/>
            </p:cNvSpPr>
            <p:nvPr>
              <p:custDataLst>
                <p:tags r:id="rId31"/>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grpSp>
        <p:nvGrpSpPr>
          <p:cNvPr id="93" name="Group 92"/>
          <p:cNvGrpSpPr/>
          <p:nvPr/>
        </p:nvGrpSpPr>
        <p:grpSpPr>
          <a:xfrm>
            <a:off x="4297680" y="4754880"/>
            <a:ext cx="2011680" cy="301752"/>
            <a:chOff x="4347475" y="3755239"/>
            <a:chExt cx="2011680" cy="400110"/>
          </a:xfrm>
        </p:grpSpPr>
        <p:sp>
          <p:nvSpPr>
            <p:cNvPr id="94" name="Rectangle 15"/>
            <p:cNvSpPr>
              <a:spLocks noChangeArrowheads="1"/>
            </p:cNvSpPr>
            <p:nvPr>
              <p:custDataLst>
                <p:tags r:id="rId24"/>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25"/>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6" name="Rectangle 15"/>
            <p:cNvSpPr>
              <a:spLocks noChangeArrowheads="1"/>
            </p:cNvSpPr>
            <p:nvPr>
              <p:custDataLst>
                <p:tags r:id="rId26"/>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7" name="Rectangle 15"/>
            <p:cNvSpPr>
              <a:spLocks noChangeArrowheads="1"/>
            </p:cNvSpPr>
            <p:nvPr>
              <p:custDataLst>
                <p:tags r:id="rId27"/>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sp>
        <p:nvSpPr>
          <p:cNvPr id="76" name="Rectangle 75"/>
          <p:cNvSpPr/>
          <p:nvPr>
            <p:custDataLst>
              <p:tags r:id="rId4"/>
            </p:custDataLst>
          </p:nvPr>
        </p:nvSpPr>
        <p:spPr bwMode="auto">
          <a:xfrm>
            <a:off x="4297680" y="5669280"/>
            <a:ext cx="4023360" cy="304800"/>
          </a:xfrm>
          <a:prstGeom prst="rect">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77" name="TextBox 76"/>
          <p:cNvSpPr txBox="1"/>
          <p:nvPr>
            <p:custDataLst>
              <p:tags r:id="rId5"/>
            </p:custDataLst>
          </p:nvPr>
        </p:nvSpPr>
        <p:spPr>
          <a:xfrm>
            <a:off x="3566160" y="5669280"/>
            <a:ext cx="731520" cy="301752"/>
          </a:xfrm>
          <a:prstGeom prst="rect">
            <a:avLst/>
          </a:prstGeom>
          <a:noFill/>
        </p:spPr>
        <p:txBody>
          <a:bodyPr wrap="none" rtlCol="0" anchor="ctr" anchorCtr="0">
            <a:noAutofit/>
          </a:bodyPr>
          <a:lstStyle/>
          <a:p>
            <a:pPr algn="ctr"/>
            <a:r>
              <a:rPr lang="en-US" dirty="0">
                <a:solidFill>
                  <a:srgbClr val="0000FF"/>
                </a:solidFill>
                <a:latin typeface="Courier New" panose="02070309020205020404" pitchFamily="49" charset="0"/>
                <a:ea typeface="Anonymous Pro" panose="02060609030202000504" pitchFamily="49" charset="0"/>
                <a:cs typeface="Courier New" panose="02070309020205020404" pitchFamily="49" charset="0"/>
              </a:rPr>
              <a:t>p</a:t>
            </a:r>
            <a:endParaRPr lang="en-US" sz="1800" b="0" i="0" dirty="0">
              <a:solidFill>
                <a:srgbClr val="0000FF"/>
              </a:solidFill>
              <a:latin typeface="Courier New" panose="02070309020205020404" pitchFamily="49" charset="0"/>
              <a:ea typeface="Anonymous Pro" panose="02060609030202000504" pitchFamily="49" charset="0"/>
              <a:cs typeface="Courier New" panose="02070309020205020404" pitchFamily="49" charset="0"/>
            </a:endParaRPr>
          </a:p>
        </p:txBody>
      </p:sp>
      <p:grpSp>
        <p:nvGrpSpPr>
          <p:cNvPr id="78" name="Group 77"/>
          <p:cNvGrpSpPr/>
          <p:nvPr/>
        </p:nvGrpSpPr>
        <p:grpSpPr>
          <a:xfrm>
            <a:off x="546724" y="3762756"/>
            <a:ext cx="1265924" cy="457200"/>
            <a:chOff x="502920" y="3487861"/>
            <a:chExt cx="1265924" cy="457200"/>
          </a:xfrm>
        </p:grpSpPr>
        <p:sp>
          <p:nvSpPr>
            <p:cNvPr id="98" name="Left Brace 97"/>
            <p:cNvSpPr/>
            <p:nvPr/>
          </p:nvSpPr>
          <p:spPr bwMode="auto">
            <a:xfrm>
              <a:off x="1631684" y="3487861"/>
              <a:ext cx="137160" cy="457200"/>
            </a:xfrm>
            <a:prstGeom prst="leftBrace">
              <a:avLst/>
            </a:prstGeom>
            <a:noFill/>
            <a:ln w="25400"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9" name="TextBox 98"/>
            <p:cNvSpPr txBox="1"/>
            <p:nvPr>
              <p:custDataLst>
                <p:tags r:id="rId23"/>
              </p:custDataLst>
            </p:nvPr>
          </p:nvSpPr>
          <p:spPr>
            <a:xfrm>
              <a:off x="502920" y="3520440"/>
              <a:ext cx="1173013" cy="369332"/>
            </a:xfrm>
            <a:prstGeom prst="rect">
              <a:avLst/>
            </a:prstGeom>
            <a:noFill/>
          </p:spPr>
          <p:txBody>
            <a:bodyPr wrap="none" rtlCol="0">
              <a:spAutoFit/>
            </a:bodyPr>
            <a:lstStyle/>
            <a:p>
              <a:r>
                <a:rPr lang="en-US" sz="1800" b="0" i="0" dirty="0">
                  <a:solidFill>
                    <a:schemeClr val="bg1">
                      <a:lumMod val="65000"/>
                    </a:schemeClr>
                  </a:solidFill>
                  <a:latin typeface="Calibri" panose="020F0502020204030204" pitchFamily="34" charset="0"/>
                  <a:cs typeface="Calibri" panose="020F0502020204030204" pitchFamily="34" charset="0"/>
                </a:rPr>
                <a:t>equivalent</a:t>
              </a:r>
            </a:p>
          </p:txBody>
        </p:sp>
      </p:grpSp>
      <p:sp>
        <p:nvSpPr>
          <p:cNvPr id="100" name="U-Turn Arrow 99"/>
          <p:cNvSpPr/>
          <p:nvPr>
            <p:custDataLst>
              <p:tags r:id="rId6"/>
            </p:custDataLst>
          </p:nvPr>
        </p:nvSpPr>
        <p:spPr bwMode="auto">
          <a:xfrm rot="16200000">
            <a:off x="3291840" y="4846320"/>
            <a:ext cx="1810512" cy="137160"/>
          </a:xfrm>
          <a:prstGeom prst="uturnArrow">
            <a:avLst>
              <a:gd name="adj1" fmla="val 0"/>
              <a:gd name="adj2" fmla="val 17247"/>
              <a:gd name="adj3" fmla="val 43896"/>
              <a:gd name="adj4" fmla="val 43750"/>
              <a:gd name="adj5" fmla="val 100000"/>
            </a:avLst>
          </a:prstGeom>
          <a:solidFill>
            <a:srgbClr val="0000FF"/>
          </a:solid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rgbClr val="000000"/>
              </a:solidFill>
              <a:effectLst/>
              <a:latin typeface="Roboto Regular" charset="0"/>
            </a:endParaRPr>
          </a:p>
        </p:txBody>
      </p:sp>
      <p:grpSp>
        <p:nvGrpSpPr>
          <p:cNvPr id="106" name="Group 105"/>
          <p:cNvGrpSpPr/>
          <p:nvPr/>
        </p:nvGrpSpPr>
        <p:grpSpPr>
          <a:xfrm>
            <a:off x="4297680" y="5669280"/>
            <a:ext cx="2011680" cy="301757"/>
            <a:chOff x="4347475" y="3755233"/>
            <a:chExt cx="2011680" cy="400116"/>
          </a:xfrm>
        </p:grpSpPr>
        <p:sp>
          <p:nvSpPr>
            <p:cNvPr id="107" name="Rectangle 15"/>
            <p:cNvSpPr>
              <a:spLocks noChangeArrowheads="1"/>
            </p:cNvSpPr>
            <p:nvPr>
              <p:custDataLst>
                <p:tags r:id="rId19"/>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8" name="Rectangle 15"/>
            <p:cNvSpPr>
              <a:spLocks noChangeArrowheads="1"/>
            </p:cNvSpPr>
            <p:nvPr>
              <p:custDataLst>
                <p:tags r:id="rId20"/>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9" name="Rectangle 15"/>
            <p:cNvSpPr>
              <a:spLocks noChangeArrowheads="1"/>
            </p:cNvSpPr>
            <p:nvPr>
              <p:custDataLst>
                <p:tags r:id="rId21"/>
              </p:custDataLst>
            </p:nvPr>
          </p:nvSpPr>
          <p:spPr bwMode="auto">
            <a:xfrm>
              <a:off x="4850395" y="3755233"/>
              <a:ext cx="502920" cy="400109"/>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0" name="Rectangle 15"/>
            <p:cNvSpPr>
              <a:spLocks noChangeArrowheads="1"/>
            </p:cNvSpPr>
            <p:nvPr>
              <p:custDataLst>
                <p:tags r:id="rId22"/>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10</a:t>
              </a:r>
              <a:endParaRPr lang="en-US" sz="2000" b="0" dirty="0">
                <a:latin typeface="Calibri" panose="020F0502020204030204" pitchFamily="34" charset="0"/>
                <a:cs typeface="Calibri" panose="020F0502020204030204" pitchFamily="34" charset="0"/>
              </a:endParaRPr>
            </a:p>
          </p:txBody>
        </p:sp>
      </p:grpSp>
      <p:grpSp>
        <p:nvGrpSpPr>
          <p:cNvPr id="116" name="Group 115"/>
          <p:cNvGrpSpPr/>
          <p:nvPr/>
        </p:nvGrpSpPr>
        <p:grpSpPr>
          <a:xfrm>
            <a:off x="6309360" y="5669280"/>
            <a:ext cx="2011680" cy="301752"/>
            <a:chOff x="4347475" y="3755239"/>
            <a:chExt cx="2011680" cy="400110"/>
          </a:xfrm>
        </p:grpSpPr>
        <p:sp>
          <p:nvSpPr>
            <p:cNvPr id="117" name="Rectangle 15"/>
            <p:cNvSpPr>
              <a:spLocks noChangeArrowheads="1"/>
            </p:cNvSpPr>
            <p:nvPr>
              <p:custDataLst>
                <p:tags r:id="rId15"/>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8" name="Rectangle 15"/>
            <p:cNvSpPr>
              <a:spLocks noChangeArrowheads="1"/>
            </p:cNvSpPr>
            <p:nvPr>
              <p:custDataLst>
                <p:tags r:id="rId16"/>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9" name="Rectangle 15"/>
            <p:cNvSpPr>
              <a:spLocks noChangeArrowheads="1"/>
            </p:cNvSpPr>
            <p:nvPr>
              <p:custDataLst>
                <p:tags r:id="rId17"/>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20" name="Rectangle 15"/>
            <p:cNvSpPr>
              <a:spLocks noChangeArrowheads="1"/>
            </p:cNvSpPr>
            <p:nvPr>
              <p:custDataLst>
                <p:tags r:id="rId18"/>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00</a:t>
              </a:r>
              <a:endParaRPr lang="en-US" sz="2000" b="0" dirty="0">
                <a:latin typeface="Calibri" panose="020F0502020204030204" pitchFamily="34" charset="0"/>
                <a:cs typeface="Calibri" panose="020F0502020204030204" pitchFamily="34" charset="0"/>
              </a:endParaRPr>
            </a:p>
          </p:txBody>
        </p:sp>
      </p:grpSp>
      <p:grpSp>
        <p:nvGrpSpPr>
          <p:cNvPr id="112" name="Group 111"/>
          <p:cNvGrpSpPr/>
          <p:nvPr/>
        </p:nvGrpSpPr>
        <p:grpSpPr>
          <a:xfrm>
            <a:off x="196932" y="5288173"/>
            <a:ext cx="1265924" cy="457200"/>
            <a:chOff x="502920" y="3487861"/>
            <a:chExt cx="1265924" cy="457200"/>
          </a:xfrm>
        </p:grpSpPr>
        <p:sp>
          <p:nvSpPr>
            <p:cNvPr id="113" name="Left Brace 112"/>
            <p:cNvSpPr/>
            <p:nvPr/>
          </p:nvSpPr>
          <p:spPr bwMode="auto">
            <a:xfrm>
              <a:off x="1631684" y="3487861"/>
              <a:ext cx="137160" cy="457200"/>
            </a:xfrm>
            <a:prstGeom prst="leftBrace">
              <a:avLst/>
            </a:prstGeom>
            <a:noFill/>
            <a:ln w="25400"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14" name="TextBox 113"/>
            <p:cNvSpPr txBox="1"/>
            <p:nvPr>
              <p:custDataLst>
                <p:tags r:id="rId14"/>
              </p:custDataLst>
            </p:nvPr>
          </p:nvSpPr>
          <p:spPr>
            <a:xfrm>
              <a:off x="502920" y="3520440"/>
              <a:ext cx="1173013" cy="369332"/>
            </a:xfrm>
            <a:prstGeom prst="rect">
              <a:avLst/>
            </a:prstGeom>
            <a:noFill/>
          </p:spPr>
          <p:txBody>
            <a:bodyPr wrap="none" rtlCol="0">
              <a:spAutoFit/>
            </a:bodyPr>
            <a:lstStyle/>
            <a:p>
              <a:r>
                <a:rPr lang="en-US" sz="1800" b="0" i="0" dirty="0">
                  <a:solidFill>
                    <a:schemeClr val="bg1">
                      <a:lumMod val="65000"/>
                    </a:schemeClr>
                  </a:solidFill>
                  <a:latin typeface="Calibri" panose="020F0502020204030204" pitchFamily="34" charset="0"/>
                  <a:cs typeface="Calibri" panose="020F0502020204030204" pitchFamily="34" charset="0"/>
                </a:rPr>
                <a:t>equivalent</a:t>
              </a:r>
            </a:p>
          </p:txBody>
        </p:sp>
      </p:grpSp>
      <p:grpSp>
        <p:nvGrpSpPr>
          <p:cNvPr id="115" name="Group 114"/>
          <p:cNvGrpSpPr/>
          <p:nvPr/>
        </p:nvGrpSpPr>
        <p:grpSpPr>
          <a:xfrm>
            <a:off x="6309360" y="3840480"/>
            <a:ext cx="2011680" cy="301752"/>
            <a:chOff x="4347475" y="3755239"/>
            <a:chExt cx="2011680" cy="400110"/>
          </a:xfrm>
        </p:grpSpPr>
        <p:sp>
          <p:nvSpPr>
            <p:cNvPr id="121" name="Rectangle 15"/>
            <p:cNvSpPr>
              <a:spLocks noChangeArrowheads="1"/>
            </p:cNvSpPr>
            <p:nvPr>
              <p:custDataLst>
                <p:tags r:id="rId10"/>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22" name="Rectangle 15"/>
            <p:cNvSpPr>
              <a:spLocks noChangeArrowheads="1"/>
            </p:cNvSpPr>
            <p:nvPr>
              <p:custDataLst>
                <p:tags r:id="rId11"/>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23" name="Rectangle 15"/>
            <p:cNvSpPr>
              <a:spLocks noChangeArrowheads="1"/>
            </p:cNvSpPr>
            <p:nvPr>
              <p:custDataLst>
                <p:tags r:id="rId12"/>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24" name="Rectangle 15"/>
            <p:cNvSpPr>
              <a:spLocks noChangeArrowheads="1"/>
            </p:cNvSpPr>
            <p:nvPr>
              <p:custDataLst>
                <p:tags r:id="rId13"/>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0B</a:t>
              </a:r>
              <a:endParaRPr lang="en-US" sz="2000" b="0" dirty="0">
                <a:latin typeface="Calibri" panose="020F0502020204030204" pitchFamily="34" charset="0"/>
                <a:cs typeface="Calibri" panose="020F0502020204030204" pitchFamily="34" charset="0"/>
              </a:endParaRPr>
            </a:p>
          </p:txBody>
        </p:sp>
      </p:grpSp>
      <p:grpSp>
        <p:nvGrpSpPr>
          <p:cNvPr id="125" name="Group 124">
            <a:extLst>
              <a:ext uri="{FF2B5EF4-FFF2-40B4-BE49-F238E27FC236}">
                <a16:creationId xmlns:a16="http://schemas.microsoft.com/office/drawing/2014/main" id="{5BB5B22F-9B75-E44A-9A1A-279E1AB1ED95}"/>
              </a:ext>
            </a:extLst>
          </p:cNvPr>
          <p:cNvGrpSpPr/>
          <p:nvPr/>
        </p:nvGrpSpPr>
        <p:grpSpPr>
          <a:xfrm>
            <a:off x="4754880" y="228600"/>
            <a:ext cx="4391378" cy="1476118"/>
            <a:chOff x="4754880" y="228600"/>
            <a:chExt cx="4391378" cy="1476118"/>
          </a:xfrm>
        </p:grpSpPr>
        <p:sp>
          <p:nvSpPr>
            <p:cNvPr id="130" name="TextBox 129">
              <a:extLst>
                <a:ext uri="{FF2B5EF4-FFF2-40B4-BE49-F238E27FC236}">
                  <a16:creationId xmlns:a16="http://schemas.microsoft.com/office/drawing/2014/main" id="{002912BA-6890-3F41-A702-2E09F27AB3C6}"/>
                </a:ext>
              </a:extLst>
            </p:cNvPr>
            <p:cNvSpPr txBox="1"/>
            <p:nvPr>
              <p:custDataLst>
                <p:tags r:id="rId7"/>
              </p:custDataLst>
            </p:nvPr>
          </p:nvSpPr>
          <p:spPr>
            <a:xfrm>
              <a:off x="4754880" y="1243053"/>
              <a:ext cx="4389120" cy="461665"/>
            </a:xfrm>
            <a:prstGeom prst="rect">
              <a:avLst/>
            </a:prstGeom>
            <a:solidFill>
              <a:srgbClr val="CED6FF"/>
            </a:solidFill>
          </p:spPr>
          <p:txBody>
            <a:bodyPr wrap="square" rtlCol="0">
              <a:spAutoFit/>
            </a:bodyPr>
            <a:lstStyle/>
            <a:p>
              <a:pPr lvl="0"/>
              <a:endParaRPr lang="en-US" dirty="0">
                <a:solidFill>
                  <a:srgbClr val="000000"/>
                </a:solidFill>
                <a:latin typeface="Calibri" panose="020F0502020204030204" pitchFamily="34" charset="0"/>
                <a:ea typeface="CMU Bright" panose="02000603000000000000" pitchFamily="2" charset="0"/>
                <a:cs typeface="Calibri" panose="020F0502020204030204" pitchFamily="34" charset="0"/>
              </a:endParaRPr>
            </a:p>
          </p:txBody>
        </p:sp>
        <p:sp>
          <p:nvSpPr>
            <p:cNvPr id="131" name="Rectangle 130">
              <a:extLst>
                <a:ext uri="{FF2B5EF4-FFF2-40B4-BE49-F238E27FC236}">
                  <a16:creationId xmlns:a16="http://schemas.microsoft.com/office/drawing/2014/main" id="{F27A39DF-8537-DD49-BB85-E9B017E87813}"/>
                </a:ext>
              </a:extLst>
            </p:cNvPr>
            <p:cNvSpPr/>
            <p:nvPr>
              <p:custDataLst>
                <p:tags r:id="rId8"/>
              </p:custDataLst>
            </p:nvPr>
          </p:nvSpPr>
          <p:spPr>
            <a:xfrm>
              <a:off x="4754880" y="228600"/>
              <a:ext cx="4391378" cy="646331"/>
            </a:xfrm>
            <a:prstGeom prst="rect">
              <a:avLst/>
            </a:prstGeom>
            <a:solidFill>
              <a:srgbClr val="CCFFCC"/>
            </a:solidFill>
          </p:spPr>
          <p:txBody>
            <a:bodyPr wrap="square">
              <a:spAutoFit/>
            </a:bodyPr>
            <a:lstStyle/>
            <a:p>
              <a:r>
                <a:rPr lang="en-US" sz="1800" b="0" i="0" dirty="0">
                  <a:latin typeface="Calibri" panose="020F0502020204030204" pitchFamily="34" charset="0"/>
                  <a:cs typeface="Calibri" panose="020F0502020204030204" pitchFamily="34" charset="0"/>
                </a:rPr>
                <a:t>Arrays are adjacent locations in memory storing the same type of data object</a:t>
              </a:r>
            </a:p>
          </p:txBody>
        </p:sp>
        <p:sp>
          <p:nvSpPr>
            <p:cNvPr id="132" name="Rectangle 131">
              <a:extLst>
                <a:ext uri="{FF2B5EF4-FFF2-40B4-BE49-F238E27FC236}">
                  <a16:creationId xmlns:a16="http://schemas.microsoft.com/office/drawing/2014/main" id="{2A9079E6-0945-AA49-A495-A65D0384DE3D}"/>
                </a:ext>
              </a:extLst>
            </p:cNvPr>
            <p:cNvSpPr/>
            <p:nvPr>
              <p:custDataLst>
                <p:tags r:id="rId9"/>
              </p:custDataLst>
            </p:nvPr>
          </p:nvSpPr>
          <p:spPr>
            <a:xfrm>
              <a:off x="4754880" y="873721"/>
              <a:ext cx="4389501" cy="369332"/>
            </a:xfrm>
            <a:prstGeom prst="rect">
              <a:avLst/>
            </a:prstGeom>
            <a:solidFill>
              <a:srgbClr val="FFDE92"/>
            </a:solidFill>
          </p:spPr>
          <p:txBody>
            <a:bodyPr wrap="square">
              <a:spAutoFit/>
            </a:bodyPr>
            <a:lstStyle/>
            <a:p>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latin typeface="Calibri" panose="020F0502020204030204" pitchFamily="34" charset="0"/>
                  <a:ea typeface="CMU Bright" panose="02000603000000000000" pitchFamily="2" charset="0"/>
                  <a:cs typeface="Calibri" panose="020F0502020204030204" pitchFamily="34" charset="0"/>
                </a:rPr>
                <a:t> (array name) returns the array’s address</a:t>
              </a:r>
            </a:p>
          </p:txBody>
        </p:sp>
      </p:grpSp>
      <p:sp>
        <p:nvSpPr>
          <p:cNvPr id="133" name="Rectangle 132">
            <a:extLst>
              <a:ext uri="{FF2B5EF4-FFF2-40B4-BE49-F238E27FC236}">
                <a16:creationId xmlns:a16="http://schemas.microsoft.com/office/drawing/2014/main" id="{48195DB6-7A61-E749-ACEE-025C3E09B3C6}"/>
              </a:ext>
            </a:extLst>
          </p:cNvPr>
          <p:cNvSpPr/>
          <p:nvPr/>
        </p:nvSpPr>
        <p:spPr>
          <a:xfrm>
            <a:off x="4663440" y="1640271"/>
            <a:ext cx="4572000" cy="830997"/>
          </a:xfrm>
          <a:prstGeom prst="rect">
            <a:avLst/>
          </a:prstGeom>
        </p:spPr>
        <p:txBody>
          <a:bodyPr>
            <a:spAutoFit/>
          </a:bodyPr>
          <a:lstStyle/>
          <a:p>
            <a:pPr lvl="0"/>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&amp;</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is the address of </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[0]</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plus </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times the element size in bytes</a:t>
            </a:r>
          </a:p>
        </p:txBody>
      </p:sp>
    </p:spTree>
    <p:extLst>
      <p:ext uri="{BB962C8B-B14F-4D97-AF65-F5344CB8AC3E}">
        <p14:creationId xmlns:p14="http://schemas.microsoft.com/office/powerpoint/2010/main" val="22269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1000" fill="hold"/>
                                        <p:tgtEl>
                                          <p:spTgt spid="100"/>
                                        </p:tgtEl>
                                      </p:cBhvr>
                                      <p:by x="100000" y="83330"/>
                                    </p:animScale>
                                  </p:childTnLst>
                                </p:cTn>
                              </p:par>
                              <p:par>
                                <p:cTn id="15" presetID="42" presetClass="path" presetSubtype="0" fill="hold" grpId="1" nodeType="withEffect">
                                  <p:stCondLst>
                                    <p:cond delay="0"/>
                                  </p:stCondLst>
                                  <p:childTnLst>
                                    <p:animMotion origin="layout" path="M 2.22222E-6 3.33333E-6 L 0.00017 0.02106 " pathEditMode="relative" rAng="0" ptsTypes="AA">
                                      <p:cBhvr>
                                        <p:cTn id="16" dur="1000" fill="hold"/>
                                        <p:tgtEl>
                                          <p:spTgt spid="100"/>
                                        </p:tgtEl>
                                        <p:attrNameLst>
                                          <p:attrName>ppt_x</p:attrName>
                                          <p:attrName>ppt_y</p:attrName>
                                        </p:attrNameLst>
                                      </p:cBhvr>
                                      <p:rCtr x="0"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custDataLst>
              <p:tags r:id="rId1"/>
            </p:custDataLst>
          </p:nvPr>
        </p:nvSpPr>
        <p:spPr bwMode="auto">
          <a:xfrm>
            <a:off x="228600" y="4617720"/>
            <a:ext cx="3291840" cy="1645920"/>
          </a:xfrm>
          <a:prstGeom prst="rect">
            <a:avLst/>
          </a:prstGeom>
          <a:solidFill>
            <a:srgbClr val="FFFF99"/>
          </a:solidFill>
          <a:ln w="25400" cap="flat" cmpd="sng" algn="ctr">
            <a:solidFill>
              <a:schemeClr val="bg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r>
              <a:rPr lang="en-US" sz="1600" b="0" i="0" dirty="0">
                <a:latin typeface="Calibri" panose="020F0502020204030204" pitchFamily="34" charset="0"/>
                <a:cs typeface="Calibri" panose="020F0502020204030204" pitchFamily="34" charset="0"/>
              </a:rPr>
              <a:t>array indexing = address arithmetic</a:t>
            </a:r>
            <a:endParaRPr lang="en-US" sz="1800" b="0" i="0" dirty="0">
              <a:latin typeface="Calibri" panose="020F0502020204030204" pitchFamily="34" charset="0"/>
              <a:cs typeface="Calibri" panose="020F0502020204030204" pitchFamily="34" charset="0"/>
            </a:endParaRPr>
          </a:p>
          <a:p>
            <a:pPr algn="ctr"/>
            <a:r>
              <a:rPr lang="en-US" sz="1400" b="0" i="0" dirty="0">
                <a:latin typeface="Calibri" panose="020F0502020204030204" pitchFamily="34" charset="0"/>
                <a:cs typeface="Calibri" panose="020F0502020204030204" pitchFamily="34" charset="0"/>
              </a:rPr>
              <a:t>(both scaled by the size of the type)</a:t>
            </a:r>
            <a:endParaRPr lang="en-US" sz="1800" b="0" i="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a:t>Arrays in C</a:t>
            </a:r>
          </a:p>
        </p:txBody>
      </p:sp>
      <p:sp>
        <p:nvSpPr>
          <p:cNvPr id="3" name="Content Placeholder 2"/>
          <p:cNvSpPr>
            <a:spLocks noGrp="1"/>
          </p:cNvSpPr>
          <p:nvPr>
            <p:ph idx="1"/>
          </p:nvPr>
        </p:nvSpPr>
        <p:spPr/>
        <p:txBody>
          <a:bodyPr/>
          <a:lstStyle/>
          <a:p>
            <a:pPr marL="0" indent="0">
              <a:buNone/>
              <a:tabLst>
                <a:tab pos="1371600" algn="l"/>
              </a:tabLst>
            </a:pPr>
            <a:r>
              <a:rPr lang="en-US" sz="2000" dirty="0"/>
              <a:t>Declaration:	</a:t>
            </a:r>
            <a:r>
              <a:rPr lang="en-US" sz="2000" b="1"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a:t>
            </a:r>
          </a:p>
          <a:p>
            <a:pPr marL="0" indent="0">
              <a:spcBef>
                <a:spcPts val="1200"/>
              </a:spcBef>
              <a:buNone/>
              <a:tabLst>
                <a:tab pos="1371600" algn="l"/>
              </a:tabLst>
            </a:pPr>
            <a:r>
              <a:rPr lang="en-US" sz="2000" dirty="0"/>
              <a:t>Indexing: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 = 0x015f;</a:t>
            </a:r>
            <a:br>
              <a:rPr lang="en-US" sz="2000" dirty="0"/>
            </a:br>
            <a:r>
              <a:rPr lang="en-US" sz="2000" dirty="0"/>
              <a:t>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[5]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p>
          <a:p>
            <a:pPr marL="0" indent="0">
              <a:spcBef>
                <a:spcPts val="1200"/>
              </a:spcBef>
              <a:buNone/>
              <a:tabLst>
                <a:tab pos="1371600" algn="l"/>
              </a:tabLst>
            </a:pPr>
            <a:r>
              <a:rPr lang="en-US" sz="2000" dirty="0"/>
              <a:t>No bounds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[6] = 0xBAD;</a:t>
            </a:r>
            <a:br>
              <a:rPr lang="en-US" sz="2000" dirty="0"/>
            </a:br>
            <a:r>
              <a:rPr lang="en-US" sz="2000" dirty="0"/>
              <a:t>checking: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[-1] = 0xBAD;</a:t>
            </a:r>
          </a:p>
          <a:p>
            <a:pPr marL="0" indent="0">
              <a:spcBef>
                <a:spcPts val="1200"/>
              </a:spcBef>
              <a:buNone/>
              <a:tabLst>
                <a:tab pos="1371600" algn="l"/>
              </a:tabLst>
            </a:pPr>
            <a:r>
              <a:rPr lang="en-US" sz="2000" dirty="0">
                <a:cs typeface="Calibri" panose="020F0502020204030204" pitchFamily="34" charset="0"/>
              </a:rPr>
              <a:t>Pointers: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&amp;</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0xA;</a:t>
            </a:r>
          </a:p>
          <a:p>
            <a:pPr marL="0" indent="0">
              <a:buNone/>
              <a:tabLst>
                <a:tab pos="1371600" algn="l"/>
              </a:tabLst>
            </a:pPr>
            <a:endParaRPr lang="en-US" sz="2000" dirty="0">
              <a:latin typeface="Courier New" panose="02070309020205020404" pitchFamily="49" charset="0"/>
              <a:cs typeface="Courier New" panose="02070309020205020404" pitchFamily="49" charset="0"/>
            </a:endParaRPr>
          </a:p>
          <a:p>
            <a:pPr marL="0" indent="0">
              <a:spcBef>
                <a:spcPts val="1800"/>
              </a:spcBef>
              <a:buNone/>
              <a:tabLst>
                <a:tab pos="1028700" algn="l"/>
              </a:tabLst>
            </a:pP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[1] = 0xB;</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+1) = 0xB;</a:t>
            </a:r>
          </a:p>
          <a:p>
            <a:pPr marL="0" indent="0">
              <a:spcBef>
                <a:spcPts val="600"/>
              </a:spcBef>
              <a:buNone/>
              <a:tabLst>
                <a:tab pos="1028700" algn="l"/>
              </a:tabLst>
            </a:pP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+ 2;</a:t>
            </a:r>
          </a:p>
          <a:p>
            <a:pPr marL="0" indent="0">
              <a:spcBef>
                <a:spcPts val="1800"/>
              </a:spcBef>
              <a:buNone/>
              <a:tabLst>
                <a:tab pos="1028700" algn="l"/>
              </a:tabLst>
            </a:pPr>
            <a:r>
              <a:rPr lang="en-US" sz="2000" dirty="0">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 = </a:t>
            </a:r>
            <a:r>
              <a:rPr lang="en-US" sz="2000" dirty="0">
                <a:solidFill>
                  <a:srgbClr val="BD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[1] + 1;</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CE80258-DC00-4EB7-9E0E-1FD39B8D824A}" type="slidenum">
              <a:rPr lang="en-US" smtClean="0"/>
              <a:t>34</a:t>
            </a:fld>
            <a:endParaRPr lang="en-US"/>
          </a:p>
        </p:txBody>
      </p:sp>
      <p:grpSp>
        <p:nvGrpSpPr>
          <p:cNvPr id="65" name="Group 64"/>
          <p:cNvGrpSpPr/>
          <p:nvPr/>
        </p:nvGrpSpPr>
        <p:grpSpPr>
          <a:xfrm>
            <a:off x="4297680" y="3227832"/>
            <a:ext cx="4023360" cy="3054096"/>
            <a:chOff x="4846320" y="3227832"/>
            <a:chExt cx="4023360" cy="3054096"/>
          </a:xfrm>
        </p:grpSpPr>
        <p:cxnSp>
          <p:nvCxnSpPr>
            <p:cNvPr id="32" name="Straight Connector 31"/>
            <p:cNvCxnSpPr/>
            <p:nvPr>
              <p:custDataLst>
                <p:tags r:id="rId69"/>
              </p:custDataLst>
            </p:nvPr>
          </p:nvCxnSpPr>
          <p:spPr bwMode="auto">
            <a:xfrm>
              <a:off x="53492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8" name="Straight Connector 57"/>
            <p:cNvCxnSpPr/>
            <p:nvPr>
              <p:custDataLst>
                <p:tags r:id="rId70"/>
              </p:custDataLst>
            </p:nvPr>
          </p:nvCxnSpPr>
          <p:spPr bwMode="auto">
            <a:xfrm>
              <a:off x="585216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59" name="Straight Connector 58"/>
            <p:cNvCxnSpPr/>
            <p:nvPr>
              <p:custDataLst>
                <p:tags r:id="rId71"/>
              </p:custDataLst>
            </p:nvPr>
          </p:nvCxnSpPr>
          <p:spPr bwMode="auto">
            <a:xfrm>
              <a:off x="635508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0" name="Straight Connector 59"/>
            <p:cNvCxnSpPr/>
            <p:nvPr>
              <p:custDataLst>
                <p:tags r:id="rId72"/>
              </p:custDataLst>
            </p:nvPr>
          </p:nvCxnSpPr>
          <p:spPr bwMode="auto">
            <a:xfrm>
              <a:off x="685800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2" name="Straight Connector 61"/>
            <p:cNvCxnSpPr/>
            <p:nvPr>
              <p:custDataLst>
                <p:tags r:id="rId73"/>
              </p:custDataLst>
            </p:nvPr>
          </p:nvCxnSpPr>
          <p:spPr bwMode="auto">
            <a:xfrm>
              <a:off x="736092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3" name="Straight Connector 62"/>
            <p:cNvCxnSpPr/>
            <p:nvPr>
              <p:custDataLst>
                <p:tags r:id="rId74"/>
              </p:custDataLst>
            </p:nvPr>
          </p:nvCxnSpPr>
          <p:spPr bwMode="auto">
            <a:xfrm>
              <a:off x="7863840" y="3227832"/>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4" name="Straight Connector 63"/>
            <p:cNvCxnSpPr/>
            <p:nvPr>
              <p:custDataLst>
                <p:tags r:id="rId75"/>
              </p:custDataLst>
            </p:nvPr>
          </p:nvCxnSpPr>
          <p:spPr bwMode="auto">
            <a:xfrm>
              <a:off x="8366760" y="3227832"/>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5" name="Rectangle 2"/>
            <p:cNvSpPr>
              <a:spLocks noChangeArrowheads="1"/>
            </p:cNvSpPr>
            <p:nvPr>
              <p:custDataLst>
                <p:tags r:id="rId76"/>
              </p:custDataLst>
            </p:nvPr>
          </p:nvSpPr>
          <p:spPr bwMode="auto">
            <a:xfrm>
              <a:off x="4846320" y="3231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6" name="Rectangle 3"/>
            <p:cNvSpPr>
              <a:spLocks noChangeArrowheads="1"/>
            </p:cNvSpPr>
            <p:nvPr>
              <p:custDataLst>
                <p:tags r:id="rId77"/>
              </p:custDataLst>
            </p:nvPr>
          </p:nvSpPr>
          <p:spPr bwMode="auto">
            <a:xfrm>
              <a:off x="4846320" y="3535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7" name="Rectangle 4"/>
            <p:cNvSpPr>
              <a:spLocks noChangeArrowheads="1"/>
            </p:cNvSpPr>
            <p:nvPr>
              <p:custDataLst>
                <p:tags r:id="rId78"/>
              </p:custDataLst>
            </p:nvPr>
          </p:nvSpPr>
          <p:spPr bwMode="auto">
            <a:xfrm>
              <a:off x="4846320" y="3840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8" name="Rectangle 5"/>
            <p:cNvSpPr>
              <a:spLocks noChangeArrowheads="1"/>
            </p:cNvSpPr>
            <p:nvPr>
              <p:custDataLst>
                <p:tags r:id="rId79"/>
              </p:custDataLst>
            </p:nvPr>
          </p:nvSpPr>
          <p:spPr bwMode="auto">
            <a:xfrm>
              <a:off x="4846320" y="4145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9" name="Rectangle 6"/>
            <p:cNvSpPr>
              <a:spLocks noChangeArrowheads="1"/>
            </p:cNvSpPr>
            <p:nvPr>
              <p:custDataLst>
                <p:tags r:id="rId80"/>
              </p:custDataLst>
            </p:nvPr>
          </p:nvSpPr>
          <p:spPr bwMode="auto">
            <a:xfrm>
              <a:off x="4846320" y="4450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0" name="Rectangle 7"/>
            <p:cNvSpPr>
              <a:spLocks noChangeArrowheads="1"/>
            </p:cNvSpPr>
            <p:nvPr>
              <p:custDataLst>
                <p:tags r:id="rId81"/>
              </p:custDataLst>
            </p:nvPr>
          </p:nvSpPr>
          <p:spPr bwMode="auto">
            <a:xfrm>
              <a:off x="4846320" y="47550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1" name="Rectangle 8"/>
            <p:cNvSpPr>
              <a:spLocks noChangeArrowheads="1"/>
            </p:cNvSpPr>
            <p:nvPr>
              <p:custDataLst>
                <p:tags r:id="rId82"/>
              </p:custDataLst>
            </p:nvPr>
          </p:nvSpPr>
          <p:spPr bwMode="auto">
            <a:xfrm>
              <a:off x="4846320" y="50598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2" name="Rectangle 9"/>
            <p:cNvSpPr>
              <a:spLocks noChangeArrowheads="1"/>
            </p:cNvSpPr>
            <p:nvPr>
              <p:custDataLst>
                <p:tags r:id="rId83"/>
              </p:custDataLst>
            </p:nvPr>
          </p:nvSpPr>
          <p:spPr bwMode="auto">
            <a:xfrm>
              <a:off x="4846320" y="53646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3" name="Rectangle 10"/>
            <p:cNvSpPr>
              <a:spLocks noChangeArrowheads="1"/>
            </p:cNvSpPr>
            <p:nvPr>
              <p:custDataLst>
                <p:tags r:id="rId84"/>
              </p:custDataLst>
            </p:nvPr>
          </p:nvSpPr>
          <p:spPr bwMode="auto">
            <a:xfrm>
              <a:off x="4846320" y="56694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sp>
          <p:nvSpPr>
            <p:cNvPr id="14" name="Rectangle 11"/>
            <p:cNvSpPr>
              <a:spLocks noChangeArrowheads="1"/>
            </p:cNvSpPr>
            <p:nvPr>
              <p:custDataLst>
                <p:tags r:id="rId85"/>
              </p:custDataLst>
            </p:nvPr>
          </p:nvSpPr>
          <p:spPr bwMode="auto">
            <a:xfrm>
              <a:off x="4846320" y="5974252"/>
              <a:ext cx="4023360" cy="304800"/>
            </a:xfrm>
            <a:prstGeom prst="rect">
              <a:avLst/>
            </a:prstGeom>
            <a:noFill/>
            <a:ln w="25400">
              <a:solidFill>
                <a:schemeClr val="tx1"/>
              </a:solidFill>
              <a:miter lim="800000"/>
              <a:headEnd/>
              <a:tailEnd/>
            </a:ln>
          </p:spPr>
          <p:txBody>
            <a:bodyPr wrap="none" anchor="ctr"/>
            <a:lstStyle/>
            <a:p>
              <a:endParaRPr lang="en-US" b="0" i="0" dirty="0">
                <a:latin typeface="Roboto Regular" charset="0"/>
                <a:cs typeface="Roboto Regular" charset="0"/>
              </a:endParaRPr>
            </a:p>
          </p:txBody>
        </p:sp>
      </p:grpSp>
      <p:grpSp>
        <p:nvGrpSpPr>
          <p:cNvPr id="18" name="Group 17"/>
          <p:cNvGrpSpPr/>
          <p:nvPr>
            <p:custDataLst>
              <p:tags r:id="rId2"/>
            </p:custDataLst>
          </p:nvPr>
        </p:nvGrpSpPr>
        <p:grpSpPr>
          <a:xfrm>
            <a:off x="8321040" y="3227832"/>
            <a:ext cx="731520" cy="3044952"/>
            <a:chOff x="7048919" y="2905470"/>
            <a:chExt cx="731520" cy="3044952"/>
          </a:xfrm>
        </p:grpSpPr>
        <p:sp>
          <p:nvSpPr>
            <p:cNvPr id="19" name="Rectangle 14"/>
            <p:cNvSpPr>
              <a:spLocks noChangeArrowheads="1"/>
            </p:cNvSpPr>
            <p:nvPr>
              <p:custDataLst>
                <p:tags r:id="rId59"/>
              </p:custDataLst>
            </p:nvPr>
          </p:nvSpPr>
          <p:spPr bwMode="auto">
            <a:xfrm>
              <a:off x="7048919" y="29054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0x00</a:t>
              </a:r>
            </a:p>
          </p:txBody>
        </p:sp>
        <p:sp>
          <p:nvSpPr>
            <p:cNvPr id="20" name="Rectangle 15"/>
            <p:cNvSpPr>
              <a:spLocks noChangeArrowheads="1"/>
            </p:cNvSpPr>
            <p:nvPr>
              <p:custDataLst>
                <p:tags r:id="rId60"/>
              </p:custDataLst>
            </p:nvPr>
          </p:nvSpPr>
          <p:spPr bwMode="auto">
            <a:xfrm>
              <a:off x="7048919" y="32147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0x08</a:t>
              </a:r>
            </a:p>
          </p:txBody>
        </p:sp>
        <p:sp>
          <p:nvSpPr>
            <p:cNvPr id="21" name="Rectangle 16"/>
            <p:cNvSpPr>
              <a:spLocks noChangeArrowheads="1"/>
            </p:cNvSpPr>
            <p:nvPr>
              <p:custDataLst>
                <p:tags r:id="rId61"/>
              </p:custDataLst>
            </p:nvPr>
          </p:nvSpPr>
          <p:spPr bwMode="auto">
            <a:xfrm>
              <a:off x="7048919" y="3519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0x10</a:t>
              </a:r>
            </a:p>
          </p:txBody>
        </p:sp>
        <p:sp>
          <p:nvSpPr>
            <p:cNvPr id="22" name="Rectangle 17"/>
            <p:cNvSpPr>
              <a:spLocks noChangeArrowheads="1"/>
            </p:cNvSpPr>
            <p:nvPr>
              <p:custDataLst>
                <p:tags r:id="rId62"/>
              </p:custDataLst>
            </p:nvPr>
          </p:nvSpPr>
          <p:spPr bwMode="auto">
            <a:xfrm>
              <a:off x="7048919" y="38198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0x18</a:t>
              </a:r>
            </a:p>
          </p:txBody>
        </p:sp>
        <p:sp>
          <p:nvSpPr>
            <p:cNvPr id="23" name="Rectangle 18"/>
            <p:cNvSpPr>
              <a:spLocks noChangeArrowheads="1"/>
            </p:cNvSpPr>
            <p:nvPr>
              <p:custDataLst>
                <p:tags r:id="rId63"/>
              </p:custDataLst>
            </p:nvPr>
          </p:nvSpPr>
          <p:spPr bwMode="auto">
            <a:xfrm>
              <a:off x="7048919" y="4121622"/>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0x20</a:t>
              </a:r>
            </a:p>
          </p:txBody>
        </p:sp>
        <p:sp>
          <p:nvSpPr>
            <p:cNvPr id="24" name="Rectangle 19"/>
            <p:cNvSpPr>
              <a:spLocks noChangeArrowheads="1"/>
            </p:cNvSpPr>
            <p:nvPr>
              <p:custDataLst>
                <p:tags r:id="rId64"/>
              </p:custDataLst>
            </p:nvPr>
          </p:nvSpPr>
          <p:spPr bwMode="auto">
            <a:xfrm>
              <a:off x="7048919" y="44339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0x28</a:t>
              </a:r>
            </a:p>
          </p:txBody>
        </p:sp>
        <p:sp>
          <p:nvSpPr>
            <p:cNvPr id="25" name="Rectangle 20"/>
            <p:cNvSpPr>
              <a:spLocks noChangeArrowheads="1"/>
            </p:cNvSpPr>
            <p:nvPr>
              <p:custDataLst>
                <p:tags r:id="rId65"/>
              </p:custDataLst>
            </p:nvPr>
          </p:nvSpPr>
          <p:spPr bwMode="auto">
            <a:xfrm>
              <a:off x="7048919" y="47342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0x30</a:t>
              </a:r>
            </a:p>
          </p:txBody>
        </p:sp>
        <p:sp>
          <p:nvSpPr>
            <p:cNvPr id="26" name="Rectangle 21"/>
            <p:cNvSpPr>
              <a:spLocks noChangeArrowheads="1"/>
            </p:cNvSpPr>
            <p:nvPr>
              <p:custDataLst>
                <p:tags r:id="rId66"/>
              </p:custDataLst>
            </p:nvPr>
          </p:nvSpPr>
          <p:spPr bwMode="auto">
            <a:xfrm>
              <a:off x="7048919" y="50435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0x38</a:t>
              </a:r>
            </a:p>
          </p:txBody>
        </p:sp>
        <p:sp>
          <p:nvSpPr>
            <p:cNvPr id="27" name="Rectangle 22"/>
            <p:cNvSpPr>
              <a:spLocks noChangeArrowheads="1"/>
            </p:cNvSpPr>
            <p:nvPr>
              <p:custDataLst>
                <p:tags r:id="rId67"/>
              </p:custDataLst>
            </p:nvPr>
          </p:nvSpPr>
          <p:spPr bwMode="auto">
            <a:xfrm>
              <a:off x="7048919" y="5348335"/>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0x40</a:t>
              </a:r>
            </a:p>
          </p:txBody>
        </p:sp>
        <p:sp>
          <p:nvSpPr>
            <p:cNvPr id="28" name="Rectangle 23"/>
            <p:cNvSpPr>
              <a:spLocks noChangeArrowheads="1"/>
            </p:cNvSpPr>
            <p:nvPr>
              <p:custDataLst>
                <p:tags r:id="rId68"/>
              </p:custDataLst>
            </p:nvPr>
          </p:nvSpPr>
          <p:spPr bwMode="auto">
            <a:xfrm>
              <a:off x="7048919" y="5648670"/>
              <a:ext cx="731520" cy="301752"/>
            </a:xfrm>
            <a:prstGeom prst="rect">
              <a:avLst/>
            </a:prstGeom>
            <a:noFill/>
            <a:ln w="25400">
              <a:noFill/>
              <a:miter lim="800000"/>
              <a:headEnd/>
              <a:tailEnd/>
            </a:ln>
          </p:spPr>
          <p:txBody>
            <a:bodyPr wrap="none" anchor="ctr" anchorCtr="0">
              <a:noAutofit/>
            </a:bodyPr>
            <a:lstStyle/>
            <a:p>
              <a:pPr algn="ctr">
                <a:lnSpc>
                  <a:spcPct val="100000"/>
                </a:lnSpc>
              </a:pPr>
              <a:r>
                <a:rPr lang="en-US" sz="1800" b="0" i="0" dirty="0">
                  <a:solidFill>
                    <a:srgbClr val="4B2A85"/>
                  </a:solidFill>
                  <a:latin typeface="Calibri" panose="020F0502020204030204" pitchFamily="34" charset="0"/>
                  <a:cs typeface="Calibri" panose="020F0502020204030204" pitchFamily="34" charset="0"/>
                </a:rPr>
                <a:t>0x48</a:t>
              </a:r>
            </a:p>
          </p:txBody>
        </p:sp>
      </p:grpSp>
      <p:grpSp>
        <p:nvGrpSpPr>
          <p:cNvPr id="70" name="Group 69"/>
          <p:cNvGrpSpPr/>
          <p:nvPr/>
        </p:nvGrpSpPr>
        <p:grpSpPr>
          <a:xfrm>
            <a:off x="3566160" y="3840480"/>
            <a:ext cx="731520" cy="905256"/>
            <a:chOff x="3566160" y="3840480"/>
            <a:chExt cx="731520" cy="905256"/>
          </a:xfrm>
        </p:grpSpPr>
        <p:sp>
          <p:nvSpPr>
            <p:cNvPr id="33" name="TextBox 32"/>
            <p:cNvSpPr txBox="1"/>
            <p:nvPr>
              <p:custDataLst>
                <p:tags r:id="rId56"/>
              </p:custDataLst>
            </p:nvPr>
          </p:nvSpPr>
          <p:spPr>
            <a:xfrm>
              <a:off x="3566160" y="3840480"/>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[0]</a:t>
              </a:r>
            </a:p>
          </p:txBody>
        </p:sp>
        <p:sp>
          <p:nvSpPr>
            <p:cNvPr id="34" name="TextBox 33"/>
            <p:cNvSpPr txBox="1"/>
            <p:nvPr>
              <p:custDataLst>
                <p:tags r:id="rId57"/>
              </p:custDataLst>
            </p:nvPr>
          </p:nvSpPr>
          <p:spPr>
            <a:xfrm>
              <a:off x="3566160" y="4142232"/>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p:txBody>
        </p:sp>
        <p:sp>
          <p:nvSpPr>
            <p:cNvPr id="35" name="TextBox 34"/>
            <p:cNvSpPr txBox="1"/>
            <p:nvPr>
              <p:custDataLst>
                <p:tags r:id="rId58"/>
              </p:custDataLst>
            </p:nvPr>
          </p:nvSpPr>
          <p:spPr>
            <a:xfrm>
              <a:off x="3566160" y="4443984"/>
              <a:ext cx="731520" cy="301752"/>
            </a:xfrm>
            <a:prstGeom prst="rect">
              <a:avLst/>
            </a:prstGeom>
            <a:noFill/>
          </p:spPr>
          <p:txBody>
            <a:bodyPr wrap="none" rtlCol="0" anchor="ctr" anchorCtr="0">
              <a:noAutofit/>
            </a:bodyPr>
            <a:lstStyle/>
            <a:p>
              <a:r>
                <a:rPr lang="en-US" sz="1800" b="0" i="0" dirty="0">
                  <a:solidFill>
                    <a:srgbClr val="CC0000"/>
                  </a:solidFill>
                  <a:latin typeface="Courier New" panose="02070309020205020404" pitchFamily="49" charset="0"/>
                  <a:ea typeface="Anonymous Pro" panose="02060609030202000504" pitchFamily="49" charset="0"/>
                  <a:cs typeface="Courier New" panose="02070309020205020404" pitchFamily="49" charset="0"/>
                </a:rPr>
                <a:t>a</a:t>
              </a: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p:txBody>
        </p:sp>
      </p:grpSp>
      <p:grpSp>
        <p:nvGrpSpPr>
          <p:cNvPr id="57" name="Group 56"/>
          <p:cNvGrpSpPr/>
          <p:nvPr/>
        </p:nvGrpSpPr>
        <p:grpSpPr>
          <a:xfrm>
            <a:off x="4297680" y="3840480"/>
            <a:ext cx="4037220" cy="914406"/>
            <a:chOff x="4724399" y="3840646"/>
            <a:chExt cx="4037220" cy="914406"/>
          </a:xfrm>
        </p:grpSpPr>
        <p:sp>
          <p:nvSpPr>
            <p:cNvPr id="36" name="Rectangle 35"/>
            <p:cNvSpPr/>
            <p:nvPr>
              <p:custDataLst>
                <p:tags r:id="rId52"/>
              </p:custDataLst>
            </p:nvPr>
          </p:nvSpPr>
          <p:spPr bwMode="auto">
            <a:xfrm>
              <a:off x="4724399" y="3840646"/>
              <a:ext cx="4023360" cy="914399"/>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Roboto Regular" charset="0"/>
              </a:endParaRPr>
            </a:p>
          </p:txBody>
        </p:sp>
        <p:cxnSp>
          <p:nvCxnSpPr>
            <p:cNvPr id="37" name="Straight Connector 36"/>
            <p:cNvCxnSpPr/>
            <p:nvPr>
              <p:custDataLst>
                <p:tags r:id="rId53"/>
              </p:custDataLst>
            </p:nvPr>
          </p:nvCxnSpPr>
          <p:spPr bwMode="auto">
            <a:xfrm>
              <a:off x="6739234" y="3840652"/>
              <a:ext cx="0" cy="914400"/>
            </a:xfrm>
            <a:prstGeom prst="line">
              <a:avLst/>
            </a:prstGeom>
            <a:noFill/>
            <a:ln w="38100" cap="flat" cmpd="sng" algn="ctr">
              <a:solidFill>
                <a:srgbClr val="CC0000"/>
              </a:solidFill>
              <a:prstDash val="solid"/>
              <a:round/>
              <a:headEnd type="none" w="med" len="med"/>
              <a:tailEnd type="none" w="med" len="med"/>
            </a:ln>
            <a:effectLst/>
          </p:spPr>
        </p:cxnSp>
        <p:cxnSp>
          <p:nvCxnSpPr>
            <p:cNvPr id="38" name="Straight Connector 37"/>
            <p:cNvCxnSpPr/>
            <p:nvPr>
              <p:custDataLst>
                <p:tags r:id="rId54"/>
              </p:custDataLst>
            </p:nvPr>
          </p:nvCxnSpPr>
          <p:spPr bwMode="auto">
            <a:xfrm>
              <a:off x="4724399" y="4145442"/>
              <a:ext cx="4023360" cy="0"/>
            </a:xfrm>
            <a:prstGeom prst="line">
              <a:avLst/>
            </a:prstGeom>
            <a:noFill/>
            <a:ln w="38100" cap="flat" cmpd="sng" algn="ctr">
              <a:solidFill>
                <a:srgbClr val="CC0000"/>
              </a:solidFill>
              <a:prstDash val="solid"/>
              <a:round/>
              <a:headEnd type="none" w="med" len="med"/>
              <a:tailEnd type="none" w="med" len="med"/>
            </a:ln>
            <a:effectLst/>
          </p:spPr>
        </p:cxnSp>
        <p:cxnSp>
          <p:nvCxnSpPr>
            <p:cNvPr id="39" name="Straight Connector 38"/>
            <p:cNvCxnSpPr/>
            <p:nvPr>
              <p:custDataLst>
                <p:tags r:id="rId55"/>
              </p:custDataLst>
            </p:nvPr>
          </p:nvCxnSpPr>
          <p:spPr bwMode="auto">
            <a:xfrm>
              <a:off x="4738259" y="4443317"/>
              <a:ext cx="4023360" cy="0"/>
            </a:xfrm>
            <a:prstGeom prst="line">
              <a:avLst/>
            </a:prstGeom>
            <a:noFill/>
            <a:ln w="38100" cap="flat" cmpd="sng" algn="ctr">
              <a:solidFill>
                <a:srgbClr val="CC0000"/>
              </a:solidFill>
              <a:prstDash val="solid"/>
              <a:round/>
              <a:headEnd type="none" w="med" len="med"/>
              <a:tailEnd type="none" w="med" len="med"/>
            </a:ln>
            <a:effectLst/>
          </p:spPr>
        </p:cxnSp>
      </p:grpSp>
      <p:grpSp>
        <p:nvGrpSpPr>
          <p:cNvPr id="40" name="Group 39"/>
          <p:cNvGrpSpPr/>
          <p:nvPr>
            <p:custDataLst>
              <p:tags r:id="rId3"/>
            </p:custDataLst>
          </p:nvPr>
        </p:nvGrpSpPr>
        <p:grpSpPr>
          <a:xfrm>
            <a:off x="4297680" y="2852928"/>
            <a:ext cx="4023360" cy="365760"/>
            <a:chOff x="4788212" y="2698925"/>
            <a:chExt cx="4023360" cy="365760"/>
          </a:xfrm>
        </p:grpSpPr>
        <p:sp>
          <p:nvSpPr>
            <p:cNvPr id="41" name="Rectangle 14"/>
            <p:cNvSpPr>
              <a:spLocks noChangeArrowheads="1"/>
            </p:cNvSpPr>
            <p:nvPr>
              <p:custDataLst>
                <p:tags r:id="rId44"/>
              </p:custDataLst>
            </p:nvPr>
          </p:nvSpPr>
          <p:spPr bwMode="auto">
            <a:xfrm>
              <a:off x="679989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0x4</a:t>
              </a:r>
            </a:p>
            <a:p>
              <a:pPr algn="ctr">
                <a:lnSpc>
                  <a:spcPct val="80000"/>
                </a:lnSpc>
              </a:pPr>
              <a:r>
                <a:rPr lang="en-US" sz="1400" dirty="0">
                  <a:latin typeface="Calibri" panose="020F0502020204030204" pitchFamily="34" charset="0"/>
                  <a:cs typeface="Calibri" panose="020F0502020204030204" pitchFamily="34" charset="0"/>
                </a:rPr>
                <a:t>0xC</a:t>
              </a:r>
              <a:endParaRPr lang="en-US" sz="1400" b="0" i="0" dirty="0">
                <a:latin typeface="Calibri" panose="020F0502020204030204" pitchFamily="34" charset="0"/>
                <a:cs typeface="Calibri" panose="020F0502020204030204" pitchFamily="34" charset="0"/>
              </a:endParaRPr>
            </a:p>
          </p:txBody>
        </p:sp>
        <p:sp>
          <p:nvSpPr>
            <p:cNvPr id="42" name="Rectangle 14"/>
            <p:cNvSpPr>
              <a:spLocks noChangeArrowheads="1"/>
            </p:cNvSpPr>
            <p:nvPr>
              <p:custDataLst>
                <p:tags r:id="rId45"/>
              </p:custDataLst>
            </p:nvPr>
          </p:nvSpPr>
          <p:spPr bwMode="auto">
            <a:xfrm>
              <a:off x="73028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0x5</a:t>
              </a:r>
            </a:p>
            <a:p>
              <a:pPr algn="ctr">
                <a:lnSpc>
                  <a:spcPct val="80000"/>
                </a:lnSpc>
              </a:pPr>
              <a:r>
                <a:rPr lang="en-US" sz="1400" dirty="0">
                  <a:latin typeface="Calibri" panose="020F0502020204030204" pitchFamily="34" charset="0"/>
                  <a:cs typeface="Calibri" panose="020F0502020204030204" pitchFamily="34" charset="0"/>
                </a:rPr>
                <a:t>0xD</a:t>
              </a:r>
              <a:endParaRPr lang="en-US" sz="1400" b="0" i="0" dirty="0">
                <a:latin typeface="Calibri" panose="020F0502020204030204" pitchFamily="34" charset="0"/>
                <a:cs typeface="Calibri" panose="020F0502020204030204" pitchFamily="34" charset="0"/>
              </a:endParaRPr>
            </a:p>
          </p:txBody>
        </p:sp>
        <p:sp>
          <p:nvSpPr>
            <p:cNvPr id="43" name="Rectangle 14"/>
            <p:cNvSpPr>
              <a:spLocks noChangeArrowheads="1"/>
            </p:cNvSpPr>
            <p:nvPr>
              <p:custDataLst>
                <p:tags r:id="rId46"/>
              </p:custDataLst>
            </p:nvPr>
          </p:nvSpPr>
          <p:spPr bwMode="auto">
            <a:xfrm>
              <a:off x="78057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0x6</a:t>
              </a:r>
            </a:p>
            <a:p>
              <a:pPr algn="ctr">
                <a:lnSpc>
                  <a:spcPct val="80000"/>
                </a:lnSpc>
              </a:pPr>
              <a:r>
                <a:rPr lang="en-US" sz="1400" dirty="0">
                  <a:latin typeface="Calibri" panose="020F0502020204030204" pitchFamily="34" charset="0"/>
                  <a:cs typeface="Calibri" panose="020F0502020204030204" pitchFamily="34" charset="0"/>
                </a:rPr>
                <a:t>0xE</a:t>
              </a:r>
              <a:endParaRPr lang="en-US" sz="1400" b="0" i="0" dirty="0">
                <a:latin typeface="Calibri" panose="020F0502020204030204" pitchFamily="34" charset="0"/>
                <a:cs typeface="Calibri" panose="020F0502020204030204" pitchFamily="34" charset="0"/>
              </a:endParaRPr>
            </a:p>
          </p:txBody>
        </p:sp>
        <p:sp>
          <p:nvSpPr>
            <p:cNvPr id="44" name="Rectangle 14"/>
            <p:cNvSpPr>
              <a:spLocks noChangeArrowheads="1"/>
            </p:cNvSpPr>
            <p:nvPr>
              <p:custDataLst>
                <p:tags r:id="rId47"/>
              </p:custDataLst>
            </p:nvPr>
          </p:nvSpPr>
          <p:spPr bwMode="auto">
            <a:xfrm>
              <a:off x="83086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0x7</a:t>
              </a:r>
            </a:p>
            <a:p>
              <a:pPr algn="ctr">
                <a:lnSpc>
                  <a:spcPct val="80000"/>
                </a:lnSpc>
              </a:pPr>
              <a:r>
                <a:rPr lang="en-US" sz="1400" dirty="0">
                  <a:latin typeface="Calibri" panose="020F0502020204030204" pitchFamily="34" charset="0"/>
                  <a:cs typeface="Calibri" panose="020F0502020204030204" pitchFamily="34" charset="0"/>
                </a:rPr>
                <a:t>0xF</a:t>
              </a:r>
              <a:endParaRPr lang="en-US" sz="1400" b="0" i="0" dirty="0">
                <a:latin typeface="Calibri" panose="020F0502020204030204" pitchFamily="34" charset="0"/>
                <a:cs typeface="Calibri" panose="020F0502020204030204" pitchFamily="34" charset="0"/>
              </a:endParaRPr>
            </a:p>
          </p:txBody>
        </p:sp>
        <p:sp>
          <p:nvSpPr>
            <p:cNvPr id="45" name="Rectangle 14"/>
            <p:cNvSpPr>
              <a:spLocks noChangeArrowheads="1"/>
            </p:cNvSpPr>
            <p:nvPr>
              <p:custDataLst>
                <p:tags r:id="rId48"/>
              </p:custDataLst>
            </p:nvPr>
          </p:nvSpPr>
          <p:spPr bwMode="auto">
            <a:xfrm>
              <a:off x="478821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0x0</a:t>
              </a:r>
            </a:p>
            <a:p>
              <a:pPr algn="ctr">
                <a:lnSpc>
                  <a:spcPct val="80000"/>
                </a:lnSpc>
              </a:pPr>
              <a:r>
                <a:rPr lang="en-US" sz="1400" dirty="0">
                  <a:latin typeface="Calibri" panose="020F0502020204030204" pitchFamily="34" charset="0"/>
                  <a:cs typeface="Calibri" panose="020F0502020204030204" pitchFamily="34" charset="0"/>
                </a:rPr>
                <a:t>0x8</a:t>
              </a:r>
              <a:endParaRPr lang="en-US" sz="1400" b="0" i="0" dirty="0">
                <a:latin typeface="Calibri" panose="020F0502020204030204" pitchFamily="34" charset="0"/>
                <a:cs typeface="Calibri" panose="020F0502020204030204" pitchFamily="34" charset="0"/>
              </a:endParaRPr>
            </a:p>
          </p:txBody>
        </p:sp>
        <p:sp>
          <p:nvSpPr>
            <p:cNvPr id="46" name="Rectangle 14"/>
            <p:cNvSpPr>
              <a:spLocks noChangeArrowheads="1"/>
            </p:cNvSpPr>
            <p:nvPr>
              <p:custDataLst>
                <p:tags r:id="rId49"/>
              </p:custDataLst>
            </p:nvPr>
          </p:nvSpPr>
          <p:spPr bwMode="auto">
            <a:xfrm>
              <a:off x="529113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0x1</a:t>
              </a:r>
            </a:p>
            <a:p>
              <a:pPr algn="ctr">
                <a:lnSpc>
                  <a:spcPct val="80000"/>
                </a:lnSpc>
              </a:pPr>
              <a:r>
                <a:rPr lang="en-US" sz="1400" dirty="0">
                  <a:latin typeface="Calibri" panose="020F0502020204030204" pitchFamily="34" charset="0"/>
                  <a:cs typeface="Calibri" panose="020F0502020204030204" pitchFamily="34" charset="0"/>
                </a:rPr>
                <a:t>0x9</a:t>
              </a:r>
              <a:endParaRPr lang="en-US" sz="1400" b="0" i="0" dirty="0">
                <a:latin typeface="Calibri" panose="020F0502020204030204" pitchFamily="34" charset="0"/>
                <a:cs typeface="Calibri" panose="020F0502020204030204" pitchFamily="34" charset="0"/>
              </a:endParaRPr>
            </a:p>
          </p:txBody>
        </p:sp>
        <p:sp>
          <p:nvSpPr>
            <p:cNvPr id="47" name="Rectangle 14"/>
            <p:cNvSpPr>
              <a:spLocks noChangeArrowheads="1"/>
            </p:cNvSpPr>
            <p:nvPr>
              <p:custDataLst>
                <p:tags r:id="rId50"/>
              </p:custDataLst>
            </p:nvPr>
          </p:nvSpPr>
          <p:spPr bwMode="auto">
            <a:xfrm>
              <a:off x="579405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0x2</a:t>
              </a:r>
            </a:p>
            <a:p>
              <a:pPr algn="ctr">
                <a:lnSpc>
                  <a:spcPct val="80000"/>
                </a:lnSpc>
              </a:pPr>
              <a:r>
                <a:rPr lang="en-US" sz="1400" dirty="0">
                  <a:latin typeface="Calibri" panose="020F0502020204030204" pitchFamily="34" charset="0"/>
                  <a:cs typeface="Calibri" panose="020F0502020204030204" pitchFamily="34" charset="0"/>
                </a:rPr>
                <a:t>0xA</a:t>
              </a:r>
              <a:endParaRPr lang="en-US" sz="1400" b="0" i="0" dirty="0">
                <a:latin typeface="Calibri" panose="020F0502020204030204" pitchFamily="34" charset="0"/>
                <a:cs typeface="Calibri" panose="020F0502020204030204" pitchFamily="34" charset="0"/>
              </a:endParaRPr>
            </a:p>
          </p:txBody>
        </p:sp>
        <p:sp>
          <p:nvSpPr>
            <p:cNvPr id="48" name="Rectangle 14"/>
            <p:cNvSpPr>
              <a:spLocks noChangeArrowheads="1"/>
            </p:cNvSpPr>
            <p:nvPr>
              <p:custDataLst>
                <p:tags r:id="rId51"/>
              </p:custDataLst>
            </p:nvPr>
          </p:nvSpPr>
          <p:spPr bwMode="auto">
            <a:xfrm>
              <a:off x="6296972" y="2698925"/>
              <a:ext cx="502920" cy="365760"/>
            </a:xfrm>
            <a:prstGeom prst="rect">
              <a:avLst/>
            </a:prstGeom>
            <a:noFill/>
            <a:ln w="25400">
              <a:noFill/>
              <a:miter lim="800000"/>
              <a:headEnd/>
              <a:tailEnd/>
            </a:ln>
          </p:spPr>
          <p:txBody>
            <a:bodyPr wrap="none" anchor="ctr" anchorCtr="0">
              <a:noAutofit/>
            </a:bodyPr>
            <a:lstStyle/>
            <a:p>
              <a:pPr algn="ctr">
                <a:lnSpc>
                  <a:spcPct val="80000"/>
                </a:lnSpc>
              </a:pPr>
              <a:r>
                <a:rPr lang="en-US" sz="1400" b="0" i="0" dirty="0">
                  <a:latin typeface="Calibri" panose="020F0502020204030204" pitchFamily="34" charset="0"/>
                  <a:cs typeface="Calibri" panose="020F0502020204030204" pitchFamily="34" charset="0"/>
                </a:rPr>
                <a:t>0x3</a:t>
              </a:r>
            </a:p>
            <a:p>
              <a:pPr algn="ctr">
                <a:lnSpc>
                  <a:spcPct val="80000"/>
                </a:lnSpc>
              </a:pPr>
              <a:r>
                <a:rPr lang="en-US" sz="1400" dirty="0">
                  <a:latin typeface="Calibri" panose="020F0502020204030204" pitchFamily="34" charset="0"/>
                  <a:cs typeface="Calibri" panose="020F0502020204030204" pitchFamily="34" charset="0"/>
                </a:rPr>
                <a:t>0xB</a:t>
              </a:r>
              <a:endParaRPr lang="en-US" sz="1400" b="0" i="0" dirty="0">
                <a:latin typeface="Calibri" panose="020F0502020204030204" pitchFamily="34" charset="0"/>
                <a:cs typeface="Calibri" panose="020F0502020204030204" pitchFamily="34" charset="0"/>
              </a:endParaRPr>
            </a:p>
          </p:txBody>
        </p:sp>
      </p:grpSp>
      <p:grpSp>
        <p:nvGrpSpPr>
          <p:cNvPr id="75" name="Group 74"/>
          <p:cNvGrpSpPr/>
          <p:nvPr/>
        </p:nvGrpSpPr>
        <p:grpSpPr>
          <a:xfrm>
            <a:off x="546724" y="3762756"/>
            <a:ext cx="1265924" cy="457200"/>
            <a:chOff x="502920" y="3487861"/>
            <a:chExt cx="1265924" cy="457200"/>
          </a:xfrm>
        </p:grpSpPr>
        <p:sp>
          <p:nvSpPr>
            <p:cNvPr id="72" name="Left Brace 71"/>
            <p:cNvSpPr/>
            <p:nvPr/>
          </p:nvSpPr>
          <p:spPr bwMode="auto">
            <a:xfrm>
              <a:off x="1631684" y="3487861"/>
              <a:ext cx="137160" cy="457200"/>
            </a:xfrm>
            <a:prstGeom prst="leftBrace">
              <a:avLst/>
            </a:prstGeom>
            <a:noFill/>
            <a:ln w="25400"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4" name="TextBox 73"/>
            <p:cNvSpPr txBox="1"/>
            <p:nvPr>
              <p:custDataLst>
                <p:tags r:id="rId43"/>
              </p:custDataLst>
            </p:nvPr>
          </p:nvSpPr>
          <p:spPr>
            <a:xfrm>
              <a:off x="502920" y="3520440"/>
              <a:ext cx="1173013" cy="369332"/>
            </a:xfrm>
            <a:prstGeom prst="rect">
              <a:avLst/>
            </a:prstGeom>
            <a:noFill/>
          </p:spPr>
          <p:txBody>
            <a:bodyPr wrap="none" rtlCol="0">
              <a:spAutoFit/>
            </a:bodyPr>
            <a:lstStyle/>
            <a:p>
              <a:r>
                <a:rPr lang="en-US" sz="1800" b="0" i="0" dirty="0">
                  <a:solidFill>
                    <a:schemeClr val="bg1">
                      <a:lumMod val="65000"/>
                    </a:schemeClr>
                  </a:solidFill>
                  <a:latin typeface="Calibri" panose="020F0502020204030204" pitchFamily="34" charset="0"/>
                  <a:cs typeface="Calibri" panose="020F0502020204030204" pitchFamily="34" charset="0"/>
                </a:rPr>
                <a:t>equivalent</a:t>
              </a:r>
            </a:p>
          </p:txBody>
        </p:sp>
      </p:grpSp>
      <p:grpSp>
        <p:nvGrpSpPr>
          <p:cNvPr id="76" name="Group 75"/>
          <p:cNvGrpSpPr/>
          <p:nvPr/>
        </p:nvGrpSpPr>
        <p:grpSpPr>
          <a:xfrm>
            <a:off x="196932" y="5288173"/>
            <a:ext cx="1265924" cy="457200"/>
            <a:chOff x="502920" y="3487861"/>
            <a:chExt cx="1265924" cy="457200"/>
          </a:xfrm>
        </p:grpSpPr>
        <p:sp>
          <p:nvSpPr>
            <p:cNvPr id="77" name="Left Brace 76"/>
            <p:cNvSpPr/>
            <p:nvPr/>
          </p:nvSpPr>
          <p:spPr bwMode="auto">
            <a:xfrm>
              <a:off x="1631684" y="3487861"/>
              <a:ext cx="137160" cy="457200"/>
            </a:xfrm>
            <a:prstGeom prst="leftBrace">
              <a:avLst/>
            </a:prstGeom>
            <a:noFill/>
            <a:ln w="25400"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8" name="TextBox 77"/>
            <p:cNvSpPr txBox="1"/>
            <p:nvPr>
              <p:custDataLst>
                <p:tags r:id="rId42"/>
              </p:custDataLst>
            </p:nvPr>
          </p:nvSpPr>
          <p:spPr>
            <a:xfrm>
              <a:off x="502920" y="3520440"/>
              <a:ext cx="1173013" cy="369332"/>
            </a:xfrm>
            <a:prstGeom prst="rect">
              <a:avLst/>
            </a:prstGeom>
            <a:noFill/>
          </p:spPr>
          <p:txBody>
            <a:bodyPr wrap="none" rtlCol="0">
              <a:spAutoFit/>
            </a:bodyPr>
            <a:lstStyle/>
            <a:p>
              <a:r>
                <a:rPr lang="en-US" sz="1800" b="0" i="0" dirty="0">
                  <a:solidFill>
                    <a:schemeClr val="bg1">
                      <a:lumMod val="65000"/>
                    </a:schemeClr>
                  </a:solidFill>
                  <a:latin typeface="Calibri" panose="020F0502020204030204" pitchFamily="34" charset="0"/>
                  <a:cs typeface="Calibri" panose="020F0502020204030204" pitchFamily="34" charset="0"/>
                </a:rPr>
                <a:t>equivalent</a:t>
              </a:r>
            </a:p>
          </p:txBody>
        </p:sp>
      </p:grpSp>
      <p:grpSp>
        <p:nvGrpSpPr>
          <p:cNvPr id="73" name="Group 72"/>
          <p:cNvGrpSpPr/>
          <p:nvPr/>
        </p:nvGrpSpPr>
        <p:grpSpPr>
          <a:xfrm>
            <a:off x="4297680" y="3840480"/>
            <a:ext cx="2011680" cy="301752"/>
            <a:chOff x="4347475" y="3755239"/>
            <a:chExt cx="2011680" cy="400110"/>
          </a:xfrm>
          <a:noFill/>
        </p:grpSpPr>
        <p:sp>
          <p:nvSpPr>
            <p:cNvPr id="79" name="Rectangle 15"/>
            <p:cNvSpPr>
              <a:spLocks noChangeArrowheads="1"/>
            </p:cNvSpPr>
            <p:nvPr>
              <p:custDataLst>
                <p:tags r:id="rId38"/>
              </p:custDataLst>
            </p:nvPr>
          </p:nvSpPr>
          <p:spPr bwMode="auto">
            <a:xfrm>
              <a:off x="585623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0" name="Rectangle 15"/>
            <p:cNvSpPr>
              <a:spLocks noChangeArrowheads="1"/>
            </p:cNvSpPr>
            <p:nvPr>
              <p:custDataLst>
                <p:tags r:id="rId39"/>
              </p:custDataLst>
            </p:nvPr>
          </p:nvSpPr>
          <p:spPr bwMode="auto">
            <a:xfrm>
              <a:off x="535331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1" name="Rectangle 15"/>
            <p:cNvSpPr>
              <a:spLocks noChangeArrowheads="1"/>
            </p:cNvSpPr>
            <p:nvPr>
              <p:custDataLst>
                <p:tags r:id="rId40"/>
              </p:custDataLst>
            </p:nvPr>
          </p:nvSpPr>
          <p:spPr bwMode="auto">
            <a:xfrm>
              <a:off x="485039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2" name="Rectangle 15"/>
            <p:cNvSpPr>
              <a:spLocks noChangeArrowheads="1"/>
            </p:cNvSpPr>
            <p:nvPr>
              <p:custDataLst>
                <p:tags r:id="rId41"/>
              </p:custDataLst>
            </p:nvPr>
          </p:nvSpPr>
          <p:spPr bwMode="auto">
            <a:xfrm>
              <a:off x="434747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0A</a:t>
              </a:r>
            </a:p>
          </p:txBody>
        </p:sp>
      </p:grpSp>
      <p:grpSp>
        <p:nvGrpSpPr>
          <p:cNvPr id="83" name="Group 82"/>
          <p:cNvGrpSpPr/>
          <p:nvPr/>
        </p:nvGrpSpPr>
        <p:grpSpPr>
          <a:xfrm>
            <a:off x="6309360" y="4443984"/>
            <a:ext cx="2011680" cy="301752"/>
            <a:chOff x="4347475" y="3755239"/>
            <a:chExt cx="2011680" cy="400110"/>
          </a:xfrm>
        </p:grpSpPr>
        <p:sp>
          <p:nvSpPr>
            <p:cNvPr id="84" name="Rectangle 15"/>
            <p:cNvSpPr>
              <a:spLocks noChangeArrowheads="1"/>
            </p:cNvSpPr>
            <p:nvPr>
              <p:custDataLst>
                <p:tags r:id="rId34"/>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35"/>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36"/>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01</a:t>
              </a:r>
            </a:p>
          </p:txBody>
        </p:sp>
        <p:sp>
          <p:nvSpPr>
            <p:cNvPr id="87" name="Rectangle 15"/>
            <p:cNvSpPr>
              <a:spLocks noChangeArrowheads="1"/>
            </p:cNvSpPr>
            <p:nvPr>
              <p:custDataLst>
                <p:tags r:id="rId37"/>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5F</a:t>
              </a:r>
            </a:p>
          </p:txBody>
        </p:sp>
      </p:grpSp>
      <p:grpSp>
        <p:nvGrpSpPr>
          <p:cNvPr id="88" name="Group 87"/>
          <p:cNvGrpSpPr/>
          <p:nvPr/>
        </p:nvGrpSpPr>
        <p:grpSpPr>
          <a:xfrm>
            <a:off x="6309360" y="3538728"/>
            <a:ext cx="2011680" cy="301752"/>
            <a:chOff x="4347475" y="3755239"/>
            <a:chExt cx="2011680" cy="400110"/>
          </a:xfrm>
        </p:grpSpPr>
        <p:sp>
          <p:nvSpPr>
            <p:cNvPr id="89" name="Rectangle 15"/>
            <p:cNvSpPr>
              <a:spLocks noChangeArrowheads="1"/>
            </p:cNvSpPr>
            <p:nvPr>
              <p:custDataLst>
                <p:tags r:id="rId30"/>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0" name="Rectangle 15"/>
            <p:cNvSpPr>
              <a:spLocks noChangeArrowheads="1"/>
            </p:cNvSpPr>
            <p:nvPr>
              <p:custDataLst>
                <p:tags r:id="rId31"/>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1" name="Rectangle 15"/>
            <p:cNvSpPr>
              <a:spLocks noChangeArrowheads="1"/>
            </p:cNvSpPr>
            <p:nvPr>
              <p:custDataLst>
                <p:tags r:id="rId32"/>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2" name="Rectangle 15"/>
            <p:cNvSpPr>
              <a:spLocks noChangeArrowheads="1"/>
            </p:cNvSpPr>
            <p:nvPr>
              <p:custDataLst>
                <p:tags r:id="rId33"/>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grpSp>
        <p:nvGrpSpPr>
          <p:cNvPr id="93" name="Group 92"/>
          <p:cNvGrpSpPr/>
          <p:nvPr/>
        </p:nvGrpSpPr>
        <p:grpSpPr>
          <a:xfrm>
            <a:off x="4297680" y="4754880"/>
            <a:ext cx="2011680" cy="301752"/>
            <a:chOff x="4347475" y="3755239"/>
            <a:chExt cx="2011680" cy="400110"/>
          </a:xfrm>
        </p:grpSpPr>
        <p:sp>
          <p:nvSpPr>
            <p:cNvPr id="94" name="Rectangle 15"/>
            <p:cNvSpPr>
              <a:spLocks noChangeArrowheads="1"/>
            </p:cNvSpPr>
            <p:nvPr>
              <p:custDataLst>
                <p:tags r:id="rId26"/>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27"/>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6" name="Rectangle 15"/>
            <p:cNvSpPr>
              <a:spLocks noChangeArrowheads="1"/>
            </p:cNvSpPr>
            <p:nvPr>
              <p:custDataLst>
                <p:tags r:id="rId28"/>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0B</a:t>
              </a:r>
            </a:p>
          </p:txBody>
        </p:sp>
        <p:sp>
          <p:nvSpPr>
            <p:cNvPr id="97" name="Rectangle 15"/>
            <p:cNvSpPr>
              <a:spLocks noChangeArrowheads="1"/>
            </p:cNvSpPr>
            <p:nvPr>
              <p:custDataLst>
                <p:tags r:id="rId29"/>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AD</a:t>
              </a:r>
            </a:p>
          </p:txBody>
        </p:sp>
      </p:grpSp>
      <p:grpSp>
        <p:nvGrpSpPr>
          <p:cNvPr id="98" name="Group 97"/>
          <p:cNvGrpSpPr/>
          <p:nvPr/>
        </p:nvGrpSpPr>
        <p:grpSpPr>
          <a:xfrm>
            <a:off x="4297680" y="5669280"/>
            <a:ext cx="2011680" cy="301757"/>
            <a:chOff x="4347475" y="3755233"/>
            <a:chExt cx="2011680" cy="400116"/>
          </a:xfrm>
        </p:grpSpPr>
        <p:sp>
          <p:nvSpPr>
            <p:cNvPr id="99" name="Rectangle 15"/>
            <p:cNvSpPr>
              <a:spLocks noChangeArrowheads="1"/>
            </p:cNvSpPr>
            <p:nvPr>
              <p:custDataLst>
                <p:tags r:id="rId22"/>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0" name="Rectangle 15"/>
            <p:cNvSpPr>
              <a:spLocks noChangeArrowheads="1"/>
            </p:cNvSpPr>
            <p:nvPr>
              <p:custDataLst>
                <p:tags r:id="rId23"/>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1" name="Rectangle 15"/>
            <p:cNvSpPr>
              <a:spLocks noChangeArrowheads="1"/>
            </p:cNvSpPr>
            <p:nvPr>
              <p:custDataLst>
                <p:tags r:id="rId24"/>
              </p:custDataLst>
            </p:nvPr>
          </p:nvSpPr>
          <p:spPr bwMode="auto">
            <a:xfrm>
              <a:off x="4850395" y="3755233"/>
              <a:ext cx="502920" cy="400109"/>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2" name="Rectangle 15"/>
            <p:cNvSpPr>
              <a:spLocks noChangeArrowheads="1"/>
            </p:cNvSpPr>
            <p:nvPr>
              <p:custDataLst>
                <p:tags r:id="rId25"/>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18</a:t>
              </a:r>
            </a:p>
          </p:txBody>
        </p:sp>
      </p:grpSp>
      <p:grpSp>
        <p:nvGrpSpPr>
          <p:cNvPr id="103" name="Group 102"/>
          <p:cNvGrpSpPr/>
          <p:nvPr/>
        </p:nvGrpSpPr>
        <p:grpSpPr>
          <a:xfrm>
            <a:off x="6309360" y="5669280"/>
            <a:ext cx="2011680" cy="301752"/>
            <a:chOff x="4347475" y="3755239"/>
            <a:chExt cx="2011680" cy="400110"/>
          </a:xfrm>
        </p:grpSpPr>
        <p:sp>
          <p:nvSpPr>
            <p:cNvPr id="104" name="Rectangle 15"/>
            <p:cNvSpPr>
              <a:spLocks noChangeArrowheads="1"/>
            </p:cNvSpPr>
            <p:nvPr>
              <p:custDataLst>
                <p:tags r:id="rId18"/>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5" name="Rectangle 15"/>
            <p:cNvSpPr>
              <a:spLocks noChangeArrowheads="1"/>
            </p:cNvSpPr>
            <p:nvPr>
              <p:custDataLst>
                <p:tags r:id="rId19"/>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6" name="Rectangle 15"/>
            <p:cNvSpPr>
              <a:spLocks noChangeArrowheads="1"/>
            </p:cNvSpPr>
            <p:nvPr>
              <p:custDataLst>
                <p:tags r:id="rId20"/>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07" name="Rectangle 15"/>
            <p:cNvSpPr>
              <a:spLocks noChangeArrowheads="1"/>
            </p:cNvSpPr>
            <p:nvPr>
              <p:custDataLst>
                <p:tags r:id="rId21"/>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00</a:t>
              </a:r>
              <a:endParaRPr lang="en-US" sz="2000" b="0" dirty="0">
                <a:latin typeface="Calibri" panose="020F0502020204030204" pitchFamily="34" charset="0"/>
                <a:cs typeface="Calibri" panose="020F0502020204030204" pitchFamily="34" charset="0"/>
              </a:endParaRPr>
            </a:p>
          </p:txBody>
        </p:sp>
      </p:grpSp>
      <p:grpSp>
        <p:nvGrpSpPr>
          <p:cNvPr id="108" name="Group 107"/>
          <p:cNvGrpSpPr/>
          <p:nvPr/>
        </p:nvGrpSpPr>
        <p:grpSpPr>
          <a:xfrm>
            <a:off x="6309360" y="3840480"/>
            <a:ext cx="2011680" cy="301752"/>
            <a:chOff x="4347475" y="3755239"/>
            <a:chExt cx="2011680" cy="400110"/>
          </a:xfrm>
        </p:grpSpPr>
        <p:sp>
          <p:nvSpPr>
            <p:cNvPr id="109" name="Rectangle 15"/>
            <p:cNvSpPr>
              <a:spLocks noChangeArrowheads="1"/>
            </p:cNvSpPr>
            <p:nvPr>
              <p:custDataLst>
                <p:tags r:id="rId14"/>
              </p:custDataLst>
            </p:nvPr>
          </p:nvSpPr>
          <p:spPr bwMode="auto">
            <a:xfrm>
              <a:off x="585623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0" name="Rectangle 15"/>
            <p:cNvSpPr>
              <a:spLocks noChangeArrowheads="1"/>
            </p:cNvSpPr>
            <p:nvPr>
              <p:custDataLst>
                <p:tags r:id="rId15"/>
              </p:custDataLst>
            </p:nvPr>
          </p:nvSpPr>
          <p:spPr bwMode="auto">
            <a:xfrm>
              <a:off x="535331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1" name="Rectangle 15"/>
            <p:cNvSpPr>
              <a:spLocks noChangeArrowheads="1"/>
            </p:cNvSpPr>
            <p:nvPr>
              <p:custDataLst>
                <p:tags r:id="rId16"/>
              </p:custDataLst>
            </p:nvPr>
          </p:nvSpPr>
          <p:spPr bwMode="auto">
            <a:xfrm>
              <a:off x="485039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2" name="Rectangle 15"/>
            <p:cNvSpPr>
              <a:spLocks noChangeArrowheads="1"/>
            </p:cNvSpPr>
            <p:nvPr>
              <p:custDataLst>
                <p:tags r:id="rId17"/>
              </p:custDataLst>
            </p:nvPr>
          </p:nvSpPr>
          <p:spPr bwMode="auto">
            <a:xfrm>
              <a:off x="4347475" y="3755239"/>
              <a:ext cx="502920" cy="400110"/>
            </a:xfrm>
            <a:prstGeom prst="rect">
              <a:avLst/>
            </a:prstGeom>
            <a:noFill/>
            <a:ln w="25400">
              <a:noFill/>
              <a:miter lim="800000"/>
              <a:headEnd/>
              <a:tailEnd/>
            </a:ln>
          </p:spPr>
          <p:txBody>
            <a:bodyPr wrap="none" lIns="0" tIns="0" rIns="0" bIns="0" anchor="ctr" anchorCtr="0">
              <a:noAutofit/>
            </a:bodyPr>
            <a:lstStyle/>
            <a:p>
              <a:pPr algn="ctr">
                <a:lnSpc>
                  <a:spcPct val="100000"/>
                </a:lnSpc>
              </a:pPr>
              <a:r>
                <a:rPr lang="en-US" sz="2000" dirty="0">
                  <a:latin typeface="Calibri" panose="020F0502020204030204" pitchFamily="34" charset="0"/>
                  <a:cs typeface="Calibri" panose="020F0502020204030204" pitchFamily="34" charset="0"/>
                </a:rPr>
                <a:t>0B</a:t>
              </a:r>
              <a:endParaRPr lang="en-US" sz="2000" b="0" dirty="0">
                <a:latin typeface="Calibri" panose="020F0502020204030204" pitchFamily="34" charset="0"/>
                <a:cs typeface="Calibri" panose="020F0502020204030204" pitchFamily="34" charset="0"/>
              </a:endParaRPr>
            </a:p>
          </p:txBody>
        </p:sp>
      </p:grpSp>
      <p:sp>
        <p:nvSpPr>
          <p:cNvPr id="113" name="Rectangle 112"/>
          <p:cNvSpPr/>
          <p:nvPr>
            <p:custDataLst>
              <p:tags r:id="rId4"/>
            </p:custDataLst>
          </p:nvPr>
        </p:nvSpPr>
        <p:spPr bwMode="auto">
          <a:xfrm>
            <a:off x="4297680" y="5669280"/>
            <a:ext cx="4023360" cy="304800"/>
          </a:xfrm>
          <a:prstGeom prst="rect">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114" name="U-Turn Arrow 113"/>
          <p:cNvSpPr/>
          <p:nvPr>
            <p:custDataLst>
              <p:tags r:id="rId5"/>
            </p:custDataLst>
          </p:nvPr>
        </p:nvSpPr>
        <p:spPr bwMode="auto">
          <a:xfrm rot="16200000">
            <a:off x="3442716" y="4997196"/>
            <a:ext cx="1508760" cy="137160"/>
          </a:xfrm>
          <a:prstGeom prst="uturnArrow">
            <a:avLst>
              <a:gd name="adj1" fmla="val 0"/>
              <a:gd name="adj2" fmla="val 17247"/>
              <a:gd name="adj3" fmla="val 43896"/>
              <a:gd name="adj4" fmla="val 43750"/>
              <a:gd name="adj5" fmla="val 100000"/>
            </a:avLst>
          </a:prstGeom>
          <a:solidFill>
            <a:srgbClr val="0000FF"/>
          </a:solid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rgbClr val="000000"/>
              </a:solidFill>
              <a:effectLst/>
              <a:latin typeface="Roboto Regular" charset="0"/>
            </a:endParaRPr>
          </a:p>
        </p:txBody>
      </p:sp>
      <p:sp>
        <p:nvSpPr>
          <p:cNvPr id="115" name="TextBox 114"/>
          <p:cNvSpPr txBox="1"/>
          <p:nvPr>
            <p:custDataLst>
              <p:tags r:id="rId6"/>
            </p:custDataLst>
          </p:nvPr>
        </p:nvSpPr>
        <p:spPr>
          <a:xfrm>
            <a:off x="3566160" y="5669280"/>
            <a:ext cx="731520" cy="301752"/>
          </a:xfrm>
          <a:prstGeom prst="rect">
            <a:avLst/>
          </a:prstGeom>
          <a:noFill/>
        </p:spPr>
        <p:txBody>
          <a:bodyPr wrap="none" rtlCol="0" anchor="ctr" anchorCtr="0">
            <a:noAutofit/>
          </a:bodyPr>
          <a:lstStyle/>
          <a:p>
            <a:pPr algn="ctr"/>
            <a:r>
              <a:rPr lang="en-US" dirty="0">
                <a:solidFill>
                  <a:srgbClr val="0000FF"/>
                </a:solidFill>
                <a:latin typeface="Courier New" panose="02070309020205020404" pitchFamily="49" charset="0"/>
                <a:ea typeface="Anonymous Pro" panose="02060609030202000504" pitchFamily="49" charset="0"/>
                <a:cs typeface="Courier New" panose="02070309020205020404" pitchFamily="49" charset="0"/>
              </a:rPr>
              <a:t>p</a:t>
            </a:r>
            <a:endParaRPr lang="en-US" sz="1800" b="0" i="0" dirty="0">
              <a:solidFill>
                <a:srgbClr val="0000FF"/>
              </a:solidFill>
              <a:latin typeface="Courier New" panose="02070309020205020404" pitchFamily="49" charset="0"/>
              <a:ea typeface="Anonymous Pro" panose="02060609030202000504" pitchFamily="49" charset="0"/>
              <a:cs typeface="Courier New" panose="02070309020205020404" pitchFamily="49" charset="0"/>
            </a:endParaRPr>
          </a:p>
        </p:txBody>
      </p:sp>
      <p:grpSp>
        <p:nvGrpSpPr>
          <p:cNvPr id="116" name="Group 115"/>
          <p:cNvGrpSpPr/>
          <p:nvPr/>
        </p:nvGrpSpPr>
        <p:grpSpPr>
          <a:xfrm>
            <a:off x="4297680" y="4142232"/>
            <a:ext cx="2011680" cy="301752"/>
            <a:chOff x="4347475" y="3755239"/>
            <a:chExt cx="2011680" cy="400110"/>
          </a:xfrm>
          <a:noFill/>
        </p:grpSpPr>
        <p:sp>
          <p:nvSpPr>
            <p:cNvPr id="117" name="Rectangle 15"/>
            <p:cNvSpPr>
              <a:spLocks noChangeArrowheads="1"/>
            </p:cNvSpPr>
            <p:nvPr>
              <p:custDataLst>
                <p:tags r:id="rId10"/>
              </p:custDataLst>
            </p:nvPr>
          </p:nvSpPr>
          <p:spPr bwMode="auto">
            <a:xfrm>
              <a:off x="585623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8" name="Rectangle 15"/>
            <p:cNvSpPr>
              <a:spLocks noChangeArrowheads="1"/>
            </p:cNvSpPr>
            <p:nvPr>
              <p:custDataLst>
                <p:tags r:id="rId11"/>
              </p:custDataLst>
            </p:nvPr>
          </p:nvSpPr>
          <p:spPr bwMode="auto">
            <a:xfrm>
              <a:off x="535331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19" name="Rectangle 15"/>
            <p:cNvSpPr>
              <a:spLocks noChangeArrowheads="1"/>
            </p:cNvSpPr>
            <p:nvPr>
              <p:custDataLst>
                <p:tags r:id="rId12"/>
              </p:custDataLst>
            </p:nvPr>
          </p:nvSpPr>
          <p:spPr bwMode="auto">
            <a:xfrm>
              <a:off x="485039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20" name="Rectangle 15"/>
            <p:cNvSpPr>
              <a:spLocks noChangeArrowheads="1"/>
            </p:cNvSpPr>
            <p:nvPr>
              <p:custDataLst>
                <p:tags r:id="rId13"/>
              </p:custDataLst>
            </p:nvPr>
          </p:nvSpPr>
          <p:spPr bwMode="auto">
            <a:xfrm>
              <a:off x="4347475" y="3755239"/>
              <a:ext cx="502920" cy="400110"/>
            </a:xfrm>
            <a:prstGeom prst="rect">
              <a:avLst/>
            </a:prstGeom>
            <a:grpFill/>
            <a:ln w="25400">
              <a:noFill/>
              <a:miter lim="800000"/>
              <a:headEnd/>
              <a:tailEnd/>
            </a:ln>
          </p:spPr>
          <p:txBody>
            <a:bodyPr wrap="none" lIns="0" tIns="0" rIns="0" bIns="0" anchor="ctr" anchorCtr="0">
              <a:noAutofit/>
            </a:bodyPr>
            <a:lstStyle/>
            <a:p>
              <a:pPr algn="ctr">
                <a:lnSpc>
                  <a:spcPct val="100000"/>
                </a:lnSpc>
              </a:pPr>
              <a:r>
                <a:rPr lang="en-US" sz="2000" b="0" dirty="0">
                  <a:latin typeface="Calibri" panose="020F0502020204030204" pitchFamily="34" charset="0"/>
                  <a:cs typeface="Calibri" panose="020F0502020204030204" pitchFamily="34" charset="0"/>
                </a:rPr>
                <a:t>0C</a:t>
              </a:r>
            </a:p>
          </p:txBody>
        </p:sp>
      </p:grpSp>
      <p:grpSp>
        <p:nvGrpSpPr>
          <p:cNvPr id="121" name="Group 120">
            <a:extLst>
              <a:ext uri="{FF2B5EF4-FFF2-40B4-BE49-F238E27FC236}">
                <a16:creationId xmlns:a16="http://schemas.microsoft.com/office/drawing/2014/main" id="{50E94F16-9D25-0042-AC96-5DB216228C1C}"/>
              </a:ext>
            </a:extLst>
          </p:cNvPr>
          <p:cNvGrpSpPr/>
          <p:nvPr/>
        </p:nvGrpSpPr>
        <p:grpSpPr>
          <a:xfrm>
            <a:off x="4754880" y="228600"/>
            <a:ext cx="4391378" cy="1476118"/>
            <a:chOff x="4754880" y="228600"/>
            <a:chExt cx="4391378" cy="1476118"/>
          </a:xfrm>
        </p:grpSpPr>
        <p:sp>
          <p:nvSpPr>
            <p:cNvPr id="126" name="TextBox 125">
              <a:extLst>
                <a:ext uri="{FF2B5EF4-FFF2-40B4-BE49-F238E27FC236}">
                  <a16:creationId xmlns:a16="http://schemas.microsoft.com/office/drawing/2014/main" id="{28FDCAC8-ED1D-524B-8D74-F7A004FE84A4}"/>
                </a:ext>
              </a:extLst>
            </p:cNvPr>
            <p:cNvSpPr txBox="1"/>
            <p:nvPr>
              <p:custDataLst>
                <p:tags r:id="rId7"/>
              </p:custDataLst>
            </p:nvPr>
          </p:nvSpPr>
          <p:spPr>
            <a:xfrm>
              <a:off x="4754880" y="1243053"/>
              <a:ext cx="4389120" cy="461665"/>
            </a:xfrm>
            <a:prstGeom prst="rect">
              <a:avLst/>
            </a:prstGeom>
            <a:solidFill>
              <a:srgbClr val="CED6FF"/>
            </a:solidFill>
          </p:spPr>
          <p:txBody>
            <a:bodyPr wrap="square" rtlCol="0">
              <a:spAutoFit/>
            </a:bodyPr>
            <a:lstStyle/>
            <a:p>
              <a:pPr lvl="0"/>
              <a:endParaRPr lang="en-US" dirty="0">
                <a:solidFill>
                  <a:srgbClr val="000000"/>
                </a:solidFill>
                <a:latin typeface="Calibri" panose="020F0502020204030204" pitchFamily="34" charset="0"/>
                <a:ea typeface="CMU Bright" panose="02000603000000000000" pitchFamily="2" charset="0"/>
                <a:cs typeface="Calibri" panose="020F0502020204030204" pitchFamily="34" charset="0"/>
              </a:endParaRPr>
            </a:p>
          </p:txBody>
        </p:sp>
        <p:sp>
          <p:nvSpPr>
            <p:cNvPr id="127" name="Rectangle 126">
              <a:extLst>
                <a:ext uri="{FF2B5EF4-FFF2-40B4-BE49-F238E27FC236}">
                  <a16:creationId xmlns:a16="http://schemas.microsoft.com/office/drawing/2014/main" id="{B0B78CD8-12F2-B243-9230-FE4110E481AF}"/>
                </a:ext>
              </a:extLst>
            </p:cNvPr>
            <p:cNvSpPr/>
            <p:nvPr>
              <p:custDataLst>
                <p:tags r:id="rId8"/>
              </p:custDataLst>
            </p:nvPr>
          </p:nvSpPr>
          <p:spPr>
            <a:xfrm>
              <a:off x="4754880" y="228600"/>
              <a:ext cx="4391378" cy="646331"/>
            </a:xfrm>
            <a:prstGeom prst="rect">
              <a:avLst/>
            </a:prstGeom>
            <a:solidFill>
              <a:srgbClr val="CCFFCC"/>
            </a:solidFill>
          </p:spPr>
          <p:txBody>
            <a:bodyPr wrap="square">
              <a:spAutoFit/>
            </a:bodyPr>
            <a:lstStyle/>
            <a:p>
              <a:r>
                <a:rPr lang="en-US" sz="1800" b="0" i="0" dirty="0">
                  <a:latin typeface="Calibri" panose="020F0502020204030204" pitchFamily="34" charset="0"/>
                  <a:cs typeface="Calibri" panose="020F0502020204030204" pitchFamily="34" charset="0"/>
                </a:rPr>
                <a:t>Arrays are adjacent locations in memory storing the same type of data object</a:t>
              </a:r>
            </a:p>
          </p:txBody>
        </p:sp>
        <p:sp>
          <p:nvSpPr>
            <p:cNvPr id="128" name="Rectangle 127">
              <a:extLst>
                <a:ext uri="{FF2B5EF4-FFF2-40B4-BE49-F238E27FC236}">
                  <a16:creationId xmlns:a16="http://schemas.microsoft.com/office/drawing/2014/main" id="{7D8EE52E-28CB-6E4B-8963-42587A9CEC61}"/>
                </a:ext>
              </a:extLst>
            </p:cNvPr>
            <p:cNvSpPr/>
            <p:nvPr>
              <p:custDataLst>
                <p:tags r:id="rId9"/>
              </p:custDataLst>
            </p:nvPr>
          </p:nvSpPr>
          <p:spPr>
            <a:xfrm>
              <a:off x="4754880" y="873721"/>
              <a:ext cx="4389501" cy="369332"/>
            </a:xfrm>
            <a:prstGeom prst="rect">
              <a:avLst/>
            </a:prstGeom>
            <a:solidFill>
              <a:srgbClr val="FFDE92"/>
            </a:solidFill>
          </p:spPr>
          <p:txBody>
            <a:bodyPr wrap="square">
              <a:spAutoFit/>
            </a:bodyPr>
            <a:lstStyle/>
            <a:p>
              <a:r>
                <a:rPr lang="en-US"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dirty="0">
                  <a:latin typeface="Calibri" panose="020F0502020204030204" pitchFamily="34" charset="0"/>
                  <a:ea typeface="CMU Bright" panose="02000603000000000000" pitchFamily="2" charset="0"/>
                  <a:cs typeface="Calibri" panose="020F0502020204030204" pitchFamily="34" charset="0"/>
                </a:rPr>
                <a:t> (array name) returns the array’s address</a:t>
              </a:r>
            </a:p>
          </p:txBody>
        </p:sp>
      </p:grpSp>
      <p:sp>
        <p:nvSpPr>
          <p:cNvPr id="129" name="Rectangle 128">
            <a:extLst>
              <a:ext uri="{FF2B5EF4-FFF2-40B4-BE49-F238E27FC236}">
                <a16:creationId xmlns:a16="http://schemas.microsoft.com/office/drawing/2014/main" id="{0EA7A507-6B72-4B45-9692-B9F7B4365496}"/>
              </a:ext>
            </a:extLst>
          </p:cNvPr>
          <p:cNvSpPr/>
          <p:nvPr/>
        </p:nvSpPr>
        <p:spPr>
          <a:xfrm>
            <a:off x="4663440" y="1640271"/>
            <a:ext cx="4572000" cy="830997"/>
          </a:xfrm>
          <a:prstGeom prst="rect">
            <a:avLst/>
          </a:prstGeom>
        </p:spPr>
        <p:txBody>
          <a:bodyPr>
            <a:spAutoFit/>
          </a:bodyPr>
          <a:lstStyle/>
          <a:p>
            <a:pPr lvl="0"/>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&amp;</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is the address of </a:t>
            </a:r>
            <a:r>
              <a:rPr lang="en-US" b="0" dirty="0">
                <a:solidFill>
                  <a:srgbClr val="BD0000"/>
                </a:solidFill>
                <a:latin typeface="Courier New" panose="02070309020205020404" pitchFamily="49" charset="0"/>
                <a:ea typeface="CMU Bright" panose="02000603000000000000" pitchFamily="2" charset="0"/>
                <a:cs typeface="Courier New" panose="02070309020205020404" pitchFamily="49" charset="0"/>
              </a:rPr>
              <a:t>a</a:t>
            </a:r>
            <a:r>
              <a:rPr lang="en-US" b="0" dirty="0">
                <a:solidFill>
                  <a:srgbClr val="000000"/>
                </a:solidFill>
                <a:latin typeface="Courier New" panose="02070309020205020404" pitchFamily="49" charset="0"/>
                <a:ea typeface="CMU Bright" panose="02000603000000000000" pitchFamily="2" charset="0"/>
                <a:cs typeface="Courier New" panose="02070309020205020404" pitchFamily="49" charset="0"/>
              </a:rPr>
              <a:t>[0]</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plus </a:t>
            </a:r>
            <a:r>
              <a:rPr lang="en-US" b="0" dirty="0" err="1">
                <a:solidFill>
                  <a:srgbClr val="000000"/>
                </a:solidFill>
                <a:latin typeface="Courier New" panose="02070309020205020404" pitchFamily="49" charset="0"/>
                <a:ea typeface="CMU Bright" panose="02000603000000000000" pitchFamily="2" charset="0"/>
                <a:cs typeface="Courier New" panose="02070309020205020404" pitchFamily="49" charset="0"/>
              </a:rPr>
              <a:t>i</a:t>
            </a:r>
            <a:r>
              <a:rPr lang="en-US" b="0" dirty="0">
                <a:solidFill>
                  <a:srgbClr val="000000"/>
                </a:solidFill>
                <a:latin typeface="Calibri" panose="020F0502020204030204" pitchFamily="34" charset="0"/>
                <a:ea typeface="CMU Bright" panose="02000603000000000000" pitchFamily="2" charset="0"/>
                <a:cs typeface="Calibri" panose="020F0502020204030204" pitchFamily="34" charset="0"/>
              </a:rPr>
              <a:t> times the element size in bytes</a:t>
            </a:r>
          </a:p>
        </p:txBody>
      </p:sp>
    </p:spTree>
    <p:extLst>
      <p:ext uri="{BB962C8B-B14F-4D97-AF65-F5344CB8AC3E}">
        <p14:creationId xmlns:p14="http://schemas.microsoft.com/office/powerpoint/2010/main" val="7408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custDataLst>
              <p:tags r:id="rId1"/>
            </p:custDataLst>
          </p:nvPr>
        </p:nvSpPr>
        <p:spPr>
          <a:xfrm>
            <a:off x="357018" y="438912"/>
            <a:ext cx="8405982" cy="762000"/>
          </a:xfrm>
        </p:spPr>
        <p:txBody>
          <a:bodyPr rIns="137270"/>
          <a:lstStyle/>
          <a:p>
            <a:pPr marL="45588"/>
            <a:r>
              <a:rPr lang="en-US" dirty="0">
                <a:ea typeface="ＭＳ Ｐゴシック" charset="0"/>
                <a:cs typeface="Roboto Regular" charset="0"/>
              </a:rPr>
              <a:t>Representing strings</a:t>
            </a:r>
          </a:p>
        </p:txBody>
      </p:sp>
      <p:sp>
        <p:nvSpPr>
          <p:cNvPr id="31749" name="Rectangle 3"/>
          <p:cNvSpPr>
            <a:spLocks noGrp="1" noChangeArrowheads="1"/>
          </p:cNvSpPr>
          <p:nvPr>
            <p:ph idx="1"/>
            <p:custDataLst>
              <p:tags r:id="rId2"/>
            </p:custDataLst>
          </p:nvPr>
        </p:nvSpPr>
        <p:spPr/>
        <p:txBody>
          <a:bodyPr rIns="137270"/>
          <a:lstStyle/>
          <a:p>
            <a:pPr marL="353306" indent="-307718"/>
            <a:r>
              <a:rPr lang="en-US" b="0" dirty="0">
                <a:ea typeface="ＭＳ Ｐゴシック" charset="0"/>
                <a:cs typeface="Roboto Regular" charset="0"/>
              </a:rPr>
              <a:t>C-style string stored as an array of bytes (</a:t>
            </a:r>
            <a:r>
              <a:rPr lang="en-US" b="1" dirty="0">
                <a:latin typeface="Courier New" panose="02070309020205020404" pitchFamily="49" charset="0"/>
                <a:ea typeface="ＭＳ Ｐゴシック" charset="0"/>
                <a:cs typeface="Courier New" panose="02070309020205020404" pitchFamily="49" charset="0"/>
              </a:rPr>
              <a:t>char*</a:t>
            </a:r>
            <a:r>
              <a:rPr lang="en-US" b="0" dirty="0">
                <a:ea typeface="ＭＳ Ｐゴシック" charset="0"/>
                <a:cs typeface="Roboto Regular" charset="0"/>
              </a:rPr>
              <a:t>)</a:t>
            </a:r>
          </a:p>
          <a:p>
            <a:pPr marL="659630" lvl="1" indent="-307718"/>
            <a:r>
              <a:rPr lang="en-US" b="0" dirty="0">
                <a:ea typeface="ＭＳ Ｐゴシック" charset="0"/>
                <a:cs typeface="Roboto Regular" charset="0"/>
              </a:rPr>
              <a:t>Elements are one-byte </a:t>
            </a:r>
            <a:r>
              <a:rPr lang="en-US" b="0" dirty="0">
                <a:solidFill>
                  <a:srgbClr val="FF0000"/>
                </a:solidFill>
                <a:ea typeface="ＭＳ Ｐゴシック" charset="0"/>
                <a:cs typeface="Roboto Regular" charset="0"/>
              </a:rPr>
              <a:t>ASCII codes </a:t>
            </a:r>
            <a:r>
              <a:rPr lang="en-US" b="0" dirty="0">
                <a:ea typeface="ＭＳ Ｐゴシック" charset="0"/>
                <a:cs typeface="Roboto Regular" charset="0"/>
              </a:rPr>
              <a:t>for each character</a:t>
            </a:r>
          </a:p>
          <a:p>
            <a:pPr marL="659630" lvl="1" indent="-307718"/>
            <a:r>
              <a:rPr lang="en-US" dirty="0">
                <a:ea typeface="ＭＳ Ｐゴシック" charset="0"/>
                <a:cs typeface="Roboto Regular" charset="0"/>
              </a:rPr>
              <a:t>No “String” keyword, unlike Java</a:t>
            </a:r>
            <a:endParaRPr lang="en-US" b="0" dirty="0">
              <a:ea typeface="ＭＳ Ｐゴシック" charset="0"/>
              <a:cs typeface="Roboto Regular" charset="0"/>
            </a:endParaRP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35</a:t>
            </a:fld>
            <a:endParaRPr lang="en-US"/>
          </a:p>
        </p:txBody>
      </p:sp>
      <p:graphicFrame>
        <p:nvGraphicFramePr>
          <p:cNvPr id="11268" name="Group 4"/>
          <p:cNvGraphicFramePr>
            <a:graphicFrameLocks noGrp="1"/>
          </p:cNvGraphicFramePr>
          <p:nvPr>
            <p:custDataLst>
              <p:tags r:id="rId4"/>
            </p:custDataLst>
          </p:nvPr>
        </p:nvGraphicFramePr>
        <p:xfrm>
          <a:off x="1280160" y="2834640"/>
          <a:ext cx="6580907" cy="3695143"/>
        </p:xfrm>
        <a:graphic>
          <a:graphicData uri="http://schemas.openxmlformats.org/drawingml/2006/table">
            <a:tbl>
              <a:tblPr/>
              <a:tblGrid>
                <a:gridCol w="484909">
                  <a:extLst>
                    <a:ext uri="{9D8B030D-6E8A-4147-A177-3AD203B41FA5}">
                      <a16:colId xmlns:a16="http://schemas.microsoft.com/office/drawing/2014/main" val="20000"/>
                    </a:ext>
                  </a:extLst>
                </a:gridCol>
                <a:gridCol w="692727">
                  <a:extLst>
                    <a:ext uri="{9D8B030D-6E8A-4147-A177-3AD203B41FA5}">
                      <a16:colId xmlns:a16="http://schemas.microsoft.com/office/drawing/2014/main" val="20001"/>
                    </a:ext>
                  </a:extLst>
                </a:gridCol>
                <a:gridCol w="165966">
                  <a:extLst>
                    <a:ext uri="{9D8B030D-6E8A-4147-A177-3AD203B41FA5}">
                      <a16:colId xmlns:a16="http://schemas.microsoft.com/office/drawing/2014/main" val="20002"/>
                    </a:ext>
                  </a:extLst>
                </a:gridCol>
                <a:gridCol w="457488">
                  <a:extLst>
                    <a:ext uri="{9D8B030D-6E8A-4147-A177-3AD203B41FA5}">
                      <a16:colId xmlns:a16="http://schemas.microsoft.com/office/drawing/2014/main" val="20003"/>
                    </a:ext>
                  </a:extLst>
                </a:gridCol>
                <a:gridCol w="346364">
                  <a:extLst>
                    <a:ext uri="{9D8B030D-6E8A-4147-A177-3AD203B41FA5}">
                      <a16:colId xmlns:a16="http://schemas.microsoft.com/office/drawing/2014/main" val="20004"/>
                    </a:ext>
                  </a:extLst>
                </a:gridCol>
                <a:gridCol w="165966">
                  <a:extLst>
                    <a:ext uri="{9D8B030D-6E8A-4147-A177-3AD203B41FA5}">
                      <a16:colId xmlns:a16="http://schemas.microsoft.com/office/drawing/2014/main" val="20005"/>
                    </a:ext>
                  </a:extLst>
                </a:gridCol>
                <a:gridCol w="457488">
                  <a:extLst>
                    <a:ext uri="{9D8B030D-6E8A-4147-A177-3AD203B41FA5}">
                      <a16:colId xmlns:a16="http://schemas.microsoft.com/office/drawing/2014/main" val="20006"/>
                    </a:ext>
                  </a:extLst>
                </a:gridCol>
                <a:gridCol w="346364">
                  <a:extLst>
                    <a:ext uri="{9D8B030D-6E8A-4147-A177-3AD203B41FA5}">
                      <a16:colId xmlns:a16="http://schemas.microsoft.com/office/drawing/2014/main" val="20007"/>
                    </a:ext>
                  </a:extLst>
                </a:gridCol>
                <a:gridCol w="165966">
                  <a:extLst>
                    <a:ext uri="{9D8B030D-6E8A-4147-A177-3AD203B41FA5}">
                      <a16:colId xmlns:a16="http://schemas.microsoft.com/office/drawing/2014/main" val="20008"/>
                    </a:ext>
                  </a:extLst>
                </a:gridCol>
                <a:gridCol w="457488">
                  <a:extLst>
                    <a:ext uri="{9D8B030D-6E8A-4147-A177-3AD203B41FA5}">
                      <a16:colId xmlns:a16="http://schemas.microsoft.com/office/drawing/2014/main" val="20009"/>
                    </a:ext>
                  </a:extLst>
                </a:gridCol>
                <a:gridCol w="415636">
                  <a:extLst>
                    <a:ext uri="{9D8B030D-6E8A-4147-A177-3AD203B41FA5}">
                      <a16:colId xmlns:a16="http://schemas.microsoft.com/office/drawing/2014/main" val="20010"/>
                    </a:ext>
                  </a:extLst>
                </a:gridCol>
                <a:gridCol w="165966">
                  <a:extLst>
                    <a:ext uri="{9D8B030D-6E8A-4147-A177-3AD203B41FA5}">
                      <a16:colId xmlns:a16="http://schemas.microsoft.com/office/drawing/2014/main" val="20011"/>
                    </a:ext>
                  </a:extLst>
                </a:gridCol>
                <a:gridCol w="596034">
                  <a:extLst>
                    <a:ext uri="{9D8B030D-6E8A-4147-A177-3AD203B41FA5}">
                      <a16:colId xmlns:a16="http://schemas.microsoft.com/office/drawing/2014/main" val="20012"/>
                    </a:ext>
                  </a:extLst>
                </a:gridCol>
                <a:gridCol w="415636">
                  <a:extLst>
                    <a:ext uri="{9D8B030D-6E8A-4147-A177-3AD203B41FA5}">
                      <a16:colId xmlns:a16="http://schemas.microsoft.com/office/drawing/2014/main" val="20013"/>
                    </a:ext>
                  </a:extLst>
                </a:gridCol>
                <a:gridCol w="165966">
                  <a:extLst>
                    <a:ext uri="{9D8B030D-6E8A-4147-A177-3AD203B41FA5}">
                      <a16:colId xmlns:a16="http://schemas.microsoft.com/office/drawing/2014/main" val="20014"/>
                    </a:ext>
                  </a:extLst>
                </a:gridCol>
                <a:gridCol w="596034">
                  <a:extLst>
                    <a:ext uri="{9D8B030D-6E8A-4147-A177-3AD203B41FA5}">
                      <a16:colId xmlns:a16="http://schemas.microsoft.com/office/drawing/2014/main" val="20015"/>
                    </a:ext>
                  </a:extLst>
                </a:gridCol>
                <a:gridCol w="484909">
                  <a:extLst>
                    <a:ext uri="{9D8B030D-6E8A-4147-A177-3AD203B41FA5}">
                      <a16:colId xmlns:a16="http://schemas.microsoft.com/office/drawing/2014/main" val="20016"/>
                    </a:ext>
                  </a:extLst>
                </a:gridCol>
              </a:tblGrid>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32</a:t>
                      </a:r>
                    </a:p>
                  </a:txBody>
                  <a:tcPr marL="0" marR="0" marT="0" marB="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space</a:t>
                      </a:r>
                    </a:p>
                  </a:txBody>
                  <a:tcPr marL="0" marR="0" marT="0" marB="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48</a:t>
                      </a:r>
                    </a:p>
                  </a:txBody>
                  <a:tcPr marL="0" marR="0" marT="0" marB="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0</a:t>
                      </a:r>
                    </a:p>
                  </a:txBody>
                  <a:tcPr marL="0" marR="0" marT="0" marB="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64</a:t>
                      </a:r>
                    </a:p>
                  </a:txBody>
                  <a:tcPr marL="0" marR="0" marT="0" marB="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80</a:t>
                      </a:r>
                    </a:p>
                  </a:txBody>
                  <a:tcPr marL="0" marR="0" marT="0" marB="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P</a:t>
                      </a:r>
                    </a:p>
                  </a:txBody>
                  <a:tcPr marL="0" marR="0" marT="0" marB="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96</a:t>
                      </a:r>
                    </a:p>
                  </a:txBody>
                  <a:tcPr marL="0" marR="0" marT="0" marB="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112</a:t>
                      </a:r>
                    </a:p>
                  </a:txBody>
                  <a:tcPr marL="0" marR="0" marT="0" marB="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p</a:t>
                      </a:r>
                    </a:p>
                  </a:txBody>
                  <a:tcPr marL="0" marR="0" marT="0" marB="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311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Q</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q</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endPar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2</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B</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R</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b</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r</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15713">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C</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S</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c</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s</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311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D</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d</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E</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U</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e</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u</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&amp;</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F</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V</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f</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v</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311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39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endPar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G</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W</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g</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w</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H</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X</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h</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x</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311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I</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89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Y</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I</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y</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J</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Z</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j</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z</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59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K</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k</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2311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&lt;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L</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l</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61</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77</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M</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93</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109</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m</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125</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2325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62</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&gt;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78</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N</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94</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110</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n</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126</a:t>
                      </a:r>
                    </a:p>
                  </a:txBody>
                  <a:tcPr marL="0" marR="0" marT="0" marB="0"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231122">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47</a:t>
                      </a:r>
                    </a:p>
                  </a:txBody>
                  <a:tcPr marL="0" marR="0" marT="0" marB="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63</a:t>
                      </a:r>
                    </a:p>
                  </a:txBody>
                  <a:tcPr marL="0" marR="0" marT="0" marB="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a:t>
                      </a:r>
                    </a:p>
                  </a:txBody>
                  <a:tcPr marL="0" marR="0" marT="0" marB="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79</a:t>
                      </a:r>
                    </a:p>
                  </a:txBody>
                  <a:tcPr marL="0" marR="0" marT="0" marB="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O</a:t>
                      </a:r>
                    </a:p>
                  </a:txBody>
                  <a:tcPr marL="0" marR="0" marT="0" marB="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95</a:t>
                      </a:r>
                    </a:p>
                  </a:txBody>
                  <a:tcPr marL="0" marR="0" marT="0" marB="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_</a:t>
                      </a:r>
                    </a:p>
                  </a:txBody>
                  <a:tcPr marL="0" marR="0" marT="0" marB="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111</a:t>
                      </a:r>
                    </a:p>
                  </a:txBody>
                  <a:tcPr marL="0" marR="0" marT="0" marB="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o</a:t>
                      </a:r>
                    </a:p>
                  </a:txBody>
                  <a:tcPr marL="0" marR="0" marT="0" marB="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endParaRPr kumimoji="0" lang="en-US" sz="14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127</a:t>
                      </a:r>
                    </a:p>
                  </a:txBody>
                  <a:tcPr marL="0" marR="0" marT="0" marB="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14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sym typeface="Trebuchet MS" charset="0"/>
                        </a:rPr>
                        <a:t>del</a:t>
                      </a:r>
                    </a:p>
                  </a:txBody>
                  <a:tcPr marL="0" marR="0" marT="0" marB="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3" name="TextBox 2"/>
          <p:cNvSpPr txBox="1"/>
          <p:nvPr/>
        </p:nvSpPr>
        <p:spPr>
          <a:xfrm>
            <a:off x="1280160" y="6529783"/>
            <a:ext cx="6583680" cy="369332"/>
          </a:xfrm>
          <a:prstGeom prst="rect">
            <a:avLst/>
          </a:prstGeom>
          <a:noFill/>
        </p:spPr>
        <p:txBody>
          <a:bodyPr wrap="square" rtlCol="0">
            <a:spAutoFit/>
          </a:bodyPr>
          <a:lstStyle/>
          <a:p>
            <a:pPr algn="ctr"/>
            <a:r>
              <a:rPr lang="en-US" b="1" dirty="0">
                <a:latin typeface="Calibri" panose="020F0502020204030204" pitchFamily="34" charset="0"/>
                <a:ea typeface="ＭＳ Ｐゴシック" charset="0"/>
                <a:cs typeface="Calibri" panose="020F0502020204030204" pitchFamily="34" charset="0"/>
              </a:rPr>
              <a:t>ASCII:</a:t>
            </a:r>
            <a:r>
              <a:rPr lang="en-US" dirty="0">
                <a:latin typeface="Calibri" panose="020F0502020204030204" pitchFamily="34" charset="0"/>
                <a:ea typeface="ＭＳ Ｐゴシック" charset="0"/>
                <a:cs typeface="Calibri" panose="020F0502020204030204" pitchFamily="34" charset="0"/>
              </a:rPr>
              <a:t> American Standard Code for Information Interchange</a:t>
            </a:r>
          </a:p>
        </p:txBody>
      </p:sp>
    </p:spTree>
    <p:extLst>
      <p:ext uri="{BB962C8B-B14F-4D97-AF65-F5344CB8AC3E}">
        <p14:creationId xmlns:p14="http://schemas.microsoft.com/office/powerpoint/2010/main" val="241235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Null-Terminated Strings</a:t>
            </a:r>
          </a:p>
        </p:txBody>
      </p:sp>
      <p:sp>
        <p:nvSpPr>
          <p:cNvPr id="3" name="Content Placeholder 2"/>
          <p:cNvSpPr>
            <a:spLocks noGrp="1"/>
          </p:cNvSpPr>
          <p:nvPr>
            <p:ph idx="1"/>
          </p:nvPr>
        </p:nvSpPr>
        <p:spPr/>
        <p:txBody>
          <a:bodyPr/>
          <a:lstStyle/>
          <a:p>
            <a:r>
              <a:rPr lang="en-US" b="1" dirty="0"/>
              <a:t>Example: </a:t>
            </a:r>
            <a:r>
              <a:rPr lang="en-US" dirty="0"/>
              <a:t>"Donald Trump" stored as a 13-byte array</a:t>
            </a:r>
          </a:p>
          <a:p>
            <a:endParaRPr lang="en-US" dirty="0"/>
          </a:p>
          <a:p>
            <a:endParaRPr lang="en-US" dirty="0"/>
          </a:p>
          <a:p>
            <a:endParaRPr lang="en-US" dirty="0"/>
          </a:p>
          <a:p>
            <a:r>
              <a:rPr lang="en-US" dirty="0"/>
              <a:t>Last character followed by a 0 byte (</a:t>
            </a:r>
            <a:r>
              <a:rPr lang="en-US" dirty="0">
                <a:latin typeface="Courier New" panose="02070309020205020404" pitchFamily="49" charset="0"/>
                <a:cs typeface="Courier New" panose="02070309020205020404" pitchFamily="49" charset="0"/>
              </a:rPr>
              <a:t>'\0'</a:t>
            </a:r>
            <a:r>
              <a:rPr lang="en-US" dirty="0"/>
              <a:t>) </a:t>
            </a:r>
            <a:br>
              <a:rPr lang="en-US" dirty="0"/>
            </a:br>
            <a:r>
              <a:rPr lang="en-US" dirty="0"/>
              <a:t>(a.k.a. "</a:t>
            </a:r>
            <a:r>
              <a:rPr lang="en-US" dirty="0">
                <a:solidFill>
                  <a:srgbClr val="FF0000"/>
                </a:solidFill>
              </a:rPr>
              <a:t>null terminator</a:t>
            </a:r>
            <a:r>
              <a:rPr lang="en-US" dirty="0"/>
              <a:t>")</a:t>
            </a:r>
          </a:p>
          <a:p>
            <a:pPr lvl="1"/>
            <a:r>
              <a:rPr lang="en-US" dirty="0"/>
              <a:t>Must take into account when allocating space in memory</a:t>
            </a:r>
          </a:p>
          <a:p>
            <a:pPr lvl="1"/>
            <a:r>
              <a:rPr lang="en-US" dirty="0"/>
              <a:t>Note that </a:t>
            </a:r>
            <a:r>
              <a:rPr lang="en-US" dirty="0">
                <a:latin typeface="Courier New" panose="02070309020205020404" pitchFamily="49" charset="0"/>
                <a:cs typeface="Courier New" panose="02070309020205020404" pitchFamily="49" charset="0"/>
              </a:rPr>
              <a:t>'0'</a:t>
            </a:r>
            <a:r>
              <a:rPr lang="en-US" dirty="0">
                <a:cs typeface="Calibri" panose="020F0502020204030204" pitchFamily="34" charset="0"/>
              </a:rPr>
              <a:t> </a:t>
            </a:r>
            <a:r>
              <a:rPr lang="en-US" dirty="0">
                <a:latin typeface="Courier New" panose="02070309020205020404" pitchFamily="49" charset="0"/>
                <a:cs typeface="Courier New" panose="02070309020205020404" pitchFamily="49" charset="0"/>
              </a:rPr>
              <a:t>≠</a:t>
            </a:r>
            <a:r>
              <a:rPr lang="en-US" dirty="0">
                <a:cs typeface="Calibri" panose="020F0502020204030204" pitchFamily="34" charset="0"/>
              </a:rPr>
              <a:t> </a:t>
            </a:r>
            <a:r>
              <a:rPr lang="en-US" dirty="0">
                <a:latin typeface="Courier New" panose="02070309020205020404" pitchFamily="49" charset="0"/>
                <a:cs typeface="Courier New" panose="02070309020205020404" pitchFamily="49" charset="0"/>
              </a:rPr>
              <a:t>'\0'</a:t>
            </a:r>
            <a:r>
              <a:rPr lang="en-US" dirty="0"/>
              <a:t> (</a:t>
            </a:r>
            <a:r>
              <a:rPr lang="en-US" i="1" dirty="0"/>
              <a:t>i.e.</a:t>
            </a:r>
            <a:r>
              <a:rPr lang="en-US" dirty="0"/>
              <a:t> character 0 has non-zero value)</a:t>
            </a:r>
          </a:p>
          <a:p>
            <a:pPr>
              <a:spcBef>
                <a:spcPts val="1800"/>
              </a:spcBef>
            </a:pPr>
            <a:r>
              <a:rPr lang="en-US" dirty="0"/>
              <a:t>How do we compute the length of a string?</a:t>
            </a:r>
          </a:p>
          <a:p>
            <a:pPr lvl="1"/>
            <a:r>
              <a:rPr lang="en-US" dirty="0"/>
              <a:t>Traverse array until null terminator encountered</a:t>
            </a:r>
          </a:p>
        </p:txBody>
      </p:sp>
      <p:sp>
        <p:nvSpPr>
          <p:cNvPr id="4" name="Slide Number Placeholder 3"/>
          <p:cNvSpPr>
            <a:spLocks noGrp="1"/>
          </p:cNvSpPr>
          <p:nvPr>
            <p:ph type="sldNum" sz="quarter" idx="10"/>
          </p:nvPr>
        </p:nvSpPr>
        <p:spPr/>
        <p:txBody>
          <a:bodyPr/>
          <a:lstStyle/>
          <a:p>
            <a:fld id="{FCE80258-DC00-4EB7-9E0E-1FD39B8D824A}" type="slidenum">
              <a:rPr lang="en-US" smtClean="0"/>
              <a:t>36</a:t>
            </a:fld>
            <a:endParaRPr lang="en-US"/>
          </a:p>
        </p:txBody>
      </p:sp>
      <p:graphicFrame>
        <p:nvGraphicFramePr>
          <p:cNvPr id="5" name="Group 4"/>
          <p:cNvGraphicFramePr>
            <a:graphicFrameLocks noGrp="1"/>
          </p:cNvGraphicFramePr>
          <p:nvPr>
            <p:custDataLst>
              <p:tags r:id="rId1"/>
            </p:custDataLst>
          </p:nvPr>
        </p:nvGraphicFramePr>
        <p:xfrm>
          <a:off x="457200" y="2011680"/>
          <a:ext cx="8229600" cy="1098176"/>
        </p:xfrm>
        <a:graphic>
          <a:graphicData uri="http://schemas.openxmlformats.org/drawingml/2006/table">
            <a:tbl>
              <a:tblPr/>
              <a:tblGrid>
                <a:gridCol w="109728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69794">
                <a:tc>
                  <a:txBody>
                    <a:bodyPr/>
                    <a:lstStyle/>
                    <a:p>
                      <a:pPr marL="39688" marR="0" lvl="0" indent="0" algn="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1"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Decimal:</a:t>
                      </a:r>
                      <a:r>
                        <a:rPr kumimoji="0" lang="en-US" sz="2000" b="0" i="1" u="none" strike="noStrike" cap="none" normalizeH="0" baseline="0" dirty="0">
                          <a:ln>
                            <a:noFill/>
                          </a:ln>
                          <a:solidFill>
                            <a:schemeClr val="bg1"/>
                          </a:solidFill>
                          <a:effectLst/>
                          <a:latin typeface="Calibri" panose="020F0502020204030204" pitchFamily="34" charset="0"/>
                          <a:ea typeface="ＭＳ Ｐゴシック" charset="-128"/>
                          <a:cs typeface="Calibri" panose="020F0502020204030204" pitchFamily="34" charset="0"/>
                          <a:sym typeface="Trebuchet MS" charset="0"/>
                        </a:rPr>
                        <a:t>..</a:t>
                      </a:r>
                    </a:p>
                  </a:txBody>
                  <a:tcPr marL="0" marR="0" marT="0" marB="0" anchor="ctr" horzOverflow="overflow">
                    <a:lnL w="254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noFill/>
                      <a:prstDash val="solid"/>
                      <a:round/>
                      <a:headEnd type="none" w="med" len="med"/>
                      <a:tailEnd type="none" w="med" len="med"/>
                    </a:lnT>
                    <a:lnB w="25400" cap="flat" cmpd="sng" algn="ctr">
                      <a:no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68</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111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110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97</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108</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100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32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84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114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117</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109</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112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794">
                <a:tc>
                  <a:txBody>
                    <a:bodyPr/>
                    <a:lstStyle/>
                    <a:p>
                      <a:pPr marL="39688" marR="0" lvl="0" indent="0" algn="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1"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Hex:</a:t>
                      </a:r>
                      <a:r>
                        <a:rPr kumimoji="0" lang="en-US" sz="2000" b="0" i="1" u="none" strike="noStrike" cap="none" normalizeH="0" baseline="0" dirty="0">
                          <a:ln>
                            <a:noFill/>
                          </a:ln>
                          <a:solidFill>
                            <a:schemeClr val="bg1"/>
                          </a:solidFill>
                          <a:effectLst/>
                          <a:latin typeface="Calibri" panose="020F0502020204030204" pitchFamily="34" charset="0"/>
                          <a:ea typeface="ＭＳ Ｐゴシック" charset="-128"/>
                          <a:cs typeface="Calibri" panose="020F0502020204030204" pitchFamily="34" charset="0"/>
                          <a:sym typeface="Trebuchet MS" charset="0"/>
                        </a:rPr>
                        <a:t>..</a:t>
                      </a:r>
                    </a:p>
                  </a:txBody>
                  <a:tcPr marL="0" marR="0" marT="0" marB="0" anchor="ctr" horzOverflow="overflow">
                    <a:lnL w="254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noFill/>
                      <a:prstDash val="solid"/>
                      <a:round/>
                      <a:headEnd type="none" w="med" len="med"/>
                      <a:tailEnd type="none" w="med" len="med"/>
                    </a:lnT>
                    <a:lnB w="25400" cap="flat" cmpd="sng" algn="ctr">
                      <a:no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0x44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0x6F</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0x6E</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0x61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0x6C</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0x64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0x20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0x54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0x72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0x75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0x6D</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0x70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0x00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8588">
                <a:tc>
                  <a:txBody>
                    <a:bodyPr/>
                    <a:lstStyle/>
                    <a:p>
                      <a:pPr marL="39688" marR="0" lvl="0" indent="0" algn="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1"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Text:</a:t>
                      </a:r>
                      <a:r>
                        <a:rPr kumimoji="0" lang="en-US" sz="2000" b="0" i="1" u="none" strike="noStrike" cap="none" normalizeH="0" baseline="0" dirty="0">
                          <a:ln>
                            <a:noFill/>
                          </a:ln>
                          <a:solidFill>
                            <a:schemeClr val="bg1"/>
                          </a:solidFill>
                          <a:effectLst/>
                          <a:latin typeface="Calibri" panose="020F0502020204030204" pitchFamily="34" charset="0"/>
                          <a:ea typeface="ＭＳ Ｐゴシック" charset="-128"/>
                          <a:cs typeface="Calibri" panose="020F0502020204030204" pitchFamily="34" charset="0"/>
                          <a:sym typeface="Trebuchet MS" charset="0"/>
                        </a:rPr>
                        <a:t>..</a:t>
                      </a:r>
                      <a:endParaRPr kumimoji="0" lang="en-US" sz="1600" b="0" i="1" u="none" strike="noStrike" cap="none" normalizeH="0" baseline="0" dirty="0">
                        <a:ln>
                          <a:noFill/>
                        </a:ln>
                        <a:solidFill>
                          <a:schemeClr val="bg1"/>
                        </a:solidFill>
                        <a:effectLst/>
                        <a:latin typeface="Calibri" panose="020F0502020204030204" pitchFamily="34" charset="0"/>
                        <a:ea typeface="ＭＳ Ｐゴシック" charset="-128"/>
                        <a:cs typeface="Calibri" panose="020F0502020204030204" pitchFamily="34" charset="0"/>
                        <a:sym typeface="Trebuchet MS" charset="0"/>
                      </a:endParaRP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D</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o</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n</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a</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l</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d</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 </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T</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r</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u</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m</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p</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2"/>
                        <a:buNone/>
                        <a:tabLst/>
                      </a:pPr>
                      <a:r>
                        <a:rPr kumimoji="0" lang="en-US" sz="20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sym typeface="Trebuchet MS" charset="0"/>
                        </a:rPr>
                        <a:t>\0</a:t>
                      </a:r>
                    </a:p>
                  </a:txBody>
                  <a:tcPr marL="0" marR="0" marT="0" marB="0"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37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8" name="Rectangle 28"/>
          <p:cNvSpPr>
            <a:spLocks noChangeArrowheads="1"/>
          </p:cNvSpPr>
          <p:nvPr>
            <p:custDataLst>
              <p:tags r:id="rId1"/>
            </p:custDataLst>
          </p:nvPr>
        </p:nvSpPr>
        <p:spPr bwMode="auto">
          <a:xfrm>
            <a:off x="731520" y="1362456"/>
            <a:ext cx="3840480" cy="425111"/>
          </a:xfrm>
          <a:prstGeom prst="rect">
            <a:avLst/>
          </a:prstGeom>
          <a:noFill/>
          <a:ln w="12700">
            <a:noFill/>
            <a:miter lim="800000"/>
            <a:headEnd/>
            <a:tailEnd/>
          </a:ln>
          <a:effectLst/>
        </p:spPr>
        <p:txBody>
          <a:bodyPr lIns="90487" tIns="44450" rIns="90487" bIns="44450"/>
          <a:lstStyle/>
          <a:p>
            <a:pPr marL="385763" indent="-385763" eaLnBrk="1" hangingPunct="1">
              <a:lnSpc>
                <a:spcPct val="95000"/>
              </a:lnSpc>
              <a:spcBef>
                <a:spcPct val="50000"/>
              </a:spcBef>
              <a:buClr>
                <a:schemeClr val="hlink"/>
              </a:buClr>
              <a:buFont typeface="Wingdings" pitchFamily="2" charset="2"/>
              <a:buNone/>
              <a:defRPr/>
            </a:pPr>
            <a:r>
              <a:rPr lang="en-US" sz="2400" b="1" dirty="0">
                <a:latin typeface="Courier New" panose="02070309020205020404" pitchFamily="49" charset="0"/>
                <a:cs typeface="Courier New" panose="02070309020205020404" pitchFamily="49" charset="0"/>
              </a:rPr>
              <a:t>char</a:t>
            </a:r>
            <a:r>
              <a:rPr lang="en-US" sz="2400" b="0" dirty="0">
                <a:latin typeface="Courier New" panose="02070309020205020404" pitchFamily="49" charset="0"/>
                <a:cs typeface="Courier New" panose="02070309020205020404" pitchFamily="49" charset="0"/>
              </a:rPr>
              <a:t> s[6] = "12345";</a:t>
            </a:r>
          </a:p>
        </p:txBody>
      </p:sp>
      <p:sp>
        <p:nvSpPr>
          <p:cNvPr id="20528" name="Rectangle 48"/>
          <p:cNvSpPr>
            <a:spLocks noGrp="1" noChangeArrowheads="1"/>
          </p:cNvSpPr>
          <p:nvPr>
            <p:ph type="title"/>
            <p:custDataLst>
              <p:tags r:id="rId2"/>
            </p:custDataLst>
          </p:nvPr>
        </p:nvSpPr>
        <p:spPr>
          <a:xfrm>
            <a:off x="356616" y="438912"/>
            <a:ext cx="8405982" cy="762000"/>
          </a:xfrm>
        </p:spPr>
        <p:txBody>
          <a:bodyPr/>
          <a:lstStyle/>
          <a:p>
            <a:pPr eaLnBrk="1" hangingPunct="1">
              <a:defRPr/>
            </a:pPr>
            <a:r>
              <a:rPr lang="en-US" dirty="0" err="1"/>
              <a:t>Endianness</a:t>
            </a:r>
            <a:r>
              <a:rPr lang="en-US" dirty="0"/>
              <a:t> and Strings</a:t>
            </a:r>
          </a:p>
        </p:txBody>
      </p:sp>
      <p:sp>
        <p:nvSpPr>
          <p:cNvPr id="20529" name="Rectangle 49"/>
          <p:cNvSpPr>
            <a:spLocks noGrp="1" noChangeArrowheads="1"/>
          </p:cNvSpPr>
          <p:nvPr>
            <p:ph idx="1"/>
            <p:custDataLst>
              <p:tags r:id="rId3"/>
            </p:custDataLst>
          </p:nvPr>
        </p:nvSpPr>
        <p:spPr>
          <a:xfrm>
            <a:off x="357018" y="4206240"/>
            <a:ext cx="8366760" cy="2514600"/>
          </a:xfrm>
        </p:spPr>
        <p:txBody>
          <a:bodyPr/>
          <a:lstStyle/>
          <a:p>
            <a:pPr>
              <a:lnSpc>
                <a:spcPct val="90000"/>
              </a:lnSpc>
              <a:defRPr/>
            </a:pPr>
            <a:r>
              <a:rPr lang="en-US" dirty="0"/>
              <a:t>Byte ordering (endianness) is not an issue for 1-byte values</a:t>
            </a:r>
          </a:p>
          <a:p>
            <a:pPr lvl="1">
              <a:lnSpc>
                <a:spcPct val="90000"/>
              </a:lnSpc>
              <a:defRPr/>
            </a:pPr>
            <a:r>
              <a:rPr lang="en-US" dirty="0"/>
              <a:t>The whole array does not constitute a single value</a:t>
            </a:r>
          </a:p>
          <a:p>
            <a:pPr lvl="1">
              <a:lnSpc>
                <a:spcPct val="90000"/>
              </a:lnSpc>
              <a:defRPr/>
            </a:pPr>
            <a:r>
              <a:rPr lang="en-US" dirty="0"/>
              <a:t>Individual elements are values; chars are single bytes</a:t>
            </a:r>
          </a:p>
        </p:txBody>
      </p:sp>
      <p:sp>
        <p:nvSpPr>
          <p:cNvPr id="29" name="Slide Number Placeholder 28"/>
          <p:cNvSpPr>
            <a:spLocks noGrp="1"/>
          </p:cNvSpPr>
          <p:nvPr>
            <p:ph type="sldNum" sz="quarter" idx="10"/>
            <p:custDataLst>
              <p:tags r:id="rId4"/>
            </p:custDataLst>
          </p:nvPr>
        </p:nvSpPr>
        <p:spPr/>
        <p:txBody>
          <a:bodyPr/>
          <a:lstStyle/>
          <a:p>
            <a:fld id="{7CBE8339-D2AD-46DC-A898-FD1E949067F0}" type="slidenum">
              <a:rPr lang="en-US" smtClean="0"/>
              <a:pPr/>
              <a:t>37</a:t>
            </a:fld>
            <a:endParaRPr lang="en-US" dirty="0"/>
          </a:p>
        </p:txBody>
      </p:sp>
      <p:sp>
        <p:nvSpPr>
          <p:cNvPr id="5" name="TextBox 4"/>
          <p:cNvSpPr txBox="1"/>
          <p:nvPr>
            <p:custDataLst>
              <p:tags r:id="rId5"/>
            </p:custDataLst>
          </p:nvPr>
        </p:nvSpPr>
        <p:spPr>
          <a:xfrm>
            <a:off x="7197627" y="414091"/>
            <a:ext cx="1885901" cy="400110"/>
          </a:xfrm>
          <a:prstGeom prst="rect">
            <a:avLst/>
          </a:prstGeom>
          <a:noFill/>
        </p:spPr>
        <p:txBody>
          <a:bodyPr wrap="none" rtlCol="0">
            <a:spAutoFit/>
          </a:bodyPr>
          <a:lstStyle/>
          <a:p>
            <a:r>
              <a:rPr lang="en-US" sz="2000" b="0" dirty="0">
                <a:latin typeface="Calibri" panose="020F0502020204030204" pitchFamily="34" charset="0"/>
                <a:cs typeface="Calibri" panose="020F0502020204030204" pitchFamily="34" charset="0"/>
              </a:rPr>
              <a:t>C (char = 1 byte)</a:t>
            </a:r>
          </a:p>
        </p:txBody>
      </p:sp>
      <p:sp>
        <p:nvSpPr>
          <p:cNvPr id="15" name="Rectangular Callout 14"/>
          <p:cNvSpPr/>
          <p:nvPr>
            <p:custDataLst>
              <p:tags r:id="rId6"/>
            </p:custDataLst>
          </p:nvPr>
        </p:nvSpPr>
        <p:spPr bwMode="auto">
          <a:xfrm>
            <a:off x="1188720" y="2763196"/>
            <a:ext cx="2926080" cy="388473"/>
          </a:xfrm>
          <a:prstGeom prst="wedgeRectCallout">
            <a:avLst>
              <a:gd name="adj1" fmla="val 65567"/>
              <a:gd name="adj2" fmla="val -172561"/>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0x31 = 49 decimal = ASCII ‘1’</a:t>
            </a:r>
          </a:p>
        </p:txBody>
      </p:sp>
      <p:grpSp>
        <p:nvGrpSpPr>
          <p:cNvPr id="11" name="Group 10"/>
          <p:cNvGrpSpPr/>
          <p:nvPr/>
        </p:nvGrpSpPr>
        <p:grpSpPr>
          <a:xfrm>
            <a:off x="4572000" y="1365552"/>
            <a:ext cx="3896658" cy="2552134"/>
            <a:chOff x="4572000" y="1365552"/>
            <a:chExt cx="3896658" cy="2552134"/>
          </a:xfrm>
        </p:grpSpPr>
        <p:grpSp>
          <p:nvGrpSpPr>
            <p:cNvPr id="2" name="Group 33"/>
            <p:cNvGrpSpPr>
              <a:grpSpLocks/>
            </p:cNvGrpSpPr>
            <p:nvPr>
              <p:custDataLst>
                <p:tags r:id="rId7"/>
              </p:custDataLst>
            </p:nvPr>
          </p:nvGrpSpPr>
          <p:grpSpPr bwMode="auto">
            <a:xfrm>
              <a:off x="6637360" y="2084870"/>
              <a:ext cx="609600" cy="1828800"/>
              <a:chOff x="4896" y="2256"/>
              <a:chExt cx="384" cy="1152"/>
            </a:xfrm>
          </p:grpSpPr>
          <p:sp>
            <p:nvSpPr>
              <p:cNvPr id="20502" name="Rectangle 19"/>
              <p:cNvSpPr>
                <a:spLocks noChangeArrowheads="1"/>
              </p:cNvSpPr>
              <p:nvPr>
                <p:custDataLst>
                  <p:tags r:id="rId42"/>
                </p:custDataLst>
              </p:nvPr>
            </p:nvSpPr>
            <p:spPr bwMode="auto">
              <a:xfrm>
                <a:off x="4896" y="264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33</a:t>
                </a:r>
              </a:p>
            </p:txBody>
          </p:sp>
          <p:sp>
            <p:nvSpPr>
              <p:cNvPr id="20503" name="Rectangle 20"/>
              <p:cNvSpPr>
                <a:spLocks noChangeArrowheads="1"/>
              </p:cNvSpPr>
              <p:nvPr>
                <p:custDataLst>
                  <p:tags r:id="rId43"/>
                </p:custDataLst>
              </p:nvPr>
            </p:nvSpPr>
            <p:spPr bwMode="auto">
              <a:xfrm>
                <a:off x="4896" y="283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34</a:t>
                </a:r>
              </a:p>
            </p:txBody>
          </p:sp>
          <p:sp>
            <p:nvSpPr>
              <p:cNvPr id="20504" name="Rectangle 21"/>
              <p:cNvSpPr>
                <a:spLocks noChangeArrowheads="1"/>
              </p:cNvSpPr>
              <p:nvPr>
                <p:custDataLst>
                  <p:tags r:id="rId44"/>
                </p:custDataLst>
              </p:nvPr>
            </p:nvSpPr>
            <p:spPr bwMode="auto">
              <a:xfrm>
                <a:off x="4896" y="225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31</a:t>
                </a:r>
              </a:p>
            </p:txBody>
          </p:sp>
          <p:sp>
            <p:nvSpPr>
              <p:cNvPr id="20505" name="Rectangle 22"/>
              <p:cNvSpPr>
                <a:spLocks noChangeArrowheads="1"/>
              </p:cNvSpPr>
              <p:nvPr>
                <p:custDataLst>
                  <p:tags r:id="rId45"/>
                </p:custDataLst>
              </p:nvPr>
            </p:nvSpPr>
            <p:spPr bwMode="auto">
              <a:xfrm>
                <a:off x="4896" y="2448"/>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32</a:t>
                </a:r>
              </a:p>
            </p:txBody>
          </p:sp>
          <p:sp>
            <p:nvSpPr>
              <p:cNvPr id="20506" name="Rectangle 31"/>
              <p:cNvSpPr>
                <a:spLocks noChangeArrowheads="1"/>
              </p:cNvSpPr>
              <p:nvPr>
                <p:custDataLst>
                  <p:tags r:id="rId46"/>
                </p:custDataLst>
              </p:nvPr>
            </p:nvSpPr>
            <p:spPr bwMode="auto">
              <a:xfrm>
                <a:off x="4896" y="302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35</a:t>
                </a:r>
              </a:p>
            </p:txBody>
          </p:sp>
          <p:sp>
            <p:nvSpPr>
              <p:cNvPr id="20507" name="Rectangle 32"/>
              <p:cNvSpPr>
                <a:spLocks noChangeArrowheads="1"/>
              </p:cNvSpPr>
              <p:nvPr>
                <p:custDataLst>
                  <p:tags r:id="rId47"/>
                </p:custDataLst>
              </p:nvPr>
            </p:nvSpPr>
            <p:spPr bwMode="auto">
              <a:xfrm>
                <a:off x="4896" y="321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grpSp>
        <p:grpSp>
          <p:nvGrpSpPr>
            <p:cNvPr id="3" name="Group 34"/>
            <p:cNvGrpSpPr>
              <a:grpSpLocks/>
            </p:cNvGrpSpPr>
            <p:nvPr>
              <p:custDataLst>
                <p:tags r:id="rId8"/>
              </p:custDataLst>
            </p:nvPr>
          </p:nvGrpSpPr>
          <p:grpSpPr bwMode="auto">
            <a:xfrm>
              <a:off x="5113360" y="2084870"/>
              <a:ext cx="609600" cy="1828800"/>
              <a:chOff x="4896" y="2256"/>
              <a:chExt cx="384" cy="1152"/>
            </a:xfrm>
          </p:grpSpPr>
          <p:sp>
            <p:nvSpPr>
              <p:cNvPr id="20496" name="Rectangle 35"/>
              <p:cNvSpPr>
                <a:spLocks noChangeArrowheads="1"/>
              </p:cNvSpPr>
              <p:nvPr>
                <p:custDataLst>
                  <p:tags r:id="rId36"/>
                </p:custDataLst>
              </p:nvPr>
            </p:nvSpPr>
            <p:spPr bwMode="auto">
              <a:xfrm>
                <a:off x="4896" y="264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33</a:t>
                </a:r>
              </a:p>
            </p:txBody>
          </p:sp>
          <p:sp>
            <p:nvSpPr>
              <p:cNvPr id="20497" name="Rectangle 36"/>
              <p:cNvSpPr>
                <a:spLocks noChangeArrowheads="1"/>
              </p:cNvSpPr>
              <p:nvPr>
                <p:custDataLst>
                  <p:tags r:id="rId37"/>
                </p:custDataLst>
              </p:nvPr>
            </p:nvSpPr>
            <p:spPr bwMode="auto">
              <a:xfrm>
                <a:off x="4896" y="283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34</a:t>
                </a:r>
              </a:p>
            </p:txBody>
          </p:sp>
          <p:sp>
            <p:nvSpPr>
              <p:cNvPr id="20498" name="Rectangle 37"/>
              <p:cNvSpPr>
                <a:spLocks noChangeArrowheads="1"/>
              </p:cNvSpPr>
              <p:nvPr>
                <p:custDataLst>
                  <p:tags r:id="rId38"/>
                </p:custDataLst>
              </p:nvPr>
            </p:nvSpPr>
            <p:spPr bwMode="auto">
              <a:xfrm>
                <a:off x="4896" y="225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31</a:t>
                </a:r>
              </a:p>
            </p:txBody>
          </p:sp>
          <p:sp>
            <p:nvSpPr>
              <p:cNvPr id="20499" name="Rectangle 38"/>
              <p:cNvSpPr>
                <a:spLocks noChangeArrowheads="1"/>
              </p:cNvSpPr>
              <p:nvPr>
                <p:custDataLst>
                  <p:tags r:id="rId39"/>
                </p:custDataLst>
              </p:nvPr>
            </p:nvSpPr>
            <p:spPr bwMode="auto">
              <a:xfrm>
                <a:off x="4896" y="2448"/>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32</a:t>
                </a:r>
              </a:p>
            </p:txBody>
          </p:sp>
          <p:sp>
            <p:nvSpPr>
              <p:cNvPr id="20500" name="Rectangle 39"/>
              <p:cNvSpPr>
                <a:spLocks noChangeArrowheads="1"/>
              </p:cNvSpPr>
              <p:nvPr>
                <p:custDataLst>
                  <p:tags r:id="rId40"/>
                </p:custDataLst>
              </p:nvPr>
            </p:nvSpPr>
            <p:spPr bwMode="auto">
              <a:xfrm>
                <a:off x="4896" y="302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35</a:t>
                </a:r>
              </a:p>
            </p:txBody>
          </p:sp>
          <p:sp>
            <p:nvSpPr>
              <p:cNvPr id="20501" name="Rectangle 40"/>
              <p:cNvSpPr>
                <a:spLocks noChangeArrowheads="1"/>
              </p:cNvSpPr>
              <p:nvPr>
                <p:custDataLst>
                  <p:tags r:id="rId41"/>
                </p:custDataLst>
              </p:nvPr>
            </p:nvSpPr>
            <p:spPr bwMode="auto">
              <a:xfrm>
                <a:off x="4896" y="321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grpSp>
        <p:grpSp>
          <p:nvGrpSpPr>
            <p:cNvPr id="4" name="Group 50"/>
            <p:cNvGrpSpPr>
              <a:grpSpLocks/>
            </p:cNvGrpSpPr>
            <p:nvPr>
              <p:custDataLst>
                <p:tags r:id="rId9"/>
              </p:custDataLst>
            </p:nvPr>
          </p:nvGrpSpPr>
          <p:grpSpPr bwMode="auto">
            <a:xfrm>
              <a:off x="5722960" y="2237270"/>
              <a:ext cx="914400" cy="1524000"/>
              <a:chOff x="4272" y="1584"/>
              <a:chExt cx="576" cy="960"/>
            </a:xfrm>
          </p:grpSpPr>
          <p:sp>
            <p:nvSpPr>
              <p:cNvPr id="20490" name="Line 24"/>
              <p:cNvSpPr>
                <a:spLocks noChangeShapeType="1"/>
              </p:cNvSpPr>
              <p:nvPr>
                <p:custDataLst>
                  <p:tags r:id="rId30"/>
                </p:custDataLst>
              </p:nvPr>
            </p:nvSpPr>
            <p:spPr bwMode="auto">
              <a:xfrm>
                <a:off x="4272" y="1584"/>
                <a:ext cx="576"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20491" name="Line 41"/>
              <p:cNvSpPr>
                <a:spLocks noChangeShapeType="1"/>
              </p:cNvSpPr>
              <p:nvPr>
                <p:custDataLst>
                  <p:tags r:id="rId31"/>
                </p:custDataLst>
              </p:nvPr>
            </p:nvSpPr>
            <p:spPr bwMode="auto">
              <a:xfrm>
                <a:off x="4272" y="1776"/>
                <a:ext cx="576"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20492" name="Line 42"/>
              <p:cNvSpPr>
                <a:spLocks noChangeShapeType="1"/>
              </p:cNvSpPr>
              <p:nvPr>
                <p:custDataLst>
                  <p:tags r:id="rId32"/>
                </p:custDataLst>
              </p:nvPr>
            </p:nvSpPr>
            <p:spPr bwMode="auto">
              <a:xfrm>
                <a:off x="4272" y="1968"/>
                <a:ext cx="576"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20493" name="Line 43"/>
              <p:cNvSpPr>
                <a:spLocks noChangeShapeType="1"/>
              </p:cNvSpPr>
              <p:nvPr>
                <p:custDataLst>
                  <p:tags r:id="rId33"/>
                </p:custDataLst>
              </p:nvPr>
            </p:nvSpPr>
            <p:spPr bwMode="auto">
              <a:xfrm>
                <a:off x="4272" y="2160"/>
                <a:ext cx="576"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20494" name="Line 44"/>
              <p:cNvSpPr>
                <a:spLocks noChangeShapeType="1"/>
              </p:cNvSpPr>
              <p:nvPr>
                <p:custDataLst>
                  <p:tags r:id="rId34"/>
                </p:custDataLst>
              </p:nvPr>
            </p:nvSpPr>
            <p:spPr bwMode="auto">
              <a:xfrm>
                <a:off x="4272" y="2352"/>
                <a:ext cx="576"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20495" name="Line 45"/>
              <p:cNvSpPr>
                <a:spLocks noChangeShapeType="1"/>
              </p:cNvSpPr>
              <p:nvPr>
                <p:custDataLst>
                  <p:tags r:id="rId35"/>
                </p:custDataLst>
              </p:nvPr>
            </p:nvSpPr>
            <p:spPr bwMode="auto">
              <a:xfrm>
                <a:off x="4272" y="2544"/>
                <a:ext cx="576"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grpSp>
        <p:sp>
          <p:nvSpPr>
            <p:cNvPr id="63" name="Rectangle 4"/>
            <p:cNvSpPr>
              <a:spLocks noChangeArrowheads="1"/>
            </p:cNvSpPr>
            <p:nvPr>
              <p:custDataLst>
                <p:tags r:id="rId10"/>
              </p:custDataLst>
            </p:nvPr>
          </p:nvSpPr>
          <p:spPr bwMode="auto">
            <a:xfrm>
              <a:off x="4572000" y="207845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0x00</a:t>
              </a:r>
            </a:p>
          </p:txBody>
        </p:sp>
        <p:sp>
          <p:nvSpPr>
            <p:cNvPr id="64" name="Rectangle 5"/>
            <p:cNvSpPr>
              <a:spLocks noChangeArrowheads="1"/>
            </p:cNvSpPr>
            <p:nvPr>
              <p:custDataLst>
                <p:tags r:id="rId11"/>
              </p:custDataLst>
            </p:nvPr>
          </p:nvSpPr>
          <p:spPr bwMode="auto">
            <a:xfrm>
              <a:off x="4572000" y="238325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0x01</a:t>
              </a:r>
            </a:p>
          </p:txBody>
        </p:sp>
        <p:sp>
          <p:nvSpPr>
            <p:cNvPr id="65" name="Rectangle 6"/>
            <p:cNvSpPr>
              <a:spLocks noChangeArrowheads="1"/>
            </p:cNvSpPr>
            <p:nvPr>
              <p:custDataLst>
                <p:tags r:id="rId12"/>
              </p:custDataLst>
            </p:nvPr>
          </p:nvSpPr>
          <p:spPr bwMode="auto">
            <a:xfrm>
              <a:off x="4572000" y="268805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0x02</a:t>
              </a:r>
            </a:p>
          </p:txBody>
        </p:sp>
        <p:sp>
          <p:nvSpPr>
            <p:cNvPr id="66" name="Rectangle 7"/>
            <p:cNvSpPr>
              <a:spLocks noChangeArrowheads="1"/>
            </p:cNvSpPr>
            <p:nvPr>
              <p:custDataLst>
                <p:tags r:id="rId13"/>
              </p:custDataLst>
            </p:nvPr>
          </p:nvSpPr>
          <p:spPr bwMode="auto">
            <a:xfrm>
              <a:off x="4572000" y="299285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0x03</a:t>
              </a:r>
            </a:p>
          </p:txBody>
        </p:sp>
        <p:sp>
          <p:nvSpPr>
            <p:cNvPr id="67" name="Rectangle 7"/>
            <p:cNvSpPr>
              <a:spLocks noChangeArrowheads="1"/>
            </p:cNvSpPr>
            <p:nvPr>
              <p:custDataLst>
                <p:tags r:id="rId14"/>
              </p:custDataLst>
            </p:nvPr>
          </p:nvSpPr>
          <p:spPr bwMode="auto">
            <a:xfrm>
              <a:off x="4572000" y="3306077"/>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0x04</a:t>
              </a:r>
            </a:p>
          </p:txBody>
        </p:sp>
        <p:sp>
          <p:nvSpPr>
            <p:cNvPr id="68" name="Rectangle 7"/>
            <p:cNvSpPr>
              <a:spLocks noChangeArrowheads="1"/>
            </p:cNvSpPr>
            <p:nvPr>
              <p:custDataLst>
                <p:tags r:id="rId15"/>
              </p:custDataLst>
            </p:nvPr>
          </p:nvSpPr>
          <p:spPr bwMode="auto">
            <a:xfrm>
              <a:off x="4572000" y="359381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0x05</a:t>
              </a:r>
            </a:p>
          </p:txBody>
        </p:sp>
        <p:sp>
          <p:nvSpPr>
            <p:cNvPr id="69" name="Rectangle 4"/>
            <p:cNvSpPr>
              <a:spLocks noChangeArrowheads="1"/>
            </p:cNvSpPr>
            <p:nvPr>
              <p:custDataLst>
                <p:tags r:id="rId16"/>
              </p:custDataLst>
            </p:nvPr>
          </p:nvSpPr>
          <p:spPr bwMode="auto">
            <a:xfrm>
              <a:off x="7197627" y="209551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0x00</a:t>
              </a:r>
            </a:p>
          </p:txBody>
        </p:sp>
        <p:sp>
          <p:nvSpPr>
            <p:cNvPr id="70" name="Rectangle 5"/>
            <p:cNvSpPr>
              <a:spLocks noChangeArrowheads="1"/>
            </p:cNvSpPr>
            <p:nvPr>
              <p:custDataLst>
                <p:tags r:id="rId17"/>
              </p:custDataLst>
            </p:nvPr>
          </p:nvSpPr>
          <p:spPr bwMode="auto">
            <a:xfrm>
              <a:off x="7197627" y="240031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0x01</a:t>
              </a:r>
            </a:p>
          </p:txBody>
        </p:sp>
        <p:sp>
          <p:nvSpPr>
            <p:cNvPr id="71" name="Rectangle 6"/>
            <p:cNvSpPr>
              <a:spLocks noChangeArrowheads="1"/>
            </p:cNvSpPr>
            <p:nvPr>
              <p:custDataLst>
                <p:tags r:id="rId18"/>
              </p:custDataLst>
            </p:nvPr>
          </p:nvSpPr>
          <p:spPr bwMode="auto">
            <a:xfrm>
              <a:off x="7197627" y="270511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0x02</a:t>
              </a:r>
            </a:p>
          </p:txBody>
        </p:sp>
        <p:sp>
          <p:nvSpPr>
            <p:cNvPr id="72" name="Rectangle 7"/>
            <p:cNvSpPr>
              <a:spLocks noChangeArrowheads="1"/>
            </p:cNvSpPr>
            <p:nvPr>
              <p:custDataLst>
                <p:tags r:id="rId19"/>
              </p:custDataLst>
            </p:nvPr>
          </p:nvSpPr>
          <p:spPr bwMode="auto">
            <a:xfrm>
              <a:off x="7197627" y="300991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0x03</a:t>
              </a:r>
            </a:p>
          </p:txBody>
        </p:sp>
        <p:sp>
          <p:nvSpPr>
            <p:cNvPr id="73" name="Rectangle 7"/>
            <p:cNvSpPr>
              <a:spLocks noChangeArrowheads="1"/>
            </p:cNvSpPr>
            <p:nvPr>
              <p:custDataLst>
                <p:tags r:id="rId20"/>
              </p:custDataLst>
            </p:nvPr>
          </p:nvSpPr>
          <p:spPr bwMode="auto">
            <a:xfrm>
              <a:off x="7197627" y="3323137"/>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0x04</a:t>
              </a:r>
            </a:p>
          </p:txBody>
        </p:sp>
        <p:sp>
          <p:nvSpPr>
            <p:cNvPr id="74" name="Rectangle 7"/>
            <p:cNvSpPr>
              <a:spLocks noChangeArrowheads="1"/>
            </p:cNvSpPr>
            <p:nvPr>
              <p:custDataLst>
                <p:tags r:id="rId21"/>
              </p:custDataLst>
            </p:nvPr>
          </p:nvSpPr>
          <p:spPr bwMode="auto">
            <a:xfrm>
              <a:off x="7197627" y="3610878"/>
              <a:ext cx="609600" cy="304800"/>
            </a:xfrm>
            <a:prstGeom prst="rect">
              <a:avLst/>
            </a:prstGeom>
            <a:noFill/>
            <a:ln w="25400">
              <a:noFill/>
              <a:miter lim="800000"/>
              <a:headEnd/>
              <a:tailEnd/>
            </a:ln>
          </p:spPr>
          <p:txBody>
            <a:bodyPr wrap="none" anchor="ctr"/>
            <a:lstStyle/>
            <a:p>
              <a:pPr algn="ctr">
                <a:lnSpc>
                  <a:spcPct val="100000"/>
                </a:lnSpc>
              </a:pPr>
              <a:r>
                <a:rPr lang="en-US" b="0" dirty="0">
                  <a:solidFill>
                    <a:schemeClr val="accent6"/>
                  </a:solidFill>
                  <a:latin typeface="Calibri" panose="020F0502020204030204" pitchFamily="34" charset="0"/>
                  <a:cs typeface="Calibri" panose="020F0502020204030204" pitchFamily="34" charset="0"/>
                </a:rPr>
                <a:t>0x05</a:t>
              </a:r>
            </a:p>
          </p:txBody>
        </p:sp>
        <p:sp>
          <p:nvSpPr>
            <p:cNvPr id="75" name="Rectangle 4"/>
            <p:cNvSpPr>
              <a:spLocks noChangeArrowheads="1"/>
            </p:cNvSpPr>
            <p:nvPr>
              <p:custDataLst>
                <p:tags r:id="rId22"/>
              </p:custDataLst>
            </p:nvPr>
          </p:nvSpPr>
          <p:spPr bwMode="auto">
            <a:xfrm>
              <a:off x="7859058" y="2097526"/>
              <a:ext cx="609600" cy="304800"/>
            </a:xfrm>
            <a:prstGeom prst="rect">
              <a:avLst/>
            </a:prstGeom>
            <a:noFill/>
            <a:ln w="25400">
              <a:noFill/>
              <a:miter lim="800000"/>
              <a:headEnd/>
              <a:tailEnd/>
            </a:ln>
          </p:spPr>
          <p:txBody>
            <a:bodyPr wrap="none" anchor="ctr"/>
            <a:lstStyle/>
            <a:p>
              <a:pPr algn="ctr">
                <a:lnSpc>
                  <a:spcPct val="100000"/>
                </a:lnSpc>
              </a:pPr>
              <a:r>
                <a:rPr lang="en-US" sz="2000" dirty="0">
                  <a:solidFill>
                    <a:srgbClr val="FF0000"/>
                  </a:solidFill>
                  <a:latin typeface="Courier New" panose="02070309020205020404" pitchFamily="49" charset="0"/>
                  <a:cs typeface="Courier New" panose="02070309020205020404" pitchFamily="49" charset="0"/>
                </a:rPr>
                <a:t>'</a:t>
              </a:r>
              <a:r>
                <a:rPr lang="en-US" sz="2000" b="0" dirty="0">
                  <a:solidFill>
                    <a:srgbClr val="FF0000"/>
                  </a:solidFill>
                  <a:latin typeface="Courier New" panose="02070309020205020404" pitchFamily="49" charset="0"/>
                  <a:cs typeface="Courier New" panose="02070309020205020404" pitchFamily="49" charset="0"/>
                </a:rPr>
                <a:t>1'</a:t>
              </a:r>
            </a:p>
          </p:txBody>
        </p:sp>
        <p:sp>
          <p:nvSpPr>
            <p:cNvPr id="76" name="Rectangle 5"/>
            <p:cNvSpPr>
              <a:spLocks noChangeArrowheads="1"/>
            </p:cNvSpPr>
            <p:nvPr>
              <p:custDataLst>
                <p:tags r:id="rId23"/>
              </p:custDataLst>
            </p:nvPr>
          </p:nvSpPr>
          <p:spPr bwMode="auto">
            <a:xfrm>
              <a:off x="7859058" y="2402326"/>
              <a:ext cx="609600" cy="304800"/>
            </a:xfrm>
            <a:prstGeom prst="rect">
              <a:avLst/>
            </a:prstGeom>
            <a:noFill/>
            <a:ln w="25400">
              <a:noFill/>
              <a:miter lim="800000"/>
              <a:headEnd/>
              <a:tailEnd/>
            </a:ln>
          </p:spPr>
          <p:txBody>
            <a:bodyPr wrap="none" anchor="ctr"/>
            <a:lstStyle/>
            <a:p>
              <a:pPr algn="ctr">
                <a:lnSpc>
                  <a:spcPct val="100000"/>
                </a:lnSpc>
              </a:pPr>
              <a:r>
                <a:rPr lang="en-US" sz="2000" dirty="0">
                  <a:solidFill>
                    <a:srgbClr val="FF0000"/>
                  </a:solidFill>
                  <a:latin typeface="Courier New" panose="02070309020205020404" pitchFamily="49" charset="0"/>
                  <a:cs typeface="Courier New" panose="02070309020205020404" pitchFamily="49" charset="0"/>
                </a:rPr>
                <a:t>'</a:t>
              </a:r>
              <a:r>
                <a:rPr lang="en-US" sz="2000" b="0" dirty="0">
                  <a:solidFill>
                    <a:srgbClr val="FF0000"/>
                  </a:solidFill>
                  <a:latin typeface="Courier New" panose="02070309020205020404" pitchFamily="49" charset="0"/>
                  <a:cs typeface="Courier New" panose="02070309020205020404" pitchFamily="49" charset="0"/>
                </a:rPr>
                <a:t>2'</a:t>
              </a:r>
            </a:p>
          </p:txBody>
        </p:sp>
        <p:sp>
          <p:nvSpPr>
            <p:cNvPr id="77" name="Rectangle 6"/>
            <p:cNvSpPr>
              <a:spLocks noChangeArrowheads="1"/>
            </p:cNvSpPr>
            <p:nvPr>
              <p:custDataLst>
                <p:tags r:id="rId24"/>
              </p:custDataLst>
            </p:nvPr>
          </p:nvSpPr>
          <p:spPr bwMode="auto">
            <a:xfrm>
              <a:off x="7859058" y="2707126"/>
              <a:ext cx="609600" cy="304800"/>
            </a:xfrm>
            <a:prstGeom prst="rect">
              <a:avLst/>
            </a:prstGeom>
            <a:noFill/>
            <a:ln w="25400">
              <a:noFill/>
              <a:miter lim="800000"/>
              <a:headEnd/>
              <a:tailEnd/>
            </a:ln>
          </p:spPr>
          <p:txBody>
            <a:bodyPr wrap="none" anchor="ctr"/>
            <a:lstStyle/>
            <a:p>
              <a:pPr algn="ctr">
                <a:lnSpc>
                  <a:spcPct val="100000"/>
                </a:lnSpc>
              </a:pPr>
              <a:r>
                <a:rPr lang="en-US" sz="2000" dirty="0">
                  <a:solidFill>
                    <a:srgbClr val="FF0000"/>
                  </a:solidFill>
                  <a:latin typeface="Courier New" panose="02070309020205020404" pitchFamily="49" charset="0"/>
                  <a:cs typeface="Courier New" panose="02070309020205020404" pitchFamily="49" charset="0"/>
                </a:rPr>
                <a:t>'</a:t>
              </a:r>
              <a:r>
                <a:rPr lang="en-US" sz="2000" b="0" dirty="0">
                  <a:solidFill>
                    <a:srgbClr val="FF0000"/>
                  </a:solidFill>
                  <a:latin typeface="Courier New" panose="02070309020205020404" pitchFamily="49" charset="0"/>
                  <a:cs typeface="Courier New" panose="02070309020205020404" pitchFamily="49" charset="0"/>
                </a:rPr>
                <a:t>3'</a:t>
              </a:r>
            </a:p>
          </p:txBody>
        </p:sp>
        <p:sp>
          <p:nvSpPr>
            <p:cNvPr id="78" name="Rectangle 7"/>
            <p:cNvSpPr>
              <a:spLocks noChangeArrowheads="1"/>
            </p:cNvSpPr>
            <p:nvPr>
              <p:custDataLst>
                <p:tags r:id="rId25"/>
              </p:custDataLst>
            </p:nvPr>
          </p:nvSpPr>
          <p:spPr bwMode="auto">
            <a:xfrm>
              <a:off x="7859058" y="3011926"/>
              <a:ext cx="609600" cy="304800"/>
            </a:xfrm>
            <a:prstGeom prst="rect">
              <a:avLst/>
            </a:prstGeom>
            <a:noFill/>
            <a:ln w="25400">
              <a:noFill/>
              <a:miter lim="800000"/>
              <a:headEnd/>
              <a:tailEnd/>
            </a:ln>
          </p:spPr>
          <p:txBody>
            <a:bodyPr wrap="none" anchor="ctr"/>
            <a:lstStyle/>
            <a:p>
              <a:pPr algn="ctr">
                <a:lnSpc>
                  <a:spcPct val="100000"/>
                </a:lnSpc>
              </a:pPr>
              <a:r>
                <a:rPr lang="en-US" sz="2000" dirty="0">
                  <a:solidFill>
                    <a:srgbClr val="FF0000"/>
                  </a:solidFill>
                  <a:latin typeface="Courier New" panose="02070309020205020404" pitchFamily="49" charset="0"/>
                  <a:cs typeface="Courier New" panose="02070309020205020404" pitchFamily="49" charset="0"/>
                </a:rPr>
                <a:t>'</a:t>
              </a:r>
              <a:r>
                <a:rPr lang="en-US" sz="2000" b="0" dirty="0">
                  <a:solidFill>
                    <a:srgbClr val="FF0000"/>
                  </a:solidFill>
                  <a:latin typeface="Courier New" panose="02070309020205020404" pitchFamily="49" charset="0"/>
                  <a:cs typeface="Courier New" panose="02070309020205020404" pitchFamily="49" charset="0"/>
                </a:rPr>
                <a:t>4'</a:t>
              </a:r>
            </a:p>
          </p:txBody>
        </p:sp>
        <p:sp>
          <p:nvSpPr>
            <p:cNvPr id="79" name="Rectangle 7"/>
            <p:cNvSpPr>
              <a:spLocks noChangeArrowheads="1"/>
            </p:cNvSpPr>
            <p:nvPr>
              <p:custDataLst>
                <p:tags r:id="rId26"/>
              </p:custDataLst>
            </p:nvPr>
          </p:nvSpPr>
          <p:spPr bwMode="auto">
            <a:xfrm>
              <a:off x="7859058" y="3325145"/>
              <a:ext cx="609600" cy="304800"/>
            </a:xfrm>
            <a:prstGeom prst="rect">
              <a:avLst/>
            </a:prstGeom>
            <a:noFill/>
            <a:ln w="25400">
              <a:noFill/>
              <a:miter lim="800000"/>
              <a:headEnd/>
              <a:tailEnd/>
            </a:ln>
          </p:spPr>
          <p:txBody>
            <a:bodyPr wrap="none" anchor="ctr"/>
            <a:lstStyle/>
            <a:p>
              <a:pPr algn="ctr">
                <a:lnSpc>
                  <a:spcPct val="100000"/>
                </a:lnSpc>
              </a:pPr>
              <a:r>
                <a:rPr lang="en-US" sz="2000" dirty="0">
                  <a:solidFill>
                    <a:srgbClr val="FF0000"/>
                  </a:solidFill>
                  <a:latin typeface="Courier New" panose="02070309020205020404" pitchFamily="49" charset="0"/>
                  <a:cs typeface="Courier New" panose="02070309020205020404" pitchFamily="49" charset="0"/>
                </a:rPr>
                <a:t>'</a:t>
              </a:r>
              <a:r>
                <a:rPr lang="en-US" sz="2000" b="0" dirty="0">
                  <a:solidFill>
                    <a:srgbClr val="FF0000"/>
                  </a:solidFill>
                  <a:latin typeface="Courier New" panose="02070309020205020404" pitchFamily="49" charset="0"/>
                  <a:cs typeface="Courier New" panose="02070309020205020404" pitchFamily="49" charset="0"/>
                </a:rPr>
                <a:t>5'</a:t>
              </a:r>
            </a:p>
          </p:txBody>
        </p:sp>
        <p:sp>
          <p:nvSpPr>
            <p:cNvPr id="80" name="Rectangle 7"/>
            <p:cNvSpPr>
              <a:spLocks noChangeArrowheads="1"/>
            </p:cNvSpPr>
            <p:nvPr>
              <p:custDataLst>
                <p:tags r:id="rId27"/>
              </p:custDataLst>
            </p:nvPr>
          </p:nvSpPr>
          <p:spPr bwMode="auto">
            <a:xfrm>
              <a:off x="7859058" y="3612886"/>
              <a:ext cx="609600" cy="304800"/>
            </a:xfrm>
            <a:prstGeom prst="rect">
              <a:avLst/>
            </a:prstGeom>
            <a:noFill/>
            <a:ln w="25400">
              <a:noFill/>
              <a:miter lim="800000"/>
              <a:headEnd/>
              <a:tailEnd/>
            </a:ln>
          </p:spPr>
          <p:txBody>
            <a:bodyPr wrap="none" anchor="ctr"/>
            <a:lstStyle/>
            <a:p>
              <a:pPr algn="ctr">
                <a:lnSpc>
                  <a:spcPct val="100000"/>
                </a:lnSpc>
              </a:pPr>
              <a:r>
                <a:rPr lang="en-US" sz="2000" dirty="0">
                  <a:solidFill>
                    <a:srgbClr val="FF0000"/>
                  </a:solidFill>
                  <a:latin typeface="Courier New" panose="02070309020205020404" pitchFamily="49" charset="0"/>
                  <a:cs typeface="Courier New" panose="02070309020205020404" pitchFamily="49" charset="0"/>
                </a:rPr>
                <a:t>'</a:t>
              </a:r>
              <a:r>
                <a:rPr lang="en-US" sz="2000" b="0" dirty="0">
                  <a:solidFill>
                    <a:srgbClr val="FF0000"/>
                  </a:solidFill>
                  <a:latin typeface="Courier New" panose="02070309020205020404" pitchFamily="49" charset="0"/>
                  <a:cs typeface="Courier New" panose="02070309020205020404" pitchFamily="49" charset="0"/>
                </a:rPr>
                <a:t>\0'</a:t>
              </a:r>
            </a:p>
          </p:txBody>
        </p:sp>
        <p:sp>
          <p:nvSpPr>
            <p:cNvPr id="81" name="Text Box 14"/>
            <p:cNvSpPr txBox="1">
              <a:spLocks noChangeArrowheads="1"/>
            </p:cNvSpPr>
            <p:nvPr>
              <p:custDataLst>
                <p:tags r:id="rId28"/>
              </p:custDataLst>
            </p:nvPr>
          </p:nvSpPr>
          <p:spPr bwMode="auto">
            <a:xfrm>
              <a:off x="4743155" y="1366575"/>
              <a:ext cx="1465401" cy="646331"/>
            </a:xfrm>
            <a:prstGeom prst="rect">
              <a:avLst/>
            </a:prstGeom>
            <a:noFill/>
            <a:ln w="25400">
              <a:noFill/>
              <a:miter lim="800000"/>
              <a:headEnd/>
              <a:tailEnd/>
            </a:ln>
          </p:spPr>
          <p:txBody>
            <a:bodyPr wrap="none">
              <a:spAutoFit/>
            </a:bodyPr>
            <a:lstStyle/>
            <a:p>
              <a:pPr>
                <a:lnSpc>
                  <a:spcPct val="100000"/>
                </a:lnSpc>
              </a:pPr>
              <a:r>
                <a:rPr lang="en-US" sz="1800" b="0" dirty="0">
                  <a:solidFill>
                    <a:srgbClr val="FF0000"/>
                  </a:solidFill>
                  <a:latin typeface="Calibri" panose="020F0502020204030204" pitchFamily="34" charset="0"/>
                  <a:cs typeface="Calibri" panose="020F0502020204030204" pitchFamily="34" charset="0"/>
                </a:rPr>
                <a:t>IA32, x86-64</a:t>
              </a:r>
              <a:br>
                <a:rPr lang="en-US" sz="1800" b="0" dirty="0">
                  <a:solidFill>
                    <a:srgbClr val="FF0000"/>
                  </a:solidFill>
                  <a:latin typeface="Calibri" panose="020F0502020204030204" pitchFamily="34" charset="0"/>
                  <a:cs typeface="Calibri" panose="020F0502020204030204" pitchFamily="34" charset="0"/>
                </a:rPr>
              </a:br>
              <a:r>
                <a:rPr lang="en-US" sz="1800" b="0" dirty="0">
                  <a:latin typeface="Calibri" panose="020F0502020204030204" pitchFamily="34" charset="0"/>
                  <a:cs typeface="Calibri" panose="020F0502020204030204" pitchFamily="34" charset="0"/>
                </a:rPr>
                <a:t>(little-endian)</a:t>
              </a:r>
            </a:p>
          </p:txBody>
        </p:sp>
        <p:sp>
          <p:nvSpPr>
            <p:cNvPr id="82" name="Text Box 20"/>
            <p:cNvSpPr txBox="1">
              <a:spLocks noChangeArrowheads="1"/>
            </p:cNvSpPr>
            <p:nvPr>
              <p:custDataLst>
                <p:tags r:id="rId29"/>
              </p:custDataLst>
            </p:nvPr>
          </p:nvSpPr>
          <p:spPr bwMode="auto">
            <a:xfrm>
              <a:off x="6297484" y="1365552"/>
              <a:ext cx="1324402" cy="646331"/>
            </a:xfrm>
            <a:prstGeom prst="rect">
              <a:avLst/>
            </a:prstGeom>
            <a:noFill/>
            <a:ln w="25400">
              <a:noFill/>
              <a:miter lim="800000"/>
              <a:headEnd/>
              <a:tailEnd/>
            </a:ln>
          </p:spPr>
          <p:txBody>
            <a:bodyPr wrap="none">
              <a:spAutoFit/>
            </a:bodyPr>
            <a:lstStyle/>
            <a:p>
              <a:pPr algn="ctr">
                <a:lnSpc>
                  <a:spcPct val="100000"/>
                </a:lnSpc>
              </a:pPr>
              <a:r>
                <a:rPr lang="en-US" sz="1800" b="0" dirty="0">
                  <a:solidFill>
                    <a:srgbClr val="FF0000"/>
                  </a:solidFill>
                  <a:latin typeface="Calibri" panose="020F0502020204030204" pitchFamily="34" charset="0"/>
                  <a:cs typeface="Calibri" panose="020F0502020204030204" pitchFamily="34" charset="0"/>
                </a:rPr>
                <a:t>SPARC</a:t>
              </a:r>
              <a:br>
                <a:rPr lang="en-US" sz="1800" b="0" dirty="0">
                  <a:solidFill>
                    <a:srgbClr val="FF0000"/>
                  </a:solidFill>
                  <a:latin typeface="Calibri" panose="020F0502020204030204" pitchFamily="34" charset="0"/>
                  <a:cs typeface="Calibri" panose="020F0502020204030204" pitchFamily="34" charset="0"/>
                </a:rPr>
              </a:br>
              <a:r>
                <a:rPr lang="en-US" sz="1800" b="0" dirty="0">
                  <a:latin typeface="Calibri" panose="020F0502020204030204" pitchFamily="34" charset="0"/>
                  <a:cs typeface="Calibri" panose="020F0502020204030204" pitchFamily="34" charset="0"/>
                </a:rPr>
                <a:t>(big-endian)</a:t>
              </a:r>
            </a:p>
          </p:txBody>
        </p:sp>
      </p:grpSp>
      <p:grpSp>
        <p:nvGrpSpPr>
          <p:cNvPr id="9" name="Group 8"/>
          <p:cNvGrpSpPr/>
          <p:nvPr/>
        </p:nvGrpSpPr>
        <p:grpSpPr>
          <a:xfrm>
            <a:off x="1459868" y="1664537"/>
            <a:ext cx="1672089" cy="556692"/>
            <a:chOff x="1459868" y="1664537"/>
            <a:chExt cx="1672089" cy="556692"/>
          </a:xfrm>
        </p:grpSpPr>
        <p:sp>
          <p:nvSpPr>
            <p:cNvPr id="6" name="TextBox 5"/>
            <p:cNvSpPr txBox="1"/>
            <p:nvPr/>
          </p:nvSpPr>
          <p:spPr>
            <a:xfrm>
              <a:off x="1459868" y="1851897"/>
              <a:ext cx="1318759" cy="369332"/>
            </a:xfrm>
            <a:prstGeom prst="rect">
              <a:avLst/>
            </a:prstGeom>
            <a:noFill/>
          </p:spPr>
          <p:txBody>
            <a:bodyPr wrap="none" rtlCol="0">
              <a:spAutoFit/>
            </a:bodyPr>
            <a:lstStyle/>
            <a:p>
              <a:r>
                <a:rPr lang="en-US" dirty="0">
                  <a:latin typeface="Calibri" pitchFamily="34" charset="0"/>
                </a:rPr>
                <a:t>String literal</a:t>
              </a:r>
            </a:p>
          </p:txBody>
        </p:sp>
        <p:cxnSp>
          <p:nvCxnSpPr>
            <p:cNvPr id="8" name="Straight Arrow Connector 7"/>
            <p:cNvCxnSpPr/>
            <p:nvPr/>
          </p:nvCxnSpPr>
          <p:spPr bwMode="auto">
            <a:xfrm flipV="1">
              <a:off x="2737725" y="1664537"/>
              <a:ext cx="394232" cy="347346"/>
            </a:xfrm>
            <a:prstGeom prst="straightConnector1">
              <a:avLst/>
            </a:prstGeom>
            <a:noFill/>
            <a:ln w="25400" cap="flat" cmpd="sng" algn="ctr">
              <a:solidFill>
                <a:srgbClr val="4B2A85"/>
              </a:solidFill>
              <a:prstDash val="solid"/>
              <a:round/>
              <a:headEnd type="none" w="med" len="med"/>
              <a:tailEnd type="arrow"/>
            </a:ln>
            <a:effectLst/>
          </p:spPr>
        </p:cxnSp>
      </p:grpSp>
    </p:spTree>
    <p:extLst>
      <p:ext uri="{BB962C8B-B14F-4D97-AF65-F5344CB8AC3E}">
        <p14:creationId xmlns:p14="http://schemas.microsoft.com/office/powerpoint/2010/main" val="4133479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custDataLst>
              <p:tags r:id="rId1"/>
            </p:custDataLst>
          </p:nvPr>
        </p:nvSpPr>
        <p:spPr bwMode="auto">
          <a:xfrm>
            <a:off x="640080" y="2743200"/>
            <a:ext cx="7863840" cy="1938992"/>
          </a:xfrm>
          <a:prstGeom prst="rect">
            <a:avLst/>
          </a:prstGeom>
          <a:solidFill>
            <a:schemeClr val="bg2">
              <a:lumMod val="20000"/>
              <a:lumOff val="80000"/>
            </a:schemeClr>
          </a:solidFill>
          <a:ln w="12700" cap="flat" cmpd="sng" algn="ctr">
            <a:solidFill>
              <a:schemeClr val="tx1"/>
            </a:solidFill>
            <a:prstDash val="solid"/>
            <a:miter lim="800000"/>
            <a:headEnd type="none" w="med" len="med"/>
            <a:tailEnd type="none" w="med" len="med"/>
          </a:ln>
        </p:spPr>
        <p:txBody>
          <a:bodyPr wrap="square">
            <a:spAutoFit/>
          </a:bodyPr>
          <a:lstStyle/>
          <a:p>
            <a:pPr>
              <a:lnSpc>
                <a:spcPct val="100000"/>
              </a:lnSpc>
            </a:pPr>
            <a:r>
              <a:rPr lang="en-US" sz="2000" b="1"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a:t>
            </a:r>
            <a:r>
              <a:rPr lang="en-US" sz="2000" dirty="0" err="1">
                <a:solidFill>
                  <a:srgbClr val="FF0000"/>
                </a:solidFill>
                <a:latin typeface="Courier New" panose="02070309020205020404" pitchFamily="49" charset="0"/>
                <a:cs typeface="Courier New" panose="02070309020205020404" pitchFamily="49" charset="0"/>
              </a:rPr>
              <a:t>show_bytes</a:t>
            </a:r>
            <a:r>
              <a:rPr lang="en-US" sz="2000" b="0" dirty="0">
                <a:latin typeface="Courier New" panose="02070309020205020404" pitchFamily="49" charset="0"/>
                <a:cs typeface="Courier New" panose="02070309020205020404" pitchFamily="49" charset="0"/>
              </a:rPr>
              <a:t>(</a:t>
            </a:r>
            <a:r>
              <a:rPr lang="en-US" sz="2000" b="1" dirty="0">
                <a:latin typeface="Courier New" panose="02070309020205020404" pitchFamily="49" charset="0"/>
                <a:cs typeface="Courier New" panose="02070309020205020404" pitchFamily="49" charset="0"/>
              </a:rPr>
              <a:t>char*</a:t>
            </a:r>
            <a:r>
              <a:rPr lang="en-US" sz="2000" b="0" dirty="0">
                <a:latin typeface="Courier New" panose="02070309020205020404" pitchFamily="49" charset="0"/>
                <a:cs typeface="Courier New" panose="02070309020205020404" pitchFamily="49" charset="0"/>
              </a:rPr>
              <a:t> start, </a:t>
            </a:r>
            <a:r>
              <a:rPr lang="en-US" sz="2000" b="1"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len</a:t>
            </a:r>
            <a:r>
              <a:rPr lang="en-US" sz="2000" b="0" dirty="0">
                <a:latin typeface="Courier New" panose="02070309020205020404" pitchFamily="49" charset="0"/>
                <a:cs typeface="Courier New" panose="02070309020205020404" pitchFamily="49" charset="0"/>
              </a:rPr>
              <a:t>) {</a:t>
            </a:r>
          </a:p>
          <a:p>
            <a:pPr>
              <a:lnSpc>
                <a:spcPct val="100000"/>
              </a:lnSpc>
            </a:pPr>
            <a:r>
              <a:rPr lang="en-US" sz="2000" b="0"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for</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 = 0;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 &lt; </a:t>
            </a:r>
            <a:r>
              <a:rPr lang="en-US" sz="2000" b="0" dirty="0" err="1">
                <a:latin typeface="Courier New" panose="02070309020205020404" pitchFamily="49" charset="0"/>
                <a:cs typeface="Courier New" panose="02070309020205020404" pitchFamily="49" charset="0"/>
              </a:rPr>
              <a:t>len</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      printf("</a:t>
            </a:r>
            <a:r>
              <a:rPr lang="en-US" sz="2000" b="0" dirty="0">
                <a:solidFill>
                  <a:srgbClr val="3366FF"/>
                </a:solidFill>
                <a:latin typeface="Courier New" panose="02070309020205020404" pitchFamily="49" charset="0"/>
                <a:cs typeface="Courier New" panose="02070309020205020404" pitchFamily="49" charset="0"/>
              </a:rPr>
              <a:t>%p</a:t>
            </a:r>
            <a:r>
              <a:rPr lang="en-US" sz="2000" b="0" dirty="0">
                <a:solidFill>
                  <a:srgbClr val="008000"/>
                </a:solidFill>
                <a:latin typeface="Courier New" panose="02070309020205020404" pitchFamily="49" charset="0"/>
                <a:cs typeface="Courier New" panose="02070309020205020404" pitchFamily="49" charset="0"/>
              </a:rPr>
              <a:t>\t</a:t>
            </a:r>
            <a:r>
              <a:rPr lang="en-US" sz="2000" b="0" dirty="0">
                <a:latin typeface="Courier New" panose="02070309020205020404" pitchFamily="49" charset="0"/>
                <a:cs typeface="Courier New" panose="02070309020205020404" pitchFamily="49" charset="0"/>
              </a:rPr>
              <a:t>0x</a:t>
            </a:r>
            <a:r>
              <a:rPr lang="en-US" sz="2000" b="0" dirty="0">
                <a:solidFill>
                  <a:srgbClr val="3366FF"/>
                </a:solidFill>
                <a:latin typeface="Courier New" panose="02070309020205020404" pitchFamily="49" charset="0"/>
                <a:cs typeface="Courier New" panose="02070309020205020404" pitchFamily="49" charset="0"/>
              </a:rPr>
              <a:t>%.2x</a:t>
            </a:r>
            <a:r>
              <a:rPr lang="en-US" sz="2000" b="0" dirty="0">
                <a:solidFill>
                  <a:srgbClr val="008000"/>
                </a:solidFill>
                <a:latin typeface="Courier New" panose="02070309020205020404" pitchFamily="49" charset="0"/>
                <a:cs typeface="Courier New" panose="02070309020205020404" pitchFamily="49" charset="0"/>
              </a:rPr>
              <a:t>\n</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start+i</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start+i</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printf</a:t>
            </a:r>
            <a:r>
              <a:rPr lang="en-US" sz="2000" b="0" dirty="0">
                <a:latin typeface="Courier New" panose="02070309020205020404" pitchFamily="49" charset="0"/>
                <a:cs typeface="Courier New" panose="02070309020205020404" pitchFamily="49" charset="0"/>
              </a:rPr>
              <a:t>("</a:t>
            </a:r>
            <a:r>
              <a:rPr lang="en-US" sz="2000" b="0" dirty="0">
                <a:solidFill>
                  <a:srgbClr val="008000"/>
                </a:solidFill>
                <a:latin typeface="Courier New" panose="02070309020205020404" pitchFamily="49" charset="0"/>
                <a:cs typeface="Courier New" panose="02070309020205020404" pitchFamily="49" charset="0"/>
              </a:rPr>
              <a:t>\n</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a:t>
            </a:r>
          </a:p>
        </p:txBody>
      </p:sp>
      <p:sp>
        <p:nvSpPr>
          <p:cNvPr id="13318" name="Rectangle 6"/>
          <p:cNvSpPr>
            <a:spLocks noGrp="1" noChangeArrowheads="1"/>
          </p:cNvSpPr>
          <p:nvPr>
            <p:ph type="title"/>
            <p:custDataLst>
              <p:tags r:id="rId2"/>
            </p:custDataLst>
          </p:nvPr>
        </p:nvSpPr>
        <p:spPr/>
        <p:txBody>
          <a:bodyPr/>
          <a:lstStyle/>
          <a:p>
            <a:pPr eaLnBrk="1" hangingPunct="1">
              <a:defRPr/>
            </a:pPr>
            <a:r>
              <a:rPr lang="en-US" dirty="0"/>
              <a:t>Examining Data Representations</a:t>
            </a:r>
          </a:p>
        </p:txBody>
      </p:sp>
      <p:sp>
        <p:nvSpPr>
          <p:cNvPr id="13319" name="Rectangle 7"/>
          <p:cNvSpPr>
            <a:spLocks noGrp="1" noChangeArrowheads="1"/>
          </p:cNvSpPr>
          <p:nvPr>
            <p:ph idx="1"/>
            <p:custDataLst>
              <p:tags r:id="rId3"/>
            </p:custDataLst>
          </p:nvPr>
        </p:nvSpPr>
        <p:spPr>
          <a:xfrm>
            <a:off x="396875" y="1362456"/>
            <a:ext cx="8366125" cy="5136447"/>
          </a:xfrm>
        </p:spPr>
        <p:txBody>
          <a:bodyPr/>
          <a:lstStyle/>
          <a:p>
            <a:pPr eaLnBrk="1" hangingPunct="1">
              <a:defRPr/>
            </a:pPr>
            <a:r>
              <a:rPr lang="en-US" dirty="0"/>
              <a:t>Code to print byte representation of data</a:t>
            </a:r>
          </a:p>
          <a:p>
            <a:pPr lvl="1">
              <a:defRPr/>
            </a:pPr>
            <a:r>
              <a:rPr lang="en-US" sz="2000" dirty="0"/>
              <a:t>Any data type can be treated as a </a:t>
            </a:r>
            <a:r>
              <a:rPr lang="en-US" sz="2000" i="1" dirty="0"/>
              <a:t>byte array</a:t>
            </a:r>
            <a:r>
              <a:rPr lang="en-US" sz="2000" dirty="0"/>
              <a:t> by </a:t>
            </a:r>
            <a:r>
              <a:rPr lang="en-US" sz="2000" b="1" dirty="0"/>
              <a:t>casting</a:t>
            </a:r>
            <a:r>
              <a:rPr lang="en-US" sz="2000" dirty="0"/>
              <a:t> it to </a:t>
            </a:r>
            <a:r>
              <a:rPr lang="en-US" sz="2000" dirty="0">
                <a:latin typeface="Courier New" panose="02070309020205020404" pitchFamily="49" charset="0"/>
                <a:cs typeface="Courier New" panose="02070309020205020404" pitchFamily="49" charset="0"/>
              </a:rPr>
              <a:t>char</a:t>
            </a:r>
          </a:p>
          <a:p>
            <a:pPr lvl="1">
              <a:defRPr/>
            </a:pPr>
            <a:r>
              <a:rPr lang="en-US" sz="2000" dirty="0">
                <a:cs typeface="Roboto Regular" charset="0"/>
              </a:rPr>
              <a:t>C has </a:t>
            </a:r>
            <a:r>
              <a:rPr lang="en-US" sz="2000" dirty="0">
                <a:solidFill>
                  <a:srgbClr val="BD0000"/>
                </a:solidFill>
                <a:cs typeface="Roboto Regular" charset="0"/>
              </a:rPr>
              <a:t>unchecked </a:t>
            </a:r>
            <a:r>
              <a:rPr lang="en-US" sz="2000" dirty="0">
                <a:cs typeface="Roboto Regular" charset="0"/>
              </a:rPr>
              <a:t>casts  </a:t>
            </a:r>
            <a:r>
              <a:rPr lang="en-US" sz="2000" dirty="0">
                <a:solidFill>
                  <a:srgbClr val="FF0000"/>
                </a:solidFill>
                <a:cs typeface="Roboto Regular" charset="0"/>
              </a:rPr>
              <a:t> !! DANGER !!</a:t>
            </a:r>
          </a:p>
        </p:txBody>
      </p:sp>
      <p:sp>
        <p:nvSpPr>
          <p:cNvPr id="7" name="Slide Number Placeholder 6"/>
          <p:cNvSpPr>
            <a:spLocks noGrp="1"/>
          </p:cNvSpPr>
          <p:nvPr>
            <p:ph type="sldNum" sz="quarter" idx="10"/>
            <p:custDataLst>
              <p:tags r:id="rId4"/>
            </p:custDataLst>
          </p:nvPr>
        </p:nvSpPr>
        <p:spPr/>
        <p:txBody>
          <a:bodyPr/>
          <a:lstStyle/>
          <a:p>
            <a:fld id="{7CBE8339-D2AD-46DC-A898-FD1E949067F0}" type="slidenum">
              <a:rPr lang="en-US" smtClean="0"/>
              <a:pPr/>
              <a:t>38</a:t>
            </a:fld>
            <a:endParaRPr lang="en-US"/>
          </a:p>
        </p:txBody>
      </p:sp>
      <p:sp>
        <p:nvSpPr>
          <p:cNvPr id="16389" name="Text Box 5"/>
          <p:cNvSpPr txBox="1">
            <a:spLocks noChangeArrowheads="1"/>
          </p:cNvSpPr>
          <p:nvPr>
            <p:custDataLst>
              <p:tags r:id="rId5"/>
            </p:custDataLst>
          </p:nvPr>
        </p:nvSpPr>
        <p:spPr bwMode="auto">
          <a:xfrm>
            <a:off x="640080" y="4846320"/>
            <a:ext cx="2926080" cy="1631216"/>
          </a:xfrm>
          <a:prstGeom prst="rect">
            <a:avLst/>
          </a:prstGeom>
          <a:noFill/>
          <a:ln w="25400">
            <a:solidFill>
              <a:srgbClr val="0000FF"/>
            </a:solidFill>
            <a:miter lim="800000"/>
            <a:headEnd/>
            <a:tailEnd/>
          </a:ln>
        </p:spPr>
        <p:txBody>
          <a:bodyPr wrap="none">
            <a:spAutoFit/>
          </a:bodyPr>
          <a:lstStyle/>
          <a:p>
            <a:pPr>
              <a:lnSpc>
                <a:spcPct val="100000"/>
              </a:lnSpc>
              <a:tabLst>
                <a:tab pos="223838" algn="l"/>
                <a:tab pos="920750" algn="l"/>
              </a:tabLst>
            </a:pPr>
            <a:r>
              <a:rPr lang="en-US" sz="2000" b="1" dirty="0" err="1">
                <a:latin typeface="Courier New" panose="02070309020205020404" pitchFamily="49" charset="0"/>
                <a:cs typeface="Courier New" panose="02070309020205020404" pitchFamily="49" charset="0"/>
              </a:rPr>
              <a:t>printf</a:t>
            </a:r>
            <a:r>
              <a:rPr lang="en-US" sz="2000" b="1" dirty="0">
                <a:latin typeface="Calibri" panose="020F0502020204030204" pitchFamily="34" charset="0"/>
                <a:cs typeface="Calibri" panose="020F0502020204030204" pitchFamily="34" charset="0"/>
              </a:rPr>
              <a:t> directives:</a:t>
            </a:r>
          </a:p>
          <a:p>
            <a:pPr>
              <a:lnSpc>
                <a:spcPct val="100000"/>
              </a:lnSpc>
              <a:tabLst>
                <a:tab pos="223838" algn="l"/>
                <a:tab pos="920750" algn="l"/>
              </a:tabLst>
            </a:pPr>
            <a:r>
              <a:rPr lang="en-US" sz="2000" b="0" dirty="0">
                <a:latin typeface="Calibri" panose="020F0502020204030204" pitchFamily="34" charset="0"/>
                <a:cs typeface="Calibri" panose="020F0502020204030204" pitchFamily="34" charset="0"/>
              </a:rPr>
              <a:t>	</a:t>
            </a:r>
            <a:r>
              <a:rPr lang="en-US" sz="2000" b="0" dirty="0">
                <a:latin typeface="Courier New" panose="02070309020205020404" pitchFamily="49" charset="0"/>
                <a:cs typeface="Courier New" panose="02070309020205020404" pitchFamily="49" charset="0"/>
              </a:rPr>
              <a:t>%p</a:t>
            </a:r>
            <a:r>
              <a:rPr lang="en-US" sz="2000" b="0" dirty="0">
                <a:latin typeface="Calibri" panose="020F0502020204030204" pitchFamily="34" charset="0"/>
                <a:cs typeface="Calibri" panose="020F0502020204030204" pitchFamily="34" charset="0"/>
              </a:rPr>
              <a:t>	Print pointer</a:t>
            </a:r>
          </a:p>
          <a:p>
            <a:pPr>
              <a:tabLst>
                <a:tab pos="223838" algn="l"/>
                <a:tab pos="920750" algn="l"/>
              </a:tabLst>
            </a:pPr>
            <a:r>
              <a:rPr lang="en-US" sz="2000" b="0" dirty="0">
                <a:latin typeface="Calibri" panose="020F0502020204030204" pitchFamily="34" charset="0"/>
                <a:cs typeface="Calibri" panose="020F0502020204030204" pitchFamily="34" charset="0"/>
              </a:rPr>
              <a:t>	</a:t>
            </a:r>
            <a:r>
              <a:rPr lang="en-US" sz="2000" b="0" dirty="0">
                <a:latin typeface="Courier New" panose="02070309020205020404" pitchFamily="49" charset="0"/>
                <a:cs typeface="Courier New" panose="02070309020205020404" pitchFamily="49" charset="0"/>
              </a:rPr>
              <a:t>\t</a:t>
            </a:r>
            <a:r>
              <a:rPr lang="en-US" sz="2000" b="0" dirty="0">
                <a:latin typeface="Calibri" panose="020F0502020204030204" pitchFamily="34" charset="0"/>
                <a:cs typeface="Calibri" panose="020F0502020204030204" pitchFamily="34" charset="0"/>
              </a:rPr>
              <a:t>	Tab</a:t>
            </a:r>
          </a:p>
          <a:p>
            <a:pPr>
              <a:lnSpc>
                <a:spcPct val="100000"/>
              </a:lnSpc>
              <a:tabLst>
                <a:tab pos="223838" algn="l"/>
                <a:tab pos="920750" algn="l"/>
              </a:tabLst>
            </a:pPr>
            <a:r>
              <a:rPr lang="en-US" sz="2000" b="0" dirty="0">
                <a:latin typeface="Calibri" panose="020F0502020204030204" pitchFamily="34" charset="0"/>
                <a:cs typeface="Calibri" panose="020F0502020204030204" pitchFamily="34" charset="0"/>
              </a:rPr>
              <a:t>	</a:t>
            </a:r>
            <a:r>
              <a:rPr lang="en-US" sz="2000" b="0" dirty="0">
                <a:latin typeface="Courier New" panose="02070309020205020404" pitchFamily="49" charset="0"/>
                <a:cs typeface="Courier New" panose="02070309020205020404" pitchFamily="49" charset="0"/>
              </a:rPr>
              <a:t>%x</a:t>
            </a:r>
            <a:r>
              <a:rPr lang="en-US" sz="2000" b="0" dirty="0">
                <a:latin typeface="Calibri" panose="020F0502020204030204" pitchFamily="34" charset="0"/>
                <a:cs typeface="Calibri" panose="020F0502020204030204" pitchFamily="34" charset="0"/>
              </a:rPr>
              <a:t>	Print value as hex</a:t>
            </a:r>
          </a:p>
          <a:p>
            <a:pPr>
              <a:lnSpc>
                <a:spcPct val="100000"/>
              </a:lnSpc>
              <a:tabLst>
                <a:tab pos="223838" algn="l"/>
                <a:tab pos="920750" algn="l"/>
              </a:tabLst>
            </a:pPr>
            <a:r>
              <a:rPr lang="en-US" sz="2000" b="0" dirty="0">
                <a:latin typeface="Calibri" panose="020F0502020204030204" pitchFamily="34" charset="0"/>
                <a:cs typeface="Calibri" panose="020F0502020204030204" pitchFamily="34" charset="0"/>
              </a:rPr>
              <a:t>	</a:t>
            </a:r>
            <a:r>
              <a:rPr lang="en-US" sz="2000" b="0" dirty="0">
                <a:latin typeface="Courier New" panose="02070309020205020404" pitchFamily="49" charset="0"/>
                <a:cs typeface="Courier New" panose="02070309020205020404" pitchFamily="49" charset="0"/>
              </a:rPr>
              <a:t>\n</a:t>
            </a:r>
            <a:r>
              <a:rPr lang="en-US" sz="2000" b="0" dirty="0">
                <a:latin typeface="Calibri" panose="020F0502020204030204" pitchFamily="34" charset="0"/>
                <a:cs typeface="Calibri" panose="020F0502020204030204" pitchFamily="34" charset="0"/>
              </a:rPr>
              <a:t>	New line</a:t>
            </a:r>
          </a:p>
        </p:txBody>
      </p:sp>
    </p:spTree>
    <p:extLst>
      <p:ext uri="{BB962C8B-B14F-4D97-AF65-F5344CB8AC3E}">
        <p14:creationId xmlns:p14="http://schemas.microsoft.com/office/powerpoint/2010/main" val="282971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custDataLst>
              <p:tags r:id="rId1"/>
            </p:custDataLst>
          </p:nvPr>
        </p:nvSpPr>
        <p:spPr/>
        <p:txBody>
          <a:bodyPr/>
          <a:lstStyle/>
          <a:p>
            <a:pPr eaLnBrk="1" hangingPunct="1">
              <a:defRPr/>
            </a:pPr>
            <a:r>
              <a:rPr lang="en-US" dirty="0"/>
              <a:t>Examining Data Representations</a:t>
            </a:r>
          </a:p>
        </p:txBody>
      </p:sp>
      <p:sp>
        <p:nvSpPr>
          <p:cNvPr id="13319" name="Rectangle 7"/>
          <p:cNvSpPr>
            <a:spLocks noGrp="1" noChangeArrowheads="1"/>
          </p:cNvSpPr>
          <p:nvPr>
            <p:ph idx="1"/>
            <p:custDataLst>
              <p:tags r:id="rId2"/>
            </p:custDataLst>
          </p:nvPr>
        </p:nvSpPr>
        <p:spPr>
          <a:xfrm>
            <a:off x="396875" y="1362456"/>
            <a:ext cx="8366125" cy="5136447"/>
          </a:xfrm>
        </p:spPr>
        <p:txBody>
          <a:bodyPr/>
          <a:lstStyle/>
          <a:p>
            <a:pPr eaLnBrk="1" hangingPunct="1">
              <a:defRPr/>
            </a:pPr>
            <a:r>
              <a:rPr lang="en-US" dirty="0"/>
              <a:t>Code to print byte representation of data</a:t>
            </a:r>
          </a:p>
          <a:p>
            <a:pPr lvl="1">
              <a:defRPr/>
            </a:pPr>
            <a:r>
              <a:rPr lang="en-US" sz="2000" dirty="0"/>
              <a:t>Any data type can be treated as a </a:t>
            </a:r>
            <a:r>
              <a:rPr lang="en-US" sz="2000" i="1" dirty="0"/>
              <a:t>byte array</a:t>
            </a:r>
            <a:r>
              <a:rPr lang="en-US" sz="2000" dirty="0"/>
              <a:t> by </a:t>
            </a:r>
            <a:r>
              <a:rPr lang="en-US" sz="2000" b="1" dirty="0"/>
              <a:t>casting</a:t>
            </a:r>
            <a:r>
              <a:rPr lang="en-US" sz="2000" dirty="0"/>
              <a:t> it to </a:t>
            </a:r>
            <a:r>
              <a:rPr lang="en-US" sz="2000" dirty="0">
                <a:latin typeface="Courier New" panose="02070309020205020404" pitchFamily="49" charset="0"/>
                <a:cs typeface="Courier New" panose="02070309020205020404" pitchFamily="49" charset="0"/>
              </a:rPr>
              <a:t>char</a:t>
            </a:r>
          </a:p>
          <a:p>
            <a:pPr lvl="1">
              <a:defRPr/>
            </a:pPr>
            <a:r>
              <a:rPr lang="en-US" sz="2000" dirty="0">
                <a:cs typeface="Roboto Regular" charset="0"/>
              </a:rPr>
              <a:t>C has </a:t>
            </a:r>
            <a:r>
              <a:rPr lang="en-US" sz="2000" dirty="0">
                <a:solidFill>
                  <a:srgbClr val="BD0000"/>
                </a:solidFill>
                <a:cs typeface="Roboto Regular" charset="0"/>
              </a:rPr>
              <a:t>unchecked </a:t>
            </a:r>
            <a:r>
              <a:rPr lang="en-US" sz="2000" dirty="0">
                <a:cs typeface="Roboto Regular" charset="0"/>
              </a:rPr>
              <a:t>casts  </a:t>
            </a:r>
            <a:r>
              <a:rPr lang="en-US" sz="2000" dirty="0">
                <a:solidFill>
                  <a:srgbClr val="FF0000"/>
                </a:solidFill>
                <a:cs typeface="Roboto Regular" charset="0"/>
              </a:rPr>
              <a:t> !! DANGER !!</a:t>
            </a:r>
          </a:p>
        </p:txBody>
      </p:sp>
      <p:sp>
        <p:nvSpPr>
          <p:cNvPr id="7" name="Slide Number Placeholder 6"/>
          <p:cNvSpPr>
            <a:spLocks noGrp="1"/>
          </p:cNvSpPr>
          <p:nvPr>
            <p:ph type="sldNum" sz="quarter" idx="10"/>
            <p:custDataLst>
              <p:tags r:id="rId3"/>
            </p:custDataLst>
          </p:nvPr>
        </p:nvSpPr>
        <p:spPr/>
        <p:txBody>
          <a:bodyPr/>
          <a:lstStyle/>
          <a:p>
            <a:fld id="{7CBE8339-D2AD-46DC-A898-FD1E949067F0}" type="slidenum">
              <a:rPr lang="en-US" smtClean="0"/>
              <a:pPr/>
              <a:t>39</a:t>
            </a:fld>
            <a:endParaRPr lang="en-US"/>
          </a:p>
        </p:txBody>
      </p:sp>
      <p:sp>
        <p:nvSpPr>
          <p:cNvPr id="16388" name="Text Box 4"/>
          <p:cNvSpPr txBox="1">
            <a:spLocks noChangeArrowheads="1"/>
          </p:cNvSpPr>
          <p:nvPr>
            <p:custDataLst>
              <p:tags r:id="rId4"/>
            </p:custDataLst>
          </p:nvPr>
        </p:nvSpPr>
        <p:spPr bwMode="auto">
          <a:xfrm>
            <a:off x="640080" y="2743200"/>
            <a:ext cx="7863840" cy="1938992"/>
          </a:xfrm>
          <a:prstGeom prst="rect">
            <a:avLst/>
          </a:prstGeom>
          <a:solidFill>
            <a:schemeClr val="bg2">
              <a:lumMod val="20000"/>
              <a:lumOff val="80000"/>
            </a:schemeClr>
          </a:solidFill>
          <a:ln w="12700" cap="flat" cmpd="sng" algn="ctr">
            <a:solidFill>
              <a:schemeClr val="tx1"/>
            </a:solidFill>
            <a:prstDash val="solid"/>
            <a:miter lim="800000"/>
            <a:headEnd type="none" w="med" len="med"/>
            <a:tailEnd type="none" w="med" len="med"/>
          </a:ln>
        </p:spPr>
        <p:txBody>
          <a:bodyPr wrap="square">
            <a:spAutoFit/>
          </a:bodyPr>
          <a:lstStyle/>
          <a:p>
            <a:pPr>
              <a:lnSpc>
                <a:spcPct val="100000"/>
              </a:lnSpc>
            </a:pPr>
            <a:r>
              <a:rPr lang="en-US" sz="2000" b="1"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a:t>
            </a:r>
            <a:r>
              <a:rPr lang="en-US" sz="2000" dirty="0" err="1">
                <a:solidFill>
                  <a:srgbClr val="FF0000"/>
                </a:solidFill>
                <a:latin typeface="Courier New" panose="02070309020205020404" pitchFamily="49" charset="0"/>
                <a:cs typeface="Courier New" panose="02070309020205020404" pitchFamily="49" charset="0"/>
              </a:rPr>
              <a:t>show_bytes</a:t>
            </a:r>
            <a:r>
              <a:rPr lang="en-US" sz="2000" b="0" dirty="0">
                <a:latin typeface="Courier New" panose="02070309020205020404" pitchFamily="49" charset="0"/>
                <a:cs typeface="Courier New" panose="02070309020205020404" pitchFamily="49" charset="0"/>
              </a:rPr>
              <a:t>(</a:t>
            </a:r>
            <a:r>
              <a:rPr lang="en-US" sz="2000" b="1" dirty="0">
                <a:latin typeface="Courier New" panose="02070309020205020404" pitchFamily="49" charset="0"/>
                <a:cs typeface="Courier New" panose="02070309020205020404" pitchFamily="49" charset="0"/>
              </a:rPr>
              <a:t>char*</a:t>
            </a:r>
            <a:r>
              <a:rPr lang="en-US" sz="2000" b="0" dirty="0">
                <a:latin typeface="Courier New" panose="02070309020205020404" pitchFamily="49" charset="0"/>
                <a:cs typeface="Courier New" panose="02070309020205020404" pitchFamily="49" charset="0"/>
              </a:rPr>
              <a:t> start, </a:t>
            </a:r>
            <a:r>
              <a:rPr lang="en-US" sz="2000" b="1"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len</a:t>
            </a:r>
            <a:r>
              <a:rPr lang="en-US" sz="2000" b="0" dirty="0">
                <a:latin typeface="Courier New" panose="02070309020205020404" pitchFamily="49" charset="0"/>
                <a:cs typeface="Courier New" panose="02070309020205020404" pitchFamily="49" charset="0"/>
              </a:rPr>
              <a:t>) {</a:t>
            </a:r>
          </a:p>
          <a:p>
            <a:pPr>
              <a:lnSpc>
                <a:spcPct val="100000"/>
              </a:lnSpc>
            </a:pPr>
            <a:r>
              <a:rPr lang="en-US" sz="2000" b="0"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for</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 = 0;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 &lt; </a:t>
            </a:r>
            <a:r>
              <a:rPr lang="en-US" sz="2000" b="0" dirty="0" err="1">
                <a:latin typeface="Courier New" panose="02070309020205020404" pitchFamily="49" charset="0"/>
                <a:cs typeface="Courier New" panose="02070309020205020404" pitchFamily="49" charset="0"/>
              </a:rPr>
              <a:t>len</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i</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      printf("</a:t>
            </a:r>
            <a:r>
              <a:rPr lang="en-US" sz="2000" b="0" dirty="0">
                <a:solidFill>
                  <a:srgbClr val="3366FF"/>
                </a:solidFill>
                <a:latin typeface="Courier New" panose="02070309020205020404" pitchFamily="49" charset="0"/>
                <a:cs typeface="Courier New" panose="02070309020205020404" pitchFamily="49" charset="0"/>
              </a:rPr>
              <a:t>%p</a:t>
            </a:r>
            <a:r>
              <a:rPr lang="en-US" sz="2000" b="0" dirty="0">
                <a:solidFill>
                  <a:srgbClr val="008000"/>
                </a:solidFill>
                <a:latin typeface="Courier New" panose="02070309020205020404" pitchFamily="49" charset="0"/>
                <a:cs typeface="Courier New" panose="02070309020205020404" pitchFamily="49" charset="0"/>
              </a:rPr>
              <a:t>\t</a:t>
            </a:r>
            <a:r>
              <a:rPr lang="en-US" sz="2000" b="0" dirty="0">
                <a:latin typeface="Courier New" panose="02070309020205020404" pitchFamily="49" charset="0"/>
                <a:cs typeface="Courier New" panose="02070309020205020404" pitchFamily="49" charset="0"/>
              </a:rPr>
              <a:t>0x</a:t>
            </a:r>
            <a:r>
              <a:rPr lang="en-US" sz="2000" b="0" dirty="0">
                <a:solidFill>
                  <a:srgbClr val="3366FF"/>
                </a:solidFill>
                <a:latin typeface="Courier New" panose="02070309020205020404" pitchFamily="49" charset="0"/>
                <a:cs typeface="Courier New" panose="02070309020205020404" pitchFamily="49" charset="0"/>
              </a:rPr>
              <a:t>%.2x</a:t>
            </a:r>
            <a:r>
              <a:rPr lang="en-US" sz="2000" b="0" dirty="0">
                <a:solidFill>
                  <a:srgbClr val="008000"/>
                </a:solidFill>
                <a:latin typeface="Courier New" panose="02070309020205020404" pitchFamily="49" charset="0"/>
                <a:cs typeface="Courier New" panose="02070309020205020404" pitchFamily="49" charset="0"/>
              </a:rPr>
              <a:t>\n</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start+i</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start+i</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printf</a:t>
            </a:r>
            <a:r>
              <a:rPr lang="en-US" sz="2000" b="0" dirty="0">
                <a:latin typeface="Courier New" panose="02070309020205020404" pitchFamily="49" charset="0"/>
                <a:cs typeface="Courier New" panose="02070309020205020404" pitchFamily="49" charset="0"/>
              </a:rPr>
              <a:t>("</a:t>
            </a:r>
            <a:r>
              <a:rPr lang="en-US" sz="2000" b="0" dirty="0">
                <a:solidFill>
                  <a:srgbClr val="008000"/>
                </a:solidFill>
                <a:latin typeface="Courier New" panose="02070309020205020404" pitchFamily="49" charset="0"/>
                <a:cs typeface="Courier New" panose="02070309020205020404" pitchFamily="49" charset="0"/>
              </a:rPr>
              <a:t>\n</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a:t>
            </a:r>
          </a:p>
        </p:txBody>
      </p:sp>
      <p:sp>
        <p:nvSpPr>
          <p:cNvPr id="9" name="Text Box 4"/>
          <p:cNvSpPr txBox="1">
            <a:spLocks noChangeArrowheads="1"/>
          </p:cNvSpPr>
          <p:nvPr>
            <p:custDataLst>
              <p:tags r:id="rId5"/>
            </p:custDataLst>
          </p:nvPr>
        </p:nvSpPr>
        <p:spPr bwMode="auto">
          <a:xfrm>
            <a:off x="640080" y="4849149"/>
            <a:ext cx="7863840" cy="1015663"/>
          </a:xfrm>
          <a:prstGeom prst="rect">
            <a:avLst/>
          </a:prstGeom>
          <a:solidFill>
            <a:schemeClr val="accent1">
              <a:lumMod val="20000"/>
              <a:lumOff val="80000"/>
            </a:schemeClr>
          </a:solidFill>
          <a:ln w="12700" cap="flat" cmpd="sng" algn="ctr">
            <a:solidFill>
              <a:schemeClr val="tx1"/>
            </a:solidFill>
            <a:prstDash val="solid"/>
            <a:miter lim="800000"/>
            <a:headEnd type="none" w="med" len="med"/>
            <a:tailEnd type="none" w="med" len="med"/>
          </a:ln>
        </p:spPr>
        <p:txBody>
          <a:bodyPr wrap="square">
            <a:spAutoFit/>
          </a:bodyPr>
          <a:lstStyle/>
          <a:p>
            <a:pPr>
              <a:lnSpc>
                <a:spcPct val="100000"/>
              </a:lnSpc>
            </a:pPr>
            <a:r>
              <a:rPr lang="en-US" sz="2000" b="1"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a:t>
            </a:r>
            <a:r>
              <a:rPr lang="en-US" sz="2000" dirty="0" err="1">
                <a:solidFill>
                  <a:srgbClr val="FF0000"/>
                </a:solidFill>
                <a:latin typeface="Courier New" panose="02070309020205020404" pitchFamily="49" charset="0"/>
                <a:cs typeface="Courier New" panose="02070309020205020404" pitchFamily="49" charset="0"/>
              </a:rPr>
              <a:t>show_int</a:t>
            </a:r>
            <a:r>
              <a:rPr lang="en-US" sz="2000" b="0"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x) {</a:t>
            </a:r>
          </a:p>
          <a:p>
            <a:pPr>
              <a:lnSpc>
                <a:spcPct val="100000"/>
              </a:lnSpc>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show_bytes</a:t>
            </a:r>
            <a:r>
              <a:rPr lang="en-US" sz="2000" b="0" dirty="0">
                <a:latin typeface="Courier New" panose="02070309020205020404" pitchFamily="49" charset="0"/>
                <a:cs typeface="Courier New" panose="02070309020205020404" pitchFamily="49" charset="0"/>
              </a:rPr>
              <a:t>( </a:t>
            </a:r>
            <a:r>
              <a:rPr lang="en-US" sz="2000" u="sng" dirty="0">
                <a:latin typeface="Courier New" panose="02070309020205020404" pitchFamily="49" charset="0"/>
                <a:cs typeface="Courier New" panose="02070309020205020404" pitchFamily="49" charset="0"/>
              </a:rPr>
              <a:t>(</a:t>
            </a:r>
            <a:r>
              <a:rPr lang="en-US" sz="2000" b="1" u="sng" dirty="0">
                <a:latin typeface="Courier New" panose="02070309020205020404" pitchFamily="49" charset="0"/>
                <a:cs typeface="Courier New" panose="02070309020205020404" pitchFamily="49" charset="0"/>
              </a:rPr>
              <a:t>char *</a:t>
            </a:r>
            <a:r>
              <a:rPr lang="en-US" sz="2000" u="sng" dirty="0">
                <a:latin typeface="Courier New" panose="02070309020205020404" pitchFamily="49" charset="0"/>
                <a:cs typeface="Courier New" panose="02070309020205020404" pitchFamily="49" charset="0"/>
              </a:rPr>
              <a:t>) &amp;x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sizeof</a:t>
            </a:r>
            <a:r>
              <a:rPr lang="en-US" sz="2000" b="0"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a:t>
            </a:r>
          </a:p>
          <a:p>
            <a:pPr>
              <a:lnSpc>
                <a:spcPct val="100000"/>
              </a:lnSpc>
            </a:pPr>
            <a:r>
              <a:rPr lang="en-US" sz="20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645956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Comparison</a:t>
            </a:r>
          </a:p>
        </p:txBody>
      </p:sp>
      <p:sp>
        <p:nvSpPr>
          <p:cNvPr id="3" name="Content Placeholder 2"/>
          <p:cNvSpPr>
            <a:spLocks noGrp="1"/>
          </p:cNvSpPr>
          <p:nvPr>
            <p:ph idx="1"/>
          </p:nvPr>
        </p:nvSpPr>
        <p:spPr>
          <a:xfrm>
            <a:off x="396875" y="1362075"/>
            <a:ext cx="5669280" cy="4972050"/>
          </a:xfrm>
        </p:spPr>
        <p:txBody>
          <a:bodyPr/>
          <a:lstStyle/>
          <a:p>
            <a:r>
              <a:rPr lang="en-US" dirty="0"/>
              <a:t>Why does all of this matter?</a:t>
            </a:r>
            <a:endParaRPr lang="en-US" b="1" dirty="0"/>
          </a:p>
          <a:p>
            <a:pPr lvl="1"/>
            <a:r>
              <a:rPr lang="en-US" i="1" dirty="0"/>
              <a:t>Humans</a:t>
            </a:r>
            <a:r>
              <a:rPr lang="en-US" dirty="0"/>
              <a:t> think about numbers in </a:t>
            </a:r>
            <a:r>
              <a:rPr lang="en-US" b="1" dirty="0"/>
              <a:t>base 10</a:t>
            </a:r>
            <a:r>
              <a:rPr lang="en-US" dirty="0"/>
              <a:t>, but </a:t>
            </a:r>
            <a:r>
              <a:rPr lang="en-US" i="1" dirty="0"/>
              <a:t>computers</a:t>
            </a:r>
            <a:r>
              <a:rPr lang="en-US" dirty="0"/>
              <a:t> “think” about numbers in </a:t>
            </a:r>
            <a:r>
              <a:rPr lang="en-US" b="1" dirty="0"/>
              <a:t>base 2</a:t>
            </a:r>
          </a:p>
          <a:p>
            <a:pPr lvl="1"/>
            <a:r>
              <a:rPr lang="en-US" dirty="0">
                <a:solidFill>
                  <a:srgbClr val="FF0000"/>
                </a:solidFill>
              </a:rPr>
              <a:t>Binary encoding </a:t>
            </a:r>
            <a:r>
              <a:rPr lang="en-US" dirty="0"/>
              <a:t>is what allows computers to do all of the amazing things that they do!</a:t>
            </a:r>
          </a:p>
          <a:p>
            <a:pPr lvl="1"/>
            <a:endParaRPr lang="en-US" dirty="0"/>
          </a:p>
          <a:p>
            <a:r>
              <a:rPr lang="en-US" dirty="0"/>
              <a:t>You should have this table memorized by the end of the class</a:t>
            </a:r>
          </a:p>
          <a:p>
            <a:pPr lvl="1"/>
            <a:r>
              <a:rPr lang="en-US" dirty="0"/>
              <a:t>Might as well start now!</a:t>
            </a:r>
          </a:p>
        </p:txBody>
      </p:sp>
      <p:sp>
        <p:nvSpPr>
          <p:cNvPr id="4" name="Slide Number Placeholder 3"/>
          <p:cNvSpPr>
            <a:spLocks noGrp="1"/>
          </p:cNvSpPr>
          <p:nvPr>
            <p:ph type="sldNum" sz="quarter" idx="10"/>
          </p:nvPr>
        </p:nvSpPr>
        <p:spPr/>
        <p:txBody>
          <a:bodyPr/>
          <a:lstStyle/>
          <a:p>
            <a:fld id="{F3FAC9EA-ADE4-436F-AE9B-41FB0EC88C6C}" type="slidenum">
              <a:rPr lang="en-US" smtClean="0"/>
              <a:t>4</a:t>
            </a:fld>
            <a:endParaRPr lang="en-US"/>
          </a:p>
        </p:txBody>
      </p:sp>
      <p:graphicFrame>
        <p:nvGraphicFramePr>
          <p:cNvPr id="6" name="Table 5"/>
          <p:cNvGraphicFramePr>
            <a:graphicFrameLocks noGrp="1"/>
          </p:cNvGraphicFramePr>
          <p:nvPr/>
        </p:nvGraphicFramePr>
        <p:xfrm>
          <a:off x="6126480" y="1362456"/>
          <a:ext cx="2743200" cy="5181600"/>
        </p:xfrm>
        <a:graphic>
          <a:graphicData uri="http://schemas.openxmlformats.org/drawingml/2006/table">
            <a:tbl>
              <a:tblPr firstRow="1" bandRow="1"/>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82880">
                <a:tc>
                  <a:txBody>
                    <a:bodyPr/>
                    <a:lstStyle/>
                    <a:p>
                      <a:pPr algn="ctr"/>
                      <a:r>
                        <a:rPr lang="en-US" sz="2000" b="1" dirty="0">
                          <a:solidFill>
                            <a:schemeClr val="bg1"/>
                          </a:solidFill>
                          <a:latin typeface="Calibri" panose="020F0502020204030204" pitchFamily="34" charset="0"/>
                          <a:cs typeface="Calibri" panose="020F0502020204030204" pitchFamily="34" charset="0"/>
                        </a:rPr>
                        <a:t>Base 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Base 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Base 16</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extLst>
                  <a:ext uri="{0D108BD9-81ED-4DB2-BD59-A6C34878D82A}">
                    <a16:rowId xmlns:a16="http://schemas.microsoft.com/office/drawing/2014/main" val="10000"/>
                  </a:ext>
                </a:extLst>
              </a:tr>
              <a:tr h="182880">
                <a:tc>
                  <a:txBody>
                    <a:bodyPr/>
                    <a:lstStyle/>
                    <a:p>
                      <a:pPr algn="ctr"/>
                      <a:r>
                        <a:rPr lang="en-US" sz="2000" dirty="0">
                          <a:latin typeface="Consolas" panose="020B0609020204030204" pitchFamily="49" charset="0"/>
                          <a:cs typeface="Consolas" panose="020B0609020204030204" pitchFamily="49" charset="0"/>
                        </a:rPr>
                        <a:t>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algn="ctr"/>
                      <a:r>
                        <a:rPr lang="en-US" sz="2000" dirty="0">
                          <a:latin typeface="Consolas" panose="020B0609020204030204" pitchFamily="49" charset="0"/>
                          <a:cs typeface="Consolas" panose="020B0609020204030204" pitchFamily="49" charset="0"/>
                        </a:rPr>
                        <a:t>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2000" dirty="0">
                          <a:latin typeface="Consolas" panose="020B0609020204030204" pitchFamily="49" charset="0"/>
                          <a:cs typeface="Consolas" panose="020B0609020204030204" pitchFamily="49" charset="0"/>
                        </a:rPr>
                        <a:t>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2880">
                <a:tc>
                  <a:txBody>
                    <a:bodyPr/>
                    <a:lstStyle/>
                    <a:p>
                      <a:pPr algn="ctr"/>
                      <a:r>
                        <a:rPr lang="en-US" sz="2000" dirty="0">
                          <a:latin typeface="Consolas" panose="020B0609020204030204" pitchFamily="49" charset="0"/>
                          <a:cs typeface="Consolas" panose="020B0609020204030204" pitchFamily="49" charset="0"/>
                        </a:rPr>
                        <a:t>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2880">
                <a:tc>
                  <a:txBody>
                    <a:bodyPr/>
                    <a:lstStyle/>
                    <a:p>
                      <a:pPr algn="ctr"/>
                      <a:r>
                        <a:rPr lang="en-US" sz="2000" dirty="0">
                          <a:latin typeface="Consolas" panose="020B0609020204030204" pitchFamily="49" charset="0"/>
                          <a:cs typeface="Consolas" panose="020B0609020204030204" pitchFamily="49" charset="0"/>
                        </a:rPr>
                        <a:t>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2880">
                <a:tc>
                  <a:txBody>
                    <a:bodyPr/>
                    <a:lstStyle/>
                    <a:p>
                      <a:pPr algn="ctr"/>
                      <a:r>
                        <a:rPr lang="en-US" sz="2000" dirty="0">
                          <a:latin typeface="Consolas" panose="020B0609020204030204" pitchFamily="49" charset="0"/>
                          <a:cs typeface="Consolas" panose="020B0609020204030204" pitchFamily="49" charset="0"/>
                        </a:rPr>
                        <a:t>5</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5</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2880">
                <a:tc>
                  <a:txBody>
                    <a:bodyPr/>
                    <a:lstStyle/>
                    <a:p>
                      <a:pPr algn="ctr"/>
                      <a:r>
                        <a:rPr lang="en-US" sz="2000" dirty="0">
                          <a:latin typeface="Consolas" panose="020B0609020204030204" pitchFamily="49" charset="0"/>
                          <a:cs typeface="Consolas" panose="020B0609020204030204" pitchFamily="49" charset="0"/>
                        </a:rPr>
                        <a:t>6</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6</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2880">
                <a:tc>
                  <a:txBody>
                    <a:bodyPr/>
                    <a:lstStyle/>
                    <a:p>
                      <a:pPr algn="ctr"/>
                      <a:r>
                        <a:rPr lang="en-US" sz="2000" dirty="0">
                          <a:latin typeface="Consolas" panose="020B0609020204030204" pitchFamily="49" charset="0"/>
                          <a:cs typeface="Consolas" panose="020B0609020204030204" pitchFamily="49" charset="0"/>
                        </a:rPr>
                        <a:t>7</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7</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2880">
                <a:tc>
                  <a:txBody>
                    <a:bodyPr/>
                    <a:lstStyle/>
                    <a:p>
                      <a:pPr algn="ctr"/>
                      <a:r>
                        <a:rPr lang="en-US" sz="2000" dirty="0">
                          <a:latin typeface="Consolas" panose="020B0609020204030204" pitchFamily="49" charset="0"/>
                          <a:cs typeface="Consolas" panose="020B0609020204030204" pitchFamily="49" charset="0"/>
                        </a:rPr>
                        <a:t>8</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8</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2880">
                <a:tc>
                  <a:txBody>
                    <a:bodyPr/>
                    <a:lstStyle/>
                    <a:p>
                      <a:pPr algn="ctr"/>
                      <a:r>
                        <a:rPr lang="en-US" sz="2000" dirty="0">
                          <a:latin typeface="Consolas" panose="020B0609020204030204" pitchFamily="49" charset="0"/>
                          <a:cs typeface="Consolas" panose="020B0609020204030204" pitchFamily="49" charset="0"/>
                        </a:rPr>
                        <a:t>9</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9</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2880">
                <a:tc>
                  <a:txBody>
                    <a:bodyPr/>
                    <a:lstStyle/>
                    <a:p>
                      <a:pPr algn="ctr"/>
                      <a:r>
                        <a:rPr lang="en-US" sz="2000" dirty="0">
                          <a:latin typeface="Consolas" panose="020B0609020204030204" pitchFamily="49" charset="0"/>
                          <a:cs typeface="Consolas" panose="020B0609020204030204" pitchFamily="49" charset="0"/>
                        </a:rPr>
                        <a:t>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A</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2880">
                <a:tc>
                  <a:txBody>
                    <a:bodyPr/>
                    <a:lstStyle/>
                    <a:p>
                      <a:pPr algn="ctr"/>
                      <a:r>
                        <a:rPr lang="en-US" sz="2000" dirty="0">
                          <a:latin typeface="Consolas" panose="020B0609020204030204" pitchFamily="49" charset="0"/>
                          <a:cs typeface="Consolas" panose="020B0609020204030204" pitchFamily="49" charset="0"/>
                        </a:rPr>
                        <a:t>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B</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2880">
                <a:tc>
                  <a:txBody>
                    <a:bodyPr/>
                    <a:lstStyle/>
                    <a:p>
                      <a:pPr algn="ctr"/>
                      <a:r>
                        <a:rPr lang="en-US" sz="2000" dirty="0">
                          <a:latin typeface="Consolas" panose="020B0609020204030204" pitchFamily="49" charset="0"/>
                          <a:cs typeface="Consolas" panose="020B0609020204030204" pitchFamily="49" charset="0"/>
                        </a:rPr>
                        <a:t>12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C</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2880">
                <a:tc>
                  <a:txBody>
                    <a:bodyPr/>
                    <a:lstStyle/>
                    <a:p>
                      <a:pPr algn="ctr"/>
                      <a:r>
                        <a:rPr lang="en-US" sz="2000" dirty="0">
                          <a:latin typeface="Consolas" panose="020B0609020204030204" pitchFamily="49" charset="0"/>
                          <a:cs typeface="Consolas" panose="020B0609020204030204" pitchFamily="49" charset="0"/>
                        </a:rPr>
                        <a:t>13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D</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2880">
                <a:tc>
                  <a:txBody>
                    <a:bodyPr/>
                    <a:lstStyle/>
                    <a:p>
                      <a:pPr algn="ctr"/>
                      <a:r>
                        <a:rPr lang="en-US" sz="2000" dirty="0">
                          <a:latin typeface="Consolas" panose="020B0609020204030204" pitchFamily="49" charset="0"/>
                          <a:cs typeface="Consolas" panose="020B0609020204030204" pitchFamily="49" charset="0"/>
                        </a:rPr>
                        <a:t>14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E</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2880">
                <a:tc>
                  <a:txBody>
                    <a:bodyPr/>
                    <a:lstStyle/>
                    <a:p>
                      <a:pPr algn="ctr"/>
                      <a:r>
                        <a:rPr lang="en-US" sz="2000" dirty="0">
                          <a:latin typeface="Consolas" panose="020B0609020204030204" pitchFamily="49" charset="0"/>
                          <a:cs typeface="Consolas" panose="020B0609020204030204" pitchFamily="49" charset="0"/>
                        </a:rPr>
                        <a:t>15</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F</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528730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Grp="1" noChangeArrowheads="1"/>
          </p:cNvSpPr>
          <p:nvPr>
            <p:ph type="title"/>
            <p:custDataLst>
              <p:tags r:id="rId1"/>
            </p:custDataLst>
          </p:nvPr>
        </p:nvSpPr>
        <p:spPr/>
        <p:txBody>
          <a:bodyPr/>
          <a:lstStyle/>
          <a:p>
            <a:pPr eaLnBrk="1" hangingPunct="1">
              <a:defRPr/>
            </a:pPr>
            <a:r>
              <a:rPr lang="en-US" dirty="0" err="1">
                <a:latin typeface="Courier New" panose="02070309020205020404" pitchFamily="49" charset="0"/>
                <a:cs typeface="Courier New" panose="02070309020205020404" pitchFamily="49" charset="0"/>
              </a:rPr>
              <a:t>show_bytes</a:t>
            </a:r>
            <a:r>
              <a:rPr lang="en-US" dirty="0"/>
              <a:t> Execution Example</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Result (Linux x86-64):</a:t>
            </a:r>
          </a:p>
          <a:p>
            <a:pPr lvl="1"/>
            <a:r>
              <a:rPr lang="en-US" b="1" dirty="0"/>
              <a:t>Note: </a:t>
            </a:r>
            <a:r>
              <a:rPr lang="en-US" dirty="0"/>
              <a:t> The addresses will change on each run (try it!), but fall in same general range</a:t>
            </a:r>
          </a:p>
          <a:p>
            <a:pPr lvl="1"/>
            <a:endParaRPr lang="en-US" dirty="0"/>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40</a:t>
            </a:fld>
            <a:endParaRPr lang="en-US"/>
          </a:p>
        </p:txBody>
      </p:sp>
      <p:sp>
        <p:nvSpPr>
          <p:cNvPr id="17411" name="Text Box 4"/>
          <p:cNvSpPr txBox="1">
            <a:spLocks noChangeArrowheads="1"/>
          </p:cNvSpPr>
          <p:nvPr>
            <p:custDataLst>
              <p:tags r:id="rId3"/>
            </p:custDataLst>
          </p:nvPr>
        </p:nvSpPr>
        <p:spPr bwMode="auto">
          <a:xfrm>
            <a:off x="640080" y="1362456"/>
            <a:ext cx="7863840" cy="1077218"/>
          </a:xfrm>
          <a:prstGeom prst="rect">
            <a:avLst/>
          </a:prstGeom>
          <a:solidFill>
            <a:schemeClr val="bg2">
              <a:lumMod val="20000"/>
              <a:lumOff val="80000"/>
            </a:schemeClr>
          </a:solidFill>
          <a:ln w="12700" cap="flat" cmpd="sng" algn="ctr">
            <a:solidFill>
              <a:schemeClr val="tx1"/>
            </a:solidFill>
            <a:prstDash val="solid"/>
            <a:miter lim="800000"/>
            <a:headEnd type="none" w="med" len="med"/>
            <a:tailEnd type="none" w="med" len="med"/>
          </a:ln>
        </p:spPr>
        <p:txBody>
          <a:bodyPr wrap="square">
            <a:spAutoFit/>
          </a:bodyPr>
          <a:lstStyle/>
          <a:p>
            <a:pPr>
              <a:lnSpc>
                <a:spcPct val="100000"/>
              </a:lnSpc>
              <a:spcBef>
                <a:spcPts val="300"/>
              </a:spcBef>
              <a:spcAft>
                <a:spcPts val="300"/>
              </a:spcAft>
            </a:pPr>
            <a:r>
              <a:rPr lang="en-US" b="1" dirty="0" err="1">
                <a:latin typeface="Courier New" panose="02070309020205020404" pitchFamily="49" charset="0"/>
                <a:cs typeface="Courier New" panose="02070309020205020404" pitchFamily="49" charset="0"/>
              </a:rPr>
              <a:t>int</a:t>
            </a:r>
            <a:r>
              <a:rPr lang="en-US" b="0" dirty="0">
                <a:latin typeface="Courier New" panose="02070309020205020404" pitchFamily="49" charset="0"/>
                <a:cs typeface="Courier New" panose="02070309020205020404" pitchFamily="49" charset="0"/>
              </a:rPr>
              <a:t> x = 12345; </a:t>
            </a:r>
            <a:r>
              <a:rPr lang="en-US" b="0" dirty="0">
                <a:solidFill>
                  <a:srgbClr val="0070C0"/>
                </a:solidFill>
                <a:latin typeface="Courier New" panose="02070309020205020404" pitchFamily="49" charset="0"/>
                <a:cs typeface="Courier New" panose="02070309020205020404" pitchFamily="49" charset="0"/>
              </a:rPr>
              <a:t>// 0x00003039</a:t>
            </a:r>
            <a:endParaRPr lang="en-US" sz="1600" b="0" dirty="0">
              <a:solidFill>
                <a:srgbClr val="0070C0"/>
              </a:solidFill>
              <a:latin typeface="Courier New" panose="02070309020205020404" pitchFamily="49" charset="0"/>
              <a:cs typeface="Courier New" panose="02070309020205020404" pitchFamily="49" charset="0"/>
            </a:endParaRPr>
          </a:p>
          <a:p>
            <a:pPr>
              <a:lnSpc>
                <a:spcPct val="100000"/>
              </a:lnSpc>
              <a:spcBef>
                <a:spcPts val="300"/>
              </a:spcBef>
              <a:spcAft>
                <a:spcPts val="300"/>
              </a:spcAft>
            </a:pPr>
            <a:r>
              <a:rPr lang="en-US" b="0" dirty="0" err="1">
                <a:latin typeface="Courier New" panose="02070309020205020404" pitchFamily="49" charset="0"/>
                <a:cs typeface="Courier New" panose="02070309020205020404" pitchFamily="49" charset="0"/>
              </a:rPr>
              <a:t>printf</a:t>
            </a: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int</a:t>
            </a:r>
            <a:r>
              <a:rPr lang="en-US" b="0" dirty="0">
                <a:latin typeface="Courier New" panose="02070309020205020404" pitchFamily="49" charset="0"/>
                <a:cs typeface="Courier New" panose="02070309020205020404" pitchFamily="49" charset="0"/>
              </a:rPr>
              <a:t> x = %d;\</a:t>
            </a:r>
            <a:r>
              <a:rPr lang="en-US" b="0" dirty="0" err="1">
                <a:latin typeface="Courier New" panose="02070309020205020404" pitchFamily="49" charset="0"/>
                <a:cs typeface="Courier New" panose="02070309020205020404" pitchFamily="49" charset="0"/>
              </a:rPr>
              <a:t>n",x</a:t>
            </a:r>
            <a:r>
              <a:rPr lang="en-US" b="0" dirty="0">
                <a:latin typeface="Courier New" panose="02070309020205020404" pitchFamily="49" charset="0"/>
                <a:cs typeface="Courier New" panose="02070309020205020404" pitchFamily="49" charset="0"/>
              </a:rPr>
              <a:t>);</a:t>
            </a:r>
          </a:p>
          <a:p>
            <a:pPr>
              <a:lnSpc>
                <a:spcPct val="100000"/>
              </a:lnSpc>
              <a:spcBef>
                <a:spcPts val="300"/>
              </a:spcBef>
              <a:spcAft>
                <a:spcPts val="300"/>
              </a:spcAft>
            </a:pPr>
            <a:r>
              <a:rPr lang="en-US" b="0" dirty="0" err="1">
                <a:latin typeface="Courier New" panose="02070309020205020404" pitchFamily="49" charset="0"/>
                <a:cs typeface="Courier New" panose="02070309020205020404" pitchFamily="49" charset="0"/>
              </a:rPr>
              <a:t>show_int</a:t>
            </a:r>
            <a:r>
              <a:rPr lang="en-US" b="0" dirty="0">
                <a:latin typeface="Courier New" panose="02070309020205020404" pitchFamily="49" charset="0"/>
                <a:cs typeface="Courier New" panose="02070309020205020404" pitchFamily="49" charset="0"/>
              </a:rPr>
              <a:t>(x);  </a:t>
            </a:r>
            <a:r>
              <a:rPr lang="en-US" b="0" dirty="0">
                <a:solidFill>
                  <a:srgbClr val="0070C0"/>
                </a:solidFill>
                <a:latin typeface="Courier New" panose="02070309020205020404" pitchFamily="49" charset="0"/>
                <a:cs typeface="Courier New" panose="02070309020205020404" pitchFamily="49" charset="0"/>
              </a:rPr>
              <a:t>// </a:t>
            </a:r>
            <a:r>
              <a:rPr lang="en-US" b="0" dirty="0" err="1">
                <a:solidFill>
                  <a:srgbClr val="0070C0"/>
                </a:solidFill>
                <a:latin typeface="Courier New" panose="02070309020205020404" pitchFamily="49" charset="0"/>
                <a:cs typeface="Courier New" panose="02070309020205020404" pitchFamily="49" charset="0"/>
              </a:rPr>
              <a:t>show_bytes</a:t>
            </a:r>
            <a:r>
              <a:rPr lang="en-US" b="0" dirty="0">
                <a:solidFill>
                  <a:srgbClr val="0070C0"/>
                </a:solidFill>
                <a:latin typeface="Courier New" panose="02070309020205020404" pitchFamily="49" charset="0"/>
                <a:cs typeface="Courier New" panose="02070309020205020404" pitchFamily="49" charset="0"/>
              </a:rPr>
              <a:t>((char *) &amp;x, </a:t>
            </a:r>
            <a:r>
              <a:rPr lang="en-US" b="0" dirty="0" err="1">
                <a:solidFill>
                  <a:srgbClr val="0070C0"/>
                </a:solidFill>
                <a:latin typeface="Courier New" panose="02070309020205020404" pitchFamily="49" charset="0"/>
                <a:cs typeface="Courier New" panose="02070309020205020404" pitchFamily="49" charset="0"/>
              </a:rPr>
              <a:t>sizeof</a:t>
            </a:r>
            <a:r>
              <a:rPr lang="en-US" b="0" dirty="0">
                <a:solidFill>
                  <a:srgbClr val="0070C0"/>
                </a:solidFill>
                <a:latin typeface="Courier New" panose="02070309020205020404" pitchFamily="49" charset="0"/>
                <a:cs typeface="Courier New" panose="02070309020205020404" pitchFamily="49" charset="0"/>
              </a:rPr>
              <a:t>(</a:t>
            </a:r>
            <a:r>
              <a:rPr lang="en-US" b="0" dirty="0" err="1">
                <a:solidFill>
                  <a:srgbClr val="0070C0"/>
                </a:solidFill>
                <a:latin typeface="Courier New" panose="02070309020205020404" pitchFamily="49" charset="0"/>
                <a:cs typeface="Courier New" panose="02070309020205020404" pitchFamily="49" charset="0"/>
              </a:rPr>
              <a:t>int</a:t>
            </a:r>
            <a:r>
              <a:rPr lang="en-US" b="0" dirty="0">
                <a:solidFill>
                  <a:srgbClr val="0070C0"/>
                </a:solidFill>
                <a:latin typeface="Courier New" panose="02070309020205020404" pitchFamily="49" charset="0"/>
                <a:cs typeface="Courier New" panose="02070309020205020404" pitchFamily="49" charset="0"/>
              </a:rPr>
              <a:t>));</a:t>
            </a:r>
          </a:p>
        </p:txBody>
      </p:sp>
      <p:sp>
        <p:nvSpPr>
          <p:cNvPr id="7" name="Text Box 6"/>
          <p:cNvSpPr txBox="1">
            <a:spLocks noChangeArrowheads="1"/>
          </p:cNvSpPr>
          <p:nvPr>
            <p:custDataLst>
              <p:tags r:id="rId4"/>
            </p:custDataLst>
          </p:nvPr>
        </p:nvSpPr>
        <p:spPr bwMode="auto">
          <a:xfrm>
            <a:off x="640080" y="4297680"/>
            <a:ext cx="7863840" cy="1785104"/>
          </a:xfrm>
          <a:prstGeom prst="rect">
            <a:avLst/>
          </a:prstGeom>
          <a:solidFill>
            <a:schemeClr val="tx1"/>
          </a:solidFill>
          <a:ln w="12700" cap="flat" cmpd="sng" algn="ctr">
            <a:solidFill>
              <a:schemeClr val="tx1"/>
            </a:solidFill>
            <a:prstDash val="solid"/>
            <a:miter lim="800000"/>
            <a:headEnd type="none" w="med" len="med"/>
            <a:tailEnd type="none" w="med" len="med"/>
          </a:ln>
        </p:spPr>
        <p:txBody>
          <a:bodyPr wrap="square">
            <a:spAutoFit/>
          </a:bodyPr>
          <a:lstStyle/>
          <a:p>
            <a:pPr>
              <a:lnSpc>
                <a:spcPct val="100000"/>
              </a:lnSpc>
              <a:spcBef>
                <a:spcPts val="300"/>
              </a:spcBef>
              <a:spcAft>
                <a:spcPts val="300"/>
              </a:spcAft>
            </a:pPr>
            <a:r>
              <a:rPr lang="en-US" b="0" dirty="0" err="1">
                <a:solidFill>
                  <a:schemeClr val="bg1"/>
                </a:solidFill>
                <a:latin typeface="Courier New" panose="02070309020205020404" pitchFamily="49" charset="0"/>
                <a:cs typeface="Courier New" panose="02070309020205020404" pitchFamily="49" charset="0"/>
              </a:rPr>
              <a:t>int</a:t>
            </a:r>
            <a:r>
              <a:rPr lang="en-US" b="0" dirty="0">
                <a:solidFill>
                  <a:schemeClr val="bg1"/>
                </a:solidFill>
                <a:latin typeface="Courier New" panose="02070309020205020404" pitchFamily="49" charset="0"/>
                <a:cs typeface="Courier New" panose="02070309020205020404" pitchFamily="49" charset="0"/>
              </a:rPr>
              <a:t> x = 12345;   </a:t>
            </a:r>
            <a:endParaRPr lang="en-US" sz="1600" b="0" dirty="0">
              <a:solidFill>
                <a:schemeClr val="bg1"/>
              </a:solidFill>
              <a:latin typeface="Courier New" panose="02070309020205020404" pitchFamily="49" charset="0"/>
              <a:cs typeface="Courier New" panose="02070309020205020404" pitchFamily="49" charset="0"/>
            </a:endParaRPr>
          </a:p>
          <a:p>
            <a:pPr>
              <a:lnSpc>
                <a:spcPct val="100000"/>
              </a:lnSpc>
              <a:spcBef>
                <a:spcPts val="300"/>
              </a:spcBef>
              <a:spcAft>
                <a:spcPts val="300"/>
              </a:spcAft>
            </a:pPr>
            <a:r>
              <a:rPr lang="en-US" b="0" dirty="0">
                <a:solidFill>
                  <a:schemeClr val="bg1"/>
                </a:solidFill>
                <a:latin typeface="Courier New" panose="02070309020205020404" pitchFamily="49" charset="0"/>
                <a:cs typeface="Courier New" panose="02070309020205020404" pitchFamily="49" charset="0"/>
              </a:rPr>
              <a:t>0x7fffb7f71dbc	0x39</a:t>
            </a:r>
          </a:p>
          <a:p>
            <a:pPr>
              <a:lnSpc>
                <a:spcPct val="100000"/>
              </a:lnSpc>
              <a:spcBef>
                <a:spcPts val="300"/>
              </a:spcBef>
              <a:spcAft>
                <a:spcPts val="300"/>
              </a:spcAft>
            </a:pPr>
            <a:r>
              <a:rPr lang="en-US" b="0" dirty="0">
                <a:solidFill>
                  <a:schemeClr val="bg1"/>
                </a:solidFill>
                <a:latin typeface="Courier New" panose="02070309020205020404" pitchFamily="49" charset="0"/>
                <a:cs typeface="Courier New" panose="02070309020205020404" pitchFamily="49" charset="0"/>
              </a:rPr>
              <a:t>0x7fffb7f71dbd	0x30</a:t>
            </a:r>
          </a:p>
          <a:p>
            <a:pPr>
              <a:lnSpc>
                <a:spcPct val="100000"/>
              </a:lnSpc>
              <a:spcBef>
                <a:spcPts val="300"/>
              </a:spcBef>
              <a:spcAft>
                <a:spcPts val="300"/>
              </a:spcAft>
            </a:pPr>
            <a:r>
              <a:rPr lang="en-US" b="0" dirty="0">
                <a:solidFill>
                  <a:schemeClr val="bg1"/>
                </a:solidFill>
                <a:latin typeface="Courier New" panose="02070309020205020404" pitchFamily="49" charset="0"/>
                <a:cs typeface="Courier New" panose="02070309020205020404" pitchFamily="49" charset="0"/>
              </a:rPr>
              <a:t>0x7fffb7f71dbe	0x00</a:t>
            </a:r>
          </a:p>
          <a:p>
            <a:pPr>
              <a:lnSpc>
                <a:spcPct val="100000"/>
              </a:lnSpc>
              <a:spcBef>
                <a:spcPts val="300"/>
              </a:spcBef>
              <a:spcAft>
                <a:spcPts val="300"/>
              </a:spcAft>
            </a:pPr>
            <a:r>
              <a:rPr lang="en-US" b="0" dirty="0">
                <a:solidFill>
                  <a:schemeClr val="bg1"/>
                </a:solidFill>
                <a:latin typeface="Courier New" panose="02070309020205020404" pitchFamily="49" charset="0"/>
                <a:cs typeface="Courier New" panose="02070309020205020404" pitchFamily="49" charset="0"/>
              </a:rPr>
              <a:t>0x7fffb7f71dbf	0x00</a:t>
            </a:r>
          </a:p>
        </p:txBody>
      </p:sp>
    </p:spTree>
    <p:extLst>
      <p:ext uri="{BB962C8B-B14F-4D97-AF65-F5344CB8AC3E}">
        <p14:creationId xmlns:p14="http://schemas.microsoft.com/office/powerpoint/2010/main" val="29943504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Encoding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solidFill>
                      <a:srgbClr val="FF0000"/>
                    </a:solidFill>
                  </a:rPr>
                  <a:t>AMAZING FACT:  You can represent </a:t>
                </a:r>
                <a:r>
                  <a:rPr lang="en-US" b="1" i="1" dirty="0">
                    <a:solidFill>
                      <a:srgbClr val="FF0000"/>
                    </a:solidFill>
                  </a:rPr>
                  <a:t>anything</a:t>
                </a:r>
                <a:r>
                  <a:rPr lang="en-US" b="1" dirty="0">
                    <a:solidFill>
                      <a:srgbClr val="FF0000"/>
                    </a:solidFill>
                  </a:rPr>
                  <a:t> countable using numbers!</a:t>
                </a:r>
              </a:p>
              <a:p>
                <a:pPr lvl="1"/>
                <a:r>
                  <a:rPr lang="en-US" dirty="0"/>
                  <a:t>Need to agree on an </a:t>
                </a:r>
                <a:r>
                  <a:rPr lang="en-US" dirty="0">
                    <a:solidFill>
                      <a:srgbClr val="FF0000"/>
                    </a:solidFill>
                  </a:rPr>
                  <a:t>encoding</a:t>
                </a:r>
              </a:p>
              <a:p>
                <a:pPr lvl="1"/>
                <a:r>
                  <a:rPr lang="en-US" dirty="0"/>
                  <a:t>Kind of like learning a new language</a:t>
                </a:r>
              </a:p>
              <a:p>
                <a:pPr lvl="1"/>
                <a:endParaRPr lang="en-US" dirty="0"/>
              </a:p>
              <a:p>
                <a:r>
                  <a:rPr lang="en-US" u="sng" dirty="0"/>
                  <a:t>Examples</a:t>
                </a:r>
                <a:r>
                  <a:rPr lang="en-US" dirty="0"/>
                  <a:t>:</a:t>
                </a:r>
              </a:p>
              <a:p>
                <a:pPr marL="644652" lvl="1"/>
                <a:r>
                  <a:rPr lang="en-US" dirty="0"/>
                  <a:t>Decimal Integers:  0</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0b0, 1</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0b1, 2</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0b10, etc.</a:t>
                </a:r>
              </a:p>
              <a:p>
                <a:pPr marL="644652" lvl="1"/>
                <a:r>
                  <a:rPr lang="en-US" dirty="0"/>
                  <a:t>English Letters:  CSE</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0x435345, yay</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0x796179</a:t>
                </a:r>
              </a:p>
              <a:p>
                <a:pPr marL="644652" lvl="1"/>
                <a:r>
                  <a:rPr lang="en-US" dirty="0"/>
                  <a:t>Emoticons:  😃 0x0, 😞 0x1, 😎 0x2, 😇 0x3, 😈 0x4, 🙋 0x5</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91" t="-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5</a:t>
            </a:fld>
            <a:endParaRPr lang="en-US"/>
          </a:p>
        </p:txBody>
      </p:sp>
    </p:spTree>
    <p:extLst>
      <p:ext uri="{BB962C8B-B14F-4D97-AF65-F5344CB8AC3E}">
        <p14:creationId xmlns:p14="http://schemas.microsoft.com/office/powerpoint/2010/main" val="21168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Encoding – Characters/Text</a:t>
            </a:r>
          </a:p>
        </p:txBody>
      </p:sp>
      <p:sp>
        <p:nvSpPr>
          <p:cNvPr id="3" name="Content Placeholder 2"/>
          <p:cNvSpPr>
            <a:spLocks noGrp="1"/>
          </p:cNvSpPr>
          <p:nvPr>
            <p:ph idx="1"/>
          </p:nvPr>
        </p:nvSpPr>
        <p:spPr/>
        <p:txBody>
          <a:bodyPr/>
          <a:lstStyle/>
          <a:p>
            <a:r>
              <a:rPr lang="en-US" dirty="0"/>
              <a:t>ASCII Encoding (</a:t>
            </a:r>
            <a:r>
              <a:rPr lang="en-US" dirty="0">
                <a:hlinkClick r:id="rId2"/>
              </a:rPr>
              <a:t>www.asciitable.com</a:t>
            </a:r>
            <a:r>
              <a:rPr lang="en-US" dirty="0"/>
              <a:t>)</a:t>
            </a:r>
          </a:p>
          <a:p>
            <a:pPr lvl="1"/>
            <a:r>
              <a:rPr lang="en-US" dirty="0"/>
              <a:t>American Standard Code for Information Interchange</a:t>
            </a:r>
          </a:p>
        </p:txBody>
      </p:sp>
      <p:sp>
        <p:nvSpPr>
          <p:cNvPr id="4" name="Slide Number Placeholder 3"/>
          <p:cNvSpPr>
            <a:spLocks noGrp="1"/>
          </p:cNvSpPr>
          <p:nvPr>
            <p:ph type="sldNum" sz="quarter" idx="10"/>
          </p:nvPr>
        </p:nvSpPr>
        <p:spPr/>
        <p:txBody>
          <a:bodyPr/>
          <a:lstStyle/>
          <a:p>
            <a:fld id="{F3FAC9EA-ADE4-436F-AE9B-41FB0EC88C6C}" type="slidenum">
              <a:rPr lang="en-US" smtClean="0"/>
              <a:t>6</a:t>
            </a:fld>
            <a:endParaRPr lang="en-US"/>
          </a:p>
        </p:txBody>
      </p:sp>
      <p:pic>
        <p:nvPicPr>
          <p:cNvPr id="5" name="Picture 2" descr="Ascii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568" y="2286000"/>
            <a:ext cx="669873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8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Data, &amp; Addressing I</a:t>
            </a:r>
            <a:br>
              <a:rPr lang="en-US" dirty="0"/>
            </a:br>
            <a:endParaRPr lang="en-US" sz="2000" b="0" dirty="0"/>
          </a:p>
        </p:txBody>
      </p:sp>
    </p:spTree>
    <p:extLst>
      <p:ext uri="{BB962C8B-B14F-4D97-AF65-F5344CB8AC3E}">
        <p14:creationId xmlns:p14="http://schemas.microsoft.com/office/powerpoint/2010/main" val="266090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Binary Encoding Additional Details</a:t>
            </a:r>
          </a:p>
        </p:txBody>
      </p:sp>
      <p:sp>
        <p:nvSpPr>
          <p:cNvPr id="5" name="Content Placeholder 4"/>
          <p:cNvSpPr>
            <a:spLocks noGrp="1"/>
          </p:cNvSpPr>
          <p:nvPr>
            <p:ph idx="1"/>
          </p:nvPr>
        </p:nvSpPr>
        <p:spPr/>
        <p:txBody>
          <a:bodyPr/>
          <a:lstStyle/>
          <a:p>
            <a:r>
              <a:rPr lang="en-US" dirty="0"/>
              <a:t>Because storage is finite in reality, everything is stored as “fixed” length</a:t>
            </a:r>
          </a:p>
          <a:p>
            <a:pPr lvl="1"/>
            <a:r>
              <a:rPr lang="en-US" dirty="0"/>
              <a:t>Data is moved and manipulated in fixed-length chunks</a:t>
            </a:r>
          </a:p>
          <a:p>
            <a:pPr lvl="1"/>
            <a:r>
              <a:rPr lang="en-US" dirty="0"/>
              <a:t>Multiple fixed lengths (</a:t>
            </a:r>
            <a:r>
              <a:rPr lang="en-US" i="1" dirty="0"/>
              <a:t>e.g.</a:t>
            </a:r>
            <a:r>
              <a:rPr lang="en-US" dirty="0"/>
              <a:t> 1 byte, 4 bytes, 8 bytes)</a:t>
            </a:r>
          </a:p>
          <a:p>
            <a:pPr lvl="1"/>
            <a:r>
              <a:rPr lang="en-US" dirty="0"/>
              <a:t>Leading zeros now </a:t>
            </a:r>
            <a:r>
              <a:rPr lang="en-US" i="1" dirty="0"/>
              <a:t>must</a:t>
            </a:r>
            <a:r>
              <a:rPr lang="en-US" dirty="0"/>
              <a:t> be included up to “fill out” the fixed length</a:t>
            </a:r>
          </a:p>
          <a:p>
            <a:pPr lvl="2"/>
            <a:endParaRPr lang="en-US" dirty="0"/>
          </a:p>
          <a:p>
            <a:r>
              <a:rPr lang="en-US" u="sng" dirty="0"/>
              <a:t>Example</a:t>
            </a:r>
            <a:r>
              <a:rPr lang="en-US" dirty="0"/>
              <a:t>:  the “eight-bit” representation of the number 4 is 0b00000100</a:t>
            </a:r>
          </a:p>
        </p:txBody>
      </p:sp>
      <p:sp>
        <p:nvSpPr>
          <p:cNvPr id="3" name="Slide Number Placeholder 2"/>
          <p:cNvSpPr>
            <a:spLocks noGrp="1"/>
          </p:cNvSpPr>
          <p:nvPr>
            <p:ph type="sldNum" sz="quarter" idx="10"/>
          </p:nvPr>
        </p:nvSpPr>
        <p:spPr/>
        <p:txBody>
          <a:bodyPr/>
          <a:lstStyle/>
          <a:p>
            <a:fld id="{7CBE8339-D2AD-46DC-A898-FD1E949067F0}" type="slidenum">
              <a:rPr lang="en-US" smtClean="0"/>
              <a:pPr/>
              <a:t>8</a:t>
            </a:fld>
            <a:endParaRPr lang="en-US" dirty="0"/>
          </a:p>
        </p:txBody>
      </p:sp>
      <p:grpSp>
        <p:nvGrpSpPr>
          <p:cNvPr id="12" name="Group 11"/>
          <p:cNvGrpSpPr/>
          <p:nvPr/>
        </p:nvGrpSpPr>
        <p:grpSpPr>
          <a:xfrm>
            <a:off x="4421927" y="5193491"/>
            <a:ext cx="3349230" cy="516958"/>
            <a:chOff x="4419600" y="5486400"/>
            <a:chExt cx="3349230" cy="516958"/>
          </a:xfrm>
        </p:grpSpPr>
        <p:cxnSp>
          <p:nvCxnSpPr>
            <p:cNvPr id="6" name="Straight Arrow Connector 5"/>
            <p:cNvCxnSpPr/>
            <p:nvPr/>
          </p:nvCxnSpPr>
          <p:spPr bwMode="auto">
            <a:xfrm flipH="1" flipV="1">
              <a:off x="4419600" y="5486400"/>
              <a:ext cx="609600" cy="304800"/>
            </a:xfrm>
            <a:prstGeom prst="straightConnector1">
              <a:avLst/>
            </a:prstGeom>
            <a:noFill/>
            <a:ln w="25400" cap="flat" cmpd="sng" algn="ctr">
              <a:solidFill>
                <a:srgbClr val="4B2A85"/>
              </a:solidFill>
              <a:prstDash val="solid"/>
              <a:round/>
              <a:headEnd type="none" w="med" len="med"/>
              <a:tailEnd type="arrow"/>
            </a:ln>
            <a:effectLst/>
          </p:spPr>
        </p:cxnSp>
        <p:sp>
          <p:nvSpPr>
            <p:cNvPr id="7" name="TextBox 6"/>
            <p:cNvSpPr txBox="1"/>
            <p:nvPr/>
          </p:nvSpPr>
          <p:spPr>
            <a:xfrm>
              <a:off x="4980246" y="5603248"/>
              <a:ext cx="2788584" cy="400110"/>
            </a:xfrm>
            <a:prstGeom prst="rect">
              <a:avLst/>
            </a:prstGeom>
            <a:noFill/>
          </p:spPr>
          <p:txBody>
            <a:bodyPr wrap="none" rtlCol="0">
              <a:spAutoFit/>
            </a:bodyPr>
            <a:lstStyle/>
            <a:p>
              <a:r>
                <a:rPr lang="en-US" sz="2000" b="0" dirty="0">
                  <a:solidFill>
                    <a:srgbClr val="C00000"/>
                  </a:solidFill>
                  <a:latin typeface="Calibri" pitchFamily="34" charset="0"/>
                </a:rPr>
                <a:t>Least Significant Bit </a:t>
              </a:r>
              <a:r>
                <a:rPr lang="en-US" sz="2000" b="0" dirty="0">
                  <a:latin typeface="Calibri" pitchFamily="34" charset="0"/>
                </a:rPr>
                <a:t>(LSB)</a:t>
              </a:r>
            </a:p>
          </p:txBody>
        </p:sp>
      </p:grpSp>
      <p:grpSp>
        <p:nvGrpSpPr>
          <p:cNvPr id="13" name="Group 12"/>
          <p:cNvGrpSpPr/>
          <p:nvPr/>
        </p:nvGrpSpPr>
        <p:grpSpPr>
          <a:xfrm>
            <a:off x="914400" y="5193491"/>
            <a:ext cx="2895986" cy="792649"/>
            <a:chOff x="914400" y="5560367"/>
            <a:chExt cx="2895986" cy="792649"/>
          </a:xfrm>
        </p:grpSpPr>
        <p:sp>
          <p:nvSpPr>
            <p:cNvPr id="8" name="TextBox 7"/>
            <p:cNvSpPr txBox="1"/>
            <p:nvPr/>
          </p:nvSpPr>
          <p:spPr>
            <a:xfrm>
              <a:off x="914400" y="5952906"/>
              <a:ext cx="2895986" cy="400110"/>
            </a:xfrm>
            <a:prstGeom prst="rect">
              <a:avLst/>
            </a:prstGeom>
            <a:noFill/>
          </p:spPr>
          <p:txBody>
            <a:bodyPr wrap="none" rtlCol="0">
              <a:spAutoFit/>
            </a:bodyPr>
            <a:lstStyle/>
            <a:p>
              <a:r>
                <a:rPr lang="en-US" sz="2000" b="0" dirty="0">
                  <a:solidFill>
                    <a:srgbClr val="C00000"/>
                  </a:solidFill>
                  <a:latin typeface="Calibri" pitchFamily="34" charset="0"/>
                </a:rPr>
                <a:t>Most Significant Bit </a:t>
              </a:r>
              <a:r>
                <a:rPr lang="en-US" sz="2000" b="0" dirty="0">
                  <a:latin typeface="Calibri" pitchFamily="34" charset="0"/>
                </a:rPr>
                <a:t>(MSB)</a:t>
              </a:r>
            </a:p>
          </p:txBody>
        </p:sp>
        <p:cxnSp>
          <p:nvCxnSpPr>
            <p:cNvPr id="9" name="Straight Arrow Connector 8"/>
            <p:cNvCxnSpPr/>
            <p:nvPr/>
          </p:nvCxnSpPr>
          <p:spPr bwMode="auto">
            <a:xfrm flipV="1">
              <a:off x="2667000" y="5560367"/>
              <a:ext cx="381000" cy="485872"/>
            </a:xfrm>
            <a:prstGeom prst="straightConnector1">
              <a:avLst/>
            </a:prstGeom>
            <a:noFill/>
            <a:ln w="25400" cap="flat" cmpd="sng" algn="ctr">
              <a:solidFill>
                <a:srgbClr val="4B2A85"/>
              </a:solidFill>
              <a:prstDash val="solid"/>
              <a:round/>
              <a:headEnd type="none" w="med" len="med"/>
              <a:tailEnd type="arrow"/>
            </a:ln>
            <a:effectLst/>
          </p:spPr>
        </p:cxnSp>
      </p:grpSp>
    </p:spTree>
    <p:extLst>
      <p:ext uri="{BB962C8B-B14F-4D97-AF65-F5344CB8AC3E}">
        <p14:creationId xmlns:p14="http://schemas.microsoft.com/office/powerpoint/2010/main" val="31120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7" name="Rectangle 187"/>
          <p:cNvSpPr>
            <a:spLocks noGrp="1" noChangeArrowheads="1"/>
          </p:cNvSpPr>
          <p:nvPr>
            <p:ph type="title"/>
            <p:custDataLst>
              <p:tags r:id="rId1"/>
            </p:custDataLst>
          </p:nvPr>
        </p:nvSpPr>
        <p:spPr/>
        <p:txBody>
          <a:bodyPr/>
          <a:lstStyle/>
          <a:p>
            <a:pPr eaLnBrk="1" hangingPunct="1">
              <a:defRPr/>
            </a:pPr>
            <a:r>
              <a:rPr lang="en-US" dirty="0"/>
              <a:t>Byte-Oriented Memory Organization</a:t>
            </a:r>
          </a:p>
        </p:txBody>
      </p:sp>
      <p:sp>
        <p:nvSpPr>
          <p:cNvPr id="10428" name="Rectangle 188"/>
          <p:cNvSpPr>
            <a:spLocks noGrp="1" noChangeArrowheads="1"/>
          </p:cNvSpPr>
          <p:nvPr>
            <p:ph idx="1"/>
            <p:custDataLst>
              <p:tags r:id="rId2"/>
            </p:custDataLst>
          </p:nvPr>
        </p:nvSpPr>
        <p:spPr>
          <a:xfrm>
            <a:off x="356077" y="2578571"/>
            <a:ext cx="8406923" cy="3743324"/>
          </a:xfrm>
        </p:spPr>
        <p:txBody>
          <a:bodyPr/>
          <a:lstStyle/>
          <a:p>
            <a:pPr>
              <a:defRPr/>
            </a:pPr>
            <a:r>
              <a:rPr lang="en-US" sz="2400" dirty="0"/>
              <a:t>Conceptually, memory is a single, large array of bytes,</a:t>
            </a:r>
            <a:br>
              <a:rPr lang="en-US" sz="2400" dirty="0"/>
            </a:br>
            <a:r>
              <a:rPr lang="en-US" sz="2400" dirty="0"/>
              <a:t>each with a unique </a:t>
            </a:r>
            <a:r>
              <a:rPr lang="en-US" sz="2400" i="1" dirty="0">
                <a:solidFill>
                  <a:srgbClr val="CC0000"/>
                </a:solidFill>
              </a:rPr>
              <a:t>address</a:t>
            </a:r>
            <a:r>
              <a:rPr lang="en-US" sz="2400" dirty="0">
                <a:solidFill>
                  <a:srgbClr val="CC0000"/>
                </a:solidFill>
              </a:rPr>
              <a:t> </a:t>
            </a:r>
            <a:r>
              <a:rPr lang="en-US" sz="2400" dirty="0"/>
              <a:t>(index)</a:t>
            </a:r>
          </a:p>
          <a:p>
            <a:pPr lvl="1">
              <a:defRPr/>
            </a:pPr>
            <a:r>
              <a:rPr lang="en-US" sz="2000" b="1" dirty="0"/>
              <a:t>Each address is just a number represented in </a:t>
            </a:r>
            <a:r>
              <a:rPr lang="en-US" sz="2000" b="1" i="1" dirty="0"/>
              <a:t>fixed-length</a:t>
            </a:r>
            <a:r>
              <a:rPr lang="en-US" sz="2000" b="1" dirty="0"/>
              <a:t> binary</a:t>
            </a:r>
          </a:p>
          <a:p>
            <a:pPr lvl="2">
              <a:defRPr/>
            </a:pPr>
            <a:endParaRPr lang="en-US" sz="1600" dirty="0"/>
          </a:p>
          <a:p>
            <a:pPr>
              <a:defRPr/>
            </a:pPr>
            <a:r>
              <a:rPr lang="en-US" sz="2400" dirty="0"/>
              <a:t>Programs refer to bytes in memory by their </a:t>
            </a:r>
            <a:r>
              <a:rPr lang="en-US" sz="2400" i="1" dirty="0"/>
              <a:t>addresses</a:t>
            </a:r>
            <a:endParaRPr lang="en-US" sz="2400" dirty="0"/>
          </a:p>
          <a:p>
            <a:pPr lvl="1" eaLnBrk="1" hangingPunct="1">
              <a:defRPr/>
            </a:pPr>
            <a:r>
              <a:rPr lang="en-US" sz="2000" dirty="0"/>
              <a:t>Domain of possible addresses = </a:t>
            </a:r>
            <a:r>
              <a:rPr lang="en-US" sz="2000" i="1" dirty="0">
                <a:solidFill>
                  <a:srgbClr val="C00000"/>
                </a:solidFill>
              </a:rPr>
              <a:t>address space</a:t>
            </a:r>
            <a:endParaRPr lang="en-US" sz="1600" i="1" dirty="0">
              <a:solidFill>
                <a:srgbClr val="C00000"/>
              </a:solidFill>
            </a:endParaRPr>
          </a:p>
          <a:p>
            <a:pPr lvl="1">
              <a:defRPr/>
            </a:pPr>
            <a:r>
              <a:rPr lang="en-US" sz="2000" b="1" dirty="0"/>
              <a:t>Pointer: We can store addresses as data to “remember” where other data is in memory</a:t>
            </a:r>
          </a:p>
          <a:p>
            <a:pPr lvl="2">
              <a:defRPr/>
            </a:pPr>
            <a:endParaRPr lang="en-US" sz="1600" dirty="0"/>
          </a:p>
          <a:p>
            <a:pPr>
              <a:defRPr/>
            </a:pPr>
            <a:r>
              <a:rPr lang="en-US" sz="2400" dirty="0"/>
              <a:t>But not all values fit in a single byte… (</a:t>
            </a:r>
            <a:r>
              <a:rPr lang="en-US" sz="2400" i="1" dirty="0"/>
              <a:t>e.g. </a:t>
            </a:r>
            <a:r>
              <a:rPr lang="en-US" sz="2400"/>
              <a:t>295)</a:t>
            </a:r>
            <a:endParaRPr lang="en-US" sz="2400" dirty="0"/>
          </a:p>
          <a:p>
            <a:pPr lvl="1">
              <a:defRPr/>
            </a:pPr>
            <a:r>
              <a:rPr lang="en-US" sz="2000" dirty="0"/>
              <a:t>Many operations actually use multi-byte values</a:t>
            </a:r>
            <a:endParaRPr lang="en-US" sz="1600" dirty="0"/>
          </a:p>
          <a:p>
            <a:pPr lvl="1">
              <a:defRPr/>
            </a:pPr>
            <a:endParaRPr lang="en-US" sz="2000" dirty="0"/>
          </a:p>
          <a:p>
            <a:pPr lvl="1">
              <a:defRPr/>
            </a:pPr>
            <a:endParaRPr lang="en-US" sz="2000" dirty="0"/>
          </a:p>
        </p:txBody>
      </p:sp>
      <p:sp>
        <p:nvSpPr>
          <p:cNvPr id="21" name="Slide Number Placeholder 20"/>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
        <p:nvSpPr>
          <p:cNvPr id="9234" name="Text Box 205"/>
          <p:cNvSpPr txBox="1">
            <a:spLocks noChangeArrowheads="1"/>
          </p:cNvSpPr>
          <p:nvPr>
            <p:custDataLst>
              <p:tags r:id="rId4"/>
            </p:custDataLst>
          </p:nvPr>
        </p:nvSpPr>
        <p:spPr bwMode="auto">
          <a:xfrm rot="18990446">
            <a:off x="1317721" y="1341413"/>
            <a:ext cx="866584" cy="400110"/>
          </a:xfrm>
          <a:prstGeom prst="rect">
            <a:avLst/>
          </a:prstGeom>
          <a:noFill/>
          <a:ln w="19050">
            <a:noFill/>
            <a:miter lim="800000"/>
            <a:headEnd/>
            <a:tailEnd type="none" w="sm" len="sm"/>
          </a:ln>
        </p:spPr>
        <p:txBody>
          <a:bodyPr wrap="none" lIns="45720" rIns="45720">
            <a:spAutoFit/>
          </a:bodyPr>
          <a:lstStyle/>
          <a:p>
            <a:r>
              <a:rPr lang="en-US" sz="2000" b="0" dirty="0">
                <a:solidFill>
                  <a:srgbClr val="4B2A85"/>
                </a:solidFill>
                <a:latin typeface="Calibri" panose="020F0502020204030204" pitchFamily="34" charset="0"/>
                <a:cs typeface="Calibri" panose="020F0502020204030204" pitchFamily="34" charset="0"/>
              </a:rPr>
              <a:t>00•••0</a:t>
            </a:r>
          </a:p>
        </p:txBody>
      </p:sp>
      <p:sp>
        <p:nvSpPr>
          <p:cNvPr id="9235" name="Text Box 206"/>
          <p:cNvSpPr txBox="1">
            <a:spLocks noChangeArrowheads="1"/>
          </p:cNvSpPr>
          <p:nvPr>
            <p:custDataLst>
              <p:tags r:id="rId5"/>
            </p:custDataLst>
          </p:nvPr>
        </p:nvSpPr>
        <p:spPr bwMode="auto">
          <a:xfrm rot="18990446">
            <a:off x="6978454" y="1341413"/>
            <a:ext cx="832920" cy="400110"/>
          </a:xfrm>
          <a:prstGeom prst="rect">
            <a:avLst/>
          </a:prstGeom>
          <a:noFill/>
          <a:ln w="19050">
            <a:noFill/>
            <a:miter lim="800000"/>
            <a:headEnd/>
            <a:tailEnd type="none" w="sm" len="sm"/>
          </a:ln>
        </p:spPr>
        <p:txBody>
          <a:bodyPr wrap="none" lIns="45720" rIns="45720">
            <a:spAutoFit/>
          </a:bodyPr>
          <a:lstStyle/>
          <a:p>
            <a:r>
              <a:rPr lang="en-US" sz="2000" b="0" dirty="0">
                <a:solidFill>
                  <a:srgbClr val="4B2A85"/>
                </a:solidFill>
                <a:latin typeface="Calibri" panose="020F0502020204030204" pitchFamily="34" charset="0"/>
                <a:cs typeface="Calibri" panose="020F0502020204030204" pitchFamily="34" charset="0"/>
              </a:rPr>
              <a:t>FF•••F</a:t>
            </a:r>
          </a:p>
        </p:txBody>
      </p:sp>
      <p:graphicFrame>
        <p:nvGraphicFramePr>
          <p:cNvPr id="3" name="Table 2"/>
          <p:cNvGraphicFramePr>
            <a:graphicFrameLocks noGrp="1"/>
          </p:cNvGraphicFramePr>
          <p:nvPr/>
        </p:nvGraphicFramePr>
        <p:xfrm>
          <a:off x="1296134" y="1914703"/>
          <a:ext cx="6096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tblGrid>
              <a:tr h="370840">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solidFill>
                            <a:schemeClr val="tx1"/>
                          </a:solidFill>
                          <a:latin typeface="Roboto Regular" charset="0"/>
                          <a:cs typeface="Roboto Regular" charset="0"/>
                        </a:rPr>
                        <a:t>• • •</a:t>
                      </a:r>
                      <a:endParaRPr lang="en-US" b="0" i="0" dirty="0">
                        <a:solidFill>
                          <a:schemeClr val="tx1"/>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8" name="Google Shape;197;p29">
            <a:extLst>
              <a:ext uri="{FF2B5EF4-FFF2-40B4-BE49-F238E27FC236}">
                <a16:creationId xmlns:a16="http://schemas.microsoft.com/office/drawing/2014/main" id="{3D1F3687-9135-B24C-82DB-6BAD7AA4E728}"/>
              </a:ext>
            </a:extLst>
          </p:cNvPr>
          <p:cNvPicPr preferRelativeResize="0"/>
          <p:nvPr/>
        </p:nvPicPr>
        <p:blipFill>
          <a:blip r:embed="rId8">
            <a:alphaModFix/>
          </a:blip>
          <a:stretch>
            <a:fillRect/>
          </a:stretch>
        </p:blipFill>
        <p:spPr>
          <a:xfrm>
            <a:off x="3124200" y="5181600"/>
            <a:ext cx="1331879" cy="553998"/>
          </a:xfrm>
          <a:prstGeom prst="rect">
            <a:avLst/>
          </a:prstGeom>
          <a:noFill/>
          <a:ln w="9525"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4166557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02-memory" id="{29BFF832-EE1D-634B-A5A4-1D8592390FF6}" vid="{9D92F3F2-4386-5141-9A7B-34FA78FC0B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UWTheme-351-Au18</Template>
  <TotalTime>89</TotalTime>
  <Words>4615</Words>
  <Application>Microsoft Macintosh PowerPoint</Application>
  <PresentationFormat>On-screen Show (4:3)</PresentationFormat>
  <Paragraphs>1433</Paragraphs>
  <Slides>40</Slides>
  <Notes>31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4" baseType="lpstr">
      <vt:lpstr>.AppleSystemUIFont</vt:lpstr>
      <vt:lpstr>Arial</vt:lpstr>
      <vt:lpstr>Arial Narrow</vt:lpstr>
      <vt:lpstr>Calibri</vt:lpstr>
      <vt:lpstr>Cambria Math</vt:lpstr>
      <vt:lpstr>Consolas</vt:lpstr>
      <vt:lpstr>Consolas, </vt:lpstr>
      <vt:lpstr>Courier New</vt:lpstr>
      <vt:lpstr>Roboto Regular</vt:lpstr>
      <vt:lpstr>Symbol</vt:lpstr>
      <vt:lpstr>Times New Roman</vt:lpstr>
      <vt:lpstr>Wingdings</vt:lpstr>
      <vt:lpstr>UWTheme-351-Au18</vt:lpstr>
      <vt:lpstr>Image</vt:lpstr>
      <vt:lpstr>PowerPoint Presentation</vt:lpstr>
      <vt:lpstr>Great Idea #1: Abstraction (Levels of Representation/Interpretation)</vt:lpstr>
      <vt:lpstr>Binary and Hexadecimal</vt:lpstr>
      <vt:lpstr>Base Comparison</vt:lpstr>
      <vt:lpstr>Numerical Encoding</vt:lpstr>
      <vt:lpstr>Binary Encoding – Characters/Text</vt:lpstr>
      <vt:lpstr>Memory, Data, &amp; Addressing I </vt:lpstr>
      <vt:lpstr>Binary Encoding Additional Details</vt:lpstr>
      <vt:lpstr>Byte-Oriented Memory Organization</vt:lpstr>
      <vt:lpstr>Peer Instruction Question</vt:lpstr>
      <vt:lpstr>Machine “Words”</vt:lpstr>
      <vt:lpstr>Word-Oriented Memory Organization</vt:lpstr>
      <vt:lpstr>Word-Oriented Memory Organization</vt:lpstr>
      <vt:lpstr>A Picture of Memory (64-bit view)</vt:lpstr>
      <vt:lpstr>A Picture of Memory (64-bit view)</vt:lpstr>
      <vt:lpstr>Addresses and Pointers</vt:lpstr>
      <vt:lpstr>Addresses and Pointers</vt:lpstr>
      <vt:lpstr>Data Representations</vt:lpstr>
      <vt:lpstr>Memory Alignment</vt:lpstr>
      <vt:lpstr>Byte Ordering</vt:lpstr>
      <vt:lpstr>Byte Ordering</vt:lpstr>
      <vt:lpstr>Memory, Data, &amp; Addressing II </vt:lpstr>
      <vt:lpstr>Review</vt:lpstr>
      <vt:lpstr>Assignment in C</vt:lpstr>
      <vt:lpstr>Pointer Arithmetic</vt:lpstr>
      <vt:lpstr>Assignment in C</vt:lpstr>
      <vt:lpstr>Assignment in C</vt:lpstr>
      <vt:lpstr>Arrays in C</vt:lpstr>
      <vt:lpstr>Arrays Basics</vt:lpstr>
      <vt:lpstr>Arrays in C</vt:lpstr>
      <vt:lpstr>Arrays in C</vt:lpstr>
      <vt:lpstr>Arrays in C</vt:lpstr>
      <vt:lpstr>Arrays in C</vt:lpstr>
      <vt:lpstr>Arrays in C</vt:lpstr>
      <vt:lpstr>Representing strings</vt:lpstr>
      <vt:lpstr>Null-Terminated Strings</vt:lpstr>
      <vt:lpstr>Endianness and Strings</vt:lpstr>
      <vt:lpstr>Examining Data Representations</vt:lpstr>
      <vt:lpstr>Examining Data Representations</vt:lpstr>
      <vt:lpstr>show_bytes Execution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dc:title>
  <dc:creator>Arrvindh Shriraman</dc:creator>
  <dc:description>Redesign of slides created by Randal E. Bryant and David R. O'Hallaron</dc:description>
  <cp:lastModifiedBy>Arrvindh Shriraman</cp:lastModifiedBy>
  <cp:revision>11</cp:revision>
  <cp:lastPrinted>2018-09-27T23:16:18Z</cp:lastPrinted>
  <dcterms:created xsi:type="dcterms:W3CDTF">2020-05-18T16:41:08Z</dcterms:created>
  <dcterms:modified xsi:type="dcterms:W3CDTF">2021-09-08T16:44:07Z</dcterms:modified>
</cp:coreProperties>
</file>