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9"/>
  </p:notesMasterIdLst>
  <p:handoutMasterIdLst>
    <p:handoutMasterId r:id="rId30"/>
  </p:handoutMasterIdLst>
  <p:sldIdLst>
    <p:sldId id="258" r:id="rId2"/>
    <p:sldId id="259" r:id="rId3"/>
    <p:sldId id="260" r:id="rId4"/>
    <p:sldId id="261" r:id="rId5"/>
    <p:sldId id="262" r:id="rId6"/>
    <p:sldId id="721" r:id="rId7"/>
    <p:sldId id="257" r:id="rId8"/>
    <p:sldId id="297" r:id="rId9"/>
    <p:sldId id="298" r:id="rId10"/>
    <p:sldId id="718" r:id="rId11"/>
    <p:sldId id="256" r:id="rId12"/>
    <p:sldId id="313" r:id="rId13"/>
    <p:sldId id="315" r:id="rId14"/>
    <p:sldId id="263" r:id="rId15"/>
    <p:sldId id="314" r:id="rId16"/>
    <p:sldId id="274" r:id="rId17"/>
    <p:sldId id="275" r:id="rId18"/>
    <p:sldId id="469" r:id="rId19"/>
    <p:sldId id="475" r:id="rId20"/>
    <p:sldId id="753" r:id="rId21"/>
    <p:sldId id="759" r:id="rId22"/>
    <p:sldId id="479" r:id="rId23"/>
    <p:sldId id="485" r:id="rId24"/>
    <p:sldId id="498" r:id="rId25"/>
    <p:sldId id="494" r:id="rId26"/>
    <p:sldId id="708" r:id="rId27"/>
    <p:sldId id="70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04" autoAdjust="0"/>
    <p:restoredTop sz="92245" autoAdjust="0"/>
  </p:normalViewPr>
  <p:slideViewPr>
    <p:cSldViewPr snapToGrid="0">
      <p:cViewPr varScale="1">
        <p:scale>
          <a:sx n="118" d="100"/>
          <a:sy n="118" d="100"/>
        </p:scale>
        <p:origin x="14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5d5b4115f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5d5b4115f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5d1628faa7_2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5d1628faa7_2_3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g5d1628faa7_2_31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9576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Podcast link: https://gimletmedia.com/tags/6dug/super-tech-support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8557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Google Shape;2176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77" name="Google Shape;2177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89925" tIns="44950" rIns="89925" bIns="44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7865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8" name="Google Shape;2208;p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9" name="Google Shape;2209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697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587375"/>
            <a:ext cx="4551362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28" name="Google Shape;328;p10:notes"/>
          <p:cNvSpPr txBox="1">
            <a:spLocks noGrp="1"/>
          </p:cNvSpPr>
          <p:nvPr>
            <p:ph type="body" idx="1"/>
          </p:nvPr>
        </p:nvSpPr>
        <p:spPr>
          <a:xfrm>
            <a:off x="516211" y="4342778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221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Google Shape;21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9" name="Google Shape;2199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0" name="Google Shape;2200;p7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45772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5d03733490_0_320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g5d03733490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834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5ce8b99149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2" name="Google Shape;552;g5ce8b99149_0_3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g5ce8b99149_0_3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3174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33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5d5b4115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5d5b4115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5d03733490_0_363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g5d03733490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94512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5d1f297c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3" name="Google Shape;1083;g5d1f297cb9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4" name="Google Shape;1084;g5d1f297cb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85331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940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795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46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41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0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15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813ff210c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2813ff210c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We used to spend ⅔ of CMPT 150 on the design techniques to minimize circuit size, gate delay, </a:t>
            </a:r>
            <a:r>
              <a:rPr lang="en" dirty="0" err="1"/>
              <a:t>etc</a:t>
            </a:r>
            <a:r>
              <a:rPr lang="en" dirty="0"/>
              <a:t> …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point in </a:t>
            </a:r>
            <a:r>
              <a:rPr lang="en" b="1" dirty="0"/>
              <a:t>CMPT 295</a:t>
            </a:r>
            <a:r>
              <a:rPr lang="en" dirty="0"/>
              <a:t> is only that it is possible to do so, and that gate delay is a thing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This is why additions is slow.  And why </a:t>
            </a:r>
            <a:r>
              <a:rPr lang="en" dirty="0" err="1"/>
              <a:t>mul</a:t>
            </a:r>
            <a:r>
              <a:rPr lang="en" dirty="0"/>
              <a:t> is even slower.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How to make an Adder-8?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813ff210c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813ff210c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813ff210c_0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2813ff210c_0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8ef9c73a3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8ef9c73a3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8d50d8a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8d50d8a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4537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803" name="Google Shape;803;p34:notes"/>
          <p:cNvSpPr txBox="1">
            <a:spLocks noGrp="1"/>
          </p:cNvSpPr>
          <p:nvPr>
            <p:ph type="body" idx="1"/>
          </p:nvPr>
        </p:nvSpPr>
        <p:spPr>
          <a:xfrm>
            <a:off x="515940" y="4346578"/>
            <a:ext cx="5908675" cy="41116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 time is included in CLK-to-Q delay.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to shift thinking for setup time for </a:t>
            </a:r>
            <a:r>
              <a:rPr lang="en-US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clock trigger (one clock cycle).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730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3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703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4"/>
            <a:ext cx="8520600" cy="45550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8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587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5" name="Google Shape;125;p94"/>
          <p:cNvSpPr txBox="1">
            <a:spLocks noGrp="1"/>
          </p:cNvSpPr>
          <p:nvPr>
            <p:ph type="body" idx="1"/>
          </p:nvPr>
        </p:nvSpPr>
        <p:spPr>
          <a:xfrm>
            <a:off x="222740" y="1453663"/>
            <a:ext cx="4292111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94"/>
          <p:cNvSpPr txBox="1">
            <a:spLocks noGrp="1"/>
          </p:cNvSpPr>
          <p:nvPr>
            <p:ph type="body" idx="2"/>
          </p:nvPr>
        </p:nvSpPr>
        <p:spPr>
          <a:xfrm>
            <a:off x="4629150" y="1453663"/>
            <a:ext cx="4221773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94"/>
          <p:cNvSpPr txBox="1">
            <a:spLocks noGrp="1"/>
          </p:cNvSpPr>
          <p:nvPr>
            <p:ph type="dt" idx="10"/>
          </p:nvPr>
        </p:nvSpPr>
        <p:spPr>
          <a:xfrm>
            <a:off x="222740" y="6356352"/>
            <a:ext cx="225083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9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586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4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L26:  Sequential Logic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  <p:sldLayoutId id="2147483694" r:id="rId7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055825"/>
            <a:ext cx="85206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A </a:t>
            </a:r>
            <a:r>
              <a:rPr lang="en" u="sng" dirty="0"/>
              <a:t>black box</a:t>
            </a:r>
            <a:r>
              <a:rPr lang="en" dirty="0"/>
              <a:t> is employed to abstract the function of a device.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Notation: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308505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Black Box Architecture</a:t>
            </a:r>
            <a:endParaRPr dirty="0"/>
          </a:p>
        </p:txBody>
      </p:sp>
      <p:sp>
        <p:nvSpPr>
          <p:cNvPr id="72" name="Google Shape;72;p15"/>
          <p:cNvSpPr/>
          <p:nvPr/>
        </p:nvSpPr>
        <p:spPr>
          <a:xfrm>
            <a:off x="1633851" y="2953775"/>
            <a:ext cx="1105013" cy="488852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" name="Google Shape;73;p15"/>
          <p:cNvSpPr/>
          <p:nvPr/>
        </p:nvSpPr>
        <p:spPr>
          <a:xfrm rot="10800000" flipH="1">
            <a:off x="1633851" y="3443223"/>
            <a:ext cx="1105013" cy="488852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Google Shape;74;p15"/>
          <p:cNvSpPr/>
          <p:nvPr/>
        </p:nvSpPr>
        <p:spPr>
          <a:xfrm>
            <a:off x="1637027" y="2955251"/>
            <a:ext cx="207979" cy="975155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75" name="Google Shape;75;p15"/>
          <p:cNvCxnSpPr/>
          <p:nvPr/>
        </p:nvCxnSpPr>
        <p:spPr>
          <a:xfrm>
            <a:off x="2732400" y="3442800"/>
            <a:ext cx="7761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" name="Google Shape;76;p15"/>
          <p:cNvCxnSpPr/>
          <p:nvPr/>
        </p:nvCxnSpPr>
        <p:spPr>
          <a:xfrm>
            <a:off x="1006193" y="3671400"/>
            <a:ext cx="7761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" name="Google Shape;77;p15"/>
          <p:cNvCxnSpPr/>
          <p:nvPr/>
        </p:nvCxnSpPr>
        <p:spPr>
          <a:xfrm>
            <a:off x="1006193" y="3221238"/>
            <a:ext cx="7761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610228" y="1743289"/>
            <a:ext cx="6224904" cy="20040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en" dirty="0"/>
              <a:t>values of 0 / 1 travel along wires (lines)</a:t>
            </a:r>
            <a:endParaRPr dirty="0"/>
          </a:p>
          <a:p>
            <a:pPr>
              <a:lnSpc>
                <a:spcPct val="150000"/>
              </a:lnSpc>
            </a:pPr>
            <a:r>
              <a:rPr lang="en" dirty="0"/>
              <a:t>arrows indicate direction of travel</a:t>
            </a:r>
            <a:endParaRPr dirty="0"/>
          </a:p>
          <a:p>
            <a:pPr>
              <a:lnSpc>
                <a:spcPct val="150000"/>
              </a:lnSpc>
            </a:pPr>
            <a:r>
              <a:rPr lang="en" dirty="0"/>
              <a:t>there are inputs and outputs</a:t>
            </a:r>
            <a:endParaRPr dirty="0"/>
          </a:p>
          <a:p>
            <a:pPr marL="0" indent="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79" name="Google Shape;79;p15"/>
          <p:cNvSpPr txBox="1"/>
          <p:nvPr/>
        </p:nvSpPr>
        <p:spPr>
          <a:xfrm>
            <a:off x="749475" y="2925600"/>
            <a:ext cx="915000" cy="2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200">
                <a:solidFill>
                  <a:srgbClr val="0000FF"/>
                </a:solidFill>
              </a:rPr>
              <a:t>input </a:t>
            </a:r>
            <a:r>
              <a:rPr lang="en" sz="12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 sz="12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749475" y="3375762"/>
            <a:ext cx="915000" cy="2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200">
                <a:solidFill>
                  <a:srgbClr val="0000FF"/>
                </a:solidFill>
              </a:rPr>
              <a:t>input </a:t>
            </a:r>
            <a:r>
              <a:rPr lang="en" sz="12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endParaRPr sz="12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3035475" y="3133085"/>
            <a:ext cx="915000" cy="2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200">
                <a:solidFill>
                  <a:srgbClr val="0000FF"/>
                </a:solidFill>
              </a:rPr>
              <a:t>output </a:t>
            </a:r>
            <a:r>
              <a:rPr lang="en" sz="12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endParaRPr sz="12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1391175" y="3912175"/>
            <a:ext cx="1541400" cy="3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OR gate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2932575" y="3666475"/>
            <a:ext cx="1184700" cy="4890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">
                <a:solidFill>
                  <a:srgbClr val="0000FF"/>
                </a:solidFill>
              </a:rPr>
              <a:t> =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1"/>
          </p:nvPr>
        </p:nvSpPr>
        <p:spPr>
          <a:xfrm>
            <a:off x="4426500" y="3805080"/>
            <a:ext cx="1865700" cy="5631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spcAft>
                <a:spcPts val="1600"/>
              </a:spcAft>
              <a:buNone/>
            </a:pPr>
            <a:r>
              <a:rPr lang="en"/>
              <a:t>Also:  </a:t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5736450" y="3858300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7264629" y="3857625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Google Shape;87;p15"/>
          <p:cNvSpPr/>
          <p:nvPr/>
        </p:nvSpPr>
        <p:spPr>
          <a:xfrm rot="10800000" flipH="1">
            <a:off x="7264629" y="408289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Google Shape;88;p15"/>
          <p:cNvSpPr/>
          <p:nvPr/>
        </p:nvSpPr>
        <p:spPr>
          <a:xfrm>
            <a:off x="7265925" y="3858305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89" name="Google Shape;89;p15"/>
          <p:cNvCxnSpPr/>
          <p:nvPr/>
        </p:nvCxnSpPr>
        <p:spPr>
          <a:xfrm>
            <a:off x="7713088" y="408271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" name="Google Shape;90;p15"/>
          <p:cNvCxnSpPr/>
          <p:nvPr/>
        </p:nvCxnSpPr>
        <p:spPr>
          <a:xfrm>
            <a:off x="6932200" y="4187939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" name="Google Shape;91;p15"/>
          <p:cNvCxnSpPr/>
          <p:nvPr/>
        </p:nvCxnSpPr>
        <p:spPr>
          <a:xfrm>
            <a:off x="6932200" y="3980735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" name="Google Shape;92;p15"/>
          <p:cNvCxnSpPr/>
          <p:nvPr/>
        </p:nvCxnSpPr>
        <p:spPr>
          <a:xfrm>
            <a:off x="6189088" y="408271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" name="Google Shape;93;p15"/>
          <p:cNvCxnSpPr/>
          <p:nvPr/>
        </p:nvCxnSpPr>
        <p:spPr>
          <a:xfrm>
            <a:off x="5421056" y="4187939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" name="Google Shape;94;p15"/>
          <p:cNvCxnSpPr/>
          <p:nvPr/>
        </p:nvCxnSpPr>
        <p:spPr>
          <a:xfrm>
            <a:off x="5421056" y="3980735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5" name="Google Shape;95;p15"/>
          <p:cNvSpPr/>
          <p:nvPr/>
        </p:nvSpPr>
        <p:spPr>
          <a:xfrm>
            <a:off x="7189725" y="3858305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Google Shape;96;p15"/>
          <p:cNvSpPr txBox="1"/>
          <p:nvPr/>
        </p:nvSpPr>
        <p:spPr>
          <a:xfrm>
            <a:off x="5181280" y="4293175"/>
            <a:ext cx="1541400" cy="3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AND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6691204" y="4293175"/>
            <a:ext cx="1541400" cy="3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XOR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311700" y="4747627"/>
            <a:ext cx="8520600" cy="848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" dirty="0"/>
              <a:t>After a change in inputs, there is a time delay for outputs</a:t>
            </a:r>
            <a:endParaRPr dirty="0"/>
          </a:p>
        </p:txBody>
      </p:sp>
      <p:sp>
        <p:nvSpPr>
          <p:cNvPr id="99" name="Google Shape;99;p15"/>
          <p:cNvSpPr txBox="1"/>
          <p:nvPr/>
        </p:nvSpPr>
        <p:spPr>
          <a:xfrm>
            <a:off x="6206938" y="5057742"/>
            <a:ext cx="3012300" cy="7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" dirty="0">
                <a:solidFill>
                  <a:schemeClr val="dk2"/>
                </a:solidFill>
              </a:rPr>
              <a:t>≕ </a:t>
            </a:r>
            <a:r>
              <a:rPr lang="en" u="sng" dirty="0">
                <a:solidFill>
                  <a:schemeClr val="dk2"/>
                </a:solidFill>
              </a:rPr>
              <a:t>propagation delay</a:t>
            </a:r>
            <a:r>
              <a:rPr lang="en" dirty="0">
                <a:solidFill>
                  <a:schemeClr val="dk2"/>
                </a:solidFill>
              </a:rPr>
              <a:t> (</a:t>
            </a:r>
            <a:r>
              <a:rPr lang="en" i="1" dirty="0" err="1">
                <a:solidFill>
                  <a:schemeClr val="dk2"/>
                </a:solidFill>
              </a:rPr>
              <a:t>t</a:t>
            </a:r>
            <a:r>
              <a:rPr lang="en" i="1" baseline="-25000" dirty="0" err="1">
                <a:solidFill>
                  <a:schemeClr val="dk2"/>
                </a:solidFill>
              </a:rPr>
              <a:t>pd</a:t>
            </a:r>
            <a:r>
              <a:rPr lang="en" dirty="0">
                <a:solidFill>
                  <a:schemeClr val="dk2"/>
                </a:solidFill>
              </a:rPr>
              <a:t>)</a:t>
            </a:r>
            <a:endParaRPr dirty="0"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11700" y="5156780"/>
            <a:ext cx="8520600" cy="848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en" dirty="0"/>
              <a:t>on a picosecond to nanosecond scale</a:t>
            </a:r>
            <a:endParaRPr dirty="0"/>
          </a:p>
          <a:p>
            <a:pPr>
              <a:lnSpc>
                <a:spcPct val="150000"/>
              </a:lnSpc>
            </a:pPr>
            <a:r>
              <a:rPr lang="en" dirty="0"/>
              <a:t>find longest distance from inputs to outputs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5d1628faa7_2_3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go faster?</a:t>
            </a:r>
            <a:endParaRPr/>
          </a:p>
        </p:txBody>
      </p:sp>
      <p:sp>
        <p:nvSpPr>
          <p:cNvPr id="842" name="Google Shape;842;g5d1628faa7_2_3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Pipelining!</a:t>
            </a:r>
            <a:endParaRPr/>
          </a:p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Split operation into smaller parts and add a register between each one.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g5d1628faa7_2_3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6102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"/>
          <p:cNvSpPr txBox="1">
            <a:spLocks noGrp="1"/>
          </p:cNvSpPr>
          <p:nvPr>
            <p:ph type="ctrTitle"/>
          </p:nvPr>
        </p:nvSpPr>
        <p:spPr>
          <a:xfrm>
            <a:off x="0" y="210312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alibri"/>
              <a:buNone/>
            </a:pPr>
            <a:r>
              <a:rPr lang="en-US"/>
              <a:t>RISC-V</a:t>
            </a:r>
            <a:r>
              <a:rPr lang="en-US" sz="44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CPU Datapath, Control Intro</a:t>
            </a:r>
            <a:endParaRPr sz="44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1074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" name="Google Shape;2179;p72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/>
          </a:p>
        </p:txBody>
      </p:sp>
      <p:sp>
        <p:nvSpPr>
          <p:cNvPr id="2180" name="Google Shape;2180;p72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229600" cy="48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Five steps to design a processor: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instruction set →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set of datapath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&amp; establish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methodology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datapath meeting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implementation of each instruction to determine setting of control points that effects the register transfer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the control logic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Logic Equations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Circuits</a:t>
            </a:r>
            <a:endParaRPr/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1" name="Google Shape;2181;p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82" name="Google Shape;2182;p72"/>
          <p:cNvGrpSpPr/>
          <p:nvPr/>
        </p:nvGrpSpPr>
        <p:grpSpPr>
          <a:xfrm>
            <a:off x="5359400" y="2062163"/>
            <a:ext cx="3555950" cy="1950962"/>
            <a:chOff x="5444062" y="4398949"/>
            <a:chExt cx="3555950" cy="1950962"/>
          </a:xfrm>
        </p:grpSpPr>
        <p:sp>
          <p:nvSpPr>
            <p:cNvPr id="2183" name="Google Shape;2183;p72" descr="10%"/>
            <p:cNvSpPr/>
            <p:nvPr/>
          </p:nvSpPr>
          <p:spPr>
            <a:xfrm>
              <a:off x="5579000" y="4754549"/>
              <a:ext cx="1124100" cy="6492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4" name="Google Shape;2184;p72"/>
            <p:cNvSpPr/>
            <p:nvPr/>
          </p:nvSpPr>
          <p:spPr>
            <a:xfrm>
              <a:off x="5659962" y="4860911"/>
              <a:ext cx="8127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Control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5" name="Google Shape;2185;p72" descr="10%"/>
            <p:cNvSpPr/>
            <p:nvPr/>
          </p:nvSpPr>
          <p:spPr>
            <a:xfrm>
              <a:off x="5579000" y="5564174"/>
              <a:ext cx="1124100" cy="6510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6" name="Google Shape;2186;p72"/>
            <p:cNvSpPr/>
            <p:nvPr/>
          </p:nvSpPr>
          <p:spPr>
            <a:xfrm>
              <a:off x="5679012" y="5729274"/>
              <a:ext cx="9939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Datapath</a:t>
              </a:r>
              <a:endPara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7" name="Google Shape;2187;p72"/>
            <p:cNvSpPr/>
            <p:nvPr/>
          </p:nvSpPr>
          <p:spPr>
            <a:xfrm>
              <a:off x="6998225" y="4416411"/>
              <a:ext cx="9207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8" name="Google Shape;2188;p72"/>
            <p:cNvSpPr/>
            <p:nvPr/>
          </p:nvSpPr>
          <p:spPr>
            <a:xfrm>
              <a:off x="7050612" y="5165711"/>
              <a:ext cx="9255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72"/>
            <p:cNvSpPr/>
            <p:nvPr/>
          </p:nvSpPr>
          <p:spPr>
            <a:xfrm>
              <a:off x="5444062" y="4416411"/>
              <a:ext cx="13938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0" name="Google Shape;2190;p72"/>
            <p:cNvSpPr/>
            <p:nvPr/>
          </p:nvSpPr>
          <p:spPr>
            <a:xfrm>
              <a:off x="5679012" y="4398949"/>
              <a:ext cx="10272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Processor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72"/>
            <p:cNvSpPr/>
            <p:nvPr/>
          </p:nvSpPr>
          <p:spPr>
            <a:xfrm>
              <a:off x="8079312" y="4416411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2" name="Google Shape;2192;p72"/>
            <p:cNvSpPr/>
            <p:nvPr/>
          </p:nvSpPr>
          <p:spPr>
            <a:xfrm>
              <a:off x="8214250" y="4668824"/>
              <a:ext cx="6381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72"/>
            <p:cNvSpPr/>
            <p:nvPr/>
          </p:nvSpPr>
          <p:spPr>
            <a:xfrm>
              <a:off x="8079312" y="5564174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4" name="Google Shape;2194;p72"/>
            <p:cNvSpPr/>
            <p:nvPr/>
          </p:nvSpPr>
          <p:spPr>
            <a:xfrm>
              <a:off x="8126937" y="5816586"/>
              <a:ext cx="8127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95" name="Google Shape;2195;p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6" name="Google Shape;2196;p7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702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" name="Google Shape;2211;p7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Summary 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2" name="Google Shape;2212;p7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Universal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Capable of executing all RISC-V instructions in one cycle each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units (hardware) used by all instructions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Phases of execution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(Instruction Fetch), ID (Instruction Decode), EX (Execute), MEM (Memory), WB (</a:t>
            </a:r>
            <a:r>
              <a:rPr lang="en-US" dirty="0"/>
              <a:t>Write Back)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instructions are active in all phases (exc</a:t>
            </a:r>
            <a:r>
              <a:rPr lang="en-US" dirty="0"/>
              <a:t>ept for loads!)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Controller specifies how to execute instructions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/>
              <a:t>Worth thinking about: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new instructions can be added with just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control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3" name="Google Shape;2213;p7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4" name="Google Shape;2214;p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5" name="Google Shape;2215;p7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587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Your CPU in two parts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 txBox="1">
            <a:spLocks noGrp="1"/>
          </p:cNvSpPr>
          <p:nvPr>
            <p:ph type="body" idx="1"/>
          </p:nvPr>
        </p:nvSpPr>
        <p:spPr>
          <a:xfrm>
            <a:off x="208450" y="1295400"/>
            <a:ext cx="8765400" cy="48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i="1"/>
              <a:t>Central Processing Unit</a:t>
            </a:r>
            <a:r>
              <a:rPr lang="en-US" sz="32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(CPU):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Datapath:</a:t>
            </a:r>
            <a:r>
              <a:rPr lang="en-US"/>
              <a:t>  contains the hardware necessary to </a:t>
            </a:r>
            <a:r>
              <a:rPr lang="en-US" u="sng"/>
              <a:t>perform</a:t>
            </a:r>
            <a:r>
              <a:rPr lang="en-US"/>
              <a:t> operations required by the processor</a:t>
            </a:r>
            <a:endParaRPr/>
          </a:p>
          <a:p>
            <a:pPr marL="1371600" lvl="2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Reacts to what the controller tells it! (ie. “I was told to do an add, so I”ll feed these arguments through an adder)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Control:  </a:t>
            </a:r>
            <a:r>
              <a:rPr lang="en-US" u="sng"/>
              <a:t>decides</a:t>
            </a:r>
            <a:r>
              <a:rPr lang="en-US"/>
              <a:t> what each piece of the datapath should do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operation am I performing? Do I need to get info from memory? Should I write to a register? Which register?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Has to make decisions based on the input instruction only!</a:t>
            </a:r>
            <a:endParaRPr/>
          </a:p>
        </p:txBody>
      </p:sp>
      <p:sp>
        <p:nvSpPr>
          <p:cNvPr id="332" name="Google Shape;33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5342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" name="Google Shape;2202;p73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3" name="Google Shape;2203;p73"/>
          <p:cNvSpPr txBox="1">
            <a:spLocks noGrp="1"/>
          </p:cNvSpPr>
          <p:nvPr>
            <p:ph type="body" idx="1"/>
          </p:nvPr>
        </p:nvSpPr>
        <p:spPr>
          <a:xfrm>
            <a:off x="457200" y="1219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Determining control signals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a datapath element has an input that changes behavior, it requires a control signal </a:t>
            </a:r>
            <a:r>
              <a:rPr lang="en-US"/>
              <a:t> </a:t>
            </a:r>
            <a:br>
              <a:rPr lang="en-US"/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ALU operation, read/write)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you need to pass a different input based on the instruction, add a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MUX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a control signal as the selector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next PC, ALU input, register to write to)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Your control signals will change based on your </a:t>
            </a:r>
            <a:r>
              <a:rPr lang="en-US">
                <a:solidFill>
                  <a:srgbClr val="FF0000"/>
                </a:solidFill>
              </a:rPr>
              <a:t>exact datapath</a:t>
            </a:r>
            <a:endParaRPr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Your 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datapath will change based on your ISA</a:t>
            </a:r>
            <a:endParaRPr/>
          </a:p>
        </p:txBody>
      </p:sp>
      <p:sp>
        <p:nvSpPr>
          <p:cNvPr id="2204" name="Google Shape;2204;p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5" name="Google Shape;2205;p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6" name="Google Shape;2206;p7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461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5d03733490_0_3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Register File</a:t>
            </a:r>
            <a:endParaRPr/>
          </a:p>
        </p:txBody>
      </p:sp>
      <p:sp>
        <p:nvSpPr>
          <p:cNvPr id="513" name="Google Shape;513;g5d03733490_0_320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Arial"/>
              <a:buChar char="•"/>
            </a:pPr>
            <a:r>
              <a:rPr lang="en-US" sz="272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Register File 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consists of 3</a:t>
            </a:r>
            <a:r>
              <a:rPr lang="en-US" sz="2720"/>
              <a:t>1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registers: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</a:t>
            </a:r>
            <a:r>
              <a:rPr lang="en-US" sz="2380"/>
              <a:t>ports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 </a:t>
            </a:r>
            <a:r>
              <a:rPr lang="en-US" sz="2380"/>
              <a:t>port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endParaRPr sz="2380" b="0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selection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portA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RB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 data on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into register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RW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when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/>
              <a:t>CLK is passed to all internal registers so they can be written to if they match </a:t>
            </a:r>
            <a:r>
              <a:rPr lang="en-US" sz="2380">
                <a:solidFill>
                  <a:schemeClr val="accent4"/>
                </a:solidFill>
              </a:rPr>
              <a:t>RW </a:t>
            </a:r>
            <a:r>
              <a:rPr lang="en-US" sz="2380">
                <a:solidFill>
                  <a:srgbClr val="000000"/>
                </a:solidFill>
              </a:rPr>
              <a:t>and</a:t>
            </a:r>
            <a:r>
              <a:rPr lang="en-US" sz="2380">
                <a:solidFill>
                  <a:schemeClr val="accent4"/>
                </a:solidFill>
              </a:rPr>
              <a:t> Write Enable </a:t>
            </a:r>
            <a:r>
              <a:rPr lang="en-US" sz="2380">
                <a:solidFill>
                  <a:srgbClr val="000000"/>
                </a:solidFill>
              </a:rPr>
              <a:t>is 1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14" name="Google Shape;514;g5d03733490_0_3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5" name="Google Shape;515;g5d03733490_0_320"/>
          <p:cNvGrpSpPr/>
          <p:nvPr/>
        </p:nvGrpSpPr>
        <p:grpSpPr>
          <a:xfrm>
            <a:off x="5387436" y="1139995"/>
            <a:ext cx="3669506" cy="2149500"/>
            <a:chOff x="5398194" y="1096963"/>
            <a:chExt cx="3669506" cy="2149500"/>
          </a:xfrm>
        </p:grpSpPr>
        <p:sp>
          <p:nvSpPr>
            <p:cNvPr id="516" name="Google Shape;516;g5d03733490_0_320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g5d03733490_0_320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g5d03733490_0_320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g5d03733490_0_320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0" name="Google Shape;520;g5d03733490_0_320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521" name="Google Shape;521;g5d03733490_0_320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2" name="Google Shape;522;g5d03733490_0_320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3" name="Google Shape;523;g5d03733490_0_320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4" name="Google Shape;524;g5d03733490_0_320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5" name="Google Shape;525;g5d03733490_0_320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g5d03733490_0_320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7" name="Google Shape;527;g5d03733490_0_320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28" name="Google Shape;528;g5d03733490_0_320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9" name="Google Shape;529;g5d03733490_0_320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0" name="Google Shape;530;g5d03733490_0_320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g5d03733490_0_320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32" name="Google Shape;532;g5d03733490_0_320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3" name="Google Shape;533;g5d03733490_0_320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4" name="Google Shape;534;g5d03733490_0_320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5" name="Google Shape;535;g5d03733490_0_320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6" name="Google Shape;536;g5d03733490_0_320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7" name="Google Shape;537;g5d03733490_0_320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8" name="Google Shape;538;g5d03733490_0_320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9" name="Google Shape;539;g5d03733490_0_320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0" name="Google Shape;540;g5d03733490_0_320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41" name="Google Shape;541;g5d03733490_0_320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g5d03733490_0_320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g5d03733490_0_320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g5d03733490_0_320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g5d03733490_0_320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46" name="Google Shape;546;g5d03733490_0_320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7" name="Google Shape;547;g5d03733490_0_320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48" name="Google Shape;548;g5d03733490_0_3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g5d03733490_0_3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325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5ce8b99149_0_33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Implementing R-Types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56" name="Google Shape;556;g5ce8b99149_0_33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57" name="Google Shape;557;g5ce8b99149_0_339"/>
          <p:cNvSpPr/>
          <p:nvPr/>
        </p:nvSpPr>
        <p:spPr>
          <a:xfrm>
            <a:off x="1527663" y="3019088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8" name="Google Shape;558;g5ce8b99149_0_339"/>
          <p:cNvGrpSpPr/>
          <p:nvPr/>
        </p:nvGrpSpPr>
        <p:grpSpPr>
          <a:xfrm>
            <a:off x="1527663" y="2206179"/>
            <a:ext cx="304800" cy="609585"/>
            <a:chOff x="5181600" y="3257550"/>
            <a:chExt cx="304800" cy="457200"/>
          </a:xfrm>
        </p:grpSpPr>
        <p:sp>
          <p:nvSpPr>
            <p:cNvPr id="559" name="Google Shape;559;g5ce8b99149_0_339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g5ce8b99149_0_339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61" name="Google Shape;561;g5ce8b99149_0_339"/>
          <p:cNvCxnSpPr>
            <a:stCxn id="562" idx="0"/>
            <a:endCxn id="563" idx="1"/>
          </p:cNvCxnSpPr>
          <p:nvPr/>
        </p:nvCxnSpPr>
        <p:spPr>
          <a:xfrm>
            <a:off x="308463" y="3069812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4" name="Google Shape;564;g5ce8b99149_0_339"/>
          <p:cNvCxnSpPr>
            <a:stCxn id="563" idx="3"/>
            <a:endCxn id="557" idx="1"/>
          </p:cNvCxnSpPr>
          <p:nvPr/>
        </p:nvCxnSpPr>
        <p:spPr>
          <a:xfrm>
            <a:off x="826263" y="3069812"/>
            <a:ext cx="701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65" name="Google Shape;565;g5ce8b99149_0_339"/>
          <p:cNvCxnSpPr>
            <a:stCxn id="559" idx="0"/>
          </p:cNvCxnSpPr>
          <p:nvPr/>
        </p:nvCxnSpPr>
        <p:spPr>
          <a:xfrm rot="10800000" flipH="1">
            <a:off x="1832463" y="1901371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66" name="Google Shape;566;g5ce8b99149_0_339"/>
          <p:cNvGrpSpPr/>
          <p:nvPr/>
        </p:nvGrpSpPr>
        <p:grpSpPr>
          <a:xfrm>
            <a:off x="4880463" y="2993687"/>
            <a:ext cx="521400" cy="1320750"/>
            <a:chOff x="6324600" y="3115310"/>
            <a:chExt cx="521400" cy="1056600"/>
          </a:xfrm>
        </p:grpSpPr>
        <p:sp>
          <p:nvSpPr>
            <p:cNvPr id="567" name="Google Shape;567;g5ce8b99149_0_339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g5ce8b99149_0_339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9" name="Google Shape;569;g5ce8b99149_0_339"/>
            <p:cNvCxnSpPr>
              <a:stCxn id="568" idx="2"/>
              <a:endCxn id="568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0" name="Google Shape;570;g5ce8b99149_0_339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1" name="Google Shape;571;g5ce8b99149_0_339"/>
          <p:cNvCxnSpPr>
            <a:endCxn id="563" idx="1"/>
          </p:cNvCxnSpPr>
          <p:nvPr/>
        </p:nvCxnSpPr>
        <p:spPr>
          <a:xfrm flipH="1">
            <a:off x="460863" y="1914212"/>
            <a:ext cx="1672800" cy="1155600"/>
          </a:xfrm>
          <a:prstGeom prst="bentConnector3">
            <a:avLst>
              <a:gd name="adj1" fmla="val 11423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72" name="Google Shape;572;g5ce8b99149_0_339"/>
          <p:cNvGrpSpPr/>
          <p:nvPr/>
        </p:nvGrpSpPr>
        <p:grpSpPr>
          <a:xfrm>
            <a:off x="460863" y="2511026"/>
            <a:ext cx="365400" cy="1117572"/>
            <a:chOff x="1447800" y="1809750"/>
            <a:chExt cx="365400" cy="838200"/>
          </a:xfrm>
        </p:grpSpPr>
        <p:sp>
          <p:nvSpPr>
            <p:cNvPr id="563" name="Google Shape;563;g5ce8b99149_0_339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73" name="Google Shape;573;g5ce8b99149_0_339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4" name="Google Shape;574;g5ce8b99149_0_339"/>
          <p:cNvCxnSpPr>
            <a:stCxn id="557" idx="3"/>
            <a:endCxn id="575" idx="1"/>
          </p:cNvCxnSpPr>
          <p:nvPr/>
        </p:nvCxnSpPr>
        <p:spPr>
          <a:xfrm rot="10800000" flipH="1">
            <a:off x="2137263" y="3272888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6" name="Google Shape;576;g5ce8b99149_0_339"/>
          <p:cNvCxnSpPr/>
          <p:nvPr/>
        </p:nvCxnSpPr>
        <p:spPr>
          <a:xfrm rot="10800000" flipH="1">
            <a:off x="2124738" y="3628538"/>
            <a:ext cx="927000" cy="315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7" name="Google Shape;577;g5ce8b99149_0_339"/>
          <p:cNvCxnSpPr/>
          <p:nvPr/>
        </p:nvCxnSpPr>
        <p:spPr>
          <a:xfrm rot="10800000" flipH="1">
            <a:off x="2142638" y="3933388"/>
            <a:ext cx="909000" cy="4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8" name="Google Shape;578;g5ce8b99149_0_339"/>
          <p:cNvSpPr txBox="1"/>
          <p:nvPr/>
        </p:nvSpPr>
        <p:spPr>
          <a:xfrm>
            <a:off x="2382872" y="2996698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g5ce8b99149_0_339"/>
          <p:cNvSpPr txBox="1"/>
          <p:nvPr/>
        </p:nvSpPr>
        <p:spPr>
          <a:xfrm>
            <a:off x="2365863" y="337286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5ce8b99149_0_339"/>
          <p:cNvSpPr txBox="1"/>
          <p:nvPr/>
        </p:nvSpPr>
        <p:spPr>
          <a:xfrm>
            <a:off x="2365863" y="367766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g5ce8b99149_0_339"/>
          <p:cNvSpPr/>
          <p:nvPr/>
        </p:nvSpPr>
        <p:spPr>
          <a:xfrm>
            <a:off x="352000" y="4538338"/>
            <a:ext cx="5307600" cy="9978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2" name="Google Shape;582;g5ce8b99149_0_339"/>
          <p:cNvCxnSpPr>
            <a:endCxn id="560" idx="1"/>
          </p:cNvCxnSpPr>
          <p:nvPr/>
        </p:nvCxnSpPr>
        <p:spPr>
          <a:xfrm rot="-5400000">
            <a:off x="1053213" y="2595722"/>
            <a:ext cx="598200" cy="350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83" name="Google Shape;583;g5ce8b99149_0_339"/>
          <p:cNvSpPr txBox="1">
            <a:spLocks noGrp="1"/>
          </p:cNvSpPr>
          <p:nvPr>
            <p:ph type="body" idx="2"/>
          </p:nvPr>
        </p:nvSpPr>
        <p:spPr>
          <a:xfrm>
            <a:off x="5435775" y="1277900"/>
            <a:ext cx="3588900" cy="48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400" u="sng"/>
              <a:t>(4) Perform operation</a:t>
            </a:r>
            <a:endParaRPr sz="2400" u="sng"/>
          </a:p>
          <a:p>
            <a:pPr marL="457200" lvl="0" indent="-3810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400"/>
              <a:buChar char="-"/>
            </a:pPr>
            <a:r>
              <a:rPr lang="en-US" sz="2400"/>
              <a:t>New hardware: ALU (Arithmetic Logic Unit)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/>
              <a:t>Abstraction for adders, multipliers, dividers, etc.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/>
              <a:t>How do we know what operation to execute?</a:t>
            </a:r>
            <a:endParaRPr sz="2400"/>
          </a:p>
          <a:p>
            <a:pPr marL="9144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/>
              <a:t>Our first control bit!</a:t>
            </a:r>
            <a:r>
              <a:rPr lang="en-US" sz="2400"/>
              <a:t> ALUSel(ect)</a:t>
            </a:r>
            <a:endParaRPr sz="2400"/>
          </a:p>
        </p:txBody>
      </p:sp>
      <p:grpSp>
        <p:nvGrpSpPr>
          <p:cNvPr id="584" name="Google Shape;584;g5ce8b99149_0_339"/>
          <p:cNvGrpSpPr/>
          <p:nvPr/>
        </p:nvGrpSpPr>
        <p:grpSpPr>
          <a:xfrm>
            <a:off x="3051663" y="2307840"/>
            <a:ext cx="841800" cy="1930352"/>
            <a:chOff x="3657600" y="1428750"/>
            <a:chExt cx="841800" cy="1447800"/>
          </a:xfrm>
        </p:grpSpPr>
        <p:grpSp>
          <p:nvGrpSpPr>
            <p:cNvPr id="585" name="Google Shape;585;g5ce8b99149_0_339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75" name="Google Shape;575;g5ce8b99149_0_339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6" name="Google Shape;586;g5ce8b99149_0_33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7" name="Google Shape;587;g5ce8b99149_0_339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ce8b99149_0_339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g5ce8b99149_0_339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g5ce8b99149_0_339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ce8b99149_0_339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g5ce8b99149_0_339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93" name="Google Shape;593;g5ce8b99149_0_339"/>
          <p:cNvCxnSpPr/>
          <p:nvPr/>
        </p:nvCxnSpPr>
        <p:spPr>
          <a:xfrm>
            <a:off x="3886263" y="3810381"/>
            <a:ext cx="9603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94" name="Google Shape;594;g5ce8b99149_0_339"/>
          <p:cNvCxnSpPr/>
          <p:nvPr/>
        </p:nvCxnSpPr>
        <p:spPr>
          <a:xfrm>
            <a:off x="3893463" y="3505589"/>
            <a:ext cx="10158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5" name="Google Shape;595;g5ce8b99149_0_339"/>
          <p:cNvSpPr txBox="1"/>
          <p:nvPr/>
        </p:nvSpPr>
        <p:spPr>
          <a:xfrm>
            <a:off x="3969822" y="3222298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g5ce8b99149_0_339"/>
          <p:cNvSpPr txBox="1"/>
          <p:nvPr/>
        </p:nvSpPr>
        <p:spPr>
          <a:xfrm>
            <a:off x="3936522" y="354518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7" name="Google Shape;597;g5ce8b99149_0_339"/>
          <p:cNvCxnSpPr>
            <a:endCxn id="567" idx="3"/>
          </p:cNvCxnSpPr>
          <p:nvPr/>
        </p:nvCxnSpPr>
        <p:spPr>
          <a:xfrm rot="10800000">
            <a:off x="5147163" y="4225666"/>
            <a:ext cx="0" cy="3225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8" name="Google Shape;598;g5ce8b99149_0_339"/>
          <p:cNvSpPr txBox="1"/>
          <p:nvPr/>
        </p:nvSpPr>
        <p:spPr>
          <a:xfrm>
            <a:off x="4846572" y="4646023"/>
            <a:ext cx="5478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9" name="Google Shape;599;g5ce8b99149_0_339"/>
          <p:cNvCxnSpPr/>
          <p:nvPr/>
        </p:nvCxnSpPr>
        <p:spPr>
          <a:xfrm>
            <a:off x="2157675" y="3957225"/>
            <a:ext cx="18000" cy="608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00" name="Google Shape;600;g5ce8b99149_0_339"/>
          <p:cNvSpPr txBox="1"/>
          <p:nvPr/>
        </p:nvSpPr>
        <p:spPr>
          <a:xfrm>
            <a:off x="2227863" y="4125163"/>
            <a:ext cx="6192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g5ce8b99149_0_3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g5ce8b99149_0_3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2049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8"/>
            <a:ext cx="1295400" cy="876301"/>
          </a:xfrm>
          <a:prstGeom prst="bentConnector3">
            <a:avLst>
              <a:gd name="adj1" fmla="val 13603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32" name="TextBox 531"/>
          <p:cNvSpPr txBox="1"/>
          <p:nvPr/>
        </p:nvSpPr>
        <p:spPr>
          <a:xfrm>
            <a:off x="685800" y="2971801"/>
            <a:ext cx="46326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/>
              <a:t>pc+4</a:t>
            </a:r>
          </a:p>
        </p:txBody>
      </p:sp>
      <p:sp>
        <p:nvSpPr>
          <p:cNvPr id="487" name="TextBox 486"/>
          <p:cNvSpPr txBox="1"/>
          <p:nvPr/>
        </p:nvSpPr>
        <p:spPr>
          <a:xfrm>
            <a:off x="2971801" y="2819401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251" name="Elbow Connector 250"/>
          <p:cNvCxnSpPr>
            <a:stCxn id="22" idx="3"/>
          </p:cNvCxnSpPr>
          <p:nvPr/>
        </p:nvCxnSpPr>
        <p:spPr>
          <a:xfrm flipV="1">
            <a:off x="4495800" y="2819401"/>
            <a:ext cx="1752601" cy="229969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4572000" y="2819401"/>
            <a:ext cx="75276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[rs1]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572000" y="3200401"/>
            <a:ext cx="68848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[rs2]</a:t>
            </a:r>
          </a:p>
        </p:txBody>
      </p: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8" idx="0"/>
          </p:cNvCxnSpPr>
          <p:nvPr/>
        </p:nvCxnSpPr>
        <p:spPr>
          <a:xfrm flipH="1" flipV="1">
            <a:off x="3330864" y="1902115"/>
            <a:ext cx="3298536" cy="1147254"/>
          </a:xfrm>
          <a:prstGeom prst="bentConnector3">
            <a:avLst>
              <a:gd name="adj1" fmla="val -16171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6248400" y="2554069"/>
            <a:ext cx="381000" cy="990600"/>
            <a:chOff x="6400800" y="3115310"/>
            <a:chExt cx="381000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TextBox 153"/>
          <p:cNvSpPr txBox="1"/>
          <p:nvPr/>
        </p:nvSpPr>
        <p:spPr>
          <a:xfrm>
            <a:off x="6705600" y="2819401"/>
            <a:ext cx="2228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alu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6172201" y="2615982"/>
            <a:ext cx="5116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ALU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4008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67" name="Trapezoid 66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cxnSp>
        <p:nvCxnSpPr>
          <p:cNvPr id="69" name="Straight Arrow Connector 68"/>
          <p:cNvCxnSpPr>
            <a:endCxn id="71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71" name="Trapezoid 7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819401" y="39624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cxnSp>
        <p:nvCxnSpPr>
          <p:cNvPr id="84" name="Elbow Connector 83"/>
          <p:cNvCxnSpPr>
            <a:stCxn id="68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73382" y="4953001"/>
            <a:ext cx="38586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cxnSp>
        <p:nvCxnSpPr>
          <p:cNvPr id="87" name="Elbow Connector 86"/>
          <p:cNvCxnSpPr/>
          <p:nvPr/>
        </p:nvCxnSpPr>
        <p:spPr>
          <a:xfrm flipV="1">
            <a:off x="4495800" y="3200400"/>
            <a:ext cx="1295400" cy="306170"/>
          </a:xfrm>
          <a:prstGeom prst="bentConnector3">
            <a:avLst>
              <a:gd name="adj1" fmla="val 6619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5943600" y="3352800"/>
            <a:ext cx="304800" cy="96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447801" y="1905001"/>
            <a:ext cx="5181600" cy="2974685"/>
            <a:chOff x="1447801" y="1047750"/>
            <a:chExt cx="5181600" cy="2974685"/>
          </a:xfrm>
        </p:grpSpPr>
        <p:cxnSp>
          <p:nvCxnSpPr>
            <p:cNvPr id="89" name="Elbow Connector 88"/>
            <p:cNvCxnSpPr/>
            <p:nvPr/>
          </p:nvCxnSpPr>
          <p:spPr>
            <a:xfrm flipV="1">
              <a:off x="1782932" y="1623824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/>
            <p:nvPr/>
          </p:nvCxnSpPr>
          <p:spPr>
            <a:xfrm flipV="1">
              <a:off x="2438401" y="1166304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0800000" flipV="1">
              <a:off x="1447801" y="1166302"/>
              <a:ext cx="1295400" cy="876301"/>
            </a:xfrm>
            <a:prstGeom prst="bentConnector3">
              <a:avLst>
                <a:gd name="adj1" fmla="val 13603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/>
            <p:cNvCxnSpPr/>
            <p:nvPr/>
          </p:nvCxnSpPr>
          <p:spPr>
            <a:xfrm>
              <a:off x="1813264" y="2042604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/>
            <p:nvPr/>
          </p:nvCxnSpPr>
          <p:spPr>
            <a:xfrm flipV="1">
              <a:off x="2743201" y="2195004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2895601" y="2346035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V="1">
              <a:off x="2886365" y="2461704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/>
            <p:nvPr/>
          </p:nvCxnSpPr>
          <p:spPr>
            <a:xfrm flipV="1">
              <a:off x="4495800" y="1965035"/>
              <a:ext cx="1752601" cy="229969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97"/>
            <p:cNvCxnSpPr/>
            <p:nvPr/>
          </p:nvCxnSpPr>
          <p:spPr>
            <a:xfrm rot="16200000" flipH="1">
              <a:off x="3086101" y="1317335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98"/>
            <p:cNvCxnSpPr/>
            <p:nvPr/>
          </p:nvCxnSpPr>
          <p:spPr>
            <a:xfrm flipH="1" flipV="1">
              <a:off x="3330865" y="1047750"/>
              <a:ext cx="3298536" cy="1147254"/>
            </a:xfrm>
            <a:prstGeom prst="bentConnector3">
              <a:avLst>
                <a:gd name="adj1" fmla="val -16171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V="1">
              <a:off x="2886365" y="3376104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 flipV="1">
              <a:off x="4044975" y="2574635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943601" y="2498435"/>
              <a:ext cx="304800" cy="96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454320" y="257175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5867400" y="266341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4191000" y="290306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flipV="1">
              <a:off x="3810000" y="362560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580909" y="3581400"/>
            <a:ext cx="2590800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i="1" dirty="0"/>
              <a:t>Also works for all other I-format arithmetic instruction (</a:t>
            </a:r>
            <a:r>
              <a:rPr lang="en-US" sz="1600" b="1" i="1" dirty="0" err="1">
                <a:latin typeface="Courier New"/>
                <a:cs typeface="Courier New"/>
              </a:rPr>
              <a:t>slti,sltiu,andi,ori,xori,slli,srli,srai</a:t>
            </a:r>
            <a:r>
              <a:rPr lang="en-US" sz="1600" i="1" dirty="0"/>
              <a:t>) just by changing </a:t>
            </a:r>
            <a:r>
              <a:rPr lang="en-US" sz="1600" i="1" dirty="0" err="1"/>
              <a:t>ALUSel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016992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1846481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438401"/>
            <a:ext cx="0" cy="60382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20" idx="1"/>
          </p:cNvCxnSpPr>
          <p:nvPr/>
        </p:nvCxnSpPr>
        <p:spPr>
          <a:xfrm>
            <a:off x="6781800" y="2438401"/>
            <a:ext cx="1625600" cy="320933"/>
          </a:xfrm>
          <a:prstGeom prst="bentConnector3">
            <a:avLst>
              <a:gd name="adj1" fmla="val 8732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447800" y="2020669"/>
            <a:ext cx="1295400" cy="1027331"/>
          </a:xfrm>
          <a:prstGeom prst="bentConnector3">
            <a:avLst>
              <a:gd name="adj1" fmla="val 1441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8571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cxnSp>
        <p:nvCxnSpPr>
          <p:cNvPr id="513" name="Elbow Connector 512"/>
          <p:cNvCxnSpPr>
            <a:stCxn id="81" idx="3"/>
          </p:cNvCxnSpPr>
          <p:nvPr/>
        </p:nvCxnSpPr>
        <p:spPr>
          <a:xfrm flipV="1">
            <a:off x="4467461" y="3200402"/>
            <a:ext cx="1323742" cy="25193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696200" y="22098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14400" y="31242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6388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=0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447801" y="1905000"/>
            <a:ext cx="7086600" cy="2974686"/>
            <a:chOff x="1447801" y="1047750"/>
            <a:chExt cx="7086600" cy="2974686"/>
          </a:xfrm>
        </p:grpSpPr>
        <p:cxnSp>
          <p:nvCxnSpPr>
            <p:cNvPr id="88" name="Straight Arrow Connector 87"/>
            <p:cNvCxnSpPr/>
            <p:nvPr/>
          </p:nvCxnSpPr>
          <p:spPr>
            <a:xfrm flipV="1">
              <a:off x="6454321" y="2587586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V="1">
              <a:off x="4191001" y="2918905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7233229" y="2684084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5867401" y="2679252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8001001" y="2255893"/>
              <a:ext cx="367652" cy="1531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6629401" y="2173038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8458200" y="2385505"/>
              <a:ext cx="1" cy="163404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>
              <a:off x="1813264" y="2042605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/>
            <p:nvPr/>
          </p:nvCxnSpPr>
          <p:spPr>
            <a:xfrm flipV="1">
              <a:off x="1782932" y="1623825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>
            <a:xfrm flipV="1">
              <a:off x="2438401" y="1166305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lbow Connector 103"/>
            <p:cNvCxnSpPr/>
            <p:nvPr/>
          </p:nvCxnSpPr>
          <p:spPr>
            <a:xfrm rot="10800000" flipV="1">
              <a:off x="1447801" y="1166304"/>
              <a:ext cx="1295400" cy="1027331"/>
            </a:xfrm>
            <a:prstGeom prst="bentConnector3">
              <a:avLst>
                <a:gd name="adj1" fmla="val 1441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 flipV="1">
              <a:off x="4499522" y="1965036"/>
              <a:ext cx="1825079" cy="404336"/>
            </a:xfrm>
            <a:prstGeom prst="bentConnector3">
              <a:avLst>
                <a:gd name="adj1" fmla="val 1334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2743201" y="2195005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2895601" y="2346036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2886365" y="2461705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2886365" y="3376105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flipH="1" flipV="1">
              <a:off x="3330865" y="1047750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lbow Connector 110"/>
            <p:cNvCxnSpPr/>
            <p:nvPr/>
          </p:nvCxnSpPr>
          <p:spPr>
            <a:xfrm rot="16200000" flipH="1">
              <a:off x="3086101" y="1317336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3810001" y="3641436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5943601" y="2498436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lbow Connector 113"/>
            <p:cNvCxnSpPr/>
            <p:nvPr/>
          </p:nvCxnSpPr>
          <p:spPr>
            <a:xfrm flipV="1">
              <a:off x="4044975" y="2574636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929F95A-3BA2-BF4F-90BB-BD4128E25206}"/>
              </a:ext>
            </a:extLst>
          </p:cNvPr>
          <p:cNvSpPr txBox="1"/>
          <p:nvPr/>
        </p:nvSpPr>
        <p:spPr>
          <a:xfrm>
            <a:off x="591015" y="18622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8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1722397" y="5840500"/>
            <a:ext cx="65034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>
                <a:solidFill>
                  <a:srgbClr val="FFFFFF"/>
                </a:solidFill>
              </a:rPr>
              <a:t> =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rgbClr val="FFFFFF"/>
                </a:solidFill>
              </a:rPr>
              <a:t> ⊕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>
                <a:solidFill>
                  <a:srgbClr val="FFFFFF"/>
                </a:solidFill>
              </a:rPr>
              <a:t> ⊕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; C</a:t>
            </a:r>
            <a:r>
              <a:rPr lang="en">
                <a:solidFill>
                  <a:srgbClr val="0000FF"/>
                </a:solidFill>
              </a:rPr>
              <a:t> =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lang="en">
                <a:solidFill>
                  <a:srgbClr val="0000FF"/>
                </a:solidFill>
              </a:rPr>
              <a:t> +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C(A</a:t>
            </a:r>
            <a:r>
              <a:rPr lang="en">
                <a:solidFill>
                  <a:srgbClr val="0000FF"/>
                </a:solidFill>
              </a:rPr>
              <a:t> ⊕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FF"/>
              </a:solidFill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1198075" y="2128654"/>
            <a:ext cx="1490400" cy="14220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3255475" y="2225968"/>
            <a:ext cx="1490400" cy="14220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7382749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0</a:t>
            </a:r>
            <a:endParaRPr/>
          </a:p>
          <a:p>
            <a:pPr>
              <a:spcBef>
                <a:spcPts val="1000"/>
              </a:spcBef>
            </a:pPr>
            <a:r>
              <a:rPr lang="en"/>
              <a:t>1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body" idx="1"/>
          </p:nvPr>
        </p:nvSpPr>
        <p:spPr>
          <a:xfrm>
            <a:off x="5855448" y="1743945"/>
            <a:ext cx="3999176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" u="sng" dirty="0"/>
              <a:t>function table</a:t>
            </a:r>
            <a:r>
              <a:rPr lang="en" dirty="0"/>
              <a:t>:</a:t>
            </a:r>
            <a:endParaRPr dirty="0"/>
          </a:p>
          <a:p>
            <a:pPr lvl="1">
              <a:spcBef>
                <a:spcPts val="0"/>
              </a:spcBef>
            </a:pPr>
            <a:r>
              <a:rPr lang="en" dirty="0"/>
              <a:t>basically a </a:t>
            </a:r>
            <a:r>
              <a:rPr lang="en" u="sng" dirty="0"/>
              <a:t>truth table</a:t>
            </a:r>
            <a:endParaRPr u="sng" dirty="0"/>
          </a:p>
        </p:txBody>
      </p:sp>
      <p:sp>
        <p:nvSpPr>
          <p:cNvPr id="110" name="Google Shape;110;p16"/>
          <p:cNvSpPr txBox="1"/>
          <p:nvPr/>
        </p:nvSpPr>
        <p:spPr>
          <a:xfrm>
            <a:off x="6687675" y="2548075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000"/>
              </a:spcAft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/>
              <a:t> </a:t>
            </a: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/>
              <a:t> </a:t>
            </a: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6687675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0 0 0</a:t>
            </a:r>
            <a:endParaRPr/>
          </a:p>
          <a:p>
            <a:r>
              <a:rPr lang="en"/>
              <a:t>0 0 1</a:t>
            </a:r>
            <a:endParaRPr/>
          </a:p>
          <a:p>
            <a:r>
              <a:rPr lang="en"/>
              <a:t>0 1 0</a:t>
            </a:r>
            <a:endParaRPr/>
          </a:p>
          <a:p>
            <a:r>
              <a:rPr lang="en"/>
              <a:t>0 1 1</a:t>
            </a:r>
            <a:endParaRPr/>
          </a:p>
          <a:p>
            <a:pPr>
              <a:spcBef>
                <a:spcPts val="1000"/>
              </a:spcBef>
            </a:pPr>
            <a:r>
              <a:rPr lang="en"/>
              <a:t>1 0 0</a:t>
            </a:r>
            <a:endParaRPr/>
          </a:p>
          <a:p>
            <a:r>
              <a:rPr lang="en"/>
              <a:t>1 0 1</a:t>
            </a:r>
            <a:endParaRPr/>
          </a:p>
          <a:p>
            <a:r>
              <a:rPr lang="en"/>
              <a:t>1 1 0</a:t>
            </a:r>
            <a:endParaRPr/>
          </a:p>
          <a:p>
            <a:r>
              <a:rPr lang="en"/>
              <a:t>1 1 1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889025" y="1862675"/>
            <a:ext cx="5083500" cy="24171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7230349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pPr>
              <a:spcBef>
                <a:spcPts val="1000"/>
              </a:spcBef>
            </a:pPr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7769450" y="3585300"/>
            <a:ext cx="1062154" cy="6363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dirty="0"/>
              <a:t>3-bit </a:t>
            </a:r>
            <a:endParaRPr dirty="0"/>
          </a:p>
          <a:p>
            <a:pPr algn="ctr">
              <a:lnSpc>
                <a:spcPct val="115000"/>
              </a:lnSpc>
            </a:pPr>
            <a:r>
              <a:rPr lang="en" dirty="0"/>
              <a:t>Addition!</a:t>
            </a:r>
            <a:endParaRPr dirty="0"/>
          </a:p>
        </p:txBody>
      </p:sp>
      <p:cxnSp>
        <p:nvCxnSpPr>
          <p:cNvPr id="115" name="Google Shape;115;p16"/>
          <p:cNvCxnSpPr/>
          <p:nvPr/>
        </p:nvCxnSpPr>
        <p:spPr>
          <a:xfrm rot="10800000" flipH="1">
            <a:off x="730325" y="2713286"/>
            <a:ext cx="3236700" cy="1191600"/>
          </a:xfrm>
          <a:prstGeom prst="bentConnector3">
            <a:avLst>
              <a:gd name="adj1" fmla="val 6645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6" name="Google Shape;116;p16"/>
          <p:cNvCxnSpPr/>
          <p:nvPr/>
        </p:nvCxnSpPr>
        <p:spPr>
          <a:xfrm>
            <a:off x="2547975" y="2503925"/>
            <a:ext cx="1424100" cy="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7" name="Google Shape;117;p16"/>
          <p:cNvSpPr txBox="1">
            <a:spLocks noGrp="1"/>
          </p:cNvSpPr>
          <p:nvPr>
            <p:ph type="title"/>
          </p:nvPr>
        </p:nvSpPr>
        <p:spPr>
          <a:xfrm>
            <a:off x="311004" y="28336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Mystery Circuit</a:t>
            </a:r>
            <a:endParaRPr dirty="0"/>
          </a:p>
        </p:txBody>
      </p:sp>
      <p:sp>
        <p:nvSpPr>
          <p:cNvPr id="118" name="Google Shape;118;p16"/>
          <p:cNvSpPr/>
          <p:nvPr/>
        </p:nvSpPr>
        <p:spPr>
          <a:xfrm>
            <a:off x="7264629" y="7400925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Google Shape;119;p16"/>
          <p:cNvSpPr/>
          <p:nvPr/>
        </p:nvSpPr>
        <p:spPr>
          <a:xfrm rot="10800000" flipH="1">
            <a:off x="7264629" y="762619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Google Shape;120;p16"/>
          <p:cNvSpPr/>
          <p:nvPr/>
        </p:nvSpPr>
        <p:spPr>
          <a:xfrm>
            <a:off x="7265925" y="7401604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121" name="Google Shape;121;p16"/>
          <p:cNvCxnSpPr/>
          <p:nvPr/>
        </p:nvCxnSpPr>
        <p:spPr>
          <a:xfrm>
            <a:off x="7713088" y="762601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" name="Google Shape;122;p16"/>
          <p:cNvCxnSpPr/>
          <p:nvPr/>
        </p:nvCxnSpPr>
        <p:spPr>
          <a:xfrm flipH="1">
            <a:off x="888102" y="1864998"/>
            <a:ext cx="2100" cy="24171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Google Shape;123;p16"/>
          <p:cNvCxnSpPr/>
          <p:nvPr/>
        </p:nvCxnSpPr>
        <p:spPr>
          <a:xfrm>
            <a:off x="6932200" y="7731239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" name="Google Shape;124;p16"/>
          <p:cNvCxnSpPr/>
          <p:nvPr/>
        </p:nvCxnSpPr>
        <p:spPr>
          <a:xfrm>
            <a:off x="6932200" y="7524035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5" name="Google Shape;125;p16"/>
          <p:cNvSpPr/>
          <p:nvPr/>
        </p:nvSpPr>
        <p:spPr>
          <a:xfrm>
            <a:off x="7189725" y="7401604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6" name="Google Shape;126;p16"/>
          <p:cNvSpPr txBox="1"/>
          <p:nvPr/>
        </p:nvSpPr>
        <p:spPr>
          <a:xfrm>
            <a:off x="2195975" y="9190900"/>
            <a:ext cx="13725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27" name="Google Shape;127;p16"/>
          <p:cNvSpPr/>
          <p:nvPr/>
        </p:nvSpPr>
        <p:spPr>
          <a:xfrm>
            <a:off x="5736450" y="7401600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28" name="Google Shape;128;p16"/>
          <p:cNvCxnSpPr/>
          <p:nvPr/>
        </p:nvCxnSpPr>
        <p:spPr>
          <a:xfrm>
            <a:off x="6189088" y="762601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" name="Google Shape;129;p16"/>
          <p:cNvCxnSpPr/>
          <p:nvPr/>
        </p:nvCxnSpPr>
        <p:spPr>
          <a:xfrm>
            <a:off x="5421056" y="7731239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" name="Google Shape;130;p16"/>
          <p:cNvCxnSpPr/>
          <p:nvPr/>
        </p:nvCxnSpPr>
        <p:spPr>
          <a:xfrm>
            <a:off x="5421056" y="7524035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1" name="Google Shape;131;p16"/>
          <p:cNvSpPr/>
          <p:nvPr/>
        </p:nvSpPr>
        <p:spPr>
          <a:xfrm>
            <a:off x="5207229" y="3574340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2" name="Google Shape;132;p16"/>
          <p:cNvSpPr/>
          <p:nvPr/>
        </p:nvSpPr>
        <p:spPr>
          <a:xfrm rot="10800000" flipH="1">
            <a:off x="5207229" y="379961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" name="Google Shape;133;p16"/>
          <p:cNvSpPr/>
          <p:nvPr/>
        </p:nvSpPr>
        <p:spPr>
          <a:xfrm>
            <a:off x="5208525" y="357502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134" name="Google Shape;134;p16"/>
          <p:cNvCxnSpPr/>
          <p:nvPr/>
        </p:nvCxnSpPr>
        <p:spPr>
          <a:xfrm>
            <a:off x="5655688" y="379943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5" name="Google Shape;135;p16"/>
          <p:cNvSpPr/>
          <p:nvPr/>
        </p:nvSpPr>
        <p:spPr>
          <a:xfrm>
            <a:off x="3988029" y="238200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6" name="Google Shape;136;p16"/>
          <p:cNvSpPr/>
          <p:nvPr/>
        </p:nvSpPr>
        <p:spPr>
          <a:xfrm rot="10800000" flipH="1">
            <a:off x="3988029" y="2607277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Google Shape;137;p16"/>
          <p:cNvSpPr/>
          <p:nvPr/>
        </p:nvSpPr>
        <p:spPr>
          <a:xfrm>
            <a:off x="3989325" y="2382683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138" name="Google Shape;138;p16"/>
          <p:cNvCxnSpPr/>
          <p:nvPr/>
        </p:nvCxnSpPr>
        <p:spPr>
          <a:xfrm>
            <a:off x="4436488" y="260709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Google Shape;139;p16"/>
          <p:cNvSpPr/>
          <p:nvPr/>
        </p:nvSpPr>
        <p:spPr>
          <a:xfrm>
            <a:off x="3913125" y="2382683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Google Shape;140;p16"/>
          <p:cNvSpPr/>
          <p:nvPr/>
        </p:nvSpPr>
        <p:spPr>
          <a:xfrm>
            <a:off x="3983850" y="3068479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41" name="Google Shape;141;p16"/>
          <p:cNvCxnSpPr/>
          <p:nvPr/>
        </p:nvCxnSpPr>
        <p:spPr>
          <a:xfrm>
            <a:off x="4436488" y="329289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2" name="Google Shape;142;p16"/>
          <p:cNvSpPr/>
          <p:nvPr/>
        </p:nvSpPr>
        <p:spPr>
          <a:xfrm>
            <a:off x="3644319" y="2476215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3" name="Google Shape;143;p16"/>
          <p:cNvSpPr/>
          <p:nvPr/>
        </p:nvSpPr>
        <p:spPr>
          <a:xfrm>
            <a:off x="3672476" y="2505980"/>
            <a:ext cx="309675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Google Shape;144;p16"/>
          <p:cNvSpPr/>
          <p:nvPr/>
        </p:nvSpPr>
        <p:spPr>
          <a:xfrm>
            <a:off x="3461462" y="2713455"/>
            <a:ext cx="520626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Google Shape;145;p16"/>
          <p:cNvSpPr/>
          <p:nvPr/>
        </p:nvSpPr>
        <p:spPr>
          <a:xfrm>
            <a:off x="3433315" y="2683701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1930629" y="2279410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7" name="Google Shape;147;p16"/>
          <p:cNvSpPr/>
          <p:nvPr/>
        </p:nvSpPr>
        <p:spPr>
          <a:xfrm rot="10800000" flipH="1">
            <a:off x="1930629" y="250468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Google Shape;148;p16"/>
          <p:cNvSpPr/>
          <p:nvPr/>
        </p:nvSpPr>
        <p:spPr>
          <a:xfrm>
            <a:off x="1931925" y="228009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149" name="Google Shape;149;p16"/>
          <p:cNvCxnSpPr/>
          <p:nvPr/>
        </p:nvCxnSpPr>
        <p:spPr>
          <a:xfrm>
            <a:off x="2379088" y="250450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0" name="Google Shape;150;p16"/>
          <p:cNvCxnSpPr/>
          <p:nvPr/>
        </p:nvCxnSpPr>
        <p:spPr>
          <a:xfrm>
            <a:off x="681625" y="2609250"/>
            <a:ext cx="12333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16"/>
          <p:cNvSpPr/>
          <p:nvPr/>
        </p:nvSpPr>
        <p:spPr>
          <a:xfrm>
            <a:off x="1855725" y="228009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2" name="Google Shape;152;p16"/>
          <p:cNvSpPr/>
          <p:nvPr/>
        </p:nvSpPr>
        <p:spPr>
          <a:xfrm>
            <a:off x="1926450" y="2965885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53" name="Google Shape;153;p16"/>
          <p:cNvCxnSpPr/>
          <p:nvPr/>
        </p:nvCxnSpPr>
        <p:spPr>
          <a:xfrm>
            <a:off x="2379088" y="319030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4" name="Google Shape;154;p16"/>
          <p:cNvSpPr/>
          <p:nvPr/>
        </p:nvSpPr>
        <p:spPr>
          <a:xfrm>
            <a:off x="1586919" y="2373622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5" name="Google Shape;155;p16"/>
          <p:cNvSpPr/>
          <p:nvPr/>
        </p:nvSpPr>
        <p:spPr>
          <a:xfrm>
            <a:off x="1615076" y="2403386"/>
            <a:ext cx="309675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6" name="Google Shape;156;p16"/>
          <p:cNvSpPr/>
          <p:nvPr/>
        </p:nvSpPr>
        <p:spPr>
          <a:xfrm>
            <a:off x="1404062" y="2610861"/>
            <a:ext cx="520626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Google Shape;157;p16"/>
          <p:cNvSpPr/>
          <p:nvPr/>
        </p:nvSpPr>
        <p:spPr>
          <a:xfrm>
            <a:off x="1375915" y="2581108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58" name="Google Shape;158;p16"/>
          <p:cNvCxnSpPr/>
          <p:nvPr/>
        </p:nvCxnSpPr>
        <p:spPr>
          <a:xfrm>
            <a:off x="681625" y="2401775"/>
            <a:ext cx="12333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9" name="Google Shape;159;p16"/>
          <p:cNvCxnSpPr/>
          <p:nvPr/>
        </p:nvCxnSpPr>
        <p:spPr>
          <a:xfrm>
            <a:off x="577486" y="260926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" name="Google Shape;160;p16"/>
          <p:cNvCxnSpPr/>
          <p:nvPr/>
        </p:nvCxnSpPr>
        <p:spPr>
          <a:xfrm>
            <a:off x="577486" y="240205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" name="Google Shape;161;p16"/>
          <p:cNvCxnSpPr/>
          <p:nvPr/>
        </p:nvCxnSpPr>
        <p:spPr>
          <a:xfrm>
            <a:off x="577486" y="390466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2" name="Google Shape;162;p16"/>
          <p:cNvSpPr txBox="1"/>
          <p:nvPr/>
        </p:nvSpPr>
        <p:spPr>
          <a:xfrm>
            <a:off x="312396" y="220130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3" name="Google Shape;163;p16"/>
          <p:cNvSpPr txBox="1"/>
          <p:nvPr/>
        </p:nvSpPr>
        <p:spPr>
          <a:xfrm>
            <a:off x="312396" y="2410917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4" name="Google Shape;164;p16"/>
          <p:cNvSpPr txBox="1"/>
          <p:nvPr/>
        </p:nvSpPr>
        <p:spPr>
          <a:xfrm>
            <a:off x="312396" y="3708127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5" name="Google Shape;165;p16"/>
          <p:cNvSpPr txBox="1">
            <a:spLocks noGrp="1"/>
          </p:cNvSpPr>
          <p:nvPr>
            <p:ph type="body" idx="1"/>
          </p:nvPr>
        </p:nvSpPr>
        <p:spPr>
          <a:xfrm>
            <a:off x="12525" y="4240523"/>
            <a:ext cx="8520600" cy="1518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Q.  What’s the propagation delay?</a:t>
            </a:r>
            <a:endParaRPr dirty="0"/>
          </a:p>
        </p:txBody>
      </p:sp>
      <p:cxnSp>
        <p:nvCxnSpPr>
          <p:cNvPr id="166" name="Google Shape;166;p16"/>
          <p:cNvCxnSpPr/>
          <p:nvPr/>
        </p:nvCxnSpPr>
        <p:spPr>
          <a:xfrm>
            <a:off x="2687215" y="3191451"/>
            <a:ext cx="2578800" cy="713100"/>
          </a:xfrm>
          <a:prstGeom prst="bentConnector3">
            <a:avLst>
              <a:gd name="adj1" fmla="val 14745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7" name="Google Shape;167;p16"/>
          <p:cNvCxnSpPr/>
          <p:nvPr/>
        </p:nvCxnSpPr>
        <p:spPr>
          <a:xfrm>
            <a:off x="4519700" y="3293100"/>
            <a:ext cx="746100" cy="405000"/>
          </a:xfrm>
          <a:prstGeom prst="bentConnector3">
            <a:avLst>
              <a:gd name="adj1" fmla="val 53709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16"/>
          <p:cNvCxnSpPr/>
          <p:nvPr/>
        </p:nvCxnSpPr>
        <p:spPr>
          <a:xfrm>
            <a:off x="5975972" y="379942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" name="Google Shape;169;p16"/>
          <p:cNvCxnSpPr/>
          <p:nvPr/>
        </p:nvCxnSpPr>
        <p:spPr>
          <a:xfrm>
            <a:off x="4536425" y="2607150"/>
            <a:ext cx="17562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0" name="Google Shape;170;p16"/>
          <p:cNvSpPr txBox="1"/>
          <p:nvPr/>
        </p:nvSpPr>
        <p:spPr>
          <a:xfrm>
            <a:off x="6255996" y="359965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6255996" y="241093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72" name="Google Shape;172;p16"/>
          <p:cNvCxnSpPr/>
          <p:nvPr/>
        </p:nvCxnSpPr>
        <p:spPr>
          <a:xfrm>
            <a:off x="578225" y="2401650"/>
            <a:ext cx="1336800" cy="300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3" name="Google Shape;173;p16"/>
          <p:cNvCxnSpPr/>
          <p:nvPr/>
        </p:nvCxnSpPr>
        <p:spPr>
          <a:xfrm>
            <a:off x="2379900" y="2503925"/>
            <a:ext cx="1600800" cy="686100"/>
          </a:xfrm>
          <a:prstGeom prst="bentConnector3">
            <a:avLst>
              <a:gd name="adj1" fmla="val 80744"/>
            </a:avLst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4" name="Google Shape;174;p16"/>
          <p:cNvCxnSpPr>
            <a:stCxn id="140" idx="3"/>
          </p:cNvCxnSpPr>
          <p:nvPr/>
        </p:nvCxnSpPr>
        <p:spPr>
          <a:xfrm>
            <a:off x="4434150" y="3293629"/>
            <a:ext cx="831600" cy="404400"/>
          </a:xfrm>
          <a:prstGeom prst="bentConnector3">
            <a:avLst>
              <a:gd name="adj1" fmla="val 58396"/>
            </a:avLst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5" name="Google Shape;175;p16"/>
          <p:cNvCxnSpPr/>
          <p:nvPr/>
        </p:nvCxnSpPr>
        <p:spPr>
          <a:xfrm>
            <a:off x="5654725" y="3798800"/>
            <a:ext cx="558600" cy="1200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6" name="Google Shape;176;p16"/>
          <p:cNvSpPr txBox="1">
            <a:spLocks noGrp="1"/>
          </p:cNvSpPr>
          <p:nvPr>
            <p:ph type="body" idx="1"/>
          </p:nvPr>
        </p:nvSpPr>
        <p:spPr>
          <a:xfrm>
            <a:off x="59973" y="4564185"/>
            <a:ext cx="11189503" cy="1518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" dirty="0"/>
              <a:t>3 gate delays (highlighted)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Q.  What does the circuit accomplish?</a:t>
            </a:r>
            <a:endParaRPr dirty="0"/>
          </a:p>
          <a:p>
            <a:r>
              <a:rPr lang="en" u="sng" dirty="0"/>
              <a:t>algebra</a:t>
            </a:r>
            <a:r>
              <a:rPr lang="en" dirty="0"/>
              <a:t>: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77" name="Google Shape;177;p16"/>
          <p:cNvSpPr txBox="1">
            <a:spLocks noGrp="1"/>
          </p:cNvSpPr>
          <p:nvPr>
            <p:ph type="body" idx="1"/>
          </p:nvPr>
        </p:nvSpPr>
        <p:spPr>
          <a:xfrm>
            <a:off x="1722405" y="5535709"/>
            <a:ext cx="51093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/>
              <a:t> =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/>
              <a:t>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/>
              <a:t>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/>
              <a:t>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/>
              <a:t>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78" name="Google Shape;178;p16"/>
          <p:cNvSpPr txBox="1">
            <a:spLocks noGrp="1"/>
          </p:cNvSpPr>
          <p:nvPr>
            <p:ph type="body" idx="1"/>
          </p:nvPr>
        </p:nvSpPr>
        <p:spPr>
          <a:xfrm>
            <a:off x="3056909" y="5535709"/>
            <a:ext cx="51093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" dirty="0"/>
              <a:t> 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dirty="0"/>
              <a:t> =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(A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&amp;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B)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(C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&amp;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(A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 dirty="0"/>
              <a:t>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B))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79" name="Google Shape;179;p16"/>
          <p:cNvSpPr txBox="1">
            <a:spLocks noGrp="1"/>
          </p:cNvSpPr>
          <p:nvPr>
            <p:ph type="body" idx="1"/>
          </p:nvPr>
        </p:nvSpPr>
        <p:spPr>
          <a:xfrm>
            <a:off x="1664375" y="6134267"/>
            <a:ext cx="51093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dirty="0">
                <a:solidFill>
                  <a:srgbClr val="0000FF"/>
                </a:solidFill>
              </a:rPr>
              <a:t> =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dirty="0">
                <a:solidFill>
                  <a:srgbClr val="0000FF"/>
                </a:solidFill>
              </a:rPr>
              <a:t> ⊕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dirty="0">
                <a:solidFill>
                  <a:srgbClr val="0000FF"/>
                </a:solidFill>
              </a:rPr>
              <a:t> ⊕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dirty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0" name="Google Shape;180;p16"/>
          <p:cNvSpPr txBox="1">
            <a:spLocks noGrp="1"/>
          </p:cNvSpPr>
          <p:nvPr>
            <p:ph type="title"/>
          </p:nvPr>
        </p:nvSpPr>
        <p:spPr>
          <a:xfrm>
            <a:off x="3436891" y="250550"/>
            <a:ext cx="50835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:  Full Adder</a:t>
            </a:r>
            <a:endParaRPr dirty="0"/>
          </a:p>
        </p:txBody>
      </p:sp>
      <p:cxnSp>
        <p:nvCxnSpPr>
          <p:cNvPr id="181" name="Google Shape;181;p16"/>
          <p:cNvCxnSpPr/>
          <p:nvPr/>
        </p:nvCxnSpPr>
        <p:spPr>
          <a:xfrm>
            <a:off x="6731418" y="2891200"/>
            <a:ext cx="86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2" name="Google Shape;182;p16"/>
          <p:cNvSpPr txBox="1"/>
          <p:nvPr/>
        </p:nvSpPr>
        <p:spPr>
          <a:xfrm>
            <a:off x="7231740" y="2548075"/>
            <a:ext cx="191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000"/>
              </a:spcAft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/>
              <a:t> </a:t>
            </a: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/>
          </a:p>
        </p:txBody>
      </p:sp>
      <p:cxnSp>
        <p:nvCxnSpPr>
          <p:cNvPr id="183" name="Google Shape;183;p16"/>
          <p:cNvCxnSpPr/>
          <p:nvPr/>
        </p:nvCxnSpPr>
        <p:spPr>
          <a:xfrm>
            <a:off x="6731418" y="3872526"/>
            <a:ext cx="86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4" name="Google Shape;184;p16"/>
          <p:cNvCxnSpPr/>
          <p:nvPr/>
        </p:nvCxnSpPr>
        <p:spPr>
          <a:xfrm>
            <a:off x="7246425" y="2668625"/>
            <a:ext cx="0" cy="207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5" name="Google Shape;185;p16"/>
          <p:cNvSpPr txBox="1"/>
          <p:nvPr/>
        </p:nvSpPr>
        <p:spPr>
          <a:xfrm>
            <a:off x="4902600" y="4288300"/>
            <a:ext cx="12333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Full Adder</a:t>
            </a:r>
            <a:endParaRPr/>
          </a:p>
        </p:txBody>
      </p:sp>
      <p:sp>
        <p:nvSpPr>
          <p:cNvPr id="186" name="Google Shape;186;p16"/>
          <p:cNvSpPr txBox="1"/>
          <p:nvPr/>
        </p:nvSpPr>
        <p:spPr>
          <a:xfrm>
            <a:off x="1198075" y="3526300"/>
            <a:ext cx="149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100">
                <a:solidFill>
                  <a:srgbClr val="0000FF"/>
                </a:solidFill>
              </a:rPr>
              <a:t>Half Adder</a:t>
            </a:r>
            <a:endParaRPr sz="1100">
              <a:solidFill>
                <a:srgbClr val="0000FF"/>
              </a:solidFill>
            </a:endParaRPr>
          </a:p>
        </p:txBody>
      </p:sp>
      <p:sp>
        <p:nvSpPr>
          <p:cNvPr id="187" name="Google Shape;187;p16"/>
          <p:cNvSpPr txBox="1"/>
          <p:nvPr/>
        </p:nvSpPr>
        <p:spPr>
          <a:xfrm>
            <a:off x="3255475" y="3641605"/>
            <a:ext cx="149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100">
                <a:solidFill>
                  <a:srgbClr val="0000FF"/>
                </a:solidFill>
              </a:rPr>
              <a:t>Half Adder</a:t>
            </a:r>
            <a:endParaRPr sz="1100">
              <a:solidFill>
                <a:srgbClr val="0000FF"/>
              </a:solidFill>
            </a:endParaRPr>
          </a:p>
        </p:txBody>
      </p:sp>
      <p:sp>
        <p:nvSpPr>
          <p:cNvPr id="188" name="Google Shape;188;p16"/>
          <p:cNvSpPr txBox="1"/>
          <p:nvPr/>
        </p:nvSpPr>
        <p:spPr>
          <a:xfrm>
            <a:off x="7941236" y="51582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189" name="Google Shape;189;p16"/>
          <p:cNvCxnSpPr/>
          <p:nvPr/>
        </p:nvCxnSpPr>
        <p:spPr>
          <a:xfrm rot="5400000">
            <a:off x="7902428" y="500065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" name="Google Shape;190;p16"/>
          <p:cNvCxnSpPr/>
          <p:nvPr/>
        </p:nvCxnSpPr>
        <p:spPr>
          <a:xfrm rot="5400000">
            <a:off x="8109632" y="500065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" name="Google Shape;191;p16"/>
          <p:cNvCxnSpPr/>
          <p:nvPr/>
        </p:nvCxnSpPr>
        <p:spPr>
          <a:xfrm rot="5400000">
            <a:off x="8009089" y="577076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" name="Google Shape;192;p16"/>
          <p:cNvCxnSpPr/>
          <p:nvPr/>
        </p:nvCxnSpPr>
        <p:spPr>
          <a:xfrm rot="10800000">
            <a:off x="7622293" y="53828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" name="Google Shape;193;p16"/>
          <p:cNvCxnSpPr/>
          <p:nvPr/>
        </p:nvCxnSpPr>
        <p:spPr>
          <a:xfrm rot="10800000">
            <a:off x="8392407" y="53828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4" name="Google Shape;194;p16"/>
          <p:cNvSpPr txBox="1"/>
          <p:nvPr/>
        </p:nvSpPr>
        <p:spPr>
          <a:xfrm>
            <a:off x="8027143" y="584194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Google Shape;195;p16"/>
          <p:cNvSpPr txBox="1"/>
          <p:nvPr/>
        </p:nvSpPr>
        <p:spPr>
          <a:xfrm>
            <a:off x="7359891" y="5310763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6"/>
          <p:cNvSpPr txBox="1"/>
          <p:nvPr/>
        </p:nvSpPr>
        <p:spPr>
          <a:xfrm>
            <a:off x="8703669" y="5310763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7" name="Google Shape;197;p16"/>
          <p:cNvSpPr txBox="1"/>
          <p:nvPr/>
        </p:nvSpPr>
        <p:spPr>
          <a:xfrm>
            <a:off x="7911839" y="449816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p16"/>
          <p:cNvSpPr txBox="1"/>
          <p:nvPr/>
        </p:nvSpPr>
        <p:spPr>
          <a:xfrm>
            <a:off x="8121891" y="449816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1000"/>
                            </p:stCondLst>
                            <p:childTnLst>
                              <p:par>
                                <p:cTn id="2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0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5d03733490_0_363"/>
          <p:cNvSpPr txBox="1">
            <a:spLocks noGrp="1"/>
          </p:cNvSpPr>
          <p:nvPr>
            <p:ph type="title"/>
          </p:nvPr>
        </p:nvSpPr>
        <p:spPr>
          <a:xfrm>
            <a:off x="246063" y="274638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Idealized Memory</a:t>
            </a:r>
            <a:endParaRPr/>
          </a:p>
        </p:txBody>
      </p:sp>
      <p:sp>
        <p:nvSpPr>
          <p:cNvPr id="998" name="Google Shape;998;g5d03733490_0_363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(idealized)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input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output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access: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0, data at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placed on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1,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written to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CLK input is a factor ONLY during write operation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read, behaves as a combinational logic block: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→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after “access time”</a:t>
            </a:r>
            <a:endParaRPr dirty="0"/>
          </a:p>
        </p:txBody>
      </p:sp>
      <p:sp>
        <p:nvSpPr>
          <p:cNvPr id="999" name="Google Shape;999;g5d03733490_0_3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0" name="Google Shape;1000;g5d03733490_0_363"/>
          <p:cNvGrpSpPr/>
          <p:nvPr/>
        </p:nvGrpSpPr>
        <p:grpSpPr>
          <a:xfrm>
            <a:off x="5142283" y="1314435"/>
            <a:ext cx="3818037" cy="1811253"/>
            <a:chOff x="5249863" y="1217613"/>
            <a:chExt cx="3818037" cy="1811253"/>
          </a:xfrm>
        </p:grpSpPr>
        <p:sp>
          <p:nvSpPr>
            <p:cNvPr id="1001" name="Google Shape;1001;g5d03733490_0_363"/>
            <p:cNvSpPr/>
            <p:nvPr/>
          </p:nvSpPr>
          <p:spPr>
            <a:xfrm>
              <a:off x="5372624" y="2631366"/>
              <a:ext cx="5595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2" name="Google Shape;1002;g5d03733490_0_363"/>
            <p:cNvSpPr/>
            <p:nvPr/>
          </p:nvSpPr>
          <p:spPr>
            <a:xfrm>
              <a:off x="5249863" y="1935163"/>
              <a:ext cx="946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Data In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g5d03733490_0_363"/>
            <p:cNvSpPr/>
            <p:nvPr/>
          </p:nvSpPr>
          <p:spPr>
            <a:xfrm>
              <a:off x="6334125" y="1809750"/>
              <a:ext cx="1431900" cy="12129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4" name="Google Shape;1004;g5d03733490_0_363"/>
            <p:cNvSpPr/>
            <p:nvPr/>
          </p:nvSpPr>
          <p:spPr>
            <a:xfrm>
              <a:off x="5583392" y="1217613"/>
              <a:ext cx="15270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2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05" name="Google Shape;1005;g5d03733490_0_363"/>
            <p:cNvCxnSpPr/>
            <p:nvPr/>
          </p:nvCxnSpPr>
          <p:spPr>
            <a:xfrm rot="10800000">
              <a:off x="5334100" y="2330450"/>
              <a:ext cx="10032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06" name="Google Shape;1006;g5d03733490_0_363"/>
            <p:cNvCxnSpPr/>
            <p:nvPr/>
          </p:nvCxnSpPr>
          <p:spPr>
            <a:xfrm flipH="1">
              <a:off x="58675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07" name="Google Shape;1007;g5d03733490_0_363"/>
            <p:cNvSpPr/>
            <p:nvPr/>
          </p:nvSpPr>
          <p:spPr>
            <a:xfrm>
              <a:off x="5554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08" name="Google Shape;1008;g5d03733490_0_363"/>
            <p:cNvCxnSpPr/>
            <p:nvPr/>
          </p:nvCxnSpPr>
          <p:spPr>
            <a:xfrm>
              <a:off x="7785100" y="2330450"/>
              <a:ext cx="1282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09" name="Google Shape;1009;g5d03733490_0_363"/>
            <p:cNvCxnSpPr/>
            <p:nvPr/>
          </p:nvCxnSpPr>
          <p:spPr>
            <a:xfrm flipH="1">
              <a:off x="86107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0" name="Google Shape;1010;g5d03733490_0_363"/>
            <p:cNvSpPr/>
            <p:nvPr/>
          </p:nvSpPr>
          <p:spPr>
            <a:xfrm>
              <a:off x="8221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g5d03733490_0_363"/>
            <p:cNvSpPr/>
            <p:nvPr/>
          </p:nvSpPr>
          <p:spPr>
            <a:xfrm>
              <a:off x="7764463" y="1935163"/>
              <a:ext cx="1081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DataOut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12" name="Google Shape;1012;g5d03733490_0_363"/>
            <p:cNvCxnSpPr/>
            <p:nvPr/>
          </p:nvCxnSpPr>
          <p:spPr>
            <a:xfrm rot="10800000">
              <a:off x="6635750" y="1562200"/>
              <a:ext cx="0" cy="2412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3" name="Google Shape;1013;g5d03733490_0_363"/>
            <p:cNvCxnSpPr/>
            <p:nvPr/>
          </p:nvCxnSpPr>
          <p:spPr>
            <a:xfrm rot="10800000">
              <a:off x="5861150" y="2838450"/>
              <a:ext cx="469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4" name="Google Shape;1014;g5d03733490_0_363"/>
            <p:cNvCxnSpPr/>
            <p:nvPr/>
          </p:nvCxnSpPr>
          <p:spPr>
            <a:xfrm>
              <a:off x="7169150" y="1346200"/>
              <a:ext cx="0" cy="4446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5" name="Google Shape;1015;g5d03733490_0_363"/>
            <p:cNvSpPr/>
            <p:nvPr/>
          </p:nvSpPr>
          <p:spPr>
            <a:xfrm>
              <a:off x="7154863" y="1219200"/>
              <a:ext cx="101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Address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16" name="Google Shape;1016;g5d03733490_0_363"/>
            <p:cNvCxnSpPr/>
            <p:nvPr/>
          </p:nvCxnSpPr>
          <p:spPr>
            <a:xfrm>
              <a:off x="6330950" y="27622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7" name="Google Shape;1017;g5d03733490_0_363"/>
            <p:cNvCxnSpPr/>
            <p:nvPr/>
          </p:nvCxnSpPr>
          <p:spPr>
            <a:xfrm flipH="1">
              <a:off x="6330950" y="28384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18" name="Google Shape;1018;g5d03733490_0_3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g5d03733490_0_3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949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5d1f297cb9_0_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Current Datapath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087" name="Google Shape;1087;g5d1f297cb9_0_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g5d1f297cb9_0_0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89" name="Google Shape;1089;g5d1f297cb9_0_0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1090" name="Google Shape;1090;g5d1f297cb9_0_0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1" name="Google Shape;1091;g5d1f297cb9_0_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92" name="Google Shape;1092;g5d1f297cb9_0_0"/>
            <p:cNvCxnSpPr>
              <a:stCxn id="1091" idx="2"/>
              <a:endCxn id="109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093" name="Google Shape;1093;g5d1f297cb9_0_0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4" name="Google Shape;1094;g5d1f297cb9_0_0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1095" name="Google Shape;1095;g5d1f297cb9_0_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g5d1f297cb9_0_0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7" name="Google Shape;1097;g5d1f297cb9_0_0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1098" name="Google Shape;1098;g5d1f297cb9_0_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g5d1f297cb9_0_0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0" name="Google Shape;1100;g5d1f297cb9_0_0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1101" name="Google Shape;1101;g5d1f297cb9_0_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2" name="Google Shape;1102;g5d1f297cb9_0_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3" name="Google Shape;1103;g5d1f297cb9_0_0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1104" name="Google Shape;1104;g5d1f297cb9_0_0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105" name="Google Shape;1105;g5d1f297cb9_0_0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g5d1f297cb9_0_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07" name="Google Shape;1107;g5d1f297cb9_0_0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g5d1f297cb9_0_0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g5d1f297cb9_0_0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g5d1f297cb9_0_0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1" name="Google Shape;1111;g5d1f297cb9_0_0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2" name="Google Shape;1112;g5d1f297cb9_0_0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13" name="Google Shape;1113;g5d1f297cb9_0_0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4" name="Google Shape;1114;g5d1f297cb9_0_0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15" name="Google Shape;1115;g5d1f297cb9_0_0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g5d1f297cb9_0_0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17" name="Google Shape;1117;g5d1f297cb9_0_0"/>
          <p:cNvCxnSpPr>
            <a:endCxn id="1118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9" name="Google Shape;1119;g5d1f297cb9_0_0"/>
          <p:cNvCxnSpPr>
            <a:stCxn id="1101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20" name="Google Shape;1120;g5d1f297cb9_0_0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1121" name="Google Shape;1121;g5d1f297cb9_0_0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g5d1f297cb9_0_0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g5d1f297cb9_0_0"/>
            <p:cNvSpPr txBox="1"/>
            <p:nvPr/>
          </p:nvSpPr>
          <p:spPr>
            <a:xfrm>
              <a:off x="8255000" y="1846481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24" name="Google Shape;1124;g5d1f297cb9_0_0"/>
          <p:cNvCxnSpPr>
            <a:stCxn id="1090" idx="0"/>
            <a:endCxn id="111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5" name="Google Shape;1125;g5d1f297cb9_0_0"/>
          <p:cNvCxnSpPr/>
          <p:nvPr/>
        </p:nvCxnSpPr>
        <p:spPr>
          <a:xfrm rot="10800000">
            <a:off x="8458200" y="3176726"/>
            <a:ext cx="0" cy="2540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6" name="Google Shape;1126;g5d1f297cb9_0_0"/>
          <p:cNvCxnSpPr/>
          <p:nvPr/>
        </p:nvCxnSpPr>
        <p:spPr>
          <a:xfrm rot="10800000">
            <a:off x="6781800" y="2108100"/>
            <a:ext cx="0" cy="805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7" name="Google Shape;1127;g5d1f297cb9_0_0"/>
          <p:cNvCxnSpPr>
            <a:endCxn id="1123" idx="1"/>
          </p:cNvCxnSpPr>
          <p:nvPr/>
        </p:nvCxnSpPr>
        <p:spPr>
          <a:xfrm>
            <a:off x="6781700" y="2108035"/>
            <a:ext cx="1625700" cy="428100"/>
          </a:xfrm>
          <a:prstGeom prst="bentConnector3">
            <a:avLst>
              <a:gd name="adj1" fmla="val 8732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8" name="Google Shape;1128;g5d1f297cb9_0_0"/>
          <p:cNvCxnSpPr>
            <a:stCxn id="1129" idx="3"/>
            <a:endCxn id="1088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0" name="Google Shape;1130;g5d1f297cb9_0_0"/>
          <p:cNvCxnSpPr>
            <a:stCxn id="1098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1" name="Google Shape;1131;g5d1f297cb9_0_0"/>
          <p:cNvCxnSpPr>
            <a:stCxn id="1109" idx="3"/>
          </p:cNvCxnSpPr>
          <p:nvPr/>
        </p:nvCxnSpPr>
        <p:spPr>
          <a:xfrm rot="10800000" flipH="1">
            <a:off x="4499400" y="2616226"/>
            <a:ext cx="1825200" cy="539100"/>
          </a:xfrm>
          <a:prstGeom prst="bentConnector3">
            <a:avLst>
              <a:gd name="adj1" fmla="val 133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32" name="Google Shape;1132;g5d1f297cb9_0_0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1129" name="Google Shape;1129;g5d1f297cb9_0_0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133" name="Google Shape;1133;g5d1f297cb9_0_0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4" name="Google Shape;1134;g5d1f297cb9_0_0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1118" name="Google Shape;1118;g5d1f297cb9_0_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g5d1f297cb9_0_0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g5d1f297cb9_0_0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37" name="Google Shape;1137;g5d1f297cb9_0_0"/>
          <p:cNvCxnSpPr>
            <a:stCxn id="1088" idx="3"/>
            <a:endCxn id="1105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8" name="Google Shape;1138;g5d1f297cb9_0_0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9" name="Google Shape;1139;g5d1f297cb9_0_0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0" name="Google Shape;1140;g5d1f297cb9_0_0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1" name="Google Shape;1141;g5d1f297cb9_0_0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2" name="Google Shape;1142;g5d1f297cb9_0_0"/>
          <p:cNvCxnSpPr>
            <a:stCxn id="1121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3" name="Google Shape;1143;g5d1f297cb9_0_0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4" name="Google Shape;1144;g5d1f297cb9_0_0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5" name="Google Shape;1145;g5d1f297cb9_0_0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46" name="Google Shape;1146;g5d1f297cb9_0_0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7" name="Google Shape;1147;g5d1f297cb9_0_0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8" name="Google Shape;1148;g5d1f297cb9_0_0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g5d1f297cb9_0_0"/>
          <p:cNvSpPr txBox="1"/>
          <p:nvPr/>
        </p:nvSpPr>
        <p:spPr>
          <a:xfrm>
            <a:off x="2918691" y="4180224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0" name="Google Shape;1150;g5d1f297cb9_0_0"/>
          <p:cNvCxnSpPr>
            <a:stCxn id="1111" idx="3"/>
          </p:cNvCxnSpPr>
          <p:nvPr/>
        </p:nvCxnSpPr>
        <p:spPr>
          <a:xfrm rot="10800000" flipH="1">
            <a:off x="4492200" y="3124118"/>
            <a:ext cx="1299000" cy="336000"/>
          </a:xfrm>
          <a:prstGeom prst="bentConnector3">
            <a:avLst>
              <a:gd name="adj1" fmla="val 5000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1" name="Google Shape;1151;g5d1f297cb9_0_0"/>
          <p:cNvSpPr txBox="1"/>
          <p:nvPr/>
        </p:nvSpPr>
        <p:spPr>
          <a:xfrm>
            <a:off x="7696200" y="18796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g5d1f297cb9_0_0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g5d1f297cb9_0_0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g5d1f297cb9_0_0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Google Shape;1155;g5d1f297cb9_0_0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6" name="Google Shape;1156;g5d1f297cb9_0_0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7" name="Google Shape;1157;g5d1f297cb9_0_0"/>
          <p:cNvCxnSpPr>
            <a:stCxn id="1096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8" name="Google Shape;1158;g5d1f297cb9_0_0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g5d1f297cb9_0_0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g5d1f297cb9_0_0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1" name="Google Shape;1161;g5d1f297cb9_0_0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2" name="Google Shape;1162;g5d1f297cb9_0_0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3" name="Google Shape;1163;g5d1f297cb9_0_0"/>
          <p:cNvSpPr txBox="1"/>
          <p:nvPr/>
        </p:nvSpPr>
        <p:spPr>
          <a:xfrm>
            <a:off x="68580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4" name="Google Shape;1164;g5d1f297cb9_0_0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5" name="Google Shape;1165;g5d1f297cb9_0_0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6" name="Google Shape;1166;g5d1f297cb9_0_0"/>
          <p:cNvCxnSpPr/>
          <p:nvPr/>
        </p:nvCxnSpPr>
        <p:spPr>
          <a:xfrm flipH="1">
            <a:off x="1447800" y="1551050"/>
            <a:ext cx="1295400" cy="1168500"/>
          </a:xfrm>
          <a:prstGeom prst="bentConnector3">
            <a:avLst>
              <a:gd name="adj1" fmla="val 13266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7" name="Google Shape;1167;g5d1f297cb9_0_0"/>
          <p:cNvSpPr txBox="1"/>
          <p:nvPr/>
        </p:nvSpPr>
        <p:spPr>
          <a:xfrm>
            <a:off x="990600" y="281940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68" name="Google Shape;1168;g5d1f297cb9_0_0"/>
          <p:cNvCxnSpPr/>
          <p:nvPr/>
        </p:nvCxnSpPr>
        <p:spPr>
          <a:xfrm rot="-5400000">
            <a:off x="1701781" y="22422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9" name="Google Shape;1169;g5d1f297cb9_0_0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6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0" name="Google Shape;1170;g5d1f297cb9_0_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842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sw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endParaRPr lang="en-US" sz="1200" dirty="0"/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6781800" y="2133601"/>
            <a:ext cx="1600200" cy="801469"/>
          </a:xfrm>
          <a:prstGeom prst="bentConnector3">
            <a:avLst>
              <a:gd name="adj1" fmla="val 8789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9"/>
            <a:ext cx="1295400" cy="876300"/>
          </a:xfrm>
          <a:prstGeom prst="bentConnector3">
            <a:avLst>
              <a:gd name="adj1" fmla="val 132662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7809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90600" y="29718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22839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=S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26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0960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854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=Write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334000"/>
            <a:ext cx="84638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*= “Don’t Care”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59243" y="2015526"/>
            <a:ext cx="7010400" cy="2874720"/>
            <a:chOff x="1447801" y="1123950"/>
            <a:chExt cx="7010400" cy="2874720"/>
          </a:xfrm>
        </p:grpSpPr>
        <p:cxnSp>
          <p:nvCxnSpPr>
            <p:cNvPr id="94" name="Straight Arrow Connector 93"/>
            <p:cNvCxnSpPr/>
            <p:nvPr/>
          </p:nvCxnSpPr>
          <p:spPr>
            <a:xfrm flipV="1">
              <a:off x="6454321" y="2545231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4191001" y="2876550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7233229" y="2641729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867401" y="2636897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629401" y="2130683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8455357" y="2343150"/>
              <a:ext cx="2844" cy="165552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>
              <a:off x="1813264" y="2000250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1782932" y="1581470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/>
            <p:nvPr/>
          </p:nvCxnSpPr>
          <p:spPr>
            <a:xfrm flipV="1">
              <a:off x="2438401" y="1123950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0800000" flipV="1">
              <a:off x="1447801" y="1123950"/>
              <a:ext cx="1295400" cy="876300"/>
            </a:xfrm>
            <a:prstGeom prst="bentConnector3">
              <a:avLst>
                <a:gd name="adj1" fmla="val 13266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lbow Connector 108"/>
            <p:cNvCxnSpPr/>
            <p:nvPr/>
          </p:nvCxnSpPr>
          <p:spPr>
            <a:xfrm flipV="1">
              <a:off x="4499522" y="1922681"/>
              <a:ext cx="1748879" cy="404336"/>
            </a:xfrm>
            <a:prstGeom prst="bentConnector3">
              <a:avLst>
                <a:gd name="adj1" fmla="val 74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>
              <a:off x="4457522" y="2555617"/>
              <a:ext cx="957297" cy="320141"/>
            </a:xfrm>
            <a:prstGeom prst="bentConnector3">
              <a:avLst>
                <a:gd name="adj1" fmla="val 1683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2895601" y="2303681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2886365" y="2419350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2897910" y="2647951"/>
              <a:ext cx="759691" cy="267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V="1">
              <a:off x="2886365" y="3333750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flipV="1">
              <a:off x="3810001" y="3599081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 flipV="1">
              <a:off x="5943601" y="2456081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/>
            <p:nvPr/>
          </p:nvCxnSpPr>
          <p:spPr>
            <a:xfrm flipV="1">
              <a:off x="5410201" y="2490717"/>
              <a:ext cx="1600200" cy="381000"/>
            </a:xfrm>
            <a:prstGeom prst="bentConnector3">
              <a:avLst>
                <a:gd name="adj1" fmla="val 860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Elbow Connector 127"/>
            <p:cNvCxnSpPr/>
            <p:nvPr/>
          </p:nvCxnSpPr>
          <p:spPr>
            <a:xfrm flipV="1">
              <a:off x="4044975" y="2532281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>
            <a:stCxn id="16" idx="3"/>
          </p:cNvCxnSpPr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454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Arrow Connector 87"/>
          <p:cNvCxnSpPr/>
          <p:nvPr/>
        </p:nvCxnSpPr>
        <p:spPr>
          <a:xfrm>
            <a:off x="51839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0315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branches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9102" y="3581400"/>
            <a:ext cx="0" cy="12954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74137" y="2447779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576107" y="311171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68818" y="494728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10914" y="4935839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572000" y="4953001"/>
            <a:ext cx="26289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endParaRPr lang="en-US" sz="1100" dirty="0"/>
          </a:p>
        </p:txBody>
      </p:sp>
      <p:sp>
        <p:nvSpPr>
          <p:cNvPr id="585" name="TextBox 584"/>
          <p:cNvSpPr txBox="1"/>
          <p:nvPr/>
        </p:nvSpPr>
        <p:spPr>
          <a:xfrm>
            <a:off x="4876800" y="4953001"/>
            <a:ext cx="25648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endParaRPr lang="en-US" sz="1100" dirty="0"/>
          </a:p>
        </p:txBody>
      </p:sp>
      <p:sp>
        <p:nvSpPr>
          <p:cNvPr id="586" name="TextBox 585"/>
          <p:cNvSpPr txBox="1"/>
          <p:nvPr/>
        </p:nvSpPr>
        <p:spPr>
          <a:xfrm>
            <a:off x="5181601" y="4953001"/>
            <a:ext cx="25395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endParaRPr lang="en-US" sz="1100" dirty="0"/>
          </a:p>
        </p:txBody>
      </p:sp>
      <p:sp>
        <p:nvSpPr>
          <p:cNvPr id="587" name="TextBox 586"/>
          <p:cNvSpPr txBox="1"/>
          <p:nvPr/>
        </p:nvSpPr>
        <p:spPr>
          <a:xfrm>
            <a:off x="5995089" y="495872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443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84556" y="5244750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5139" y="4941559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0" y="4953001"/>
            <a:ext cx="118942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=taken/not-taken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5178182" y="3470875"/>
            <a:ext cx="0" cy="14083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73" idx="3"/>
          </p:cNvCxnSpPr>
          <p:nvPr/>
        </p:nvCxnSpPr>
        <p:spPr>
          <a:xfrm flipH="1">
            <a:off x="5025783" y="3551143"/>
            <a:ext cx="4569" cy="13280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 flipV="1">
            <a:off x="1213481" y="3118291"/>
            <a:ext cx="10391" cy="177072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V="1">
            <a:off x="4873382" y="3583805"/>
            <a:ext cx="0" cy="1295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V="1">
            <a:off x="6441632" y="3444356"/>
            <a:ext cx="6968" cy="178912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4185280" y="3775675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7227508" y="3540853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V="1">
            <a:off x="5861680" y="3536021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6014080" y="2965891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140"/>
          <p:cNvCxnSpPr/>
          <p:nvPr/>
        </p:nvCxnSpPr>
        <p:spPr>
          <a:xfrm rot="16200000" flipH="1">
            <a:off x="709593" y="2316437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1289680" y="2899374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/>
          <p:cNvCxnSpPr/>
          <p:nvPr/>
        </p:nvCxnSpPr>
        <p:spPr>
          <a:xfrm>
            <a:off x="1807544" y="2899374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/>
          <p:nvPr/>
        </p:nvCxnSpPr>
        <p:spPr>
          <a:xfrm flipV="1">
            <a:off x="1777212" y="2480594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rot="10800000" flipV="1">
            <a:off x="1137280" y="2023074"/>
            <a:ext cx="1600200" cy="990600"/>
          </a:xfrm>
          <a:prstGeom prst="bentConnector3">
            <a:avLst>
              <a:gd name="adj1" fmla="val 124407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V="1">
            <a:off x="6078839" y="2722724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79" idx="3"/>
          </p:cNvCxnSpPr>
          <p:nvPr/>
        </p:nvCxnSpPr>
        <p:spPr>
          <a:xfrm flipV="1">
            <a:off x="4467461" y="3220702"/>
            <a:ext cx="358592" cy="303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81" idx="3"/>
          </p:cNvCxnSpPr>
          <p:nvPr/>
        </p:nvCxnSpPr>
        <p:spPr>
          <a:xfrm flipV="1">
            <a:off x="4467461" y="3442944"/>
            <a:ext cx="326578" cy="939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V="1">
            <a:off x="1973048" y="2230186"/>
            <a:ext cx="3576139" cy="536647"/>
          </a:xfrm>
          <a:prstGeom prst="bentConnector3">
            <a:avLst>
              <a:gd name="adj1" fmla="val 2488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2889880" y="3202805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2880644" y="3318475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2892190" y="3547076"/>
            <a:ext cx="759691" cy="267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 flipV="1">
            <a:off x="2880644" y="4232875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 flipV="1">
            <a:off x="3804280" y="4498205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V="1">
            <a:off x="5937880" y="3355205"/>
            <a:ext cx="370610" cy="231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/>
          <p:nvPr/>
        </p:nvCxnSpPr>
        <p:spPr>
          <a:xfrm flipV="1">
            <a:off x="4039254" y="3431405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8" idx="0"/>
          </p:cNvCxnSpPr>
          <p:nvPr/>
        </p:nvCxnSpPr>
        <p:spPr>
          <a:xfrm flipV="1">
            <a:off x="6629400" y="2132935"/>
            <a:ext cx="149760" cy="916434"/>
          </a:xfrm>
          <a:prstGeom prst="bentConnector4">
            <a:avLst>
              <a:gd name="adj1" fmla="val 99165"/>
              <a:gd name="adj2" fmla="val 6039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6200000" flipH="1">
            <a:off x="5543475" y="2230177"/>
            <a:ext cx="383277" cy="360411"/>
          </a:xfrm>
          <a:prstGeom prst="bentConnector3">
            <a:avLst>
              <a:gd name="adj1" fmla="val 93284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58" idx="0"/>
          </p:cNvCxnSpPr>
          <p:nvPr/>
        </p:nvCxnSpPr>
        <p:spPr>
          <a:xfrm flipV="1">
            <a:off x="2438401" y="2001363"/>
            <a:ext cx="307589" cy="476507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03889" y="2110054"/>
            <a:ext cx="5880993" cy="11441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756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jalr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/>
          <p:nvPr/>
        </p:nvCxnSpPr>
        <p:spPr>
          <a:xfrm flipV="1">
            <a:off x="2438401" y="2023555"/>
            <a:ext cx="304800" cy="457200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/>
          <p:nvPr/>
        </p:nvCxnSpPr>
        <p:spPr>
          <a:xfrm>
            <a:off x="2743201" y="2023555"/>
            <a:ext cx="5638800" cy="685800"/>
          </a:xfrm>
          <a:prstGeom prst="bentConnector3">
            <a:avLst>
              <a:gd name="adj1" fmla="val 97158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/>
          <p:nvPr/>
        </p:nvCxnSpPr>
        <p:spPr>
          <a:xfrm flipV="1">
            <a:off x="4499523" y="2857469"/>
            <a:ext cx="1463129" cy="367784"/>
          </a:xfrm>
          <a:prstGeom prst="bentConnector3">
            <a:avLst>
              <a:gd name="adj1" fmla="val 8536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 flipV="1">
            <a:off x="2886365" y="3317587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496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161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=J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/>
          <p:nvPr/>
        </p:nvCxnSpPr>
        <p:spPr>
          <a:xfrm flipV="1">
            <a:off x="2438401" y="2023555"/>
            <a:ext cx="304800" cy="457200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/>
          <p:nvPr/>
        </p:nvCxnSpPr>
        <p:spPr>
          <a:xfrm>
            <a:off x="2743201" y="2023555"/>
            <a:ext cx="5638800" cy="685800"/>
          </a:xfrm>
          <a:prstGeom prst="bentConnector3">
            <a:avLst>
              <a:gd name="adj1" fmla="val 97158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0199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lui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3663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=*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324601" y="4953001"/>
            <a:ext cx="5514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=B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6979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auipc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484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58028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=0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79248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6248399" y="20354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19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7"/>
          <p:cNvSpPr txBox="1">
            <a:spLocks noGrp="1"/>
          </p:cNvSpPr>
          <p:nvPr>
            <p:ph type="body" idx="1"/>
          </p:nvPr>
        </p:nvSpPr>
        <p:spPr>
          <a:xfrm>
            <a:off x="311700" y="1047086"/>
            <a:ext cx="8542952" cy="1268245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Definition:</a:t>
            </a:r>
            <a:r>
              <a:rPr lang="en" dirty="0"/>
              <a:t>  A </a:t>
            </a:r>
            <a:r>
              <a:rPr lang="en" u="sng" dirty="0"/>
              <a:t>combinational circuit</a:t>
            </a:r>
            <a:r>
              <a:rPr lang="en" dirty="0"/>
              <a:t> computes a pure function, i.e., its outputs react only based on its inputs.  There are no feedback loops and </a:t>
            </a:r>
            <a:r>
              <a:rPr lang="en-US" dirty="0"/>
              <a:t> no state information (memory) is maintained.</a:t>
            </a:r>
          </a:p>
        </p:txBody>
      </p:sp>
      <p:sp>
        <p:nvSpPr>
          <p:cNvPr id="204" name="Google Shape;204;p17"/>
          <p:cNvSpPr txBox="1">
            <a:spLocks noGrp="1"/>
          </p:cNvSpPr>
          <p:nvPr>
            <p:ph type="body" idx="1"/>
          </p:nvPr>
        </p:nvSpPr>
        <p:spPr>
          <a:xfrm>
            <a:off x="311700" y="1852026"/>
            <a:ext cx="8520600" cy="2354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/>
              <a:t>                                                                                                        </a:t>
            </a:r>
            <a:endParaRPr dirty="0"/>
          </a:p>
        </p:txBody>
      </p:sp>
      <p:cxnSp>
        <p:nvCxnSpPr>
          <p:cNvPr id="206" name="Google Shape;20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" name="Google Shape;207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" name="Google Shape;208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" name="Google Shape;20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" name="Google Shape;210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1" name="Google Shape;211;p17"/>
          <p:cNvSpPr txBox="1"/>
          <p:nvPr/>
        </p:nvSpPr>
        <p:spPr>
          <a:xfrm>
            <a:off x="861225" y="4679200"/>
            <a:ext cx="3180900" cy="8901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212" name="Google Shape;212;p17"/>
          <p:cNvSpPr txBox="1">
            <a:spLocks noGrp="1"/>
          </p:cNvSpPr>
          <p:nvPr>
            <p:ph type="body" idx="1"/>
          </p:nvPr>
        </p:nvSpPr>
        <p:spPr>
          <a:xfrm>
            <a:off x="311700" y="2438683"/>
            <a:ext cx="85206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Theorem:</a:t>
            </a:r>
            <a:r>
              <a:rPr lang="en" dirty="0"/>
              <a:t>  Every Boolean function can be implemented with NAND and NOT. Circuits are modular</a:t>
            </a:r>
            <a:endParaRPr dirty="0"/>
          </a:p>
        </p:txBody>
      </p:sp>
      <p:sp>
        <p:nvSpPr>
          <p:cNvPr id="214" name="Google Shape;214;p17"/>
          <p:cNvSpPr txBox="1">
            <a:spLocks noGrp="1"/>
          </p:cNvSpPr>
          <p:nvPr>
            <p:ph type="title"/>
          </p:nvPr>
        </p:nvSpPr>
        <p:spPr>
          <a:xfrm>
            <a:off x="175652" y="271984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Computing with Combinational Circuits</a:t>
            </a:r>
            <a:endParaRPr dirty="0"/>
          </a:p>
        </p:txBody>
      </p:sp>
      <p:sp>
        <p:nvSpPr>
          <p:cNvPr id="215" name="Google Shape;215;p17"/>
          <p:cNvSpPr txBox="1"/>
          <p:nvPr/>
        </p:nvSpPr>
        <p:spPr>
          <a:xfrm>
            <a:off x="3369236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16" name="Google Shape;21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" name="Google Shape;217;p17"/>
          <p:cNvCxnSpPr/>
          <p:nvPr/>
        </p:nvCxnSpPr>
        <p:spPr>
          <a:xfrm rot="5400000">
            <a:off x="347087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" name="Google Shape;218;p17"/>
          <p:cNvCxnSpPr/>
          <p:nvPr/>
        </p:nvCxnSpPr>
        <p:spPr>
          <a:xfrm rot="5400000">
            <a:off x="337035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" name="Google Shape;219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0" name="Google Shape;220;p17"/>
          <p:cNvSpPr txBox="1"/>
          <p:nvPr/>
        </p:nvSpPr>
        <p:spPr>
          <a:xfrm>
            <a:off x="2602599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1" name="Google Shape;221;p17"/>
          <p:cNvCxnSpPr/>
          <p:nvPr/>
        </p:nvCxnSpPr>
        <p:spPr>
          <a:xfrm rot="5400000">
            <a:off x="249703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" name="Google Shape;222;p17"/>
          <p:cNvCxnSpPr/>
          <p:nvPr/>
        </p:nvCxnSpPr>
        <p:spPr>
          <a:xfrm rot="5400000">
            <a:off x="270423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" name="Google Shape;223;p17"/>
          <p:cNvCxnSpPr/>
          <p:nvPr/>
        </p:nvCxnSpPr>
        <p:spPr>
          <a:xfrm rot="5400000">
            <a:off x="2603712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" name="Google Shape;224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5" name="Google Shape;225;p17"/>
          <p:cNvSpPr txBox="1"/>
          <p:nvPr/>
        </p:nvSpPr>
        <p:spPr>
          <a:xfrm>
            <a:off x="1833644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6" name="Google Shape;226;p17"/>
          <p:cNvCxnSpPr/>
          <p:nvPr/>
        </p:nvCxnSpPr>
        <p:spPr>
          <a:xfrm rot="5400000">
            <a:off x="1728080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" name="Google Shape;227;p17"/>
          <p:cNvCxnSpPr/>
          <p:nvPr/>
        </p:nvCxnSpPr>
        <p:spPr>
          <a:xfrm rot="5400000">
            <a:off x="1935284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" name="Google Shape;228;p17"/>
          <p:cNvCxnSpPr/>
          <p:nvPr/>
        </p:nvCxnSpPr>
        <p:spPr>
          <a:xfrm rot="5400000">
            <a:off x="1834756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" name="Google Shape;22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0" name="Google Shape;230;p17"/>
          <p:cNvSpPr txBox="1"/>
          <p:nvPr/>
        </p:nvSpPr>
        <p:spPr>
          <a:xfrm>
            <a:off x="1064688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31" name="Google Shape;231;p17"/>
          <p:cNvCxnSpPr/>
          <p:nvPr/>
        </p:nvCxnSpPr>
        <p:spPr>
          <a:xfrm rot="5400000">
            <a:off x="95912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" name="Google Shape;232;p17"/>
          <p:cNvCxnSpPr/>
          <p:nvPr/>
        </p:nvCxnSpPr>
        <p:spPr>
          <a:xfrm rot="5400000">
            <a:off x="116632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" name="Google Shape;233;p17"/>
          <p:cNvCxnSpPr/>
          <p:nvPr/>
        </p:nvCxnSpPr>
        <p:spPr>
          <a:xfrm rot="5400000">
            <a:off x="106580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" name="Google Shape;234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" name="Google Shape;235;p17"/>
          <p:cNvCxnSpPr/>
          <p:nvPr/>
        </p:nvCxnSpPr>
        <p:spPr>
          <a:xfrm flipH="1">
            <a:off x="382030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6" name="Google Shape;236;p17"/>
          <p:cNvSpPr txBox="1"/>
          <p:nvPr/>
        </p:nvSpPr>
        <p:spPr>
          <a:xfrm>
            <a:off x="10260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7" name="Google Shape;237;p17"/>
          <p:cNvSpPr txBox="1"/>
          <p:nvPr/>
        </p:nvSpPr>
        <p:spPr>
          <a:xfrm>
            <a:off x="123606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7972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2007343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2568565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27786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333983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35498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1150596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17"/>
          <p:cNvSpPr txBox="1"/>
          <p:nvPr/>
        </p:nvSpPr>
        <p:spPr>
          <a:xfrm>
            <a:off x="1921869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2693143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7" name="Google Shape;247;p17"/>
          <p:cNvSpPr txBox="1"/>
          <p:nvPr/>
        </p:nvSpPr>
        <p:spPr>
          <a:xfrm>
            <a:off x="3464417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8" name="Google Shape;248;p17"/>
          <p:cNvSpPr txBox="1"/>
          <p:nvPr/>
        </p:nvSpPr>
        <p:spPr>
          <a:xfrm>
            <a:off x="1503774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2275048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3046322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1" name="Google Shape;251;p17"/>
          <p:cNvSpPr txBox="1"/>
          <p:nvPr/>
        </p:nvSpPr>
        <p:spPr>
          <a:xfrm>
            <a:off x="4274796" y="494587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Google Shape;252;p17"/>
          <p:cNvSpPr txBox="1"/>
          <p:nvPr/>
        </p:nvSpPr>
        <p:spPr>
          <a:xfrm>
            <a:off x="293848" y="49386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3" name="Google Shape;253;p17"/>
          <p:cNvSpPr txBox="1">
            <a:spLocks noGrp="1"/>
          </p:cNvSpPr>
          <p:nvPr>
            <p:ph type="body" idx="1"/>
          </p:nvPr>
        </p:nvSpPr>
        <p:spPr>
          <a:xfrm>
            <a:off x="4249738" y="3651647"/>
            <a:ext cx="43782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… a 4-bit ripple carry adder!</a:t>
            </a:r>
            <a:endParaRPr dirty="0"/>
          </a:p>
          <a:p>
            <a:pPr lvl="1">
              <a:spcBef>
                <a:spcPts val="0"/>
              </a:spcBef>
            </a:pPr>
            <a:r>
              <a:rPr lang="en" dirty="0"/>
              <a:t>adds by columns</a:t>
            </a:r>
            <a:endParaRPr dirty="0"/>
          </a:p>
          <a:p>
            <a:pPr lvl="1">
              <a:spcBef>
                <a:spcPts val="0"/>
              </a:spcBef>
            </a:pPr>
            <a:r>
              <a:rPr lang="en" dirty="0"/>
              <a:t>propagation delay</a:t>
            </a:r>
            <a:endParaRPr dirty="0"/>
          </a:p>
        </p:txBody>
      </p:sp>
      <p:sp>
        <p:nvSpPr>
          <p:cNvPr id="254" name="Google Shape;254;p17"/>
          <p:cNvSpPr txBox="1">
            <a:spLocks noGrp="1"/>
          </p:cNvSpPr>
          <p:nvPr>
            <p:ph type="body" idx="1"/>
          </p:nvPr>
        </p:nvSpPr>
        <p:spPr>
          <a:xfrm>
            <a:off x="5207048" y="4699247"/>
            <a:ext cx="3564900" cy="450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" sz="1400"/>
              <a:t>= 9</a:t>
            </a:r>
            <a:endParaRPr sz="1400"/>
          </a:p>
        </p:txBody>
      </p:sp>
      <p:sp>
        <p:nvSpPr>
          <p:cNvPr id="255" name="Google Shape;255;p17"/>
          <p:cNvSpPr txBox="1">
            <a:spLocks noGrp="1"/>
          </p:cNvSpPr>
          <p:nvPr>
            <p:ph type="body" idx="1"/>
          </p:nvPr>
        </p:nvSpPr>
        <p:spPr>
          <a:xfrm>
            <a:off x="5580789" y="4851891"/>
            <a:ext cx="891900" cy="259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en" sz="1400" dirty="0">
                <a:solidFill>
                  <a:srgbClr val="0000FF"/>
                </a:solidFill>
              </a:rPr>
              <a:t>(2</a:t>
            </a:r>
            <a:r>
              <a:rPr lang="en" sz="1400" i="1" dirty="0">
                <a:solidFill>
                  <a:srgbClr val="0000FF"/>
                </a:solidFill>
              </a:rPr>
              <a:t>n</a:t>
            </a:r>
            <a:r>
              <a:rPr lang="en" sz="1400" dirty="0">
                <a:solidFill>
                  <a:srgbClr val="0000FF"/>
                </a:solidFill>
              </a:rPr>
              <a:t> + 1)</a:t>
            </a:r>
            <a:endParaRPr sz="1400" dirty="0">
              <a:solidFill>
                <a:srgbClr val="0000FF"/>
              </a:solidFill>
            </a:endParaRPr>
          </a:p>
        </p:txBody>
      </p:sp>
      <p:sp>
        <p:nvSpPr>
          <p:cNvPr id="256" name="Google Shape;256;p17"/>
          <p:cNvSpPr txBox="1"/>
          <p:nvPr/>
        </p:nvSpPr>
        <p:spPr>
          <a:xfrm>
            <a:off x="6979025" y="4924325"/>
            <a:ext cx="1557900" cy="608100"/>
          </a:xfrm>
          <a:prstGeom prst="rect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rgbClr val="0000FF"/>
                </a:solidFill>
              </a:rPr>
              <a:t>Adder-4</a:t>
            </a:r>
            <a:endParaRPr>
              <a:solidFill>
                <a:srgbClr val="0000FF"/>
              </a:solidFill>
            </a:endParaRPr>
          </a:p>
        </p:txBody>
      </p:sp>
      <p:cxnSp>
        <p:nvCxnSpPr>
          <p:cNvPr id="257" name="Google Shape;257;p17"/>
          <p:cNvCxnSpPr/>
          <p:nvPr/>
        </p:nvCxnSpPr>
        <p:spPr>
          <a:xfrm rot="5400000">
            <a:off x="7252680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" name="Google Shape;258;p17"/>
          <p:cNvCxnSpPr/>
          <p:nvPr/>
        </p:nvCxnSpPr>
        <p:spPr>
          <a:xfrm rot="5400000">
            <a:off x="7917071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9" name="Google Shape;259;p17"/>
          <p:cNvSpPr txBox="1"/>
          <p:nvPr/>
        </p:nvSpPr>
        <p:spPr>
          <a:xfrm>
            <a:off x="7274417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0" name="Google Shape;260;p17"/>
          <p:cNvSpPr txBox="1"/>
          <p:nvPr/>
        </p:nvSpPr>
        <p:spPr>
          <a:xfrm>
            <a:off x="7941669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61" name="Google Shape;261;p17"/>
          <p:cNvCxnSpPr/>
          <p:nvPr/>
        </p:nvCxnSpPr>
        <p:spPr>
          <a:xfrm flipH="1">
            <a:off x="7376388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" name="Google Shape;262;p17"/>
          <p:cNvCxnSpPr/>
          <p:nvPr/>
        </p:nvCxnSpPr>
        <p:spPr>
          <a:xfrm flipH="1">
            <a:off x="8040150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3" name="Google Shape;263;p17"/>
          <p:cNvSpPr txBox="1"/>
          <p:nvPr/>
        </p:nvSpPr>
        <p:spPr>
          <a:xfrm>
            <a:off x="7232675" y="4496850"/>
            <a:ext cx="2550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64" name="Google Shape;264;p17"/>
          <p:cNvSpPr txBox="1"/>
          <p:nvPr/>
        </p:nvSpPr>
        <p:spPr>
          <a:xfrm>
            <a:off x="7892950" y="4496850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cxnSp>
        <p:nvCxnSpPr>
          <p:cNvPr id="265" name="Google Shape;265;p17"/>
          <p:cNvCxnSpPr/>
          <p:nvPr/>
        </p:nvCxnSpPr>
        <p:spPr>
          <a:xfrm rot="10800000">
            <a:off x="8537852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" name="Google Shape;266;p17"/>
          <p:cNvCxnSpPr/>
          <p:nvPr/>
        </p:nvCxnSpPr>
        <p:spPr>
          <a:xfrm rot="10800000">
            <a:off x="6660673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" name="Google Shape;267;p17"/>
          <p:cNvCxnSpPr/>
          <p:nvPr/>
        </p:nvCxnSpPr>
        <p:spPr>
          <a:xfrm rot="5400000">
            <a:off x="7578340" y="5710699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17"/>
          <p:cNvCxnSpPr/>
          <p:nvPr/>
        </p:nvCxnSpPr>
        <p:spPr>
          <a:xfrm flipH="1">
            <a:off x="7702050" y="5624229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9" name="Google Shape;269;p17"/>
          <p:cNvSpPr txBox="1"/>
          <p:nvPr/>
        </p:nvSpPr>
        <p:spPr>
          <a:xfrm>
            <a:off x="7567600" y="5468900"/>
            <a:ext cx="4674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70" name="Google Shape;270;p17"/>
          <p:cNvSpPr txBox="1"/>
          <p:nvPr/>
        </p:nvSpPr>
        <p:spPr>
          <a:xfrm>
            <a:off x="7607039" y="578608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7"/>
          <p:cNvSpPr txBox="1"/>
          <p:nvPr/>
        </p:nvSpPr>
        <p:spPr>
          <a:xfrm>
            <a:off x="8796408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7"/>
          <p:cNvSpPr txBox="1"/>
          <p:nvPr/>
        </p:nvSpPr>
        <p:spPr>
          <a:xfrm>
            <a:off x="6427252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000"/>
                            </p:stCondLst>
                            <p:childTnLst>
                              <p:par>
                                <p:cTn id="2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000"/>
                            </p:stCondLst>
                            <p:childTnLst>
                              <p:par>
                                <p:cTn id="2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0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/>
          <p:nvPr/>
        </p:nvSpPr>
        <p:spPr>
          <a:xfrm>
            <a:off x="4629749" y="3536171"/>
            <a:ext cx="2128041" cy="345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FS   </a:t>
            </a:r>
            <a:r>
              <a:rPr lang="en" dirty="0" err="1"/>
              <a:t>func</a:t>
            </a:r>
            <a:endParaRPr dirty="0"/>
          </a:p>
          <a:p>
            <a:pPr>
              <a:spcBef>
                <a:spcPts val="1000"/>
              </a:spcBef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−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 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endParaRPr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8"/>
          <p:cNvSpPr txBox="1"/>
          <p:nvPr/>
        </p:nvSpPr>
        <p:spPr>
          <a:xfrm>
            <a:off x="22236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0" name="Google Shape;280;p18"/>
          <p:cNvSpPr txBox="1">
            <a:spLocks noGrp="1"/>
          </p:cNvSpPr>
          <p:nvPr>
            <p:ph type="title"/>
          </p:nvPr>
        </p:nvSpPr>
        <p:spPr>
          <a:xfrm>
            <a:off x="311699" y="2386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/>
              <a:t>Function Unit</a:t>
            </a:r>
            <a:endParaRPr/>
          </a:p>
        </p:txBody>
      </p:sp>
      <p:sp>
        <p:nvSpPr>
          <p:cNvPr id="281" name="Google Shape;281;p18"/>
          <p:cNvSpPr txBox="1">
            <a:spLocks noGrp="1"/>
          </p:cNvSpPr>
          <p:nvPr>
            <p:ph type="body" idx="1"/>
          </p:nvPr>
        </p:nvSpPr>
        <p:spPr>
          <a:xfrm>
            <a:off x="311699" y="874957"/>
            <a:ext cx="8520600" cy="1596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Hardware circuits are fixed</a:t>
            </a:r>
            <a:endParaRPr dirty="0"/>
          </a:p>
        </p:txBody>
      </p:sp>
      <p:sp>
        <p:nvSpPr>
          <p:cNvPr id="282" name="Google Shape;282;p18"/>
          <p:cNvSpPr txBox="1">
            <a:spLocks noGrp="1"/>
          </p:cNvSpPr>
          <p:nvPr>
            <p:ph type="body" idx="1"/>
          </p:nvPr>
        </p:nvSpPr>
        <p:spPr>
          <a:xfrm>
            <a:off x="311699" y="1384784"/>
            <a:ext cx="9735811" cy="14814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har char="⇒"/>
            </a:pPr>
            <a:r>
              <a:rPr lang="en" dirty="0"/>
              <a:t>can’t adjust wires / gates while running</a:t>
            </a:r>
            <a:endParaRPr dirty="0"/>
          </a:p>
          <a:p>
            <a:pPr>
              <a:buChar char="⇒"/>
            </a:pPr>
            <a:r>
              <a:rPr lang="en" dirty="0"/>
              <a:t>build </a:t>
            </a:r>
            <a:r>
              <a:rPr lang="en" u="sng" dirty="0"/>
              <a:t>control wires</a:t>
            </a:r>
            <a:r>
              <a:rPr lang="en" dirty="0"/>
              <a:t> to parametrize its function</a:t>
            </a:r>
            <a:endParaRPr dirty="0"/>
          </a:p>
        </p:txBody>
      </p:sp>
      <p:sp>
        <p:nvSpPr>
          <p:cNvPr id="283" name="Google Shape;283;p18"/>
          <p:cNvSpPr txBox="1">
            <a:spLocks noGrp="1"/>
          </p:cNvSpPr>
          <p:nvPr>
            <p:ph type="body" idx="1"/>
          </p:nvPr>
        </p:nvSpPr>
        <p:spPr>
          <a:xfrm>
            <a:off x="3117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Unit: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84" name="Google Shape;284;p18"/>
          <p:cNvSpPr/>
          <p:nvPr/>
        </p:nvSpPr>
        <p:spPr>
          <a:xfrm rot="10800000" flipH="1">
            <a:off x="933250" y="4198575"/>
            <a:ext cx="2200500" cy="826500"/>
          </a:xfrm>
          <a:prstGeom prst="trapezoid">
            <a:avLst>
              <a:gd name="adj" fmla="val 5521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285" name="Google Shape;285;p18"/>
          <p:cNvCxnSpPr/>
          <p:nvPr/>
        </p:nvCxnSpPr>
        <p:spPr>
          <a:xfrm flipH="1">
            <a:off x="24343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6" name="Google Shape;286;p18"/>
          <p:cNvCxnSpPr/>
          <p:nvPr/>
        </p:nvCxnSpPr>
        <p:spPr>
          <a:xfrm rot="5400000">
            <a:off x="13420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" name="Google Shape;287;p18"/>
          <p:cNvCxnSpPr/>
          <p:nvPr/>
        </p:nvCxnSpPr>
        <p:spPr>
          <a:xfrm flipH="1">
            <a:off x="15199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8" name="Google Shape;288;p18"/>
          <p:cNvSpPr txBox="1"/>
          <p:nvPr/>
        </p:nvSpPr>
        <p:spPr>
          <a:xfrm>
            <a:off x="13092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9" name="Google Shape;289;p18"/>
          <p:cNvSpPr txBox="1"/>
          <p:nvPr/>
        </p:nvSpPr>
        <p:spPr>
          <a:xfrm>
            <a:off x="1135044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opA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0" name="Google Shape;290;p18"/>
          <p:cNvCxnSpPr/>
          <p:nvPr/>
        </p:nvCxnSpPr>
        <p:spPr>
          <a:xfrm rot="5400000">
            <a:off x="1799240" y="5265584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" name="Google Shape;291;p18"/>
          <p:cNvCxnSpPr/>
          <p:nvPr/>
        </p:nvCxnSpPr>
        <p:spPr>
          <a:xfrm flipH="1">
            <a:off x="1977100" y="5153103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2" name="Google Shape;292;p18"/>
          <p:cNvSpPr txBox="1"/>
          <p:nvPr/>
        </p:nvSpPr>
        <p:spPr>
          <a:xfrm>
            <a:off x="1766450" y="4990868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3" name="Google Shape;293;p18"/>
          <p:cNvSpPr txBox="1"/>
          <p:nvPr/>
        </p:nvSpPr>
        <p:spPr>
          <a:xfrm>
            <a:off x="2039487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opB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8"/>
          <p:cNvSpPr txBox="1"/>
          <p:nvPr/>
        </p:nvSpPr>
        <p:spPr>
          <a:xfrm>
            <a:off x="1592244" y="4675432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res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5" name="Google Shape;295;p18"/>
          <p:cNvCxnSpPr/>
          <p:nvPr/>
        </p:nvCxnSpPr>
        <p:spPr>
          <a:xfrm flipH="1">
            <a:off x="2905905" y="4608366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" name="Google Shape;296;p18"/>
          <p:cNvCxnSpPr/>
          <p:nvPr/>
        </p:nvCxnSpPr>
        <p:spPr>
          <a:xfrm flipH="1">
            <a:off x="3144991" y="4555949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7" name="Google Shape;297;p18"/>
          <p:cNvSpPr txBox="1"/>
          <p:nvPr/>
        </p:nvSpPr>
        <p:spPr>
          <a:xfrm>
            <a:off x="3034470" y="4363844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4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8" name="Google Shape;298;p18"/>
          <p:cNvSpPr txBox="1"/>
          <p:nvPr/>
        </p:nvSpPr>
        <p:spPr>
          <a:xfrm>
            <a:off x="2285511" y="4397050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9" name="Google Shape;299;p18"/>
          <p:cNvCxnSpPr/>
          <p:nvPr/>
        </p:nvCxnSpPr>
        <p:spPr>
          <a:xfrm rot="5400000">
            <a:off x="22564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0" name="Google Shape;300;p18"/>
          <p:cNvSpPr txBox="1">
            <a:spLocks noGrp="1"/>
          </p:cNvSpPr>
          <p:nvPr>
            <p:ph type="body" idx="1"/>
          </p:nvPr>
        </p:nvSpPr>
        <p:spPr>
          <a:xfrm>
            <a:off x="45789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Select: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cxnSp>
        <p:nvCxnSpPr>
          <p:cNvPr id="301" name="Google Shape;301;p18"/>
          <p:cNvCxnSpPr/>
          <p:nvPr/>
        </p:nvCxnSpPr>
        <p:spPr>
          <a:xfrm>
            <a:off x="4674018" y="3958000"/>
            <a:ext cx="86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2" name="Google Shape;302;p18"/>
          <p:cNvCxnSpPr/>
          <p:nvPr/>
        </p:nvCxnSpPr>
        <p:spPr>
          <a:xfrm>
            <a:off x="5297884" y="3735425"/>
            <a:ext cx="0" cy="207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3" name="Google Shape;303;p18"/>
          <p:cNvCxnSpPr/>
          <p:nvPr/>
        </p:nvCxnSpPr>
        <p:spPr>
          <a:xfrm>
            <a:off x="5238750" y="5154225"/>
            <a:ext cx="1272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9"/>
          <p:cNvSpPr txBox="1"/>
          <p:nvPr/>
        </p:nvSpPr>
        <p:spPr>
          <a:xfrm>
            <a:off x="3768194" y="3201450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309" name="Google Shape;309;p19"/>
          <p:cNvSpPr txBox="1">
            <a:spLocks noGrp="1"/>
          </p:cNvSpPr>
          <p:nvPr>
            <p:ph type="title"/>
          </p:nvPr>
        </p:nvSpPr>
        <p:spPr>
          <a:xfrm>
            <a:off x="311700" y="1065972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/>
              <a:t>Function Unit:  Adder-Subtractor</a:t>
            </a:r>
            <a:endParaRPr/>
          </a:p>
        </p:txBody>
      </p:sp>
      <p:sp>
        <p:nvSpPr>
          <p:cNvPr id="310" name="Google Shape;310;p19"/>
          <p:cNvSpPr txBox="1">
            <a:spLocks noGrp="1"/>
          </p:cNvSpPr>
          <p:nvPr>
            <p:ph type="body" idx="1"/>
          </p:nvPr>
        </p:nvSpPr>
        <p:spPr>
          <a:xfrm>
            <a:off x="311700" y="1852025"/>
            <a:ext cx="15579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11" name="Google Shape;311;p19"/>
          <p:cNvSpPr txBox="1"/>
          <p:nvPr/>
        </p:nvSpPr>
        <p:spPr>
          <a:xfrm>
            <a:off x="2940425" y="3628925"/>
            <a:ext cx="1557900" cy="6081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Adder-32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312" name="Google Shape;312;p19"/>
          <p:cNvCxnSpPr/>
          <p:nvPr/>
        </p:nvCxnSpPr>
        <p:spPr>
          <a:xfrm rot="5400000">
            <a:off x="3214080" y="3454965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" name="Google Shape;313;p19"/>
          <p:cNvCxnSpPr/>
          <p:nvPr/>
        </p:nvCxnSpPr>
        <p:spPr>
          <a:xfrm rot="5400000">
            <a:off x="3878471" y="3454965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" name="Google Shape;314;p19"/>
          <p:cNvCxnSpPr/>
          <p:nvPr/>
        </p:nvCxnSpPr>
        <p:spPr>
          <a:xfrm flipH="1">
            <a:off x="3337788" y="33685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5" name="Google Shape;315;p19"/>
          <p:cNvCxnSpPr/>
          <p:nvPr/>
        </p:nvCxnSpPr>
        <p:spPr>
          <a:xfrm flipH="1">
            <a:off x="4001550" y="33685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6" name="Google Shape;316;p19"/>
          <p:cNvSpPr txBox="1"/>
          <p:nvPr/>
        </p:nvSpPr>
        <p:spPr>
          <a:xfrm>
            <a:off x="3104206" y="3201450"/>
            <a:ext cx="4674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cxnSp>
        <p:nvCxnSpPr>
          <p:cNvPr id="317" name="Google Shape;317;p19"/>
          <p:cNvCxnSpPr/>
          <p:nvPr/>
        </p:nvCxnSpPr>
        <p:spPr>
          <a:xfrm rot="10800000">
            <a:off x="4499252" y="393269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" name="Google Shape;318;p19"/>
          <p:cNvCxnSpPr/>
          <p:nvPr/>
        </p:nvCxnSpPr>
        <p:spPr>
          <a:xfrm rot="10800000">
            <a:off x="2622073" y="393269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" name="Google Shape;319;p19"/>
          <p:cNvCxnSpPr/>
          <p:nvPr/>
        </p:nvCxnSpPr>
        <p:spPr>
          <a:xfrm rot="5400000">
            <a:off x="3539740" y="4415299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" name="Google Shape;320;p19"/>
          <p:cNvCxnSpPr/>
          <p:nvPr/>
        </p:nvCxnSpPr>
        <p:spPr>
          <a:xfrm flipH="1">
            <a:off x="3663450" y="4328829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1" name="Google Shape;321;p19"/>
          <p:cNvSpPr txBox="1"/>
          <p:nvPr/>
        </p:nvSpPr>
        <p:spPr>
          <a:xfrm>
            <a:off x="3432887" y="4173500"/>
            <a:ext cx="4674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322" name="Google Shape;322;p19"/>
          <p:cNvSpPr/>
          <p:nvPr/>
        </p:nvSpPr>
        <p:spPr>
          <a:xfrm rot="5400000">
            <a:off x="3946559" y="293254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Google Shape;323;p19"/>
          <p:cNvSpPr/>
          <p:nvPr/>
        </p:nvSpPr>
        <p:spPr>
          <a:xfrm rot="-5400000" flipH="1">
            <a:off x="3721285" y="293254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4" name="Google Shape;324;p19"/>
          <p:cNvSpPr/>
          <p:nvPr/>
        </p:nvSpPr>
        <p:spPr>
          <a:xfrm rot="5400000">
            <a:off x="4017084" y="2638789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325" name="Google Shape;325;p19"/>
          <p:cNvCxnSpPr/>
          <p:nvPr/>
        </p:nvCxnSpPr>
        <p:spPr>
          <a:xfrm rot="5400000">
            <a:off x="3795947" y="264544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" name="Google Shape;326;p19"/>
          <p:cNvCxnSpPr/>
          <p:nvPr/>
        </p:nvCxnSpPr>
        <p:spPr>
          <a:xfrm rot="5400000">
            <a:off x="4003151" y="264544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27" name="Google Shape;327;p19"/>
          <p:cNvSpPr/>
          <p:nvPr/>
        </p:nvSpPr>
        <p:spPr>
          <a:xfrm rot="5400000">
            <a:off x="4017084" y="2562589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8" name="Google Shape;328;p19"/>
          <p:cNvSpPr txBox="1">
            <a:spLocks noGrp="1"/>
          </p:cNvSpPr>
          <p:nvPr>
            <p:ph type="body" idx="1"/>
          </p:nvPr>
        </p:nvSpPr>
        <p:spPr>
          <a:xfrm>
            <a:off x="7583075" y="1852025"/>
            <a:ext cx="12492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cxnSp>
        <p:nvCxnSpPr>
          <p:cNvPr id="329" name="Google Shape;329;p19"/>
          <p:cNvCxnSpPr/>
          <p:nvPr/>
        </p:nvCxnSpPr>
        <p:spPr>
          <a:xfrm>
            <a:off x="3393900" y="2255375"/>
            <a:ext cx="0" cy="1074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0" name="Google Shape;330;p19"/>
          <p:cNvSpPr txBox="1"/>
          <p:nvPr/>
        </p:nvSpPr>
        <p:spPr>
          <a:xfrm>
            <a:off x="3243598" y="1936500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31" name="Google Shape;331;p19"/>
          <p:cNvCxnSpPr/>
          <p:nvPr/>
        </p:nvCxnSpPr>
        <p:spPr>
          <a:xfrm>
            <a:off x="3954575" y="2255375"/>
            <a:ext cx="0" cy="548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2" name="Google Shape;332;p19"/>
          <p:cNvSpPr txBox="1"/>
          <p:nvPr/>
        </p:nvSpPr>
        <p:spPr>
          <a:xfrm>
            <a:off x="3696972" y="2272115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cxnSp>
        <p:nvCxnSpPr>
          <p:cNvPr id="333" name="Google Shape;333;p19"/>
          <p:cNvCxnSpPr/>
          <p:nvPr/>
        </p:nvCxnSpPr>
        <p:spPr>
          <a:xfrm flipH="1">
            <a:off x="3897970" y="244415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4" name="Google Shape;334;p19"/>
          <p:cNvSpPr txBox="1"/>
          <p:nvPr/>
        </p:nvSpPr>
        <p:spPr>
          <a:xfrm>
            <a:off x="3809356" y="1936500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5" name="Google Shape;335;p19"/>
          <p:cNvSpPr txBox="1"/>
          <p:nvPr/>
        </p:nvSpPr>
        <p:spPr>
          <a:xfrm>
            <a:off x="3575778" y="4473502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6" name="Google Shape;336;p19"/>
          <p:cNvSpPr txBox="1"/>
          <p:nvPr/>
        </p:nvSpPr>
        <p:spPr>
          <a:xfrm>
            <a:off x="2371513" y="3721458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19"/>
          <p:cNvSpPr/>
          <p:nvPr/>
        </p:nvSpPr>
        <p:spPr>
          <a:xfrm>
            <a:off x="4161801" y="2493100"/>
            <a:ext cx="1217141" cy="194150"/>
          </a:xfrm>
          <a:custGeom>
            <a:avLst/>
            <a:gdLst/>
            <a:ahLst/>
            <a:cxnLst/>
            <a:rect l="l" t="t" r="r" b="b"/>
            <a:pathLst>
              <a:path w="28873" h="7766" extrusionOk="0">
                <a:moveTo>
                  <a:pt x="0" y="7766"/>
                </a:moveTo>
                <a:lnTo>
                  <a:pt x="0" y="0"/>
                </a:lnTo>
                <a:lnTo>
                  <a:pt x="28873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" name="Google Shape;338;p19"/>
          <p:cNvSpPr/>
          <p:nvPr/>
        </p:nvSpPr>
        <p:spPr>
          <a:xfrm>
            <a:off x="4838178" y="2465057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9" name="Google Shape;339;p19"/>
          <p:cNvSpPr txBox="1"/>
          <p:nvPr/>
        </p:nvSpPr>
        <p:spPr>
          <a:xfrm>
            <a:off x="5399600" y="2281126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0" name="Google Shape;340;p19"/>
          <p:cNvSpPr/>
          <p:nvPr/>
        </p:nvSpPr>
        <p:spPr>
          <a:xfrm rot="5400000" flipH="1">
            <a:off x="4052087" y="3116763"/>
            <a:ext cx="1436576" cy="194150"/>
          </a:xfrm>
          <a:custGeom>
            <a:avLst/>
            <a:gdLst/>
            <a:ahLst/>
            <a:cxnLst/>
            <a:rect l="l" t="t" r="r" b="b"/>
            <a:pathLst>
              <a:path w="28873" h="7766" extrusionOk="0">
                <a:moveTo>
                  <a:pt x="0" y="7766"/>
                </a:moveTo>
                <a:lnTo>
                  <a:pt x="0" y="0"/>
                </a:lnTo>
                <a:lnTo>
                  <a:pt x="28873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1" name="Google Shape;341;p19"/>
          <p:cNvSpPr txBox="1"/>
          <p:nvPr/>
        </p:nvSpPr>
        <p:spPr>
          <a:xfrm>
            <a:off x="5831625" y="2984350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342900">
              <a:buClr>
                <a:schemeClr val="dk2"/>
              </a:buClr>
              <a:buSzPts val="1800"/>
              <a:buChar char="●"/>
            </a:pPr>
            <a:r>
              <a:rPr lang="en">
                <a:solidFill>
                  <a:schemeClr val="dk2"/>
                </a:solidFill>
              </a:rPr>
              <a:t>if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">
                <a:solidFill>
                  <a:schemeClr val="dk2"/>
                </a:solidFill>
              </a:rPr>
              <a:t> then</a:t>
            </a:r>
            <a:endParaRPr>
              <a:solidFill>
                <a:schemeClr val="dk2"/>
              </a:solidFill>
            </a:endParaRPr>
          </a:p>
          <a:p>
            <a:pPr marL="457200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>
                <a:solidFill>
                  <a:schemeClr val="dk2"/>
                </a:solidFill>
              </a:rPr>
              <a:t> =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342900">
              <a:spcBef>
                <a:spcPts val="1000"/>
              </a:spcBef>
              <a:buClr>
                <a:schemeClr val="dk2"/>
              </a:buClr>
              <a:buSzPts val="1800"/>
              <a:buChar char="●"/>
            </a:pPr>
            <a:r>
              <a:rPr lang="en">
                <a:solidFill>
                  <a:schemeClr val="dk2"/>
                </a:solidFill>
              </a:rPr>
              <a:t>if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>
                <a:solidFill>
                  <a:schemeClr val="dk2"/>
                </a:solidFill>
              </a:rPr>
              <a:t> then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42" name="Google Shape;342;p19"/>
          <p:cNvCxnSpPr/>
          <p:nvPr/>
        </p:nvCxnSpPr>
        <p:spPr>
          <a:xfrm>
            <a:off x="7182025" y="4086875"/>
            <a:ext cx="13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3" name="Google Shape;343;p19"/>
          <p:cNvSpPr txBox="1"/>
          <p:nvPr/>
        </p:nvSpPr>
        <p:spPr>
          <a:xfrm>
            <a:off x="5831625" y="4212662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solidFill>
                  <a:schemeClr val="dk2"/>
                </a:solidFill>
              </a:rPr>
              <a:t> =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−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  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5831625" y="3931213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>
                <a:solidFill>
                  <a:schemeClr val="dk2"/>
                </a:solidFill>
              </a:rPr>
              <a:t> =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9"/>
          <p:cNvSpPr txBox="1">
            <a:spLocks noGrp="1"/>
          </p:cNvSpPr>
          <p:nvPr>
            <p:ph type="title"/>
          </p:nvPr>
        </p:nvSpPr>
        <p:spPr>
          <a:xfrm>
            <a:off x="311700" y="3264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Digital State Machines</a:t>
            </a:r>
            <a:endParaRPr dirty="0"/>
          </a:p>
        </p:txBody>
      </p:sp>
      <p:sp>
        <p:nvSpPr>
          <p:cNvPr id="232" name="Google Shape;232;p19"/>
          <p:cNvSpPr txBox="1">
            <a:spLocks noGrp="1"/>
          </p:cNvSpPr>
          <p:nvPr>
            <p:ph type="body" idx="1"/>
          </p:nvPr>
        </p:nvSpPr>
        <p:spPr>
          <a:xfrm>
            <a:off x="268156" y="1329512"/>
            <a:ext cx="85206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Memory holds state information</a:t>
            </a:r>
            <a:endParaRPr/>
          </a:p>
        </p:txBody>
      </p:sp>
      <p:sp>
        <p:nvSpPr>
          <p:cNvPr id="233" name="Google Shape;233;p19"/>
          <p:cNvSpPr txBox="1"/>
          <p:nvPr/>
        </p:nvSpPr>
        <p:spPr>
          <a:xfrm>
            <a:off x="1889706" y="2240084"/>
            <a:ext cx="1654200" cy="1280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memory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34" name="Google Shape;234;p19"/>
          <p:cNvSpPr/>
          <p:nvPr/>
        </p:nvSpPr>
        <p:spPr>
          <a:xfrm rot="5400000">
            <a:off x="1931191" y="2774881"/>
            <a:ext cx="134100" cy="214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5" name="Google Shape;235;p19"/>
          <p:cNvSpPr txBox="1"/>
          <p:nvPr/>
        </p:nvSpPr>
        <p:spPr>
          <a:xfrm rot="-5400000">
            <a:off x="902238" y="2467394"/>
            <a:ext cx="368100" cy="827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236" name="Google Shape;236;p19"/>
          <p:cNvSpPr/>
          <p:nvPr/>
        </p:nvSpPr>
        <p:spPr>
          <a:xfrm rot="-5400000">
            <a:off x="1019702" y="2606301"/>
            <a:ext cx="138400" cy="552950"/>
          </a:xfrm>
          <a:custGeom>
            <a:avLst/>
            <a:gdLst/>
            <a:ahLst/>
            <a:cxnLst/>
            <a:rect l="l" t="t" r="r" b="b"/>
            <a:pathLst>
              <a:path w="5536" h="22118" extrusionOk="0">
                <a:moveTo>
                  <a:pt x="28" y="0"/>
                </a:moveTo>
                <a:lnTo>
                  <a:pt x="0" y="2769"/>
                </a:lnTo>
                <a:lnTo>
                  <a:pt x="5508" y="2769"/>
                </a:lnTo>
                <a:lnTo>
                  <a:pt x="5508" y="8220"/>
                </a:lnTo>
                <a:lnTo>
                  <a:pt x="28" y="8220"/>
                </a:lnTo>
                <a:lnTo>
                  <a:pt x="28" y="13699"/>
                </a:lnTo>
                <a:lnTo>
                  <a:pt x="5536" y="13699"/>
                </a:lnTo>
                <a:lnTo>
                  <a:pt x="5508" y="19179"/>
                </a:lnTo>
                <a:lnTo>
                  <a:pt x="0" y="19207"/>
                </a:lnTo>
                <a:lnTo>
                  <a:pt x="28" y="22118"/>
                </a:ln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7" name="Google Shape;237;p19"/>
          <p:cNvSpPr txBox="1"/>
          <p:nvPr/>
        </p:nvSpPr>
        <p:spPr>
          <a:xfrm>
            <a:off x="1237100" y="12047500"/>
            <a:ext cx="5018100" cy="5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cxnSp>
        <p:nvCxnSpPr>
          <p:cNvPr id="238" name="Google Shape;238;p19"/>
          <p:cNvCxnSpPr>
            <a:stCxn id="235" idx="2"/>
            <a:endCxn id="234" idx="3"/>
          </p:cNvCxnSpPr>
          <p:nvPr/>
        </p:nvCxnSpPr>
        <p:spPr>
          <a:xfrm>
            <a:off x="1500138" y="2881244"/>
            <a:ext cx="390900" cy="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9" name="Google Shape;239;p19"/>
          <p:cNvSpPr txBox="1"/>
          <p:nvPr/>
        </p:nvSpPr>
        <p:spPr>
          <a:xfrm>
            <a:off x="4867981" y="2240084"/>
            <a:ext cx="2257200" cy="1280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combinational</a:t>
            </a:r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circuit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0" name="Google Shape;240;p19"/>
          <p:cNvCxnSpPr>
            <a:stCxn id="233" idx="3"/>
            <a:endCxn id="239" idx="1"/>
          </p:cNvCxnSpPr>
          <p:nvPr/>
        </p:nvCxnSpPr>
        <p:spPr>
          <a:xfrm>
            <a:off x="3543906" y="2880434"/>
            <a:ext cx="132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" name="Google Shape;241;p19"/>
          <p:cNvCxnSpPr/>
          <p:nvPr/>
        </p:nvCxnSpPr>
        <p:spPr>
          <a:xfrm flipH="1">
            <a:off x="4147056" y="283803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2" name="Google Shape;242;p19"/>
          <p:cNvSpPr txBox="1"/>
          <p:nvPr/>
        </p:nvSpPr>
        <p:spPr>
          <a:xfrm>
            <a:off x="3543906" y="23685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current</a:t>
            </a:r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state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3" name="Google Shape;243;p19"/>
          <p:cNvCxnSpPr/>
          <p:nvPr/>
        </p:nvCxnSpPr>
        <p:spPr>
          <a:xfrm flipH="1">
            <a:off x="5996481" y="1558384"/>
            <a:ext cx="900" cy="684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" name="Google Shape;244;p19"/>
          <p:cNvCxnSpPr/>
          <p:nvPr/>
        </p:nvCxnSpPr>
        <p:spPr>
          <a:xfrm flipH="1">
            <a:off x="5943216" y="1819150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5" name="Google Shape;245;p19"/>
          <p:cNvSpPr txBox="1"/>
          <p:nvPr/>
        </p:nvSpPr>
        <p:spPr>
          <a:xfrm>
            <a:off x="5337858" y="124733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inputs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2716275" y="3522910"/>
            <a:ext cx="3277850" cy="453025"/>
          </a:xfrm>
          <a:custGeom>
            <a:avLst/>
            <a:gdLst/>
            <a:ahLst/>
            <a:cxnLst/>
            <a:rect l="l" t="t" r="r" b="b"/>
            <a:pathLst>
              <a:path w="131114" h="18121" extrusionOk="0">
                <a:moveTo>
                  <a:pt x="131114" y="0"/>
                </a:moveTo>
                <a:lnTo>
                  <a:pt x="131114" y="18121"/>
                </a:lnTo>
                <a:lnTo>
                  <a:pt x="0" y="18121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sp>
      <p:cxnSp>
        <p:nvCxnSpPr>
          <p:cNvPr id="247" name="Google Shape;247;p19"/>
          <p:cNvCxnSpPr/>
          <p:nvPr/>
        </p:nvCxnSpPr>
        <p:spPr>
          <a:xfrm flipH="1">
            <a:off x="4147056" y="3930970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8" name="Google Shape;248;p19"/>
          <p:cNvSpPr txBox="1"/>
          <p:nvPr/>
        </p:nvSpPr>
        <p:spPr>
          <a:xfrm>
            <a:off x="3543906" y="35877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next state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9" name="Google Shape;249;p19"/>
          <p:cNvCxnSpPr/>
          <p:nvPr/>
        </p:nvCxnSpPr>
        <p:spPr>
          <a:xfrm>
            <a:off x="7125306" y="2880434"/>
            <a:ext cx="132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" name="Google Shape;250;p19"/>
          <p:cNvCxnSpPr/>
          <p:nvPr/>
        </p:nvCxnSpPr>
        <p:spPr>
          <a:xfrm flipH="1">
            <a:off x="7728456" y="283803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1" name="Google Shape;251;p19"/>
          <p:cNvSpPr txBox="1"/>
          <p:nvPr/>
        </p:nvSpPr>
        <p:spPr>
          <a:xfrm>
            <a:off x="7125306" y="23685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outputs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52" name="Google Shape;252;p19"/>
          <p:cNvSpPr txBox="1">
            <a:spLocks noGrp="1"/>
          </p:cNvSpPr>
          <p:nvPr>
            <p:ph type="body" idx="1"/>
          </p:nvPr>
        </p:nvSpPr>
        <p:spPr>
          <a:xfrm>
            <a:off x="268156" y="4072711"/>
            <a:ext cx="8520600" cy="1328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"/>
              <a:t>compute next state based on (current state, inputs)</a:t>
            </a:r>
            <a:endParaRPr/>
          </a:p>
        </p:txBody>
      </p:sp>
      <p:sp>
        <p:nvSpPr>
          <p:cNvPr id="253" name="Google Shape;253;p19"/>
          <p:cNvSpPr txBox="1">
            <a:spLocks noGrp="1"/>
          </p:cNvSpPr>
          <p:nvPr>
            <p:ph type="body" idx="1"/>
          </p:nvPr>
        </p:nvSpPr>
        <p:spPr>
          <a:xfrm>
            <a:off x="268156" y="4386232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"/>
              <a:t>compute outputs based on (current state, inputs)</a:t>
            </a:r>
            <a:endParaRPr/>
          </a:p>
        </p:txBody>
      </p:sp>
      <p:sp>
        <p:nvSpPr>
          <p:cNvPr id="254" name="Google Shape;254;p19"/>
          <p:cNvSpPr txBox="1">
            <a:spLocks noGrp="1"/>
          </p:cNvSpPr>
          <p:nvPr>
            <p:ph type="body" idx="1"/>
          </p:nvPr>
        </p:nvSpPr>
        <p:spPr>
          <a:xfrm>
            <a:off x="268156" y="4902208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/>
              <a:t>Q.  What does this imply about the clock period?</a:t>
            </a:r>
            <a:endParaRPr/>
          </a:p>
        </p:txBody>
      </p:sp>
      <p:sp>
        <p:nvSpPr>
          <p:cNvPr id="255" name="Google Shape;255;p19"/>
          <p:cNvSpPr txBox="1">
            <a:spLocks noGrp="1"/>
          </p:cNvSpPr>
          <p:nvPr>
            <p:ph type="body" idx="1"/>
          </p:nvPr>
        </p:nvSpPr>
        <p:spPr>
          <a:xfrm>
            <a:off x="268156" y="5291911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" dirty="0"/>
              <a:t>clock period must exceed (</a:t>
            </a:r>
            <a:r>
              <a:rPr lang="en" i="1" dirty="0" err="1"/>
              <a:t>t</a:t>
            </a:r>
            <a:r>
              <a:rPr lang="en" i="1" baseline="-25000" dirty="0" err="1"/>
              <a:t>pd</a:t>
            </a:r>
            <a:r>
              <a:rPr lang="en" dirty="0"/>
              <a:t> of combinational circuit + </a:t>
            </a:r>
            <a:r>
              <a:rPr lang="en" i="1" dirty="0" err="1"/>
              <a:t>t</a:t>
            </a:r>
            <a:r>
              <a:rPr lang="en" i="1" baseline="-25000" dirty="0" err="1"/>
              <a:t>pd</a:t>
            </a:r>
            <a:r>
              <a:rPr lang="en" dirty="0"/>
              <a:t> of registers)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1065972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CPU Hardware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852028"/>
            <a:ext cx="8364214" cy="4701172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" u="sng" dirty="0"/>
              <a:t>Goal</a:t>
            </a:r>
            <a:r>
              <a:rPr lang="en" dirty="0"/>
              <a:t>:  Given an instruction set architecture, construct a machine that reliably executes instructions.</a:t>
            </a:r>
            <a:endParaRPr dirty="0"/>
          </a:p>
          <a:p>
            <a:pPr marL="0" indent="0">
              <a:lnSpc>
                <a:spcPct val="150000"/>
              </a:lnSpc>
              <a:spcBef>
                <a:spcPts val="1600"/>
              </a:spcBef>
              <a:buNone/>
            </a:pPr>
            <a:r>
              <a:rPr lang="en" dirty="0"/>
              <a:t>Design choices will influence speed of instructions:</a:t>
            </a:r>
            <a:endParaRPr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3642772"/>
            <a:ext cx="8520600" cy="1701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en" dirty="0"/>
              <a:t>some instructions will be faster than others</a:t>
            </a:r>
            <a:endParaRPr dirty="0"/>
          </a:p>
          <a:p>
            <a:pPr>
              <a:lnSpc>
                <a:spcPct val="150000"/>
              </a:lnSpc>
            </a:pPr>
            <a:r>
              <a:rPr lang="en" dirty="0"/>
              <a:t>order of instructions may matter</a:t>
            </a:r>
            <a:endParaRPr dirty="0"/>
          </a:p>
          <a:p>
            <a:pPr>
              <a:lnSpc>
                <a:spcPct val="150000"/>
              </a:lnSpc>
            </a:pPr>
            <a:r>
              <a:rPr lang="en" dirty="0"/>
              <a:t>order of memory accesses may matter</a:t>
            </a:r>
            <a:endParaRPr dirty="0"/>
          </a:p>
        </p:txBody>
      </p:sp>
      <p:sp>
        <p:nvSpPr>
          <p:cNvPr id="63" name="Google Shape;63;p14"/>
          <p:cNvSpPr/>
          <p:nvPr/>
        </p:nvSpPr>
        <p:spPr>
          <a:xfrm>
            <a:off x="6351209" y="4810907"/>
            <a:ext cx="168925" cy="710850"/>
          </a:xfrm>
          <a:custGeom>
            <a:avLst/>
            <a:gdLst/>
            <a:ahLst/>
            <a:cxnLst/>
            <a:rect l="l" t="t" r="r" b="b"/>
            <a:pathLst>
              <a:path w="6757" h="28434" extrusionOk="0">
                <a:moveTo>
                  <a:pt x="0" y="0"/>
                </a:moveTo>
                <a:lnTo>
                  <a:pt x="6757" y="0"/>
                </a:lnTo>
                <a:lnTo>
                  <a:pt x="6757" y="28434"/>
                </a:lnTo>
                <a:lnTo>
                  <a:pt x="1126" y="28434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64" name="Google Shape;64;p14"/>
          <p:cNvCxnSpPr/>
          <p:nvPr/>
        </p:nvCxnSpPr>
        <p:spPr>
          <a:xfrm>
            <a:off x="6679669" y="4426029"/>
            <a:ext cx="133800" cy="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14"/>
          <p:cNvSpPr txBox="1"/>
          <p:nvPr/>
        </p:nvSpPr>
        <p:spPr>
          <a:xfrm>
            <a:off x="6859586" y="4326472"/>
            <a:ext cx="2129100" cy="3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solidFill>
                  <a:srgbClr val="0000FF"/>
                </a:solidFill>
              </a:rPr>
              <a:t>“conflicts” or “hazards”</a:t>
            </a:r>
            <a:endParaRPr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Maximum Clock Frequency</a:t>
            </a:r>
            <a:endParaRPr/>
          </a:p>
        </p:txBody>
      </p:sp>
      <p:sp>
        <p:nvSpPr>
          <p:cNvPr id="806" name="Google Shape;806;p34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2045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702" t="-356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807" name="Google Shape;807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8</a:t>
            </a:fld>
            <a:endParaRPr/>
          </a:p>
        </p:txBody>
      </p:sp>
      <p:pic>
        <p:nvPicPr>
          <p:cNvPr id="808" name="Google Shape;808;p34" descr="fig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9939" y="3290088"/>
            <a:ext cx="3886200" cy="3022600"/>
          </a:xfrm>
          <a:prstGeom prst="rect">
            <a:avLst/>
          </a:prstGeom>
          <a:noFill/>
          <a:ln>
            <a:noFill/>
          </a:ln>
        </p:spPr>
      </p:pic>
      <p:sp>
        <p:nvSpPr>
          <p:cNvPr id="809" name="Google Shape;809;p34"/>
          <p:cNvSpPr/>
          <p:nvPr/>
        </p:nvSpPr>
        <p:spPr>
          <a:xfrm>
            <a:off x="4657608" y="3774624"/>
            <a:ext cx="3931800" cy="29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Max Delay =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 Period = Max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Max Freq = 1/Min Period</a:t>
            </a:r>
            <a:endParaRPr sz="2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0" name="Google Shape;810;p34"/>
          <p:cNvCxnSpPr/>
          <p:nvPr/>
        </p:nvCxnSpPr>
        <p:spPr>
          <a:xfrm>
            <a:off x="1836739" y="4263225"/>
            <a:ext cx="1676400" cy="0"/>
          </a:xfrm>
          <a:prstGeom prst="straightConnector1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1" name="Google Shape;811;p34"/>
          <p:cNvCxnSpPr/>
          <p:nvPr/>
        </p:nvCxnSpPr>
        <p:spPr>
          <a:xfrm>
            <a:off x="2674939" y="4898863"/>
            <a:ext cx="0" cy="54864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2" name="Google Shape;812;p34"/>
          <p:cNvCxnSpPr/>
          <p:nvPr/>
        </p:nvCxnSpPr>
        <p:spPr>
          <a:xfrm>
            <a:off x="2674939" y="5787225"/>
            <a:ext cx="0" cy="5334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813" name="Google Shape;813;p34"/>
          <p:cNvSpPr txBox="1"/>
          <p:nvPr/>
        </p:nvSpPr>
        <p:spPr>
          <a:xfrm>
            <a:off x="6484100" y="3774844"/>
            <a:ext cx="26517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CLK-to-Q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34"/>
          <p:cNvSpPr txBox="1"/>
          <p:nvPr/>
        </p:nvSpPr>
        <p:spPr>
          <a:xfrm>
            <a:off x="6484100" y="4255826"/>
            <a:ext cx="261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CL Delay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34"/>
          <p:cNvSpPr txBox="1"/>
          <p:nvPr/>
        </p:nvSpPr>
        <p:spPr>
          <a:xfrm>
            <a:off x="6484100" y="4777776"/>
            <a:ext cx="2298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Setup Time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6" name="Google Shape;816;p34"/>
          <p:cNvGrpSpPr/>
          <p:nvPr/>
        </p:nvGrpSpPr>
        <p:grpSpPr>
          <a:xfrm>
            <a:off x="3823330" y="2725782"/>
            <a:ext cx="5257339" cy="2318694"/>
            <a:chOff x="4657600" y="3125331"/>
            <a:chExt cx="4366200" cy="2318694"/>
          </a:xfrm>
        </p:grpSpPr>
        <p:sp>
          <p:nvSpPr>
            <p:cNvPr id="817" name="Google Shape;817;p34"/>
            <p:cNvSpPr txBox="1"/>
            <p:nvPr/>
          </p:nvSpPr>
          <p:spPr>
            <a:xfrm>
              <a:off x="4657600" y="3125331"/>
              <a:ext cx="4366200" cy="4848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85200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00">
                  <a:latin typeface="Calibri"/>
                  <a:ea typeface="Calibri"/>
                  <a:cs typeface="Calibri"/>
                  <a:sym typeface="Calibri"/>
                </a:rPr>
                <a:t>Assumes Max Delay &gt; Hold Time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18" name="Google Shape;818;p34"/>
            <p:cNvCxnSpPr/>
            <p:nvPr/>
          </p:nvCxnSpPr>
          <p:spPr>
            <a:xfrm>
              <a:off x="5413900" y="3556425"/>
              <a:ext cx="33300" cy="18876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6616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" name="Google Shape;823;p35"/>
          <p:cNvGrpSpPr/>
          <p:nvPr/>
        </p:nvGrpSpPr>
        <p:grpSpPr>
          <a:xfrm>
            <a:off x="914400" y="4216930"/>
            <a:ext cx="5791200" cy="2200275"/>
            <a:chOff x="914400" y="4216930"/>
            <a:chExt cx="5791200" cy="2200275"/>
          </a:xfrm>
        </p:grpSpPr>
        <p:pic>
          <p:nvPicPr>
            <p:cNvPr id="824" name="Google Shape;824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14400" y="4216930"/>
              <a:ext cx="5791200" cy="2200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5" name="Google Shape;825;p35"/>
            <p:cNvSpPr txBox="1"/>
            <p:nvPr/>
          </p:nvSpPr>
          <p:spPr>
            <a:xfrm>
              <a:off x="5625297" y="5451676"/>
              <a:ext cx="38985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35"/>
            <p:cNvSpPr txBox="1"/>
            <p:nvPr/>
          </p:nvSpPr>
          <p:spPr>
            <a:xfrm rot="5400000">
              <a:off x="867767" y="5764329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35"/>
            <p:cNvSpPr txBox="1"/>
            <p:nvPr/>
          </p:nvSpPr>
          <p:spPr>
            <a:xfrm rot="5400000">
              <a:off x="6136177" y="5673662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8" name="Google Shape;828;p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Critical Path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3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critical path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the longest delay between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two registers in a circuit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clock period must be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this critical path, or the signal will not propagate properly to that next register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p35"/>
          <p:cNvCxnSpPr/>
          <p:nvPr/>
        </p:nvCxnSpPr>
        <p:spPr>
          <a:xfrm>
            <a:off x="1574158" y="5891515"/>
            <a:ext cx="112274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1" name="Google Shape;831;p35"/>
          <p:cNvCxnSpPr/>
          <p:nvPr/>
        </p:nvCxnSpPr>
        <p:spPr>
          <a:xfrm rot="10800000" flipH="1">
            <a:off x="2569579" y="5266618"/>
            <a:ext cx="1412100" cy="624900"/>
          </a:xfrm>
          <a:prstGeom prst="bentConnector3">
            <a:avLst>
              <a:gd name="adj1" fmla="val 18852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2" name="Google Shape;832;p35"/>
          <p:cNvCxnSpPr/>
          <p:nvPr/>
        </p:nvCxnSpPr>
        <p:spPr>
          <a:xfrm rot="10800000" flipH="1">
            <a:off x="3854370" y="4652982"/>
            <a:ext cx="1470000" cy="613500"/>
          </a:xfrm>
          <a:prstGeom prst="bentConnector3">
            <a:avLst>
              <a:gd name="adj1" fmla="val 1063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3" name="Google Shape;833;p35"/>
          <p:cNvCxnSpPr/>
          <p:nvPr/>
        </p:nvCxnSpPr>
        <p:spPr>
          <a:xfrm>
            <a:off x="5058137" y="4653022"/>
            <a:ext cx="1088100" cy="972300"/>
          </a:xfrm>
          <a:prstGeom prst="bentConnector3">
            <a:avLst>
              <a:gd name="adj1" fmla="val 4255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5" name="Google Shape;835;p35"/>
          <p:cNvCxnSpPr/>
          <p:nvPr/>
        </p:nvCxnSpPr>
        <p:spPr>
          <a:xfrm rot="10800000" flipH="1">
            <a:off x="777783" y="5890015"/>
            <a:ext cx="880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196242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8501</TotalTime>
  <Words>2308</Words>
  <Application>Microsoft Macintosh PowerPoint</Application>
  <PresentationFormat>On-screen Show (4:3)</PresentationFormat>
  <Paragraphs>762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Arial Narrow</vt:lpstr>
      <vt:lpstr>Calibri</vt:lpstr>
      <vt:lpstr>Courier New</vt:lpstr>
      <vt:lpstr>Cutive</vt:lpstr>
      <vt:lpstr>Roboto Regular</vt:lpstr>
      <vt:lpstr>Times New Roman</vt:lpstr>
      <vt:lpstr>Wingdings</vt:lpstr>
      <vt:lpstr>UWTheme-351-Au18</vt:lpstr>
      <vt:lpstr>Black Box Architecture</vt:lpstr>
      <vt:lpstr>Mystery Circuit</vt:lpstr>
      <vt:lpstr>Computing with Combinational Circuits</vt:lpstr>
      <vt:lpstr>Function Unit</vt:lpstr>
      <vt:lpstr>Function Unit:  Adder-Subtractor</vt:lpstr>
      <vt:lpstr>Digital State Machines</vt:lpstr>
      <vt:lpstr>CPU Hardware</vt:lpstr>
      <vt:lpstr>Maximum Clock Frequency</vt:lpstr>
      <vt:lpstr>The Critical Path</vt:lpstr>
      <vt:lpstr>How do we go faster?</vt:lpstr>
      <vt:lpstr>RISC-V CPU Datapath, Control Intro</vt:lpstr>
      <vt:lpstr>Design Principles</vt:lpstr>
      <vt:lpstr>Summary !</vt:lpstr>
      <vt:lpstr>Your CPU in two parts</vt:lpstr>
      <vt:lpstr>Design Principles</vt:lpstr>
      <vt:lpstr>Storage Element: Register File</vt:lpstr>
      <vt:lpstr>Implementing R-Types</vt:lpstr>
      <vt:lpstr>Adding addi to datapath</vt:lpstr>
      <vt:lpstr>Adding lw to datapath</vt:lpstr>
      <vt:lpstr>Storage Element: Idealized Memory</vt:lpstr>
      <vt:lpstr>Current Datapath</vt:lpstr>
      <vt:lpstr>Adding sw to datapath</vt:lpstr>
      <vt:lpstr>Adding branches to datapath</vt:lpstr>
      <vt:lpstr>Adding jalr to datapath</vt:lpstr>
      <vt:lpstr>Adding jal to datapath</vt:lpstr>
      <vt:lpstr>Implementing lui</vt:lpstr>
      <vt:lpstr>Implementing auipc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117</cp:revision>
  <cp:lastPrinted>2019-11-27T18:57:14Z</cp:lastPrinted>
  <dcterms:created xsi:type="dcterms:W3CDTF">2016-11-27T02:39:48Z</dcterms:created>
  <dcterms:modified xsi:type="dcterms:W3CDTF">2022-07-19T00:35:06Z</dcterms:modified>
</cp:coreProperties>
</file>