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7"/>
  </p:notesMasterIdLst>
  <p:handoutMasterIdLst>
    <p:handoutMasterId r:id="rId48"/>
  </p:handoutMasterIdLst>
  <p:sldIdLst>
    <p:sldId id="299" r:id="rId2"/>
    <p:sldId id="341" r:id="rId3"/>
    <p:sldId id="710" r:id="rId4"/>
    <p:sldId id="342" r:id="rId5"/>
    <p:sldId id="273" r:id="rId6"/>
    <p:sldId id="274" r:id="rId7"/>
    <p:sldId id="275" r:id="rId8"/>
    <p:sldId id="277" r:id="rId9"/>
    <p:sldId id="286" r:id="rId10"/>
    <p:sldId id="350" r:id="rId11"/>
    <p:sldId id="296" r:id="rId12"/>
    <p:sldId id="358" r:id="rId13"/>
    <p:sldId id="359" r:id="rId14"/>
    <p:sldId id="360" r:id="rId15"/>
    <p:sldId id="300" r:id="rId16"/>
    <p:sldId id="302" r:id="rId17"/>
    <p:sldId id="361" r:id="rId18"/>
    <p:sldId id="362" r:id="rId19"/>
    <p:sldId id="363" r:id="rId20"/>
    <p:sldId id="364" r:id="rId21"/>
    <p:sldId id="365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7" r:id="rId30"/>
    <p:sldId id="265" r:id="rId31"/>
    <p:sldId id="266" r:id="rId32"/>
    <p:sldId id="267" r:id="rId33"/>
    <p:sldId id="268" r:id="rId34"/>
    <p:sldId id="269" r:id="rId35"/>
    <p:sldId id="711" r:id="rId36"/>
    <p:sldId id="315" r:id="rId37"/>
    <p:sldId id="316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2275" autoAdjust="0"/>
  </p:normalViewPr>
  <p:slideViewPr>
    <p:cSldViewPr snapToGrid="0">
      <p:cViewPr varScale="1">
        <p:scale>
          <a:sx n="114" d="100"/>
          <a:sy n="11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4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d06e5346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d06e5346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d06e5346f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630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1" name="Google Shape;97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6995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999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986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5" name="Google Shape;100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243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d15df5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5d15df57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g5d15df57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44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5d06e5346f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2" name="Google Shape;1042;g5d06e5346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622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9" name="Google Shape;10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569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6" name="Google Shape;10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4741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Circle the output, use variables/animations, talk about the output as a bit combination (integer?)</a:t>
            </a:r>
            <a:br>
              <a:rPr lang="en-US"/>
            </a:br>
            <a:r>
              <a:rPr lang="en-US"/>
              <a:t>Maybe 3 inputs?</a:t>
            </a:r>
            <a:endParaRPr/>
          </a:p>
        </p:txBody>
      </p:sp>
      <p:sp>
        <p:nvSpPr>
          <p:cNvPr id="1063" name="Google Shape;10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271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d15df57d5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5d15df57d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6015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1" name="Google Shape;10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9795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4" name="Google Shape;111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55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5d06e5346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2" name="Google Shape;1122;g5d06e5346f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5d06e5346f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590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1" name="Google Shape;11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375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5d06e5346f_0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3" name="Google Shape;1163;g5d06e5346f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5749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0" name="Google Shape;117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202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7" name="Google Shape;11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9458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Demorgan’s law example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28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between the two generally comes down to whether the output function has more 0’s or 1’s.  Choosing the conversion (SoP/PoS) with less items will result in a shorter expression!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example happens to be balanced:  2 0’s and 2 1’s)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074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10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0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Should be at no later than 10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1584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374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101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42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647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5d06e5346f_0_3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2" name="Google Shape;1222;g5d06e5346f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448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9" name="Google Shape;122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1488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on black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distribution: a(b +1)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Froms laws of 0s and 1s: b+1 = 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ab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0 0 0 0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090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4" name="Google Shape;125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8363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6" name="Google Shape;126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139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4712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3" name="Google Shape;127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3146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0" name="Google Shape;130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82795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3" name="Google Shape;13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34114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9" name="Google Shape;133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70357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9" name="Google Shape;134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only has to go through 2 “stages” worth of gates as opposed to 4 previously.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Longest path here is B → NOT → AND → D.  Before one of the longest paths was B → NOT → AND → OR → AND → 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69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d06e5346f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5d06e5346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60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d06e5346f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5d06e5346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570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d06e5346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5d06e534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898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870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d06e5346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5d06e5346f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5d06e5346f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25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6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18070" y="-2231"/>
            <a:ext cx="1907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L25:  Combinational Logic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2" r:id="rId6"/>
    <p:sldLayoutId id="2147483693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7.jpeg"/><Relationship Id="rId21" Type="http://schemas.openxmlformats.org/officeDocument/2006/relationships/tags" Target="../tags/tag22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9.tif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3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Digital Logic - Combinational</a:t>
            </a:r>
            <a:endParaRPr lang="en-US" sz="2000" b="0" dirty="0"/>
          </a:p>
        </p:txBody>
      </p:sp>
      <p:pic>
        <p:nvPicPr>
          <p:cNvPr id="5" name="Google Shape;169;p1">
            <a:extLst>
              <a:ext uri="{FF2B5EF4-FFF2-40B4-BE49-F238E27FC236}">
                <a16:creationId xmlns:a16="http://schemas.microsoft.com/office/drawing/2014/main" id="{7A2BB5D0-E32E-324D-A609-357B32D4E5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7101" y="2193219"/>
            <a:ext cx="5229797" cy="326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17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d06e5346f_0_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Historical Trend</a:t>
            </a:r>
            <a:endParaRPr/>
          </a:p>
        </p:txBody>
      </p:sp>
      <p:sp>
        <p:nvSpPr>
          <p:cNvPr id="646" name="Google Shape;646;g5d06e5346f_0_1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647" name="Google Shape;647;g5d06e5346f_0_17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Trend:</a:t>
            </a:r>
            <a:endParaRPr/>
          </a:p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Hardware gets more powerful every year.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(Really due to hard work of thousands of engineers)</a:t>
            </a:r>
            <a:endParaRPr sz="24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Therefore:</a:t>
            </a:r>
            <a:endParaRPr/>
          </a:p>
          <a:p>
            <a:pPr marL="457200" lvl="0" indent="-412750" algn="l" rtl="0">
              <a:spcBef>
                <a:spcPts val="64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Software gets more resources and faster compute!</a:t>
            </a:r>
            <a:endParaRPr sz="29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(And has to keep up with ever-changing hardware)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628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4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Combinational Logic</a:t>
            </a:r>
            <a:endParaRPr b="1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 dirty="0">
                <a:solidFill>
                  <a:srgbClr val="FF0000"/>
                </a:solidFill>
              </a:rPr>
              <a:t>Combinational Logic Gates</a:t>
            </a:r>
            <a:endParaRPr sz="3200" b="1" dirty="0">
              <a:solidFill>
                <a:srgbClr val="FF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Truth Tables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Boolean Algebra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Circuit Simplification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5" name="Google Shape;975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8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Type of Circuits</a:t>
            </a:r>
            <a:endParaRPr/>
          </a:p>
        </p:txBody>
      </p:sp>
      <p:sp>
        <p:nvSpPr>
          <p:cNvPr id="981" name="Google Shape;981;p4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circuits to add A, B (ALUs)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a.k.a. “State Elements”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memory and registers (Registers)</a:t>
            </a:r>
            <a:endParaRPr/>
          </a:p>
        </p:txBody>
      </p:sp>
      <p:sp>
        <p:nvSpPr>
          <p:cNvPr id="982" name="Google Shape;982;p43"/>
          <p:cNvSpPr/>
          <p:nvPr/>
        </p:nvSpPr>
        <p:spPr>
          <a:xfrm>
            <a:off x="457200" y="2658979"/>
            <a:ext cx="8229600" cy="1780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4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Logic Gates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names and symbols: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560320"/>
            <a:ext cx="265176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4023360"/>
            <a:ext cx="26517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8"/>
          <p:cNvPicPr preferRelativeResize="0"/>
          <p:nvPr/>
        </p:nvPicPr>
        <p:blipFill rotWithShape="1">
          <a:blip r:embed="rId5">
            <a:alphaModFix/>
          </a:blip>
          <a:srcRect t="7410"/>
          <a:stretch/>
        </p:blipFill>
        <p:spPr>
          <a:xfrm>
            <a:off x="3200400" y="5486400"/>
            <a:ext cx="2651760" cy="836063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8"/>
          <p:cNvSpPr txBox="1"/>
          <p:nvPr/>
        </p:nvSpPr>
        <p:spPr>
          <a:xfrm>
            <a:off x="1195650" y="2560325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8"/>
          <p:cNvSpPr txBox="1"/>
          <p:nvPr/>
        </p:nvSpPr>
        <p:spPr>
          <a:xfrm>
            <a:off x="1195800" y="4114800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8"/>
          <p:cNvSpPr txBox="1"/>
          <p:nvPr/>
        </p:nvSpPr>
        <p:spPr>
          <a:xfrm>
            <a:off x="1010900" y="5623550"/>
            <a:ext cx="127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6" name="Google Shape;996;p48"/>
          <p:cNvGraphicFramePr/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7" name="Google Shape;997;p48"/>
          <p:cNvGraphicFramePr/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8" name="Google Shape;998;p48"/>
          <p:cNvGraphicFramePr/>
          <p:nvPr/>
        </p:nvGraphicFramePr>
        <p:xfrm>
          <a:off x="7315200" y="2103120"/>
          <a:ext cx="914400" cy="822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9" name="Google Shape;999;p48"/>
          <p:cNvGrpSpPr/>
          <p:nvPr/>
        </p:nvGrpSpPr>
        <p:grpSpPr>
          <a:xfrm>
            <a:off x="4853355" y="2168770"/>
            <a:ext cx="2236197" cy="539261"/>
            <a:chOff x="4853355" y="2168770"/>
            <a:chExt cx="2236197" cy="539261"/>
          </a:xfrm>
        </p:grpSpPr>
        <p:cxnSp>
          <p:nvCxnSpPr>
            <p:cNvPr id="1000" name="Google Shape;1000;p48"/>
            <p:cNvCxnSpPr/>
            <p:nvPr/>
          </p:nvCxnSpPr>
          <p:spPr>
            <a:xfrm flipH="1">
              <a:off x="4853355" y="2426677"/>
              <a:ext cx="234460" cy="28135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001" name="Google Shape;1001;p48"/>
            <p:cNvSpPr txBox="1"/>
            <p:nvPr/>
          </p:nvSpPr>
          <p:spPr>
            <a:xfrm>
              <a:off x="4982308" y="2168770"/>
              <a:ext cx="21072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Circle means NOT!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91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Logic Gates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Inverted versions are easier to implement in CMOS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9"/>
          <p:cNvSpPr txBox="1"/>
          <p:nvPr/>
        </p:nvSpPr>
        <p:spPr>
          <a:xfrm>
            <a:off x="914450" y="2606050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9"/>
          <p:cNvSpPr txBox="1"/>
          <p:nvPr/>
        </p:nvSpPr>
        <p:spPr>
          <a:xfrm>
            <a:off x="914400" y="4114800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1371600" y="5623560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2" name="Google Shape;1012;p49"/>
          <p:cNvGraphicFramePr/>
          <p:nvPr/>
        </p:nvGraphicFramePr>
        <p:xfrm>
          <a:off x="6858000" y="356616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3" name="Google Shape;1013;p49"/>
          <p:cNvGraphicFramePr/>
          <p:nvPr/>
        </p:nvGraphicFramePr>
        <p:xfrm>
          <a:off x="6858000" y="502920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4" name="Google Shape;1014;p49"/>
          <p:cNvGraphicFramePr/>
          <p:nvPr/>
        </p:nvGraphicFramePr>
        <p:xfrm>
          <a:off x="6858000" y="2103120"/>
          <a:ext cx="13716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c</a:t>
                      </a:r>
                      <a:endParaRPr sz="1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15" name="Google Shape;101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560320"/>
            <a:ext cx="265176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4023360"/>
            <a:ext cx="265176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5486400"/>
            <a:ext cx="2651760" cy="7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3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d15df57d5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grpSp>
        <p:nvGrpSpPr>
          <p:cNvPr id="1025" name="Google Shape;1025;g5d15df57d5_0_0"/>
          <p:cNvGrpSpPr/>
          <p:nvPr/>
        </p:nvGrpSpPr>
        <p:grpSpPr>
          <a:xfrm>
            <a:off x="1561866" y="2194560"/>
            <a:ext cx="5975985" cy="1763374"/>
            <a:chOff x="1561866" y="2194560"/>
            <a:chExt cx="5975985" cy="1763374"/>
          </a:xfrm>
        </p:grpSpPr>
        <p:pic>
          <p:nvPicPr>
            <p:cNvPr id="1026" name="Google Shape;1026;g5d15df57d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7" name="Google Shape;1027;g5d15df57d5_0_0"/>
            <p:cNvSpPr txBox="1"/>
            <p:nvPr/>
          </p:nvSpPr>
          <p:spPr>
            <a:xfrm>
              <a:off x="1561866" y="2214281"/>
              <a:ext cx="36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5d15df57d5_0_0"/>
            <p:cNvSpPr txBox="1"/>
            <p:nvPr/>
          </p:nvSpPr>
          <p:spPr>
            <a:xfrm>
              <a:off x="1561866" y="2635586"/>
              <a:ext cx="35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5d15df57d5_0_0"/>
            <p:cNvSpPr txBox="1"/>
            <p:nvPr/>
          </p:nvSpPr>
          <p:spPr>
            <a:xfrm>
              <a:off x="1561866" y="3496234"/>
              <a:ext cx="34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5d15df57d5_0_0"/>
            <p:cNvSpPr txBox="1"/>
            <p:nvPr/>
          </p:nvSpPr>
          <p:spPr>
            <a:xfrm>
              <a:off x="7164051" y="2635586"/>
              <a:ext cx="3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g5d15df57d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Multiple Logic Gates</a:t>
            </a:r>
            <a:endParaRPr/>
          </a:p>
        </p:txBody>
      </p:sp>
      <p:sp>
        <p:nvSpPr>
          <p:cNvPr id="1032" name="Google Shape;1032;g5d15df57d5_0_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(NOT(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)) AND (</a:t>
            </a:r>
            <a:r>
              <a:rPr lang="en-US" b="1"/>
              <a:t>A</a:t>
            </a:r>
            <a:r>
              <a:rPr lang="en-US"/>
              <a:t> OR (NOT </a:t>
            </a:r>
            <a:r>
              <a:rPr lang="en-US" b="1"/>
              <a:t>B </a:t>
            </a:r>
            <a:r>
              <a:rPr lang="en-US"/>
              <a:t>AND </a:t>
            </a:r>
            <a:r>
              <a:rPr lang="en-US" b="1"/>
              <a:t>C</a:t>
            </a:r>
            <a:r>
              <a:rPr lang="en-US"/>
              <a:t>))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565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5d06e5346f_0_3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g5d06e5346f_0_30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Combinational Logic</a:t>
            </a:r>
            <a:endParaRPr b="1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 dirty="0">
                <a:solidFill>
                  <a:srgbClr val="000000"/>
                </a:solidFill>
              </a:rPr>
              <a:t>Combinational Logic Gates</a:t>
            </a:r>
            <a:endParaRPr sz="3200" dirty="0">
              <a:solidFill>
                <a:srgbClr val="00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 dirty="0">
                <a:solidFill>
                  <a:srgbClr val="FF0000"/>
                </a:solidFill>
              </a:rPr>
              <a:t>Truth Tables</a:t>
            </a:r>
            <a:endParaRPr sz="3200" b="1" dirty="0">
              <a:solidFill>
                <a:srgbClr val="FF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Boolean Algebra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Circuit Simplification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6" name="Google Shape;1046;g5d06e5346f_0_3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11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Representations of </a:t>
            </a:r>
            <a:b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Combinational Logic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Description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Transistors and wires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Gates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✓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are equivalent</a:t>
            </a:r>
            <a:endParaRPr/>
          </a:p>
        </p:txBody>
      </p:sp>
      <p:sp>
        <p:nvSpPr>
          <p:cNvPr id="1053" name="Google Shape;105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28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Truth Tables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that relates the inputs to a </a:t>
            </a:r>
            <a:r>
              <a:rPr lang="en-US"/>
              <a:t>combinational logic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to its output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depends on current inputs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abstraction of 0/1 instead of high/low V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output for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combination of inputs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big?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or 1 for each of N inputs, </a:t>
            </a:r>
            <a:r>
              <a:rPr lang="en-US"/>
              <a:t> so </a:t>
            </a:r>
            <a:r>
              <a:rPr lang="en-US">
                <a:solidFill>
                  <a:srgbClr val="FF0000"/>
                </a:solidFill>
              </a:rPr>
              <a:t>2</a:t>
            </a:r>
            <a:r>
              <a:rPr lang="en-US" baseline="30000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 rows</a:t>
            </a:r>
            <a:endParaRPr/>
          </a:p>
        </p:txBody>
      </p:sp>
      <p:sp>
        <p:nvSpPr>
          <p:cNvPr id="1060" name="Google Shape;106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3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1481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General Form</a:t>
            </a:r>
            <a:endParaRPr/>
          </a:p>
        </p:txBody>
      </p:sp>
      <p:sp>
        <p:nvSpPr>
          <p:cNvPr id="1066" name="Google Shape;1066;p46"/>
          <p:cNvSpPr/>
          <p:nvPr/>
        </p:nvSpPr>
        <p:spPr>
          <a:xfrm>
            <a:off x="1709750" y="1679250"/>
            <a:ext cx="1969800" cy="202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7" name="Google Shape;1067;p46"/>
          <p:cNvCxnSpPr/>
          <p:nvPr/>
        </p:nvCxnSpPr>
        <p:spPr>
          <a:xfrm>
            <a:off x="3679550" y="2689907"/>
            <a:ext cx="8970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8" name="Google Shape;1068;p46"/>
          <p:cNvCxnSpPr/>
          <p:nvPr/>
        </p:nvCxnSpPr>
        <p:spPr>
          <a:xfrm>
            <a:off x="830263" y="2153920"/>
            <a:ext cx="896937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9" name="Google Shape;1069;p46"/>
          <p:cNvCxnSpPr/>
          <p:nvPr/>
        </p:nvCxnSpPr>
        <p:spPr>
          <a:xfrm>
            <a:off x="812800" y="2695258"/>
            <a:ext cx="896938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0" name="Google Shape;1070;p46"/>
          <p:cNvCxnSpPr/>
          <p:nvPr/>
        </p:nvCxnSpPr>
        <p:spPr>
          <a:xfrm>
            <a:off x="830263" y="3288983"/>
            <a:ext cx="896937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1" name="Google Shape;1071;p46"/>
          <p:cNvSpPr txBox="1"/>
          <p:nvPr/>
        </p:nvSpPr>
        <p:spPr>
          <a:xfrm>
            <a:off x="3905563" y="2171383"/>
            <a:ext cx="365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6"/>
          <p:cNvSpPr txBox="1"/>
          <p:nvPr/>
        </p:nvSpPr>
        <p:spPr>
          <a:xfrm>
            <a:off x="830263" y="1645920"/>
            <a:ext cx="3921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46"/>
          <p:cNvSpPr txBox="1"/>
          <p:nvPr/>
        </p:nvSpPr>
        <p:spPr>
          <a:xfrm>
            <a:off x="830263" y="2171383"/>
            <a:ext cx="3921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6"/>
          <p:cNvSpPr txBox="1"/>
          <p:nvPr/>
        </p:nvSpPr>
        <p:spPr>
          <a:xfrm>
            <a:off x="830263" y="2746058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6"/>
          <p:cNvSpPr txBox="1"/>
          <p:nvPr/>
        </p:nvSpPr>
        <p:spPr>
          <a:xfrm>
            <a:off x="292275" y="4261345"/>
            <a:ext cx="502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 inputs, how many distinct functions F do we have?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6"/>
          <p:cNvSpPr txBox="1"/>
          <p:nvPr/>
        </p:nvSpPr>
        <p:spPr>
          <a:xfrm>
            <a:off x="292275" y="5237210"/>
            <a:ext cx="52578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maps each row to 0 or 1, so      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 functions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cxnSp>
        <p:nvCxnSpPr>
          <p:cNvPr id="1078" name="Google Shape;1078;p46"/>
          <p:cNvCxnSpPr/>
          <p:nvPr/>
        </p:nvCxnSpPr>
        <p:spPr>
          <a:xfrm>
            <a:off x="4985875" y="914850"/>
            <a:ext cx="2910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9" name="Google Shape;1079;p46"/>
          <p:cNvCxnSpPr/>
          <p:nvPr/>
        </p:nvCxnSpPr>
        <p:spPr>
          <a:xfrm>
            <a:off x="6576650" y="274650"/>
            <a:ext cx="0" cy="3986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0" name="Google Shape;1080;p46"/>
          <p:cNvSpPr txBox="1"/>
          <p:nvPr/>
        </p:nvSpPr>
        <p:spPr>
          <a:xfrm>
            <a:off x="4270663" y="399744"/>
            <a:ext cx="273305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	B	C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6"/>
          <p:cNvSpPr txBox="1"/>
          <p:nvPr/>
        </p:nvSpPr>
        <p:spPr>
          <a:xfrm>
            <a:off x="4338844" y="1006648"/>
            <a:ext cx="3603925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6"/>
          <p:cNvSpPr txBox="1"/>
          <p:nvPr/>
        </p:nvSpPr>
        <p:spPr>
          <a:xfrm>
            <a:off x="8252339" y="333425"/>
            <a:ext cx="446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6"/>
          <p:cNvSpPr txBox="1"/>
          <p:nvPr/>
        </p:nvSpPr>
        <p:spPr>
          <a:xfrm>
            <a:off x="6693099" y="1040275"/>
            <a:ext cx="1854863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6"/>
          <p:cNvSpPr txBox="1"/>
          <p:nvPr/>
        </p:nvSpPr>
        <p:spPr>
          <a:xfrm>
            <a:off x="7288995" y="1025921"/>
            <a:ext cx="1395894" cy="3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46"/>
          <p:cNvSpPr txBox="1"/>
          <p:nvPr/>
        </p:nvSpPr>
        <p:spPr>
          <a:xfrm>
            <a:off x="691376" y="5692207"/>
            <a:ext cx="687116" cy="842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9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5d15df57d5_0_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5d15df57d5_0_1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Combinational Logic</a:t>
            </a:r>
            <a:endParaRPr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Combinational Logic Gates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Truth Tables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Boolean Algebra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Circuit Simplification</a:t>
            </a:r>
            <a:endParaRPr dirty="0"/>
          </a:p>
        </p:txBody>
      </p:sp>
      <p:sp>
        <p:nvSpPr>
          <p:cNvPr id="337" name="Google Shape;337;g5d15df57d5_0_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73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Multiple Outputs</a:t>
            </a:r>
            <a:endParaRPr/>
          </a:p>
        </p:txBody>
      </p:sp>
      <p:sp>
        <p:nvSpPr>
          <p:cNvPr id="1094" name="Google Shape;1094;p47"/>
          <p:cNvSpPr txBox="1"/>
          <p:nvPr/>
        </p:nvSpPr>
        <p:spPr>
          <a:xfrm>
            <a:off x="457200" y="4572000"/>
            <a:ext cx="8229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 3 outputs, just three indep. functions: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X(A,B,C,D), Y(A,B,C,D), and Z(A,B,C,D)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show functions in separate columns without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adding any rows!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5" name="Google Shape;1095;p47"/>
          <p:cNvGrpSpPr/>
          <p:nvPr/>
        </p:nvGrpSpPr>
        <p:grpSpPr>
          <a:xfrm>
            <a:off x="2377440" y="1737360"/>
            <a:ext cx="4353370" cy="2641600"/>
            <a:chOff x="2377440" y="1645920"/>
            <a:chExt cx="4353370" cy="2641600"/>
          </a:xfrm>
        </p:grpSpPr>
        <p:sp>
          <p:nvSpPr>
            <p:cNvPr id="1096" name="Google Shape;1096;p47"/>
            <p:cNvSpPr/>
            <p:nvPr/>
          </p:nvSpPr>
          <p:spPr>
            <a:xfrm>
              <a:off x="3274378" y="1679258"/>
              <a:ext cx="2540000" cy="260826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7" name="Google Shape;1097;p47"/>
            <p:cNvCxnSpPr/>
            <p:nvPr/>
          </p:nvCxnSpPr>
          <p:spPr>
            <a:xfrm>
              <a:off x="5831840" y="3017520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98" name="Google Shape;1098;p47"/>
            <p:cNvCxnSpPr/>
            <p:nvPr/>
          </p:nvCxnSpPr>
          <p:spPr>
            <a:xfrm>
              <a:off x="2394903" y="2153920"/>
              <a:ext cx="896937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99" name="Google Shape;1099;p47"/>
            <p:cNvCxnSpPr/>
            <p:nvPr/>
          </p:nvCxnSpPr>
          <p:spPr>
            <a:xfrm>
              <a:off x="2377440" y="2695258"/>
              <a:ext cx="896938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00" name="Google Shape;1100;p47"/>
            <p:cNvCxnSpPr/>
            <p:nvPr/>
          </p:nvCxnSpPr>
          <p:spPr>
            <a:xfrm>
              <a:off x="2394903" y="3288983"/>
              <a:ext cx="896937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01" name="Google Shape;1101;p47"/>
            <p:cNvCxnSpPr/>
            <p:nvPr/>
          </p:nvCxnSpPr>
          <p:spPr>
            <a:xfrm>
              <a:off x="2377440" y="3830320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02" name="Google Shape;1102;p47"/>
            <p:cNvSpPr txBox="1"/>
            <p:nvPr/>
          </p:nvSpPr>
          <p:spPr>
            <a:xfrm>
              <a:off x="6271578" y="2526983"/>
              <a:ext cx="365125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7"/>
            <p:cNvSpPr txBox="1"/>
            <p:nvPr/>
          </p:nvSpPr>
          <p:spPr>
            <a:xfrm>
              <a:off x="2394903" y="1645920"/>
              <a:ext cx="3921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7"/>
            <p:cNvSpPr txBox="1"/>
            <p:nvPr/>
          </p:nvSpPr>
          <p:spPr>
            <a:xfrm>
              <a:off x="2394903" y="2171383"/>
              <a:ext cx="39211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7"/>
            <p:cNvSpPr txBox="1"/>
            <p:nvPr/>
          </p:nvSpPr>
          <p:spPr>
            <a:xfrm>
              <a:off x="2394903" y="2746058"/>
              <a:ext cx="376237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7"/>
            <p:cNvSpPr txBox="1"/>
            <p:nvPr/>
          </p:nvSpPr>
          <p:spPr>
            <a:xfrm>
              <a:off x="2394903" y="3271520"/>
              <a:ext cx="4048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7" name="Google Shape;1107;p47"/>
            <p:cNvCxnSpPr/>
            <p:nvPr/>
          </p:nvCxnSpPr>
          <p:spPr>
            <a:xfrm>
              <a:off x="5833872" y="2410777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08" name="Google Shape;1108;p47"/>
            <p:cNvSpPr txBox="1"/>
            <p:nvPr/>
          </p:nvSpPr>
          <p:spPr>
            <a:xfrm>
              <a:off x="6273610" y="1920240"/>
              <a:ext cx="3706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9" name="Google Shape;1109;p47"/>
            <p:cNvCxnSpPr/>
            <p:nvPr/>
          </p:nvCxnSpPr>
          <p:spPr>
            <a:xfrm>
              <a:off x="5833872" y="3645217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10" name="Google Shape;1110;p47"/>
            <p:cNvSpPr txBox="1"/>
            <p:nvPr/>
          </p:nvSpPr>
          <p:spPr>
            <a:xfrm>
              <a:off x="6273610" y="3154680"/>
              <a:ext cx="3529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1" name="Google Shape;111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475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0"/>
          <p:cNvSpPr txBox="1"/>
          <p:nvPr/>
        </p:nvSpPr>
        <p:spPr>
          <a:xfrm>
            <a:off x="685800" y="482599"/>
            <a:ext cx="7680960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the following statements into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Truth Table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for:  (x XOR y) OR (NOT z)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8" name="Google Shape;1118;p50"/>
          <p:cNvGraphicFramePr/>
          <p:nvPr/>
        </p:nvGraphicFramePr>
        <p:xfrm>
          <a:off x="2011680" y="2346960"/>
          <a:ext cx="5120675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X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Z</a:t>
                      </a:r>
                      <a:endParaRPr sz="24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8000"/>
                          </a:solidFill>
                        </a:rPr>
                        <a:t>(A)</a:t>
                      </a:r>
                      <a:endParaRPr sz="2400" b="1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408000"/>
                          </a:solidFill>
                        </a:rPr>
                        <a:t>(B)</a:t>
                      </a:r>
                      <a:endParaRPr sz="2400" b="1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66A0"/>
                          </a:solidFill>
                        </a:rPr>
                        <a:t>(C)</a:t>
                      </a:r>
                      <a:endParaRPr sz="2400" b="1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(D)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19" name="Google Shape;111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98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5d06e5346f_0_280"/>
          <p:cNvSpPr txBox="1"/>
          <p:nvPr/>
        </p:nvSpPr>
        <p:spPr>
          <a:xfrm>
            <a:off x="685800" y="482599"/>
            <a:ext cx="76809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the following statements into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Truth Table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for:  (x XOR y) OR (NOT z)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6" name="Google Shape;1126;g5d06e5346f_0_280"/>
          <p:cNvGraphicFramePr/>
          <p:nvPr/>
        </p:nvGraphicFramePr>
        <p:xfrm>
          <a:off x="2011680" y="2346960"/>
          <a:ext cx="5120675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X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Z</a:t>
                      </a:r>
                      <a:endParaRPr sz="24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8000"/>
                          </a:solidFill>
                        </a:rPr>
                        <a:t>(A)</a:t>
                      </a:r>
                      <a:endParaRPr sz="2400" b="1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408000"/>
                          </a:solidFill>
                        </a:rPr>
                        <a:t>(B)</a:t>
                      </a:r>
                      <a:endParaRPr sz="2400" b="1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66A0"/>
                          </a:solidFill>
                        </a:rPr>
                        <a:t>(C)</a:t>
                      </a:r>
                      <a:endParaRPr sz="2400" b="1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(D)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7" name="Google Shape;1127;g5d06e5346f_0_2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1128" name="Google Shape;1128;g5d06e5346f_0_280"/>
          <p:cNvSpPr/>
          <p:nvPr/>
        </p:nvSpPr>
        <p:spPr>
          <a:xfrm>
            <a:off x="5074920" y="2346960"/>
            <a:ext cx="457200" cy="329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80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More Complicated Truth Tables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3-Input Majority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5" name="Google Shape;1135;p54"/>
          <p:cNvGraphicFramePr/>
          <p:nvPr/>
        </p:nvGraphicFramePr>
        <p:xfrm>
          <a:off x="457200" y="2194560"/>
          <a:ext cx="2926100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a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b</a:t>
                      </a:r>
                      <a:endParaRPr sz="24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c</a:t>
                      </a:r>
                      <a:endParaRPr sz="24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6" name="Google Shape;1136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2-bit Adder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7" name="Google Shape;1137;p54"/>
          <p:cNvGraphicFramePr/>
          <p:nvPr/>
        </p:nvGraphicFramePr>
        <p:xfrm>
          <a:off x="4645025" y="4389120"/>
          <a:ext cx="4041800" cy="1854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  <a:endParaRPr sz="24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2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38" name="Google Shape;1138;p54"/>
          <p:cNvGrpSpPr/>
          <p:nvPr/>
        </p:nvGrpSpPr>
        <p:grpSpPr>
          <a:xfrm>
            <a:off x="4663440" y="2194560"/>
            <a:ext cx="3710544" cy="1558945"/>
            <a:chOff x="664612" y="3057664"/>
            <a:chExt cx="3710544" cy="1558945"/>
          </a:xfrm>
        </p:grpSpPr>
        <p:sp>
          <p:nvSpPr>
            <p:cNvPr id="1139" name="Google Shape;1139;p54"/>
            <p:cNvSpPr/>
            <p:nvPr/>
          </p:nvSpPr>
          <p:spPr>
            <a:xfrm>
              <a:off x="1761892" y="3149104"/>
              <a:ext cx="1463040" cy="146304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0" name="Google Shape;1140;p54"/>
            <p:cNvCxnSpPr/>
            <p:nvPr/>
          </p:nvCxnSpPr>
          <p:spPr>
            <a:xfrm>
              <a:off x="3224932" y="38806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1" name="Google Shape;1141;p54"/>
            <p:cNvCxnSpPr/>
            <p:nvPr/>
          </p:nvCxnSpPr>
          <p:spPr>
            <a:xfrm>
              <a:off x="1030372" y="333198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2" name="Google Shape;1142;p54"/>
            <p:cNvCxnSpPr/>
            <p:nvPr/>
          </p:nvCxnSpPr>
          <p:spPr>
            <a:xfrm>
              <a:off x="1030372" y="369774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3" name="Google Shape;1143;p54"/>
            <p:cNvCxnSpPr/>
            <p:nvPr/>
          </p:nvCxnSpPr>
          <p:spPr>
            <a:xfrm>
              <a:off x="1030372" y="406350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4" name="Google Shape;1144;p54"/>
            <p:cNvCxnSpPr/>
            <p:nvPr/>
          </p:nvCxnSpPr>
          <p:spPr>
            <a:xfrm>
              <a:off x="1030372" y="442926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45" name="Google Shape;1145;p54"/>
            <p:cNvSpPr txBox="1"/>
            <p:nvPr/>
          </p:nvSpPr>
          <p:spPr>
            <a:xfrm>
              <a:off x="3956452" y="36063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 txBox="1"/>
            <p:nvPr/>
          </p:nvSpPr>
          <p:spPr>
            <a:xfrm>
              <a:off x="664612" y="305766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 txBox="1"/>
            <p:nvPr/>
          </p:nvSpPr>
          <p:spPr>
            <a:xfrm>
              <a:off x="664612" y="342342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 txBox="1"/>
            <p:nvPr/>
          </p:nvSpPr>
          <p:spPr>
            <a:xfrm>
              <a:off x="664612" y="378918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 txBox="1"/>
            <p:nvPr/>
          </p:nvSpPr>
          <p:spPr>
            <a:xfrm>
              <a:off x="664612" y="415494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0" name="Google Shape;1150;p54"/>
            <p:cNvCxnSpPr/>
            <p:nvPr/>
          </p:nvCxnSpPr>
          <p:spPr>
            <a:xfrm>
              <a:off x="3224932" y="34234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1" name="Google Shape;1151;p54"/>
            <p:cNvSpPr txBox="1"/>
            <p:nvPr/>
          </p:nvSpPr>
          <p:spPr>
            <a:xfrm>
              <a:off x="3956452" y="31491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2" name="Google Shape;1152;p54"/>
            <p:cNvCxnSpPr/>
            <p:nvPr/>
          </p:nvCxnSpPr>
          <p:spPr>
            <a:xfrm>
              <a:off x="3224932" y="43378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3" name="Google Shape;1153;p54"/>
            <p:cNvSpPr txBox="1"/>
            <p:nvPr/>
          </p:nvSpPr>
          <p:spPr>
            <a:xfrm>
              <a:off x="3956452" y="40635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4" name="Google Shape;1154;p54"/>
          <p:cNvSpPr txBox="1"/>
          <p:nvPr/>
        </p:nvSpPr>
        <p:spPr>
          <a:xfrm>
            <a:off x="7269480" y="375639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rows?</a:t>
            </a:r>
            <a:endParaRPr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5" name="Google Shape;1155;p54"/>
          <p:cNvGrpSpPr/>
          <p:nvPr/>
        </p:nvGrpSpPr>
        <p:grpSpPr>
          <a:xfrm>
            <a:off x="640079" y="3721608"/>
            <a:ext cx="2560321" cy="1728216"/>
            <a:chOff x="640079" y="3721608"/>
            <a:chExt cx="2560321" cy="1728216"/>
          </a:xfrm>
        </p:grpSpPr>
        <p:sp>
          <p:nvSpPr>
            <p:cNvPr id="1156" name="Google Shape;1156;p54"/>
            <p:cNvSpPr/>
            <p:nvPr/>
          </p:nvSpPr>
          <p:spPr>
            <a:xfrm>
              <a:off x="640079" y="3721608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640080" y="444398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40080" y="480974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640080" y="517550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0" name="Google Shape;116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5d06e5346f_0_3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g5d06e5346f_0_30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Combinational Logic</a:t>
            </a:r>
            <a:endParaRPr b="1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 dirty="0">
                <a:solidFill>
                  <a:srgbClr val="000000"/>
                </a:solidFill>
              </a:rPr>
              <a:t>Combinational Logic Gates</a:t>
            </a:r>
            <a:endParaRPr sz="3200" dirty="0">
              <a:solidFill>
                <a:srgbClr val="00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Truth Tables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 dirty="0">
                <a:solidFill>
                  <a:srgbClr val="FF0000"/>
                </a:solidFill>
              </a:rPr>
              <a:t>Boolean Algebra</a:t>
            </a:r>
            <a:endParaRPr sz="3200" b="1" dirty="0">
              <a:solidFill>
                <a:srgbClr val="FF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Circuit Simplification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7" name="Google Shape;1167;g5d06e5346f_0_3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42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My Hand Hurts…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5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tables are huge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out EVERY combination of inputs and outputs (thorough, but inefficient)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a particular combination of inputs involves scanning a large portion of the table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must be a shorter way to represent combinational logic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 to the rescue!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555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5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inputs and outputs as variables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variable can only take on the value 0 or 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Overbar or </a:t>
            </a:r>
            <a:r>
              <a:rPr lang="en-US" sz="2800"/>
              <a:t>¬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NOT:  “logical complement”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e.g. if A is 0, A is 1. I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A is </a:t>
            </a:r>
            <a:r>
              <a:rPr lang="en-US"/>
              <a:t>1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</a:t>
            </a:r>
            <a:r>
              <a:rPr lang="en-US"/>
              <a:t>n ¬A is 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(+) is 2-input OR:  “logical sum”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(·) is 2-input AND:  “logical product”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gates and logical expressions can be built from combinations of these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¬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AB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¬</a:t>
            </a:r>
            <a:r>
              <a:rPr lang="en-US" sz="2800" b="1" i="0" u="none" strike="noStrike" cap="none">
                <a:solidFill>
                  <a:schemeClr val="dk1"/>
                </a:solidFill>
              </a:rPr>
              <a:t>B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==  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</a:t>
            </a:r>
            <a:r>
              <a:rPr lang="en-US" sz="2700"/>
              <a:t>OT(</a:t>
            </a:r>
            <a:r>
              <a:rPr lang="en-US" sz="2700" b="1"/>
              <a:t>A</a:t>
            </a:r>
            <a:r>
              <a:rPr lang="en-US" sz="2700"/>
              <a:t> AND </a:t>
            </a:r>
            <a:r>
              <a:rPr lang="en-US" sz="2700" b="1"/>
              <a:t>B</a:t>
            </a:r>
            <a:r>
              <a:rPr lang="en-US" sz="2700"/>
              <a:t>)) OR (</a:t>
            </a:r>
            <a:r>
              <a:rPr lang="en-US" sz="2700" b="1"/>
              <a:t>A</a:t>
            </a:r>
            <a:r>
              <a:rPr lang="en-US" sz="2700"/>
              <a:t> AND NOT </a:t>
            </a:r>
            <a:r>
              <a:rPr lang="en-US" sz="2700" b="1"/>
              <a:t>B</a:t>
            </a: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1" name="Google Shape;1181;p56"/>
          <p:cNvGrpSpPr/>
          <p:nvPr/>
        </p:nvGrpSpPr>
        <p:grpSpPr>
          <a:xfrm>
            <a:off x="6965600" y="3113217"/>
            <a:ext cx="2004420" cy="1200300"/>
            <a:chOff x="6965600" y="3113217"/>
            <a:chExt cx="2004420" cy="1200300"/>
          </a:xfrm>
        </p:grpSpPr>
        <p:cxnSp>
          <p:nvCxnSpPr>
            <p:cNvPr id="1182" name="Google Shape;1182;p56"/>
            <p:cNvCxnSpPr/>
            <p:nvPr/>
          </p:nvCxnSpPr>
          <p:spPr>
            <a:xfrm rot="10800000">
              <a:off x="6965600" y="3451325"/>
              <a:ext cx="351600" cy="66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83" name="Google Shape;1183;p56"/>
            <p:cNvSpPr txBox="1"/>
            <p:nvPr/>
          </p:nvSpPr>
          <p:spPr>
            <a:xfrm>
              <a:off x="7401320" y="3113217"/>
              <a:ext cx="1568700" cy="12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For slides, will use ¬A</a:t>
              </a:r>
              <a:endPara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4" name="Google Shape;118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  <p:cxnSp>
        <p:nvCxnSpPr>
          <p:cNvPr id="1185" name="Google Shape;1185;p56"/>
          <p:cNvCxnSpPr/>
          <p:nvPr/>
        </p:nvCxnSpPr>
        <p:spPr>
          <a:xfrm>
            <a:off x="3112576" y="3348363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25921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Laws of Boolean Algebra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457200" y="16002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laws allow us to perform simplification: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pic>
        <p:nvPicPr>
          <p:cNvPr id="1194" name="Google Shape;11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1" y="2239962"/>
            <a:ext cx="8991600" cy="3643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12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58"/>
          <p:cNvGrpSpPr/>
          <p:nvPr/>
        </p:nvGrpSpPr>
        <p:grpSpPr>
          <a:xfrm>
            <a:off x="2893671" y="4444678"/>
            <a:ext cx="5301205" cy="1666743"/>
            <a:chOff x="2893671" y="4444678"/>
            <a:chExt cx="5301205" cy="1666743"/>
          </a:xfrm>
        </p:grpSpPr>
        <p:sp>
          <p:nvSpPr>
            <p:cNvPr id="1201" name="Google Shape;1201;p58"/>
            <p:cNvSpPr txBox="1"/>
            <p:nvPr/>
          </p:nvSpPr>
          <p:spPr>
            <a:xfrm>
              <a:off x="5312780" y="4444678"/>
              <a:ext cx="2882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We can show that these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are equivalent!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2" name="Google Shape;1202;p58"/>
            <p:cNvCxnSpPr/>
            <p:nvPr/>
          </p:nvCxnSpPr>
          <p:spPr>
            <a:xfrm rot="10800000">
              <a:off x="2893671" y="4548851"/>
              <a:ext cx="2442258" cy="12732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203" name="Google Shape;1203;p58"/>
            <p:cNvCxnSpPr>
              <a:stCxn id="1201" idx="1"/>
            </p:cNvCxnSpPr>
            <p:nvPr/>
          </p:nvCxnSpPr>
          <p:spPr>
            <a:xfrm flipH="1">
              <a:off x="3854480" y="4798621"/>
              <a:ext cx="1458300" cy="13128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204" name="Google Shape;120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Truth Table to Boolean Expression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5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off of table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1, write variable name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0, write complement of variable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 of Products (SoP)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rows with 1’s in output column,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products of inputs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/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 of Sums (PoS)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rows with 0’s in output column, product the sum of the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complements of the inputs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6" name="Google Shape;1206;p58"/>
          <p:cNvGraphicFramePr/>
          <p:nvPr/>
        </p:nvGraphicFramePr>
        <p:xfrm>
          <a:off x="6858000" y="1600200"/>
          <a:ext cx="1371600" cy="213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a</a:t>
                      </a:r>
                      <a:endParaRPr sz="2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b</a:t>
                      </a:r>
                      <a:endParaRPr sz="2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c</a:t>
                      </a:r>
                      <a:endParaRPr sz="2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07" name="Google Shape;1207;p58"/>
          <p:cNvGrpSpPr/>
          <p:nvPr/>
        </p:nvGrpSpPr>
        <p:grpSpPr>
          <a:xfrm>
            <a:off x="6903720" y="2496312"/>
            <a:ext cx="1280160" cy="795528"/>
            <a:chOff x="6903720" y="2496312"/>
            <a:chExt cx="1280160" cy="795528"/>
          </a:xfrm>
        </p:grpSpPr>
        <p:sp>
          <p:nvSpPr>
            <p:cNvPr id="1208" name="Google Shape;1208;p58"/>
            <p:cNvSpPr/>
            <p:nvPr/>
          </p:nvSpPr>
          <p:spPr>
            <a:xfrm>
              <a:off x="6903720" y="2496312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8"/>
            <p:cNvSpPr/>
            <p:nvPr/>
          </p:nvSpPr>
          <p:spPr>
            <a:xfrm>
              <a:off x="6903720" y="2926080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8"/>
          <p:cNvGrpSpPr/>
          <p:nvPr/>
        </p:nvGrpSpPr>
        <p:grpSpPr>
          <a:xfrm>
            <a:off x="6903720" y="2057400"/>
            <a:ext cx="1280160" cy="1664208"/>
            <a:chOff x="6903720" y="2057400"/>
            <a:chExt cx="1280160" cy="1664208"/>
          </a:xfrm>
        </p:grpSpPr>
        <p:sp>
          <p:nvSpPr>
            <p:cNvPr id="1211" name="Google Shape;1211;p58"/>
            <p:cNvSpPr/>
            <p:nvPr/>
          </p:nvSpPr>
          <p:spPr>
            <a:xfrm>
              <a:off x="6903720" y="2057400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8"/>
            <p:cNvSpPr/>
            <p:nvPr/>
          </p:nvSpPr>
          <p:spPr>
            <a:xfrm>
              <a:off x="6903720" y="3355848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3" name="Google Shape;121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p:sp>
        <p:nvSpPr>
          <p:cNvPr id="1214" name="Google Shape;1214;p58"/>
          <p:cNvSpPr txBox="1"/>
          <p:nvPr/>
        </p:nvSpPr>
        <p:spPr>
          <a:xfrm>
            <a:off x="1565725" y="4133225"/>
            <a:ext cx="606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¬a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58"/>
          <p:cNvSpPr txBox="1"/>
          <p:nvPr/>
        </p:nvSpPr>
        <p:spPr>
          <a:xfrm>
            <a:off x="1891225" y="4133225"/>
            <a:ext cx="357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58"/>
          <p:cNvSpPr txBox="1"/>
          <p:nvPr/>
        </p:nvSpPr>
        <p:spPr>
          <a:xfrm>
            <a:off x="2118025" y="4133225"/>
            <a:ext cx="357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58"/>
          <p:cNvSpPr txBox="1"/>
          <p:nvPr/>
        </p:nvSpPr>
        <p:spPr>
          <a:xfrm>
            <a:off x="2356075" y="4133225"/>
            <a:ext cx="4761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58"/>
          <p:cNvSpPr txBox="1"/>
          <p:nvPr/>
        </p:nvSpPr>
        <p:spPr>
          <a:xfrm>
            <a:off x="2517925" y="4133225"/>
            <a:ext cx="606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¬b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58"/>
          <p:cNvSpPr txBox="1"/>
          <p:nvPr/>
        </p:nvSpPr>
        <p:spPr>
          <a:xfrm>
            <a:off x="1690074" y="5964950"/>
            <a:ext cx="28428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(a + b) · (¬a + ¬b)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5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Faster Hardware?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we are dealing with is just an abstraction of transistors and wires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 propagating to the outputs are voltage signals passing through transistor networks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always some </a:t>
            </a:r>
            <a:r>
              <a:rPr lang="en-US" sz="28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a CL’s output updates to reflect the inputs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Simpler Boolean expressions ↔ smaller transistor networks ↔ smaller circuit delays ↔ faster hardware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0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3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8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31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5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6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7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8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9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6858000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20240" y="1956816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1800383" y="2209800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8640" y="2438400"/>
            <a:ext cx="62179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>
            <p:custDataLst>
              <p:tags r:id="rId25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7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8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>
            <p:custDataLst>
              <p:tags r:id="rId29"/>
            </p:custDataLst>
          </p:nvPr>
        </p:nvSpPr>
        <p:spPr bwMode="auto">
          <a:xfrm>
            <a:off x="512064" y="1499616"/>
            <a:ext cx="1097280" cy="7132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1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b="1">
                <a:solidFill>
                  <a:srgbClr val="FF0000"/>
                </a:solidFill>
              </a:rPr>
              <a:t>Muxes</a:t>
            </a:r>
            <a:endParaRPr b="1">
              <a:solidFill>
                <a:srgbClr val="FF0000"/>
              </a:solidFill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Sequential Logic Timing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Maximum Clock Frequency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Finite State Machines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Functional Units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Summary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Bonus Slides</a:t>
            </a:r>
            <a:endParaRPr/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Logisim Intro</a:t>
            </a:r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28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Data Multiplexor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p:pic>
        <p:nvPicPr>
          <p:cNvPr id="439" name="Google Shape;439;p50"/>
          <p:cNvPicPr preferRelativeResize="0"/>
          <p:nvPr/>
        </p:nvPicPr>
        <p:blipFill rotWithShape="1">
          <a:blip r:embed="rId3">
            <a:alphaModFix/>
          </a:blip>
          <a:srcRect l="7085" t="10570" r="11244"/>
          <a:stretch/>
        </p:blipFill>
        <p:spPr>
          <a:xfrm>
            <a:off x="2779776" y="3819647"/>
            <a:ext cx="3586209" cy="2560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50"/>
          <p:cNvGrpSpPr/>
          <p:nvPr/>
        </p:nvGrpSpPr>
        <p:grpSpPr>
          <a:xfrm>
            <a:off x="4524499" y="3773046"/>
            <a:ext cx="4619501" cy="1554480"/>
            <a:chOff x="4524499" y="3773046"/>
            <a:chExt cx="4619501" cy="1554480"/>
          </a:xfrm>
        </p:grpSpPr>
        <p:cxnSp>
          <p:nvCxnSpPr>
            <p:cNvPr id="441" name="Google Shape;441;p50"/>
            <p:cNvCxnSpPr/>
            <p:nvPr/>
          </p:nvCxnSpPr>
          <p:spPr>
            <a:xfrm flipH="1">
              <a:off x="4524499" y="4037610"/>
              <a:ext cx="1971305" cy="296884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492240" y="3773046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Represents that this wire has n bits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6054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493776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453" name="Google Shape;453;p51"/>
          <p:cNvPicPr preferRelativeResize="0"/>
          <p:nvPr/>
        </p:nvPicPr>
        <p:blipFill rotWithShape="1">
          <a:blip r:embed="rId3">
            <a:alphaModFix/>
          </a:blip>
          <a:srcRect l="1501" t="1871" r="46822" b="52124"/>
          <a:stretch/>
        </p:blipFill>
        <p:spPr>
          <a:xfrm>
            <a:off x="831575" y="2048725"/>
            <a:ext cx="2743200" cy="182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1"/>
          <p:cNvPicPr preferRelativeResize="0"/>
          <p:nvPr/>
        </p:nvPicPr>
        <p:blipFill rotWithShape="1">
          <a:blip r:embed="rId4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/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19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1-bit 4-to-1 MUX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rows?</a:t>
            </a:r>
            <a:endParaRPr sz="32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 = 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+ 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/>
              <a:t>¬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+ 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pic>
        <p:nvPicPr>
          <p:cNvPr id="465" name="Google Shape;465;p52"/>
          <p:cNvPicPr preferRelativeResize="0"/>
          <p:nvPr/>
        </p:nvPicPr>
        <p:blipFill rotWithShape="1">
          <a:blip r:embed="rId3">
            <a:alphaModFix/>
          </a:blip>
          <a:srcRect l="8157" t="9336" r="8599" b="7683"/>
          <a:stretch/>
        </p:blipFill>
        <p:spPr>
          <a:xfrm>
            <a:off x="2882105" y="1585731"/>
            <a:ext cx="450988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2"/>
          <p:cNvSpPr txBox="1"/>
          <p:nvPr/>
        </p:nvSpPr>
        <p:spPr>
          <a:xfrm>
            <a:off x="5996455" y="4510631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7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1-bit 4-to-1 MUX (2/2)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leverage what we’ve previously built?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hierarchical approach: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  <p:pic>
        <p:nvPicPr>
          <p:cNvPr id="474" name="Google Shape;474;p53"/>
          <p:cNvPicPr preferRelativeResize="0"/>
          <p:nvPr/>
        </p:nvPicPr>
        <p:blipFill rotWithShape="1">
          <a:blip r:embed="rId3">
            <a:alphaModFix/>
          </a:blip>
          <a:srcRect l="10294" t="7181" r="8456" b="3676"/>
          <a:stretch/>
        </p:blipFill>
        <p:spPr>
          <a:xfrm>
            <a:off x="2560320" y="2651760"/>
            <a:ext cx="4023360" cy="3796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518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BADA-51E5-574B-9F1C-27E751F2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 (not testable)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8E5-32F5-AF47-A3A9-1B1521E1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CF8BC-B7F1-6543-8F7F-729F083AB4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9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5d06e5346f_0_3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g5d06e5346f_0_32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/>
              <a:t>Combinational Logic</a:t>
            </a:r>
            <a:endParaRPr b="1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</a:pPr>
            <a:r>
              <a:rPr lang="en-US" sz="3200" dirty="0">
                <a:solidFill>
                  <a:srgbClr val="000000"/>
                </a:solidFill>
              </a:rPr>
              <a:t>Combinational Logic Gates</a:t>
            </a:r>
            <a:endParaRPr sz="3200" dirty="0">
              <a:solidFill>
                <a:srgbClr val="000000"/>
              </a:solidFill>
            </a:endParaRPr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Truth Tables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–"/>
            </a:pPr>
            <a:r>
              <a:rPr lang="en-US" sz="3200" dirty="0"/>
              <a:t>Boolean Algebra</a:t>
            </a:r>
            <a:endParaRPr sz="3200" dirty="0"/>
          </a:p>
          <a:p>
            <a:pPr marL="914400" lvl="1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Char char="–"/>
            </a:pPr>
            <a:r>
              <a:rPr lang="en-US" sz="3200" b="1" dirty="0">
                <a:solidFill>
                  <a:srgbClr val="FF0000"/>
                </a:solidFill>
              </a:rPr>
              <a:t>Circuit Simplification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6" name="Google Shape;1226;g5d06e5346f_0_3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566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Manipulating Boolean Algebra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5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 and PoS expressions can still be long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wanted to have shorter representation than a truth table!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 follows a set of rules that allow for simplification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 will be to arrive at the simplest equivalent expression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us to build simpler (and faster) hardware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987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Boolean Algebraic </a:t>
            </a:r>
            <a:b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Simplification Example</a:t>
            </a:r>
            <a:endParaRPr/>
          </a:p>
        </p:txBody>
      </p:sp>
      <p:pic>
        <p:nvPicPr>
          <p:cNvPr id="1247" name="Google Shape;124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73642"/>
            <a:ext cx="8229600" cy="23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1"/>
          <p:cNvSpPr/>
          <p:nvPr/>
        </p:nvSpPr>
        <p:spPr>
          <a:xfrm>
            <a:off x="965200" y="3352800"/>
            <a:ext cx="7772400" cy="4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1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1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</a:t>
            </a:r>
            <a:endParaRPr/>
          </a:p>
        </p:txBody>
      </p:sp>
      <p:pic>
        <p:nvPicPr>
          <p:cNvPr id="1257" name="Google Shape;1257;p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070" b="3439"/>
          <a:stretch/>
        </p:blipFill>
        <p:spPr>
          <a:xfrm>
            <a:off x="1180178" y="1739153"/>
            <a:ext cx="6783644" cy="42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62"/>
          <p:cNvSpPr txBox="1"/>
          <p:nvPr/>
        </p:nvSpPr>
        <p:spPr>
          <a:xfrm>
            <a:off x="5898776" y="2832847"/>
            <a:ext cx="23355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(Transistors and/or Gates)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62"/>
          <p:cNvSpPr txBox="1"/>
          <p:nvPr/>
        </p:nvSpPr>
        <p:spPr>
          <a:xfrm>
            <a:off x="4285129" y="2833574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62"/>
          <p:cNvSpPr txBox="1"/>
          <p:nvPr/>
        </p:nvSpPr>
        <p:spPr>
          <a:xfrm>
            <a:off x="4285129" y="3350044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62"/>
          <p:cNvSpPr txBox="1"/>
          <p:nvPr/>
        </p:nvSpPr>
        <p:spPr>
          <a:xfrm>
            <a:off x="4285129" y="3840998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62"/>
          <p:cNvSpPr txBox="1"/>
          <p:nvPr/>
        </p:nvSpPr>
        <p:spPr>
          <a:xfrm>
            <a:off x="4285129" y="5646554"/>
            <a:ext cx="351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21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Why is this important?</a:t>
            </a:r>
            <a:endParaRPr/>
          </a:p>
        </p:txBody>
      </p:sp>
      <p:sp>
        <p:nvSpPr>
          <p:cNvPr id="369" name="Google Shape;36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5026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study hardware design?</a:t>
            </a:r>
            <a:endParaRPr sz="3100" dirty="0"/>
          </a:p>
          <a:p>
            <a:pPr marL="914400" marR="0" lvl="1" indent="-374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Background for other more in-depth classes </a:t>
            </a:r>
          </a:p>
          <a:p>
            <a:pPr marL="914400" marR="0" lvl="1" indent="-3746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Only course in CMPT that deals with hardware</a:t>
            </a:r>
            <a:endParaRPr sz="2300" dirty="0"/>
          </a:p>
          <a:p>
            <a:pPr marL="914400" marR="0" lvl="1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lang="en-US" sz="2300" dirty="0"/>
              <a:t>We need some digital systems knowledge to build our own processor</a:t>
            </a:r>
            <a:endParaRPr sz="2300" dirty="0"/>
          </a:p>
        </p:txBody>
      </p:sp>
      <p:sp>
        <p:nvSpPr>
          <p:cNvPr id="370" name="Google Shape;37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821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Representations of </a:t>
            </a:r>
            <a:b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Combinational Logic</a:t>
            </a:r>
            <a:endParaRPr sz="3959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6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Description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Transistors and wires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Gates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✓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are equivalent</a:t>
            </a:r>
            <a:endParaRPr/>
          </a:p>
        </p:txBody>
      </p:sp>
      <p:sp>
        <p:nvSpPr>
          <p:cNvPr id="1270" name="Google Shape;1270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743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64"/>
          <p:cNvGrpSpPr/>
          <p:nvPr/>
        </p:nvGrpSpPr>
        <p:grpSpPr>
          <a:xfrm>
            <a:off x="4099689" y="2682552"/>
            <a:ext cx="4915580" cy="5399484"/>
            <a:chOff x="4099689" y="2682552"/>
            <a:chExt cx="4915580" cy="5399484"/>
          </a:xfrm>
        </p:grpSpPr>
        <p:sp>
          <p:nvSpPr>
            <p:cNvPr id="1276" name="Google Shape;1276;p64"/>
            <p:cNvSpPr/>
            <p:nvPr/>
          </p:nvSpPr>
          <p:spPr>
            <a:xfrm rot="10800000">
              <a:off x="4900469" y="3381285"/>
              <a:ext cx="4114800" cy="4700751"/>
            </a:xfrm>
            <a:prstGeom prst="arc">
              <a:avLst>
                <a:gd name="adj1" fmla="val 1508191"/>
                <a:gd name="adj2" fmla="val 3923631"/>
              </a:avLst>
            </a:pr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64"/>
            <p:cNvSpPr txBox="1"/>
            <p:nvPr/>
          </p:nvSpPr>
          <p:spPr>
            <a:xfrm rot="-3000000">
              <a:off x="3858238" y="3615799"/>
              <a:ext cx="27379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Try all input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combinations</a:t>
              </a:r>
              <a:endPara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64"/>
          <p:cNvGrpSpPr/>
          <p:nvPr/>
        </p:nvGrpSpPr>
        <p:grpSpPr>
          <a:xfrm>
            <a:off x="2517238" y="822960"/>
            <a:ext cx="4700024" cy="5182338"/>
            <a:chOff x="2517238" y="822960"/>
            <a:chExt cx="4700024" cy="5182338"/>
          </a:xfrm>
        </p:grpSpPr>
        <p:sp>
          <p:nvSpPr>
            <p:cNvPr id="1279" name="Google Shape;1279;p64"/>
            <p:cNvSpPr/>
            <p:nvPr/>
          </p:nvSpPr>
          <p:spPr>
            <a:xfrm>
              <a:off x="2517238" y="822960"/>
              <a:ext cx="4114800" cy="4700751"/>
            </a:xfrm>
            <a:prstGeom prst="arc">
              <a:avLst>
                <a:gd name="adj1" fmla="val 1252927"/>
                <a:gd name="adj2" fmla="val 4194742"/>
              </a:avLst>
            </a:prstGeom>
            <a:noFill/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64"/>
            <p:cNvSpPr txBox="1"/>
            <p:nvPr/>
          </p:nvSpPr>
          <p:spPr>
            <a:xfrm rot="-3000000">
              <a:off x="4826886" y="4653245"/>
              <a:ext cx="2737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SoP or PoS</a:t>
              </a:r>
              <a:endPara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64"/>
          <p:cNvGrpSpPr/>
          <p:nvPr/>
        </p:nvGrpSpPr>
        <p:grpSpPr>
          <a:xfrm>
            <a:off x="182880" y="2730780"/>
            <a:ext cx="4993143" cy="5353251"/>
            <a:chOff x="182880" y="2730780"/>
            <a:chExt cx="4993143" cy="5353251"/>
          </a:xfrm>
        </p:grpSpPr>
        <p:sp>
          <p:nvSpPr>
            <p:cNvPr id="1282" name="Google Shape;1282;p64"/>
            <p:cNvSpPr/>
            <p:nvPr/>
          </p:nvSpPr>
          <p:spPr>
            <a:xfrm rot="10800000" flipH="1">
              <a:off x="182880" y="3383280"/>
              <a:ext cx="4114800" cy="4700751"/>
            </a:xfrm>
            <a:prstGeom prst="arc">
              <a:avLst>
                <a:gd name="adj1" fmla="val 1508191"/>
                <a:gd name="adj2" fmla="val 3923631"/>
              </a:avLst>
            </a:prstGeom>
            <a:noFill/>
            <a:ln w="50800" cap="flat" cmpd="sng">
              <a:solidFill>
                <a:schemeClr val="accent3"/>
              </a:solidFill>
              <a:prstDash val="solid"/>
              <a:round/>
              <a:headEnd type="stealth" w="med" len="med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64"/>
            <p:cNvSpPr txBox="1"/>
            <p:nvPr/>
          </p:nvSpPr>
          <p:spPr>
            <a:xfrm rot="3000000" flipH="1">
              <a:off x="2679550" y="3664027"/>
              <a:ext cx="27379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Propagate signals</a:t>
              </a:r>
              <a:br>
                <a:rPr lang="en-US" sz="18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 strike="noStrike" cap="none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through gates</a:t>
              </a:r>
              <a:endPara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64"/>
          <p:cNvGrpSpPr/>
          <p:nvPr/>
        </p:nvGrpSpPr>
        <p:grpSpPr>
          <a:xfrm>
            <a:off x="2517238" y="1271752"/>
            <a:ext cx="4114800" cy="3436093"/>
            <a:chOff x="2517238" y="1271752"/>
            <a:chExt cx="4114800" cy="3436093"/>
          </a:xfrm>
        </p:grpSpPr>
        <p:sp>
          <p:nvSpPr>
            <p:cNvPr id="1285" name="Google Shape;1285;p64"/>
            <p:cNvSpPr/>
            <p:nvPr/>
          </p:nvSpPr>
          <p:spPr>
            <a:xfrm>
              <a:off x="2517238" y="1638825"/>
              <a:ext cx="4114800" cy="3069020"/>
            </a:xfrm>
            <a:prstGeom prst="arc">
              <a:avLst>
                <a:gd name="adj1" fmla="val 12298770"/>
                <a:gd name="adj2" fmla="val 20129673"/>
              </a:avLst>
            </a:pr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64"/>
            <p:cNvSpPr txBox="1"/>
            <p:nvPr/>
          </p:nvSpPr>
          <p:spPr>
            <a:xfrm>
              <a:off x="3205676" y="1271752"/>
              <a:ext cx="27379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Try all input combinations</a:t>
              </a:r>
              <a:endPara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7" name="Google Shape;1287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Converting Combinational Logic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64"/>
          <p:cNvSpPr/>
          <p:nvPr/>
        </p:nvSpPr>
        <p:spPr>
          <a:xfrm>
            <a:off x="5943600" y="2460471"/>
            <a:ext cx="1376876" cy="13716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Truth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64"/>
          <p:cNvSpPr/>
          <p:nvPr/>
        </p:nvSpPr>
        <p:spPr>
          <a:xfrm>
            <a:off x="3886200" y="4837911"/>
            <a:ext cx="1376876" cy="13716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Boolean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endParaRPr sz="17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64"/>
          <p:cNvSpPr/>
          <p:nvPr/>
        </p:nvSpPr>
        <p:spPr>
          <a:xfrm>
            <a:off x="1828800" y="2460471"/>
            <a:ext cx="1376876" cy="1371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Circuit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Diagram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1" name="Google Shape;1291;p64"/>
          <p:cNvGrpSpPr/>
          <p:nvPr/>
        </p:nvGrpSpPr>
        <p:grpSpPr>
          <a:xfrm>
            <a:off x="3376458" y="2460467"/>
            <a:ext cx="2396359" cy="685804"/>
            <a:chOff x="3376458" y="2460467"/>
            <a:chExt cx="2396359" cy="685804"/>
          </a:xfrm>
        </p:grpSpPr>
        <p:cxnSp>
          <p:nvCxnSpPr>
            <p:cNvPr id="1292" name="Google Shape;1292;p64"/>
            <p:cNvCxnSpPr/>
            <p:nvPr/>
          </p:nvCxnSpPr>
          <p:spPr>
            <a:xfrm rot="10800000">
              <a:off x="3376458" y="3146271"/>
              <a:ext cx="2396359" cy="0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293" name="Google Shape;1293;p64"/>
            <p:cNvSpPr txBox="1"/>
            <p:nvPr/>
          </p:nvSpPr>
          <p:spPr>
            <a:xfrm>
              <a:off x="3570899" y="2460467"/>
              <a:ext cx="20076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is difficult to do efficiently!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64"/>
          <p:cNvGrpSpPr/>
          <p:nvPr/>
        </p:nvGrpSpPr>
        <p:grpSpPr>
          <a:xfrm>
            <a:off x="1520089" y="822960"/>
            <a:ext cx="5111949" cy="5731647"/>
            <a:chOff x="1520089" y="822960"/>
            <a:chExt cx="5111949" cy="5731647"/>
          </a:xfrm>
        </p:grpSpPr>
        <p:sp>
          <p:nvSpPr>
            <p:cNvPr id="1295" name="Google Shape;1295;p64"/>
            <p:cNvSpPr/>
            <p:nvPr/>
          </p:nvSpPr>
          <p:spPr>
            <a:xfrm>
              <a:off x="2517238" y="822960"/>
              <a:ext cx="4114800" cy="4700700"/>
            </a:xfrm>
            <a:prstGeom prst="arc">
              <a:avLst>
                <a:gd name="adj1" fmla="val 6622456"/>
                <a:gd name="adj2" fmla="val 9548860"/>
              </a:avLst>
            </a:prstGeom>
            <a:noFill/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64"/>
            <p:cNvSpPr txBox="1"/>
            <p:nvPr/>
          </p:nvSpPr>
          <p:spPr>
            <a:xfrm rot="3000000">
              <a:off x="1159552" y="4719649"/>
              <a:ext cx="34046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Wire inputs to proper  gates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(easiest to use AND, OR, and NOT)</a:t>
              </a:r>
              <a:endPara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7" name="Google Shape;1297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6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(1/4)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6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the following circuit: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Options:</a:t>
            </a:r>
            <a:endParaRPr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all combinations of the inputs and build the Truth Table, then use SoP or PoS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out expressions for signals based on gates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show this method here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4" name="Google Shape;1304;p65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305" name="Google Shape;1305;p6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6" name="Google Shape;1306;p65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5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65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5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0" name="Google Shape;131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358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(2/4)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6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the following circuit: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from left, propagate signals to the right</a:t>
            </a: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7" name="Google Shape;1317;p66"/>
          <p:cNvGrpSpPr/>
          <p:nvPr/>
        </p:nvGrpSpPr>
        <p:grpSpPr>
          <a:xfrm>
            <a:off x="1561866" y="2194560"/>
            <a:ext cx="5976005" cy="1763339"/>
            <a:chOff x="1561866" y="2194560"/>
            <a:chExt cx="5976005" cy="1763339"/>
          </a:xfrm>
        </p:grpSpPr>
        <p:pic>
          <p:nvPicPr>
            <p:cNvPr id="1318" name="Google Shape;1318;p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9" name="Google Shape;1319;p66"/>
            <p:cNvSpPr txBox="1"/>
            <p:nvPr/>
          </p:nvSpPr>
          <p:spPr>
            <a:xfrm>
              <a:off x="1561866" y="2214281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66"/>
            <p:cNvSpPr txBox="1"/>
            <p:nvPr/>
          </p:nvSpPr>
          <p:spPr>
            <a:xfrm>
              <a:off x="1561866" y="2635586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6"/>
            <p:cNvSpPr txBox="1"/>
            <p:nvPr/>
          </p:nvSpPr>
          <p:spPr>
            <a:xfrm>
              <a:off x="1561866" y="3496234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6"/>
            <p:cNvSpPr txBox="1"/>
            <p:nvPr/>
          </p:nvSpPr>
          <p:spPr>
            <a:xfrm>
              <a:off x="7164051" y="2635586"/>
              <a:ext cx="373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66"/>
          <p:cNvGrpSpPr/>
          <p:nvPr/>
        </p:nvGrpSpPr>
        <p:grpSpPr>
          <a:xfrm>
            <a:off x="3119066" y="2171228"/>
            <a:ext cx="1860299" cy="1618593"/>
            <a:chOff x="3119066" y="2171228"/>
            <a:chExt cx="1860299" cy="1618593"/>
          </a:xfrm>
        </p:grpSpPr>
        <p:sp>
          <p:nvSpPr>
            <p:cNvPr id="1324" name="Google Shape;1324;p66"/>
            <p:cNvSpPr txBox="1"/>
            <p:nvPr/>
          </p:nvSpPr>
          <p:spPr>
            <a:xfrm>
              <a:off x="4661649" y="2805949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66"/>
            <p:cNvSpPr txBox="1"/>
            <p:nvPr/>
          </p:nvSpPr>
          <p:spPr>
            <a:xfrm>
              <a:off x="3128684" y="3420489"/>
              <a:ext cx="3080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6"/>
            <p:cNvSpPr txBox="1"/>
            <p:nvPr/>
          </p:nvSpPr>
          <p:spPr>
            <a:xfrm>
              <a:off x="3119077" y="2992400"/>
              <a:ext cx="48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¬B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66"/>
            <p:cNvSpPr txBox="1"/>
            <p:nvPr/>
          </p:nvSpPr>
          <p:spPr>
            <a:xfrm>
              <a:off x="3119066" y="2574649"/>
              <a:ext cx="309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6"/>
            <p:cNvSpPr txBox="1"/>
            <p:nvPr/>
          </p:nvSpPr>
          <p:spPr>
            <a:xfrm>
              <a:off x="3119066" y="2171228"/>
              <a:ext cx="31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66"/>
          <p:cNvGrpSpPr/>
          <p:nvPr/>
        </p:nvGrpSpPr>
        <p:grpSpPr>
          <a:xfrm>
            <a:off x="4532193" y="2372053"/>
            <a:ext cx="584158" cy="1209747"/>
            <a:chOff x="4532193" y="2372053"/>
            <a:chExt cx="584158" cy="1209747"/>
          </a:xfrm>
        </p:grpSpPr>
        <p:sp>
          <p:nvSpPr>
            <p:cNvPr id="1330" name="Google Shape;1330;p66"/>
            <p:cNvSpPr txBox="1"/>
            <p:nvPr/>
          </p:nvSpPr>
          <p:spPr>
            <a:xfrm>
              <a:off x="4532193" y="2372053"/>
              <a:ext cx="442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AB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66"/>
            <p:cNvSpPr txBox="1"/>
            <p:nvPr/>
          </p:nvSpPr>
          <p:spPr>
            <a:xfrm>
              <a:off x="4536151" y="3212500"/>
              <a:ext cx="580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¬BC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66"/>
          <p:cNvGrpSpPr/>
          <p:nvPr/>
        </p:nvGrpSpPr>
        <p:grpSpPr>
          <a:xfrm>
            <a:off x="5459087" y="2367972"/>
            <a:ext cx="870251" cy="792924"/>
            <a:chOff x="5459064" y="2367985"/>
            <a:chExt cx="731611" cy="792924"/>
          </a:xfrm>
        </p:grpSpPr>
        <p:sp>
          <p:nvSpPr>
            <p:cNvPr id="1333" name="Google Shape;1333;p66"/>
            <p:cNvSpPr txBox="1"/>
            <p:nvPr/>
          </p:nvSpPr>
          <p:spPr>
            <a:xfrm>
              <a:off x="5549153" y="2367985"/>
              <a:ext cx="6415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¬(AB)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66"/>
            <p:cNvSpPr txBox="1"/>
            <p:nvPr/>
          </p:nvSpPr>
          <p:spPr>
            <a:xfrm>
              <a:off x="5459064" y="2791577"/>
              <a:ext cx="7316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A+¬BC</a:t>
              </a:r>
              <a:endParaRPr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5" name="Google Shape;1335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43</a:t>
            </a:fld>
            <a:endParaRPr/>
          </a:p>
        </p:txBody>
      </p:sp>
      <p:sp>
        <p:nvSpPr>
          <p:cNvPr id="1336" name="Google Shape;1336;p66"/>
          <p:cNvSpPr txBox="1"/>
          <p:nvPr/>
        </p:nvSpPr>
        <p:spPr>
          <a:xfrm>
            <a:off x="756600" y="4849450"/>
            <a:ext cx="48255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 a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 = ¬(AB)(A + ¬BC)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7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(3/4)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 Expression: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D 	= ¬(AB)(A + ¬BC)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(¬A + ¬B)(A + ¬BC)				DeMorgan’s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¬AA + ¬A¬BC + ¬BA + ¬B¬BC		Distribution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0 + ¬A¬BC + ¬BA + ¬B¬BC		Complementarity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¬A¬BC + ¬BA + ¬BC				Idempotent Law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= (¬A + 1)¬BC + ¬BA				Distribution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¬BC + ¬BA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Law of 1’s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 ¬B(A + C)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Distribution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3" name="Google Shape;1343;p67"/>
          <p:cNvGrpSpPr/>
          <p:nvPr/>
        </p:nvGrpSpPr>
        <p:grpSpPr>
          <a:xfrm>
            <a:off x="4997184" y="5257801"/>
            <a:ext cx="2435459" cy="914400"/>
            <a:chOff x="3451413" y="5316070"/>
            <a:chExt cx="2435459" cy="914400"/>
          </a:xfrm>
        </p:grpSpPr>
        <p:sp>
          <p:nvSpPr>
            <p:cNvPr id="1344" name="Google Shape;1344;p67"/>
            <p:cNvSpPr/>
            <p:nvPr/>
          </p:nvSpPr>
          <p:spPr>
            <a:xfrm>
              <a:off x="3451413" y="5316070"/>
              <a:ext cx="365700" cy="914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67"/>
            <p:cNvSpPr txBox="1"/>
            <p:nvPr/>
          </p:nvSpPr>
          <p:spPr>
            <a:xfrm>
              <a:off x="3817172" y="5445881"/>
              <a:ext cx="2069700" cy="6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Which of these</a:t>
              </a:r>
              <a:br>
                <a:rPr lang="en-US" sz="24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is “simpler”?</a:t>
              </a:r>
              <a:endParaRPr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6" name="Google Shape;134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Circuit Simplification Example (4/4)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6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out final circuit: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= ¬BC + ¬BA = ¬B(A + C)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Simplified Circuit: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from 6 gates to 3!</a:t>
            </a:r>
            <a:endParaRPr/>
          </a:p>
        </p:txBody>
      </p:sp>
      <p:grpSp>
        <p:nvGrpSpPr>
          <p:cNvPr id="1354" name="Google Shape;1354;p68"/>
          <p:cNvGrpSpPr/>
          <p:nvPr/>
        </p:nvGrpSpPr>
        <p:grpSpPr>
          <a:xfrm>
            <a:off x="5033682" y="1796533"/>
            <a:ext cx="3452834" cy="707886"/>
            <a:chOff x="4805082" y="1796533"/>
            <a:chExt cx="3452834" cy="707886"/>
          </a:xfrm>
        </p:grpSpPr>
        <p:cxnSp>
          <p:nvCxnSpPr>
            <p:cNvPr id="1355" name="Google Shape;1355;p68"/>
            <p:cNvCxnSpPr/>
            <p:nvPr/>
          </p:nvCxnSpPr>
          <p:spPr>
            <a:xfrm flipH="1">
              <a:off x="4805082" y="2026024"/>
              <a:ext cx="1057836" cy="259976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356" name="Google Shape;1356;p68"/>
            <p:cNvSpPr txBox="1"/>
            <p:nvPr/>
          </p:nvSpPr>
          <p:spPr>
            <a:xfrm>
              <a:off x="5827058" y="1796533"/>
              <a:ext cx="24308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How many gates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do we need for each?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7" name="Google Shape;1357;p68"/>
          <p:cNvSpPr txBox="1"/>
          <p:nvPr/>
        </p:nvSpPr>
        <p:spPr>
          <a:xfrm>
            <a:off x="2277035" y="2514600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68"/>
          <p:cNvSpPr txBox="1"/>
          <p:nvPr/>
        </p:nvSpPr>
        <p:spPr>
          <a:xfrm>
            <a:off x="3908612" y="2514600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68"/>
          <p:cNvSpPr/>
          <p:nvPr/>
        </p:nvSpPr>
        <p:spPr>
          <a:xfrm>
            <a:off x="3608293" y="2087722"/>
            <a:ext cx="1398600" cy="8079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0" name="Google Shape;1360;p68"/>
          <p:cNvGrpSpPr/>
          <p:nvPr/>
        </p:nvGrpSpPr>
        <p:grpSpPr>
          <a:xfrm>
            <a:off x="2688913" y="3879920"/>
            <a:ext cx="3872161" cy="1770512"/>
            <a:chOff x="2688913" y="3879920"/>
            <a:chExt cx="3872161" cy="1770512"/>
          </a:xfrm>
        </p:grpSpPr>
        <p:pic>
          <p:nvPicPr>
            <p:cNvPr id="1361" name="Google Shape;1361;p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49202" y="4023360"/>
              <a:ext cx="3238052" cy="1463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2" name="Google Shape;1362;p68"/>
            <p:cNvSpPr txBox="1"/>
            <p:nvPr/>
          </p:nvSpPr>
          <p:spPr>
            <a:xfrm>
              <a:off x="2688913" y="3879920"/>
              <a:ext cx="362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68"/>
            <p:cNvSpPr txBox="1"/>
            <p:nvPr/>
          </p:nvSpPr>
          <p:spPr>
            <a:xfrm>
              <a:off x="2688913" y="4329075"/>
              <a:ext cx="3513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68"/>
            <p:cNvSpPr txBox="1"/>
            <p:nvPr/>
          </p:nvSpPr>
          <p:spPr>
            <a:xfrm>
              <a:off x="2688913" y="5188767"/>
              <a:ext cx="34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68"/>
            <p:cNvSpPr txBox="1"/>
            <p:nvPr/>
          </p:nvSpPr>
          <p:spPr>
            <a:xfrm>
              <a:off x="6187254" y="4329074"/>
              <a:ext cx="3738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6" name="Google Shape;136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7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d06e5346f_0_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Why is this important?</a:t>
            </a:r>
            <a:endParaRPr/>
          </a:p>
        </p:txBody>
      </p:sp>
      <p:sp>
        <p:nvSpPr>
          <p:cNvPr id="376" name="Google Shape;376;g5d06e5346f_0_3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4504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975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2300" dirty="0"/>
          </a:p>
          <a:p>
            <a:pPr marL="457200" lvl="0" indent="-400050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dirty="0"/>
              <a:t>We need some digital systems knowledge to build our own processor</a:t>
            </a:r>
          </a:p>
          <a:p>
            <a:pPr marL="457200" lvl="0" indent="-400050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endParaRPr lang="en-US" sz="2700" dirty="0"/>
          </a:p>
          <a:p>
            <a:pPr marL="457200" lvl="0" indent="-400050" algn="l" rtl="0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Why build our own processor?</a:t>
            </a:r>
            <a:endParaRPr sz="3100" dirty="0"/>
          </a:p>
          <a:p>
            <a:pPr marL="914400" lvl="1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–"/>
            </a:pPr>
            <a:r>
              <a:rPr lang="en-US" sz="2300" dirty="0"/>
              <a:t>Because we believe computer scientists should have an answer to the question “How does a computer work?”</a:t>
            </a:r>
            <a:endParaRPr sz="2300" dirty="0"/>
          </a:p>
          <a:p>
            <a:pPr marL="914400" lvl="1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–"/>
            </a:pPr>
            <a:r>
              <a:rPr lang="en-US" sz="2300" dirty="0"/>
              <a:t>So you can understand how code is actually executed on a computer</a:t>
            </a:r>
            <a:endParaRPr sz="2300" dirty="0"/>
          </a:p>
        </p:txBody>
      </p:sp>
      <p:sp>
        <p:nvSpPr>
          <p:cNvPr id="377" name="Google Shape;377;g5d06e5346f_0_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35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d06e5346f_0_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Why is this important?</a:t>
            </a:r>
            <a:endParaRPr/>
          </a:p>
        </p:txBody>
      </p:sp>
      <p:sp>
        <p:nvSpPr>
          <p:cNvPr id="383" name="Google Shape;383;g5d06e5346f_0_45"/>
          <p:cNvSpPr txBox="1">
            <a:spLocks noGrp="1"/>
          </p:cNvSpPr>
          <p:nvPr>
            <p:ph type="body" idx="1"/>
          </p:nvPr>
        </p:nvSpPr>
        <p:spPr>
          <a:xfrm>
            <a:off x="236400" y="846138"/>
            <a:ext cx="84504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9750" lvl="1" indent="0" algn="l" rtl="0">
              <a:spcBef>
                <a:spcPts val="480"/>
              </a:spcBef>
              <a:spcAft>
                <a:spcPts val="0"/>
              </a:spcAft>
              <a:buSzPts val="2300"/>
              <a:buNone/>
            </a:pPr>
            <a:endParaRPr sz="2300" dirty="0"/>
          </a:p>
          <a:p>
            <a:pPr marL="457200" lvl="0" indent="-400050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dirty="0"/>
              <a:t>So you can understand how code is actually executed on a computer</a:t>
            </a:r>
            <a:br>
              <a:rPr lang="en-US" dirty="0"/>
            </a:br>
            <a:endParaRPr lang="en-US" sz="2700" dirty="0"/>
          </a:p>
          <a:p>
            <a:pPr marL="457200" lvl="0" indent="-400050" algn="l" rtl="0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Why do we care about how code executes?</a:t>
            </a:r>
            <a:endParaRPr sz="3100" dirty="0"/>
          </a:p>
          <a:p>
            <a:pPr marL="914400" lvl="1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–"/>
            </a:pPr>
            <a:r>
              <a:rPr lang="en-US" sz="2300" dirty="0"/>
              <a:t>Reliability</a:t>
            </a:r>
            <a:endParaRPr sz="2300" dirty="0"/>
          </a:p>
          <a:p>
            <a:pPr marL="914400" lvl="1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–"/>
            </a:pPr>
            <a:r>
              <a:rPr lang="en-US" sz="2300" dirty="0"/>
              <a:t>Performance</a:t>
            </a:r>
            <a:endParaRPr sz="2300" dirty="0"/>
          </a:p>
          <a:p>
            <a:pPr marL="914400" lvl="1" indent="-374650" algn="l" rtl="0">
              <a:spcBef>
                <a:spcPts val="480"/>
              </a:spcBef>
              <a:spcAft>
                <a:spcPts val="0"/>
              </a:spcAft>
              <a:buSzPts val="2300"/>
              <a:buChar char="–"/>
            </a:pPr>
            <a:r>
              <a:rPr lang="en-US" sz="2300" dirty="0"/>
              <a:t>Security</a:t>
            </a:r>
            <a:endParaRPr sz="2300" dirty="0"/>
          </a:p>
        </p:txBody>
      </p:sp>
      <p:sp>
        <p:nvSpPr>
          <p:cNvPr id="384" name="Google Shape;384;g5d06e5346f_0_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54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d06e5346f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Hardware Design</a:t>
            </a:r>
            <a:endParaRPr/>
          </a:p>
        </p:txBody>
      </p:sp>
      <p:sp>
        <p:nvSpPr>
          <p:cNvPr id="390" name="Google Shape;390;g5d06e5346f_0_0"/>
          <p:cNvSpPr txBox="1">
            <a:spLocks noGrp="1"/>
          </p:cNvSpPr>
          <p:nvPr>
            <p:ph type="body" idx="1"/>
          </p:nvPr>
        </p:nvSpPr>
        <p:spPr>
          <a:xfrm>
            <a:off x="457200" y="1254893"/>
            <a:ext cx="8229600" cy="4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study hardware design</a:t>
            </a:r>
            <a:r>
              <a:rPr lang="en-US" sz="2400"/>
              <a:t> and processors and computers</a:t>
            </a:r>
            <a:br>
              <a:rPr lang="en-US" sz="2400"/>
            </a:br>
            <a:r>
              <a:rPr lang="en-US" sz="2400"/>
              <a:t>if you only care about high-level software?</a:t>
            </a: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700"/>
              <a:t> </a:t>
            </a:r>
            <a:endParaRPr sz="7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/>
              <a:t>Example of the power of layered abstractions</a:t>
            </a:r>
            <a:endParaRPr sz="24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/>
              <a:t>Transistors  -&gt; Combinational Logic</a:t>
            </a:r>
            <a:endParaRPr sz="20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Combinational Logic -&gt; Sequential Logic</a:t>
            </a:r>
            <a:endParaRPr sz="20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Sequential Logic -&gt; Processors</a:t>
            </a:r>
            <a:endParaRPr sz="20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Processors -&gt; Machine Language</a:t>
            </a:r>
            <a:endParaRPr sz="20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Machine Language -&gt; Assembly</a:t>
            </a:r>
            <a:endParaRPr sz="20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Assembly -&gt; High-level Programming Languages</a:t>
            </a:r>
            <a:endParaRPr sz="2000"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High-level Programming Languages -&gt; Word,Minecraft,Twitter</a:t>
            </a:r>
            <a:endParaRPr sz="20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300"/>
              <a:t>  </a:t>
            </a:r>
            <a:endParaRPr sz="1300"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/>
              <a:t>At each step we can “abstract away” the lower steps and (mostly) forget they exist</a:t>
            </a:r>
            <a:endParaRPr sz="2400"/>
          </a:p>
        </p:txBody>
      </p:sp>
      <p:sp>
        <p:nvSpPr>
          <p:cNvPr id="391" name="Google Shape;391;g5d06e5346f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3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Synchronous Digital Systems (SDS)</a:t>
            </a:r>
            <a:endParaRPr/>
          </a:p>
        </p:txBody>
      </p:sp>
      <p:sp>
        <p:nvSpPr>
          <p:cNvPr id="411" name="Google Shape;411;p26"/>
          <p:cNvSpPr txBox="1"/>
          <p:nvPr/>
        </p:nvSpPr>
        <p:spPr>
          <a:xfrm>
            <a:off x="685800" y="2192338"/>
            <a:ext cx="7848600" cy="427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Synchronous: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operations coordinated by a central clock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“Heartbeat” of the system!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frequency)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-203200" algn="l" rtl="0">
              <a:lnSpc>
                <a:spcPct val="75000"/>
              </a:lnSpc>
              <a:spcBef>
                <a:spcPts val="208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 all values with two discrete values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Electrical signals are treated as 1’s and 0’s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and 0 are complements of each 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High/Low voltage for True/False, 1/0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6"/>
          <p:cNvSpPr txBox="1"/>
          <p:nvPr/>
        </p:nvSpPr>
        <p:spPr>
          <a:xfrm>
            <a:off x="822325" y="1268413"/>
            <a:ext cx="76358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of a processor, such as a RISC-V processor, is an example of a Synchronous Digital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4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d06e5346f_0_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pic>
        <p:nvPicPr>
          <p:cNvPr id="639" name="Google Shape;639;g5d06e5346f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25" y="61775"/>
            <a:ext cx="8791352" cy="634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55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6905</TotalTime>
  <Words>2461</Words>
  <Application>Microsoft Macintosh PowerPoint</Application>
  <PresentationFormat>On-screen Show (4:3)</PresentationFormat>
  <Paragraphs>777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Courier New</vt:lpstr>
      <vt:lpstr>Noto Sans Symbols</vt:lpstr>
      <vt:lpstr>Roboto</vt:lpstr>
      <vt:lpstr>Roboto Regular</vt:lpstr>
      <vt:lpstr>Times</vt:lpstr>
      <vt:lpstr>Times New Roman</vt:lpstr>
      <vt:lpstr>Wingdings</vt:lpstr>
      <vt:lpstr>UWTheme-351-Au18</vt:lpstr>
      <vt:lpstr>Digital Logic - Combinational</vt:lpstr>
      <vt:lpstr>Agenda</vt:lpstr>
      <vt:lpstr>Roadmap</vt:lpstr>
      <vt:lpstr>Why is this important?</vt:lpstr>
      <vt:lpstr>Why is this important?</vt:lpstr>
      <vt:lpstr>Why is this important?</vt:lpstr>
      <vt:lpstr>Hardware Design</vt:lpstr>
      <vt:lpstr>Synchronous Digital Systems (SDS)</vt:lpstr>
      <vt:lpstr>PowerPoint Presentation</vt:lpstr>
      <vt:lpstr>Historical Trend</vt:lpstr>
      <vt:lpstr>Agenda</vt:lpstr>
      <vt:lpstr>Type of Circuits</vt:lpstr>
      <vt:lpstr>Logic Gates (1/2)</vt:lpstr>
      <vt:lpstr>Logic Gates (2/2)</vt:lpstr>
      <vt:lpstr>Combining Multiple Logic Gates</vt:lpstr>
      <vt:lpstr>Agenda</vt:lpstr>
      <vt:lpstr>Representations of  Combinational Logic</vt:lpstr>
      <vt:lpstr>Truth Tables</vt:lpstr>
      <vt:lpstr>General Form</vt:lpstr>
      <vt:lpstr>Multiple Outputs</vt:lpstr>
      <vt:lpstr>PowerPoint Presentation</vt:lpstr>
      <vt:lpstr>PowerPoint Presentation</vt:lpstr>
      <vt:lpstr>More Complicated Truth Tables</vt:lpstr>
      <vt:lpstr>Agenda</vt:lpstr>
      <vt:lpstr>My Hand Hurts…</vt:lpstr>
      <vt:lpstr>Boolean Algebra</vt:lpstr>
      <vt:lpstr>Laws of Boolean Algebra</vt:lpstr>
      <vt:lpstr>Truth Table to Boolean Expression</vt:lpstr>
      <vt:lpstr>Faster Hardware?</vt:lpstr>
      <vt:lpstr>Agenda</vt:lpstr>
      <vt:lpstr>Data Multiplexor</vt:lpstr>
      <vt:lpstr>Implementing a 1-bit 2-to-1 MUX </vt:lpstr>
      <vt:lpstr>1-bit 4-to-1 MUX (1/2)</vt:lpstr>
      <vt:lpstr>1-bit 4-to-1 MUX (2/2)</vt:lpstr>
      <vt:lpstr>Bonus slides (not testable)</vt:lpstr>
      <vt:lpstr>Agenda</vt:lpstr>
      <vt:lpstr>Manipulating Boolean Algebra</vt:lpstr>
      <vt:lpstr>Boolean Algebraic  Simplification Example</vt:lpstr>
      <vt:lpstr>Circuit Simplification</vt:lpstr>
      <vt:lpstr>Representations of  Combinational Logic</vt:lpstr>
      <vt:lpstr>Converting Combinational Logic</vt:lpstr>
      <vt:lpstr>Circuit Simplification Example (1/4)</vt:lpstr>
      <vt:lpstr>Circuit Simplification Example (2/4)</vt:lpstr>
      <vt:lpstr>Circuit Simplification Example (3/4)</vt:lpstr>
      <vt:lpstr>Circuit Simplification Example (4/4)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Arrvindh Shriraman</cp:lastModifiedBy>
  <cp:revision>104</cp:revision>
  <cp:lastPrinted>2019-11-27T18:57:14Z</cp:lastPrinted>
  <dcterms:created xsi:type="dcterms:W3CDTF">2016-11-27T02:39:48Z</dcterms:created>
  <dcterms:modified xsi:type="dcterms:W3CDTF">2020-10-16T19:58:23Z</dcterms:modified>
</cp:coreProperties>
</file>