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37"/>
  </p:notesMasterIdLst>
  <p:handoutMasterIdLst>
    <p:handoutMasterId r:id="rId38"/>
  </p:handoutMasterIdLst>
  <p:sldIdLst>
    <p:sldId id="272" r:id="rId2"/>
    <p:sldId id="782" r:id="rId3"/>
    <p:sldId id="282" r:id="rId4"/>
    <p:sldId id="289" r:id="rId5"/>
    <p:sldId id="285" r:id="rId6"/>
    <p:sldId id="786" r:id="rId7"/>
    <p:sldId id="800" r:id="rId8"/>
    <p:sldId id="287" r:id="rId9"/>
    <p:sldId id="288" r:id="rId10"/>
    <p:sldId id="787" r:id="rId11"/>
    <p:sldId id="296" r:id="rId12"/>
    <p:sldId id="265" r:id="rId13"/>
    <p:sldId id="307" r:id="rId14"/>
    <p:sldId id="799" r:id="rId15"/>
    <p:sldId id="825" r:id="rId16"/>
    <p:sldId id="309" r:id="rId17"/>
    <p:sldId id="268" r:id="rId18"/>
    <p:sldId id="269" r:id="rId19"/>
    <p:sldId id="796" r:id="rId20"/>
    <p:sldId id="273" r:id="rId21"/>
    <p:sldId id="274" r:id="rId22"/>
    <p:sldId id="762" r:id="rId23"/>
    <p:sldId id="277" r:id="rId24"/>
    <p:sldId id="801" r:id="rId25"/>
    <p:sldId id="802" r:id="rId26"/>
    <p:sldId id="803" r:id="rId27"/>
    <p:sldId id="284" r:id="rId28"/>
    <p:sldId id="808" r:id="rId29"/>
    <p:sldId id="810" r:id="rId30"/>
    <p:sldId id="814" r:id="rId31"/>
    <p:sldId id="815" r:id="rId32"/>
    <p:sldId id="816" r:id="rId33"/>
    <p:sldId id="822" r:id="rId34"/>
    <p:sldId id="823" r:id="rId35"/>
    <p:sldId id="824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7" autoAdjust="0"/>
    <p:restoredTop sz="92245" autoAdjust="0"/>
  </p:normalViewPr>
  <p:slideViewPr>
    <p:cSldViewPr snapToGrid="0">
      <p:cViewPr varScale="1">
        <p:scale>
          <a:sx n="118" d="100"/>
          <a:sy n="118" d="100"/>
        </p:scale>
        <p:origin x="20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g5d2440be3b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4" name="Google Shape;554;g5d2440be3b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g5d2440be3b_0_9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3669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1" name="Google Shape;91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74284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0" name="Google Shape;940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62613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2" name="Google Shape;722;p1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1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6695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0" name="Google Shape;1640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 = “Time between completion of instructions”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1" name="Google Shape;1641;p4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95319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6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3" name="Google Shape;27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962919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0" name="Google Shape;174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704776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0" name="Google Shape;95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094077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15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960" name="Google Shape;960;p1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1" name="Google Shape;961;p15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962" name="Google Shape;962;p1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3" name="Google Shape;963;p15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4" name="Google Shape;964;p1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33653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12:notes"/>
          <p:cNvSpPr txBox="1">
            <a:spLocks noGrp="1"/>
          </p:cNvSpPr>
          <p:nvPr>
            <p:ph type="body" idx="1"/>
          </p:nvPr>
        </p:nvSpPr>
        <p:spPr>
          <a:xfrm>
            <a:off x="550626" y="4559915"/>
            <a:ext cx="6303242" cy="4320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600" tIns="47925" rIns="97600" bIns="47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5" name="Google Shape;98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6" name="Google Shape;986;p1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77789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3" name="Google Shape;101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29369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5d2440be3b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5d2440be3b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g5d2440be3b_0_1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6679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7938" y="614363"/>
            <a:ext cx="4783137" cy="3587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53" name="Google Shape;1053;p20:notes"/>
          <p:cNvSpPr txBox="1">
            <a:spLocks noGrp="1"/>
          </p:cNvSpPr>
          <p:nvPr>
            <p:ph type="body" idx="1"/>
          </p:nvPr>
        </p:nvSpPr>
        <p:spPr>
          <a:xfrm>
            <a:off x="550630" y="4563197"/>
            <a:ext cx="6301500" cy="4317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25" tIns="48500" rIns="97025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2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22026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" name="Google Shape;1329;p23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330" name="Google Shape;1330;p2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1" name="Google Shape;1331;p23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/>
          </a:p>
        </p:txBody>
      </p:sp>
      <p:sp>
        <p:nvSpPr>
          <p:cNvPr id="1332" name="Google Shape;1332;p2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3" name="Google Shape;1333;p23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4" name="Google Shape;1334;p23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24192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p26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5" name="Google Shape;13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6" name="Google Shape;1356;p2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9597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Google Shape;1374;p27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5" name="Google Shape;1375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6" name="Google Shape;1376;p27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47619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Google Shape;1402;p28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403" name="Google Shape;1403;p2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4" name="Google Shape;1404;p28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 dirty="0"/>
          </a:p>
        </p:txBody>
      </p:sp>
      <p:sp>
        <p:nvSpPr>
          <p:cNvPr id="1405" name="Google Shape;1405;p2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6" name="Google Shape;1406;p28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7" name="Google Shape;1407;p28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4631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30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9" name="Google Shape;142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0" name="Google Shape;1430;p3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0359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" name="Google Shape;1691;p35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2" name="Google Shape;1692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3" name="Google Shape;1693;p3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79286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" name="Google Shape;1751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2" name="Google Shape;1752;p3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5050" tIns="47525" rIns="95050" bIns="47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3" name="Google Shape;1753;p3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68004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7" name="Google Shape;1817;p42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1818" name="Google Shape;1818;p4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9" name="Google Shape;1819;p42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1820" name="Google Shape;1820;p4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1" name="Google Shape;1821;p42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22" name="Google Shape;1822;p4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003652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" name="Google Shape;1828;g5d23d86798_0_37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300" cy="4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9" name="Google Shape;1829;g5d23d86798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0" name="Google Shape;1830;g5d23d86798_0_37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1109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Google Shape;1849;p4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242" cy="432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0" name="Google Shape;185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1" name="Google Shape;1851;p4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27994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0" name="Google Shape;1940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1" name="Google Shape;1941;p4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2" name="Google Shape;1942;p4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3" name="Google Shape;1943;p4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4404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" name="Google Shape;1949;p4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0" name="Google Shape;195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7286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2" name="Google Shape;1972;p5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3" name="Google Shape;1973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34906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62111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6" name="Google Shape;81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25603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72487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5d2440be3b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5d2440be3b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g5d2440be3b_0_1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0657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6" name="Google Shape;83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26169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0" name="Google Shape;86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25645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7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850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66109" y="-2231"/>
            <a:ext cx="101181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L28: Control</a:t>
            </a: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3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5d2440be3b_0_96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Control Signals: Big picture!</a:t>
            </a:r>
            <a:endParaRPr/>
          </a:p>
        </p:txBody>
      </p:sp>
      <p:sp>
        <p:nvSpPr>
          <p:cNvPr id="558" name="Google Shape;558;g5d2440be3b_0_96"/>
          <p:cNvSpPr txBox="1">
            <a:spLocks noGrp="1"/>
          </p:cNvSpPr>
          <p:nvPr>
            <p:ph type="body" idx="1"/>
          </p:nvPr>
        </p:nvSpPr>
        <p:spPr>
          <a:xfrm>
            <a:off x="-95459" y="1195689"/>
            <a:ext cx="9334918" cy="477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Char char="-"/>
            </a:pPr>
            <a:r>
              <a:rPr lang="en-US" dirty="0"/>
              <a:t>Control signals are how we get the same hardware to behave differently and produce different instructions</a:t>
            </a:r>
            <a:endParaRPr dirty="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US" dirty="0"/>
              <a:t>For every instruction, all control signals are set to one of their possible values (Not always 0 or 1!) or an indeterminate (*) value indicating the control signal doesn’t affect the instruction’s execution</a:t>
            </a:r>
            <a:endParaRPr dirty="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US" dirty="0"/>
              <a:t>Each control signal has a sub-circuit based on ~nine bits from the instruction format: 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dirty="0"/>
              <a:t>Upper 5 func7 bits (lower 2 are the same for all 295 instructions)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dirty="0"/>
              <a:t>All func3 bits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dirty="0"/>
              <a:t>“2nd” upper opcode bit (others are the same for all 295 instructions)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9" name="Google Shape;559;g5d2440be3b_0_9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</a:t>
            </a:fld>
            <a:endParaRPr/>
          </a:p>
        </p:txBody>
      </p:sp>
      <p:sp>
        <p:nvSpPr>
          <p:cNvPr id="560" name="Google Shape;560;g5d2440be3b_0_9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g5d2440be3b_0_9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884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Speed Trade-off Example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p31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976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some task (e.g. image compression) …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5" name="Google Shape;915;p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16" name="Google Shape;916;p31"/>
          <p:cNvGraphicFramePr/>
          <p:nvPr/>
        </p:nvGraphicFramePr>
        <p:xfrm>
          <a:off x="665958" y="2365851"/>
          <a:ext cx="7741725" cy="259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58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Processor A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Processor B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# Instructions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 Million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1.5 Million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Average CPI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2.5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Clock rate </a:t>
                      </a:r>
                      <a:r>
                        <a:rPr lang="en-US" sz="2800" i="1" u="none" strike="noStrike" cap="none"/>
                        <a:t>f</a:t>
                      </a:r>
                      <a:endParaRPr sz="28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2.5 GHz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 GHz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i="0" u="none" strike="noStrike" cap="none"/>
                        <a:t>Execution time</a:t>
                      </a:r>
                      <a:endParaRPr sz="2800" i="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 ms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0.75 ms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A8D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17" name="Google Shape;917;p31"/>
          <p:cNvSpPr txBox="1"/>
          <p:nvPr/>
        </p:nvSpPr>
        <p:spPr>
          <a:xfrm>
            <a:off x="304800" y="5156200"/>
            <a:ext cx="8628183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Processor B is faster for this task, despite executing more instructions and having a lower clock rate! Why? Each instruction is less complex! (~2.5 B instructions = 1 A instruction)</a:t>
            </a:r>
            <a:endParaRPr sz="2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8" name="Google Shape;918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9" name="Google Shape;919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150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3" name="Google Shape;943;p36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Quick Datapath Review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Control Implementation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Administrivia</a:t>
            </a:r>
            <a:endParaRPr sz="3200" b="0" i="0" u="none" strike="noStrike" cap="none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A5A5A5"/>
                </a:solidFill>
              </a:rPr>
              <a:t>Performance Analysis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Pipelined Execution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Datapath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4" name="Google Shape;944;p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5" name="Google Shape;945;p3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6" name="Google Shape;946;p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3692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5" name="Google Shape;725;p10"/>
          <p:cNvCxnSpPr/>
          <p:nvPr/>
        </p:nvCxnSpPr>
        <p:spPr>
          <a:xfrm>
            <a:off x="3747621" y="5461000"/>
            <a:ext cx="4343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6" name="Google Shape;726;p1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Each stage operates on different instruction</a:t>
            </a:r>
            <a:endParaRPr sz="36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p1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10"/>
          <p:cNvSpPr/>
          <p:nvPr/>
        </p:nvSpPr>
        <p:spPr>
          <a:xfrm>
            <a:off x="1293056" y="3530600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9" name="Google Shape;729;p10"/>
          <p:cNvGrpSpPr/>
          <p:nvPr/>
        </p:nvGrpSpPr>
        <p:grpSpPr>
          <a:xfrm>
            <a:off x="5207524" y="2872025"/>
            <a:ext cx="521297" cy="1320800"/>
            <a:chOff x="6324600" y="3115310"/>
            <a:chExt cx="521297" cy="1056640"/>
          </a:xfrm>
        </p:grpSpPr>
        <p:sp>
          <p:nvSpPr>
            <p:cNvPr id="730" name="Google Shape;730;p10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10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32" name="Google Shape;732;p10"/>
            <p:cNvCxnSpPr>
              <a:stCxn id="731" idx="2"/>
              <a:endCxn id="731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33" name="Google Shape;733;p10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4" name="Google Shape;734;p10"/>
          <p:cNvGrpSpPr/>
          <p:nvPr/>
        </p:nvGrpSpPr>
        <p:grpSpPr>
          <a:xfrm>
            <a:off x="1293056" y="2465625"/>
            <a:ext cx="304800" cy="609600"/>
            <a:chOff x="5181600" y="3257550"/>
            <a:chExt cx="304800" cy="457200"/>
          </a:xfrm>
        </p:grpSpPr>
        <p:sp>
          <p:nvSpPr>
            <p:cNvPr id="735" name="Google Shape;73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chemeClr val="l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6" name="Google Shape;736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37" name="Google Shape;737;p10"/>
          <p:cNvGrpSpPr/>
          <p:nvPr/>
        </p:nvGrpSpPr>
        <p:grpSpPr>
          <a:xfrm>
            <a:off x="6497131" y="3075225"/>
            <a:ext cx="990600" cy="1117600"/>
            <a:chOff x="6324600" y="1733550"/>
            <a:chExt cx="990600" cy="838200"/>
          </a:xfrm>
        </p:grpSpPr>
        <p:sp>
          <p:nvSpPr>
            <p:cNvPr id="738" name="Google Shape;738;p10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9" name="Google Shape;739;p10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0" name="Google Shape;740;p10"/>
          <p:cNvGrpSpPr/>
          <p:nvPr/>
        </p:nvGrpSpPr>
        <p:grpSpPr>
          <a:xfrm>
            <a:off x="3900021" y="3278425"/>
            <a:ext cx="762000" cy="1166575"/>
            <a:chOff x="4191000" y="1962150"/>
            <a:chExt cx="762000" cy="874931"/>
          </a:xfrm>
        </p:grpSpPr>
        <p:cxnSp>
          <p:nvCxnSpPr>
            <p:cNvPr id="741" name="Google Shape;741;p10"/>
            <p:cNvCxnSpPr/>
            <p:nvPr/>
          </p:nvCxnSpPr>
          <p:spPr>
            <a:xfrm flipH="1">
              <a:off x="44958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742" name="Google Shape;742;p10"/>
            <p:cNvCxnSpPr/>
            <p:nvPr/>
          </p:nvCxnSpPr>
          <p:spPr>
            <a:xfrm flipH="1">
              <a:off x="43434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grpSp>
          <p:nvGrpSpPr>
            <p:cNvPr id="743" name="Google Shape;743;p10"/>
            <p:cNvGrpSpPr/>
            <p:nvPr/>
          </p:nvGrpSpPr>
          <p:grpSpPr>
            <a:xfrm>
              <a:off x="4191000" y="1962150"/>
              <a:ext cx="762000" cy="685800"/>
              <a:chOff x="5043063" y="3218081"/>
              <a:chExt cx="762000" cy="685800"/>
            </a:xfrm>
          </p:grpSpPr>
          <p:sp>
            <p:nvSpPr>
              <p:cNvPr id="744" name="Google Shape;744;p10"/>
              <p:cNvSpPr/>
              <p:nvPr/>
            </p:nvSpPr>
            <p:spPr>
              <a:xfrm rot="5400000">
                <a:off x="5003812" y="3333532"/>
                <a:ext cx="685800" cy="454898"/>
              </a:xfrm>
              <a:prstGeom prst="trapezoid">
                <a:avLst>
                  <a:gd name="adj" fmla="val 30656"/>
                </a:avLst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5" name="Google Shape;745;p10"/>
              <p:cNvSpPr txBox="1"/>
              <p:nvPr/>
            </p:nvSpPr>
            <p:spPr>
              <a:xfrm>
                <a:off x="5043063" y="3370481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lang="en-US" sz="12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Branch Comp.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46" name="Google Shape;746;p10"/>
          <p:cNvGrpSpPr/>
          <p:nvPr/>
        </p:nvGrpSpPr>
        <p:grpSpPr>
          <a:xfrm>
            <a:off x="2680821" y="2567225"/>
            <a:ext cx="841921" cy="1930400"/>
            <a:chOff x="3657600" y="1428750"/>
            <a:chExt cx="841921" cy="1447800"/>
          </a:xfrm>
        </p:grpSpPr>
        <p:grpSp>
          <p:nvGrpSpPr>
            <p:cNvPr id="747" name="Google Shape;747;p10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748" name="Google Shape;748;p10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9" name="Google Shape;749;p10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50" name="Google Shape;750;p10"/>
            <p:cNvSpPr txBox="1"/>
            <p:nvPr/>
          </p:nvSpPr>
          <p:spPr>
            <a:xfrm>
              <a:off x="3657600" y="2271415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10"/>
            <p:cNvSpPr txBox="1"/>
            <p:nvPr/>
          </p:nvSpPr>
          <p:spPr>
            <a:xfrm>
              <a:off x="3657600" y="2576215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10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10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10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10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6" name="Google Shape;756;p10"/>
          <p:cNvSpPr txBox="1"/>
          <p:nvPr/>
        </p:nvSpPr>
        <p:spPr>
          <a:xfrm>
            <a:off x="6497131" y="3380025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0"/>
          <p:cNvSpPr txBox="1"/>
          <p:nvPr/>
        </p:nvSpPr>
        <p:spPr>
          <a:xfrm>
            <a:off x="6518314" y="3743404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10"/>
          <p:cNvSpPr txBox="1"/>
          <p:nvPr/>
        </p:nvSpPr>
        <p:spPr>
          <a:xfrm>
            <a:off x="7030531" y="3481625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0"/>
          <p:cNvSpPr/>
          <p:nvPr/>
        </p:nvSpPr>
        <p:spPr>
          <a:xfrm rot="5400000">
            <a:off x="4687421" y="3049825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0" name="Google Shape;760;p10"/>
          <p:cNvCxnSpPr>
            <a:stCxn id="738" idx="3"/>
          </p:cNvCxnSpPr>
          <p:nvPr/>
        </p:nvCxnSpPr>
        <p:spPr>
          <a:xfrm rot="10800000" flipH="1">
            <a:off x="7487731" y="3613625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61" name="Google Shape;761;p10"/>
          <p:cNvSpPr/>
          <p:nvPr/>
        </p:nvSpPr>
        <p:spPr>
          <a:xfrm rot="5400000">
            <a:off x="7436931" y="3303825"/>
            <a:ext cx="10160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2" name="Google Shape;762;p10"/>
          <p:cNvCxnSpPr/>
          <p:nvPr/>
        </p:nvCxnSpPr>
        <p:spPr>
          <a:xfrm rot="10800000" flipH="1">
            <a:off x="5652621" y="3429000"/>
            <a:ext cx="832407" cy="29289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3" name="Google Shape;763;p10"/>
          <p:cNvCxnSpPr/>
          <p:nvPr/>
        </p:nvCxnSpPr>
        <p:spPr>
          <a:xfrm rot="10800000">
            <a:off x="6262221" y="2921000"/>
            <a:ext cx="0" cy="50799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64" name="Google Shape;764;p10"/>
          <p:cNvCxnSpPr>
            <a:endCxn id="761" idx="2"/>
          </p:cNvCxnSpPr>
          <p:nvPr/>
        </p:nvCxnSpPr>
        <p:spPr>
          <a:xfrm>
            <a:off x="6262231" y="2920725"/>
            <a:ext cx="1606500" cy="459300"/>
          </a:xfrm>
          <a:prstGeom prst="bentConnector3">
            <a:avLst>
              <a:gd name="adj1" fmla="val 8485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5" name="Google Shape;765;p10"/>
          <p:cNvCxnSpPr/>
          <p:nvPr/>
        </p:nvCxnSpPr>
        <p:spPr>
          <a:xfrm rot="-5400000" flipH="1">
            <a:off x="-429729" y="2297750"/>
            <a:ext cx="1420500" cy="228600"/>
          </a:xfrm>
          <a:prstGeom prst="bentConnector3">
            <a:avLst>
              <a:gd name="adj1" fmla="val 99305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66" name="Google Shape;766;p10"/>
          <p:cNvGrpSpPr/>
          <p:nvPr/>
        </p:nvGrpSpPr>
        <p:grpSpPr>
          <a:xfrm>
            <a:off x="394821" y="2973625"/>
            <a:ext cx="152400" cy="711200"/>
            <a:chOff x="5791200" y="1352550"/>
            <a:chExt cx="152400" cy="533400"/>
          </a:xfrm>
        </p:grpSpPr>
        <p:sp>
          <p:nvSpPr>
            <p:cNvPr id="767" name="Google Shape;767;p1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10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10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770" name="Google Shape;770;p10"/>
          <p:cNvCxnSpPr>
            <a:stCxn id="767" idx="0"/>
            <a:endCxn id="771" idx="1"/>
          </p:cNvCxnSpPr>
          <p:nvPr/>
        </p:nvCxnSpPr>
        <p:spPr>
          <a:xfrm>
            <a:off x="547221" y="3329225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2" name="Google Shape;772;p10"/>
          <p:cNvCxnSpPr>
            <a:stCxn id="771" idx="3"/>
            <a:endCxn id="728" idx="1"/>
          </p:cNvCxnSpPr>
          <p:nvPr/>
        </p:nvCxnSpPr>
        <p:spPr>
          <a:xfrm>
            <a:off x="972719" y="3329225"/>
            <a:ext cx="320400" cy="658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3" name="Google Shape;773;p10"/>
          <p:cNvCxnSpPr>
            <a:stCxn id="735" idx="0"/>
          </p:cNvCxnSpPr>
          <p:nvPr/>
        </p:nvCxnSpPr>
        <p:spPr>
          <a:xfrm rot="10800000" flipH="1">
            <a:off x="1597856" y="2108025"/>
            <a:ext cx="168600" cy="6624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4" name="Google Shape;774;p10"/>
          <p:cNvCxnSpPr>
            <a:stCxn id="775" idx="0"/>
          </p:cNvCxnSpPr>
          <p:nvPr/>
        </p:nvCxnSpPr>
        <p:spPr>
          <a:xfrm>
            <a:off x="6643221" y="2514600"/>
            <a:ext cx="1219200" cy="609600"/>
          </a:xfrm>
          <a:prstGeom prst="bentConnector3">
            <a:avLst>
              <a:gd name="adj1" fmla="val 8594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6" name="Google Shape;776;p10"/>
          <p:cNvCxnSpPr/>
          <p:nvPr/>
        </p:nvCxnSpPr>
        <p:spPr>
          <a:xfrm flipH="1">
            <a:off x="378621" y="2108199"/>
            <a:ext cx="1387800" cy="1373700"/>
          </a:xfrm>
          <a:prstGeom prst="bentConnector3">
            <a:avLst>
              <a:gd name="adj1" fmla="val 123208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7" name="Google Shape;777;p10"/>
          <p:cNvCxnSpPr>
            <a:stCxn id="759" idx="0"/>
          </p:cNvCxnSpPr>
          <p:nvPr/>
        </p:nvCxnSpPr>
        <p:spPr>
          <a:xfrm rot="10800000" flipH="1">
            <a:off x="5119221" y="3123925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8" name="Google Shape;778;p10"/>
          <p:cNvCxnSpPr/>
          <p:nvPr/>
        </p:nvCxnSpPr>
        <p:spPr>
          <a:xfrm>
            <a:off x="3519021" y="3124200"/>
            <a:ext cx="457200" cy="304800"/>
          </a:xfrm>
          <a:prstGeom prst="bentConnector3">
            <a:avLst>
              <a:gd name="adj1" fmla="val 6388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9" name="Google Shape;779;p10"/>
          <p:cNvCxnSpPr>
            <a:stCxn id="754" idx="3"/>
          </p:cNvCxnSpPr>
          <p:nvPr/>
        </p:nvCxnSpPr>
        <p:spPr>
          <a:xfrm>
            <a:off x="3515378" y="4069714"/>
            <a:ext cx="1059000" cy="426900"/>
          </a:xfrm>
          <a:prstGeom prst="bentConnector3">
            <a:avLst>
              <a:gd name="adj1" fmla="val 2928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0" name="Google Shape;780;p10"/>
          <p:cNvCxnSpPr/>
          <p:nvPr/>
        </p:nvCxnSpPr>
        <p:spPr>
          <a:xfrm>
            <a:off x="3823821" y="4077084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1" name="Google Shape;781;p10"/>
          <p:cNvCxnSpPr>
            <a:endCxn id="782" idx="1"/>
          </p:cNvCxnSpPr>
          <p:nvPr/>
        </p:nvCxnSpPr>
        <p:spPr>
          <a:xfrm rot="10800000" flipH="1">
            <a:off x="1138221" y="2463799"/>
            <a:ext cx="4743000" cy="688800"/>
          </a:xfrm>
          <a:prstGeom prst="bentConnector3">
            <a:avLst>
              <a:gd name="adj1" fmla="val 2456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3" name="Google Shape;783;p10"/>
          <p:cNvCxnSpPr/>
          <p:nvPr/>
        </p:nvCxnSpPr>
        <p:spPr>
          <a:xfrm rot="-5400000" flipH="1">
            <a:off x="4554571" y="2508519"/>
            <a:ext cx="456300" cy="3684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84" name="Google Shape;784;p10"/>
          <p:cNvGrpSpPr/>
          <p:nvPr/>
        </p:nvGrpSpPr>
        <p:grpSpPr>
          <a:xfrm>
            <a:off x="699621" y="2770425"/>
            <a:ext cx="273098" cy="1117599"/>
            <a:chOff x="1540165" y="1809750"/>
            <a:chExt cx="273098" cy="838199"/>
          </a:xfrm>
        </p:grpSpPr>
        <p:sp>
          <p:nvSpPr>
            <p:cNvPr id="771" name="Google Shape;771;p10"/>
            <p:cNvSpPr/>
            <p:nvPr/>
          </p:nvSpPr>
          <p:spPr>
            <a:xfrm>
              <a:off x="1540165" y="1809750"/>
              <a:ext cx="273098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785" name="Google Shape;785;p1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6" name="Google Shape;786;p10"/>
          <p:cNvSpPr/>
          <p:nvPr/>
        </p:nvSpPr>
        <p:spPr>
          <a:xfrm rot="5400000">
            <a:off x="4703876" y="3810000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7" name="Google Shape;787;p10"/>
          <p:cNvCxnSpPr/>
          <p:nvPr/>
        </p:nvCxnSpPr>
        <p:spPr>
          <a:xfrm>
            <a:off x="1918821" y="3835400"/>
            <a:ext cx="1676400" cy="1625700"/>
          </a:xfrm>
          <a:prstGeom prst="bentConnector3">
            <a:avLst>
              <a:gd name="adj1" fmla="val 3243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8" name="Google Shape;788;p10"/>
          <p:cNvCxnSpPr/>
          <p:nvPr/>
        </p:nvCxnSpPr>
        <p:spPr>
          <a:xfrm>
            <a:off x="2452221" y="38354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9" name="Google Shape;789;p10"/>
          <p:cNvCxnSpPr/>
          <p:nvPr/>
        </p:nvCxnSpPr>
        <p:spPr>
          <a:xfrm>
            <a:off x="2452221" y="42418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0" name="Google Shape;790;p10"/>
          <p:cNvCxnSpPr>
            <a:stCxn id="761" idx="0"/>
          </p:cNvCxnSpPr>
          <p:nvPr/>
        </p:nvCxnSpPr>
        <p:spPr>
          <a:xfrm rot="10800000">
            <a:off x="2528431" y="2006325"/>
            <a:ext cx="5492700" cy="1373700"/>
          </a:xfrm>
          <a:prstGeom prst="bentConnector3">
            <a:avLst>
              <a:gd name="adj1" fmla="val -9711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91" name="Google Shape;791;p10"/>
          <p:cNvCxnSpPr/>
          <p:nvPr/>
        </p:nvCxnSpPr>
        <p:spPr>
          <a:xfrm rot="-5400000" flipH="1">
            <a:off x="2045871" y="2489150"/>
            <a:ext cx="1117500" cy="152400"/>
          </a:xfrm>
          <a:prstGeom prst="bentConnector3">
            <a:avLst>
              <a:gd name="adj1" fmla="val 989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2" name="Google Shape;792;p10"/>
          <p:cNvCxnSpPr>
            <a:stCxn id="786" idx="0"/>
          </p:cNvCxnSpPr>
          <p:nvPr/>
        </p:nvCxnSpPr>
        <p:spPr>
          <a:xfrm>
            <a:off x="5135676" y="3886200"/>
            <a:ext cx="1464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3" name="Google Shape;793;p10"/>
          <p:cNvCxnSpPr/>
          <p:nvPr/>
        </p:nvCxnSpPr>
        <p:spPr>
          <a:xfrm rot="10800000" flipH="1">
            <a:off x="4569656" y="3937081"/>
            <a:ext cx="1921200" cy="554100"/>
          </a:xfrm>
          <a:prstGeom prst="bentConnector3">
            <a:avLst>
              <a:gd name="adj1" fmla="val 8155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4" name="Google Shape;794;p10"/>
          <p:cNvCxnSpPr/>
          <p:nvPr/>
        </p:nvCxnSpPr>
        <p:spPr>
          <a:xfrm rot="-5400000">
            <a:off x="4351582" y="3902091"/>
            <a:ext cx="831900" cy="389400"/>
          </a:xfrm>
          <a:prstGeom prst="bentConnector3">
            <a:avLst>
              <a:gd name="adj1" fmla="val 9904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95" name="Google Shape;795;p10"/>
          <p:cNvSpPr txBox="1"/>
          <p:nvPr/>
        </p:nvSpPr>
        <p:spPr>
          <a:xfrm>
            <a:off x="90021" y="3124200"/>
            <a:ext cx="25284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10"/>
          <p:cNvSpPr txBox="1"/>
          <p:nvPr/>
        </p:nvSpPr>
        <p:spPr>
          <a:xfrm>
            <a:off x="13821" y="3530600"/>
            <a:ext cx="32060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7" name="Google Shape;797;p10"/>
          <p:cNvCxnSpPr/>
          <p:nvPr/>
        </p:nvCxnSpPr>
        <p:spPr>
          <a:xfrm rot="10800000">
            <a:off x="166221" y="1701800"/>
            <a:ext cx="55626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798" name="Google Shape;798;p10"/>
          <p:cNvGrpSpPr/>
          <p:nvPr/>
        </p:nvGrpSpPr>
        <p:grpSpPr>
          <a:xfrm>
            <a:off x="1995021" y="3632201"/>
            <a:ext cx="152401" cy="711199"/>
            <a:chOff x="1066799" y="3333750"/>
            <a:chExt cx="152401" cy="533399"/>
          </a:xfrm>
        </p:grpSpPr>
        <p:sp>
          <p:nvSpPr>
            <p:cNvPr id="799" name="Google Shape;79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0" name="Google Shape;80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1" name="Google Shape;801;p10"/>
          <p:cNvGrpSpPr/>
          <p:nvPr/>
        </p:nvGrpSpPr>
        <p:grpSpPr>
          <a:xfrm>
            <a:off x="1995020" y="2717801"/>
            <a:ext cx="152401" cy="711199"/>
            <a:chOff x="1066799" y="3333750"/>
            <a:chExt cx="152401" cy="533399"/>
          </a:xfrm>
        </p:grpSpPr>
        <p:sp>
          <p:nvSpPr>
            <p:cNvPr id="802" name="Google Shape;80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3" name="Google Shape;803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4" name="Google Shape;804;p10"/>
          <p:cNvGrpSpPr/>
          <p:nvPr/>
        </p:nvGrpSpPr>
        <p:grpSpPr>
          <a:xfrm>
            <a:off x="3595221" y="3733800"/>
            <a:ext cx="152401" cy="711199"/>
            <a:chOff x="1066799" y="3333750"/>
            <a:chExt cx="152401" cy="533399"/>
          </a:xfrm>
        </p:grpSpPr>
        <p:sp>
          <p:nvSpPr>
            <p:cNvPr id="805" name="Google Shape;805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6" name="Google Shape;80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07" name="Google Shape;807;p10"/>
          <p:cNvCxnSpPr>
            <a:endCxn id="759" idx="2"/>
          </p:cNvCxnSpPr>
          <p:nvPr/>
        </p:nvCxnSpPr>
        <p:spPr>
          <a:xfrm>
            <a:off x="3687621" y="3123925"/>
            <a:ext cx="12792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08" name="Google Shape;808;p10"/>
          <p:cNvGrpSpPr/>
          <p:nvPr/>
        </p:nvGrpSpPr>
        <p:grpSpPr>
          <a:xfrm>
            <a:off x="3595221" y="4953000"/>
            <a:ext cx="152401" cy="711199"/>
            <a:chOff x="1066799" y="3333750"/>
            <a:chExt cx="152401" cy="533399"/>
          </a:xfrm>
        </p:grpSpPr>
        <p:sp>
          <p:nvSpPr>
            <p:cNvPr id="809" name="Google Shape;80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0" name="Google Shape;81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11" name="Google Shape;811;p10"/>
          <p:cNvCxnSpPr/>
          <p:nvPr/>
        </p:nvCxnSpPr>
        <p:spPr>
          <a:xfrm rot="-5400000">
            <a:off x="4179471" y="4165650"/>
            <a:ext cx="812700" cy="7620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12" name="Google Shape;812;p10"/>
          <p:cNvGrpSpPr/>
          <p:nvPr/>
        </p:nvGrpSpPr>
        <p:grpSpPr>
          <a:xfrm>
            <a:off x="3595221" y="2108200"/>
            <a:ext cx="152401" cy="711199"/>
            <a:chOff x="1066799" y="3333750"/>
            <a:chExt cx="152401" cy="533399"/>
          </a:xfrm>
        </p:grpSpPr>
        <p:sp>
          <p:nvSpPr>
            <p:cNvPr id="813" name="Google Shape;813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4" name="Google Shape;814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5" name="Google Shape;815;p10"/>
          <p:cNvGrpSpPr/>
          <p:nvPr/>
        </p:nvGrpSpPr>
        <p:grpSpPr>
          <a:xfrm>
            <a:off x="5881221" y="2108200"/>
            <a:ext cx="152401" cy="711199"/>
            <a:chOff x="1066799" y="3333750"/>
            <a:chExt cx="152401" cy="533399"/>
          </a:xfrm>
        </p:grpSpPr>
        <p:sp>
          <p:nvSpPr>
            <p:cNvPr id="782" name="Google Shape;78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6" name="Google Shape;81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7" name="Google Shape;817;p10"/>
          <p:cNvGrpSpPr/>
          <p:nvPr/>
        </p:nvGrpSpPr>
        <p:grpSpPr>
          <a:xfrm>
            <a:off x="5881221" y="3124200"/>
            <a:ext cx="152401" cy="711199"/>
            <a:chOff x="1066799" y="3333750"/>
            <a:chExt cx="152401" cy="533399"/>
          </a:xfrm>
        </p:grpSpPr>
        <p:sp>
          <p:nvSpPr>
            <p:cNvPr id="818" name="Google Shape;81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9" name="Google Shape;81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0" name="Google Shape;820;p10"/>
          <p:cNvGrpSpPr/>
          <p:nvPr/>
        </p:nvGrpSpPr>
        <p:grpSpPr>
          <a:xfrm>
            <a:off x="5881221" y="4140200"/>
            <a:ext cx="152401" cy="711199"/>
            <a:chOff x="1066799" y="3333750"/>
            <a:chExt cx="152401" cy="533399"/>
          </a:xfrm>
        </p:grpSpPr>
        <p:sp>
          <p:nvSpPr>
            <p:cNvPr id="821" name="Google Shape;82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2" name="Google Shape;82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3" name="Google Shape;823;p10"/>
          <p:cNvGrpSpPr/>
          <p:nvPr/>
        </p:nvGrpSpPr>
        <p:grpSpPr>
          <a:xfrm>
            <a:off x="3595221" y="2921000"/>
            <a:ext cx="152401" cy="711199"/>
            <a:chOff x="1066799" y="3333750"/>
            <a:chExt cx="152401" cy="533399"/>
          </a:xfrm>
        </p:grpSpPr>
        <p:sp>
          <p:nvSpPr>
            <p:cNvPr id="824" name="Google Shape;824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5" name="Google Shape;825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6" name="Google Shape;826;p10"/>
          <p:cNvGrpSpPr/>
          <p:nvPr/>
        </p:nvGrpSpPr>
        <p:grpSpPr>
          <a:xfrm>
            <a:off x="8091021" y="3022600"/>
            <a:ext cx="152401" cy="711199"/>
            <a:chOff x="1066799" y="3333750"/>
            <a:chExt cx="152401" cy="533399"/>
          </a:xfrm>
        </p:grpSpPr>
        <p:sp>
          <p:nvSpPr>
            <p:cNvPr id="827" name="Google Shape;827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8" name="Google Shape;828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9" name="Google Shape;829;p10"/>
          <p:cNvGrpSpPr/>
          <p:nvPr/>
        </p:nvGrpSpPr>
        <p:grpSpPr>
          <a:xfrm>
            <a:off x="6338421" y="2209800"/>
            <a:ext cx="304800" cy="609600"/>
            <a:chOff x="5181600" y="3257550"/>
            <a:chExt cx="304800" cy="457200"/>
          </a:xfrm>
        </p:grpSpPr>
        <p:sp>
          <p:nvSpPr>
            <p:cNvPr id="775" name="Google Shape;77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831" name="Google Shape;831;p10"/>
          <p:cNvCxnSpPr>
            <a:stCxn id="782" idx="3"/>
          </p:cNvCxnSpPr>
          <p:nvPr/>
        </p:nvCxnSpPr>
        <p:spPr>
          <a:xfrm rot="10800000" flipH="1">
            <a:off x="6033622" y="2461399"/>
            <a:ext cx="3930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32" name="Google Shape;832;p10"/>
          <p:cNvCxnSpPr/>
          <p:nvPr/>
        </p:nvCxnSpPr>
        <p:spPr>
          <a:xfrm rot="10800000">
            <a:off x="5728821" y="1701800"/>
            <a:ext cx="0" cy="1727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33" name="Google Shape;833;p10"/>
          <p:cNvSpPr txBox="1"/>
          <p:nvPr/>
        </p:nvSpPr>
        <p:spPr>
          <a:xfrm>
            <a:off x="1877793" y="2209800"/>
            <a:ext cx="49822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4" name="Google Shape;834;p10"/>
          <p:cNvSpPr txBox="1"/>
          <p:nvPr/>
        </p:nvSpPr>
        <p:spPr>
          <a:xfrm>
            <a:off x="623421" y="2209800"/>
            <a:ext cx="4742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5" name="Google Shape;835;p10"/>
          <p:cNvSpPr txBox="1"/>
          <p:nvPr/>
        </p:nvSpPr>
        <p:spPr>
          <a:xfrm>
            <a:off x="3747621" y="2006600"/>
            <a:ext cx="48342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10"/>
          <p:cNvSpPr txBox="1"/>
          <p:nvPr/>
        </p:nvSpPr>
        <p:spPr>
          <a:xfrm>
            <a:off x="5957421" y="1905000"/>
            <a:ext cx="5351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7" name="Google Shape;837;p10"/>
          <p:cNvSpPr txBox="1"/>
          <p:nvPr/>
        </p:nvSpPr>
        <p:spPr>
          <a:xfrm>
            <a:off x="1831025" y="4241800"/>
            <a:ext cx="62119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p10"/>
          <p:cNvSpPr txBox="1"/>
          <p:nvPr/>
        </p:nvSpPr>
        <p:spPr>
          <a:xfrm>
            <a:off x="3673162" y="4953000"/>
            <a:ext cx="60785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10"/>
          <p:cNvSpPr txBox="1"/>
          <p:nvPr/>
        </p:nvSpPr>
        <p:spPr>
          <a:xfrm>
            <a:off x="3747621" y="2616200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rs1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p10"/>
          <p:cNvSpPr txBox="1"/>
          <p:nvPr/>
        </p:nvSpPr>
        <p:spPr>
          <a:xfrm>
            <a:off x="3652529" y="4358957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10"/>
          <p:cNvSpPr txBox="1"/>
          <p:nvPr/>
        </p:nvSpPr>
        <p:spPr>
          <a:xfrm>
            <a:off x="5957421" y="3327400"/>
            <a:ext cx="6010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10"/>
          <p:cNvSpPr txBox="1"/>
          <p:nvPr/>
        </p:nvSpPr>
        <p:spPr>
          <a:xfrm>
            <a:off x="5957421" y="4343400"/>
            <a:ext cx="60398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3" name="Google Shape;843;p10"/>
          <p:cNvSpPr txBox="1"/>
          <p:nvPr/>
        </p:nvSpPr>
        <p:spPr>
          <a:xfrm>
            <a:off x="4738221" y="4546600"/>
            <a:ext cx="68630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4" name="Google Shape;844;p10"/>
          <p:cNvGrpSpPr/>
          <p:nvPr/>
        </p:nvGrpSpPr>
        <p:grpSpPr>
          <a:xfrm>
            <a:off x="4281021" y="4648200"/>
            <a:ext cx="556492" cy="609600"/>
            <a:chOff x="3886200" y="3257550"/>
            <a:chExt cx="556492" cy="457200"/>
          </a:xfrm>
        </p:grpSpPr>
        <p:sp>
          <p:nvSpPr>
            <p:cNvPr id="845" name="Google Shape;845;p10"/>
            <p:cNvSpPr/>
            <p:nvPr/>
          </p:nvSpPr>
          <p:spPr>
            <a:xfrm rot="5400000">
              <a:off x="3848100" y="3295650"/>
              <a:ext cx="457200" cy="3810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0"/>
            <p:cNvSpPr txBox="1"/>
            <p:nvPr/>
          </p:nvSpPr>
          <p:spPr>
            <a:xfrm>
              <a:off x="3909292" y="3304885"/>
              <a:ext cx="533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</a:t>
              </a: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47" name="Google Shape;847;p10"/>
          <p:cNvGrpSpPr/>
          <p:nvPr/>
        </p:nvGrpSpPr>
        <p:grpSpPr>
          <a:xfrm>
            <a:off x="5881221" y="4953000"/>
            <a:ext cx="152401" cy="711199"/>
            <a:chOff x="1066799" y="3333750"/>
            <a:chExt cx="152401" cy="533399"/>
          </a:xfrm>
        </p:grpSpPr>
        <p:sp>
          <p:nvSpPr>
            <p:cNvPr id="848" name="Google Shape;84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49" name="Google Shape;84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0" name="Google Shape;850;p10"/>
          <p:cNvGrpSpPr/>
          <p:nvPr/>
        </p:nvGrpSpPr>
        <p:grpSpPr>
          <a:xfrm>
            <a:off x="8091021" y="4953000"/>
            <a:ext cx="152401" cy="711199"/>
            <a:chOff x="1066799" y="3333750"/>
            <a:chExt cx="152401" cy="533399"/>
          </a:xfrm>
        </p:grpSpPr>
        <p:sp>
          <p:nvSpPr>
            <p:cNvPr id="851" name="Google Shape;85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52" name="Google Shape;85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53" name="Google Shape;853;p10"/>
          <p:cNvCxnSpPr/>
          <p:nvPr/>
        </p:nvCxnSpPr>
        <p:spPr>
          <a:xfrm>
            <a:off x="4204821" y="4953000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54" name="Google Shape;854;p10"/>
          <p:cNvSpPr txBox="1"/>
          <p:nvPr/>
        </p:nvSpPr>
        <p:spPr>
          <a:xfrm>
            <a:off x="6033621" y="4953000"/>
            <a:ext cx="65809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p10"/>
          <p:cNvSpPr txBox="1"/>
          <p:nvPr/>
        </p:nvSpPr>
        <p:spPr>
          <a:xfrm>
            <a:off x="8167221" y="5156200"/>
            <a:ext cx="6719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6" name="Google Shape;856;p10"/>
          <p:cNvCxnSpPr/>
          <p:nvPr/>
        </p:nvCxnSpPr>
        <p:spPr>
          <a:xfrm rot="10800000">
            <a:off x="2452221" y="1905100"/>
            <a:ext cx="5791200" cy="3251100"/>
          </a:xfrm>
          <a:prstGeom prst="bentConnector3">
            <a:avLst>
              <a:gd name="adj1" fmla="val -661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7" name="Google Shape;857;p10"/>
          <p:cNvCxnSpPr>
            <a:endCxn id="748" idx="1"/>
          </p:cNvCxnSpPr>
          <p:nvPr/>
        </p:nvCxnSpPr>
        <p:spPr>
          <a:xfrm rot="-5400000" flipH="1">
            <a:off x="1752771" y="2604375"/>
            <a:ext cx="1627500" cy="228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58" name="Google Shape;858;p10"/>
          <p:cNvCxnSpPr/>
          <p:nvPr/>
        </p:nvCxnSpPr>
        <p:spPr>
          <a:xfrm>
            <a:off x="2071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59" name="Google Shape;859;p10"/>
          <p:cNvCxnSpPr/>
          <p:nvPr/>
        </p:nvCxnSpPr>
        <p:spPr>
          <a:xfrm>
            <a:off x="3671421" y="10922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0" name="Google Shape;860;p10"/>
          <p:cNvCxnSpPr/>
          <p:nvPr/>
        </p:nvCxnSpPr>
        <p:spPr>
          <a:xfrm>
            <a:off x="59574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1" name="Google Shape;861;p10"/>
          <p:cNvCxnSpPr/>
          <p:nvPr/>
        </p:nvCxnSpPr>
        <p:spPr>
          <a:xfrm>
            <a:off x="8167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862" name="Google Shape;862;p10"/>
          <p:cNvSpPr txBox="1"/>
          <p:nvPr/>
        </p:nvSpPr>
        <p:spPr>
          <a:xfrm>
            <a:off x="8229600" y="990600"/>
            <a:ext cx="838199" cy="86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3" name="Google Shape;863;p10"/>
          <p:cNvSpPr txBox="1"/>
          <p:nvPr/>
        </p:nvSpPr>
        <p:spPr>
          <a:xfrm>
            <a:off x="6477000" y="1092200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p10"/>
          <p:cNvSpPr txBox="1"/>
          <p:nvPr/>
        </p:nvSpPr>
        <p:spPr>
          <a:xfrm>
            <a:off x="4114800" y="1092200"/>
            <a:ext cx="125993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slt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10"/>
          <p:cNvSpPr txBox="1"/>
          <p:nvPr/>
        </p:nvSpPr>
        <p:spPr>
          <a:xfrm>
            <a:off x="2133600" y="1092200"/>
            <a:ext cx="124753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 t0, 4(t3)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p10"/>
          <p:cNvSpPr txBox="1"/>
          <p:nvPr/>
        </p:nvSpPr>
        <p:spPr>
          <a:xfrm>
            <a:off x="685800" y="1092200"/>
            <a:ext cx="12102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lw t0, 8(t3)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7" name="Google Shape;867;p10"/>
          <p:cNvSpPr txBox="1"/>
          <p:nvPr/>
        </p:nvSpPr>
        <p:spPr>
          <a:xfrm>
            <a:off x="1371600" y="5943600"/>
            <a:ext cx="69603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 registers separate stages, hold data for each instruction in flight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68" name="Google Shape;868;p10"/>
          <p:cNvCxnSpPr/>
          <p:nvPr/>
        </p:nvCxnSpPr>
        <p:spPr>
          <a:xfrm rot="-5400000">
            <a:off x="863581" y="2851834"/>
            <a:ext cx="558900" cy="3966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2791002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" name="Google Shape;1643;p45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Pipelining with RISC-V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4" name="Google Shape;1644;p45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5" name="Google Shape;1645;p45"/>
          <p:cNvSpPr txBox="1"/>
          <p:nvPr/>
        </p:nvSpPr>
        <p:spPr>
          <a:xfrm>
            <a:off x="1553110" y="1663761"/>
            <a:ext cx="13924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6" name="Google Shape;1646;p45"/>
          <p:cNvSpPr txBox="1"/>
          <p:nvPr/>
        </p:nvSpPr>
        <p:spPr>
          <a:xfrm>
            <a:off x="1553110" y="2400788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7" name="Google Shape;1647;p45"/>
          <p:cNvSpPr txBox="1"/>
          <p:nvPr/>
        </p:nvSpPr>
        <p:spPr>
          <a:xfrm>
            <a:off x="1553110" y="3176660"/>
            <a:ext cx="123558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sll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48" name="Google Shape;1648;p45"/>
          <p:cNvCxnSpPr/>
          <p:nvPr/>
        </p:nvCxnSpPr>
        <p:spPr>
          <a:xfrm>
            <a:off x="3488133" y="1375143"/>
            <a:ext cx="2997327" cy="0"/>
          </a:xfrm>
          <a:prstGeom prst="straightConnector1">
            <a:avLst/>
          </a:prstGeom>
          <a:noFill/>
          <a:ln w="3810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1649" name="Google Shape;1649;p45"/>
          <p:cNvCxnSpPr/>
          <p:nvPr/>
        </p:nvCxnSpPr>
        <p:spPr>
          <a:xfrm rot="10800000">
            <a:off x="1229811" y="1663761"/>
            <a:ext cx="0" cy="1978607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triangle" w="med" len="med"/>
            <a:tailEnd type="none" w="sm" len="sm"/>
          </a:ln>
        </p:spPr>
      </p:cxnSp>
      <p:sp>
        <p:nvSpPr>
          <p:cNvPr id="1650" name="Google Shape;1650;p45"/>
          <p:cNvSpPr txBox="1"/>
          <p:nvPr/>
        </p:nvSpPr>
        <p:spPr>
          <a:xfrm>
            <a:off x="3497032" y="3586045"/>
            <a:ext cx="562329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cycle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1" name="Google Shape;1651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2405" y="15389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2" name="Google Shape;1652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23960" y="2268953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3" name="Google Shape;1653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6274" y="3019785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654" name="Google Shape;1654;p45"/>
          <p:cNvSpPr txBox="1"/>
          <p:nvPr/>
        </p:nvSpPr>
        <p:spPr>
          <a:xfrm rot="5400000">
            <a:off x="-528955" y="2478725"/>
            <a:ext cx="28612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3064C0"/>
                </a:solidFill>
                <a:latin typeface="Calibri"/>
                <a:ea typeface="Calibri"/>
                <a:cs typeface="Calibri"/>
                <a:sym typeface="Calibri"/>
              </a:rPr>
              <a:t>instruction sequence</a:t>
            </a:r>
            <a:endParaRPr sz="1800" b="0" i="0" u="none" strike="noStrike" cap="none">
              <a:solidFill>
                <a:srgbClr val="3064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55" name="Google Shape;1655;p45"/>
          <p:cNvGrpSpPr/>
          <p:nvPr/>
        </p:nvGrpSpPr>
        <p:grpSpPr>
          <a:xfrm>
            <a:off x="4092221" y="1397517"/>
            <a:ext cx="598311" cy="2329519"/>
            <a:chOff x="3527776" y="4071280"/>
            <a:chExt cx="598311" cy="2329519"/>
          </a:xfrm>
        </p:grpSpPr>
        <p:cxnSp>
          <p:nvCxnSpPr>
            <p:cNvPr id="1656" name="Google Shape;1656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57" name="Google Shape;1657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58" name="Google Shape;1658;p45"/>
          <p:cNvGrpSpPr/>
          <p:nvPr/>
        </p:nvGrpSpPr>
        <p:grpSpPr>
          <a:xfrm>
            <a:off x="4690532" y="1397517"/>
            <a:ext cx="598311" cy="2329519"/>
            <a:chOff x="3527776" y="4071280"/>
            <a:chExt cx="598311" cy="2329519"/>
          </a:xfrm>
        </p:grpSpPr>
        <p:cxnSp>
          <p:nvCxnSpPr>
            <p:cNvPr id="1659" name="Google Shape;1659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0" name="Google Shape;1660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1" name="Google Shape;1661;p45"/>
          <p:cNvGrpSpPr/>
          <p:nvPr/>
        </p:nvGrpSpPr>
        <p:grpSpPr>
          <a:xfrm>
            <a:off x="5288842" y="1397516"/>
            <a:ext cx="598311" cy="2329519"/>
            <a:chOff x="3527776" y="4071280"/>
            <a:chExt cx="598311" cy="2329519"/>
          </a:xfrm>
        </p:grpSpPr>
        <p:cxnSp>
          <p:nvCxnSpPr>
            <p:cNvPr id="1662" name="Google Shape;1662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3" name="Google Shape;1663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4" name="Google Shape;1664;p45"/>
          <p:cNvGrpSpPr/>
          <p:nvPr/>
        </p:nvGrpSpPr>
        <p:grpSpPr>
          <a:xfrm>
            <a:off x="5887151" y="1249125"/>
            <a:ext cx="598311" cy="2477909"/>
            <a:chOff x="3527776" y="3922890"/>
            <a:chExt cx="598311" cy="2477909"/>
          </a:xfrm>
        </p:grpSpPr>
        <p:cxnSp>
          <p:nvCxnSpPr>
            <p:cNvPr id="1665" name="Google Shape;1665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6" name="Google Shape;1666;p45"/>
            <p:cNvCxnSpPr/>
            <p:nvPr/>
          </p:nvCxnSpPr>
          <p:spPr>
            <a:xfrm>
              <a:off x="4126087" y="3922890"/>
              <a:ext cx="0" cy="247790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7" name="Google Shape;1667;p45"/>
          <p:cNvGrpSpPr/>
          <p:nvPr/>
        </p:nvGrpSpPr>
        <p:grpSpPr>
          <a:xfrm>
            <a:off x="6485460" y="1397516"/>
            <a:ext cx="598311" cy="2329519"/>
            <a:chOff x="3527776" y="4071280"/>
            <a:chExt cx="598311" cy="2329519"/>
          </a:xfrm>
        </p:grpSpPr>
        <p:cxnSp>
          <p:nvCxnSpPr>
            <p:cNvPr id="1668" name="Google Shape;1668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9" name="Google Shape;1669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0" name="Google Shape;1670;p45"/>
          <p:cNvGrpSpPr/>
          <p:nvPr/>
        </p:nvGrpSpPr>
        <p:grpSpPr>
          <a:xfrm>
            <a:off x="7078129" y="1395804"/>
            <a:ext cx="598311" cy="2329519"/>
            <a:chOff x="3527776" y="4071280"/>
            <a:chExt cx="598311" cy="2329519"/>
          </a:xfrm>
        </p:grpSpPr>
        <p:cxnSp>
          <p:nvCxnSpPr>
            <p:cNvPr id="1671" name="Google Shape;1671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72" name="Google Shape;1672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3" name="Google Shape;1673;p45"/>
          <p:cNvGrpSpPr/>
          <p:nvPr/>
        </p:nvGrpSpPr>
        <p:grpSpPr>
          <a:xfrm>
            <a:off x="3493909" y="1395804"/>
            <a:ext cx="598311" cy="2329519"/>
            <a:chOff x="3527776" y="4071280"/>
            <a:chExt cx="598311" cy="2329519"/>
          </a:xfrm>
        </p:grpSpPr>
        <p:cxnSp>
          <p:nvCxnSpPr>
            <p:cNvPr id="1674" name="Google Shape;1674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75" name="Google Shape;1675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cxnSp>
        <p:nvCxnSpPr>
          <p:cNvPr id="1676" name="Google Shape;1676;p45"/>
          <p:cNvCxnSpPr/>
          <p:nvPr/>
        </p:nvCxnSpPr>
        <p:spPr>
          <a:xfrm>
            <a:off x="3488132" y="1249125"/>
            <a:ext cx="0" cy="2476197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77" name="Google Shape;1677;p45"/>
          <p:cNvSpPr txBox="1"/>
          <p:nvPr/>
        </p:nvSpPr>
        <p:spPr>
          <a:xfrm>
            <a:off x="4556790" y="945595"/>
            <a:ext cx="882261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78" name="Google Shape;1678;p45"/>
          <p:cNvGraphicFramePr/>
          <p:nvPr>
            <p:extLst>
              <p:ext uri="{D42A27DB-BD31-4B8C-83A1-F6EECF244321}">
                <p14:modId xmlns:p14="http://schemas.microsoft.com/office/powerpoint/2010/main" val="2467375722"/>
              </p:ext>
            </p:extLst>
          </p:nvPr>
        </p:nvGraphicFramePr>
        <p:xfrm>
          <a:off x="222251" y="4054475"/>
          <a:ext cx="8628075" cy="228606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876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6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Single Cycle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Pipelining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i="0" u="none" strike="noStrike" cap="none"/>
                        <a:t>Timing</a:t>
                      </a:r>
                      <a:endParaRPr sz="19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Calibri"/>
                        <a:buNone/>
                      </a:pPr>
                      <a:r>
                        <a:rPr lang="en-US" sz="1900" i="1" u="none" strike="noStrike" cap="none"/>
                        <a:t> t</a:t>
                      </a:r>
                      <a:r>
                        <a:rPr lang="en-US" sz="1900" i="1" u="none" strike="noStrike" cap="none" baseline="-25000"/>
                        <a:t>step</a:t>
                      </a:r>
                      <a:r>
                        <a:rPr lang="en-US" sz="1900" u="none" strike="noStrike" cap="none"/>
                        <a:t> = 100 … 200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Calibri"/>
                        <a:buNone/>
                      </a:pPr>
                      <a:r>
                        <a:rPr lang="en-US" sz="1900" i="1" u="none" strike="noStrike" cap="none"/>
                        <a:t> t</a:t>
                      </a:r>
                      <a:r>
                        <a:rPr lang="en-US" sz="1900" i="1" u="none" strike="noStrike" cap="none" baseline="-25000"/>
                        <a:t>cycle</a:t>
                      </a:r>
                      <a:r>
                        <a:rPr lang="en-US" sz="1900" u="none" strike="noStrike" cap="none"/>
                        <a:t> = 200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Register access only 100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All cycles same length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Instruction time, </a:t>
                      </a:r>
                      <a:r>
                        <a:rPr lang="en-US" sz="1900" i="1" u="none" strike="noStrike" cap="none"/>
                        <a:t>t</a:t>
                      </a:r>
                      <a:r>
                        <a:rPr lang="en-US" sz="1900" i="1" u="none" strike="noStrike" cap="none" baseline="-25000"/>
                        <a:t>instruction</a:t>
                      </a:r>
                      <a:endParaRPr sz="19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i="1" u="none" strike="noStrike" cap="none"/>
                        <a:t>= t</a:t>
                      </a:r>
                      <a:r>
                        <a:rPr lang="en-US" sz="1900" i="1" u="none" strike="noStrike" cap="none" baseline="-25000"/>
                        <a:t>cycle</a:t>
                      </a:r>
                      <a:r>
                        <a:rPr lang="en-US" sz="1900" u="none" strike="noStrike" cap="none"/>
                        <a:t> = 800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>
                          <a:solidFill>
                            <a:srgbClr val="FF0000"/>
                          </a:solidFill>
                        </a:rPr>
                        <a:t>1000 ps</a:t>
                      </a:r>
                      <a:endParaRPr sz="19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Clock rate, </a:t>
                      </a:r>
                      <a:r>
                        <a:rPr lang="en-US" sz="1900" i="1" u="none" strike="noStrike" cap="none" dirty="0"/>
                        <a:t>f</a:t>
                      </a:r>
                      <a:r>
                        <a:rPr lang="en-US" sz="1900" i="1" u="none" strike="noStrike" cap="none" baseline="-25000" dirty="0"/>
                        <a:t>s</a:t>
                      </a:r>
                      <a:endParaRPr sz="1900" i="1" u="none" strike="noStrike" cap="none" baseline="-25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1/800 ps = 1.25 GHz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1/200 </a:t>
                      </a:r>
                      <a:r>
                        <a:rPr lang="en-US" sz="1900" u="none" strike="noStrike" cap="none" dirty="0" err="1"/>
                        <a:t>ps</a:t>
                      </a:r>
                      <a:r>
                        <a:rPr lang="en-US" sz="1900" u="none" strike="noStrike" cap="none" dirty="0"/>
                        <a:t> = </a:t>
                      </a:r>
                      <a:r>
                        <a:rPr lang="en-US" sz="1900" u="none" strike="noStrike" cap="none" dirty="0">
                          <a:solidFill>
                            <a:srgbClr val="FF0000"/>
                          </a:solidFill>
                        </a:rPr>
                        <a:t>5 GHz</a:t>
                      </a:r>
                      <a:endParaRPr sz="1900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79" name="Google Shape;1679;p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0" name="Google Shape;1680;p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1626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6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RISC-V Pipeline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6" name="Google Shape;27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5303" y="3750352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9124" y="4470864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3149" y="5219361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6"/>
          <p:cNvSpPr txBox="1"/>
          <p:nvPr/>
        </p:nvSpPr>
        <p:spPr>
          <a:xfrm>
            <a:off x="889613" y="1634085"/>
            <a:ext cx="13924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6"/>
          <p:cNvSpPr txBox="1"/>
          <p:nvPr/>
        </p:nvSpPr>
        <p:spPr>
          <a:xfrm>
            <a:off x="889613" y="2371113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6"/>
          <p:cNvSpPr txBox="1"/>
          <p:nvPr/>
        </p:nvSpPr>
        <p:spPr>
          <a:xfrm>
            <a:off x="889613" y="3146985"/>
            <a:ext cx="125993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slt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2" name="Google Shape;282;p6"/>
          <p:cNvCxnSpPr/>
          <p:nvPr/>
        </p:nvCxnSpPr>
        <p:spPr>
          <a:xfrm>
            <a:off x="2824636" y="1345467"/>
            <a:ext cx="2997327" cy="0"/>
          </a:xfrm>
          <a:prstGeom prst="straightConnector1">
            <a:avLst/>
          </a:prstGeom>
          <a:noFill/>
          <a:ln w="3810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3" name="Google Shape;283;p6"/>
          <p:cNvCxnSpPr/>
          <p:nvPr/>
        </p:nvCxnSpPr>
        <p:spPr>
          <a:xfrm rot="10800000">
            <a:off x="566314" y="1634088"/>
            <a:ext cx="0" cy="4300651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triangle" w="med" len="med"/>
            <a:tailEnd type="none" w="sm" len="sm"/>
          </a:ln>
        </p:spPr>
      </p:cxnSp>
      <p:sp>
        <p:nvSpPr>
          <p:cNvPr id="284" name="Google Shape;284;p6"/>
          <p:cNvSpPr txBox="1"/>
          <p:nvPr/>
        </p:nvSpPr>
        <p:spPr>
          <a:xfrm>
            <a:off x="2576520" y="5000277"/>
            <a:ext cx="925742" cy="77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cycle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= 200 ps</a:t>
            </a:r>
            <a:endParaRPr sz="1600" b="0" i="1" u="none" strike="noStrike" cap="none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5" name="Google Shape;28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8908" y="1509251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60463" y="223927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62777" y="2990109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6"/>
          <p:cNvSpPr txBox="1"/>
          <p:nvPr/>
        </p:nvSpPr>
        <p:spPr>
          <a:xfrm rot="5400000">
            <a:off x="-1130349" y="3892383"/>
            <a:ext cx="28612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3064C0"/>
                </a:solidFill>
                <a:latin typeface="Calibri"/>
                <a:ea typeface="Calibri"/>
                <a:cs typeface="Calibri"/>
                <a:sym typeface="Calibri"/>
              </a:rPr>
              <a:t>instruction sequence</a:t>
            </a:r>
            <a:endParaRPr sz="1800" b="0" i="0" u="none" strike="noStrike" cap="none">
              <a:solidFill>
                <a:srgbClr val="3064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9" name="Google Shape;289;p6"/>
          <p:cNvGrpSpPr/>
          <p:nvPr/>
        </p:nvGrpSpPr>
        <p:grpSpPr>
          <a:xfrm>
            <a:off x="3428724" y="1219451"/>
            <a:ext cx="3584219" cy="4952749"/>
            <a:chOff x="3428723" y="1737155"/>
            <a:chExt cx="3584219" cy="2395102"/>
          </a:xfrm>
        </p:grpSpPr>
        <p:grpSp>
          <p:nvGrpSpPr>
            <p:cNvPr id="290" name="Google Shape;290;p6"/>
            <p:cNvGrpSpPr/>
            <p:nvPr/>
          </p:nvGrpSpPr>
          <p:grpSpPr>
            <a:xfrm>
              <a:off x="3428723" y="1802738"/>
              <a:ext cx="598311" cy="2329519"/>
              <a:chOff x="3527776" y="4071280"/>
              <a:chExt cx="598311" cy="2329519"/>
            </a:xfrm>
          </p:grpSpPr>
          <p:cxnSp>
            <p:nvCxnSpPr>
              <p:cNvPr id="291" name="Google Shape;291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2" name="Google Shape;292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3" name="Google Shape;293;p6"/>
            <p:cNvGrpSpPr/>
            <p:nvPr/>
          </p:nvGrpSpPr>
          <p:grpSpPr>
            <a:xfrm>
              <a:off x="4027034" y="1802738"/>
              <a:ext cx="598311" cy="2329519"/>
              <a:chOff x="3527776" y="4071280"/>
              <a:chExt cx="598311" cy="2329519"/>
            </a:xfrm>
          </p:grpSpPr>
          <p:cxnSp>
            <p:nvCxnSpPr>
              <p:cNvPr id="294" name="Google Shape;294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5" name="Google Shape;295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6" name="Google Shape;296;p6"/>
            <p:cNvGrpSpPr/>
            <p:nvPr/>
          </p:nvGrpSpPr>
          <p:grpSpPr>
            <a:xfrm>
              <a:off x="4625344" y="1802737"/>
              <a:ext cx="598311" cy="2329519"/>
              <a:chOff x="3527776" y="4071280"/>
              <a:chExt cx="598311" cy="2329519"/>
            </a:xfrm>
          </p:grpSpPr>
          <p:cxnSp>
            <p:nvCxnSpPr>
              <p:cNvPr id="297" name="Google Shape;297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8" name="Google Shape;298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9" name="Google Shape;299;p6"/>
            <p:cNvGrpSpPr/>
            <p:nvPr/>
          </p:nvGrpSpPr>
          <p:grpSpPr>
            <a:xfrm>
              <a:off x="5223653" y="1737155"/>
              <a:ext cx="598311" cy="2395101"/>
              <a:chOff x="3527776" y="4005698"/>
              <a:chExt cx="598311" cy="2395101"/>
            </a:xfrm>
          </p:grpSpPr>
          <p:cxnSp>
            <p:nvCxnSpPr>
              <p:cNvPr id="300" name="Google Shape;300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1" name="Google Shape;301;p6"/>
              <p:cNvCxnSpPr/>
              <p:nvPr/>
            </p:nvCxnSpPr>
            <p:spPr>
              <a:xfrm>
                <a:off x="4126087" y="4005698"/>
                <a:ext cx="0" cy="2395101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302" name="Google Shape;302;p6"/>
            <p:cNvGrpSpPr/>
            <p:nvPr/>
          </p:nvGrpSpPr>
          <p:grpSpPr>
            <a:xfrm>
              <a:off x="5821962" y="2498292"/>
              <a:ext cx="598311" cy="1633964"/>
              <a:chOff x="3527776" y="4766835"/>
              <a:chExt cx="598311" cy="1633964"/>
            </a:xfrm>
          </p:grpSpPr>
          <p:cxnSp>
            <p:nvCxnSpPr>
              <p:cNvPr id="303" name="Google Shape;303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4" name="Google Shape;304;p6"/>
              <p:cNvCxnSpPr/>
              <p:nvPr/>
            </p:nvCxnSpPr>
            <p:spPr>
              <a:xfrm>
                <a:off x="4126087" y="4766835"/>
                <a:ext cx="0" cy="1633964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305" name="Google Shape;305;p6"/>
            <p:cNvGrpSpPr/>
            <p:nvPr/>
          </p:nvGrpSpPr>
          <p:grpSpPr>
            <a:xfrm>
              <a:off x="6414631" y="2894504"/>
              <a:ext cx="598311" cy="1236040"/>
              <a:chOff x="3527776" y="5164759"/>
              <a:chExt cx="598311" cy="1236040"/>
            </a:xfrm>
          </p:grpSpPr>
          <p:cxnSp>
            <p:nvCxnSpPr>
              <p:cNvPr id="306" name="Google Shape;306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7" name="Google Shape;307;p6"/>
              <p:cNvCxnSpPr/>
              <p:nvPr/>
            </p:nvCxnSpPr>
            <p:spPr>
              <a:xfrm>
                <a:off x="4126087" y="5164759"/>
                <a:ext cx="0" cy="123604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</p:grpSp>
      <p:grpSp>
        <p:nvGrpSpPr>
          <p:cNvPr id="308" name="Google Shape;308;p6"/>
          <p:cNvGrpSpPr/>
          <p:nvPr/>
        </p:nvGrpSpPr>
        <p:grpSpPr>
          <a:xfrm>
            <a:off x="2830412" y="1366130"/>
            <a:ext cx="598311" cy="4802528"/>
            <a:chOff x="3527776" y="4071280"/>
            <a:chExt cx="598311" cy="2329461"/>
          </a:xfrm>
        </p:grpSpPr>
        <p:cxnSp>
          <p:nvCxnSpPr>
            <p:cNvPr id="309" name="Google Shape;309;p6"/>
            <p:cNvCxnSpPr/>
            <p:nvPr/>
          </p:nvCxnSpPr>
          <p:spPr>
            <a:xfrm>
              <a:off x="3527776" y="5834225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0" name="Google Shape;310;p6"/>
            <p:cNvCxnSpPr/>
            <p:nvPr/>
          </p:nvCxnSpPr>
          <p:spPr>
            <a:xfrm>
              <a:off x="4126087" y="4071280"/>
              <a:ext cx="0" cy="2329461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cxnSp>
        <p:nvCxnSpPr>
          <p:cNvPr id="311" name="Google Shape;311;p6"/>
          <p:cNvCxnSpPr/>
          <p:nvPr/>
        </p:nvCxnSpPr>
        <p:spPr>
          <a:xfrm>
            <a:off x="2824635" y="1219449"/>
            <a:ext cx="0" cy="3848783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2" name="Google Shape;312;p6"/>
          <p:cNvSpPr txBox="1"/>
          <p:nvPr/>
        </p:nvSpPr>
        <p:spPr>
          <a:xfrm>
            <a:off x="3560463" y="889000"/>
            <a:ext cx="1731358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= 1000 ps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3" name="Google Shape;313;p6"/>
          <p:cNvGrpSpPr/>
          <p:nvPr/>
        </p:nvGrpSpPr>
        <p:grpSpPr>
          <a:xfrm>
            <a:off x="7012943" y="4326672"/>
            <a:ext cx="632125" cy="1775195"/>
            <a:chOff x="3493962" y="4786475"/>
            <a:chExt cx="632125" cy="1614324"/>
          </a:xfrm>
        </p:grpSpPr>
        <p:cxnSp>
          <p:nvCxnSpPr>
            <p:cNvPr id="314" name="Google Shape;314;p6"/>
            <p:cNvCxnSpPr/>
            <p:nvPr/>
          </p:nvCxnSpPr>
          <p:spPr>
            <a:xfrm>
              <a:off x="3493962" y="6329119"/>
              <a:ext cx="632125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5" name="Google Shape;315;p6"/>
            <p:cNvCxnSpPr/>
            <p:nvPr/>
          </p:nvCxnSpPr>
          <p:spPr>
            <a:xfrm>
              <a:off x="4126087" y="4786475"/>
              <a:ext cx="0" cy="1614324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6" name="Google Shape;316;p6"/>
          <p:cNvGrpSpPr/>
          <p:nvPr/>
        </p:nvGrpSpPr>
        <p:grpSpPr>
          <a:xfrm>
            <a:off x="7655431" y="5068232"/>
            <a:ext cx="598311" cy="1033639"/>
            <a:chOff x="3527776" y="5460831"/>
            <a:chExt cx="598311" cy="939968"/>
          </a:xfrm>
        </p:grpSpPr>
        <p:cxnSp>
          <p:nvCxnSpPr>
            <p:cNvPr id="317" name="Google Shape;317;p6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8" name="Google Shape;318;p6"/>
            <p:cNvCxnSpPr/>
            <p:nvPr/>
          </p:nvCxnSpPr>
          <p:spPr>
            <a:xfrm>
              <a:off x="4126087" y="5460831"/>
              <a:ext cx="0" cy="939968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9" name="Google Shape;319;p6"/>
          <p:cNvGrpSpPr/>
          <p:nvPr/>
        </p:nvGrpSpPr>
        <p:grpSpPr>
          <a:xfrm>
            <a:off x="8252613" y="5068232"/>
            <a:ext cx="598311" cy="1035916"/>
            <a:chOff x="3527776" y="5458759"/>
            <a:chExt cx="598311" cy="942040"/>
          </a:xfrm>
        </p:grpSpPr>
        <p:cxnSp>
          <p:nvCxnSpPr>
            <p:cNvPr id="320" name="Google Shape;320;p6"/>
            <p:cNvCxnSpPr/>
            <p:nvPr/>
          </p:nvCxnSpPr>
          <p:spPr>
            <a:xfrm>
              <a:off x="3527776" y="6324048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21" name="Google Shape;321;p6"/>
            <p:cNvCxnSpPr/>
            <p:nvPr/>
          </p:nvCxnSpPr>
          <p:spPr>
            <a:xfrm>
              <a:off x="4126087" y="5458759"/>
              <a:ext cx="0" cy="94204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22" name="Google Shape;322;p6"/>
          <p:cNvSpPr txBox="1"/>
          <p:nvPr/>
        </p:nvSpPr>
        <p:spPr>
          <a:xfrm>
            <a:off x="908960" y="3907227"/>
            <a:ext cx="124753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 t0, 4(t3)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6"/>
          <p:cNvSpPr txBox="1"/>
          <p:nvPr/>
        </p:nvSpPr>
        <p:spPr>
          <a:xfrm>
            <a:off x="895554" y="4631368"/>
            <a:ext cx="12102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lw t0, 8(t3)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6"/>
          <p:cNvSpPr txBox="1"/>
          <p:nvPr/>
        </p:nvSpPr>
        <p:spPr>
          <a:xfrm>
            <a:off x="904899" y="5352016"/>
            <a:ext cx="136813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 t2, t2, 1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6"/>
          <p:cNvSpPr/>
          <p:nvPr/>
        </p:nvSpPr>
        <p:spPr>
          <a:xfrm>
            <a:off x="3428723" y="2156257"/>
            <a:ext cx="2985909" cy="775167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6"/>
          <p:cNvSpPr/>
          <p:nvPr/>
        </p:nvSpPr>
        <p:spPr>
          <a:xfrm>
            <a:off x="5174962" y="1450821"/>
            <a:ext cx="690053" cy="3617411"/>
          </a:xfrm>
          <a:prstGeom prst="rect">
            <a:avLst/>
          </a:prstGeom>
          <a:noFill/>
          <a:ln w="762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6"/>
          <p:cNvSpPr txBox="1"/>
          <p:nvPr/>
        </p:nvSpPr>
        <p:spPr>
          <a:xfrm>
            <a:off x="6463322" y="2085163"/>
            <a:ext cx="2876794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Resource use 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instruction over time</a:t>
            </a:r>
            <a:endParaRPr sz="2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6"/>
          <p:cNvSpPr txBox="1"/>
          <p:nvPr/>
        </p:nvSpPr>
        <p:spPr>
          <a:xfrm>
            <a:off x="5943600" y="990600"/>
            <a:ext cx="2926601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Resource use in a particular time slot</a:t>
            </a:r>
            <a:endParaRPr sz="2400" b="0" i="0" u="none" strike="noStrike" cap="none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00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90374-997F-DF8E-496F-4315434FF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458E11-F0D2-10A4-E171-F2C960BA8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8943" y="2039750"/>
            <a:ext cx="12834258" cy="1546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17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" name="Google Shape;1742;p4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Instruction Level Parallelism (ILP)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3" name="Google Shape;1743;p47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 allows us to execute parts of multiple instructions at the same time using the same hardware!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known as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instruction level parallelism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Later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types of parallelism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DLP:  same operation on lots of data (SIMD)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TLP:  executing multiple threads “simultaneously” (OpenMP)</a:t>
            </a:r>
            <a:endParaRPr/>
          </a:p>
        </p:txBody>
      </p:sp>
      <p:sp>
        <p:nvSpPr>
          <p:cNvPr id="1744" name="Google Shape;1744;p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5" name="Google Shape;1745;p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6" name="Google Shape;1746;p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3794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Google Shape;953;p14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RISC-V Pipeline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FF0000"/>
                </a:solidFill>
              </a:rPr>
              <a:t>Hazards</a:t>
            </a:r>
            <a:endParaRPr sz="3200">
              <a:solidFill>
                <a:srgbClr val="FF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Structural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Data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R-type instructions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Load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Control</a:t>
            </a:r>
            <a:endParaRPr sz="3200">
              <a:solidFill>
                <a:srgbClr val="00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</a:rPr>
              <a:t>Superscalar processors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954" name="Google Shape;954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5" name="Google Shape;955;p14"/>
          <p:cNvGrpSpPr/>
          <p:nvPr/>
        </p:nvGrpSpPr>
        <p:grpSpPr>
          <a:xfrm>
            <a:off x="5211975" y="427050"/>
            <a:ext cx="3932025" cy="4973037"/>
            <a:chOff x="5211975" y="427050"/>
            <a:chExt cx="3932025" cy="4973037"/>
          </a:xfrm>
        </p:grpSpPr>
        <p:pic>
          <p:nvPicPr>
            <p:cNvPr id="956" name="Google Shape;956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211975" y="1457912"/>
              <a:ext cx="3932025" cy="3942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57" name="Google Shape;957;p14"/>
            <p:cNvSpPr txBox="1"/>
            <p:nvPr/>
          </p:nvSpPr>
          <p:spPr>
            <a:xfrm>
              <a:off x="5998838" y="427050"/>
              <a:ext cx="2358300" cy="86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400"/>
                <a:buFont typeface="Arial"/>
                <a:buNone/>
              </a:pPr>
              <a:r>
                <a:rPr lang="en-US" sz="44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Hazards Ahead!</a:t>
              </a:r>
              <a:endParaRPr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72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15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Pipelining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7" name="Google Shape;967;p15"/>
          <p:cNvSpPr txBox="1">
            <a:spLocks noGrp="1"/>
          </p:cNvSpPr>
          <p:nvPr>
            <p:ph type="body" idx="1"/>
          </p:nvPr>
        </p:nvSpPr>
        <p:spPr>
          <a:xfrm>
            <a:off x="457200" y="8382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hazard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situation that prevents starting the next instruction in the next clock cycle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Structural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required resource is busy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needed in multiple stages)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Data hazard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dependency between instructions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wait for previous instruction to complete its data write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Control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Flow of execution depends on previous instruction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2231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8" name="Google Shape;988;p12"/>
          <p:cNvGrpSpPr/>
          <p:nvPr/>
        </p:nvGrpSpPr>
        <p:grpSpPr>
          <a:xfrm>
            <a:off x="564052" y="2235811"/>
            <a:ext cx="577851" cy="4356100"/>
            <a:chOff x="215" y="876"/>
            <a:chExt cx="364" cy="2744"/>
          </a:xfrm>
        </p:grpSpPr>
        <p:sp>
          <p:nvSpPr>
            <p:cNvPr id="989" name="Google Shape;989;p12"/>
            <p:cNvSpPr/>
            <p:nvPr/>
          </p:nvSpPr>
          <p:spPr>
            <a:xfrm>
              <a:off x="215" y="876"/>
              <a:ext cx="291" cy="27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990" name="Google Shape;990;p12"/>
            <p:cNvCxnSpPr/>
            <p:nvPr/>
          </p:nvCxnSpPr>
          <p:spPr>
            <a:xfrm>
              <a:off x="579" y="920"/>
              <a:ext cx="0" cy="265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991" name="Google Shape;991;p12"/>
          <p:cNvGrpSpPr/>
          <p:nvPr/>
        </p:nvGrpSpPr>
        <p:grpSpPr>
          <a:xfrm>
            <a:off x="1103802" y="2912086"/>
            <a:ext cx="1090612" cy="3317875"/>
            <a:chOff x="555" y="1302"/>
            <a:chExt cx="687" cy="2090"/>
          </a:xfrm>
        </p:grpSpPr>
        <p:sp>
          <p:nvSpPr>
            <p:cNvPr id="992" name="Google Shape;992;p12"/>
            <p:cNvSpPr/>
            <p:nvPr/>
          </p:nvSpPr>
          <p:spPr>
            <a:xfrm>
              <a:off x="579" y="1302"/>
              <a:ext cx="6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Load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12"/>
            <p:cNvSpPr/>
            <p:nvPr/>
          </p:nvSpPr>
          <p:spPr>
            <a:xfrm>
              <a:off x="563" y="1718"/>
              <a:ext cx="5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12"/>
            <p:cNvSpPr/>
            <p:nvPr/>
          </p:nvSpPr>
          <p:spPr>
            <a:xfrm>
              <a:off x="555" y="2182"/>
              <a:ext cx="68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Store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12"/>
            <p:cNvSpPr/>
            <p:nvPr/>
          </p:nvSpPr>
          <p:spPr>
            <a:xfrm>
              <a:off x="598" y="2612"/>
              <a:ext cx="53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Sub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12"/>
            <p:cNvSpPr/>
            <p:nvPr/>
          </p:nvSpPr>
          <p:spPr>
            <a:xfrm>
              <a:off x="587" y="3067"/>
              <a:ext cx="375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7" name="Google Shape;997;p12"/>
          <p:cNvGrpSpPr/>
          <p:nvPr/>
        </p:nvGrpSpPr>
        <p:grpSpPr>
          <a:xfrm>
            <a:off x="1784839" y="1781785"/>
            <a:ext cx="6311900" cy="515938"/>
            <a:chOff x="984" y="551"/>
            <a:chExt cx="3976" cy="325"/>
          </a:xfrm>
        </p:grpSpPr>
        <p:cxnSp>
          <p:nvCxnSpPr>
            <p:cNvPr id="998" name="Google Shape;998;p12"/>
            <p:cNvCxnSpPr/>
            <p:nvPr/>
          </p:nvCxnSpPr>
          <p:spPr>
            <a:xfrm>
              <a:off x="984" y="840"/>
              <a:ext cx="3976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999" name="Google Shape;999;p12"/>
            <p:cNvSpPr/>
            <p:nvPr/>
          </p:nvSpPr>
          <p:spPr>
            <a:xfrm>
              <a:off x="1867" y="551"/>
              <a:ext cx="2168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00" name="Google Shape;1000;p12"/>
          <p:cNvSpPr/>
          <p:nvPr/>
        </p:nvSpPr>
        <p:spPr>
          <a:xfrm>
            <a:off x="152400" y="1066800"/>
            <a:ext cx="8229600" cy="9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RegFile: Used in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and WB!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1" name="Google Shape;1001;p12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Structural Hazard: Regfile!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2" name="Google Shape;1002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3" name="Google Shape;100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6330" y="2798500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4" name="Google Shape;100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27885" y="352852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5" name="Google Shape;100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30199" y="4279360"/>
            <a:ext cx="2711628" cy="5123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6" name="Google Shape;1006;p12"/>
          <p:cNvCxnSpPr/>
          <p:nvPr/>
        </p:nvCxnSpPr>
        <p:spPr>
          <a:xfrm>
            <a:off x="2292057" y="2508700"/>
            <a:ext cx="0" cy="2476200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07" name="Google Shape;100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38060" y="490927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8" name="Google Shape;1008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0374" y="5660110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009" name="Google Shape;1009;p12"/>
          <p:cNvSpPr/>
          <p:nvPr/>
        </p:nvSpPr>
        <p:spPr>
          <a:xfrm>
            <a:off x="4703825" y="2657050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0" name="Google Shape;1010;p12"/>
          <p:cNvSpPr/>
          <p:nvPr/>
        </p:nvSpPr>
        <p:spPr>
          <a:xfrm>
            <a:off x="4728100" y="4810775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9339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5d2440be3b_0_1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Control Signals: ADD</a:t>
            </a:r>
            <a:endParaRPr/>
          </a:p>
        </p:txBody>
      </p:sp>
      <p:sp>
        <p:nvSpPr>
          <p:cNvPr id="568" name="Google Shape;568;g5d2440be3b_0_1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</a:t>
            </a:fld>
            <a:endParaRPr/>
          </a:p>
        </p:txBody>
      </p:sp>
      <p:cxnSp>
        <p:nvCxnSpPr>
          <p:cNvPr id="569" name="Google Shape;569;g5d2440be3b_0_131"/>
          <p:cNvCxnSpPr/>
          <p:nvPr/>
        </p:nvCxnSpPr>
        <p:spPr>
          <a:xfrm>
            <a:off x="51839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0" name="Google Shape;570;g5d2440be3b_0_131"/>
          <p:cNvCxnSpPr/>
          <p:nvPr/>
        </p:nvCxnSpPr>
        <p:spPr>
          <a:xfrm>
            <a:off x="50315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71" name="Google Shape;571;g5d2440be3b_0_131"/>
          <p:cNvSpPr/>
          <p:nvPr/>
        </p:nvSpPr>
        <p:spPr>
          <a:xfrm>
            <a:off x="2133600" y="2668825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2" name="Google Shape;572;g5d2440be3b_0_131"/>
          <p:cNvGrpSpPr/>
          <p:nvPr/>
        </p:nvGrpSpPr>
        <p:grpSpPr>
          <a:xfrm>
            <a:off x="6172200" y="2262425"/>
            <a:ext cx="521400" cy="1320750"/>
            <a:chOff x="6324600" y="3115310"/>
            <a:chExt cx="521400" cy="1056600"/>
          </a:xfrm>
        </p:grpSpPr>
        <p:sp>
          <p:nvSpPr>
            <p:cNvPr id="573" name="Google Shape;573;g5d2440be3b_0_131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g5d2440be3b_0_131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5" name="Google Shape;575;g5d2440be3b_0_131"/>
            <p:cNvCxnSpPr>
              <a:stCxn id="574" idx="2"/>
              <a:endCxn id="574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76" name="Google Shape;576;g5d2440be3b_0_131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7" name="Google Shape;577;g5d2440be3b_0_131"/>
          <p:cNvGrpSpPr/>
          <p:nvPr/>
        </p:nvGrpSpPr>
        <p:grpSpPr>
          <a:xfrm>
            <a:off x="3429000" y="3989521"/>
            <a:ext cx="615900" cy="1015975"/>
            <a:chOff x="3733800" y="3105150"/>
            <a:chExt cx="615900" cy="762000"/>
          </a:xfrm>
        </p:grpSpPr>
        <p:sp>
          <p:nvSpPr>
            <p:cNvPr id="578" name="Google Shape;578;g5d2440be3b_0_131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g5d2440be3b_0_131"/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0" name="Google Shape;580;g5d2440be3b_0_131"/>
          <p:cNvGrpSpPr/>
          <p:nvPr/>
        </p:nvGrpSpPr>
        <p:grpSpPr>
          <a:xfrm>
            <a:off x="2133600" y="1855916"/>
            <a:ext cx="304800" cy="609585"/>
            <a:chOff x="5181600" y="3257550"/>
            <a:chExt cx="304800" cy="457200"/>
          </a:xfrm>
        </p:grpSpPr>
        <p:sp>
          <p:nvSpPr>
            <p:cNvPr id="581" name="Google Shape;581;g5d2440be3b_0_131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g5d2440be3b_0_131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583" name="Google Shape;583;g5d2440be3b_0_131"/>
          <p:cNvCxnSpPr>
            <a:endCxn id="584" idx="3"/>
          </p:cNvCxnSpPr>
          <p:nvPr/>
        </p:nvCxnSpPr>
        <p:spPr>
          <a:xfrm rot="10800000">
            <a:off x="1219200" y="3027378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85" name="Google Shape;585;g5d2440be3b_0_131"/>
          <p:cNvCxnSpPr/>
          <p:nvPr/>
        </p:nvCxnSpPr>
        <p:spPr>
          <a:xfrm rot="10800000">
            <a:off x="4879102" y="3632300"/>
            <a:ext cx="0" cy="1727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586" name="Google Shape;586;g5d2440be3b_0_131"/>
          <p:cNvGrpSpPr/>
          <p:nvPr/>
        </p:nvGrpSpPr>
        <p:grpSpPr>
          <a:xfrm>
            <a:off x="7010400" y="2465567"/>
            <a:ext cx="990600" cy="1117572"/>
            <a:chOff x="6324600" y="1733550"/>
            <a:chExt cx="990600" cy="838200"/>
          </a:xfrm>
        </p:grpSpPr>
        <p:sp>
          <p:nvSpPr>
            <p:cNvPr id="587" name="Google Shape;587;g5d2440be3b_0_131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g5d2440be3b_0_131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9" name="Google Shape;589;g5d2440be3b_0_131"/>
          <p:cNvGrpSpPr/>
          <p:nvPr/>
        </p:nvGrpSpPr>
        <p:grpSpPr>
          <a:xfrm>
            <a:off x="4726702" y="2770314"/>
            <a:ext cx="762000" cy="914377"/>
            <a:chOff x="5029200" y="3333750"/>
            <a:chExt cx="762000" cy="685800"/>
          </a:xfrm>
        </p:grpSpPr>
        <p:sp>
          <p:nvSpPr>
            <p:cNvPr id="590" name="Google Shape;590;g5d2440be3b_0_131"/>
            <p:cNvSpPr/>
            <p:nvPr/>
          </p:nvSpPr>
          <p:spPr>
            <a:xfrm rot="5400000">
              <a:off x="4989998" y="3449250"/>
              <a:ext cx="685800" cy="4548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g5d2440be3b_0_131"/>
            <p:cNvSpPr txBox="1"/>
            <p:nvPr/>
          </p:nvSpPr>
          <p:spPr>
            <a:xfrm>
              <a:off x="5029200" y="3409950"/>
              <a:ext cx="76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2" name="Google Shape;592;g5d2440be3b_0_131"/>
          <p:cNvGrpSpPr/>
          <p:nvPr/>
        </p:nvGrpSpPr>
        <p:grpSpPr>
          <a:xfrm>
            <a:off x="3657600" y="1957577"/>
            <a:ext cx="841800" cy="1930352"/>
            <a:chOff x="3657600" y="1428750"/>
            <a:chExt cx="841800" cy="1447800"/>
          </a:xfrm>
        </p:grpSpPr>
        <p:grpSp>
          <p:nvGrpSpPr>
            <p:cNvPr id="593" name="Google Shape;593;g5d2440be3b_0_131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594" name="Google Shape;594;g5d2440be3b_0_131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5" name="Google Shape;595;g5d2440be3b_0_131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6" name="Google Shape;596;g5d2440be3b_0_131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g5d2440be3b_0_131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g5d2440be3b_0_131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g5d2440be3b_0_131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g5d2440be3b_0_131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g5d2440be3b_0_131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02" name="Google Shape;602;g5d2440be3b_0_131"/>
          <p:cNvCxnSpPr/>
          <p:nvPr/>
        </p:nvCxnSpPr>
        <p:spPr>
          <a:xfrm rot="10800000">
            <a:off x="6454320" y="3446300"/>
            <a:ext cx="0" cy="1913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3" name="Google Shape;603;g5d2440be3b_0_131"/>
          <p:cNvCxnSpPr/>
          <p:nvPr/>
        </p:nvCxnSpPr>
        <p:spPr>
          <a:xfrm rot="10800000">
            <a:off x="4191000" y="3887900"/>
            <a:ext cx="0" cy="1471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4" name="Google Shape;604;g5d2440be3b_0_131"/>
          <p:cNvCxnSpPr/>
          <p:nvPr/>
        </p:nvCxnSpPr>
        <p:spPr>
          <a:xfrm rot="10800000">
            <a:off x="7233228" y="3575000"/>
            <a:ext cx="0" cy="17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05" name="Google Shape;605;g5d2440be3b_0_131"/>
          <p:cNvSpPr txBox="1"/>
          <p:nvPr/>
        </p:nvSpPr>
        <p:spPr>
          <a:xfrm>
            <a:off x="7010400" y="2770425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g5d2440be3b_0_131"/>
          <p:cNvSpPr txBox="1"/>
          <p:nvPr/>
        </p:nvSpPr>
        <p:spPr>
          <a:xfrm>
            <a:off x="7031583" y="3133804"/>
            <a:ext cx="435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g5d2440be3b_0_131"/>
          <p:cNvSpPr txBox="1"/>
          <p:nvPr/>
        </p:nvSpPr>
        <p:spPr>
          <a:xfrm>
            <a:off x="7543800" y="2872025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8" name="Google Shape;608;g5d2440be3b_0_131"/>
          <p:cNvCxnSpPr>
            <a:endCxn id="609" idx="3"/>
          </p:cNvCxnSpPr>
          <p:nvPr/>
        </p:nvCxnSpPr>
        <p:spPr>
          <a:xfrm rot="10800000">
            <a:off x="5867400" y="3584353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10" name="Google Shape;610;g5d2440be3b_0_131"/>
          <p:cNvCxnSpPr>
            <a:endCxn id="611" idx="3"/>
          </p:cNvCxnSpPr>
          <p:nvPr/>
        </p:nvCxnSpPr>
        <p:spPr>
          <a:xfrm rot="10800000">
            <a:off x="6019800" y="2824178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2" name="Google Shape;612;g5d2440be3b_0_131"/>
          <p:cNvGrpSpPr/>
          <p:nvPr/>
        </p:nvGrpSpPr>
        <p:grpSpPr>
          <a:xfrm>
            <a:off x="5943600" y="2160780"/>
            <a:ext cx="152400" cy="711182"/>
            <a:chOff x="5791200" y="1352550"/>
            <a:chExt cx="152400" cy="533400"/>
          </a:xfrm>
        </p:grpSpPr>
        <p:sp>
          <p:nvSpPr>
            <p:cNvPr id="611" name="Google Shape;611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15" name="Google Shape;615;g5d2440be3b_0_131"/>
          <p:cNvCxnSpPr>
            <a:stCxn id="587" idx="3"/>
          </p:cNvCxnSpPr>
          <p:nvPr/>
        </p:nvCxnSpPr>
        <p:spPr>
          <a:xfrm rot="10800000" flipH="1">
            <a:off x="8001000" y="3003953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6" name="Google Shape;616;g5d2440be3b_0_131"/>
          <p:cNvGrpSpPr/>
          <p:nvPr/>
        </p:nvGrpSpPr>
        <p:grpSpPr>
          <a:xfrm>
            <a:off x="8382000" y="2262367"/>
            <a:ext cx="152400" cy="1015975"/>
            <a:chOff x="8229600" y="1733550"/>
            <a:chExt cx="152400" cy="762000"/>
          </a:xfrm>
        </p:grpSpPr>
        <p:sp>
          <p:nvSpPr>
            <p:cNvPr id="617" name="Google Shape;617;g5d2440be3b_0_131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g5d2440be3b_0_131"/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g5d2440be3b_0_131"/>
            <p:cNvSpPr txBox="1"/>
            <p:nvPr/>
          </p:nvSpPr>
          <p:spPr>
            <a:xfrm>
              <a:off x="8255000" y="20161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g5d2440be3b_0_131"/>
            <p:cNvSpPr txBox="1"/>
            <p:nvPr/>
          </p:nvSpPr>
          <p:spPr>
            <a:xfrm>
              <a:off x="8255000" y="18002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21" name="Google Shape;621;g5d2440be3b_0_131"/>
          <p:cNvCxnSpPr>
            <a:stCxn id="573" idx="0"/>
            <a:endCxn id="605" idx="1"/>
          </p:cNvCxnSpPr>
          <p:nvPr/>
        </p:nvCxnSpPr>
        <p:spPr>
          <a:xfrm rot="10800000" flipH="1">
            <a:off x="6629400" y="2893700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2" name="Google Shape;622;g5d2440be3b_0_131"/>
          <p:cNvCxnSpPr/>
          <p:nvPr/>
        </p:nvCxnSpPr>
        <p:spPr>
          <a:xfrm rot="10800000">
            <a:off x="8458200" y="3176900"/>
            <a:ext cx="0" cy="2182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3" name="Google Shape;623;g5d2440be3b_0_131"/>
          <p:cNvCxnSpPr>
            <a:cxnSpLocks/>
          </p:cNvCxnSpPr>
          <p:nvPr/>
        </p:nvCxnSpPr>
        <p:spPr>
          <a:xfrm flipV="1">
            <a:off x="6781800" y="1937670"/>
            <a:ext cx="3000" cy="97563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4" name="Google Shape;624;g5d2440be3b_0_131"/>
          <p:cNvCxnSpPr>
            <a:cxnSpLocks/>
          </p:cNvCxnSpPr>
          <p:nvPr/>
        </p:nvCxnSpPr>
        <p:spPr>
          <a:xfrm>
            <a:off x="5223100" y="1702106"/>
            <a:ext cx="3141563" cy="963933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5" name="Google Shape;625;g5d2440be3b_0_131"/>
          <p:cNvCxnSpPr/>
          <p:nvPr/>
        </p:nvCxnSpPr>
        <p:spPr>
          <a:xfrm rot="-5400000" flipH="1">
            <a:off x="610949" y="1980378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26" name="Google Shape;626;g5d2440be3b_0_131"/>
          <p:cNvGrpSpPr/>
          <p:nvPr/>
        </p:nvGrpSpPr>
        <p:grpSpPr>
          <a:xfrm>
            <a:off x="1143000" y="2363980"/>
            <a:ext cx="152400" cy="711182"/>
            <a:chOff x="5791200" y="1352550"/>
            <a:chExt cx="152400" cy="533400"/>
          </a:xfrm>
        </p:grpSpPr>
        <p:sp>
          <p:nvSpPr>
            <p:cNvPr id="584" name="Google Shape;584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29" name="Google Shape;629;g5d2440be3b_0_131"/>
          <p:cNvCxnSpPr>
            <a:stCxn id="584" idx="0"/>
            <a:endCxn id="630" idx="1"/>
          </p:cNvCxnSpPr>
          <p:nvPr/>
        </p:nvCxnSpPr>
        <p:spPr>
          <a:xfrm>
            <a:off x="1295400" y="2719571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1" name="Google Shape;631;g5d2440be3b_0_131"/>
          <p:cNvCxnSpPr>
            <a:stCxn id="630" idx="3"/>
            <a:endCxn id="571" idx="1"/>
          </p:cNvCxnSpPr>
          <p:nvPr/>
        </p:nvCxnSpPr>
        <p:spPr>
          <a:xfrm>
            <a:off x="1813200" y="2719550"/>
            <a:ext cx="320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2" name="Google Shape;632;g5d2440be3b_0_131"/>
          <p:cNvCxnSpPr/>
          <p:nvPr/>
        </p:nvCxnSpPr>
        <p:spPr>
          <a:xfrm rot="-5400000">
            <a:off x="1798825" y="2358925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3" name="Google Shape;633;g5d2440be3b_0_131"/>
          <p:cNvCxnSpPr>
            <a:stCxn id="581" idx="0"/>
          </p:cNvCxnSpPr>
          <p:nvPr/>
        </p:nvCxnSpPr>
        <p:spPr>
          <a:xfrm rot="10800000" flipH="1">
            <a:off x="2438400" y="1551109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4" name="Google Shape;634;g5d2440be3b_0_131"/>
          <p:cNvCxnSpPr/>
          <p:nvPr/>
        </p:nvCxnSpPr>
        <p:spPr>
          <a:xfrm>
            <a:off x="2743200" y="1551225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5" name="Google Shape;635;g5d2440be3b_0_131"/>
          <p:cNvCxnSpPr/>
          <p:nvPr/>
        </p:nvCxnSpPr>
        <p:spPr>
          <a:xfrm flipH="1">
            <a:off x="1143000" y="1551225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6" name="Google Shape;636;g5d2440be3b_0_131"/>
          <p:cNvCxnSpPr>
            <a:stCxn id="611" idx="0"/>
          </p:cNvCxnSpPr>
          <p:nvPr/>
        </p:nvCxnSpPr>
        <p:spPr>
          <a:xfrm rot="10800000" flipH="1">
            <a:off x="6096000" y="2514271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7" name="Google Shape;637;g5d2440be3b_0_131"/>
          <p:cNvCxnSpPr>
            <a:stCxn id="598" idx="3"/>
            <a:endCxn id="614" idx="1"/>
          </p:cNvCxnSpPr>
          <p:nvPr/>
        </p:nvCxnSpPr>
        <p:spPr>
          <a:xfrm rot="10800000" flipH="1">
            <a:off x="4499400" y="2664826"/>
            <a:ext cx="1463400" cy="490500"/>
          </a:xfrm>
          <a:prstGeom prst="bentConnector3">
            <a:avLst>
              <a:gd name="adj1" fmla="val 4999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8" name="Google Shape;638;g5d2440be3b_0_131"/>
          <p:cNvCxnSpPr/>
          <p:nvPr/>
        </p:nvCxnSpPr>
        <p:spPr>
          <a:xfrm>
            <a:off x="4457521" y="3460115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9" name="Google Shape;639;g5d2440be3b_0_131"/>
          <p:cNvCxnSpPr/>
          <p:nvPr/>
        </p:nvCxnSpPr>
        <p:spPr>
          <a:xfrm rot="10800000" flipH="1">
            <a:off x="4648200" y="3148093"/>
            <a:ext cx="183600" cy="15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0" name="Google Shape;640;g5d2440be3b_0_131"/>
          <p:cNvCxnSpPr/>
          <p:nvPr/>
        </p:nvCxnSpPr>
        <p:spPr>
          <a:xfrm rot="10800000" flipH="1">
            <a:off x="4537364" y="3448140"/>
            <a:ext cx="259800" cy="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1" name="Google Shape;641;g5d2440be3b_0_131"/>
          <p:cNvCxnSpPr>
            <a:cxnSpLocks/>
          </p:cNvCxnSpPr>
          <p:nvPr/>
        </p:nvCxnSpPr>
        <p:spPr>
          <a:xfrm flipV="1">
            <a:off x="2010375" y="1829150"/>
            <a:ext cx="3182450" cy="753851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2" name="Google Shape;642;g5d2440be3b_0_131"/>
          <p:cNvCxnSpPr/>
          <p:nvPr/>
        </p:nvCxnSpPr>
        <p:spPr>
          <a:xfrm>
            <a:off x="5181600" y="1821413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43" name="Google Shape;643;g5d2440be3b_0_131"/>
          <p:cNvGrpSpPr/>
          <p:nvPr/>
        </p:nvGrpSpPr>
        <p:grpSpPr>
          <a:xfrm>
            <a:off x="1447800" y="2160764"/>
            <a:ext cx="365400" cy="1117572"/>
            <a:chOff x="1447800" y="1809750"/>
            <a:chExt cx="365400" cy="838200"/>
          </a:xfrm>
        </p:grpSpPr>
        <p:sp>
          <p:nvSpPr>
            <p:cNvPr id="630" name="Google Shape;630;g5d2440be3b_0_131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44" name="Google Shape;644;g5d2440be3b_0_131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5" name="Google Shape;645;g5d2440be3b_0_131"/>
          <p:cNvGrpSpPr/>
          <p:nvPr/>
        </p:nvGrpSpPr>
        <p:grpSpPr>
          <a:xfrm>
            <a:off x="5791200" y="2920955"/>
            <a:ext cx="152400" cy="711182"/>
            <a:chOff x="5791200" y="1352550"/>
            <a:chExt cx="152400" cy="533400"/>
          </a:xfrm>
        </p:grpSpPr>
        <p:sp>
          <p:nvSpPr>
            <p:cNvPr id="609" name="Google Shape;609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48" name="Google Shape;648;g5d2440be3b_0_131"/>
          <p:cNvCxnSpPr>
            <a:stCxn id="571" idx="3"/>
            <a:endCxn id="594" idx="1"/>
          </p:cNvCxnSpPr>
          <p:nvPr/>
        </p:nvCxnSpPr>
        <p:spPr>
          <a:xfrm rot="10800000" flipH="1">
            <a:off x="2743200" y="2922625"/>
            <a:ext cx="914400" cy="2034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9" name="Google Shape;649;g5d2440be3b_0_131"/>
          <p:cNvCxnSpPr/>
          <p:nvPr/>
        </p:nvCxnSpPr>
        <p:spPr>
          <a:xfrm>
            <a:off x="2895600" y="3124200"/>
            <a:ext cx="0" cy="2235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0" name="Google Shape;650;g5d2440be3b_0_131"/>
          <p:cNvCxnSpPr/>
          <p:nvPr/>
        </p:nvCxnSpPr>
        <p:spPr>
          <a:xfrm rot="10800000" flipH="1">
            <a:off x="2886364" y="3278309"/>
            <a:ext cx="771300" cy="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1" name="Google Shape;651;g5d2440be3b_0_131"/>
          <p:cNvCxnSpPr/>
          <p:nvPr/>
        </p:nvCxnSpPr>
        <p:spPr>
          <a:xfrm rot="10800000" flipH="1">
            <a:off x="2897909" y="3583188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2" name="Google Shape;652;g5d2440be3b_0_131"/>
          <p:cNvCxnSpPr/>
          <p:nvPr/>
        </p:nvCxnSpPr>
        <p:spPr>
          <a:xfrm rot="10800000" flipH="1">
            <a:off x="2886364" y="4497524"/>
            <a:ext cx="618900" cy="12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3" name="Google Shape;653;g5d2440be3b_0_131"/>
          <p:cNvCxnSpPr>
            <a:stCxn id="617" idx="0"/>
          </p:cNvCxnSpPr>
          <p:nvPr/>
        </p:nvCxnSpPr>
        <p:spPr>
          <a:xfrm rot="10800000">
            <a:off x="3330900" y="1393055"/>
            <a:ext cx="5203500" cy="1377300"/>
          </a:xfrm>
          <a:prstGeom prst="bentConnector3">
            <a:avLst>
              <a:gd name="adj1" fmla="val -457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4" name="Google Shape;654;g5d2440be3b_0_131"/>
          <p:cNvCxnSpPr/>
          <p:nvPr/>
        </p:nvCxnSpPr>
        <p:spPr>
          <a:xfrm rot="-5400000" flipH="1">
            <a:off x="2946450" y="1803350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5" name="Google Shape;655;g5d2440be3b_0_131"/>
          <p:cNvCxnSpPr/>
          <p:nvPr/>
        </p:nvCxnSpPr>
        <p:spPr>
          <a:xfrm rot="10800000">
            <a:off x="3810000" y="4851500"/>
            <a:ext cx="0" cy="507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6" name="Google Shape;656;g5d2440be3b_0_131"/>
          <p:cNvCxnSpPr/>
          <p:nvPr/>
        </p:nvCxnSpPr>
        <p:spPr>
          <a:xfrm rot="10800000" flipH="1">
            <a:off x="5943600" y="3327480"/>
            <a:ext cx="370500" cy="3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7" name="Google Shape;657;g5d2440be3b_0_131"/>
          <p:cNvCxnSpPr/>
          <p:nvPr/>
        </p:nvCxnSpPr>
        <p:spPr>
          <a:xfrm rot="10800000" flipH="1">
            <a:off x="5410200" y="3373681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58" name="Google Shape;658;g5d2440be3b_0_131"/>
          <p:cNvSpPr txBox="1"/>
          <p:nvPr/>
        </p:nvSpPr>
        <p:spPr>
          <a:xfrm>
            <a:off x="2988810" y="264643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g5d2440be3b_0_131"/>
          <p:cNvSpPr txBox="1"/>
          <p:nvPr/>
        </p:nvSpPr>
        <p:spPr>
          <a:xfrm>
            <a:off x="2971800" y="30226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g5d2440be3b_0_131"/>
          <p:cNvSpPr txBox="1"/>
          <p:nvPr/>
        </p:nvSpPr>
        <p:spPr>
          <a:xfrm>
            <a:off x="2971800" y="33274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g5d2440be3b_0_131"/>
          <p:cNvSpPr txBox="1"/>
          <p:nvPr/>
        </p:nvSpPr>
        <p:spPr>
          <a:xfrm>
            <a:off x="2918691" y="418022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2" name="Google Shape;662;g5d2440be3b_0_131"/>
          <p:cNvCxnSpPr/>
          <p:nvPr/>
        </p:nvCxnSpPr>
        <p:spPr>
          <a:xfrm rot="-5400000">
            <a:off x="5212827" y="3324885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63" name="Google Shape;663;g5d2440be3b_0_131"/>
          <p:cNvSpPr txBox="1"/>
          <p:nvPr/>
        </p:nvSpPr>
        <p:spPr>
          <a:xfrm>
            <a:off x="8250383" y="1888065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g5d2440be3b_0_131"/>
          <p:cNvSpPr txBox="1"/>
          <p:nvPr/>
        </p:nvSpPr>
        <p:spPr>
          <a:xfrm>
            <a:off x="7923646" y="2075872"/>
            <a:ext cx="174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g5d2440be3b_0_131"/>
          <p:cNvSpPr txBox="1"/>
          <p:nvPr/>
        </p:nvSpPr>
        <p:spPr>
          <a:xfrm>
            <a:off x="8029863" y="3141132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g5d2440be3b_0_131"/>
          <p:cNvSpPr txBox="1"/>
          <p:nvPr/>
        </p:nvSpPr>
        <p:spPr>
          <a:xfrm>
            <a:off x="8581737" y="278399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g5d2440be3b_0_131"/>
          <p:cNvSpPr txBox="1"/>
          <p:nvPr/>
        </p:nvSpPr>
        <p:spPr>
          <a:xfrm>
            <a:off x="813954" y="2479193"/>
            <a:ext cx="20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g5d2440be3b_0_131"/>
          <p:cNvSpPr txBox="1"/>
          <p:nvPr/>
        </p:nvSpPr>
        <p:spPr>
          <a:xfrm>
            <a:off x="701965" y="2868660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9" name="Google Shape;669;g5d2440be3b_0_131"/>
          <p:cNvSpPr txBox="1"/>
          <p:nvPr/>
        </p:nvSpPr>
        <p:spPr>
          <a:xfrm>
            <a:off x="5312006" y="2413000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g5d2440be3b_0_131"/>
          <p:cNvSpPr txBox="1"/>
          <p:nvPr/>
        </p:nvSpPr>
        <p:spPr>
          <a:xfrm>
            <a:off x="5395683" y="1999041"/>
            <a:ext cx="2193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g5d2440be3b_0_131"/>
          <p:cNvSpPr txBox="1"/>
          <p:nvPr/>
        </p:nvSpPr>
        <p:spPr>
          <a:xfrm>
            <a:off x="4247574" y="4278745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g5d2440be3b_0_131"/>
          <p:cNvSpPr txBox="1"/>
          <p:nvPr/>
        </p:nvSpPr>
        <p:spPr>
          <a:xfrm>
            <a:off x="5299981" y="2811841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73" name="Google Shape;673;g5d2440be3b_0_131"/>
          <p:cNvCxnSpPr>
            <a:stCxn id="579" idx="3"/>
          </p:cNvCxnSpPr>
          <p:nvPr/>
        </p:nvCxnSpPr>
        <p:spPr>
          <a:xfrm rot="10800000" flipH="1">
            <a:off x="4044900" y="3428583"/>
            <a:ext cx="1746300" cy="11013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74" name="Google Shape;674;g5d2440be3b_0_131"/>
          <p:cNvSpPr/>
          <p:nvPr/>
        </p:nvSpPr>
        <p:spPr>
          <a:xfrm>
            <a:off x="838200" y="5359400"/>
            <a:ext cx="7868100" cy="954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g5d2440be3b_0_131"/>
          <p:cNvSpPr txBox="1"/>
          <p:nvPr/>
        </p:nvSpPr>
        <p:spPr>
          <a:xfrm>
            <a:off x="2590800" y="54384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g5d2440be3b_0_131"/>
          <p:cNvSpPr txBox="1"/>
          <p:nvPr/>
        </p:nvSpPr>
        <p:spPr>
          <a:xfrm>
            <a:off x="3429000" y="5461000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g5d2440be3b_0_131"/>
          <p:cNvSpPr txBox="1"/>
          <p:nvPr/>
        </p:nvSpPr>
        <p:spPr>
          <a:xfrm>
            <a:off x="3962400" y="5461000"/>
            <a:ext cx="481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g5d2440be3b_0_131"/>
          <p:cNvSpPr txBox="1"/>
          <p:nvPr/>
        </p:nvSpPr>
        <p:spPr>
          <a:xfrm>
            <a:off x="4572000" y="5461000"/>
            <a:ext cx="290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g5d2440be3b_0_131"/>
          <p:cNvSpPr txBox="1"/>
          <p:nvPr/>
        </p:nvSpPr>
        <p:spPr>
          <a:xfrm>
            <a:off x="4876800" y="5461000"/>
            <a:ext cx="26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g5d2440be3b_0_131"/>
          <p:cNvSpPr txBox="1"/>
          <p:nvPr/>
        </p:nvSpPr>
        <p:spPr>
          <a:xfrm>
            <a:off x="5181600" y="5461000"/>
            <a:ext cx="25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g5d2440be3b_0_131"/>
          <p:cNvSpPr txBox="1"/>
          <p:nvPr/>
        </p:nvSpPr>
        <p:spPr>
          <a:xfrm>
            <a:off x="5943600" y="5461000"/>
            <a:ext cx="249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g5d2440be3b_0_131"/>
          <p:cNvSpPr txBox="1"/>
          <p:nvPr/>
        </p:nvSpPr>
        <p:spPr>
          <a:xfrm>
            <a:off x="5638800" y="54610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g5d2440be3b_0_131"/>
          <p:cNvSpPr txBox="1"/>
          <p:nvPr/>
        </p:nvSpPr>
        <p:spPr>
          <a:xfrm>
            <a:off x="6324600" y="5461000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g5d2440be3b_0_131"/>
          <p:cNvSpPr txBox="1"/>
          <p:nvPr/>
        </p:nvSpPr>
        <p:spPr>
          <a:xfrm>
            <a:off x="6934200" y="5461000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g5d2440be3b_0_131"/>
          <p:cNvSpPr txBox="1"/>
          <p:nvPr/>
        </p:nvSpPr>
        <p:spPr>
          <a:xfrm>
            <a:off x="8229600" y="5461000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g5d2440be3b_0_131"/>
          <p:cNvSpPr txBox="1"/>
          <p:nvPr/>
        </p:nvSpPr>
        <p:spPr>
          <a:xfrm>
            <a:off x="990600" y="5461000"/>
            <a:ext cx="315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g5d2440be3b_0_131"/>
          <p:cNvSpPr txBox="1"/>
          <p:nvPr/>
        </p:nvSpPr>
        <p:spPr>
          <a:xfrm>
            <a:off x="3406447" y="2209800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g5d2440be3b_0_1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g5d2440be3b_0_1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CE4B61-E7CF-4440-9773-D3B56EAF74B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914398" y="1668880"/>
            <a:ext cx="4521302" cy="3322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37765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1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Regfile Structural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6" name="Google Shape;1016;p19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instruction: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read up to two operands in decode stage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write one value in writeback stage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structural hazard by having separate “ports”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independent read ports and one independent write port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 accesses per cycle can happen simultaneously</a:t>
            </a:r>
            <a:endParaRPr/>
          </a:p>
        </p:txBody>
      </p:sp>
      <p:sp>
        <p:nvSpPr>
          <p:cNvPr id="1017" name="Google Shape;1017;p1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8" name="Google Shape;1018;p19"/>
          <p:cNvGrpSpPr/>
          <p:nvPr/>
        </p:nvGrpSpPr>
        <p:grpSpPr>
          <a:xfrm>
            <a:off x="2702086" y="4206845"/>
            <a:ext cx="3669506" cy="2149500"/>
            <a:chOff x="5398194" y="1096963"/>
            <a:chExt cx="3669506" cy="2149500"/>
          </a:xfrm>
        </p:grpSpPr>
        <p:sp>
          <p:nvSpPr>
            <p:cNvPr id="1019" name="Google Shape;1019;p19"/>
            <p:cNvSpPr/>
            <p:nvPr/>
          </p:nvSpPr>
          <p:spPr>
            <a:xfrm>
              <a:off x="5562600" y="2773363"/>
              <a:ext cx="5049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19"/>
            <p:cNvSpPr/>
            <p:nvPr/>
          </p:nvSpPr>
          <p:spPr>
            <a:xfrm>
              <a:off x="5561008" y="2087568"/>
              <a:ext cx="8511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portW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19"/>
            <p:cNvSpPr/>
            <p:nvPr/>
          </p:nvSpPr>
          <p:spPr>
            <a:xfrm>
              <a:off x="6657975" y="1928813"/>
              <a:ext cx="1406400" cy="1187400"/>
            </a:xfrm>
            <a:prstGeom prst="rect">
              <a:avLst/>
            </a:prstGeom>
            <a:noFill/>
            <a:ln w="50800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2" name="Google Shape;1022;p19"/>
            <p:cNvSpPr/>
            <p:nvPr/>
          </p:nvSpPr>
          <p:spPr>
            <a:xfrm>
              <a:off x="5398194" y="1334733"/>
              <a:ext cx="155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3" name="Google Shape;1023;p19"/>
            <p:cNvCxnSpPr/>
            <p:nvPr/>
          </p:nvCxnSpPr>
          <p:spPr>
            <a:xfrm rot="10800000">
              <a:off x="5638700" y="2436813"/>
              <a:ext cx="1016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024" name="Google Shape;1024;p19"/>
            <p:cNvCxnSpPr/>
            <p:nvPr/>
          </p:nvCxnSpPr>
          <p:spPr>
            <a:xfrm flipH="1">
              <a:off x="6178650" y="23669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5" name="Google Shape;1025;p19"/>
            <p:cNvSpPr/>
            <p:nvPr/>
          </p:nvSpPr>
          <p:spPr>
            <a:xfrm>
              <a:off x="5865813" y="23923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6" name="Google Shape;1026;p19"/>
            <p:cNvCxnSpPr/>
            <p:nvPr/>
          </p:nvCxnSpPr>
          <p:spPr>
            <a:xfrm>
              <a:off x="8102600" y="2132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27" name="Google Shape;1027;p19"/>
            <p:cNvCxnSpPr/>
            <p:nvPr/>
          </p:nvCxnSpPr>
          <p:spPr>
            <a:xfrm flipH="1">
              <a:off x="8693250" y="2062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8" name="Google Shape;1028;p19"/>
            <p:cNvSpPr/>
            <p:nvPr/>
          </p:nvSpPr>
          <p:spPr>
            <a:xfrm>
              <a:off x="8380413" y="2087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19"/>
            <p:cNvSpPr/>
            <p:nvPr/>
          </p:nvSpPr>
          <p:spPr>
            <a:xfrm>
              <a:off x="8075608" y="1782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portA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0" name="Google Shape;1030;p19"/>
            <p:cNvCxnSpPr/>
            <p:nvPr/>
          </p:nvCxnSpPr>
          <p:spPr>
            <a:xfrm rot="10800000">
              <a:off x="6794500" y="1662013"/>
              <a:ext cx="0" cy="2541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1" name="Google Shape;1031;p19"/>
            <p:cNvCxnSpPr/>
            <p:nvPr/>
          </p:nvCxnSpPr>
          <p:spPr>
            <a:xfrm>
              <a:off x="8102600" y="2894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32" name="Google Shape;1032;p19"/>
            <p:cNvCxnSpPr/>
            <p:nvPr/>
          </p:nvCxnSpPr>
          <p:spPr>
            <a:xfrm flipH="1">
              <a:off x="8693250" y="2824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3" name="Google Shape;1033;p19"/>
            <p:cNvSpPr/>
            <p:nvPr/>
          </p:nvSpPr>
          <p:spPr>
            <a:xfrm>
              <a:off x="8380413" y="2849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19"/>
            <p:cNvSpPr/>
            <p:nvPr/>
          </p:nvSpPr>
          <p:spPr>
            <a:xfrm>
              <a:off x="8075607" y="2544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portB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5" name="Google Shape;1035;p19"/>
            <p:cNvCxnSpPr/>
            <p:nvPr/>
          </p:nvCxnSpPr>
          <p:spPr>
            <a:xfrm rot="10800000">
              <a:off x="6146700" y="2938463"/>
              <a:ext cx="4827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6" name="Google Shape;1036;p19"/>
            <p:cNvCxnSpPr/>
            <p:nvPr/>
          </p:nvCxnSpPr>
          <p:spPr>
            <a:xfrm>
              <a:off x="7099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7" name="Google Shape;1037;p19"/>
            <p:cNvCxnSpPr/>
            <p:nvPr/>
          </p:nvCxnSpPr>
          <p:spPr>
            <a:xfrm rot="10800000" flipH="1">
              <a:off x="7029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8" name="Google Shape;1038;p19"/>
            <p:cNvSpPr/>
            <p:nvPr/>
          </p:nvSpPr>
          <p:spPr>
            <a:xfrm>
              <a:off x="6856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39" name="Google Shape;1039;p19"/>
            <p:cNvCxnSpPr/>
            <p:nvPr/>
          </p:nvCxnSpPr>
          <p:spPr>
            <a:xfrm>
              <a:off x="7480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0" name="Google Shape;1040;p19"/>
            <p:cNvCxnSpPr/>
            <p:nvPr/>
          </p:nvCxnSpPr>
          <p:spPr>
            <a:xfrm rot="10800000" flipH="1">
              <a:off x="7410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1" name="Google Shape;1041;p19"/>
            <p:cNvSpPr/>
            <p:nvPr/>
          </p:nvSpPr>
          <p:spPr>
            <a:xfrm>
              <a:off x="7237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2" name="Google Shape;1042;p19"/>
            <p:cNvCxnSpPr/>
            <p:nvPr/>
          </p:nvCxnSpPr>
          <p:spPr>
            <a:xfrm>
              <a:off x="79375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3" name="Google Shape;1043;p19"/>
            <p:cNvCxnSpPr/>
            <p:nvPr/>
          </p:nvCxnSpPr>
          <p:spPr>
            <a:xfrm rot="10800000" flipH="1">
              <a:off x="78676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4" name="Google Shape;1044;p19"/>
            <p:cNvSpPr/>
            <p:nvPr/>
          </p:nvSpPr>
          <p:spPr>
            <a:xfrm>
              <a:off x="76946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19"/>
            <p:cNvSpPr/>
            <p:nvPr/>
          </p:nvSpPr>
          <p:spPr>
            <a:xfrm>
              <a:off x="6761163" y="1096963"/>
              <a:ext cx="5571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19"/>
            <p:cNvSpPr/>
            <p:nvPr/>
          </p:nvSpPr>
          <p:spPr>
            <a:xfrm>
              <a:off x="7219950" y="1096963"/>
              <a:ext cx="4827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19"/>
            <p:cNvSpPr/>
            <p:nvPr/>
          </p:nvSpPr>
          <p:spPr>
            <a:xfrm>
              <a:off x="7694613" y="1096963"/>
              <a:ext cx="471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19"/>
            <p:cNvSpPr/>
            <p:nvPr/>
          </p:nvSpPr>
          <p:spPr>
            <a:xfrm>
              <a:off x="6716713" y="2163763"/>
              <a:ext cx="1287600" cy="70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 x 32-bit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Registers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9" name="Google Shape;1049;p19"/>
            <p:cNvCxnSpPr/>
            <p:nvPr/>
          </p:nvCxnSpPr>
          <p:spPr>
            <a:xfrm>
              <a:off x="6662738" y="28622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50" name="Google Shape;1050;p19"/>
            <p:cNvCxnSpPr/>
            <p:nvPr/>
          </p:nvCxnSpPr>
          <p:spPr>
            <a:xfrm flipH="1">
              <a:off x="6662738" y="29384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33489495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1056;p20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Two </a:t>
            </a:r>
            <a:r>
              <a:rPr lang="en-US" i="1" dirty="0"/>
              <a:t>alternate</a:t>
            </a:r>
            <a:r>
              <a:rPr lang="en-US" dirty="0"/>
              <a:t> solutions:</a:t>
            </a:r>
            <a:endParaRPr sz="3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dirty="0"/>
              <a:t>Build </a:t>
            </a:r>
            <a:r>
              <a:rPr lang="en-US" dirty="0" err="1"/>
              <a:t>RegFile</a:t>
            </a:r>
            <a:r>
              <a:rPr lang="en-US" dirty="0"/>
              <a:t> with independent read and write ports (assignment); good for single-stage)</a:t>
            </a:r>
            <a:endParaRPr dirty="0"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dirty="0"/>
              <a:t>Double Pumping: 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plit 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access in two</a:t>
            </a:r>
            <a:r>
              <a:rPr lang="en-US" dirty="0"/>
              <a:t>!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Prepare to write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during 1</a:t>
            </a:r>
            <a:r>
              <a:rPr lang="en-US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half, write on </a:t>
            </a:r>
            <a:r>
              <a:rPr lang="en-US" b="0" i="1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falling</a:t>
            </a:r>
            <a:r>
              <a:rPr lang="en-US" b="0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edge,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r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ead during 2</a:t>
            </a:r>
            <a:r>
              <a:rPr lang="en-US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 of each clock cycle</a:t>
            </a:r>
            <a:endParaRPr dirty="0"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Will save us a cycle later...</a:t>
            </a:r>
            <a:endParaRPr dirty="0"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Possible because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access is 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fast </a:t>
            </a: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(takes less than half the time of ALU stage)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Conclusion: </a:t>
            </a: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 and Write to registers during same clock cycle is okay</a:t>
            </a:r>
            <a:endParaRPr sz="32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8" name="Google Shape;1058;p2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Regfile Structural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9431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Hazard: Memory Access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6129" y="3996187"/>
            <a:ext cx="2711628" cy="5123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19950" y="4536572"/>
            <a:ext cx="2711628" cy="51231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94467" y="2408988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t0, t1, t2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468" y="2961758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 t3, t4, t5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467" y="3543662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slt</a:t>
            </a:r>
            <a:r>
              <a:rPr lang="en-US" dirty="0"/>
              <a:t> t6, t0, t3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66314" y="2408989"/>
            <a:ext cx="0" cy="2742875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9734" y="2315362"/>
            <a:ext cx="2711628" cy="5123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1289" y="2862882"/>
            <a:ext cx="2711628" cy="51231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3603" y="3426006"/>
            <a:ext cx="2711628" cy="51231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 rot="5400000">
            <a:off x="-662477" y="4056544"/>
            <a:ext cx="1925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3064C0"/>
                </a:solidFill>
              </a:rPr>
              <a:t>instruction sequence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815" y="4113844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r>
              <a:rPr lang="en-US" dirty="0"/>
              <a:t> t0, 4(t3)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0408" y="465695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lw</a:t>
            </a:r>
            <a:r>
              <a:rPr lang="en-US" dirty="0"/>
              <a:t> t0, 8(t3)</a:t>
            </a:r>
          </a:p>
        </p:txBody>
      </p:sp>
      <p:sp>
        <p:nvSpPr>
          <p:cNvPr id="4" name="Oval 3"/>
          <p:cNvSpPr/>
          <p:nvPr/>
        </p:nvSpPr>
        <p:spPr>
          <a:xfrm>
            <a:off x="4864384" y="292458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864384" y="459827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50842" y="1768478"/>
            <a:ext cx="32728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2000" dirty="0"/>
              <a:t>Instruction and data memory used simultaneously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Use two separate memories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6" name="Google Shape;1336;p2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Structural Hazards – Summary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7" name="Google Shape;1337;p23"/>
          <p:cNvSpPr txBox="1">
            <a:spLocks noGrp="1"/>
          </p:cNvSpPr>
          <p:nvPr>
            <p:ph type="body" idx="1"/>
          </p:nvPr>
        </p:nvSpPr>
        <p:spPr>
          <a:xfrm>
            <a:off x="111370" y="1066532"/>
            <a:ext cx="8921260" cy="5281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 for use of a resource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RISC-V pipeline with a single memory uni</a:t>
            </a:r>
            <a:r>
              <a:rPr lang="en-US" dirty="0"/>
              <a:t>t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Load/store requires data access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Without separate memor</a:t>
            </a:r>
            <a:r>
              <a:rPr lang="en-US" dirty="0"/>
              <a:t>y units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instruction fetch would have to </a:t>
            </a:r>
            <a:r>
              <a:rPr lang="en-US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that cycle</a:t>
            </a:r>
            <a:endParaRPr dirty="0"/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other operations in pipeline would have to wait</a:t>
            </a:r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2" indent="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require separate instruction/data memor</a:t>
            </a:r>
            <a:r>
              <a:rPr lang="en-US" dirty="0"/>
              <a:t>y units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separate instruction/data caches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 ISAs (including RISC-V) designed to avoid structural hazards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 at most one memory access/instruction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8" name="Google Shape;1338;p2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5581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Data Hazards (1/2)</a:t>
            </a:r>
            <a:endParaRPr/>
          </a:p>
        </p:txBody>
      </p:sp>
      <p:sp>
        <p:nvSpPr>
          <p:cNvPr id="1359" name="Google Shape;1359;p26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 the following sequence of instructions:</a:t>
            </a:r>
            <a:endParaRPr dirty="0"/>
          </a:p>
        </p:txBody>
      </p:sp>
      <p:sp>
        <p:nvSpPr>
          <p:cNvPr id="1360" name="Google Shape;1360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61" name="Google Shape;1361;p26"/>
          <p:cNvGrpSpPr/>
          <p:nvPr/>
        </p:nvGrpSpPr>
        <p:grpSpPr>
          <a:xfrm>
            <a:off x="1828923" y="2834786"/>
            <a:ext cx="4625976" cy="2776538"/>
            <a:chOff x="709" y="1614"/>
            <a:chExt cx="2914" cy="1749"/>
          </a:xfrm>
        </p:grpSpPr>
        <p:sp>
          <p:nvSpPr>
            <p:cNvPr id="1362" name="Google Shape;1362;p26"/>
            <p:cNvSpPr/>
            <p:nvPr/>
          </p:nvSpPr>
          <p:spPr>
            <a:xfrm>
              <a:off x="709" y="1614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add 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s1, s2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3" name="Google Shape;1363;p26"/>
            <p:cNvSpPr/>
            <p:nvPr/>
          </p:nvSpPr>
          <p:spPr>
            <a:xfrm>
              <a:off x="709" y="1960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sub  s4,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s3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26"/>
            <p:cNvSpPr/>
            <p:nvPr/>
          </p:nvSpPr>
          <p:spPr>
            <a:xfrm>
              <a:off x="709" y="2305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and  s5,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s6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709" y="2651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or   s7,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s8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709" y="2996"/>
              <a:ext cx="2914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 err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xor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s9,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s10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7" name="Google Shape;1367;p26"/>
          <p:cNvGrpSpPr/>
          <p:nvPr/>
        </p:nvGrpSpPr>
        <p:grpSpPr>
          <a:xfrm>
            <a:off x="2618709" y="5486400"/>
            <a:ext cx="1280160" cy="982206"/>
            <a:chOff x="2618709" y="5486400"/>
            <a:chExt cx="1280160" cy="982206"/>
          </a:xfrm>
        </p:grpSpPr>
        <p:sp>
          <p:nvSpPr>
            <p:cNvPr id="1368" name="Google Shape;1368;p26"/>
            <p:cNvSpPr/>
            <p:nvPr/>
          </p:nvSpPr>
          <p:spPr>
            <a:xfrm rot="-5400000">
              <a:off x="3075909" y="5303520"/>
              <a:ext cx="365760" cy="73152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9" name="Google Shape;1369;p26"/>
            <p:cNvSpPr txBox="1"/>
            <p:nvPr/>
          </p:nvSpPr>
          <p:spPr>
            <a:xfrm>
              <a:off x="261870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Stored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during WB</a:t>
              </a:r>
              <a:endParaRPr sz="2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0" name="Google Shape;1370;p26"/>
          <p:cNvGrpSpPr/>
          <p:nvPr/>
        </p:nvGrpSpPr>
        <p:grpSpPr>
          <a:xfrm>
            <a:off x="4081749" y="5486400"/>
            <a:ext cx="2194560" cy="982206"/>
            <a:chOff x="4081749" y="5486400"/>
            <a:chExt cx="2194560" cy="982206"/>
          </a:xfrm>
        </p:grpSpPr>
        <p:sp>
          <p:nvSpPr>
            <p:cNvPr id="1371" name="Google Shape;1371;p26"/>
            <p:cNvSpPr/>
            <p:nvPr/>
          </p:nvSpPr>
          <p:spPr>
            <a:xfrm rot="-5400000">
              <a:off x="4996149" y="4572000"/>
              <a:ext cx="365760" cy="219456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2" name="Google Shape;1372;p26"/>
            <p:cNvSpPr txBox="1"/>
            <p:nvPr/>
          </p:nvSpPr>
          <p:spPr>
            <a:xfrm>
              <a:off x="453894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Read during ID</a:t>
              </a:r>
              <a:endParaRPr sz="2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66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Data Hazards (2/2)</a:t>
            </a:r>
            <a:endParaRPr dirty="0"/>
          </a:p>
        </p:txBody>
      </p:sp>
      <p:sp>
        <p:nvSpPr>
          <p:cNvPr id="1379" name="Google Shape;1379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0" name="Google Shape;1380;p27"/>
          <p:cNvSpPr/>
          <p:nvPr/>
        </p:nvSpPr>
        <p:spPr>
          <a:xfrm>
            <a:off x="1225220" y="4132852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s4,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1" name="Google Shape;1381;p27"/>
          <p:cNvSpPr/>
          <p:nvPr/>
        </p:nvSpPr>
        <p:spPr>
          <a:xfrm>
            <a:off x="1204105" y="4734640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s5,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2" name="Google Shape;1382;p27"/>
          <p:cNvSpPr/>
          <p:nvPr/>
        </p:nvSpPr>
        <p:spPr>
          <a:xfrm>
            <a:off x="1182989" y="5336429"/>
            <a:ext cx="19425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1800" b="1" i="0" u="none" strike="noStrike" cap="none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3" name="Google Shape;1383;p27"/>
          <p:cNvSpPr/>
          <p:nvPr/>
        </p:nvSpPr>
        <p:spPr>
          <a:xfrm>
            <a:off x="1204105" y="5938217"/>
            <a:ext cx="20151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s9,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4" name="Google Shape;1384;p27"/>
          <p:cNvSpPr/>
          <p:nvPr/>
        </p:nvSpPr>
        <p:spPr>
          <a:xfrm>
            <a:off x="1210703" y="3531063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18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85" name="Google Shape;1385;p27"/>
          <p:cNvGrpSpPr/>
          <p:nvPr/>
        </p:nvGrpSpPr>
        <p:grpSpPr>
          <a:xfrm>
            <a:off x="1553827" y="2821449"/>
            <a:ext cx="6407187" cy="428907"/>
            <a:chOff x="713" y="818"/>
            <a:chExt cx="4855" cy="325"/>
          </a:xfrm>
        </p:grpSpPr>
        <p:cxnSp>
          <p:nvCxnSpPr>
            <p:cNvPr id="1386" name="Google Shape;1386;p27"/>
            <p:cNvCxnSpPr/>
            <p:nvPr/>
          </p:nvCxnSpPr>
          <p:spPr>
            <a:xfrm>
              <a:off x="764" y="1143"/>
              <a:ext cx="4804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387" name="Google Shape;1387;p27"/>
            <p:cNvSpPr/>
            <p:nvPr/>
          </p:nvSpPr>
          <p:spPr>
            <a:xfrm>
              <a:off x="713" y="818"/>
              <a:ext cx="4844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388" name="Google Shape;1388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49" y="355156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9" name="Google Shape;138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430" y="4158442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0" name="Google Shape;1390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8141" y="478262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1" name="Google Shape;139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3463" y="530628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2" name="Google Shape;1392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94174" y="5930457"/>
            <a:ext cx="2254210" cy="425892"/>
          </a:xfrm>
          <a:prstGeom prst="rect">
            <a:avLst/>
          </a:prstGeom>
          <a:noFill/>
          <a:ln>
            <a:noFill/>
          </a:ln>
        </p:spPr>
      </p:pic>
      <p:sp>
        <p:nvSpPr>
          <p:cNvPr id="1393" name="Google Shape;1393;p27"/>
          <p:cNvSpPr/>
          <p:nvPr/>
        </p:nvSpPr>
        <p:spPr>
          <a:xfrm>
            <a:off x="4964955" y="3586911"/>
            <a:ext cx="354600" cy="381300"/>
          </a:xfrm>
          <a:prstGeom prst="rect">
            <a:avLst/>
          </a:prstGeom>
          <a:noFill/>
          <a:ln w="28575" cap="flat" cmpd="sng">
            <a:solidFill>
              <a:srgbClr val="8064A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4" name="Google Shape;1394;p27"/>
          <p:cNvSpPr/>
          <p:nvPr/>
        </p:nvSpPr>
        <p:spPr>
          <a:xfrm>
            <a:off x="3991966" y="4189365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5" name="Google Shape;1395;p27"/>
          <p:cNvSpPr/>
          <p:nvPr/>
        </p:nvSpPr>
        <p:spPr>
          <a:xfrm>
            <a:off x="4437217" y="4804901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27"/>
          <p:cNvSpPr/>
          <p:nvPr/>
        </p:nvSpPr>
        <p:spPr>
          <a:xfrm>
            <a:off x="4964955" y="5356135"/>
            <a:ext cx="354600" cy="3813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27"/>
          <p:cNvSpPr/>
          <p:nvPr/>
        </p:nvSpPr>
        <p:spPr>
          <a:xfrm>
            <a:off x="5479392" y="5952738"/>
            <a:ext cx="354600" cy="3813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27"/>
          <p:cNvSpPr txBox="1"/>
          <p:nvPr/>
        </p:nvSpPr>
        <p:spPr>
          <a:xfrm>
            <a:off x="135275" y="1269625"/>
            <a:ext cx="8824800" cy="14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Identifying data hazards: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Does the WRITE happen AFTER the READ?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97150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Google Shape;1409;p28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Solution 1: Stalling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0" name="Google Shape;1410;p28"/>
          <p:cNvSpPr txBox="1">
            <a:spLocks noGrp="1"/>
          </p:cNvSpPr>
          <p:nvPr>
            <p:ph type="body" idx="1"/>
          </p:nvPr>
        </p:nvSpPr>
        <p:spPr>
          <a:xfrm>
            <a:off x="312235" y="1399821"/>
            <a:ext cx="8642854" cy="5321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 Instruction depends on result from previous instruction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	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1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2</a:t>
            </a:r>
            <a:b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	s</a:t>
            </a:r>
            <a:r>
              <a:rPr lang="en-US" sz="1530" dirty="0"/>
              <a:t>4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s3</a:t>
            </a:r>
            <a:endParaRPr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Char char="•"/>
            </a:pPr>
            <a:r>
              <a:rPr lang="en-US" sz="187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Bubble: 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effecsively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NOP: </a:t>
            </a:r>
            <a:r>
              <a:rPr lang="en-US" sz="15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affecsed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 </a:t>
            </a:r>
            <a:r>
              <a:rPr lang="en-US" sz="153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ssages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 “nothing” </a:t>
            </a:r>
            <a:r>
              <a:rPr lang="en-US" sz="1530" dirty="0"/>
              <a:t>(add x0 x0 x0)</a:t>
            </a:r>
            <a:endParaRPr sz="153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1" name="Google Shape;1411;p28"/>
          <p:cNvGrpSpPr/>
          <p:nvPr/>
        </p:nvGrpSpPr>
        <p:grpSpPr>
          <a:xfrm>
            <a:off x="312237" y="2213221"/>
            <a:ext cx="7964489" cy="2778125"/>
            <a:chOff x="554587" y="2734042"/>
            <a:chExt cx="7964489" cy="2778125"/>
          </a:xfrm>
        </p:grpSpPr>
        <p:pic>
          <p:nvPicPr>
            <p:cNvPr id="1412" name="Google Shape;1412;p28" descr="data-hazard-bubble-no-forwardi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54587" y="2734042"/>
              <a:ext cx="7964489" cy="2778125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413" name="Google Shape;1413;p28"/>
            <p:cNvCxnSpPr/>
            <p:nvPr/>
          </p:nvCxnSpPr>
          <p:spPr>
            <a:xfrm>
              <a:off x="5316010" y="3606056"/>
              <a:ext cx="81042" cy="1575132"/>
            </a:xfrm>
            <a:prstGeom prst="straightConnector1">
              <a:avLst/>
            </a:prstGeom>
            <a:noFill/>
            <a:ln w="3810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pic>
        <p:nvPicPr>
          <p:cNvPr id="1414" name="Google Shape;1414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5325" y="4435575"/>
            <a:ext cx="1465825" cy="383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5" name="Google Shape;1415;p2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3675" y="2673700"/>
            <a:ext cx="1465825" cy="3575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34158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 Solution: Forwarding</a:t>
            </a:r>
            <a:endParaRPr dirty="0"/>
          </a:p>
        </p:txBody>
      </p:sp>
      <p:sp>
        <p:nvSpPr>
          <p:cNvPr id="1433" name="Google Shape;1433;p3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Forward result as soon as it is available</a:t>
            </a:r>
            <a:r>
              <a:rPr lang="en-US" sz="3000" dirty="0"/>
              <a:t>, even though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it’s not stored in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yet</a:t>
            </a:r>
            <a:endParaRPr sz="3000" dirty="0"/>
          </a:p>
        </p:txBody>
      </p:sp>
      <p:sp>
        <p:nvSpPr>
          <p:cNvPr id="1434" name="Google Shape;1434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" name="Google Shape;1435;p30"/>
          <p:cNvSpPr/>
          <p:nvPr/>
        </p:nvSpPr>
        <p:spPr>
          <a:xfrm>
            <a:off x="690563" y="3339999"/>
            <a:ext cx="240665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 s4,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6" name="Google Shape;1436;p30"/>
          <p:cNvSpPr/>
          <p:nvPr/>
        </p:nvSpPr>
        <p:spPr>
          <a:xfrm>
            <a:off x="665163" y="40638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 s5,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7" name="Google Shape;1437;p30"/>
          <p:cNvSpPr/>
          <p:nvPr/>
        </p:nvSpPr>
        <p:spPr>
          <a:xfrm>
            <a:off x="639763" y="4787798"/>
            <a:ext cx="225266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8" name="Google Shape;1438;p30"/>
          <p:cNvSpPr/>
          <p:nvPr/>
        </p:nvSpPr>
        <p:spPr>
          <a:xfrm>
            <a:off x="665163" y="5511698"/>
            <a:ext cx="242411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s9,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9" name="Google Shape;1439;p30"/>
          <p:cNvSpPr/>
          <p:nvPr/>
        </p:nvSpPr>
        <p:spPr>
          <a:xfrm>
            <a:off x="673100" y="26160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24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0" name="Google Shape;1440;p30"/>
          <p:cNvSpPr txBox="1"/>
          <p:nvPr/>
        </p:nvSpPr>
        <p:spPr>
          <a:xfrm>
            <a:off x="57725" y="5867400"/>
            <a:ext cx="9565200" cy="4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Forwarding: grab operand from pipeline stage, rather than register file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1" name="Google Shape;1441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50" y="2557057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2" name="Google Shape;144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96813" y="3296686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3" name="Google Shape;1443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07044" y="4057392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4" name="Google Shape;1444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2896" y="4695594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5" name="Google Shape;1445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3127" y="5456301"/>
            <a:ext cx="2747272" cy="519049"/>
          </a:xfrm>
          <a:prstGeom prst="rect">
            <a:avLst/>
          </a:prstGeom>
          <a:noFill/>
          <a:ln>
            <a:noFill/>
          </a:ln>
        </p:spPr>
      </p:pic>
      <p:sp>
        <p:nvSpPr>
          <p:cNvPr id="1446" name="Google Shape;1446;p30"/>
          <p:cNvSpPr/>
          <p:nvPr/>
        </p:nvSpPr>
        <p:spPr>
          <a:xfrm>
            <a:off x="4178316" y="2600142"/>
            <a:ext cx="432300" cy="464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30"/>
          <p:cNvSpPr/>
          <p:nvPr/>
        </p:nvSpPr>
        <p:spPr>
          <a:xfrm>
            <a:off x="4800492" y="3334372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30"/>
          <p:cNvSpPr/>
          <p:nvPr/>
        </p:nvSpPr>
        <p:spPr>
          <a:xfrm>
            <a:off x="5419333" y="4084547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30"/>
          <p:cNvSpPr/>
          <p:nvPr/>
        </p:nvSpPr>
        <p:spPr>
          <a:xfrm>
            <a:off x="6027930" y="4756355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30"/>
          <p:cNvSpPr/>
          <p:nvPr/>
        </p:nvSpPr>
        <p:spPr>
          <a:xfrm>
            <a:off x="6024476" y="5483456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451" name="Google Shape;1451;p30"/>
          <p:cNvCxnSpPr>
            <a:stCxn id="1446" idx="3"/>
            <a:endCxn id="1447" idx="1"/>
          </p:cNvCxnSpPr>
          <p:nvPr/>
        </p:nvCxnSpPr>
        <p:spPr>
          <a:xfrm>
            <a:off x="4610616" y="2832492"/>
            <a:ext cx="189900" cy="734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452" name="Google Shape;1452;p30"/>
          <p:cNvCxnSpPr>
            <a:stCxn id="1446" idx="3"/>
            <a:endCxn id="1448" idx="1"/>
          </p:cNvCxnSpPr>
          <p:nvPr/>
        </p:nvCxnSpPr>
        <p:spPr>
          <a:xfrm>
            <a:off x="4610616" y="2832492"/>
            <a:ext cx="808800" cy="14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3" name="Google Shape;1453;p30"/>
          <p:cNvCxnSpPr>
            <a:stCxn id="1446" idx="3"/>
            <a:endCxn id="1449" idx="1"/>
          </p:cNvCxnSpPr>
          <p:nvPr/>
        </p:nvCxnSpPr>
        <p:spPr>
          <a:xfrm>
            <a:off x="4610616" y="2832492"/>
            <a:ext cx="1417200" cy="2156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96411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" name="Google Shape;1695;p35"/>
          <p:cNvSpPr txBox="1"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Hazard: Loads (1/4)</a:t>
            </a:r>
            <a:endParaRPr/>
          </a:p>
        </p:txBody>
      </p:sp>
      <p:sp>
        <p:nvSpPr>
          <p:cNvPr id="1696" name="Google Shape;1696;p35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Recall: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Dataflow backwards in time are hazards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Can’t solve all cases with forwarding</a:t>
            </a:r>
            <a:endParaRPr/>
          </a:p>
          <a:p>
            <a:pPr marL="742950" marR="0" lvl="1" indent="-234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instruction </a:t>
            </a:r>
            <a:r>
              <a:rPr lang="en-US" sz="2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dependent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load (sub), then forward after the load is done (more hardware)</a:t>
            </a:r>
            <a:endParaRPr sz="20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7" name="Google Shape;1697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8" name="Google Shape;1698;p35"/>
          <p:cNvSpPr/>
          <p:nvPr/>
        </p:nvSpPr>
        <p:spPr>
          <a:xfrm>
            <a:off x="1444752" y="3656647"/>
            <a:ext cx="26766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t3, </a:t>
            </a:r>
            <a:r>
              <a:rPr lang="en-US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9" name="Google Shape;1699;p35"/>
          <p:cNvSpPr/>
          <p:nvPr/>
        </p:nvSpPr>
        <p:spPr>
          <a:xfrm>
            <a:off x="1470152" y="2932748"/>
            <a:ext cx="22383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lw </a:t>
            </a:r>
            <a:r>
              <a:rPr lang="en-US" sz="28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0(t1)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00" name="Google Shape;1700;p35"/>
          <p:cNvGrpSpPr/>
          <p:nvPr/>
        </p:nvGrpSpPr>
        <p:grpSpPr>
          <a:xfrm>
            <a:off x="3871555" y="2446755"/>
            <a:ext cx="4400587" cy="1970366"/>
            <a:chOff x="3005297" y="3725636"/>
            <a:chExt cx="5316003" cy="2380244"/>
          </a:xfrm>
        </p:grpSpPr>
        <p:pic>
          <p:nvPicPr>
            <p:cNvPr id="1701" name="Google Shape;1701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005297" y="372563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2" name="Google Shape;1702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970497" y="500987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03" name="Google Shape;1703;p35"/>
          <p:cNvSpPr/>
          <p:nvPr/>
        </p:nvSpPr>
        <p:spPr>
          <a:xfrm>
            <a:off x="6223200" y="245967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4" name="Google Shape;1704;p35"/>
          <p:cNvSpPr/>
          <p:nvPr/>
        </p:nvSpPr>
        <p:spPr>
          <a:xfrm>
            <a:off x="6278587" y="355342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05" name="Google Shape;1705;p35"/>
          <p:cNvCxnSpPr>
            <a:stCxn id="1703" idx="3"/>
            <a:endCxn id="1704" idx="1"/>
          </p:cNvCxnSpPr>
          <p:nvPr/>
        </p:nvCxnSpPr>
        <p:spPr>
          <a:xfrm flipH="1">
            <a:off x="6278700" y="2891525"/>
            <a:ext cx="496200" cy="1093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4558450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5" name="Google Shape;1755;p3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 Hazard: Loads (4/4)</a:t>
            </a:r>
            <a:endParaRPr/>
          </a:p>
        </p:txBody>
      </p:sp>
      <p:sp>
        <p:nvSpPr>
          <p:cNvPr id="1756" name="Google Shape;1756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Slot after a load is called a 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load delay slot</a:t>
            </a:r>
            <a:endParaRPr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If that instruction uses the result of the load, then the hardware will stall for </a:t>
            </a:r>
            <a:r>
              <a:rPr lang="en-US" sz="3000" u="sng" dirty="0"/>
              <a:t>one cycle</a:t>
            </a:r>
            <a:endParaRPr sz="3000" u="sng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Equivalent to inserting an explicit </a:t>
            </a:r>
            <a:r>
              <a:rPr lang="en-US" sz="3000" b="1" dirty="0" err="1">
                <a:latin typeface="Courier"/>
                <a:ea typeface="Courier"/>
                <a:cs typeface="Courier"/>
                <a:sym typeface="Courier"/>
              </a:rPr>
              <a:t>nop</a:t>
            </a:r>
            <a:r>
              <a:rPr lang="en-US" sz="3000" dirty="0"/>
              <a:t> in the slot</a:t>
            </a:r>
            <a:endParaRPr sz="3000" dirty="0"/>
          </a:p>
          <a:p>
            <a:pPr marL="1143000" lvl="2" indent="-2667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3000"/>
              <a:buFont typeface="Noto Sans Symbols"/>
              <a:buChar char="•"/>
            </a:pPr>
            <a:r>
              <a:rPr lang="en-US" sz="3000" dirty="0"/>
              <a:t>except the latter uses more code space</a:t>
            </a:r>
            <a:endParaRPr sz="3000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Performance loss</a:t>
            </a:r>
            <a:endParaRPr sz="3000" dirty="0"/>
          </a:p>
          <a:p>
            <a:pPr marL="342900" marR="0" lvl="0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Let the compiler/</a:t>
            </a:r>
            <a:r>
              <a:rPr lang="en-US" dirty="0"/>
              <a:t>assembler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put an unrelated instruction in that slot → no stall!</a:t>
            </a:r>
            <a:endParaRPr dirty="0"/>
          </a:p>
        </p:txBody>
      </p:sp>
      <p:sp>
        <p:nvSpPr>
          <p:cNvPr id="1757" name="Google Shape;1757;p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328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723389619"/>
              </p:ext>
            </p:extLst>
          </p:nvPr>
        </p:nvGraphicFramePr>
        <p:xfrm>
          <a:off x="647858" y="318047"/>
          <a:ext cx="7848284" cy="622190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 (Y)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 (N)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Write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bltu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jalr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J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auipc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1065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" name="Google Shape;1824;p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Control Hazards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5" name="Google Shape;1825;p4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(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beq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bne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,...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determines flow of control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Fetching next instruction 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depends on branch outcome</a:t>
            </a:r>
            <a:endParaRPr u="sng"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 can’t always fetch correct instruction</a:t>
            </a:r>
            <a:endParaRPr dirty="0"/>
          </a:p>
          <a:p>
            <a:pPr marL="1371600" marR="0" lvl="2" indent="-3810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Result isn’t known until end of execute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 Solution: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Stall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or flush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until we have the new PC value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long must we stall?</a:t>
            </a:r>
            <a:endParaRPr dirty="0"/>
          </a:p>
        </p:txBody>
      </p:sp>
      <p:sp>
        <p:nvSpPr>
          <p:cNvPr id="1826" name="Google Shape;1826;p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2773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5d23d86798_0_3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4" name="Google Shape;1834;g5d23d86798_0_373"/>
          <p:cNvSpPr/>
          <p:nvPr/>
        </p:nvSpPr>
        <p:spPr>
          <a:xfrm>
            <a:off x="457200" y="1371607"/>
            <a:ext cx="8229600" cy="46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after </a:t>
            </a:r>
            <a:r>
              <a:rPr lang="en-US" sz="32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are affected by the control hazard?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35" name="Google Shape;1835;g5d23d86798_0_373"/>
          <p:cNvCxnSpPr/>
          <p:nvPr/>
        </p:nvCxnSpPr>
        <p:spPr>
          <a:xfrm>
            <a:off x="3182784" y="2737127"/>
            <a:ext cx="0" cy="2563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36" name="Google Shape;1836;g5d23d86798_0_373"/>
          <p:cNvCxnSpPr/>
          <p:nvPr/>
        </p:nvCxnSpPr>
        <p:spPr>
          <a:xfrm>
            <a:off x="3687428" y="2549146"/>
            <a:ext cx="50163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37" name="Google Shape;1837;g5d23d86798_0_373"/>
          <p:cNvSpPr/>
          <p:nvPr/>
        </p:nvSpPr>
        <p:spPr>
          <a:xfrm>
            <a:off x="3176476" y="2835533"/>
            <a:ext cx="653400" cy="4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g5d23d86798_0_373"/>
          <p:cNvSpPr/>
          <p:nvPr/>
        </p:nvSpPr>
        <p:spPr>
          <a:xfrm>
            <a:off x="3156290" y="3360366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g5d23d86798_0_373"/>
          <p:cNvSpPr/>
          <p:nvPr/>
        </p:nvSpPr>
        <p:spPr>
          <a:xfrm>
            <a:off x="3146197" y="3945757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g5d23d86798_0_373"/>
          <p:cNvSpPr/>
          <p:nvPr/>
        </p:nvSpPr>
        <p:spPr>
          <a:xfrm>
            <a:off x="3152505" y="4488252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g5d23d86798_0_373"/>
          <p:cNvSpPr/>
          <p:nvPr/>
        </p:nvSpPr>
        <p:spPr>
          <a:xfrm>
            <a:off x="3186569" y="5062288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2" name="Google Shape;1842;g5d23d86798_0_373"/>
          <p:cNvCxnSpPr/>
          <p:nvPr/>
        </p:nvCxnSpPr>
        <p:spPr>
          <a:xfrm>
            <a:off x="6242050" y="6015355"/>
            <a:ext cx="249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843" name="Google Shape;1843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63130" y="2827960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4" name="Google Shape;1844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11840" y="3372507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5" name="Google Shape;1845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1116" y="3932573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6" name="Google Shape;1846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14530" y="4402445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7" name="Google Shape;1847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63806" y="4962511"/>
            <a:ext cx="2022649" cy="3821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249B3BB-4B21-754F-A55B-BE54322D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821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" name="Google Shape;1853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Branch Stall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4" name="Google Shape;1854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5" name="Google Shape;1855;p43"/>
          <p:cNvSpPr/>
          <p:nvPr/>
        </p:nvSpPr>
        <p:spPr>
          <a:xfrm>
            <a:off x="457200" y="1371599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bubbles required for branch?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56" name="Google Shape;1856;p43"/>
          <p:cNvCxnSpPr/>
          <p:nvPr/>
        </p:nvCxnSpPr>
        <p:spPr>
          <a:xfrm>
            <a:off x="1117600" y="2751455"/>
            <a:ext cx="0" cy="3225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57" name="Google Shape;1857;p43"/>
          <p:cNvCxnSpPr/>
          <p:nvPr/>
        </p:nvCxnSpPr>
        <p:spPr>
          <a:xfrm>
            <a:off x="1752600" y="2514918"/>
            <a:ext cx="6311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58" name="Google Shape;1858;p43"/>
          <p:cNvSpPr/>
          <p:nvPr/>
        </p:nvSpPr>
        <p:spPr>
          <a:xfrm>
            <a:off x="1109662" y="2875280"/>
            <a:ext cx="8223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9" name="Google Shape;1859;p43"/>
          <p:cNvSpPr/>
          <p:nvPr/>
        </p:nvSpPr>
        <p:spPr>
          <a:xfrm>
            <a:off x="1084263" y="35356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43"/>
          <p:cNvSpPr/>
          <p:nvPr/>
        </p:nvSpPr>
        <p:spPr>
          <a:xfrm>
            <a:off x="1071563" y="42722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1" name="Google Shape;1861;p43"/>
          <p:cNvSpPr/>
          <p:nvPr/>
        </p:nvSpPr>
        <p:spPr>
          <a:xfrm>
            <a:off x="1079500" y="4954905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2" name="Google Shape;1862;p43"/>
          <p:cNvSpPr/>
          <p:nvPr/>
        </p:nvSpPr>
        <p:spPr>
          <a:xfrm>
            <a:off x="1122362" y="5677218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63" name="Google Shape;1863;p43"/>
          <p:cNvCxnSpPr/>
          <p:nvPr/>
        </p:nvCxnSpPr>
        <p:spPr>
          <a:xfrm>
            <a:off x="6242050" y="6015355"/>
            <a:ext cx="2492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64" name="Google Shape;1864;p43"/>
          <p:cNvSpPr/>
          <p:nvPr/>
        </p:nvSpPr>
        <p:spPr>
          <a:xfrm>
            <a:off x="3154363" y="2011680"/>
            <a:ext cx="3441700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(clock cycles)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65" name="Google Shape;1865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25350" y="286575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6" name="Google Shape;1866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89967" y="3550957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7" name="Google Shape;1867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55297" y="425569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8" name="Google Shape;1868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25833" y="4846934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9" name="Google Shape;1869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162" y="5551667"/>
            <a:ext cx="2545123" cy="480858"/>
          </a:xfrm>
          <a:prstGeom prst="rect">
            <a:avLst/>
          </a:prstGeom>
          <a:noFill/>
          <a:ln>
            <a:noFill/>
          </a:ln>
        </p:spPr>
      </p:pic>
      <p:sp>
        <p:nvSpPr>
          <p:cNvPr id="1870" name="Google Shape;1870;p43"/>
          <p:cNvSpPr/>
          <p:nvPr/>
        </p:nvSpPr>
        <p:spPr>
          <a:xfrm>
            <a:off x="3308216" y="2872714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1" name="Google Shape;1871;p43"/>
          <p:cNvSpPr/>
          <p:nvPr/>
        </p:nvSpPr>
        <p:spPr>
          <a:xfrm>
            <a:off x="2744804" y="3601782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2" name="Google Shape;1872;p43"/>
          <p:cNvSpPr/>
          <p:nvPr/>
        </p:nvSpPr>
        <p:spPr>
          <a:xfrm>
            <a:off x="3334478" y="4272410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3" name="Google Shape;1873;p43"/>
          <p:cNvSpPr/>
          <p:nvPr/>
        </p:nvSpPr>
        <p:spPr>
          <a:xfrm>
            <a:off x="3862428" y="4872102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4" name="Google Shape;1874;p43"/>
          <p:cNvSpPr/>
          <p:nvPr/>
        </p:nvSpPr>
        <p:spPr>
          <a:xfrm>
            <a:off x="4427753" y="5576839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5601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" name="Google Shape;1945;p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Control Hazard: Branching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6" name="Google Shape;1946;p48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/>
              <a:t>RISC-V Solution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Branch Prediction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guess outcome of a branch, fix afterwards if necessary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cancel (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flush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all instructions in pipeline that depended on guess that was wrong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do we end up flushing?</a:t>
            </a:r>
            <a:endParaRPr/>
          </a:p>
        </p:txBody>
      </p:sp>
      <p:sp>
        <p:nvSpPr>
          <p:cNvPr id="1947" name="Google Shape;1947;p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7510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" name="Google Shape;1952;p4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Kill Instructions after Branch if Taken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3" name="Google Shape;1953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4" name="Google Shape;1954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55" name="Google Shape;1955;p49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6" name="Google Shape;1956;p49"/>
          <p:cNvSpPr txBox="1"/>
          <p:nvPr/>
        </p:nvSpPr>
        <p:spPr>
          <a:xfrm>
            <a:off x="327444" y="2729660"/>
            <a:ext cx="13851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t2, s0,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7" name="Google Shape;1957;p49"/>
          <p:cNvSpPr txBox="1"/>
          <p:nvPr/>
        </p:nvSpPr>
        <p:spPr>
          <a:xfrm>
            <a:off x="327443" y="3505532"/>
            <a:ext cx="125452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t6, s0,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8" name="Google Shape;1958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9" name="Google Shape;1959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0" name="Google Shape;1960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61" name="Google Shape;1961;p49"/>
          <p:cNvSpPr txBox="1"/>
          <p:nvPr/>
        </p:nvSpPr>
        <p:spPr>
          <a:xfrm>
            <a:off x="346791" y="4265775"/>
            <a:ext cx="13516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xxxxxx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2" name="Google Shape;1962;p49"/>
          <p:cNvSpPr txBox="1"/>
          <p:nvPr/>
        </p:nvSpPr>
        <p:spPr>
          <a:xfrm>
            <a:off x="6720877" y="4091772"/>
            <a:ext cx="2326592" cy="86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PC updated reflecting branch outcome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3" name="Google Shape;1963;p49"/>
          <p:cNvCxnSpPr/>
          <p:nvPr/>
        </p:nvCxnSpPr>
        <p:spPr>
          <a:xfrm>
            <a:off x="3665682" y="2347576"/>
            <a:ext cx="231468" cy="2156741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4" name="Google Shape;1964;p4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5" name="Google Shape;1965;p49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6" name="Google Shape;1966;p49"/>
          <p:cNvCxnSpPr/>
          <p:nvPr/>
        </p:nvCxnSpPr>
        <p:spPr>
          <a:xfrm>
            <a:off x="3706091" y="2332181"/>
            <a:ext cx="444500" cy="615759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967" name="Google Shape;1967;p49"/>
          <p:cNvCxnSpPr/>
          <p:nvPr/>
        </p:nvCxnSpPr>
        <p:spPr>
          <a:xfrm>
            <a:off x="3677227" y="2362969"/>
            <a:ext cx="421409" cy="1116061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8" name="Google Shape;1968;p49"/>
          <p:cNvSpPr txBox="1"/>
          <p:nvPr/>
        </p:nvSpPr>
        <p:spPr>
          <a:xfrm>
            <a:off x="6390677" y="2573931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9" name="Google Shape;1969;p49"/>
          <p:cNvSpPr txBox="1"/>
          <p:nvPr/>
        </p:nvSpPr>
        <p:spPr>
          <a:xfrm>
            <a:off x="6375668" y="3277433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0" name="Google Shape;1970;p49"/>
          <p:cNvSpPr txBox="1"/>
          <p:nvPr/>
        </p:nvSpPr>
        <p:spPr>
          <a:xfrm>
            <a:off x="457900" y="5217800"/>
            <a:ext cx="8106900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Two instructions are affected by an incorrect branch, just like we’d have to insert two NOP’s/stalls in the pipeline to wait on the correct value!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38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" name="Google Shape;1975;p5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Branch Prediction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6" name="Google Shape;1976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7" name="Google Shape;1977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78" name="Google Shape;1978;p50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9" name="Google Shape;1979;p50"/>
          <p:cNvSpPr txBox="1"/>
          <p:nvPr/>
        </p:nvSpPr>
        <p:spPr>
          <a:xfrm>
            <a:off x="327444" y="2729660"/>
            <a:ext cx="10603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0" name="Google Shape;1980;p50"/>
          <p:cNvSpPr txBox="1"/>
          <p:nvPr/>
        </p:nvSpPr>
        <p:spPr>
          <a:xfrm>
            <a:off x="327443" y="3505532"/>
            <a:ext cx="49372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1" name="Google Shape;1981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2" name="Google Shape;1982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3" name="Google Shape;1983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84" name="Google Shape;1984;p5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5" name="Google Shape;1985;p50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6" name="Google Shape;1986;p50"/>
          <p:cNvCxnSpPr>
            <a:endCxn id="1982" idx="1"/>
          </p:cNvCxnSpPr>
          <p:nvPr/>
        </p:nvCxnSpPr>
        <p:spPr>
          <a:xfrm>
            <a:off x="2557366" y="2085081"/>
            <a:ext cx="186900" cy="768900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7" name="Google Shape;1987;p50"/>
          <p:cNvSpPr txBox="1"/>
          <p:nvPr/>
        </p:nvSpPr>
        <p:spPr>
          <a:xfrm>
            <a:off x="6407995" y="2589324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Guess next PC!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8" name="Google Shape;1988;p50"/>
          <p:cNvCxnSpPr/>
          <p:nvPr/>
        </p:nvCxnSpPr>
        <p:spPr>
          <a:xfrm>
            <a:off x="3731491" y="2196716"/>
            <a:ext cx="176645" cy="2144375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9" name="Google Shape;1989;p50"/>
          <p:cNvSpPr txBox="1"/>
          <p:nvPr/>
        </p:nvSpPr>
        <p:spPr>
          <a:xfrm>
            <a:off x="6768213" y="4024040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Check guess correct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0" name="Google Shape;1990;p50"/>
          <p:cNvSpPr txBox="1"/>
          <p:nvPr/>
        </p:nvSpPr>
        <p:spPr>
          <a:xfrm>
            <a:off x="374650" y="5217800"/>
            <a:ext cx="8138100" cy="5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In the correct case, we don’t have any stalls/NOP’s at all!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u="sng">
                <a:latin typeface="Calibri"/>
                <a:ea typeface="Calibri"/>
                <a:cs typeface="Calibri"/>
                <a:sym typeface="Calibri"/>
              </a:rPr>
              <a:t>Prediction, if done correctly, is better on average than stalling</a:t>
            </a:r>
            <a:endParaRPr sz="2000" b="1" u="sng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093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27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“Iron Law” of Processor Performance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2" name="Google Shape;872;p2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3" name="Google Shape;873;p27"/>
          <p:cNvSpPr txBox="1"/>
          <p:nvPr/>
        </p:nvSpPr>
        <p:spPr>
          <a:xfrm>
            <a:off x="838200" y="2893807"/>
            <a:ext cx="7543800" cy="104319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230188" marR="0" lvl="0" indent="-230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Time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=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Cycles 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30188" marR="0" lvl="0" indent="-230188" algn="l" rtl="0">
              <a:lnSpc>
                <a:spcPct val="6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Program         Program     *  Instruction   *  Cycle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4" name="Google Shape;874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5" name="Google Shape;875;p2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33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9" name="Google Shape;819;p21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Quick Datapath Review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Control Implementation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dirty="0">
                <a:solidFill>
                  <a:srgbClr val="FF0000"/>
                </a:solidFill>
              </a:rPr>
              <a:t>Performance Analysis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Execution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Datapath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0" name="Google Shape;820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1" name="Google Shape;821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2" name="Google Shape;822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5182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22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Instruction Timing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28" name="Google Shape;828;p22"/>
          <p:cNvGraphicFramePr/>
          <p:nvPr/>
        </p:nvGraphicFramePr>
        <p:xfrm>
          <a:off x="807225" y="3746125"/>
          <a:ext cx="8139150" cy="12041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35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IF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ID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EX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WB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Total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Reg Read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ALU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DMEM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Reg W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100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100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800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9" name="Google Shape;829;p22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0" name="Google Shape;830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102" y="950000"/>
            <a:ext cx="7645799" cy="2641825"/>
          </a:xfrm>
          <a:prstGeom prst="rect">
            <a:avLst/>
          </a:prstGeom>
          <a:noFill/>
          <a:ln>
            <a:noFill/>
          </a:ln>
        </p:spPr>
      </p:pic>
      <p:sp>
        <p:nvSpPr>
          <p:cNvPr id="831" name="Google Shape;83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2" name="Google Shape;83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3" name="Google Shape;833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75200" y="4950250"/>
            <a:ext cx="5603187" cy="128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645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5d2440be3b_0_1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Control Signals: ADD</a:t>
            </a:r>
            <a:endParaRPr/>
          </a:p>
        </p:txBody>
      </p:sp>
      <p:sp>
        <p:nvSpPr>
          <p:cNvPr id="568" name="Google Shape;568;g5d2440be3b_0_1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7</a:t>
            </a:fld>
            <a:endParaRPr/>
          </a:p>
        </p:txBody>
      </p:sp>
      <p:cxnSp>
        <p:nvCxnSpPr>
          <p:cNvPr id="569" name="Google Shape;569;g5d2440be3b_0_131"/>
          <p:cNvCxnSpPr/>
          <p:nvPr/>
        </p:nvCxnSpPr>
        <p:spPr>
          <a:xfrm>
            <a:off x="51839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0" name="Google Shape;570;g5d2440be3b_0_131"/>
          <p:cNvCxnSpPr/>
          <p:nvPr/>
        </p:nvCxnSpPr>
        <p:spPr>
          <a:xfrm>
            <a:off x="50315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71" name="Google Shape;571;g5d2440be3b_0_131"/>
          <p:cNvSpPr/>
          <p:nvPr/>
        </p:nvSpPr>
        <p:spPr>
          <a:xfrm>
            <a:off x="2133600" y="2668825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2" name="Google Shape;572;g5d2440be3b_0_131"/>
          <p:cNvGrpSpPr/>
          <p:nvPr/>
        </p:nvGrpSpPr>
        <p:grpSpPr>
          <a:xfrm>
            <a:off x="6172200" y="2262425"/>
            <a:ext cx="521400" cy="1320750"/>
            <a:chOff x="6324600" y="3115310"/>
            <a:chExt cx="521400" cy="1056600"/>
          </a:xfrm>
        </p:grpSpPr>
        <p:sp>
          <p:nvSpPr>
            <p:cNvPr id="573" name="Google Shape;573;g5d2440be3b_0_131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g5d2440be3b_0_131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5" name="Google Shape;575;g5d2440be3b_0_131"/>
            <p:cNvCxnSpPr>
              <a:stCxn id="574" idx="2"/>
              <a:endCxn id="574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76" name="Google Shape;576;g5d2440be3b_0_131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7" name="Google Shape;577;g5d2440be3b_0_131"/>
          <p:cNvGrpSpPr/>
          <p:nvPr/>
        </p:nvGrpSpPr>
        <p:grpSpPr>
          <a:xfrm>
            <a:off x="3429000" y="3989521"/>
            <a:ext cx="615900" cy="1015975"/>
            <a:chOff x="3733800" y="3105150"/>
            <a:chExt cx="615900" cy="762000"/>
          </a:xfrm>
        </p:grpSpPr>
        <p:sp>
          <p:nvSpPr>
            <p:cNvPr id="578" name="Google Shape;578;g5d2440be3b_0_131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g5d2440be3b_0_131"/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0" name="Google Shape;580;g5d2440be3b_0_131"/>
          <p:cNvGrpSpPr/>
          <p:nvPr/>
        </p:nvGrpSpPr>
        <p:grpSpPr>
          <a:xfrm>
            <a:off x="2133600" y="1855916"/>
            <a:ext cx="304800" cy="609585"/>
            <a:chOff x="5181600" y="3257550"/>
            <a:chExt cx="304800" cy="457200"/>
          </a:xfrm>
        </p:grpSpPr>
        <p:sp>
          <p:nvSpPr>
            <p:cNvPr id="581" name="Google Shape;581;g5d2440be3b_0_131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g5d2440be3b_0_131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583" name="Google Shape;583;g5d2440be3b_0_131"/>
          <p:cNvCxnSpPr>
            <a:endCxn id="584" idx="3"/>
          </p:cNvCxnSpPr>
          <p:nvPr/>
        </p:nvCxnSpPr>
        <p:spPr>
          <a:xfrm rot="10800000">
            <a:off x="1219200" y="3027378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85" name="Google Shape;585;g5d2440be3b_0_131"/>
          <p:cNvCxnSpPr/>
          <p:nvPr/>
        </p:nvCxnSpPr>
        <p:spPr>
          <a:xfrm rot="10800000">
            <a:off x="4879102" y="3632300"/>
            <a:ext cx="0" cy="1727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586" name="Google Shape;586;g5d2440be3b_0_131"/>
          <p:cNvGrpSpPr/>
          <p:nvPr/>
        </p:nvGrpSpPr>
        <p:grpSpPr>
          <a:xfrm>
            <a:off x="7010400" y="2465567"/>
            <a:ext cx="990600" cy="1117572"/>
            <a:chOff x="6324600" y="1733550"/>
            <a:chExt cx="990600" cy="838200"/>
          </a:xfrm>
        </p:grpSpPr>
        <p:sp>
          <p:nvSpPr>
            <p:cNvPr id="587" name="Google Shape;587;g5d2440be3b_0_131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g5d2440be3b_0_131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9" name="Google Shape;589;g5d2440be3b_0_131"/>
          <p:cNvGrpSpPr/>
          <p:nvPr/>
        </p:nvGrpSpPr>
        <p:grpSpPr>
          <a:xfrm>
            <a:off x="4726702" y="2770314"/>
            <a:ext cx="762000" cy="914377"/>
            <a:chOff x="5029200" y="3333750"/>
            <a:chExt cx="762000" cy="685800"/>
          </a:xfrm>
        </p:grpSpPr>
        <p:sp>
          <p:nvSpPr>
            <p:cNvPr id="590" name="Google Shape;590;g5d2440be3b_0_131"/>
            <p:cNvSpPr/>
            <p:nvPr/>
          </p:nvSpPr>
          <p:spPr>
            <a:xfrm rot="5400000">
              <a:off x="4989998" y="3449250"/>
              <a:ext cx="685800" cy="4548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g5d2440be3b_0_131"/>
            <p:cNvSpPr txBox="1"/>
            <p:nvPr/>
          </p:nvSpPr>
          <p:spPr>
            <a:xfrm>
              <a:off x="5029200" y="3409950"/>
              <a:ext cx="76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2" name="Google Shape;592;g5d2440be3b_0_131"/>
          <p:cNvGrpSpPr/>
          <p:nvPr/>
        </p:nvGrpSpPr>
        <p:grpSpPr>
          <a:xfrm>
            <a:off x="3657600" y="1957577"/>
            <a:ext cx="841800" cy="1930352"/>
            <a:chOff x="3657600" y="1428750"/>
            <a:chExt cx="841800" cy="1447800"/>
          </a:xfrm>
        </p:grpSpPr>
        <p:grpSp>
          <p:nvGrpSpPr>
            <p:cNvPr id="593" name="Google Shape;593;g5d2440be3b_0_131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594" name="Google Shape;594;g5d2440be3b_0_131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5" name="Google Shape;595;g5d2440be3b_0_131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6" name="Google Shape;596;g5d2440be3b_0_131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g5d2440be3b_0_131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g5d2440be3b_0_131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g5d2440be3b_0_131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g5d2440be3b_0_131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g5d2440be3b_0_131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02" name="Google Shape;602;g5d2440be3b_0_131"/>
          <p:cNvCxnSpPr/>
          <p:nvPr/>
        </p:nvCxnSpPr>
        <p:spPr>
          <a:xfrm rot="10800000">
            <a:off x="6454320" y="3446300"/>
            <a:ext cx="0" cy="1913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3" name="Google Shape;603;g5d2440be3b_0_131"/>
          <p:cNvCxnSpPr/>
          <p:nvPr/>
        </p:nvCxnSpPr>
        <p:spPr>
          <a:xfrm rot="10800000">
            <a:off x="4191000" y="3887900"/>
            <a:ext cx="0" cy="1471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4" name="Google Shape;604;g5d2440be3b_0_131"/>
          <p:cNvCxnSpPr/>
          <p:nvPr/>
        </p:nvCxnSpPr>
        <p:spPr>
          <a:xfrm rot="10800000">
            <a:off x="7233228" y="3575000"/>
            <a:ext cx="0" cy="17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05" name="Google Shape;605;g5d2440be3b_0_131"/>
          <p:cNvSpPr txBox="1"/>
          <p:nvPr/>
        </p:nvSpPr>
        <p:spPr>
          <a:xfrm>
            <a:off x="7010400" y="2770425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g5d2440be3b_0_131"/>
          <p:cNvSpPr txBox="1"/>
          <p:nvPr/>
        </p:nvSpPr>
        <p:spPr>
          <a:xfrm>
            <a:off x="7031583" y="3133804"/>
            <a:ext cx="435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g5d2440be3b_0_131"/>
          <p:cNvSpPr txBox="1"/>
          <p:nvPr/>
        </p:nvSpPr>
        <p:spPr>
          <a:xfrm>
            <a:off x="7543800" y="2872025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8" name="Google Shape;608;g5d2440be3b_0_131"/>
          <p:cNvCxnSpPr>
            <a:endCxn id="609" idx="3"/>
          </p:cNvCxnSpPr>
          <p:nvPr/>
        </p:nvCxnSpPr>
        <p:spPr>
          <a:xfrm rot="10800000">
            <a:off x="5867400" y="3584353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10" name="Google Shape;610;g5d2440be3b_0_131"/>
          <p:cNvCxnSpPr>
            <a:endCxn id="611" idx="3"/>
          </p:cNvCxnSpPr>
          <p:nvPr/>
        </p:nvCxnSpPr>
        <p:spPr>
          <a:xfrm rot="10800000">
            <a:off x="6019800" y="2824178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2" name="Google Shape;612;g5d2440be3b_0_131"/>
          <p:cNvGrpSpPr/>
          <p:nvPr/>
        </p:nvGrpSpPr>
        <p:grpSpPr>
          <a:xfrm>
            <a:off x="5943600" y="2160780"/>
            <a:ext cx="152400" cy="711182"/>
            <a:chOff x="5791200" y="1352550"/>
            <a:chExt cx="152400" cy="533400"/>
          </a:xfrm>
        </p:grpSpPr>
        <p:sp>
          <p:nvSpPr>
            <p:cNvPr id="611" name="Google Shape;611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15" name="Google Shape;615;g5d2440be3b_0_131"/>
          <p:cNvCxnSpPr>
            <a:stCxn id="587" idx="3"/>
          </p:cNvCxnSpPr>
          <p:nvPr/>
        </p:nvCxnSpPr>
        <p:spPr>
          <a:xfrm rot="10800000" flipH="1">
            <a:off x="8001000" y="3003953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6" name="Google Shape;616;g5d2440be3b_0_131"/>
          <p:cNvGrpSpPr/>
          <p:nvPr/>
        </p:nvGrpSpPr>
        <p:grpSpPr>
          <a:xfrm>
            <a:off x="8382000" y="2262367"/>
            <a:ext cx="152400" cy="1015975"/>
            <a:chOff x="8229600" y="1733550"/>
            <a:chExt cx="152400" cy="762000"/>
          </a:xfrm>
        </p:grpSpPr>
        <p:sp>
          <p:nvSpPr>
            <p:cNvPr id="617" name="Google Shape;617;g5d2440be3b_0_131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g5d2440be3b_0_131"/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g5d2440be3b_0_131"/>
            <p:cNvSpPr txBox="1"/>
            <p:nvPr/>
          </p:nvSpPr>
          <p:spPr>
            <a:xfrm>
              <a:off x="8255000" y="20161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g5d2440be3b_0_131"/>
            <p:cNvSpPr txBox="1"/>
            <p:nvPr/>
          </p:nvSpPr>
          <p:spPr>
            <a:xfrm>
              <a:off x="8255000" y="18002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21" name="Google Shape;621;g5d2440be3b_0_131"/>
          <p:cNvCxnSpPr>
            <a:stCxn id="573" idx="0"/>
            <a:endCxn id="605" idx="1"/>
          </p:cNvCxnSpPr>
          <p:nvPr/>
        </p:nvCxnSpPr>
        <p:spPr>
          <a:xfrm rot="10800000" flipH="1">
            <a:off x="6629400" y="2893700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2" name="Google Shape;622;g5d2440be3b_0_131"/>
          <p:cNvCxnSpPr/>
          <p:nvPr/>
        </p:nvCxnSpPr>
        <p:spPr>
          <a:xfrm rot="10800000">
            <a:off x="8458200" y="3176900"/>
            <a:ext cx="0" cy="2182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3" name="Google Shape;623;g5d2440be3b_0_131"/>
          <p:cNvCxnSpPr>
            <a:cxnSpLocks/>
          </p:cNvCxnSpPr>
          <p:nvPr/>
        </p:nvCxnSpPr>
        <p:spPr>
          <a:xfrm flipV="1">
            <a:off x="6781800" y="1937670"/>
            <a:ext cx="3000" cy="97563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4" name="Google Shape;624;g5d2440be3b_0_131"/>
          <p:cNvCxnSpPr>
            <a:cxnSpLocks/>
          </p:cNvCxnSpPr>
          <p:nvPr/>
        </p:nvCxnSpPr>
        <p:spPr>
          <a:xfrm>
            <a:off x="5223100" y="1702106"/>
            <a:ext cx="3141563" cy="963933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5" name="Google Shape;625;g5d2440be3b_0_131"/>
          <p:cNvCxnSpPr/>
          <p:nvPr/>
        </p:nvCxnSpPr>
        <p:spPr>
          <a:xfrm rot="-5400000" flipH="1">
            <a:off x="610949" y="1980378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26" name="Google Shape;626;g5d2440be3b_0_131"/>
          <p:cNvGrpSpPr/>
          <p:nvPr/>
        </p:nvGrpSpPr>
        <p:grpSpPr>
          <a:xfrm>
            <a:off x="1143000" y="2363980"/>
            <a:ext cx="152400" cy="711182"/>
            <a:chOff x="5791200" y="1352550"/>
            <a:chExt cx="152400" cy="533400"/>
          </a:xfrm>
        </p:grpSpPr>
        <p:sp>
          <p:nvSpPr>
            <p:cNvPr id="584" name="Google Shape;584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29" name="Google Shape;629;g5d2440be3b_0_131"/>
          <p:cNvCxnSpPr>
            <a:stCxn id="584" idx="0"/>
            <a:endCxn id="630" idx="1"/>
          </p:cNvCxnSpPr>
          <p:nvPr/>
        </p:nvCxnSpPr>
        <p:spPr>
          <a:xfrm>
            <a:off x="1295400" y="2719571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1" name="Google Shape;631;g5d2440be3b_0_131"/>
          <p:cNvCxnSpPr>
            <a:stCxn id="630" idx="3"/>
            <a:endCxn id="571" idx="1"/>
          </p:cNvCxnSpPr>
          <p:nvPr/>
        </p:nvCxnSpPr>
        <p:spPr>
          <a:xfrm>
            <a:off x="1813200" y="2719550"/>
            <a:ext cx="320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2" name="Google Shape;632;g5d2440be3b_0_131"/>
          <p:cNvCxnSpPr/>
          <p:nvPr/>
        </p:nvCxnSpPr>
        <p:spPr>
          <a:xfrm rot="-5400000">
            <a:off x="1798825" y="2358925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3" name="Google Shape;633;g5d2440be3b_0_131"/>
          <p:cNvCxnSpPr>
            <a:stCxn id="581" idx="0"/>
          </p:cNvCxnSpPr>
          <p:nvPr/>
        </p:nvCxnSpPr>
        <p:spPr>
          <a:xfrm rot="10800000" flipH="1">
            <a:off x="2438400" y="1551109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4" name="Google Shape;634;g5d2440be3b_0_131"/>
          <p:cNvCxnSpPr/>
          <p:nvPr/>
        </p:nvCxnSpPr>
        <p:spPr>
          <a:xfrm>
            <a:off x="2743200" y="1551225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5" name="Google Shape;635;g5d2440be3b_0_131"/>
          <p:cNvCxnSpPr/>
          <p:nvPr/>
        </p:nvCxnSpPr>
        <p:spPr>
          <a:xfrm flipH="1">
            <a:off x="1143000" y="1551225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6" name="Google Shape;636;g5d2440be3b_0_131"/>
          <p:cNvCxnSpPr>
            <a:stCxn id="611" idx="0"/>
          </p:cNvCxnSpPr>
          <p:nvPr/>
        </p:nvCxnSpPr>
        <p:spPr>
          <a:xfrm rot="10800000" flipH="1">
            <a:off x="6096000" y="2514271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7" name="Google Shape;637;g5d2440be3b_0_131"/>
          <p:cNvCxnSpPr>
            <a:stCxn id="598" idx="3"/>
            <a:endCxn id="614" idx="1"/>
          </p:cNvCxnSpPr>
          <p:nvPr/>
        </p:nvCxnSpPr>
        <p:spPr>
          <a:xfrm rot="10800000" flipH="1">
            <a:off x="4499400" y="2664826"/>
            <a:ext cx="1463400" cy="490500"/>
          </a:xfrm>
          <a:prstGeom prst="bentConnector3">
            <a:avLst>
              <a:gd name="adj1" fmla="val 4999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8" name="Google Shape;638;g5d2440be3b_0_131"/>
          <p:cNvCxnSpPr/>
          <p:nvPr/>
        </p:nvCxnSpPr>
        <p:spPr>
          <a:xfrm>
            <a:off x="4457521" y="3460115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9" name="Google Shape;639;g5d2440be3b_0_131"/>
          <p:cNvCxnSpPr/>
          <p:nvPr/>
        </p:nvCxnSpPr>
        <p:spPr>
          <a:xfrm rot="10800000" flipH="1">
            <a:off x="4648200" y="3148093"/>
            <a:ext cx="183600" cy="15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0" name="Google Shape;640;g5d2440be3b_0_131"/>
          <p:cNvCxnSpPr/>
          <p:nvPr/>
        </p:nvCxnSpPr>
        <p:spPr>
          <a:xfrm rot="10800000" flipH="1">
            <a:off x="4537364" y="3448140"/>
            <a:ext cx="259800" cy="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1" name="Google Shape;641;g5d2440be3b_0_131"/>
          <p:cNvCxnSpPr>
            <a:cxnSpLocks/>
          </p:cNvCxnSpPr>
          <p:nvPr/>
        </p:nvCxnSpPr>
        <p:spPr>
          <a:xfrm flipV="1">
            <a:off x="2010375" y="1829150"/>
            <a:ext cx="3182450" cy="753851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2" name="Google Shape;642;g5d2440be3b_0_131"/>
          <p:cNvCxnSpPr/>
          <p:nvPr/>
        </p:nvCxnSpPr>
        <p:spPr>
          <a:xfrm>
            <a:off x="5181600" y="1821413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43" name="Google Shape;643;g5d2440be3b_0_131"/>
          <p:cNvGrpSpPr/>
          <p:nvPr/>
        </p:nvGrpSpPr>
        <p:grpSpPr>
          <a:xfrm>
            <a:off x="1447800" y="2160764"/>
            <a:ext cx="365400" cy="1117572"/>
            <a:chOff x="1447800" y="1809750"/>
            <a:chExt cx="365400" cy="838200"/>
          </a:xfrm>
        </p:grpSpPr>
        <p:sp>
          <p:nvSpPr>
            <p:cNvPr id="630" name="Google Shape;630;g5d2440be3b_0_131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44" name="Google Shape;644;g5d2440be3b_0_131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5" name="Google Shape;645;g5d2440be3b_0_131"/>
          <p:cNvGrpSpPr/>
          <p:nvPr/>
        </p:nvGrpSpPr>
        <p:grpSpPr>
          <a:xfrm>
            <a:off x="5791200" y="2920955"/>
            <a:ext cx="152400" cy="711182"/>
            <a:chOff x="5791200" y="1352550"/>
            <a:chExt cx="152400" cy="533400"/>
          </a:xfrm>
        </p:grpSpPr>
        <p:sp>
          <p:nvSpPr>
            <p:cNvPr id="609" name="Google Shape;609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48" name="Google Shape;648;g5d2440be3b_0_131"/>
          <p:cNvCxnSpPr>
            <a:stCxn id="571" idx="3"/>
            <a:endCxn id="594" idx="1"/>
          </p:cNvCxnSpPr>
          <p:nvPr/>
        </p:nvCxnSpPr>
        <p:spPr>
          <a:xfrm rot="10800000" flipH="1">
            <a:off x="2743200" y="2922625"/>
            <a:ext cx="914400" cy="2034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9" name="Google Shape;649;g5d2440be3b_0_131"/>
          <p:cNvCxnSpPr/>
          <p:nvPr/>
        </p:nvCxnSpPr>
        <p:spPr>
          <a:xfrm>
            <a:off x="2895600" y="3124200"/>
            <a:ext cx="0" cy="2235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0" name="Google Shape;650;g5d2440be3b_0_131"/>
          <p:cNvCxnSpPr/>
          <p:nvPr/>
        </p:nvCxnSpPr>
        <p:spPr>
          <a:xfrm rot="10800000" flipH="1">
            <a:off x="2886364" y="3278309"/>
            <a:ext cx="771300" cy="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1" name="Google Shape;651;g5d2440be3b_0_131"/>
          <p:cNvCxnSpPr/>
          <p:nvPr/>
        </p:nvCxnSpPr>
        <p:spPr>
          <a:xfrm rot="10800000" flipH="1">
            <a:off x="2897909" y="3583188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2" name="Google Shape;652;g5d2440be3b_0_131"/>
          <p:cNvCxnSpPr/>
          <p:nvPr/>
        </p:nvCxnSpPr>
        <p:spPr>
          <a:xfrm rot="10800000" flipH="1">
            <a:off x="2886364" y="4497524"/>
            <a:ext cx="618900" cy="12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3" name="Google Shape;653;g5d2440be3b_0_131"/>
          <p:cNvCxnSpPr>
            <a:stCxn id="617" idx="0"/>
          </p:cNvCxnSpPr>
          <p:nvPr/>
        </p:nvCxnSpPr>
        <p:spPr>
          <a:xfrm rot="10800000">
            <a:off x="3330900" y="1393055"/>
            <a:ext cx="5203500" cy="1377300"/>
          </a:xfrm>
          <a:prstGeom prst="bentConnector3">
            <a:avLst>
              <a:gd name="adj1" fmla="val -457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4" name="Google Shape;654;g5d2440be3b_0_131"/>
          <p:cNvCxnSpPr/>
          <p:nvPr/>
        </p:nvCxnSpPr>
        <p:spPr>
          <a:xfrm rot="-5400000" flipH="1">
            <a:off x="2946450" y="1803350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5" name="Google Shape;655;g5d2440be3b_0_131"/>
          <p:cNvCxnSpPr/>
          <p:nvPr/>
        </p:nvCxnSpPr>
        <p:spPr>
          <a:xfrm rot="10800000">
            <a:off x="3810000" y="4851500"/>
            <a:ext cx="0" cy="507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6" name="Google Shape;656;g5d2440be3b_0_131"/>
          <p:cNvCxnSpPr/>
          <p:nvPr/>
        </p:nvCxnSpPr>
        <p:spPr>
          <a:xfrm rot="10800000" flipH="1">
            <a:off x="5943600" y="3327480"/>
            <a:ext cx="370500" cy="3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7" name="Google Shape;657;g5d2440be3b_0_131"/>
          <p:cNvCxnSpPr/>
          <p:nvPr/>
        </p:nvCxnSpPr>
        <p:spPr>
          <a:xfrm rot="10800000" flipH="1">
            <a:off x="5410200" y="3373681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58" name="Google Shape;658;g5d2440be3b_0_131"/>
          <p:cNvSpPr txBox="1"/>
          <p:nvPr/>
        </p:nvSpPr>
        <p:spPr>
          <a:xfrm>
            <a:off x="2988810" y="264643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g5d2440be3b_0_131"/>
          <p:cNvSpPr txBox="1"/>
          <p:nvPr/>
        </p:nvSpPr>
        <p:spPr>
          <a:xfrm>
            <a:off x="2971800" y="30226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g5d2440be3b_0_131"/>
          <p:cNvSpPr txBox="1"/>
          <p:nvPr/>
        </p:nvSpPr>
        <p:spPr>
          <a:xfrm>
            <a:off x="2971800" y="33274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g5d2440be3b_0_131"/>
          <p:cNvSpPr txBox="1"/>
          <p:nvPr/>
        </p:nvSpPr>
        <p:spPr>
          <a:xfrm>
            <a:off x="2918691" y="418022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2" name="Google Shape;662;g5d2440be3b_0_131"/>
          <p:cNvCxnSpPr/>
          <p:nvPr/>
        </p:nvCxnSpPr>
        <p:spPr>
          <a:xfrm rot="-5400000">
            <a:off x="5212827" y="3324885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63" name="Google Shape;663;g5d2440be3b_0_131"/>
          <p:cNvSpPr txBox="1"/>
          <p:nvPr/>
        </p:nvSpPr>
        <p:spPr>
          <a:xfrm>
            <a:off x="8250383" y="1888065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g5d2440be3b_0_131"/>
          <p:cNvSpPr txBox="1"/>
          <p:nvPr/>
        </p:nvSpPr>
        <p:spPr>
          <a:xfrm>
            <a:off x="7923646" y="2075872"/>
            <a:ext cx="174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g5d2440be3b_0_131"/>
          <p:cNvSpPr txBox="1"/>
          <p:nvPr/>
        </p:nvSpPr>
        <p:spPr>
          <a:xfrm>
            <a:off x="8029863" y="3141132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g5d2440be3b_0_131"/>
          <p:cNvSpPr txBox="1"/>
          <p:nvPr/>
        </p:nvSpPr>
        <p:spPr>
          <a:xfrm>
            <a:off x="8581737" y="278399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g5d2440be3b_0_131"/>
          <p:cNvSpPr txBox="1"/>
          <p:nvPr/>
        </p:nvSpPr>
        <p:spPr>
          <a:xfrm>
            <a:off x="813954" y="2479193"/>
            <a:ext cx="20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g5d2440be3b_0_131"/>
          <p:cNvSpPr txBox="1"/>
          <p:nvPr/>
        </p:nvSpPr>
        <p:spPr>
          <a:xfrm>
            <a:off x="701965" y="2868660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9" name="Google Shape;669;g5d2440be3b_0_131"/>
          <p:cNvSpPr txBox="1"/>
          <p:nvPr/>
        </p:nvSpPr>
        <p:spPr>
          <a:xfrm>
            <a:off x="5312006" y="2413000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g5d2440be3b_0_131"/>
          <p:cNvSpPr txBox="1"/>
          <p:nvPr/>
        </p:nvSpPr>
        <p:spPr>
          <a:xfrm>
            <a:off x="5395683" y="1999041"/>
            <a:ext cx="2193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g5d2440be3b_0_131"/>
          <p:cNvSpPr txBox="1"/>
          <p:nvPr/>
        </p:nvSpPr>
        <p:spPr>
          <a:xfrm>
            <a:off x="4247574" y="4278745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g5d2440be3b_0_131"/>
          <p:cNvSpPr txBox="1"/>
          <p:nvPr/>
        </p:nvSpPr>
        <p:spPr>
          <a:xfrm>
            <a:off x="5299981" y="2811841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73" name="Google Shape;673;g5d2440be3b_0_131"/>
          <p:cNvCxnSpPr>
            <a:stCxn id="579" idx="3"/>
          </p:cNvCxnSpPr>
          <p:nvPr/>
        </p:nvCxnSpPr>
        <p:spPr>
          <a:xfrm rot="10800000" flipH="1">
            <a:off x="4044900" y="3428583"/>
            <a:ext cx="1746300" cy="11013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74" name="Google Shape;674;g5d2440be3b_0_131"/>
          <p:cNvSpPr/>
          <p:nvPr/>
        </p:nvSpPr>
        <p:spPr>
          <a:xfrm>
            <a:off x="838200" y="5359400"/>
            <a:ext cx="7868100" cy="954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g5d2440be3b_0_131"/>
          <p:cNvSpPr txBox="1"/>
          <p:nvPr/>
        </p:nvSpPr>
        <p:spPr>
          <a:xfrm>
            <a:off x="2590800" y="54384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g5d2440be3b_0_131"/>
          <p:cNvSpPr txBox="1"/>
          <p:nvPr/>
        </p:nvSpPr>
        <p:spPr>
          <a:xfrm>
            <a:off x="3429000" y="5461000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g5d2440be3b_0_131"/>
          <p:cNvSpPr txBox="1"/>
          <p:nvPr/>
        </p:nvSpPr>
        <p:spPr>
          <a:xfrm>
            <a:off x="3962400" y="5461000"/>
            <a:ext cx="481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g5d2440be3b_0_131"/>
          <p:cNvSpPr txBox="1"/>
          <p:nvPr/>
        </p:nvSpPr>
        <p:spPr>
          <a:xfrm>
            <a:off x="4572000" y="5461000"/>
            <a:ext cx="290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g5d2440be3b_0_131"/>
          <p:cNvSpPr txBox="1"/>
          <p:nvPr/>
        </p:nvSpPr>
        <p:spPr>
          <a:xfrm>
            <a:off x="4876800" y="5461000"/>
            <a:ext cx="26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g5d2440be3b_0_131"/>
          <p:cNvSpPr txBox="1"/>
          <p:nvPr/>
        </p:nvSpPr>
        <p:spPr>
          <a:xfrm>
            <a:off x="5181600" y="5461000"/>
            <a:ext cx="25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g5d2440be3b_0_131"/>
          <p:cNvSpPr txBox="1"/>
          <p:nvPr/>
        </p:nvSpPr>
        <p:spPr>
          <a:xfrm>
            <a:off x="5943600" y="5461000"/>
            <a:ext cx="249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g5d2440be3b_0_131"/>
          <p:cNvSpPr txBox="1"/>
          <p:nvPr/>
        </p:nvSpPr>
        <p:spPr>
          <a:xfrm>
            <a:off x="5638800" y="54610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g5d2440be3b_0_131"/>
          <p:cNvSpPr txBox="1"/>
          <p:nvPr/>
        </p:nvSpPr>
        <p:spPr>
          <a:xfrm>
            <a:off x="6324600" y="5461000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g5d2440be3b_0_131"/>
          <p:cNvSpPr txBox="1"/>
          <p:nvPr/>
        </p:nvSpPr>
        <p:spPr>
          <a:xfrm>
            <a:off x="6934200" y="5461000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g5d2440be3b_0_131"/>
          <p:cNvSpPr txBox="1"/>
          <p:nvPr/>
        </p:nvSpPr>
        <p:spPr>
          <a:xfrm>
            <a:off x="8229600" y="5461000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g5d2440be3b_0_131"/>
          <p:cNvSpPr txBox="1"/>
          <p:nvPr/>
        </p:nvSpPr>
        <p:spPr>
          <a:xfrm>
            <a:off x="990600" y="5461000"/>
            <a:ext cx="315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g5d2440be3b_0_131"/>
          <p:cNvSpPr txBox="1"/>
          <p:nvPr/>
        </p:nvSpPr>
        <p:spPr>
          <a:xfrm>
            <a:off x="3406447" y="2209800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g5d2440be3b_0_1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g5d2440be3b_0_1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CE4B61-E7CF-4440-9773-D3B56EAF74B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914398" y="1668880"/>
            <a:ext cx="4521302" cy="3322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37966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2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Instruction Timing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23"/>
          <p:cNvSpPr txBox="1">
            <a:spLocks noGrp="1"/>
          </p:cNvSpPr>
          <p:nvPr>
            <p:ph type="body" idx="1"/>
          </p:nvPr>
        </p:nvSpPr>
        <p:spPr>
          <a:xfrm>
            <a:off x="228600" y="3429251"/>
            <a:ext cx="8628184" cy="3095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2400"/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Maximum clock frequency 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utive"/>
              <a:buChar char="−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0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1/800ps = 1.25 GHz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blocks idle most of the time</a:t>
            </a:r>
            <a:r>
              <a:rPr lang="en-US"/>
              <a:t>! ex. “IF” active every 600ps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40" name="Google Shape;840;p23"/>
          <p:cNvGraphicFramePr/>
          <p:nvPr/>
        </p:nvGraphicFramePr>
        <p:xfrm>
          <a:off x="222739" y="1195750"/>
          <a:ext cx="8628075" cy="228606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73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2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25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Instr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IF = 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ID = 100ps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ALU = 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MEM=200ps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WB = 100ps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Total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add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600ps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beq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500ps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jal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/>
                        <a:t>6</a:t>
                      </a:r>
                      <a:r>
                        <a:rPr lang="en-US" sz="1900" u="none" strike="noStrike" cap="none"/>
                        <a:t>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lw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800ps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sw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700ps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41" name="Google Shape;841;p23"/>
          <p:cNvSpPr/>
          <p:nvPr/>
        </p:nvSpPr>
        <p:spPr>
          <a:xfrm>
            <a:off x="222739" y="3014412"/>
            <a:ext cx="8628000" cy="384900"/>
          </a:xfrm>
          <a:prstGeom prst="rect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23"/>
          <p:cNvSpPr/>
          <p:nvPr/>
        </p:nvSpPr>
        <p:spPr>
          <a:xfrm>
            <a:off x="644625" y="5174825"/>
            <a:ext cx="3267900" cy="384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 1</a:t>
            </a:r>
            <a:endParaRPr/>
          </a:p>
        </p:txBody>
      </p:sp>
      <p:sp>
        <p:nvSpPr>
          <p:cNvPr id="843" name="Google Shape;843;p23"/>
          <p:cNvSpPr/>
          <p:nvPr/>
        </p:nvSpPr>
        <p:spPr>
          <a:xfrm>
            <a:off x="3912525" y="5174825"/>
            <a:ext cx="3267900" cy="384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 2</a:t>
            </a:r>
            <a:endParaRPr/>
          </a:p>
        </p:txBody>
      </p:sp>
      <p:sp>
        <p:nvSpPr>
          <p:cNvPr id="844" name="Google Shape;844;p23"/>
          <p:cNvSpPr/>
          <p:nvPr/>
        </p:nvSpPr>
        <p:spPr>
          <a:xfrm>
            <a:off x="1419175" y="5685150"/>
            <a:ext cx="420900" cy="365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</a:t>
            </a:r>
            <a:endParaRPr/>
          </a:p>
        </p:txBody>
      </p:sp>
      <p:sp>
        <p:nvSpPr>
          <p:cNvPr id="845" name="Google Shape;845;p23"/>
          <p:cNvSpPr/>
          <p:nvPr/>
        </p:nvSpPr>
        <p:spPr>
          <a:xfrm>
            <a:off x="2602075" y="5685150"/>
            <a:ext cx="751800" cy="3651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</a:t>
            </a:r>
            <a:endParaRPr/>
          </a:p>
        </p:txBody>
      </p:sp>
      <p:sp>
        <p:nvSpPr>
          <p:cNvPr id="846" name="Google Shape;846;p23"/>
          <p:cNvSpPr/>
          <p:nvPr/>
        </p:nvSpPr>
        <p:spPr>
          <a:xfrm>
            <a:off x="3353875" y="5685150"/>
            <a:ext cx="545400" cy="365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WB</a:t>
            </a:r>
            <a:endParaRPr/>
          </a:p>
        </p:txBody>
      </p:sp>
      <p:sp>
        <p:nvSpPr>
          <p:cNvPr id="847" name="Google Shape;847;p23"/>
          <p:cNvSpPr/>
          <p:nvPr/>
        </p:nvSpPr>
        <p:spPr>
          <a:xfrm>
            <a:off x="1840075" y="5685150"/>
            <a:ext cx="751800" cy="3651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ALU</a:t>
            </a:r>
            <a:endParaRPr/>
          </a:p>
        </p:txBody>
      </p:sp>
      <p:sp>
        <p:nvSpPr>
          <p:cNvPr id="848" name="Google Shape;848;p23"/>
          <p:cNvSpPr/>
          <p:nvPr/>
        </p:nvSpPr>
        <p:spPr>
          <a:xfrm>
            <a:off x="667375" y="5685150"/>
            <a:ext cx="751800" cy="365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</a:t>
            </a:r>
            <a:endParaRPr/>
          </a:p>
        </p:txBody>
      </p:sp>
      <p:sp>
        <p:nvSpPr>
          <p:cNvPr id="849" name="Google Shape;849;p23"/>
          <p:cNvSpPr/>
          <p:nvPr/>
        </p:nvSpPr>
        <p:spPr>
          <a:xfrm>
            <a:off x="4682325" y="5685150"/>
            <a:ext cx="420900" cy="365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</a:t>
            </a:r>
            <a:endParaRPr/>
          </a:p>
        </p:txBody>
      </p:sp>
      <p:sp>
        <p:nvSpPr>
          <p:cNvPr id="850" name="Google Shape;850;p23"/>
          <p:cNvSpPr/>
          <p:nvPr/>
        </p:nvSpPr>
        <p:spPr>
          <a:xfrm>
            <a:off x="5865225" y="5685150"/>
            <a:ext cx="751800" cy="3651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</a:t>
            </a:r>
            <a:endParaRPr/>
          </a:p>
        </p:txBody>
      </p:sp>
      <p:sp>
        <p:nvSpPr>
          <p:cNvPr id="851" name="Google Shape;851;p23"/>
          <p:cNvSpPr/>
          <p:nvPr/>
        </p:nvSpPr>
        <p:spPr>
          <a:xfrm>
            <a:off x="6617025" y="5685150"/>
            <a:ext cx="545400" cy="365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WB</a:t>
            </a:r>
            <a:endParaRPr/>
          </a:p>
        </p:txBody>
      </p:sp>
      <p:sp>
        <p:nvSpPr>
          <p:cNvPr id="852" name="Google Shape;852;p23"/>
          <p:cNvSpPr/>
          <p:nvPr/>
        </p:nvSpPr>
        <p:spPr>
          <a:xfrm>
            <a:off x="5103225" y="5685150"/>
            <a:ext cx="751800" cy="3651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ALU</a:t>
            </a:r>
            <a:endParaRPr/>
          </a:p>
        </p:txBody>
      </p:sp>
      <p:sp>
        <p:nvSpPr>
          <p:cNvPr id="853" name="Google Shape;853;p23"/>
          <p:cNvSpPr/>
          <p:nvPr/>
        </p:nvSpPr>
        <p:spPr>
          <a:xfrm>
            <a:off x="3930525" y="5685150"/>
            <a:ext cx="751800" cy="365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</a:t>
            </a:r>
            <a:endParaRPr/>
          </a:p>
        </p:txBody>
      </p:sp>
      <p:cxnSp>
        <p:nvCxnSpPr>
          <p:cNvPr id="854" name="Google Shape;854;p23"/>
          <p:cNvCxnSpPr/>
          <p:nvPr/>
        </p:nvCxnSpPr>
        <p:spPr>
          <a:xfrm>
            <a:off x="667375" y="6172500"/>
            <a:ext cx="6495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55" name="Google Shape;855;p23"/>
          <p:cNvSpPr txBox="1"/>
          <p:nvPr/>
        </p:nvSpPr>
        <p:spPr>
          <a:xfrm>
            <a:off x="205925" y="5962500"/>
            <a:ext cx="420900" cy="2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Clk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6" name="Google Shape;85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7" name="Google Shape;85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409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2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Performance Measures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3" name="Google Shape;863;p24"/>
          <p:cNvSpPr txBox="1">
            <a:spLocks noGrp="1"/>
          </p:cNvSpPr>
          <p:nvPr>
            <p:ph type="body" idx="1"/>
          </p:nvPr>
        </p:nvSpPr>
        <p:spPr>
          <a:xfrm>
            <a:off x="228600" y="1092200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/>
              <a:t> In our example,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dirty="0"/>
              <a:t>CPU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executes instructions at 1.25 GHz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utive"/>
              <a:buChar char="−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instruction every 800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50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utive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we improve its performance?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utive"/>
              <a:buChar char="−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we mean with this statement?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utive"/>
              <a:buChar char="−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so obvious:</a:t>
            </a:r>
            <a:endParaRPr dirty="0"/>
          </a:p>
          <a:p>
            <a:pPr marL="11430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Quicker response time, so one job finishes faster?</a:t>
            </a:r>
            <a:endParaRPr dirty="0"/>
          </a:p>
          <a:p>
            <a:pPr marL="11430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jobs per unit time (e.g. web server returning pages)?</a:t>
            </a:r>
            <a:endParaRPr dirty="0"/>
          </a:p>
          <a:p>
            <a:pPr marL="11430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Longer battery life?</a:t>
            </a:r>
            <a:endParaRPr dirty="0"/>
          </a:p>
          <a:p>
            <a:pPr marL="1143000" marR="0" lvl="2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p2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961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8215</TotalTime>
  <Words>2213</Words>
  <Application>Microsoft Macintosh PowerPoint</Application>
  <PresentationFormat>On-screen Show (4:3)</PresentationFormat>
  <Paragraphs>761</Paragraphs>
  <Slides>35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7" baseType="lpstr">
      <vt:lpstr>Arial</vt:lpstr>
      <vt:lpstr>Arial Narrow</vt:lpstr>
      <vt:lpstr>Calibri</vt:lpstr>
      <vt:lpstr>Courier</vt:lpstr>
      <vt:lpstr>Courier New</vt:lpstr>
      <vt:lpstr>Cutive</vt:lpstr>
      <vt:lpstr>Noto Sans Symbols</vt:lpstr>
      <vt:lpstr>Roboto Regular</vt:lpstr>
      <vt:lpstr>Times</vt:lpstr>
      <vt:lpstr>Times New Roman</vt:lpstr>
      <vt:lpstr>Wingdings</vt:lpstr>
      <vt:lpstr>UWTheme-351-Au18</vt:lpstr>
      <vt:lpstr>Control Signals: Big picture!</vt:lpstr>
      <vt:lpstr>Control Signals: ADD</vt:lpstr>
      <vt:lpstr>PowerPoint Presentation</vt:lpstr>
      <vt:lpstr>“Iron Law” of Processor Performance</vt:lpstr>
      <vt:lpstr>Agenda</vt:lpstr>
      <vt:lpstr>Instruction Timing</vt:lpstr>
      <vt:lpstr>Control Signals: ADD</vt:lpstr>
      <vt:lpstr>Instruction Timing</vt:lpstr>
      <vt:lpstr>Performance Measures</vt:lpstr>
      <vt:lpstr>Speed Trade-off Example</vt:lpstr>
      <vt:lpstr>Agenda</vt:lpstr>
      <vt:lpstr>Each stage operates on different instruction</vt:lpstr>
      <vt:lpstr>Pipelining with RISC-V</vt:lpstr>
      <vt:lpstr>RISC-V Pipeline</vt:lpstr>
      <vt:lpstr>PowerPoint Presentation</vt:lpstr>
      <vt:lpstr>Instruction Level Parallelism (ILP)</vt:lpstr>
      <vt:lpstr>Agenda</vt:lpstr>
      <vt:lpstr>Pipelining Hazards</vt:lpstr>
      <vt:lpstr>Structural Hazard: Regfile!</vt:lpstr>
      <vt:lpstr>Regfile Structural Hazards</vt:lpstr>
      <vt:lpstr>Regfile Structural Hazards</vt:lpstr>
      <vt:lpstr>Structural Hazard: Memory Access</vt:lpstr>
      <vt:lpstr>Structural Hazards – Summary</vt:lpstr>
      <vt:lpstr>2. Data Hazards (1/2)</vt:lpstr>
      <vt:lpstr>2. Data Hazards (2/2)</vt:lpstr>
      <vt:lpstr>Solution 1: Stalling</vt:lpstr>
      <vt:lpstr>Data Hazard Solution: Forwarding</vt:lpstr>
      <vt:lpstr>Data Hazard: Loads (1/4)</vt:lpstr>
      <vt:lpstr>Data Hazard: Loads (4/4)</vt:lpstr>
      <vt:lpstr>3. Control Hazards</vt:lpstr>
      <vt:lpstr>PowerPoint Presentation</vt:lpstr>
      <vt:lpstr>Branch Stall</vt:lpstr>
      <vt:lpstr>3. Control Hazard: Branching</vt:lpstr>
      <vt:lpstr>Kill Instructions after Branch if Taken</vt:lpstr>
      <vt:lpstr>Branch Prediction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Autumn 2016</dc:title>
  <dc:creator>Justin Hsia</dc:creator>
  <cp:lastModifiedBy>Arrvindh Shriraman</cp:lastModifiedBy>
  <cp:revision>142</cp:revision>
  <cp:lastPrinted>2019-11-27T18:57:14Z</cp:lastPrinted>
  <dcterms:created xsi:type="dcterms:W3CDTF">2016-11-27T02:39:48Z</dcterms:created>
  <dcterms:modified xsi:type="dcterms:W3CDTF">2022-07-29T20:17:58Z</dcterms:modified>
</cp:coreProperties>
</file>