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48"/>
  </p:notesMasterIdLst>
  <p:handoutMasterIdLst>
    <p:handoutMasterId r:id="rId49"/>
  </p:handoutMasterIdLst>
  <p:sldIdLst>
    <p:sldId id="257" r:id="rId2"/>
    <p:sldId id="343" r:id="rId3"/>
    <p:sldId id="259" r:id="rId4"/>
    <p:sldId id="361" r:id="rId5"/>
    <p:sldId id="362" r:id="rId6"/>
    <p:sldId id="262" r:id="rId7"/>
    <p:sldId id="363" r:id="rId8"/>
    <p:sldId id="264" r:id="rId9"/>
    <p:sldId id="364" r:id="rId10"/>
    <p:sldId id="266" r:id="rId11"/>
    <p:sldId id="267" r:id="rId12"/>
    <p:sldId id="268" r:id="rId13"/>
    <p:sldId id="269" r:id="rId14"/>
    <p:sldId id="271" r:id="rId15"/>
    <p:sldId id="272" r:id="rId16"/>
    <p:sldId id="273" r:id="rId17"/>
    <p:sldId id="276" r:id="rId18"/>
    <p:sldId id="277" r:id="rId19"/>
    <p:sldId id="278" r:id="rId20"/>
    <p:sldId id="279" r:id="rId21"/>
    <p:sldId id="365" r:id="rId22"/>
    <p:sldId id="281" r:id="rId23"/>
    <p:sldId id="282" r:id="rId24"/>
    <p:sldId id="263" r:id="rId25"/>
    <p:sldId id="283" r:id="rId26"/>
    <p:sldId id="285" r:id="rId27"/>
    <p:sldId id="286" r:id="rId28"/>
    <p:sldId id="284" r:id="rId29"/>
    <p:sldId id="287" r:id="rId30"/>
    <p:sldId id="288" r:id="rId31"/>
    <p:sldId id="289" r:id="rId32"/>
    <p:sldId id="290" r:id="rId33"/>
    <p:sldId id="291" r:id="rId34"/>
    <p:sldId id="292" r:id="rId35"/>
    <p:sldId id="293" r:id="rId36"/>
    <p:sldId id="294" r:id="rId37"/>
    <p:sldId id="295" r:id="rId38"/>
    <p:sldId id="296" r:id="rId39"/>
    <p:sldId id="297" r:id="rId40"/>
    <p:sldId id="300" r:id="rId41"/>
    <p:sldId id="301" r:id="rId42"/>
    <p:sldId id="302" r:id="rId43"/>
    <p:sldId id="303" r:id="rId44"/>
    <p:sldId id="304" r:id="rId45"/>
    <p:sldId id="305" r:id="rId46"/>
    <p:sldId id="306" r:id="rId47"/>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00000"/>
    <a:srgbClr val="D5F1CF"/>
    <a:srgbClr val="0000FF"/>
    <a:srgbClr val="4B2A85"/>
    <a:srgbClr val="F6F5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8" autoAdjust="0"/>
    <p:restoredTop sz="87781" autoAdjust="0"/>
  </p:normalViewPr>
  <p:slideViewPr>
    <p:cSldViewPr snapToGrid="0">
      <p:cViewPr varScale="1">
        <p:scale>
          <a:sx n="108" d="100"/>
          <a:sy n="108" d="100"/>
        </p:scale>
        <p:origin x="168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1"/>
            <a:ext cx="3962400" cy="344091"/>
          </a:xfrm>
          <a:prstGeom prst="rect">
            <a:avLst/>
          </a:prstGeom>
        </p:spPr>
        <p:txBody>
          <a:bodyPr vert="horz" lIns="91440" tIns="45720" rIns="91440" bIns="45720" rtlCol="0"/>
          <a:lstStyle>
            <a:lvl1pPr algn="r">
              <a:defRPr sz="1200"/>
            </a:lvl1pPr>
          </a:lstStyle>
          <a:p>
            <a:r>
              <a:rPr lang="en-US"/>
              <a:t>11/27/2017</a:t>
            </a:r>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CA1DBD8D-73C8-400A-8ABF-65EB621E4E33}" type="slidenum">
              <a:rPr lang="en-US" smtClean="0"/>
              <a:t>‹#›</a:t>
            </a:fld>
            <a:endParaRPr lang="en-US"/>
          </a:p>
        </p:txBody>
      </p:sp>
    </p:spTree>
    <p:extLst>
      <p:ext uri="{BB962C8B-B14F-4D97-AF65-F5344CB8AC3E}">
        <p14:creationId xmlns:p14="http://schemas.microsoft.com/office/powerpoint/2010/main" val="55081977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r>
              <a:rPr lang="en-US"/>
              <a:t>11/27/2017</a:t>
            </a:r>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AB8BBE38-42BE-46F6-BB7C-9400E78F8000}" type="slidenum">
              <a:rPr lang="en-US" smtClean="0"/>
              <a:t>‹#›</a:t>
            </a:fld>
            <a:endParaRPr lang="en-US"/>
          </a:p>
        </p:txBody>
      </p:sp>
    </p:spTree>
    <p:extLst>
      <p:ext uri="{BB962C8B-B14F-4D97-AF65-F5344CB8AC3E}">
        <p14:creationId xmlns:p14="http://schemas.microsoft.com/office/powerpoint/2010/main" val="2149776207"/>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7:notes"/>
          <p:cNvSpPr>
            <a:spLocks noGrp="1" noRot="1" noChangeAspect="1"/>
          </p:cNvSpPr>
          <p:nvPr>
            <p:ph type="sldImg" idx="2"/>
          </p:nvPr>
        </p:nvSpPr>
        <p:spPr>
          <a:xfrm>
            <a:off x="1274763" y="617538"/>
            <a:ext cx="4779962" cy="3584575"/>
          </a:xfrm>
          <a:custGeom>
            <a:avLst/>
            <a:gdLst/>
            <a:ahLst/>
            <a:cxnLst/>
            <a:rect l="l" t="t" r="r" b="b"/>
            <a:pathLst>
              <a:path w="120000" h="120000" extrusionOk="0">
                <a:moveTo>
                  <a:pt x="0" y="0"/>
                </a:moveTo>
                <a:lnTo>
                  <a:pt x="120000" y="0"/>
                </a:lnTo>
                <a:lnTo>
                  <a:pt x="120000" y="120000"/>
                </a:lnTo>
                <a:lnTo>
                  <a:pt x="0" y="120000"/>
                </a:lnTo>
                <a:close/>
              </a:path>
            </a:pathLst>
          </a:custGeom>
          <a:solidFill>
            <a:srgbClr val="FFFFFF"/>
          </a:solidFill>
          <a:ln w="9525" cap="flat" cmpd="sng">
            <a:solidFill>
              <a:srgbClr val="000000"/>
            </a:solidFill>
            <a:prstDash val="solid"/>
            <a:round/>
            <a:headEnd type="none" w="sm" len="sm"/>
            <a:tailEnd type="none" w="sm" len="sm"/>
          </a:ln>
        </p:spPr>
      </p:sp>
      <p:sp>
        <p:nvSpPr>
          <p:cNvPr id="191" name="Google Shape;191;p7:notes"/>
          <p:cNvSpPr txBox="1">
            <a:spLocks noGrp="1"/>
          </p:cNvSpPr>
          <p:nvPr>
            <p:ph type="body" idx="1"/>
          </p:nvPr>
        </p:nvSpPr>
        <p:spPr>
          <a:xfrm>
            <a:off x="550625" y="4559916"/>
            <a:ext cx="6303242" cy="4320867"/>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6625" tIns="48300" rIns="96625" bIns="483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92" name="Google Shape;192;p7: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62214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p23: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29" name="Google Shape;429;p23: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
        <p:nvSpPr>
          <p:cNvPr id="430" name="Google Shape;430;p23: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8872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8"/>
        <p:cNvGrpSpPr/>
        <p:nvPr/>
      </p:nvGrpSpPr>
      <p:grpSpPr>
        <a:xfrm>
          <a:off x="0" y="0"/>
          <a:ext cx="0" cy="0"/>
          <a:chOff x="0" y="0"/>
          <a:chExt cx="0" cy="0"/>
        </a:xfrm>
      </p:grpSpPr>
      <p:sp>
        <p:nvSpPr>
          <p:cNvPr id="449" name="Google Shape;449;p2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50" name="Google Shape;450;p25: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
        <p:nvSpPr>
          <p:cNvPr id="451" name="Google Shape;451;p25: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30527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
        <p:cNvGrpSpPr/>
        <p:nvPr/>
      </p:nvGrpSpPr>
      <p:grpSpPr>
        <a:xfrm>
          <a:off x="0" y="0"/>
          <a:ext cx="0" cy="0"/>
          <a:chOff x="0" y="0"/>
          <a:chExt cx="0" cy="0"/>
        </a:xfrm>
      </p:grpSpPr>
      <p:sp>
        <p:nvSpPr>
          <p:cNvPr id="473" name="Google Shape;473;g1e6aab741b_0_144: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4" name="Google Shape;474;g1e6aab741b_0_144: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75" name="Google Shape;475;g1e6aab741b_0_144:notes"/>
          <p:cNvSpPr txBox="1">
            <a:spLocks noGrp="1"/>
          </p:cNvSpPr>
          <p:nvPr>
            <p:ph type="sldNum" idx="12"/>
          </p:nvPr>
        </p:nvSpPr>
        <p:spPr>
          <a:xfrm>
            <a:off x="4143587" y="9119474"/>
            <a:ext cx="3169800" cy="4800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13</a:t>
            </a:fld>
            <a:endParaRPr/>
          </a:p>
        </p:txBody>
      </p:sp>
    </p:spTree>
    <p:extLst>
      <p:ext uri="{BB962C8B-B14F-4D97-AF65-F5344CB8AC3E}">
        <p14:creationId xmlns:p14="http://schemas.microsoft.com/office/powerpoint/2010/main" val="26861497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0"/>
        <p:cNvGrpSpPr/>
        <p:nvPr/>
      </p:nvGrpSpPr>
      <p:grpSpPr>
        <a:xfrm>
          <a:off x="0" y="0"/>
          <a:ext cx="0" cy="0"/>
          <a:chOff x="0" y="0"/>
          <a:chExt cx="0" cy="0"/>
        </a:xfrm>
      </p:grpSpPr>
      <p:sp>
        <p:nvSpPr>
          <p:cNvPr id="501" name="Google Shape;501;g1e6aab741b_0_151: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Before this slide, add slide about byte -addressed machines and address’ meanings; Add Rotate egg and put into a shelf</a:t>
            </a:r>
            <a:endParaRPr/>
          </a:p>
        </p:txBody>
      </p:sp>
      <p:sp>
        <p:nvSpPr>
          <p:cNvPr id="502" name="Google Shape;502;g1e6aab741b_0_151: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8963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2"/>
        <p:cNvGrpSpPr/>
        <p:nvPr/>
      </p:nvGrpSpPr>
      <p:grpSpPr>
        <a:xfrm>
          <a:off x="0" y="0"/>
          <a:ext cx="0" cy="0"/>
          <a:chOff x="0" y="0"/>
          <a:chExt cx="0" cy="0"/>
        </a:xfrm>
      </p:grpSpPr>
      <p:sp>
        <p:nvSpPr>
          <p:cNvPr id="513" name="Google Shape;513;p27: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Invert addresses for little endian example</a:t>
            </a:r>
            <a:endParaRPr/>
          </a:p>
        </p:txBody>
      </p:sp>
      <p:sp>
        <p:nvSpPr>
          <p:cNvPr id="514" name="Google Shape;514;p27: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65704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0"/>
        <p:cNvGrpSpPr/>
        <p:nvPr/>
      </p:nvGrpSpPr>
      <p:grpSpPr>
        <a:xfrm>
          <a:off x="0" y="0"/>
          <a:ext cx="0" cy="0"/>
          <a:chOff x="0" y="0"/>
          <a:chExt cx="0" cy="0"/>
        </a:xfrm>
      </p:grpSpPr>
      <p:sp>
        <p:nvSpPr>
          <p:cNvPr id="601" name="Google Shape;601;g3d12b8bd07_1_0: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2" name="Google Shape;602;g3d12b8bd07_1_0: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03" name="Google Shape;603;g3d12b8bd07_1_0:notes"/>
          <p:cNvSpPr txBox="1">
            <a:spLocks noGrp="1"/>
          </p:cNvSpPr>
          <p:nvPr>
            <p:ph type="sldNum" idx="12"/>
          </p:nvPr>
        </p:nvSpPr>
        <p:spPr>
          <a:xfrm>
            <a:off x="4143587" y="9119474"/>
            <a:ext cx="3169800" cy="4800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a:p>
        </p:txBody>
      </p:sp>
    </p:spTree>
    <p:extLst>
      <p:ext uri="{BB962C8B-B14F-4D97-AF65-F5344CB8AC3E}">
        <p14:creationId xmlns:p14="http://schemas.microsoft.com/office/powerpoint/2010/main" val="421064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6"/>
        <p:cNvGrpSpPr/>
        <p:nvPr/>
      </p:nvGrpSpPr>
      <p:grpSpPr>
        <a:xfrm>
          <a:off x="0" y="0"/>
          <a:ext cx="0" cy="0"/>
          <a:chOff x="0" y="0"/>
          <a:chExt cx="0" cy="0"/>
        </a:xfrm>
      </p:grpSpPr>
      <p:sp>
        <p:nvSpPr>
          <p:cNvPr id="627" name="Google Shape;627;p31: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28" name="Google Shape;628;p31: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261095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5"/>
        <p:cNvGrpSpPr/>
        <p:nvPr/>
      </p:nvGrpSpPr>
      <p:grpSpPr>
        <a:xfrm>
          <a:off x="0" y="0"/>
          <a:ext cx="0" cy="0"/>
          <a:chOff x="0" y="0"/>
          <a:chExt cx="0" cy="0"/>
        </a:xfrm>
      </p:grpSpPr>
      <p:sp>
        <p:nvSpPr>
          <p:cNvPr id="636" name="Google Shape;636;g1e6aab741b_0_110: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Duplicate slide and put it before talkng about specific section in detail</a:t>
            </a:r>
            <a:endParaRPr/>
          </a:p>
        </p:txBody>
      </p:sp>
      <p:sp>
        <p:nvSpPr>
          <p:cNvPr id="637" name="Google Shape;637;g1e6aab741b_0_110: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111535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1"/>
        <p:cNvGrpSpPr/>
        <p:nvPr/>
      </p:nvGrpSpPr>
      <p:grpSpPr>
        <a:xfrm>
          <a:off x="0" y="0"/>
          <a:ext cx="0" cy="0"/>
          <a:chOff x="0" y="0"/>
          <a:chExt cx="0" cy="0"/>
        </a:xfrm>
      </p:grpSpPr>
      <p:sp>
        <p:nvSpPr>
          <p:cNvPr id="662" name="Google Shape;662;p32: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63" name="Google Shape;663;p3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72202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0"/>
        <p:cNvGrpSpPr/>
        <p:nvPr/>
      </p:nvGrpSpPr>
      <p:grpSpPr>
        <a:xfrm>
          <a:off x="0" y="0"/>
          <a:ext cx="0" cy="0"/>
          <a:chOff x="0" y="0"/>
          <a:chExt cx="0" cy="0"/>
        </a:xfrm>
      </p:grpSpPr>
      <p:sp>
        <p:nvSpPr>
          <p:cNvPr id="671" name="Google Shape;671;g3c0528df9f_0_0:notes"/>
          <p:cNvSpPr>
            <a:spLocks noGrp="1" noRot="1" noChangeAspect="1"/>
          </p:cNvSpPr>
          <p:nvPr>
            <p:ph type="sldImg" idx="2"/>
          </p:nvPr>
        </p:nvSpPr>
        <p:spPr>
          <a:xfrm>
            <a:off x="1497013" y="1200150"/>
            <a:ext cx="4321175" cy="32400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72" name="Google Shape;672;g3c0528df9f_0_0:notes"/>
          <p:cNvSpPr txBox="1">
            <a:spLocks noGrp="1"/>
          </p:cNvSpPr>
          <p:nvPr>
            <p:ph type="body" idx="1"/>
          </p:nvPr>
        </p:nvSpPr>
        <p:spPr>
          <a:xfrm>
            <a:off x="731520" y="4620578"/>
            <a:ext cx="5852100" cy="3780600"/>
          </a:xfrm>
          <a:prstGeom prst="rect">
            <a:avLst/>
          </a:prstGeom>
          <a:noFill/>
          <a:ln>
            <a:noFill/>
          </a:ln>
        </p:spPr>
        <p:txBody>
          <a:bodyPr spcFirstLastPara="1" wrap="square" lIns="97000" tIns="48500" rIns="97000" bIns="48500" anchor="t" anchorCtr="0">
            <a:noAutofit/>
          </a:bodyPr>
          <a:lstStyle/>
          <a:p>
            <a:pPr marL="0" marR="0" lvl="0" indent="0" algn="l" rtl="0">
              <a:spcBef>
                <a:spcPts val="0"/>
              </a:spcBef>
              <a:spcAft>
                <a:spcPts val="0"/>
              </a:spcAft>
              <a:buNone/>
            </a:pPr>
            <a:endParaRPr sz="1300" b="0" i="0" u="none" strike="noStrike" cap="none">
              <a:solidFill>
                <a:schemeClr val="dk1"/>
              </a:solidFill>
              <a:latin typeface="Calibri"/>
              <a:ea typeface="Calibri"/>
              <a:cs typeface="Calibri"/>
              <a:sym typeface="Calibri"/>
            </a:endParaRPr>
          </a:p>
        </p:txBody>
      </p:sp>
      <p:sp>
        <p:nvSpPr>
          <p:cNvPr id="673" name="Google Shape;673;g3c0528df9f_0_0:notes"/>
          <p:cNvSpPr txBox="1">
            <a:spLocks noGrp="1"/>
          </p:cNvSpPr>
          <p:nvPr>
            <p:ph type="sldNum" idx="12"/>
          </p:nvPr>
        </p:nvSpPr>
        <p:spPr>
          <a:xfrm>
            <a:off x="4143587" y="9119474"/>
            <a:ext cx="3169800" cy="481500"/>
          </a:xfrm>
          <a:prstGeom prst="rect">
            <a:avLst/>
          </a:prstGeom>
          <a:noFill/>
          <a:ln>
            <a:noFill/>
          </a:ln>
        </p:spPr>
        <p:txBody>
          <a:bodyPr spcFirstLastPara="1" wrap="square" lIns="97000" tIns="48500" rIns="97000" bIns="48500" anchor="b" anchorCtr="0">
            <a:noAutofit/>
          </a:bodyPr>
          <a:lstStyle/>
          <a:p>
            <a:pPr marL="0" marR="0" lvl="0" indent="0" algn="r" rtl="0">
              <a:spcBef>
                <a:spcPts val="0"/>
              </a:spcBef>
              <a:spcAft>
                <a:spcPts val="0"/>
              </a:spcAft>
              <a:buNone/>
            </a:pPr>
            <a:fld id="{00000000-1234-1234-1234-123412341234}" type="slidenum">
              <a:rPr lang="en-US" sz="1300">
                <a:solidFill>
                  <a:schemeClr val="dk1"/>
                </a:solidFill>
                <a:latin typeface="Calibri"/>
                <a:ea typeface="Calibri"/>
                <a:cs typeface="Calibri"/>
                <a:sym typeface="Calibri"/>
              </a:rPr>
              <a:t>20</a:t>
            </a:fld>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686367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12: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0" name="Google Shape;230;p1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34427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 3 </a:t>
            </a:r>
            <a:r>
              <a:rPr lang="en-US" dirty="0" err="1"/>
              <a:t>malloc</a:t>
            </a:r>
            <a:endParaRPr lang="en-US" dirty="0"/>
          </a:p>
        </p:txBody>
      </p:sp>
      <p:sp>
        <p:nvSpPr>
          <p:cNvPr id="4" name="Slide Number Placeholder 3"/>
          <p:cNvSpPr>
            <a:spLocks noGrp="1"/>
          </p:cNvSpPr>
          <p:nvPr>
            <p:ph type="sldNum" sz="quarter" idx="10"/>
          </p:nvPr>
        </p:nvSpPr>
        <p:spPr/>
        <p:txBody>
          <a:bodyPr/>
          <a:lstStyle/>
          <a:p>
            <a:fld id="{AB8BBE38-42BE-46F6-BB7C-9400E78F8000}" type="slidenum">
              <a:rPr lang="en-US" smtClean="0"/>
              <a:t>21</a:t>
            </a:fld>
            <a:endParaRPr lang="en-US"/>
          </a:p>
        </p:txBody>
      </p:sp>
      <p:sp>
        <p:nvSpPr>
          <p:cNvPr id="5" name="Date Placeholder 4"/>
          <p:cNvSpPr>
            <a:spLocks noGrp="1"/>
          </p:cNvSpPr>
          <p:nvPr>
            <p:ph type="dt" idx="11"/>
          </p:nvPr>
        </p:nvSpPr>
        <p:spPr/>
        <p:txBody>
          <a:bodyPr/>
          <a:lstStyle/>
          <a:p>
            <a:r>
              <a:rPr lang="en-US"/>
              <a:t>11/27/2017</a:t>
            </a:r>
          </a:p>
        </p:txBody>
      </p:sp>
    </p:spTree>
    <p:extLst>
      <p:ext uri="{BB962C8B-B14F-4D97-AF65-F5344CB8AC3E}">
        <p14:creationId xmlns:p14="http://schemas.microsoft.com/office/powerpoint/2010/main" val="2425564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
        <p:cNvGrpSpPr/>
        <p:nvPr/>
      </p:nvGrpSpPr>
      <p:grpSpPr>
        <a:xfrm>
          <a:off x="0" y="0"/>
          <a:ext cx="0" cy="0"/>
          <a:chOff x="0" y="0"/>
          <a:chExt cx="0" cy="0"/>
        </a:xfrm>
      </p:grpSpPr>
      <p:sp>
        <p:nvSpPr>
          <p:cNvPr id="690" name="Google Shape;690;p34: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91" name="Google Shape;691;p34: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566976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8"/>
        <p:cNvGrpSpPr/>
        <p:nvPr/>
      </p:nvGrpSpPr>
      <p:grpSpPr>
        <a:xfrm>
          <a:off x="0" y="0"/>
          <a:ext cx="0" cy="0"/>
          <a:chOff x="0" y="0"/>
          <a:chExt cx="0" cy="0"/>
        </a:xfrm>
      </p:grpSpPr>
      <p:sp>
        <p:nvSpPr>
          <p:cNvPr id="699" name="Google Shape;699;p35: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freeing non heap = undef beahvior</a:t>
            </a:r>
            <a:endParaRPr/>
          </a:p>
        </p:txBody>
      </p:sp>
      <p:sp>
        <p:nvSpPr>
          <p:cNvPr id="700" name="Google Shape;700;p3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54763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39938"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r>
              <a:rPr lang="en-US" dirty="0" err="1"/>
              <a:t>Realloc</a:t>
            </a:r>
            <a:r>
              <a:rPr lang="en-US" dirty="0"/>
              <a:t> doesn’t move</a:t>
            </a:r>
          </a:p>
        </p:txBody>
      </p:sp>
      <p:sp>
        <p:nvSpPr>
          <p:cNvPr id="2" name="Date Placeholder 1"/>
          <p:cNvSpPr>
            <a:spLocks noGrp="1"/>
          </p:cNvSpPr>
          <p:nvPr>
            <p:ph type="dt" idx="10"/>
          </p:nvPr>
        </p:nvSpPr>
        <p:spPr/>
        <p:txBody>
          <a:bodyPr/>
          <a:lstStyle/>
          <a:p>
            <a:r>
              <a:rPr lang="en-US"/>
              <a:t>11/27/2017</a:t>
            </a:r>
          </a:p>
        </p:txBody>
      </p:sp>
    </p:spTree>
    <p:extLst>
      <p:ext uri="{BB962C8B-B14F-4D97-AF65-F5344CB8AC3E}">
        <p14:creationId xmlns:p14="http://schemas.microsoft.com/office/powerpoint/2010/main" val="227141351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7"/>
        <p:cNvGrpSpPr/>
        <p:nvPr/>
      </p:nvGrpSpPr>
      <p:grpSpPr>
        <a:xfrm>
          <a:off x="0" y="0"/>
          <a:ext cx="0" cy="0"/>
          <a:chOff x="0" y="0"/>
          <a:chExt cx="0" cy="0"/>
        </a:xfrm>
      </p:grpSpPr>
      <p:sp>
        <p:nvSpPr>
          <p:cNvPr id="708" name="Google Shape;708;p36: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Remember to mention the malloc call and assignment</a:t>
            </a:r>
            <a:endParaRPr/>
          </a:p>
        </p:txBody>
      </p:sp>
      <p:sp>
        <p:nvSpPr>
          <p:cNvPr id="709" name="Google Shape;709;p36: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345366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4"/>
        <p:cNvGrpSpPr/>
        <p:nvPr/>
      </p:nvGrpSpPr>
      <p:grpSpPr>
        <a:xfrm>
          <a:off x="0" y="0"/>
          <a:ext cx="0" cy="0"/>
          <a:chOff x="0" y="0"/>
          <a:chExt cx="0" cy="0"/>
        </a:xfrm>
      </p:grpSpPr>
      <p:sp>
        <p:nvSpPr>
          <p:cNvPr id="745" name="Google Shape;745;p39: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46" name="Google Shape;746;p39: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
        <p:nvSpPr>
          <p:cNvPr id="747" name="Google Shape;747;p39: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193105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6"/>
        <p:cNvGrpSpPr/>
        <p:nvPr/>
      </p:nvGrpSpPr>
      <p:grpSpPr>
        <a:xfrm>
          <a:off x="0" y="0"/>
          <a:ext cx="0" cy="0"/>
          <a:chOff x="0" y="0"/>
          <a:chExt cx="0" cy="0"/>
        </a:xfrm>
      </p:grpSpPr>
      <p:sp>
        <p:nvSpPr>
          <p:cNvPr id="767" name="Google Shape;767;p41: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68" name="Google Shape;768;p41: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9637697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2"/>
        <p:cNvGrpSpPr/>
        <p:nvPr/>
      </p:nvGrpSpPr>
      <p:grpSpPr>
        <a:xfrm>
          <a:off x="0" y="0"/>
          <a:ext cx="0" cy="0"/>
          <a:chOff x="0" y="0"/>
          <a:chExt cx="0" cy="0"/>
        </a:xfrm>
      </p:grpSpPr>
      <p:sp>
        <p:nvSpPr>
          <p:cNvPr id="723" name="Google Shape;723;p37: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24" name="Google Shape;724;p37: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endParaRPr sz="1200" b="0" i="0" u="none" strike="noStrike" cap="none">
              <a:solidFill>
                <a:schemeClr val="dk1"/>
              </a:solidFill>
              <a:latin typeface="Arial"/>
              <a:ea typeface="Arial"/>
              <a:cs typeface="Arial"/>
              <a:sym typeface="Arial"/>
            </a:endParaRPr>
          </a:p>
        </p:txBody>
      </p:sp>
      <p:sp>
        <p:nvSpPr>
          <p:cNvPr id="725" name="Google Shape;725;p37: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376180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5"/>
        <p:cNvGrpSpPr/>
        <p:nvPr/>
      </p:nvGrpSpPr>
      <p:grpSpPr>
        <a:xfrm>
          <a:off x="0" y="0"/>
          <a:ext cx="0" cy="0"/>
          <a:chOff x="0" y="0"/>
          <a:chExt cx="0" cy="0"/>
        </a:xfrm>
      </p:grpSpPr>
      <p:sp>
        <p:nvSpPr>
          <p:cNvPr id="776" name="Google Shape;776;p4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solidFill>
            <a:srgbClr val="FFFFFF"/>
          </a:solidFill>
          <a:ln w="9525" cap="flat" cmpd="sng">
            <a:solidFill>
              <a:srgbClr val="000000"/>
            </a:solidFill>
            <a:prstDash val="solid"/>
            <a:round/>
            <a:headEnd type="none" w="sm" len="sm"/>
            <a:tailEnd type="none" w="sm" len="sm"/>
          </a:ln>
        </p:spPr>
      </p:sp>
      <p:sp>
        <p:nvSpPr>
          <p:cNvPr id="777" name="Google Shape;777;p42:notes"/>
          <p:cNvSpPr txBox="1">
            <a:spLocks noGrp="1"/>
          </p:cNvSpPr>
          <p:nvPr>
            <p:ph type="body" idx="1"/>
          </p:nvPr>
        </p:nvSpPr>
        <p:spPr>
          <a:xfrm>
            <a:off x="731520" y="4560570"/>
            <a:ext cx="5852160" cy="4320540"/>
          </a:xfrm>
          <a:prstGeom prst="rect">
            <a:avLst/>
          </a:prstGeom>
          <a:solidFill>
            <a:srgbClr val="FFFFFF"/>
          </a:solidFill>
          <a:ln w="9525" cap="flat" cmpd="sng">
            <a:solidFill>
              <a:srgbClr val="000000"/>
            </a:solidFill>
            <a:prstDash val="solid"/>
            <a:round/>
            <a:headEnd type="none" w="sm" len="sm"/>
            <a:tailEnd type="none" w="sm" len="sm"/>
          </a:ln>
        </p:spPr>
        <p:txBody>
          <a:bodyPr spcFirstLastPara="1" wrap="square" lIns="95075" tIns="47525" rIns="95075" bIns="47525"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778" name="Google Shape;778;p42: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3076442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3"/>
        <p:cNvGrpSpPr/>
        <p:nvPr/>
      </p:nvGrpSpPr>
      <p:grpSpPr>
        <a:xfrm>
          <a:off x="0" y="0"/>
          <a:ext cx="0" cy="0"/>
          <a:chOff x="0" y="0"/>
          <a:chExt cx="0" cy="0"/>
        </a:xfrm>
      </p:grpSpPr>
      <p:sp>
        <p:nvSpPr>
          <p:cNvPr id="794" name="Google Shape;794;p44: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95" name="Google Shape;795;p44: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66955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Google Shape;238;p14: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9" name="Google Shape;239;p14: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731892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2"/>
        <p:cNvGrpSpPr/>
        <p:nvPr/>
      </p:nvGrpSpPr>
      <p:grpSpPr>
        <a:xfrm>
          <a:off x="0" y="0"/>
          <a:ext cx="0" cy="0"/>
          <a:chOff x="0" y="0"/>
          <a:chExt cx="0" cy="0"/>
        </a:xfrm>
      </p:grpSpPr>
      <p:sp>
        <p:nvSpPr>
          <p:cNvPr id="803" name="Google Shape;803;p4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804" name="Google Shape;804;p45: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r>
              <a:rPr lang="en-US" sz="1200" b="1" i="0" u="none" strike="noStrike" cap="none">
                <a:solidFill>
                  <a:schemeClr val="dk1"/>
                </a:solidFill>
                <a:latin typeface="Calibri"/>
                <a:ea typeface="Calibri"/>
                <a:cs typeface="Calibri"/>
                <a:sym typeface="Calibri"/>
              </a:rPr>
              <a:t>uninitialized memory value</a:t>
            </a:r>
            <a:r>
              <a:rPr lang="en-US" sz="1200" b="0" i="0" u="none" strike="noStrike" cap="none">
                <a:solidFill>
                  <a:schemeClr val="dk1"/>
                </a:solidFill>
                <a:latin typeface="Calibri"/>
                <a:ea typeface="Calibri"/>
                <a:cs typeface="Calibri"/>
                <a:sym typeface="Calibri"/>
              </a:rPr>
              <a:t>: If you inspect the bar method, and you do not know much about foo method, you would not suspect that i would be corrupted after calling the foo method. Depending upon the size and complexity of the source code, you may have to spend considerable time and effort to analyze and then to rectify this type of defect. </a:t>
            </a:r>
            <a:endParaRPr/>
          </a:p>
        </p:txBody>
      </p:sp>
      <p:sp>
        <p:nvSpPr>
          <p:cNvPr id="805" name="Google Shape;805;p45: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7057335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8"/>
        <p:cNvGrpSpPr/>
        <p:nvPr/>
      </p:nvGrpSpPr>
      <p:grpSpPr>
        <a:xfrm>
          <a:off x="0" y="0"/>
          <a:ext cx="0" cy="0"/>
          <a:chOff x="0" y="0"/>
          <a:chExt cx="0" cy="0"/>
        </a:xfrm>
      </p:grpSpPr>
      <p:sp>
        <p:nvSpPr>
          <p:cNvPr id="819" name="Google Shape;819;p47: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820" name="Google Shape;820;p47: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70000"/>
              </a:lnSpc>
              <a:spcBef>
                <a:spcPts val="0"/>
              </a:spcBef>
              <a:spcAft>
                <a:spcPts val="0"/>
              </a:spcAft>
              <a:buNone/>
            </a:pPr>
            <a:r>
              <a:rPr lang="en-US" sz="1200" b="0" i="0" u="none" strike="noStrike" cap="none">
                <a:solidFill>
                  <a:schemeClr val="dk1"/>
                </a:solidFill>
                <a:latin typeface="Calibri"/>
                <a:ea typeface="Calibri"/>
                <a:cs typeface="Calibri"/>
                <a:sym typeface="Calibri"/>
              </a:rPr>
              <a:t>Explicit memory management and pointer arithmetic present opportunities for designing compact and efficient programs. However, incorrect use of these features can lead to complex defects, such as a pointer referring to memory that you don't own. In this case, too, reading memory through such pointers may give garbage value or cause segmentation faults and core dumps, and using garbage values can cause unpredictable program behavior or crashes.</a:t>
            </a:r>
            <a:endParaRPr/>
          </a:p>
          <a:p>
            <a:pPr marL="0" marR="0" lvl="0" indent="0" algn="l" rtl="0">
              <a:lnSpc>
                <a:spcPct val="70000"/>
              </a:lnSpc>
              <a:spcBef>
                <a:spcPts val="0"/>
              </a:spcBef>
              <a:spcAft>
                <a:spcPts val="0"/>
              </a:spcAft>
              <a:buNone/>
            </a:pPr>
            <a:endParaRPr sz="1200" b="0" i="0" u="none" strike="noStrike" cap="none">
              <a:solidFill>
                <a:schemeClr val="dk1"/>
              </a:solidFill>
              <a:latin typeface="Calibri"/>
              <a:ea typeface="Calibri"/>
              <a:cs typeface="Calibri"/>
              <a:sym typeface="Calibri"/>
            </a:endParaRPr>
          </a:p>
          <a:p>
            <a:pPr marL="0" marR="0" lvl="0" indent="0" algn="l" rtl="0">
              <a:lnSpc>
                <a:spcPct val="70000"/>
              </a:lnSpc>
              <a:spcBef>
                <a:spcPts val="0"/>
              </a:spcBef>
              <a:spcAft>
                <a:spcPts val="0"/>
              </a:spcAft>
              <a:buNone/>
            </a:pPr>
            <a:r>
              <a:rPr lang="en-US" sz="1200" b="0" i="0" u="none" strike="noStrike" cap="none">
                <a:solidFill>
                  <a:schemeClr val="dk1"/>
                </a:solidFill>
                <a:latin typeface="Calibri"/>
                <a:ea typeface="Calibri"/>
                <a:cs typeface="Calibri"/>
                <a:sym typeface="Calibri"/>
              </a:rPr>
              <a:t>Null Pointer Read/Write (NPR, NPW) and Zero Page Read/Write (ZPR, ZPW):</a:t>
            </a:r>
            <a:endParaRPr/>
          </a:p>
          <a:p>
            <a:pPr marL="0" marR="0" lvl="0" indent="0" algn="l" rtl="0">
              <a:lnSpc>
                <a:spcPct val="70000"/>
              </a:lnSpc>
              <a:spcBef>
                <a:spcPts val="0"/>
              </a:spcBef>
              <a:spcAft>
                <a:spcPts val="0"/>
              </a:spcAft>
              <a:buNone/>
            </a:pPr>
            <a:r>
              <a:rPr lang="en-US" sz="1200" b="0" i="0" u="none" strike="noStrike" cap="none">
                <a:solidFill>
                  <a:schemeClr val="dk1"/>
                </a:solidFill>
                <a:latin typeface="Calibri"/>
                <a:ea typeface="Calibri"/>
                <a:cs typeface="Calibri"/>
                <a:sym typeface="Calibri"/>
              </a:rPr>
              <a:t>If a pointer's value can potentially be null (NULL), the pointer should not be de-referenced without checking it for being null. For example, a call to malloc can return a null result if no memory is available. Before using the pointer returned by malloc, you need to check it to make sure that isn't null. For example, a linked list or tree traversal algorithm needs to check whether the next node or child node is null.</a:t>
            </a:r>
            <a:endParaRPr/>
          </a:p>
          <a:p>
            <a:pPr marL="0" marR="0" lvl="0" indent="0" algn="l" rtl="0">
              <a:lnSpc>
                <a:spcPct val="70000"/>
              </a:lnSpc>
              <a:spcBef>
                <a:spcPts val="0"/>
              </a:spcBef>
              <a:spcAft>
                <a:spcPts val="0"/>
              </a:spcAft>
              <a:buNone/>
            </a:pPr>
            <a:r>
              <a:rPr lang="en-US" sz="1200" b="0" i="0" u="none" strike="noStrike" cap="none">
                <a:solidFill>
                  <a:schemeClr val="dk1"/>
                </a:solidFill>
                <a:latin typeface="Calibri"/>
                <a:ea typeface="Calibri"/>
                <a:cs typeface="Calibri"/>
                <a:sym typeface="Calibri"/>
              </a:rPr>
              <a:t>It is common to forget these checks. Purify detects any memory access through de-referencing a null pointer, and reports an NPR or NPW error. When you see this error, examine whether you need to add a null pointer check or whether you wrongly assumed that your program logic guaranteed a non-null pointer. On AIX, HP, and under some linker options in Solaris, dereferencing a null pointer produces a zero value, not a segmentation fault signal.</a:t>
            </a:r>
            <a:endParaRPr/>
          </a:p>
          <a:p>
            <a:pPr marL="0" marR="0" lvl="0" indent="0" algn="l" rtl="0">
              <a:lnSpc>
                <a:spcPct val="70000"/>
              </a:lnSpc>
              <a:spcBef>
                <a:spcPts val="0"/>
              </a:spcBef>
              <a:spcAft>
                <a:spcPts val="0"/>
              </a:spcAft>
              <a:buNone/>
            </a:pPr>
            <a:endParaRPr sz="1200" b="0" i="0" u="none" strike="noStrike" cap="none">
              <a:solidFill>
                <a:schemeClr val="dk1"/>
              </a:solidFill>
              <a:latin typeface="Calibri"/>
              <a:ea typeface="Calibri"/>
              <a:cs typeface="Calibri"/>
              <a:sym typeface="Calibri"/>
            </a:endParaRPr>
          </a:p>
          <a:p>
            <a:pPr marL="0" marR="0" lvl="0" indent="0" algn="l" rtl="0">
              <a:lnSpc>
                <a:spcPct val="70000"/>
              </a:lnSpc>
              <a:spcBef>
                <a:spcPts val="0"/>
              </a:spcBef>
              <a:spcAft>
                <a:spcPts val="0"/>
              </a:spcAft>
              <a:buNone/>
            </a:pPr>
            <a:r>
              <a:rPr lang="en-US" sz="1200" b="0" i="0" u="none" strike="noStrike" cap="none">
                <a:solidFill>
                  <a:schemeClr val="dk1"/>
                </a:solidFill>
                <a:latin typeface="Calibri"/>
                <a:ea typeface="Calibri"/>
                <a:cs typeface="Calibri"/>
                <a:sym typeface="Calibri"/>
              </a:rPr>
              <a:t>The memory is divided into pages, and it is "illegal" to read from or write to a memory location on the zero'th page. This error is typically due to null pointer or incorrect pointer arithmetic computations. For example, if you have a null pointer to a structure and you attempt to access various fields of that structure, it will lead to a zero page read error, or ZPR.</a:t>
            </a:r>
            <a:endParaRPr/>
          </a:p>
          <a:p>
            <a:pPr marL="0" marR="0" lvl="0" indent="0" algn="l" rtl="0">
              <a:lnSpc>
                <a:spcPct val="70000"/>
              </a:lnSpc>
              <a:spcBef>
                <a:spcPts val="0"/>
              </a:spcBef>
              <a:spcAft>
                <a:spcPts val="0"/>
              </a:spcAft>
              <a:buNone/>
            </a:pPr>
            <a:endParaRPr sz="1200" b="0" i="0" u="none" strike="noStrike" cap="none">
              <a:solidFill>
                <a:schemeClr val="dk1"/>
              </a:solidFill>
              <a:latin typeface="Calibri"/>
              <a:ea typeface="Calibri"/>
              <a:cs typeface="Calibri"/>
              <a:sym typeface="Calibri"/>
            </a:endParaRPr>
          </a:p>
          <a:p>
            <a:pPr marL="0" marR="0" lvl="0" indent="0" algn="l" rtl="0">
              <a:lnSpc>
                <a:spcPct val="70000"/>
              </a:lnSpc>
              <a:spcBef>
                <a:spcPts val="0"/>
              </a:spcBef>
              <a:spcAft>
                <a:spcPts val="0"/>
              </a:spcAft>
              <a:buNone/>
            </a:pPr>
            <a:r>
              <a:rPr lang="en-US" sz="1200" b="0" i="0" u="none" strike="noStrike" cap="none">
                <a:solidFill>
                  <a:schemeClr val="dk1"/>
                </a:solidFill>
                <a:latin typeface="Calibri"/>
                <a:ea typeface="Calibri"/>
                <a:cs typeface="Calibri"/>
                <a:sym typeface="Calibri"/>
              </a:rPr>
              <a:t>Shows a simple example of both NPR and ZPR problems. The findLastNodeValue method has a defect, in that it does not check whether the head parameter is null. NPR and ZPR errors occur when the next and val fields are accessed, respectively.</a:t>
            </a:r>
            <a:endParaRPr/>
          </a:p>
        </p:txBody>
      </p:sp>
      <p:sp>
        <p:nvSpPr>
          <p:cNvPr id="821" name="Google Shape;821;p47: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911455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3"/>
        <p:cNvGrpSpPr/>
        <p:nvPr/>
      </p:nvGrpSpPr>
      <p:grpSpPr>
        <a:xfrm>
          <a:off x="0" y="0"/>
          <a:ext cx="0" cy="0"/>
          <a:chOff x="0" y="0"/>
          <a:chExt cx="0" cy="0"/>
        </a:xfrm>
      </p:grpSpPr>
      <p:sp>
        <p:nvSpPr>
          <p:cNvPr id="834" name="Google Shape;834;p49: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835" name="Google Shape;835;p49: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Beyond Stack Read or Write (BSR, BSW) :</a:t>
            </a:r>
            <a:endParaRPr/>
          </a:p>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If the address of a local variable in a function is directly or indirectly stored in a global variable, in a heap memory location, or somewhere in the stack frame of an ancestor function in the call chain, upon returning from the function, it becomes a stack dangling pointer. When a stack dangling pointer is de-referenced to read from or write to the memory location, it accesses memory outside of the current stack boundaries, and Purify reports a BSR or BSW error. Uninitialized pointer variables or incorrect pointer arithmetic can also result in BSR or BSW errors.</a:t>
            </a:r>
            <a:endParaRPr/>
          </a:p>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In the example in Listing 7, the append method returns the address of a local variable. Upon returning from that method, the stack frame for the method is freed, and stack boundry shrinks. Now the returned pointer would be outside the stack bounds. If you use that pointer, Purify will report a BSR or BSW error. In the example, you would expect append("IBM ", append("Rational ", "Purify")) to return "IBM Rational Purify", but it returns garbage manifesting BSR and BSW errors.</a:t>
            </a:r>
            <a:endParaRPr sz="1200" b="0" i="0" u="none" strike="noStrike" cap="none">
              <a:solidFill>
                <a:schemeClr val="dk1"/>
              </a:solidFill>
              <a:latin typeface="Calibri"/>
              <a:ea typeface="Calibri"/>
              <a:cs typeface="Calibri"/>
              <a:sym typeface="Calibri"/>
            </a:endParaRPr>
          </a:p>
          <a:p>
            <a:pPr marL="0" marR="0" lvl="0" indent="0" algn="l" rtl="0">
              <a:spcBef>
                <a:spcPts val="0"/>
              </a:spcBef>
              <a:spcAft>
                <a:spcPts val="0"/>
              </a:spcAft>
              <a:buNone/>
            </a:pPr>
            <a:endParaRPr/>
          </a:p>
          <a:p>
            <a:pPr marL="0" marR="0" lvl="0" indent="0" algn="l" rtl="0">
              <a:spcBef>
                <a:spcPts val="0"/>
              </a:spcBef>
              <a:spcAft>
                <a:spcPts val="0"/>
              </a:spcAft>
              <a:buNone/>
            </a:pPr>
            <a:endParaRPr/>
          </a:p>
          <a:p>
            <a:pPr marL="0" marR="0" lvl="0" indent="0" algn="l" rtl="0">
              <a:spcBef>
                <a:spcPts val="0"/>
              </a:spcBef>
              <a:spcAft>
                <a:spcPts val="0"/>
              </a:spcAft>
              <a:buNone/>
            </a:pPr>
            <a:r>
              <a:rPr lang="en-US"/>
              <a:t>Maybe think of a better more clear concise example</a:t>
            </a:r>
            <a:endParaRPr/>
          </a:p>
        </p:txBody>
      </p:sp>
      <p:sp>
        <p:nvSpPr>
          <p:cNvPr id="836" name="Google Shape;836;p49: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766691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9"/>
        <p:cNvGrpSpPr/>
        <p:nvPr/>
      </p:nvGrpSpPr>
      <p:grpSpPr>
        <a:xfrm>
          <a:off x="0" y="0"/>
          <a:ext cx="0" cy="0"/>
          <a:chOff x="0" y="0"/>
          <a:chExt cx="0" cy="0"/>
        </a:xfrm>
      </p:grpSpPr>
      <p:sp>
        <p:nvSpPr>
          <p:cNvPr id="850" name="Google Shape;850;p51: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51" name="Google Shape;851;p51: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Free Memory Read or Write (FMR, FMW):</a:t>
            </a:r>
            <a:endParaRPr/>
          </a:p>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When you use malloc or new, the operating system allocates memory from heap and returns a pointer to the location of that memory. When you don't need this memory anymore, you de-allocate it by calling free. Ideally, after de-allocation, the memory at that location should not be accessed thereafter.</a:t>
            </a:r>
            <a:endParaRPr/>
          </a:p>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However, you may have more than one pointer in your program pointing to the same memory location. For instance, while traversing a linked list, you may have a pointer to a node, but a pointer to that node is also stored as next in the previous node. Therefore, you have two pointers to the same memory block. Upon freeing that node, these pointers will become heap dangling pointers, because they point to memory that has already been freed. Another common cause for this error is usage of realloc method. (See Listing 6 code.)</a:t>
            </a:r>
            <a:endParaRPr/>
          </a:p>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The heap management system may respond to another malloc call in the same program and allocate this freed memory to other, unrelated objects. If you use a dangling pointer and access the memory through it, the behavior of the program is undefined. It may result in strange behavior or crash. The value read from that location would be completely unrelated and garbage. If you modify memory through a dangling pointer, and later that value is used for the intended purpose and unrelated context, the behavior will be unpredictable. Of course, either an uninitialized pointer or incorrect pointer arithmetic can also result in pointing to already freed heap memory.</a:t>
            </a:r>
            <a:endParaRPr/>
          </a:p>
        </p:txBody>
      </p:sp>
      <p:sp>
        <p:nvSpPr>
          <p:cNvPr id="852" name="Google Shape;852;p51: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670130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5"/>
        <p:cNvGrpSpPr/>
        <p:nvPr/>
      </p:nvGrpSpPr>
      <p:grpSpPr>
        <a:xfrm>
          <a:off x="0" y="0"/>
          <a:ext cx="0" cy="0"/>
          <a:chOff x="0" y="0"/>
          <a:chExt cx="0" cy="0"/>
        </a:xfrm>
      </p:grpSpPr>
      <p:sp>
        <p:nvSpPr>
          <p:cNvPr id="866" name="Google Shape;866;p53: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867" name="Google Shape;867;p53: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Using memory that you haven't allocated, or buffer overruns</a:t>
            </a:r>
            <a:endParaRPr/>
          </a:p>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When you don't do a boundary check correctly on an array, and then you go beyond the array boundary while in a loop, that is called buffer overrun. Buffer overruns are a very common programming error resulting from using more memory than you have allocated. Purify can detect buffer overruns in arrays residing in heap memory, and it reports them as array bound read (ABR) or array bound write (ABW) errors. (See Listing 8.)</a:t>
            </a:r>
            <a:endParaRPr/>
          </a:p>
        </p:txBody>
      </p:sp>
      <p:sp>
        <p:nvSpPr>
          <p:cNvPr id="868" name="Google Shape;868;p53: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661144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1"/>
        <p:cNvGrpSpPr/>
        <p:nvPr/>
      </p:nvGrpSpPr>
      <p:grpSpPr>
        <a:xfrm>
          <a:off x="0" y="0"/>
          <a:ext cx="0" cy="0"/>
          <a:chOff x="0" y="0"/>
          <a:chExt cx="0" cy="0"/>
        </a:xfrm>
      </p:grpSpPr>
      <p:sp>
        <p:nvSpPr>
          <p:cNvPr id="882" name="Google Shape;882;p5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883" name="Google Shape;883;p55: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Using memory that you haven't allocated, or buffer overruns</a:t>
            </a:r>
            <a:endParaRPr/>
          </a:p>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When you don't do a boundary check correctly on an array, and then you go beyond the array boundary while in a loop, that is called buffer overrun. Buffer overruns are a very common programming error resulting from using more memory than you have allocated. Purify can detect buffer overruns in arrays residing in heap memory, and it reports them as array bound read (ABR) or array bound write (ABW) errors. (See Listing 8.)</a:t>
            </a:r>
            <a:endParaRPr/>
          </a:p>
        </p:txBody>
      </p:sp>
      <p:sp>
        <p:nvSpPr>
          <p:cNvPr id="884" name="Google Shape;884;p55: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537032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5"/>
        <p:cNvGrpSpPr/>
        <p:nvPr/>
      </p:nvGrpSpPr>
      <p:grpSpPr>
        <a:xfrm>
          <a:off x="0" y="0"/>
          <a:ext cx="0" cy="0"/>
          <a:chOff x="0" y="0"/>
          <a:chExt cx="0" cy="0"/>
        </a:xfrm>
      </p:grpSpPr>
      <p:sp>
        <p:nvSpPr>
          <p:cNvPr id="896" name="Google Shape;896;p57: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897" name="Google Shape;897;p57: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80000"/>
              </a:lnSpc>
              <a:spcBef>
                <a:spcPts val="0"/>
              </a:spcBef>
              <a:spcAft>
                <a:spcPts val="0"/>
              </a:spcAft>
              <a:buNone/>
            </a:pPr>
            <a:r>
              <a:rPr lang="en-US" sz="1200" b="0" i="0" u="none" strike="noStrike" cap="none">
                <a:solidFill>
                  <a:schemeClr val="dk1"/>
                </a:solidFill>
                <a:latin typeface="Calibri"/>
                <a:ea typeface="Calibri"/>
                <a:cs typeface="Calibri"/>
                <a:sym typeface="Calibri"/>
              </a:rPr>
              <a:t>Freeing invalid memory:</a:t>
            </a:r>
            <a:endParaRPr/>
          </a:p>
          <a:p>
            <a:pPr marL="0" marR="0" lvl="0" indent="0" algn="l" rtl="0">
              <a:lnSpc>
                <a:spcPct val="80000"/>
              </a:lnSpc>
              <a:spcBef>
                <a:spcPts val="0"/>
              </a:spcBef>
              <a:spcAft>
                <a:spcPts val="0"/>
              </a:spcAft>
              <a:buNone/>
            </a:pPr>
            <a:r>
              <a:rPr lang="en-US" sz="1200" b="0" i="0" u="none" strike="noStrike" cap="none">
                <a:solidFill>
                  <a:schemeClr val="dk1"/>
                </a:solidFill>
                <a:latin typeface="Calibri"/>
                <a:ea typeface="Calibri"/>
                <a:cs typeface="Calibri"/>
                <a:sym typeface="Calibri"/>
              </a:rPr>
              <a:t>This error occurs whenever you attempt to free memory that you are not allowed to free. This may happen for various reasons: allocating and freeing memory through inconsistent mechanisms, freeing a non-heap memory (say, freeing a pointer that points to stack memory), or freeing memory that you haven't allocated. When using Purify for the Windows platform, all such errors are reported as freeing invalid memory (FIM). On the UNIX® system, Purify further classifies these errors by reporting freeing mismatched memory (FMM), freeing non-heap memory (FNH), and freeing unallocated memory (FUM) to indicate the exact reason for the error.</a:t>
            </a:r>
            <a:endParaRPr/>
          </a:p>
          <a:p>
            <a:pPr marL="0" marR="0" lvl="0" indent="0" algn="l" rtl="0">
              <a:lnSpc>
                <a:spcPct val="80000"/>
              </a:lnSpc>
              <a:spcBef>
                <a:spcPts val="0"/>
              </a:spcBef>
              <a:spcAft>
                <a:spcPts val="0"/>
              </a:spcAft>
              <a:buNone/>
            </a:pPr>
            <a:r>
              <a:rPr lang="en-US" sz="1200" b="0" i="0" u="none" strike="noStrike" cap="none">
                <a:solidFill>
                  <a:schemeClr val="dk1"/>
                </a:solidFill>
                <a:latin typeface="Calibri"/>
                <a:ea typeface="Calibri"/>
                <a:cs typeface="Calibri"/>
                <a:sym typeface="Calibri"/>
              </a:rPr>
              <a:t>Freeing mismatched memory (FMM) is reported when a memory location is de-allocated by using a function from a different family than the one used for allocation. For example, you use new operator to allocate memory, but use method free to de-allocate it. Purify checks for the following families, or matching pairs:</a:t>
            </a:r>
            <a:endParaRPr/>
          </a:p>
          <a:p>
            <a:pPr marL="0" marR="0" lvl="0" indent="0" algn="l" rtl="0">
              <a:lnSpc>
                <a:spcPct val="80000"/>
              </a:lnSpc>
              <a:spcBef>
                <a:spcPts val="0"/>
              </a:spcBef>
              <a:spcAft>
                <a:spcPts val="0"/>
              </a:spcAft>
              <a:buNone/>
            </a:pPr>
            <a:r>
              <a:rPr lang="en-US" sz="1200" b="0" i="0" u="none" strike="noStrike" cap="none">
                <a:solidFill>
                  <a:schemeClr val="dk1"/>
                </a:solidFill>
                <a:latin typeface="Calibri"/>
                <a:ea typeface="Calibri"/>
                <a:cs typeface="Calibri"/>
                <a:sym typeface="Calibri"/>
              </a:rPr>
              <a:t>malloc() / free()</a:t>
            </a:r>
            <a:endParaRPr/>
          </a:p>
          <a:p>
            <a:pPr marL="0" marR="0" lvl="0" indent="0" algn="l" rtl="0">
              <a:lnSpc>
                <a:spcPct val="80000"/>
              </a:lnSpc>
              <a:spcBef>
                <a:spcPts val="0"/>
              </a:spcBef>
              <a:spcAft>
                <a:spcPts val="0"/>
              </a:spcAft>
              <a:buNone/>
            </a:pPr>
            <a:r>
              <a:rPr lang="en-US" sz="1200" b="0" i="0" u="none" strike="noStrike" cap="none">
                <a:solidFill>
                  <a:schemeClr val="dk1"/>
                </a:solidFill>
                <a:latin typeface="Calibri"/>
                <a:ea typeface="Calibri"/>
                <a:cs typeface="Calibri"/>
                <a:sym typeface="Calibri"/>
              </a:rPr>
              <a:t>calloc() / free()</a:t>
            </a:r>
            <a:endParaRPr/>
          </a:p>
          <a:p>
            <a:pPr marL="0" marR="0" lvl="0" indent="0" algn="l" rtl="0">
              <a:lnSpc>
                <a:spcPct val="80000"/>
              </a:lnSpc>
              <a:spcBef>
                <a:spcPts val="0"/>
              </a:spcBef>
              <a:spcAft>
                <a:spcPts val="0"/>
              </a:spcAft>
              <a:buNone/>
            </a:pPr>
            <a:r>
              <a:rPr lang="en-US" sz="1200" b="0" i="0" u="none" strike="noStrike" cap="none">
                <a:solidFill>
                  <a:schemeClr val="dk1"/>
                </a:solidFill>
                <a:latin typeface="Calibri"/>
                <a:ea typeface="Calibri"/>
                <a:cs typeface="Calibri"/>
                <a:sym typeface="Calibri"/>
              </a:rPr>
              <a:t>realloc() / free()</a:t>
            </a:r>
            <a:endParaRPr/>
          </a:p>
          <a:p>
            <a:pPr marL="0" marR="0" lvl="0" indent="0" algn="l" rtl="0">
              <a:lnSpc>
                <a:spcPct val="80000"/>
              </a:lnSpc>
              <a:spcBef>
                <a:spcPts val="0"/>
              </a:spcBef>
              <a:spcAft>
                <a:spcPts val="0"/>
              </a:spcAft>
              <a:buNone/>
            </a:pPr>
            <a:r>
              <a:rPr lang="en-US" sz="1200" b="0" i="0" u="none" strike="noStrike" cap="none">
                <a:solidFill>
                  <a:schemeClr val="dk1"/>
                </a:solidFill>
                <a:latin typeface="Calibri"/>
                <a:ea typeface="Calibri"/>
                <a:cs typeface="Calibri"/>
                <a:sym typeface="Calibri"/>
              </a:rPr>
              <a:t>operator new / operator delete</a:t>
            </a:r>
            <a:endParaRPr/>
          </a:p>
          <a:p>
            <a:pPr marL="0" marR="0" lvl="0" indent="0" algn="l" rtl="0">
              <a:lnSpc>
                <a:spcPct val="80000"/>
              </a:lnSpc>
              <a:spcBef>
                <a:spcPts val="0"/>
              </a:spcBef>
              <a:spcAft>
                <a:spcPts val="0"/>
              </a:spcAft>
              <a:buNone/>
            </a:pPr>
            <a:r>
              <a:rPr lang="en-US" sz="1200" b="0" i="0" u="none" strike="noStrike" cap="none">
                <a:solidFill>
                  <a:schemeClr val="dk1"/>
                </a:solidFill>
                <a:latin typeface="Calibri"/>
                <a:ea typeface="Calibri"/>
                <a:cs typeface="Calibri"/>
                <a:sym typeface="Calibri"/>
              </a:rPr>
              <a:t>operator new[] / operator delete[]</a:t>
            </a:r>
            <a:endParaRPr/>
          </a:p>
          <a:p>
            <a:pPr marL="0" marR="0" lvl="0" indent="0" algn="l" rtl="0">
              <a:lnSpc>
                <a:spcPct val="80000"/>
              </a:lnSpc>
              <a:spcBef>
                <a:spcPts val="0"/>
              </a:spcBef>
              <a:spcAft>
                <a:spcPts val="0"/>
              </a:spcAft>
              <a:buNone/>
            </a:pPr>
            <a:r>
              <a:rPr lang="en-US" sz="1200" b="0" i="0" u="none" strike="noStrike" cap="none">
                <a:solidFill>
                  <a:schemeClr val="dk1"/>
                </a:solidFill>
                <a:latin typeface="Calibri"/>
                <a:ea typeface="Calibri"/>
                <a:cs typeface="Calibri"/>
                <a:sym typeface="Calibri"/>
              </a:rPr>
              <a:t>Purify reports any incompatible use of memory allocation and de-allocation routine as an FMM error. In the example in Listing 11, the memory was allocated using the malloc method but freed using the delete operator, which is not the correct counterpart, thus incompatible. Another common example of an FMM error is C++ programs that allocate an array using the new[] operator, but free the memory using a scalar delete operator instead of array delete[] operator. These errors are hard to detect through code inspection, because the memory allocation and de-allocation locations may not be located close to each other, and because there is no difference in syntax between an integer pointer and a pointer to an integer array.</a:t>
            </a:r>
            <a:endParaRPr/>
          </a:p>
        </p:txBody>
      </p:sp>
      <p:sp>
        <p:nvSpPr>
          <p:cNvPr id="898" name="Google Shape;898;p57: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2390970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5"/>
        <p:cNvGrpSpPr/>
        <p:nvPr/>
      </p:nvGrpSpPr>
      <p:grpSpPr>
        <a:xfrm>
          <a:off x="0" y="0"/>
          <a:ext cx="0" cy="0"/>
          <a:chOff x="0" y="0"/>
          <a:chExt cx="0" cy="0"/>
        </a:xfrm>
      </p:grpSpPr>
      <p:sp>
        <p:nvSpPr>
          <p:cNvPr id="916" name="Google Shape;916;p59: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917" name="Google Shape;917;p59: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Using faulty heap memory management</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Explicit memory management in C and C++ programming puts the onus of managing memory on the programmers. Therefore, you must be vigilant while allocating and freeing heap memory. These are the common memory management mistakes:</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Memory leaks and potential memory leaks (MLK, PLK, MPK)</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Freeing invalid memory (FIM)</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Freeing mismatched memory (FMM)</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Freeing non-heap memory (FNH)</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Freeing unallocated memory (FUM)</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Memory leaks and potential memory leaks:</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When all pointers to a heap memory block are lost, that is commonly called a memory leak. With no valid pointer to that memory, there is no way you can use or release that memory. You lose a pointer to a memory when you overwrite it with another address, or when a pointer variable goes out of the scope, or when you free a structure or an array that has pointers stored in it. Purify scans all of the memory and reports all memory blocks without any pointers pointing to them as memory leaks (MLK). In addition, it reports all blocks as potential leaks, or PLK (called MPK on Windows platforms) when there are no pointers to the beginning of the block but there are pointers to the middle of the block.</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Linsting 9 shows a simple example of a memory leak and a heap dangling pointer. In this example, interestingly, methods foo and main independently seem to be error-free, but together they manifest both errors. This example demonstrates that interactions between methods may expose multiple flaws that you may not find simply by inspecting individual functions. Real-world applications are very complex, thus tedious and time-consuming for you to inspect and to analyze the control flow and its consequences. Using Purify gives you vital help in detecting errors in such situations.</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First, in the method foo, the pointer pi is overwritten with a new memory allocation, and all pointers to the old memory block are lost. This results in leaking the memory block that was allocated in method main. Purify reports a memory leak (MLK) and specifies the line where the leaked memory was allocated. It eliminates the slow process of hunting down the memory block that is leaking, therefore shortens the debugging time. You can start debugging at the memory allocation site where the leak is reported, and then track what you are doing with that pointer and where you are overwriting it.</a:t>
            </a:r>
            <a:endParaRPr/>
          </a:p>
          <a:p>
            <a:pPr marL="0" marR="0" lvl="0" indent="0" algn="l" rtl="0">
              <a:lnSpc>
                <a:spcPct val="80000"/>
              </a:lnSpc>
              <a:spcBef>
                <a:spcPts val="0"/>
              </a:spcBef>
              <a:spcAft>
                <a:spcPts val="0"/>
              </a:spcAft>
              <a:buNone/>
            </a:pPr>
            <a:r>
              <a:rPr lang="en-US" sz="1000" b="0" i="0" u="none" strike="noStrike" cap="none">
                <a:solidFill>
                  <a:schemeClr val="dk1"/>
                </a:solidFill>
                <a:latin typeface="Calibri"/>
                <a:ea typeface="Calibri"/>
                <a:cs typeface="Calibri"/>
                <a:sym typeface="Calibri"/>
              </a:rPr>
              <a:t>Later, the method foo frees up the memory it has allocated, but the pointer pi still holds the address (it is not set to null). After returning from method foo to main, when you use the pointer pi, it refers to the memory that has already been freed, so pi becomes a dangling pointer. Purify promptly reports a FMW error at that location.</a:t>
            </a:r>
            <a:endParaRPr/>
          </a:p>
        </p:txBody>
      </p:sp>
      <p:sp>
        <p:nvSpPr>
          <p:cNvPr id="918" name="Google Shape;918;p59: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8409460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1"/>
        <p:cNvGrpSpPr/>
        <p:nvPr/>
      </p:nvGrpSpPr>
      <p:grpSpPr>
        <a:xfrm>
          <a:off x="0" y="0"/>
          <a:ext cx="0" cy="0"/>
          <a:chOff x="0" y="0"/>
          <a:chExt cx="0" cy="0"/>
        </a:xfrm>
      </p:grpSpPr>
      <p:sp>
        <p:nvSpPr>
          <p:cNvPr id="932" name="Google Shape;932;p61: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933" name="Google Shape;933;p61: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Listing 10 shows an example of a potential memory leak. After incrementing pointer plk, it points to the middle of the memory block, but there is no pointer pointing to the beginning of that memory block. Therefore, a potential memory leak is reported at the memory allocation site for that block.</a:t>
            </a:r>
            <a:endParaRPr/>
          </a:p>
        </p:txBody>
      </p:sp>
      <p:sp>
        <p:nvSpPr>
          <p:cNvPr id="934" name="Google Shape;934;p61: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7535949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8"/>
        <p:cNvGrpSpPr/>
        <p:nvPr/>
      </p:nvGrpSpPr>
      <p:grpSpPr>
        <a:xfrm>
          <a:off x="0" y="0"/>
          <a:ext cx="0" cy="0"/>
          <a:chOff x="0" y="0"/>
          <a:chExt cx="0" cy="0"/>
        </a:xfrm>
      </p:grpSpPr>
      <p:sp>
        <p:nvSpPr>
          <p:cNvPr id="969" name="Google Shape;969;p66: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0" name="Google Shape;970;p66: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0353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1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5" name="Google Shape;265;p15: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457200" marR="0" lvl="0" indent="-317500" algn="l" rtl="0">
              <a:spcBef>
                <a:spcPts val="0"/>
              </a:spcBef>
              <a:spcAft>
                <a:spcPts val="0"/>
              </a:spcAft>
              <a:buSzPts val="1400"/>
              <a:buAutoNum type="arabicParenR"/>
            </a:pPr>
            <a:endParaRPr/>
          </a:p>
        </p:txBody>
      </p:sp>
      <p:sp>
        <p:nvSpPr>
          <p:cNvPr id="266" name="Google Shape;266;p15: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7247118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7"/>
        <p:cNvGrpSpPr/>
        <p:nvPr/>
      </p:nvGrpSpPr>
      <p:grpSpPr>
        <a:xfrm>
          <a:off x="0" y="0"/>
          <a:ext cx="0" cy="0"/>
          <a:chOff x="0" y="0"/>
          <a:chExt cx="0" cy="0"/>
        </a:xfrm>
      </p:grpSpPr>
      <p:sp>
        <p:nvSpPr>
          <p:cNvPr id="978" name="Google Shape;978;p67: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79" name="Google Shape;979;p67: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9755067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9"/>
        <p:cNvGrpSpPr/>
        <p:nvPr/>
      </p:nvGrpSpPr>
      <p:grpSpPr>
        <a:xfrm>
          <a:off x="0" y="0"/>
          <a:ext cx="0" cy="0"/>
          <a:chOff x="0" y="0"/>
          <a:chExt cx="0" cy="0"/>
        </a:xfrm>
      </p:grpSpPr>
      <p:sp>
        <p:nvSpPr>
          <p:cNvPr id="990" name="Google Shape;990;p69: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1" name="Google Shape;991;p69: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017089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p70: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10" name="Google Shape;1010;p70: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975317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2"/>
        <p:cNvGrpSpPr/>
        <p:nvPr/>
      </p:nvGrpSpPr>
      <p:grpSpPr>
        <a:xfrm>
          <a:off x="0" y="0"/>
          <a:ext cx="0" cy="0"/>
          <a:chOff x="0" y="0"/>
          <a:chExt cx="0" cy="0"/>
        </a:xfrm>
      </p:grpSpPr>
      <p:sp>
        <p:nvSpPr>
          <p:cNvPr id="1063" name="Google Shape;1063;p71: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4" name="Google Shape;1064;p71: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8728132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5"/>
        <p:cNvGrpSpPr/>
        <p:nvPr/>
      </p:nvGrpSpPr>
      <p:grpSpPr>
        <a:xfrm>
          <a:off x="0" y="0"/>
          <a:ext cx="0" cy="0"/>
          <a:chOff x="0" y="0"/>
          <a:chExt cx="0" cy="0"/>
        </a:xfrm>
      </p:grpSpPr>
      <p:sp>
        <p:nvSpPr>
          <p:cNvPr id="1116" name="Google Shape;1116;p72: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7" name="Google Shape;1117;p7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079330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4"/>
        <p:cNvGrpSpPr/>
        <p:nvPr/>
      </p:nvGrpSpPr>
      <p:grpSpPr>
        <a:xfrm>
          <a:off x="0" y="0"/>
          <a:ext cx="0" cy="0"/>
          <a:chOff x="0" y="0"/>
          <a:chExt cx="0" cy="0"/>
        </a:xfrm>
      </p:grpSpPr>
      <p:sp>
        <p:nvSpPr>
          <p:cNvPr id="1125" name="Google Shape;1125;p73: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picture of mem layout for the last time</a:t>
            </a:r>
            <a:endParaRPr/>
          </a:p>
        </p:txBody>
      </p:sp>
      <p:sp>
        <p:nvSpPr>
          <p:cNvPr id="1126" name="Google Shape;1126;p73: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8436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17: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0" name="Google Shape;280;p17: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31504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p18: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solidFill>
            <a:srgbClr val="FFFFFF"/>
          </a:solidFill>
          <a:ln w="9525" cap="flat" cmpd="sng">
            <a:solidFill>
              <a:srgbClr val="000000"/>
            </a:solidFill>
            <a:prstDash val="solid"/>
            <a:miter lim="8000"/>
            <a:headEnd type="none" w="sm" len="sm"/>
            <a:tailEnd type="none" w="sm" len="sm"/>
          </a:ln>
        </p:spPr>
      </p:sp>
      <p:sp>
        <p:nvSpPr>
          <p:cNvPr id="312" name="Google Shape;312;p18:notes"/>
          <p:cNvSpPr txBox="1">
            <a:spLocks noGrp="1"/>
          </p:cNvSpPr>
          <p:nvPr>
            <p:ph type="body" idx="1"/>
          </p:nvPr>
        </p:nvSpPr>
        <p:spPr>
          <a:xfrm>
            <a:off x="731520" y="4560570"/>
            <a:ext cx="5852160" cy="4320540"/>
          </a:xfrm>
          <a:prstGeom prst="rect">
            <a:avLst/>
          </a:prstGeom>
          <a:solidFill>
            <a:srgbClr val="FFFFFF"/>
          </a:solidFill>
          <a:ln w="9525" cap="flat" cmpd="sng">
            <a:solidFill>
              <a:srgbClr val="000000"/>
            </a:solidFill>
            <a:prstDash val="solid"/>
            <a:miter lim="8000"/>
            <a:headEnd type="none" w="sm" len="sm"/>
            <a:tailEnd type="none" w="sm" len="sm"/>
          </a:ln>
        </p:spPr>
        <p:txBody>
          <a:bodyPr spcFirstLastPara="1" wrap="square" lIns="95050" tIns="47525" rIns="95050" bIns="47525"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313" name="Google Shape;313;p18: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spcBef>
                <a:spcPts val="0"/>
              </a:spcBef>
              <a:spcAft>
                <a:spcPts val="0"/>
              </a:spcAft>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95469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20: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Maybe delete the /* 0 */</a:t>
            </a:r>
            <a:endParaRPr/>
          </a:p>
        </p:txBody>
      </p:sp>
      <p:sp>
        <p:nvSpPr>
          <p:cNvPr id="347" name="Google Shape;347;p20: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050230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0"/>
        <p:cNvGrpSpPr/>
        <p:nvPr/>
      </p:nvGrpSpPr>
      <p:grpSpPr>
        <a:xfrm>
          <a:off x="0" y="0"/>
          <a:ext cx="0" cy="0"/>
          <a:chOff x="0" y="0"/>
          <a:chExt cx="0" cy="0"/>
        </a:xfrm>
      </p:grpSpPr>
      <p:sp>
        <p:nvSpPr>
          <p:cNvPr id="391" name="Google Shape;391;g1e6aab741b_0_18: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Duplicate slide and put it before talkng about specific section in detail</a:t>
            </a:r>
            <a:endParaRPr/>
          </a:p>
        </p:txBody>
      </p:sp>
      <p:sp>
        <p:nvSpPr>
          <p:cNvPr id="392" name="Google Shape;392;g1e6aab741b_0_18: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22081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6"/>
        <p:cNvGrpSpPr/>
        <p:nvPr/>
      </p:nvGrpSpPr>
      <p:grpSpPr>
        <a:xfrm>
          <a:off x="0" y="0"/>
          <a:ext cx="0" cy="0"/>
          <a:chOff x="0" y="0"/>
          <a:chExt cx="0" cy="0"/>
        </a:xfrm>
      </p:grpSpPr>
      <p:sp>
        <p:nvSpPr>
          <p:cNvPr id="417" name="Google Shape;417;p21:notes"/>
          <p:cNvSpPr txBox="1">
            <a:spLocks noGrp="1"/>
          </p:cNvSpPr>
          <p:nvPr>
            <p:ph type="body" idx="1"/>
          </p:nvPr>
        </p:nvSpPr>
        <p:spPr>
          <a:xfrm>
            <a:off x="731520" y="4560570"/>
            <a:ext cx="5852160" cy="432054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t>Give example of string literal declaration</a:t>
            </a:r>
            <a:endParaRPr/>
          </a:p>
        </p:txBody>
      </p:sp>
      <p:sp>
        <p:nvSpPr>
          <p:cNvPr id="418" name="Google Shape;418;p21: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60008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31520"/>
            <a:ext cx="7772400" cy="1470025"/>
          </a:xfrm>
          <a:effectLst>
            <a:outerShdw blurRad="50800" dist="38100" dir="2700000" algn="tl" rotWithShape="0">
              <a:prstClr val="black">
                <a:alpha val="40000"/>
              </a:prstClr>
            </a:outerShdw>
          </a:effectLst>
        </p:spPr>
        <p:txBody>
          <a:bodyPr/>
          <a:lstStyle>
            <a:lvl1pPr>
              <a:lnSpc>
                <a:spcPct val="80000"/>
              </a:lnSpc>
              <a:defRPr>
                <a:latin typeface="Calibri"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685800" y="2377440"/>
            <a:ext cx="7772400" cy="1752600"/>
          </a:xfrm>
        </p:spPr>
        <p:txBody>
          <a:bodyPr/>
          <a:lstStyle>
            <a:lvl1pPr marL="0" indent="0" algn="r">
              <a:buNone/>
              <a:defRPr sz="32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4" name="Slide Number Placeholder 3"/>
          <p:cNvSpPr>
            <a:spLocks noGrp="1"/>
          </p:cNvSpPr>
          <p:nvPr>
            <p:ph type="sldNum" sz="quarter" idx="10"/>
          </p:nvPr>
        </p:nvSpPr>
        <p:spPr/>
        <p:txBody>
          <a:bodyPr/>
          <a:lstStyle/>
          <a:p>
            <a:fld id="{E27C8F36-2C5D-4980-8FC5-5544ECC98AD7}" type="slidenum">
              <a:rPr lang="en-US" smtClean="0"/>
              <a:t>‹#›</a:t>
            </a:fld>
            <a:endParaRPr lang="en-US"/>
          </a:p>
        </p:txBody>
      </p:sp>
    </p:spTree>
    <p:extLst>
      <p:ext uri="{BB962C8B-B14F-4D97-AF65-F5344CB8AC3E}">
        <p14:creationId xmlns:p14="http://schemas.microsoft.com/office/powerpoint/2010/main" val="2040789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96875" y="1362075"/>
            <a:ext cx="8366125"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E27C8F36-2C5D-4980-8FC5-5544ECC98AD7}" type="slidenum">
              <a:rPr lang="en-US" smtClean="0"/>
              <a:t>‹#›</a:t>
            </a:fld>
            <a:endParaRPr lang="en-US"/>
          </a:p>
        </p:txBody>
      </p:sp>
    </p:spTree>
    <p:extLst>
      <p:ext uri="{BB962C8B-B14F-4D97-AF65-F5344CB8AC3E}">
        <p14:creationId xmlns:p14="http://schemas.microsoft.com/office/powerpoint/2010/main" val="2497215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57018"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E27C8F36-2C5D-4980-8FC5-5544ECC98AD7}" type="slidenum">
              <a:rPr lang="en-US" smtClean="0"/>
              <a:t>‹#›</a:t>
            </a:fld>
            <a:endParaRPr lang="en-US"/>
          </a:p>
        </p:txBody>
      </p:sp>
      <p:sp>
        <p:nvSpPr>
          <p:cNvPr id="5" name="Content Placeholder 2"/>
          <p:cNvSpPr>
            <a:spLocks noGrp="1"/>
          </p:cNvSpPr>
          <p:nvPr>
            <p:ph idx="11"/>
          </p:nvPr>
        </p:nvSpPr>
        <p:spPr>
          <a:xfrm>
            <a:off x="4648200"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5365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38912"/>
            <a:ext cx="8405238" cy="762000"/>
          </a:xfrm>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E27C8F36-2C5D-4980-8FC5-5544ECC98AD7}" type="slidenum">
              <a:rPr lang="en-US" smtClean="0"/>
              <a:t>‹#›</a:t>
            </a:fld>
            <a:endParaRPr lang="en-US"/>
          </a:p>
        </p:txBody>
      </p:sp>
    </p:spTree>
    <p:extLst>
      <p:ext uri="{BB962C8B-B14F-4D97-AF65-F5344CB8AC3E}">
        <p14:creationId xmlns:p14="http://schemas.microsoft.com/office/powerpoint/2010/main" val="288273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E27C8F36-2C5D-4980-8FC5-5544ECC98AD7}" type="slidenum">
              <a:rPr lang="en-US" smtClean="0"/>
              <a:t>‹#›</a:t>
            </a:fld>
            <a:endParaRPr lang="en-US"/>
          </a:p>
        </p:txBody>
      </p:sp>
    </p:spTree>
    <p:extLst>
      <p:ext uri="{BB962C8B-B14F-4D97-AF65-F5344CB8AC3E}">
        <p14:creationId xmlns:p14="http://schemas.microsoft.com/office/powerpoint/2010/main" val="1409045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34"/>
        <p:cNvGrpSpPr/>
        <p:nvPr/>
      </p:nvGrpSpPr>
      <p:grpSpPr>
        <a:xfrm>
          <a:off x="0" y="0"/>
          <a:ext cx="0" cy="0"/>
          <a:chOff x="0" y="0"/>
          <a:chExt cx="0" cy="0"/>
        </a:xfrm>
      </p:grpSpPr>
      <p:sp>
        <p:nvSpPr>
          <p:cNvPr id="35" name="Google Shape;35;p5"/>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1pPr>
            <a:lvl2pPr lvl="1" indent="0">
              <a:spcBef>
                <a:spcPts val="0"/>
              </a:spcBef>
              <a:spcAft>
                <a:spcPts val="0"/>
              </a:spcAft>
              <a:buSzPts val="1400"/>
              <a:buNone/>
              <a:defRPr sz="1800"/>
            </a:lvl2pPr>
            <a:lvl3pPr lvl="2" indent="0">
              <a:spcBef>
                <a:spcPts val="0"/>
              </a:spcBef>
              <a:spcAft>
                <a:spcPts val="0"/>
              </a:spcAft>
              <a:buSzPts val="1400"/>
              <a:buNone/>
              <a:defRPr sz="1800"/>
            </a:lvl3pPr>
            <a:lvl4pPr lvl="3" indent="0">
              <a:spcBef>
                <a:spcPts val="0"/>
              </a:spcBef>
              <a:spcAft>
                <a:spcPts val="0"/>
              </a:spcAft>
              <a:buSzPts val="1400"/>
              <a:buNone/>
              <a:defRPr sz="1800"/>
            </a:lvl4pPr>
            <a:lvl5pPr lvl="4" indent="0">
              <a:spcBef>
                <a:spcPts val="0"/>
              </a:spcBef>
              <a:spcAft>
                <a:spcPts val="0"/>
              </a:spcAft>
              <a:buSzPts val="1400"/>
              <a:buNone/>
              <a:defRPr sz="1800"/>
            </a:lvl5pPr>
            <a:lvl6pPr lvl="5" indent="0">
              <a:spcBef>
                <a:spcPts val="0"/>
              </a:spcBef>
              <a:spcAft>
                <a:spcPts val="0"/>
              </a:spcAft>
              <a:buSzPts val="1400"/>
              <a:buNone/>
              <a:defRPr sz="1800"/>
            </a:lvl6pPr>
            <a:lvl7pPr lvl="6" indent="0">
              <a:spcBef>
                <a:spcPts val="0"/>
              </a:spcBef>
              <a:spcAft>
                <a:spcPts val="0"/>
              </a:spcAft>
              <a:buSzPts val="1400"/>
              <a:buNone/>
              <a:defRPr sz="1800"/>
            </a:lvl7pPr>
            <a:lvl8pPr lvl="7" indent="0">
              <a:spcBef>
                <a:spcPts val="0"/>
              </a:spcBef>
              <a:spcAft>
                <a:spcPts val="0"/>
              </a:spcAft>
              <a:buSzPts val="1400"/>
              <a:buNone/>
              <a:defRPr sz="1800"/>
            </a:lvl8pPr>
            <a:lvl9pPr lvl="8" indent="0">
              <a:spcBef>
                <a:spcPts val="0"/>
              </a:spcBef>
              <a:spcAft>
                <a:spcPts val="0"/>
              </a:spcAft>
              <a:buSzPts val="1400"/>
              <a:buNone/>
              <a:defRPr sz="1800"/>
            </a:lvl9pPr>
          </a:lstStyle>
          <a:p>
            <a:endParaRPr/>
          </a:p>
        </p:txBody>
      </p:sp>
      <p:sp>
        <p:nvSpPr>
          <p:cNvPr id="36" name="Google Shape;36;p5"/>
          <p:cNvSpPr txBox="1">
            <a:spLocks noGrp="1"/>
          </p:cNvSpPr>
          <p:nvPr>
            <p:ph type="body" idx="1"/>
          </p:nvPr>
        </p:nvSpPr>
        <p:spPr>
          <a:xfrm>
            <a:off x="457200" y="1600200"/>
            <a:ext cx="4038600" cy="4525963"/>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7" name="Google Shape;37;p5"/>
          <p:cNvSpPr txBox="1">
            <a:spLocks noGrp="1"/>
          </p:cNvSpPr>
          <p:nvPr>
            <p:ph type="body" idx="2"/>
          </p:nvPr>
        </p:nvSpPr>
        <p:spPr>
          <a:xfrm>
            <a:off x="4648200" y="1600200"/>
            <a:ext cx="4038600" cy="4525963"/>
          </a:xfrm>
          <a:prstGeom prst="rect">
            <a:avLst/>
          </a:prstGeom>
          <a:noFill/>
          <a:ln>
            <a:noFill/>
          </a:ln>
        </p:spPr>
        <p:txBody>
          <a:bodyPr spcFirstLastPara="1" wrap="square" lIns="91425" tIns="91425" rIns="91425" bIns="91425" anchor="t" anchorCtr="0">
            <a:noAutofit/>
          </a:bodyPr>
          <a:lstStyle>
            <a:lvl1pPr marL="457200" marR="0" lvl="0"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8" name="Google Shape;38;p5"/>
          <p:cNvSpPr txBox="1">
            <a:spLocks noGrp="1"/>
          </p:cNvSpPr>
          <p:nvPr>
            <p:ph type="dt" idx="10"/>
          </p:nvPr>
        </p:nvSpPr>
        <p:spPr>
          <a:xfrm>
            <a:off x="457200" y="6356350"/>
            <a:ext cx="2133600" cy="365125"/>
          </a:xfrm>
          <a:prstGeom prst="rect">
            <a:avLst/>
          </a:prstGeom>
          <a:noFill/>
          <a:ln>
            <a:noFill/>
          </a:ln>
        </p:spPr>
        <p:txBody>
          <a:bodyPr spcFirstLastPara="1" wrap="square" lIns="91425" tIns="91425" rIns="91425" bIns="91425" anchor="ctr" anchorCtr="0">
            <a:noAutofit/>
          </a:bodyPr>
          <a:lstStyle>
            <a:lvl1pPr marL="0" marR="0" lvl="0" indent="0" algn="l"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9" name="Google Shape;39;p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lvl1pPr marL="0" marR="0" lvl="0" indent="0" algn="ctr" rtl="0">
              <a:spcBef>
                <a:spcPts val="0"/>
              </a:spcBef>
              <a:spcAft>
                <a:spcPts val="0"/>
              </a:spcAft>
              <a:buSzPts val="1400"/>
              <a:buNone/>
              <a:defRPr sz="1200">
                <a:solidFill>
                  <a:srgbClr val="888888"/>
                </a:solidFill>
                <a:latin typeface="Calibri"/>
                <a:ea typeface="Calibri"/>
                <a:cs typeface="Calibri"/>
                <a:sym typeface="Calibri"/>
              </a:defRPr>
            </a:lvl1pPr>
            <a:lvl2pPr marL="457200" marR="0" lvl="1"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0" name="Google Shape;40;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464333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Custom Layout">
  <p:cSld name="Custom Layout">
    <p:spTree>
      <p:nvGrpSpPr>
        <p:cNvPr id="1" name="Shape 41"/>
        <p:cNvGrpSpPr/>
        <p:nvPr/>
      </p:nvGrpSpPr>
      <p:grpSpPr>
        <a:xfrm>
          <a:off x="0" y="0"/>
          <a:ext cx="0" cy="0"/>
          <a:chOff x="0" y="0"/>
          <a:chExt cx="0" cy="0"/>
        </a:xfrm>
      </p:grpSpPr>
      <p:pic>
        <p:nvPicPr>
          <p:cNvPr id="42" name="Google Shape;42;p6"/>
          <p:cNvPicPr preferRelativeResize="0"/>
          <p:nvPr/>
        </p:nvPicPr>
        <p:blipFill rotWithShape="1">
          <a:blip r:embed="rId2">
            <a:alphaModFix/>
          </a:blip>
          <a:srcRect/>
          <a:stretch/>
        </p:blipFill>
        <p:spPr>
          <a:xfrm>
            <a:off x="0" y="6781800"/>
            <a:ext cx="9144000" cy="87313"/>
          </a:xfrm>
          <a:prstGeom prst="rect">
            <a:avLst/>
          </a:prstGeom>
          <a:noFill/>
          <a:ln>
            <a:noFill/>
          </a:ln>
        </p:spPr>
      </p:pic>
      <p:sp>
        <p:nvSpPr>
          <p:cNvPr id="45" name="Google Shape;45;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rgbClr val="888888"/>
                </a:solidFill>
                <a:latin typeface="Calibri"/>
                <a:ea typeface="Calibri"/>
                <a:cs typeface="Calibri"/>
                <a:sym typeface="Calibri"/>
              </a:defRPr>
            </a:lvl1pPr>
            <a:lvl2pPr marL="0" marR="0" lvl="1" indent="0" algn="r" rtl="0">
              <a:spcBef>
                <a:spcPts val="0"/>
              </a:spcBef>
              <a:buNone/>
              <a:defRPr sz="1200">
                <a:solidFill>
                  <a:srgbClr val="888888"/>
                </a:solidFill>
                <a:latin typeface="Calibri"/>
                <a:ea typeface="Calibri"/>
                <a:cs typeface="Calibri"/>
                <a:sym typeface="Calibri"/>
              </a:defRPr>
            </a:lvl2pPr>
            <a:lvl3pPr marL="0" marR="0" lvl="2" indent="0" algn="r" rtl="0">
              <a:spcBef>
                <a:spcPts val="0"/>
              </a:spcBef>
              <a:buNone/>
              <a:defRPr sz="1200">
                <a:solidFill>
                  <a:srgbClr val="888888"/>
                </a:solidFill>
                <a:latin typeface="Calibri"/>
                <a:ea typeface="Calibri"/>
                <a:cs typeface="Calibri"/>
                <a:sym typeface="Calibri"/>
              </a:defRPr>
            </a:lvl3pPr>
            <a:lvl4pPr marL="0" marR="0" lvl="3" indent="0" algn="r" rtl="0">
              <a:spcBef>
                <a:spcPts val="0"/>
              </a:spcBef>
              <a:buNone/>
              <a:defRPr sz="1200">
                <a:solidFill>
                  <a:srgbClr val="888888"/>
                </a:solidFill>
                <a:latin typeface="Calibri"/>
                <a:ea typeface="Calibri"/>
                <a:cs typeface="Calibri"/>
                <a:sym typeface="Calibri"/>
              </a:defRPr>
            </a:lvl4pPr>
            <a:lvl5pPr marL="0" marR="0" lvl="4" indent="0" algn="r" rtl="0">
              <a:spcBef>
                <a:spcPts val="0"/>
              </a:spcBef>
              <a:buNone/>
              <a:defRPr sz="1200">
                <a:solidFill>
                  <a:srgbClr val="888888"/>
                </a:solidFill>
                <a:latin typeface="Calibri"/>
                <a:ea typeface="Calibri"/>
                <a:cs typeface="Calibri"/>
                <a:sym typeface="Calibri"/>
              </a:defRPr>
            </a:lvl5pPr>
            <a:lvl6pPr marL="0" marR="0" lvl="5" indent="0" algn="r" rtl="0">
              <a:spcBef>
                <a:spcPts val="0"/>
              </a:spcBef>
              <a:buNone/>
              <a:defRPr sz="1200">
                <a:solidFill>
                  <a:srgbClr val="888888"/>
                </a:solidFill>
                <a:latin typeface="Calibri"/>
                <a:ea typeface="Calibri"/>
                <a:cs typeface="Calibri"/>
                <a:sym typeface="Calibri"/>
              </a:defRPr>
            </a:lvl6pPr>
            <a:lvl7pPr marL="0" marR="0" lvl="6" indent="0" algn="r" rtl="0">
              <a:spcBef>
                <a:spcPts val="0"/>
              </a:spcBef>
              <a:buNone/>
              <a:defRPr sz="1200">
                <a:solidFill>
                  <a:srgbClr val="888888"/>
                </a:solidFill>
                <a:latin typeface="Calibri"/>
                <a:ea typeface="Calibri"/>
                <a:cs typeface="Calibri"/>
                <a:sym typeface="Calibri"/>
              </a:defRPr>
            </a:lvl7pPr>
            <a:lvl8pPr marL="0" marR="0" lvl="7" indent="0" algn="r" rtl="0">
              <a:spcBef>
                <a:spcPts val="0"/>
              </a:spcBef>
              <a:buNone/>
              <a:defRPr sz="1200">
                <a:solidFill>
                  <a:srgbClr val="888888"/>
                </a:solidFill>
                <a:latin typeface="Calibri"/>
                <a:ea typeface="Calibri"/>
                <a:cs typeface="Calibri"/>
                <a:sym typeface="Calibri"/>
              </a:defRPr>
            </a:lvl8pPr>
            <a:lvl9pPr marL="0" marR="0" lvl="8" indent="0" algn="r" rtl="0">
              <a:spcBef>
                <a:spcPts val="0"/>
              </a:spcBef>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128306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838891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396875" y="1362075"/>
            <a:ext cx="83661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lide Number Placeholder 10"/>
          <p:cNvSpPr>
            <a:spLocks noGrp="1"/>
          </p:cNvSpPr>
          <p:nvPr>
            <p:ph type="sldNum" sz="quarter" idx="4"/>
          </p:nvPr>
        </p:nvSpPr>
        <p:spPr>
          <a:xfrm>
            <a:off x="8534400" y="6492875"/>
            <a:ext cx="609600" cy="365125"/>
          </a:xfrm>
          <a:prstGeom prst="rect">
            <a:avLst/>
          </a:prstGeom>
        </p:spPr>
        <p:txBody>
          <a:bodyPr vert="horz" lIns="91440" tIns="45720" rIns="91440" bIns="45720" rtlCol="0" anchor="ctr"/>
          <a:lstStyle>
            <a:lvl1pPr algn="ctr">
              <a:defRPr sz="1200" b="1">
                <a:solidFill>
                  <a:srgbClr val="4B2A85"/>
                </a:solidFill>
                <a:latin typeface="Calibri" pitchFamily="34" charset="0"/>
                <a:cs typeface="Calibri" pitchFamily="34" charset="0"/>
              </a:defRPr>
            </a:lvl1pPr>
          </a:lstStyle>
          <a:p>
            <a:fld id="{E27C8F36-2C5D-4980-8FC5-5544ECC98AD7}" type="slidenum">
              <a:rPr lang="en-US" smtClean="0"/>
              <a:t>‹#›</a:t>
            </a:fld>
            <a:endParaRPr lang="en-US"/>
          </a:p>
        </p:txBody>
      </p:sp>
      <p:sp>
        <p:nvSpPr>
          <p:cNvPr id="9" name="Rectangle 8"/>
          <p:cNvSpPr>
            <a:spLocks noChangeArrowheads="1"/>
          </p:cNvSpPr>
          <p:nvPr/>
        </p:nvSpPr>
        <p:spPr bwMode="auto">
          <a:xfrm>
            <a:off x="0" y="0"/>
            <a:ext cx="9144000" cy="228600"/>
          </a:xfrm>
          <a:prstGeom prst="rect">
            <a:avLst/>
          </a:prstGeom>
          <a:solidFill>
            <a:schemeClr val="tx1"/>
          </a:solidFill>
          <a:ln w="9525">
            <a:noFill/>
            <a:miter lim="800000"/>
            <a:headEnd/>
            <a:tailEnd/>
          </a:ln>
          <a:effectLst/>
        </p:spPr>
        <p:txBody>
          <a:bodyPr wrap="none" anchor="ctr"/>
          <a:lstStyle/>
          <a:p>
            <a:pPr algn="ctr">
              <a:defRPr/>
            </a:pPr>
            <a:endParaRPr lang="en-US" b="0" dirty="0">
              <a:latin typeface="Times New Roman" pitchFamily="18" charset="0"/>
            </a:endParaRPr>
          </a:p>
        </p:txBody>
      </p:sp>
      <p:sp>
        <p:nvSpPr>
          <p:cNvPr id="16" name="TextBox 15"/>
          <p:cNvSpPr txBox="1"/>
          <p:nvPr/>
        </p:nvSpPr>
        <p:spPr>
          <a:xfrm>
            <a:off x="8407901" y="-2231"/>
            <a:ext cx="736099" cy="230832"/>
          </a:xfrm>
          <a:prstGeom prst="rect">
            <a:avLst/>
          </a:prstGeom>
          <a:noFill/>
        </p:spPr>
        <p:txBody>
          <a:bodyPr wrap="none" rtlCol="0">
            <a:spAutoFit/>
          </a:bodyPr>
          <a:lstStyle/>
          <a:p>
            <a:pPr algn="r"/>
            <a:r>
              <a:rPr lang="en-US" sz="900" b="0" i="0" dirty="0">
                <a:solidFill>
                  <a:schemeClr val="bg1"/>
                </a:solidFill>
                <a:latin typeface="Roboto Regular" charset="0"/>
                <a:ea typeface="Roboto Regular" charset="0"/>
                <a:cs typeface="Roboto Regular" charset="0"/>
              </a:rPr>
              <a:t>CMPT 295</a:t>
            </a:r>
          </a:p>
        </p:txBody>
      </p:sp>
      <p:sp>
        <p:nvSpPr>
          <p:cNvPr id="22" name="TextBox 21"/>
          <p:cNvSpPr txBox="1"/>
          <p:nvPr/>
        </p:nvSpPr>
        <p:spPr>
          <a:xfrm>
            <a:off x="3886573" y="-2231"/>
            <a:ext cx="1370888" cy="230832"/>
          </a:xfrm>
          <a:prstGeom prst="rect">
            <a:avLst/>
          </a:prstGeom>
          <a:noFill/>
        </p:spPr>
        <p:txBody>
          <a:bodyPr wrap="none" rtlCol="0">
            <a:spAutoFit/>
          </a:bodyPr>
          <a:lstStyle/>
          <a:p>
            <a:pPr algn="ctr"/>
            <a:r>
              <a:rPr lang="en-US" sz="900" b="0" i="0" dirty="0">
                <a:solidFill>
                  <a:schemeClr val="bg1"/>
                </a:solidFill>
                <a:latin typeface="Roboto Regular" charset="0"/>
                <a:ea typeface="Roboto Regular" charset="0"/>
                <a:cs typeface="Roboto Regular" charset="0"/>
              </a:rPr>
              <a:t>Memory Allocation in C</a:t>
            </a:r>
          </a:p>
        </p:txBody>
      </p:sp>
    </p:spTree>
    <p:extLst>
      <p:ext uri="{BB962C8B-B14F-4D97-AF65-F5344CB8AC3E}">
        <p14:creationId xmlns:p14="http://schemas.microsoft.com/office/powerpoint/2010/main" val="874313555"/>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Lst>
  <p:hf hdr="0" ftr="0" dt="0"/>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4B2A85"/>
        </a:buClr>
        <a:buSzPct val="60000"/>
        <a:buFont typeface="Wingdings" panose="05000000000000000000" pitchFamily="2" charset="2"/>
        <a:buChar char="v"/>
        <a:defRPr sz="2400" b="1">
          <a:solidFill>
            <a:schemeClr val="tx1"/>
          </a:solidFill>
          <a:latin typeface="Calibri" pitchFamily="34" charset="0"/>
          <a:ea typeface="+mn-ea"/>
          <a:cs typeface="+mn-cs"/>
        </a:defRPr>
      </a:lvl1pPr>
      <a:lvl2pPr marL="649224" indent="-285750" algn="l" rtl="0" eaLnBrk="1" fontAlgn="base" hangingPunct="1">
        <a:spcBef>
          <a:spcPct val="20000"/>
        </a:spcBef>
        <a:spcAft>
          <a:spcPct val="0"/>
        </a:spcAft>
        <a:buClr>
          <a:srgbClr val="4B2A85"/>
        </a:buClr>
        <a:buSzPct val="110000"/>
        <a:buFont typeface="Wingdings" pitchFamily="2" charset="2"/>
        <a:buChar char="§"/>
        <a:defRPr sz="2000">
          <a:solidFill>
            <a:schemeClr val="tx1"/>
          </a:solidFill>
          <a:latin typeface="Calibri" pitchFamily="34" charset="0"/>
        </a:defRPr>
      </a:lvl2pPr>
      <a:lvl3pPr marL="914400" indent="-228600" algn="l" rtl="0" eaLnBrk="1" fontAlgn="base" hangingPunct="1">
        <a:spcBef>
          <a:spcPct val="20000"/>
        </a:spcBef>
        <a:spcAft>
          <a:spcPct val="0"/>
        </a:spcAft>
        <a:buClr>
          <a:srgbClr val="4B2A85"/>
        </a:buClr>
        <a:buSzPct val="80000"/>
        <a:buFont typeface="Arial" panose="020B0604020202020204" pitchFamily="34" charset="0"/>
        <a:buChar char="•"/>
        <a:defRPr sz="2000">
          <a:solidFill>
            <a:schemeClr val="tx1"/>
          </a:solidFill>
          <a:latin typeface="Calibri" pitchFamily="34" charset="0"/>
        </a:defRPr>
      </a:lvl3pPr>
      <a:lvl4pPr marL="117043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4pPr>
      <a:lvl5pPr marL="144475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23.xml"/><Relationship Id="rId4"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Review</a:t>
            </a:r>
            <a:endParaRPr sz="4400" b="0" i="0" u="none" strike="noStrike" cap="none">
              <a:solidFill>
                <a:schemeClr val="accent1"/>
              </a:solidFill>
              <a:latin typeface="Calibri"/>
              <a:ea typeface="Calibri"/>
              <a:cs typeface="Calibri"/>
              <a:sym typeface="Calibri"/>
            </a:endParaRPr>
          </a:p>
        </p:txBody>
      </p:sp>
      <p:sp>
        <p:nvSpPr>
          <p:cNvPr id="195" name="Google Shape;195;p29"/>
          <p:cNvSpPr txBox="1">
            <a:spLocks noGrp="1"/>
          </p:cNvSpPr>
          <p:nvPr>
            <p:ph type="body" idx="1"/>
          </p:nvPr>
        </p:nvSpPr>
        <p:spPr>
          <a:xfrm>
            <a:off x="457200" y="1600200"/>
            <a:ext cx="8229600" cy="4811486"/>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Pointers and arrays are very similar</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Strings are just char </a:t>
            </a:r>
            <a:r>
              <a:rPr lang="en-US"/>
              <a:t>pointers/arrays</a:t>
            </a:r>
            <a:r>
              <a:rPr lang="en-US" sz="3200" b="0" i="0" u="none" strike="noStrike" cap="none">
                <a:solidFill>
                  <a:schemeClr val="dk1"/>
                </a:solidFill>
                <a:latin typeface="Calibri"/>
                <a:ea typeface="Calibri"/>
                <a:cs typeface="Calibri"/>
                <a:sym typeface="Calibri"/>
              </a:rPr>
              <a:t> with a null terminator at the end</a:t>
            </a:r>
            <a:endParaRPr sz="2700" b="0" i="0" u="none" strike="noStrike" cap="none">
              <a:solidFill>
                <a:schemeClr val="dk1"/>
              </a:solidFill>
              <a:latin typeface="Calibri"/>
              <a:ea typeface="Calibri"/>
              <a:cs typeface="Calibri"/>
              <a:sym typeface="Calibri"/>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Pointer arithmetic moves the pointer by the size of the thing it’s pointing to</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Pointers are the source of many C bugs!</a:t>
            </a:r>
            <a:endParaRPr sz="3200" b="0" i="0" u="none" strike="noStrike" cap="none">
              <a:solidFill>
                <a:schemeClr val="dk1"/>
              </a:solidFill>
              <a:latin typeface="Calibri"/>
              <a:ea typeface="Calibri"/>
              <a:cs typeface="Calibri"/>
              <a:sym typeface="Calibri"/>
            </a:endParaRPr>
          </a:p>
        </p:txBody>
      </p:sp>
      <p:sp>
        <p:nvSpPr>
          <p:cNvPr id="196" name="Google Shape;196;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197" name="Google Shape;197;p2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198" name="Google Shape;198;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1</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888614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19"/>
        <p:cNvGrpSpPr/>
        <p:nvPr/>
      </p:nvGrpSpPr>
      <p:grpSpPr>
        <a:xfrm>
          <a:off x="0" y="0"/>
          <a:ext cx="0" cy="0"/>
          <a:chOff x="0" y="0"/>
          <a:chExt cx="0" cy="0"/>
        </a:xfrm>
      </p:grpSpPr>
      <p:sp>
        <p:nvSpPr>
          <p:cNvPr id="420" name="Google Shape;420;p3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Static Data</a:t>
            </a:r>
            <a:endParaRPr sz="4400" b="0" i="0" u="none" strike="noStrike" cap="none">
              <a:solidFill>
                <a:schemeClr val="accent1"/>
              </a:solidFill>
              <a:latin typeface="Calibri"/>
              <a:ea typeface="Calibri"/>
              <a:cs typeface="Calibri"/>
              <a:sym typeface="Calibri"/>
            </a:endParaRPr>
          </a:p>
        </p:txBody>
      </p:sp>
      <p:sp>
        <p:nvSpPr>
          <p:cNvPr id="421" name="Google Shape;421;p38"/>
          <p:cNvSpPr txBox="1">
            <a:spLocks noGrp="1"/>
          </p:cNvSpPr>
          <p:nvPr>
            <p:ph type="body" idx="1"/>
          </p:nvPr>
        </p:nvSpPr>
        <p:spPr>
          <a:xfrm>
            <a:off x="457200" y="1127760"/>
            <a:ext cx="8229600" cy="30174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Place for variables that persist</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Data not subject to comings and goings like function calls</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Examples:  </a:t>
            </a:r>
            <a:r>
              <a:rPr lang="en-US" sz="2800" b="1" i="0" u="none" strike="noStrike" cap="none">
                <a:solidFill>
                  <a:schemeClr val="dk1"/>
                </a:solidFill>
              </a:rPr>
              <a:t>String literals, global variables</a:t>
            </a:r>
            <a:endParaRPr sz="2800" i="0" u="none" strike="noStrike" cap="none">
              <a:solidFill>
                <a:schemeClr val="dk1"/>
              </a:solidFill>
            </a:endParaRPr>
          </a:p>
          <a:p>
            <a:pPr marL="742950" marR="0" lvl="1" indent="-285750" algn="l" rtl="0">
              <a:spcBef>
                <a:spcPts val="560"/>
              </a:spcBef>
              <a:spcAft>
                <a:spcPts val="0"/>
              </a:spcAft>
              <a:buClr>
                <a:schemeClr val="dk1"/>
              </a:buClr>
              <a:buSzPts val="2800"/>
              <a:buFont typeface="Arial"/>
              <a:buChar char="–"/>
            </a:pPr>
            <a:r>
              <a:rPr lang="en-US"/>
              <a:t>String literal example: char * str = “hi”;</a:t>
            </a:r>
            <a:endParaRPr/>
          </a:p>
          <a:p>
            <a:pPr marL="342900" marR="0" lvl="1"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Size does not change, but </a:t>
            </a:r>
            <a:r>
              <a:rPr lang="en-US" sz="3200"/>
              <a:t>sometimes</a:t>
            </a:r>
            <a:r>
              <a:rPr lang="en-US" sz="3200" b="0" i="0" u="none" strike="noStrike" cap="none">
                <a:solidFill>
                  <a:schemeClr val="dk1"/>
                </a:solidFill>
                <a:latin typeface="Calibri"/>
                <a:ea typeface="Calibri"/>
                <a:cs typeface="Calibri"/>
                <a:sym typeface="Calibri"/>
              </a:rPr>
              <a:t> data can</a:t>
            </a:r>
            <a:endParaRPr sz="3200" b="0" i="0" u="none" strike="noStrike" cap="none">
              <a:solidFill>
                <a:schemeClr val="dk1"/>
              </a:solidFill>
              <a:latin typeface="Calibri"/>
              <a:ea typeface="Calibri"/>
              <a:cs typeface="Calibri"/>
              <a:sym typeface="Calibri"/>
            </a:endParaRPr>
          </a:p>
          <a:p>
            <a:pPr marL="1143000" marR="0" lvl="2" indent="-279400" algn="l" rtl="0">
              <a:spcBef>
                <a:spcPts val="640"/>
              </a:spcBef>
              <a:spcAft>
                <a:spcPts val="0"/>
              </a:spcAft>
              <a:buSzPts val="3200"/>
              <a:buChar char="•"/>
            </a:pPr>
            <a:r>
              <a:rPr lang="en-US" sz="3200"/>
              <a:t>Notably string literals cannot</a:t>
            </a:r>
            <a:endParaRPr sz="3200"/>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sp>
        <p:nvSpPr>
          <p:cNvPr id="422" name="Google Shape;422;p3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423" name="Google Shape;423;p3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424" name="Google Shape;424;p3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10</a:t>
            </a:fld>
            <a:endParaRPr sz="1200">
              <a:solidFill>
                <a:srgbClr val="888888"/>
              </a:solidFill>
              <a:latin typeface="Calibri"/>
              <a:ea typeface="Calibri"/>
              <a:cs typeface="Calibri"/>
              <a:sym typeface="Calibri"/>
            </a:endParaRPr>
          </a:p>
        </p:txBody>
      </p:sp>
      <p:sp>
        <p:nvSpPr>
          <p:cNvPr id="425" name="Google Shape;425;p38"/>
          <p:cNvSpPr txBox="1"/>
          <p:nvPr/>
        </p:nvSpPr>
        <p:spPr>
          <a:xfrm>
            <a:off x="457200" y="4362855"/>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a:solidFill>
                  <a:schemeClr val="accent1"/>
                </a:solidFill>
                <a:latin typeface="Calibri"/>
                <a:ea typeface="Calibri"/>
                <a:cs typeface="Calibri"/>
                <a:sym typeface="Calibri"/>
              </a:rPr>
              <a:t>Code</a:t>
            </a:r>
            <a:endParaRPr sz="4400">
              <a:solidFill>
                <a:schemeClr val="accent1"/>
              </a:solidFill>
              <a:latin typeface="Calibri"/>
              <a:ea typeface="Calibri"/>
              <a:cs typeface="Calibri"/>
              <a:sym typeface="Calibri"/>
            </a:endParaRPr>
          </a:p>
        </p:txBody>
      </p:sp>
      <p:sp>
        <p:nvSpPr>
          <p:cNvPr id="426" name="Google Shape;426;p38"/>
          <p:cNvSpPr txBox="1"/>
          <p:nvPr/>
        </p:nvSpPr>
        <p:spPr>
          <a:xfrm>
            <a:off x="457200" y="5105405"/>
            <a:ext cx="8229600" cy="1752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a:solidFill>
                  <a:schemeClr val="dk1"/>
                </a:solidFill>
                <a:latin typeface="Calibri"/>
                <a:ea typeface="Calibri"/>
                <a:cs typeface="Calibri"/>
                <a:sym typeface="Calibri"/>
              </a:rPr>
              <a:t>Copy of your code goes here</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C code becomes data too!</a:t>
            </a:r>
            <a:endParaRPr/>
          </a:p>
          <a:p>
            <a:pPr marL="342900" marR="0" lvl="0" indent="-342900" algn="l" rtl="0">
              <a:spcBef>
                <a:spcPts val="640"/>
              </a:spcBef>
              <a:spcAft>
                <a:spcPts val="0"/>
              </a:spcAft>
              <a:buClr>
                <a:schemeClr val="dk1"/>
              </a:buClr>
              <a:buSzPts val="3200"/>
              <a:buFont typeface="Arial"/>
              <a:buChar char="•"/>
            </a:pPr>
            <a:r>
              <a:rPr lang="en-US" sz="3200">
                <a:solidFill>
                  <a:schemeClr val="dk1"/>
                </a:solidFill>
                <a:latin typeface="Calibri"/>
                <a:ea typeface="Calibri"/>
                <a:cs typeface="Calibri"/>
                <a:sym typeface="Calibri"/>
              </a:rPr>
              <a:t>Does not change</a:t>
            </a:r>
            <a:endParaRPr sz="3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2531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432" name="Google Shape;432;p39"/>
          <p:cNvSpPr txBox="1"/>
          <p:nvPr/>
        </p:nvSpPr>
        <p:spPr>
          <a:xfrm>
            <a:off x="914400" y="1645920"/>
            <a:ext cx="7162800" cy="267765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void funcA() {int x; printf(“A”);}</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void funcB() {</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  int y; </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  printf(“B”);</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  funcA();</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void main() {char *s = “s”; funcB();}</a:t>
            </a:r>
            <a:endParaRPr sz="2400">
              <a:solidFill>
                <a:schemeClr val="dk1"/>
              </a:solidFill>
              <a:latin typeface="Calibri"/>
              <a:ea typeface="Calibri"/>
              <a:cs typeface="Calibri"/>
              <a:sym typeface="Calibri"/>
            </a:endParaRPr>
          </a:p>
        </p:txBody>
      </p:sp>
      <p:grpSp>
        <p:nvGrpSpPr>
          <p:cNvPr id="433" name="Google Shape;433;p39"/>
          <p:cNvGrpSpPr/>
          <p:nvPr/>
        </p:nvGrpSpPr>
        <p:grpSpPr>
          <a:xfrm>
            <a:off x="914400" y="4480560"/>
            <a:ext cx="7163001" cy="523220"/>
            <a:chOff x="914614" y="1743727"/>
            <a:chExt cx="7162787" cy="392422"/>
          </a:xfrm>
        </p:grpSpPr>
        <p:sp>
          <p:nvSpPr>
            <p:cNvPr id="434" name="Google Shape;434;p39"/>
            <p:cNvSpPr txBox="1"/>
            <p:nvPr/>
          </p:nvSpPr>
          <p:spPr>
            <a:xfrm>
              <a:off x="1371801" y="1743727"/>
              <a:ext cx="6705600" cy="39242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600">
                  <a:solidFill>
                    <a:srgbClr val="FF8000"/>
                  </a:solidFill>
                  <a:latin typeface="Courier New"/>
                  <a:ea typeface="Courier New"/>
                  <a:cs typeface="Courier New"/>
                  <a:sym typeface="Courier New"/>
                </a:rPr>
                <a:t>&amp;x</a:t>
              </a:r>
              <a:r>
                <a:rPr lang="en-US" sz="2800">
                  <a:solidFill>
                    <a:srgbClr val="FF8000"/>
                  </a:solidFill>
                  <a:latin typeface="Calibri"/>
                  <a:ea typeface="Calibri"/>
                  <a:cs typeface="Calibri"/>
                  <a:sym typeface="Calibri"/>
                </a:rPr>
                <a:t> &lt; &amp;</a:t>
              </a:r>
              <a:r>
                <a:rPr lang="en-US" sz="2600">
                  <a:solidFill>
                    <a:srgbClr val="FF8000"/>
                  </a:solidFill>
                  <a:latin typeface="Courier New"/>
                  <a:ea typeface="Courier New"/>
                  <a:cs typeface="Courier New"/>
                  <a:sym typeface="Courier New"/>
                </a:rPr>
                <a:t>y</a:t>
              </a:r>
              <a:endParaRPr sz="2600">
                <a:solidFill>
                  <a:srgbClr val="FF8000"/>
                </a:solidFill>
                <a:latin typeface="Courier New"/>
                <a:ea typeface="Courier New"/>
                <a:cs typeface="Courier New"/>
                <a:sym typeface="Courier New"/>
              </a:endParaRPr>
            </a:p>
          </p:txBody>
        </p:sp>
        <p:sp>
          <p:nvSpPr>
            <p:cNvPr id="435" name="Google Shape;435;p39"/>
            <p:cNvSpPr/>
            <p:nvPr/>
          </p:nvSpPr>
          <p:spPr>
            <a:xfrm>
              <a:off x="914614" y="1764301"/>
              <a:ext cx="562958" cy="34625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(A)</a:t>
              </a:r>
              <a:endParaRPr/>
            </a:p>
          </p:txBody>
        </p:sp>
      </p:grpSp>
      <p:grpSp>
        <p:nvGrpSpPr>
          <p:cNvPr id="436" name="Google Shape;436;p39"/>
          <p:cNvGrpSpPr/>
          <p:nvPr/>
        </p:nvGrpSpPr>
        <p:grpSpPr>
          <a:xfrm>
            <a:off x="914399" y="4937760"/>
            <a:ext cx="7162801" cy="523220"/>
            <a:chOff x="914399" y="3240088"/>
            <a:chExt cx="7162801" cy="523220"/>
          </a:xfrm>
        </p:grpSpPr>
        <p:sp>
          <p:nvSpPr>
            <p:cNvPr id="437" name="Google Shape;437;p39"/>
            <p:cNvSpPr txBox="1"/>
            <p:nvPr/>
          </p:nvSpPr>
          <p:spPr>
            <a:xfrm>
              <a:off x="1371600" y="3240088"/>
              <a:ext cx="6705600"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600">
                  <a:solidFill>
                    <a:srgbClr val="408000"/>
                  </a:solidFill>
                  <a:latin typeface="Courier New"/>
                  <a:ea typeface="Courier New"/>
                  <a:cs typeface="Courier New"/>
                  <a:sym typeface="Courier New"/>
                </a:rPr>
                <a:t>x</a:t>
              </a:r>
              <a:r>
                <a:rPr lang="en-US" sz="2800">
                  <a:solidFill>
                    <a:srgbClr val="408000"/>
                  </a:solidFill>
                  <a:latin typeface="Calibri"/>
                  <a:ea typeface="Calibri"/>
                  <a:cs typeface="Calibri"/>
                  <a:sym typeface="Calibri"/>
                </a:rPr>
                <a:t> and </a:t>
              </a:r>
              <a:r>
                <a:rPr lang="en-US" sz="2600">
                  <a:solidFill>
                    <a:srgbClr val="408000"/>
                  </a:solidFill>
                  <a:latin typeface="Courier New"/>
                  <a:ea typeface="Courier New"/>
                  <a:cs typeface="Courier New"/>
                  <a:sym typeface="Courier New"/>
                </a:rPr>
                <a:t>y</a:t>
              </a:r>
              <a:r>
                <a:rPr lang="en-US" sz="2800">
                  <a:solidFill>
                    <a:srgbClr val="408000"/>
                  </a:solidFill>
                  <a:latin typeface="Calibri"/>
                  <a:ea typeface="Calibri"/>
                  <a:cs typeface="Calibri"/>
                  <a:sym typeface="Calibri"/>
                </a:rPr>
                <a:t> are in adjacent frames</a:t>
              </a:r>
              <a:endParaRPr/>
            </a:p>
          </p:txBody>
        </p:sp>
        <p:sp>
          <p:nvSpPr>
            <p:cNvPr id="438" name="Google Shape;438;p39"/>
            <p:cNvSpPr/>
            <p:nvPr/>
          </p:nvSpPr>
          <p:spPr>
            <a:xfrm>
              <a:off x="914399" y="3276664"/>
              <a:ext cx="566928"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(B)</a:t>
              </a:r>
              <a:endParaRPr sz="2400" b="1">
                <a:solidFill>
                  <a:schemeClr val="dk1"/>
                </a:solidFill>
                <a:latin typeface="Calibri"/>
                <a:ea typeface="Calibri"/>
                <a:cs typeface="Calibri"/>
                <a:sym typeface="Calibri"/>
              </a:endParaRPr>
            </a:p>
          </p:txBody>
        </p:sp>
      </p:grpSp>
      <p:grpSp>
        <p:nvGrpSpPr>
          <p:cNvPr id="439" name="Google Shape;439;p39"/>
          <p:cNvGrpSpPr/>
          <p:nvPr/>
        </p:nvGrpSpPr>
        <p:grpSpPr>
          <a:xfrm>
            <a:off x="914399" y="5394960"/>
            <a:ext cx="7162801" cy="523220"/>
            <a:chOff x="914399" y="4154488"/>
            <a:chExt cx="7162801" cy="523220"/>
          </a:xfrm>
        </p:grpSpPr>
        <p:sp>
          <p:nvSpPr>
            <p:cNvPr id="440" name="Google Shape;440;p39"/>
            <p:cNvSpPr txBox="1"/>
            <p:nvPr/>
          </p:nvSpPr>
          <p:spPr>
            <a:xfrm>
              <a:off x="1371600" y="4154488"/>
              <a:ext cx="6705600"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600">
                  <a:solidFill>
                    <a:srgbClr val="FF66A0"/>
                  </a:solidFill>
                  <a:latin typeface="Courier New"/>
                  <a:ea typeface="Courier New"/>
                  <a:cs typeface="Courier New"/>
                  <a:sym typeface="Courier New"/>
                </a:rPr>
                <a:t>&amp;x</a:t>
              </a:r>
              <a:r>
                <a:rPr lang="en-US" sz="2800">
                  <a:solidFill>
                    <a:srgbClr val="FF66A0"/>
                  </a:solidFill>
                  <a:latin typeface="Calibri"/>
                  <a:ea typeface="Calibri"/>
                  <a:cs typeface="Calibri"/>
                  <a:sym typeface="Calibri"/>
                </a:rPr>
                <a:t> &lt; </a:t>
              </a:r>
              <a:r>
                <a:rPr lang="en-US" sz="2600">
                  <a:solidFill>
                    <a:srgbClr val="FF66A0"/>
                  </a:solidFill>
                  <a:latin typeface="Courier New"/>
                  <a:ea typeface="Courier New"/>
                  <a:cs typeface="Courier New"/>
                  <a:sym typeface="Courier New"/>
                </a:rPr>
                <a:t>s</a:t>
              </a:r>
              <a:endParaRPr/>
            </a:p>
          </p:txBody>
        </p:sp>
        <p:sp>
          <p:nvSpPr>
            <p:cNvPr id="441" name="Google Shape;441;p39"/>
            <p:cNvSpPr/>
            <p:nvPr/>
          </p:nvSpPr>
          <p:spPr>
            <a:xfrm>
              <a:off x="914399" y="4181920"/>
              <a:ext cx="566928"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(C)</a:t>
              </a:r>
              <a:endParaRPr sz="2400" b="1">
                <a:solidFill>
                  <a:schemeClr val="dk1"/>
                </a:solidFill>
                <a:latin typeface="Calibri"/>
                <a:ea typeface="Calibri"/>
                <a:cs typeface="Calibri"/>
                <a:sym typeface="Calibri"/>
              </a:endParaRPr>
            </a:p>
          </p:txBody>
        </p:sp>
      </p:grpSp>
      <p:grpSp>
        <p:nvGrpSpPr>
          <p:cNvPr id="442" name="Google Shape;442;p39"/>
          <p:cNvGrpSpPr/>
          <p:nvPr/>
        </p:nvGrpSpPr>
        <p:grpSpPr>
          <a:xfrm>
            <a:off x="914400" y="5852160"/>
            <a:ext cx="7594600" cy="523220"/>
            <a:chOff x="914400" y="5068888"/>
            <a:chExt cx="7594600" cy="523220"/>
          </a:xfrm>
        </p:grpSpPr>
        <p:sp>
          <p:nvSpPr>
            <p:cNvPr id="443" name="Google Shape;443;p39"/>
            <p:cNvSpPr txBox="1"/>
            <p:nvPr/>
          </p:nvSpPr>
          <p:spPr>
            <a:xfrm>
              <a:off x="1371600" y="5068888"/>
              <a:ext cx="7137400"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600" b="1">
                  <a:solidFill>
                    <a:srgbClr val="1155CC"/>
                  </a:solidFill>
                  <a:latin typeface="Courier New"/>
                  <a:ea typeface="Courier New"/>
                  <a:cs typeface="Courier New"/>
                  <a:sym typeface="Courier New"/>
                </a:rPr>
                <a:t>y</a:t>
              </a:r>
              <a:r>
                <a:rPr lang="en-US" sz="2800" b="1">
                  <a:solidFill>
                    <a:srgbClr val="1155CC"/>
                  </a:solidFill>
                  <a:latin typeface="Calibri"/>
                  <a:ea typeface="Calibri"/>
                  <a:cs typeface="Calibri"/>
                  <a:sym typeface="Calibri"/>
                </a:rPr>
                <a:t> is in the 2</a:t>
              </a:r>
              <a:r>
                <a:rPr lang="en-US" sz="2800" b="1" baseline="30000">
                  <a:solidFill>
                    <a:srgbClr val="1155CC"/>
                  </a:solidFill>
                  <a:latin typeface="Calibri"/>
                  <a:ea typeface="Calibri"/>
                  <a:cs typeface="Calibri"/>
                  <a:sym typeface="Calibri"/>
                </a:rPr>
                <a:t>nd</a:t>
              </a:r>
              <a:r>
                <a:rPr lang="en-US" sz="2800" b="1">
                  <a:solidFill>
                    <a:srgbClr val="1155CC"/>
                  </a:solidFill>
                  <a:latin typeface="Calibri"/>
                  <a:ea typeface="Calibri"/>
                  <a:cs typeface="Calibri"/>
                  <a:sym typeface="Calibri"/>
                </a:rPr>
                <a:t> frame from the top of the Stack</a:t>
              </a:r>
              <a:endParaRPr sz="2600">
                <a:solidFill>
                  <a:srgbClr val="1155CC"/>
                </a:solidFill>
                <a:latin typeface="Courier New"/>
                <a:ea typeface="Courier New"/>
                <a:cs typeface="Courier New"/>
                <a:sym typeface="Courier New"/>
              </a:endParaRPr>
            </a:p>
          </p:txBody>
        </p:sp>
        <p:sp>
          <p:nvSpPr>
            <p:cNvPr id="444" name="Google Shape;444;p39"/>
            <p:cNvSpPr/>
            <p:nvPr/>
          </p:nvSpPr>
          <p:spPr>
            <a:xfrm>
              <a:off x="914400" y="5079663"/>
              <a:ext cx="570990"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(D)</a:t>
              </a:r>
              <a:endParaRPr/>
            </a:p>
          </p:txBody>
        </p:sp>
      </p:grpSp>
      <p:sp>
        <p:nvSpPr>
          <p:cNvPr id="445" name="Google Shape;445;p3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a:solidFill>
                  <a:srgbClr val="888888"/>
                </a:solidFill>
                <a:latin typeface="Calibri"/>
                <a:ea typeface="Calibri"/>
                <a:cs typeface="Calibri"/>
                <a:sym typeface="Calibri"/>
              </a:rPr>
              <a:t>11</a:t>
            </a:fld>
            <a:endParaRPr sz="1200">
              <a:solidFill>
                <a:srgbClr val="888888"/>
              </a:solidFill>
              <a:latin typeface="Calibri"/>
              <a:ea typeface="Calibri"/>
              <a:cs typeface="Calibri"/>
              <a:sym typeface="Calibri"/>
            </a:endParaRPr>
          </a:p>
        </p:txBody>
      </p:sp>
      <p:sp>
        <p:nvSpPr>
          <p:cNvPr id="446" name="Google Shape;446;p39"/>
          <p:cNvSpPr txBox="1"/>
          <p:nvPr/>
        </p:nvSpPr>
        <p:spPr>
          <a:xfrm>
            <a:off x="457200" y="482600"/>
            <a:ext cx="8458200" cy="95410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000000"/>
                </a:solidFill>
                <a:latin typeface="Calibri"/>
                <a:ea typeface="Calibri"/>
                <a:cs typeface="Calibri"/>
                <a:sym typeface="Calibri"/>
              </a:rPr>
              <a:t>Question:  </a:t>
            </a:r>
            <a:r>
              <a:rPr lang="en-US" sz="2800">
                <a:solidFill>
                  <a:srgbClr val="000000"/>
                </a:solidFill>
                <a:latin typeface="Calibri"/>
                <a:ea typeface="Calibri"/>
                <a:cs typeface="Calibri"/>
                <a:sym typeface="Calibri"/>
              </a:rPr>
              <a:t>Which statement below is FALSE?</a:t>
            </a:r>
            <a:br>
              <a:rPr lang="en-US" sz="2800">
                <a:solidFill>
                  <a:srgbClr val="000000"/>
                </a:solidFill>
                <a:latin typeface="Calibri"/>
                <a:ea typeface="Calibri"/>
                <a:cs typeface="Calibri"/>
                <a:sym typeface="Calibri"/>
              </a:rPr>
            </a:br>
            <a:r>
              <a:rPr lang="en-US" sz="2800">
                <a:solidFill>
                  <a:srgbClr val="000000"/>
                </a:solidFill>
                <a:latin typeface="Calibri"/>
                <a:ea typeface="Calibri"/>
                <a:cs typeface="Calibri"/>
                <a:sym typeface="Calibri"/>
              </a:rPr>
              <a:t>All statements assume each variable exists.</a:t>
            </a:r>
            <a:endParaRPr sz="2800">
              <a:solidFill>
                <a:srgbClr val="000000"/>
              </a:solidFill>
              <a:latin typeface="Calibri"/>
              <a:ea typeface="Calibri"/>
              <a:cs typeface="Calibri"/>
              <a:sym typeface="Calibri"/>
            </a:endParaRPr>
          </a:p>
        </p:txBody>
      </p:sp>
      <p:sp>
        <p:nvSpPr>
          <p:cNvPr id="447" name="Google Shape;447;p39"/>
          <p:cNvSpPr/>
          <p:nvPr/>
        </p:nvSpPr>
        <p:spPr>
          <a:xfrm>
            <a:off x="865500" y="5510900"/>
            <a:ext cx="7315200" cy="365700"/>
          </a:xfrm>
          <a:prstGeom prst="rect">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3697083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52"/>
        <p:cNvGrpSpPr/>
        <p:nvPr/>
      </p:nvGrpSpPr>
      <p:grpSpPr>
        <a:xfrm>
          <a:off x="0" y="0"/>
          <a:ext cx="0" cy="0"/>
          <a:chOff x="0" y="0"/>
          <a:chExt cx="0" cy="0"/>
        </a:xfrm>
      </p:grpSpPr>
      <p:sp>
        <p:nvSpPr>
          <p:cNvPr id="453" name="Google Shape;453;p40"/>
          <p:cNvSpPr txBox="1"/>
          <p:nvPr/>
        </p:nvSpPr>
        <p:spPr>
          <a:xfrm>
            <a:off x="914400" y="1645920"/>
            <a:ext cx="7162800" cy="267765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void funcA() {int x; printf(“A”);}</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void funcB() {</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  int y; </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  printf(“B”);</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  funcA();</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a:t>
            </a:r>
            <a:endParaRPr/>
          </a:p>
          <a:p>
            <a:pPr marL="0" marR="0" lvl="0" indent="0" algn="l" rtl="0">
              <a:spcBef>
                <a:spcPts val="0"/>
              </a:spcBef>
              <a:spcAft>
                <a:spcPts val="0"/>
              </a:spcAft>
              <a:buNone/>
            </a:pPr>
            <a:r>
              <a:rPr lang="en-US" sz="2400">
                <a:solidFill>
                  <a:schemeClr val="dk1"/>
                </a:solidFill>
                <a:latin typeface="Courier New"/>
                <a:ea typeface="Courier New"/>
                <a:cs typeface="Courier New"/>
                <a:sym typeface="Courier New"/>
              </a:rPr>
              <a:t>void main() {char *s = “s”; funcB();}</a:t>
            </a:r>
            <a:endParaRPr sz="2400">
              <a:solidFill>
                <a:schemeClr val="dk1"/>
              </a:solidFill>
              <a:latin typeface="Calibri"/>
              <a:ea typeface="Calibri"/>
              <a:cs typeface="Calibri"/>
              <a:sym typeface="Calibri"/>
            </a:endParaRPr>
          </a:p>
        </p:txBody>
      </p:sp>
      <p:grpSp>
        <p:nvGrpSpPr>
          <p:cNvPr id="454" name="Google Shape;454;p40"/>
          <p:cNvGrpSpPr/>
          <p:nvPr/>
        </p:nvGrpSpPr>
        <p:grpSpPr>
          <a:xfrm>
            <a:off x="914400" y="4480560"/>
            <a:ext cx="7163001" cy="523220"/>
            <a:chOff x="914614" y="1743727"/>
            <a:chExt cx="7162787" cy="392422"/>
          </a:xfrm>
        </p:grpSpPr>
        <p:sp>
          <p:nvSpPr>
            <p:cNvPr id="455" name="Google Shape;455;p40"/>
            <p:cNvSpPr txBox="1"/>
            <p:nvPr/>
          </p:nvSpPr>
          <p:spPr>
            <a:xfrm>
              <a:off x="1371801" y="1743727"/>
              <a:ext cx="6705600" cy="392422"/>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US" sz="2600">
                  <a:solidFill>
                    <a:srgbClr val="FF8000"/>
                  </a:solidFill>
                  <a:latin typeface="Courier New"/>
                  <a:ea typeface="Courier New"/>
                  <a:cs typeface="Courier New"/>
                  <a:sym typeface="Courier New"/>
                </a:rPr>
                <a:t>&amp;x</a:t>
              </a:r>
              <a:r>
                <a:rPr lang="en-US" sz="2800">
                  <a:solidFill>
                    <a:srgbClr val="FF8000"/>
                  </a:solidFill>
                  <a:latin typeface="Calibri"/>
                  <a:ea typeface="Calibri"/>
                  <a:cs typeface="Calibri"/>
                  <a:sym typeface="Calibri"/>
                </a:rPr>
                <a:t> &lt; &amp;</a:t>
              </a:r>
              <a:r>
                <a:rPr lang="en-US" sz="2600">
                  <a:solidFill>
                    <a:srgbClr val="FF8000"/>
                  </a:solidFill>
                  <a:latin typeface="Courier New"/>
                  <a:ea typeface="Courier New"/>
                  <a:cs typeface="Courier New"/>
                  <a:sym typeface="Courier New"/>
                </a:rPr>
                <a:t>y</a:t>
              </a:r>
              <a:endParaRPr sz="2600">
                <a:solidFill>
                  <a:srgbClr val="FF8000"/>
                </a:solidFill>
                <a:latin typeface="Courier New"/>
                <a:ea typeface="Courier New"/>
                <a:cs typeface="Courier New"/>
                <a:sym typeface="Courier New"/>
              </a:endParaRPr>
            </a:p>
            <a:p>
              <a:pPr marL="0" marR="0" lvl="0" indent="0" algn="l" rtl="0">
                <a:spcBef>
                  <a:spcPts val="0"/>
                </a:spcBef>
                <a:spcAft>
                  <a:spcPts val="0"/>
                </a:spcAft>
                <a:buNone/>
              </a:pPr>
              <a:endParaRPr sz="2600">
                <a:solidFill>
                  <a:srgbClr val="FF8000"/>
                </a:solidFill>
                <a:latin typeface="Courier New"/>
                <a:ea typeface="Courier New"/>
                <a:cs typeface="Courier New"/>
                <a:sym typeface="Courier New"/>
              </a:endParaRPr>
            </a:p>
          </p:txBody>
        </p:sp>
        <p:sp>
          <p:nvSpPr>
            <p:cNvPr id="456" name="Google Shape;456;p40"/>
            <p:cNvSpPr/>
            <p:nvPr/>
          </p:nvSpPr>
          <p:spPr>
            <a:xfrm>
              <a:off x="914614" y="1764301"/>
              <a:ext cx="562958" cy="34625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(A)</a:t>
              </a:r>
              <a:endParaRPr/>
            </a:p>
          </p:txBody>
        </p:sp>
      </p:grpSp>
      <p:grpSp>
        <p:nvGrpSpPr>
          <p:cNvPr id="457" name="Google Shape;457;p40"/>
          <p:cNvGrpSpPr/>
          <p:nvPr/>
        </p:nvGrpSpPr>
        <p:grpSpPr>
          <a:xfrm>
            <a:off x="914399" y="4937760"/>
            <a:ext cx="7162801" cy="523220"/>
            <a:chOff x="914399" y="3240088"/>
            <a:chExt cx="7162801" cy="523220"/>
          </a:xfrm>
        </p:grpSpPr>
        <p:sp>
          <p:nvSpPr>
            <p:cNvPr id="458" name="Google Shape;458;p40"/>
            <p:cNvSpPr txBox="1"/>
            <p:nvPr/>
          </p:nvSpPr>
          <p:spPr>
            <a:xfrm>
              <a:off x="1371600" y="3240088"/>
              <a:ext cx="6705600"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600">
                  <a:solidFill>
                    <a:srgbClr val="408000"/>
                  </a:solidFill>
                  <a:latin typeface="Courier New"/>
                  <a:ea typeface="Courier New"/>
                  <a:cs typeface="Courier New"/>
                  <a:sym typeface="Courier New"/>
                </a:rPr>
                <a:t>x</a:t>
              </a:r>
              <a:r>
                <a:rPr lang="en-US" sz="2800">
                  <a:solidFill>
                    <a:srgbClr val="408000"/>
                  </a:solidFill>
                  <a:latin typeface="Calibri"/>
                  <a:ea typeface="Calibri"/>
                  <a:cs typeface="Calibri"/>
                  <a:sym typeface="Calibri"/>
                </a:rPr>
                <a:t> and </a:t>
              </a:r>
              <a:r>
                <a:rPr lang="en-US" sz="2600">
                  <a:solidFill>
                    <a:srgbClr val="408000"/>
                  </a:solidFill>
                  <a:latin typeface="Courier New"/>
                  <a:ea typeface="Courier New"/>
                  <a:cs typeface="Courier New"/>
                  <a:sym typeface="Courier New"/>
                </a:rPr>
                <a:t>y</a:t>
              </a:r>
              <a:r>
                <a:rPr lang="en-US" sz="2800">
                  <a:solidFill>
                    <a:srgbClr val="408000"/>
                  </a:solidFill>
                  <a:latin typeface="Calibri"/>
                  <a:ea typeface="Calibri"/>
                  <a:cs typeface="Calibri"/>
                  <a:sym typeface="Calibri"/>
                </a:rPr>
                <a:t> are in adjacent frames</a:t>
              </a:r>
              <a:endParaRPr/>
            </a:p>
          </p:txBody>
        </p:sp>
        <p:sp>
          <p:nvSpPr>
            <p:cNvPr id="459" name="Google Shape;459;p40"/>
            <p:cNvSpPr/>
            <p:nvPr/>
          </p:nvSpPr>
          <p:spPr>
            <a:xfrm>
              <a:off x="914399" y="3276664"/>
              <a:ext cx="566928"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(B)</a:t>
              </a:r>
              <a:endParaRPr sz="2400" b="1">
                <a:solidFill>
                  <a:schemeClr val="dk1"/>
                </a:solidFill>
                <a:latin typeface="Calibri"/>
                <a:ea typeface="Calibri"/>
                <a:cs typeface="Calibri"/>
                <a:sym typeface="Calibri"/>
              </a:endParaRPr>
            </a:p>
          </p:txBody>
        </p:sp>
      </p:grpSp>
      <p:grpSp>
        <p:nvGrpSpPr>
          <p:cNvPr id="460" name="Google Shape;460;p40"/>
          <p:cNvGrpSpPr/>
          <p:nvPr/>
        </p:nvGrpSpPr>
        <p:grpSpPr>
          <a:xfrm>
            <a:off x="914399" y="5394960"/>
            <a:ext cx="7162801" cy="523220"/>
            <a:chOff x="914399" y="4154488"/>
            <a:chExt cx="7162801" cy="523220"/>
          </a:xfrm>
        </p:grpSpPr>
        <p:sp>
          <p:nvSpPr>
            <p:cNvPr id="461" name="Google Shape;461;p40"/>
            <p:cNvSpPr txBox="1"/>
            <p:nvPr/>
          </p:nvSpPr>
          <p:spPr>
            <a:xfrm>
              <a:off x="1371600" y="4154488"/>
              <a:ext cx="6705600" cy="52322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US" sz="2600">
                  <a:solidFill>
                    <a:srgbClr val="FF66A0"/>
                  </a:solidFill>
                  <a:latin typeface="Courier New"/>
                  <a:ea typeface="Courier New"/>
                  <a:cs typeface="Courier New"/>
                  <a:sym typeface="Courier New"/>
                </a:rPr>
                <a:t>&amp;x</a:t>
              </a:r>
              <a:r>
                <a:rPr lang="en-US" sz="2800">
                  <a:solidFill>
                    <a:srgbClr val="FF66A0"/>
                  </a:solidFill>
                  <a:latin typeface="Calibri"/>
                  <a:ea typeface="Calibri"/>
                  <a:cs typeface="Calibri"/>
                  <a:sym typeface="Calibri"/>
                </a:rPr>
                <a:t> &lt; </a:t>
              </a:r>
              <a:r>
                <a:rPr lang="en-US" sz="2600">
                  <a:solidFill>
                    <a:srgbClr val="FF66A0"/>
                  </a:solidFill>
                  <a:latin typeface="Courier New"/>
                  <a:ea typeface="Courier New"/>
                  <a:cs typeface="Courier New"/>
                  <a:sym typeface="Courier New"/>
                </a:rPr>
                <a:t>s</a:t>
              </a:r>
              <a:endParaRPr>
                <a:solidFill>
                  <a:schemeClr val="dk1"/>
                </a:solidFill>
              </a:endParaRPr>
            </a:p>
            <a:p>
              <a:pPr marL="0" marR="0" lvl="0" indent="0" algn="l" rtl="0">
                <a:spcBef>
                  <a:spcPts val="0"/>
                </a:spcBef>
                <a:spcAft>
                  <a:spcPts val="0"/>
                </a:spcAft>
                <a:buNone/>
              </a:pPr>
              <a:endParaRPr sz="2600">
                <a:solidFill>
                  <a:srgbClr val="FF66A0"/>
                </a:solidFill>
                <a:latin typeface="Courier New"/>
                <a:ea typeface="Courier New"/>
                <a:cs typeface="Courier New"/>
                <a:sym typeface="Courier New"/>
              </a:endParaRPr>
            </a:p>
          </p:txBody>
        </p:sp>
        <p:sp>
          <p:nvSpPr>
            <p:cNvPr id="462" name="Google Shape;462;p40"/>
            <p:cNvSpPr/>
            <p:nvPr/>
          </p:nvSpPr>
          <p:spPr>
            <a:xfrm>
              <a:off x="914399" y="4181920"/>
              <a:ext cx="566928"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(C)</a:t>
              </a:r>
              <a:endParaRPr sz="2400" b="1">
                <a:solidFill>
                  <a:schemeClr val="dk1"/>
                </a:solidFill>
                <a:latin typeface="Calibri"/>
                <a:ea typeface="Calibri"/>
                <a:cs typeface="Calibri"/>
                <a:sym typeface="Calibri"/>
              </a:endParaRPr>
            </a:p>
          </p:txBody>
        </p:sp>
      </p:grpSp>
      <p:grpSp>
        <p:nvGrpSpPr>
          <p:cNvPr id="463" name="Google Shape;463;p40"/>
          <p:cNvGrpSpPr/>
          <p:nvPr/>
        </p:nvGrpSpPr>
        <p:grpSpPr>
          <a:xfrm>
            <a:off x="914400" y="5852160"/>
            <a:ext cx="7594600" cy="523220"/>
            <a:chOff x="914400" y="5068888"/>
            <a:chExt cx="7594600" cy="523220"/>
          </a:xfrm>
        </p:grpSpPr>
        <p:sp>
          <p:nvSpPr>
            <p:cNvPr id="464" name="Google Shape;464;p40"/>
            <p:cNvSpPr txBox="1"/>
            <p:nvPr/>
          </p:nvSpPr>
          <p:spPr>
            <a:xfrm>
              <a:off x="1371600" y="5068888"/>
              <a:ext cx="7137400"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600" b="1">
                  <a:solidFill>
                    <a:srgbClr val="1155CC"/>
                  </a:solidFill>
                  <a:latin typeface="Courier New"/>
                  <a:ea typeface="Courier New"/>
                  <a:cs typeface="Courier New"/>
                  <a:sym typeface="Courier New"/>
                </a:rPr>
                <a:t>y</a:t>
              </a:r>
              <a:r>
                <a:rPr lang="en-US" sz="2800" b="1">
                  <a:solidFill>
                    <a:srgbClr val="1155CC"/>
                  </a:solidFill>
                  <a:latin typeface="Calibri"/>
                  <a:ea typeface="Calibri"/>
                  <a:cs typeface="Calibri"/>
                  <a:sym typeface="Calibri"/>
                </a:rPr>
                <a:t> is in the 2</a:t>
              </a:r>
              <a:r>
                <a:rPr lang="en-US" sz="2800" b="1" baseline="30000">
                  <a:solidFill>
                    <a:srgbClr val="1155CC"/>
                  </a:solidFill>
                  <a:latin typeface="Calibri"/>
                  <a:ea typeface="Calibri"/>
                  <a:cs typeface="Calibri"/>
                  <a:sym typeface="Calibri"/>
                </a:rPr>
                <a:t>nd</a:t>
              </a:r>
              <a:r>
                <a:rPr lang="en-US" sz="2800" b="1">
                  <a:solidFill>
                    <a:srgbClr val="1155CC"/>
                  </a:solidFill>
                  <a:latin typeface="Calibri"/>
                  <a:ea typeface="Calibri"/>
                  <a:cs typeface="Calibri"/>
                  <a:sym typeface="Calibri"/>
                </a:rPr>
                <a:t> frame from the top of the Stack</a:t>
              </a:r>
              <a:endParaRPr sz="2600">
                <a:solidFill>
                  <a:srgbClr val="1155CC"/>
                </a:solidFill>
                <a:latin typeface="Courier New"/>
                <a:ea typeface="Courier New"/>
                <a:cs typeface="Courier New"/>
                <a:sym typeface="Courier New"/>
              </a:endParaRPr>
            </a:p>
          </p:txBody>
        </p:sp>
        <p:sp>
          <p:nvSpPr>
            <p:cNvPr id="465" name="Google Shape;465;p40"/>
            <p:cNvSpPr/>
            <p:nvPr/>
          </p:nvSpPr>
          <p:spPr>
            <a:xfrm>
              <a:off x="914400" y="5079663"/>
              <a:ext cx="570990"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(D)</a:t>
              </a:r>
              <a:endParaRPr/>
            </a:p>
          </p:txBody>
        </p:sp>
      </p:grpSp>
      <p:sp>
        <p:nvSpPr>
          <p:cNvPr id="466" name="Google Shape;466;p4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a:solidFill>
                  <a:srgbClr val="888888"/>
                </a:solidFill>
                <a:latin typeface="Calibri"/>
                <a:ea typeface="Calibri"/>
                <a:cs typeface="Calibri"/>
                <a:sym typeface="Calibri"/>
              </a:rPr>
              <a:t>12</a:t>
            </a:fld>
            <a:endParaRPr sz="1200">
              <a:solidFill>
                <a:srgbClr val="888888"/>
              </a:solidFill>
              <a:latin typeface="Calibri"/>
              <a:ea typeface="Calibri"/>
              <a:cs typeface="Calibri"/>
              <a:sym typeface="Calibri"/>
            </a:endParaRPr>
          </a:p>
        </p:txBody>
      </p:sp>
      <p:sp>
        <p:nvSpPr>
          <p:cNvPr id="467" name="Google Shape;467;p40"/>
          <p:cNvSpPr txBox="1"/>
          <p:nvPr/>
        </p:nvSpPr>
        <p:spPr>
          <a:xfrm>
            <a:off x="457200" y="482600"/>
            <a:ext cx="8458200" cy="95410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000000"/>
                </a:solidFill>
                <a:latin typeface="Calibri"/>
                <a:ea typeface="Calibri"/>
                <a:cs typeface="Calibri"/>
                <a:sym typeface="Calibri"/>
              </a:rPr>
              <a:t>Question:  </a:t>
            </a:r>
            <a:r>
              <a:rPr lang="en-US" sz="2800">
                <a:solidFill>
                  <a:srgbClr val="000000"/>
                </a:solidFill>
                <a:latin typeface="Calibri"/>
                <a:ea typeface="Calibri"/>
                <a:cs typeface="Calibri"/>
                <a:sym typeface="Calibri"/>
              </a:rPr>
              <a:t>Which statement below is FALSE?</a:t>
            </a:r>
            <a:br>
              <a:rPr lang="en-US" sz="2800">
                <a:solidFill>
                  <a:srgbClr val="000000"/>
                </a:solidFill>
                <a:latin typeface="Calibri"/>
                <a:ea typeface="Calibri"/>
                <a:cs typeface="Calibri"/>
                <a:sym typeface="Calibri"/>
              </a:rPr>
            </a:br>
            <a:r>
              <a:rPr lang="en-US" sz="2800">
                <a:solidFill>
                  <a:srgbClr val="000000"/>
                </a:solidFill>
                <a:latin typeface="Calibri"/>
                <a:ea typeface="Calibri"/>
                <a:cs typeface="Calibri"/>
                <a:sym typeface="Calibri"/>
              </a:rPr>
              <a:t>All statements assume each variable exists.</a:t>
            </a:r>
            <a:endParaRPr sz="2800">
              <a:solidFill>
                <a:srgbClr val="000000"/>
              </a:solidFill>
              <a:latin typeface="Calibri"/>
              <a:ea typeface="Calibri"/>
              <a:cs typeface="Calibri"/>
              <a:sym typeface="Calibri"/>
            </a:endParaRPr>
          </a:p>
        </p:txBody>
      </p:sp>
      <p:sp>
        <p:nvSpPr>
          <p:cNvPr id="468" name="Google Shape;468;p40"/>
          <p:cNvSpPr/>
          <p:nvPr/>
        </p:nvSpPr>
        <p:spPr>
          <a:xfrm>
            <a:off x="914400" y="5486400"/>
            <a:ext cx="7315200" cy="365700"/>
          </a:xfrm>
          <a:prstGeom prst="rect">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69" name="Google Shape;469;p40"/>
          <p:cNvSpPr txBox="1"/>
          <p:nvPr/>
        </p:nvSpPr>
        <p:spPr>
          <a:xfrm>
            <a:off x="6014479" y="3049984"/>
            <a:ext cx="2753841"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rgbClr val="FF0000"/>
                </a:solidFill>
                <a:latin typeface="Calibri"/>
                <a:ea typeface="Calibri"/>
                <a:cs typeface="Calibri"/>
                <a:sym typeface="Calibri"/>
              </a:rPr>
              <a:t>This is a string literal, and thus stored in STATIC DATA.</a:t>
            </a:r>
            <a:endParaRPr sz="1800">
              <a:solidFill>
                <a:srgbClr val="FF0000"/>
              </a:solidFill>
              <a:latin typeface="Calibri"/>
              <a:ea typeface="Calibri"/>
              <a:cs typeface="Calibri"/>
              <a:sym typeface="Calibri"/>
            </a:endParaRPr>
          </a:p>
        </p:txBody>
      </p:sp>
      <p:sp>
        <p:nvSpPr>
          <p:cNvPr id="470" name="Google Shape;470;p40"/>
          <p:cNvSpPr/>
          <p:nvPr/>
        </p:nvSpPr>
        <p:spPr>
          <a:xfrm>
            <a:off x="6096000" y="4490660"/>
            <a:ext cx="2590800" cy="923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rgbClr val="FF0000"/>
                </a:solidFill>
                <a:latin typeface="Calibri"/>
                <a:ea typeface="Calibri"/>
                <a:cs typeface="Calibri"/>
                <a:sym typeface="Calibri"/>
              </a:rPr>
              <a:t>Note: We’re talking about </a:t>
            </a:r>
            <a:r>
              <a:rPr lang="en-US" sz="1800">
                <a:solidFill>
                  <a:srgbClr val="FF0000"/>
                </a:solidFill>
                <a:latin typeface="Courier New"/>
                <a:ea typeface="Courier New"/>
                <a:cs typeface="Courier New"/>
                <a:sym typeface="Courier New"/>
              </a:rPr>
              <a:t>*s</a:t>
            </a:r>
            <a:r>
              <a:rPr lang="en-US" sz="1800">
                <a:solidFill>
                  <a:srgbClr val="FF0000"/>
                </a:solidFill>
                <a:latin typeface="Calibri"/>
                <a:ea typeface="Calibri"/>
                <a:cs typeface="Calibri"/>
                <a:sym typeface="Calibri"/>
              </a:rPr>
              <a:t>, not </a:t>
            </a:r>
            <a:r>
              <a:rPr lang="en-US" sz="1800">
                <a:solidFill>
                  <a:srgbClr val="FF0000"/>
                </a:solidFill>
                <a:latin typeface="Courier New"/>
                <a:ea typeface="Courier New"/>
                <a:cs typeface="Courier New"/>
                <a:sym typeface="Courier New"/>
              </a:rPr>
              <a:t>s</a:t>
            </a:r>
            <a:r>
              <a:rPr lang="en-US" sz="1800">
                <a:solidFill>
                  <a:srgbClr val="FF0000"/>
                </a:solidFill>
                <a:latin typeface="Calibri"/>
                <a:ea typeface="Calibri"/>
                <a:cs typeface="Calibri"/>
                <a:sym typeface="Calibri"/>
              </a:rPr>
              <a:t>, i.e. the location where </a:t>
            </a:r>
            <a:r>
              <a:rPr lang="en-US" sz="1800">
                <a:solidFill>
                  <a:srgbClr val="FF0000"/>
                </a:solidFill>
                <a:latin typeface="Courier New"/>
                <a:ea typeface="Courier New"/>
                <a:cs typeface="Courier New"/>
                <a:sym typeface="Courier New"/>
              </a:rPr>
              <a:t>s</a:t>
            </a:r>
            <a:r>
              <a:rPr lang="en-US" sz="1800">
                <a:solidFill>
                  <a:srgbClr val="FF0000"/>
                </a:solidFill>
                <a:latin typeface="Calibri"/>
                <a:ea typeface="Calibri"/>
                <a:cs typeface="Calibri"/>
                <a:sym typeface="Calibri"/>
              </a:rPr>
              <a:t> points!</a:t>
            </a:r>
            <a:endParaRPr/>
          </a:p>
        </p:txBody>
      </p:sp>
      <p:cxnSp>
        <p:nvCxnSpPr>
          <p:cNvPr id="471" name="Google Shape;471;p40"/>
          <p:cNvCxnSpPr>
            <a:stCxn id="469" idx="1"/>
          </p:cNvCxnSpPr>
          <p:nvPr/>
        </p:nvCxnSpPr>
        <p:spPr>
          <a:xfrm flipH="1">
            <a:off x="5486479" y="3373149"/>
            <a:ext cx="528000" cy="532200"/>
          </a:xfrm>
          <a:prstGeom prst="straightConnector1">
            <a:avLst/>
          </a:prstGeom>
          <a:noFill/>
          <a:ln w="9525" cap="flat" cmpd="sng">
            <a:solidFill>
              <a:srgbClr val="FF0000"/>
            </a:solidFill>
            <a:prstDash val="solid"/>
            <a:round/>
            <a:headEnd type="none" w="sm" len="sm"/>
            <a:tailEnd type="triangle" w="med" len="med"/>
          </a:ln>
        </p:spPr>
      </p:cxnSp>
    </p:spTree>
    <p:extLst>
      <p:ext uri="{BB962C8B-B14F-4D97-AF65-F5344CB8AC3E}">
        <p14:creationId xmlns:p14="http://schemas.microsoft.com/office/powerpoint/2010/main" val="4101963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Shape 476"/>
        <p:cNvGrpSpPr/>
        <p:nvPr/>
      </p:nvGrpSpPr>
      <p:grpSpPr>
        <a:xfrm>
          <a:off x="0" y="0"/>
          <a:ext cx="0" cy="0"/>
          <a:chOff x="0" y="0"/>
          <a:chExt cx="0" cy="0"/>
        </a:xfrm>
      </p:grpSpPr>
      <p:sp>
        <p:nvSpPr>
          <p:cNvPr id="477" name="Google Shape;477;p41"/>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Addresses</a:t>
            </a:r>
            <a:endParaRPr/>
          </a:p>
        </p:txBody>
      </p:sp>
      <p:sp>
        <p:nvSpPr>
          <p:cNvPr id="478" name="Google Shape;478;p41"/>
          <p:cNvSpPr txBox="1">
            <a:spLocks noGrp="1"/>
          </p:cNvSpPr>
          <p:nvPr>
            <p:ph type="body" idx="1"/>
          </p:nvPr>
        </p:nvSpPr>
        <p:spPr>
          <a:xfrm>
            <a:off x="457200" y="1600199"/>
            <a:ext cx="8229600" cy="4846200"/>
          </a:xfrm>
          <a:prstGeom prst="rect">
            <a:avLst/>
          </a:prstGeom>
        </p:spPr>
        <p:txBody>
          <a:bodyPr spcFirstLastPara="1" wrap="square" lIns="91425" tIns="91425" rIns="91425" bIns="91425" anchor="t" anchorCtr="0">
            <a:noAutofit/>
          </a:bodyPr>
          <a:lstStyle/>
          <a:p>
            <a:pPr marL="457200" lvl="0" indent="-431800" algn="l" rtl="0">
              <a:spcBef>
                <a:spcPts val="640"/>
              </a:spcBef>
              <a:spcAft>
                <a:spcPts val="0"/>
              </a:spcAft>
              <a:buSzPts val="3200"/>
              <a:buChar char="•"/>
            </a:pPr>
            <a:r>
              <a:rPr lang="en-US"/>
              <a:t>The size of an address (and thus, the size of a pointer) in bytes depends on architecture (eg: 32-bit Windows, 64-bit Mac OS)</a:t>
            </a:r>
            <a:endParaRPr/>
          </a:p>
          <a:p>
            <a:pPr marL="914400" lvl="1" indent="-406400" algn="l" rtl="0">
              <a:spcBef>
                <a:spcPts val="0"/>
              </a:spcBef>
              <a:spcAft>
                <a:spcPts val="0"/>
              </a:spcAft>
              <a:buSzPts val="2800"/>
              <a:buChar char="–"/>
            </a:pPr>
            <a:r>
              <a:rPr lang="en-US"/>
              <a:t>eg: for 32-bit, have 2</a:t>
            </a:r>
            <a:r>
              <a:rPr lang="en-US" baseline="30000"/>
              <a:t>32</a:t>
            </a:r>
            <a:r>
              <a:rPr lang="en-US"/>
              <a:t> possible addresses</a:t>
            </a:r>
            <a:endParaRPr/>
          </a:p>
          <a:p>
            <a:pPr marL="457200" lvl="0" indent="-431800" algn="l" rtl="0">
              <a:spcBef>
                <a:spcPts val="0"/>
              </a:spcBef>
              <a:spcAft>
                <a:spcPts val="0"/>
              </a:spcAft>
              <a:buSzPts val="3200"/>
              <a:buChar char="•"/>
            </a:pPr>
            <a:r>
              <a:rPr lang="en-US"/>
              <a:t>If a machine is </a:t>
            </a:r>
            <a:r>
              <a:rPr lang="en-US" b="1"/>
              <a:t>byte-addressed</a:t>
            </a:r>
            <a:r>
              <a:rPr lang="en-US"/>
              <a:t>, then each of its addresses points to a unique </a:t>
            </a:r>
            <a:r>
              <a:rPr lang="en-US" b="1"/>
              <a:t>byte</a:t>
            </a:r>
            <a:endParaRPr b="1"/>
          </a:p>
          <a:p>
            <a:pPr marL="914400" lvl="1" indent="-406400" algn="l" rtl="0">
              <a:spcBef>
                <a:spcPts val="0"/>
              </a:spcBef>
              <a:spcAft>
                <a:spcPts val="0"/>
              </a:spcAft>
              <a:buSzPts val="2800"/>
              <a:buChar char="–"/>
            </a:pPr>
            <a:r>
              <a:rPr lang="en-US"/>
              <a:t>word-addresses = address points to a word</a:t>
            </a:r>
            <a:endParaRPr/>
          </a:p>
          <a:p>
            <a:pPr marL="457200" lvl="0" indent="-431800" algn="l" rtl="0">
              <a:spcBef>
                <a:spcPts val="0"/>
              </a:spcBef>
              <a:spcAft>
                <a:spcPts val="0"/>
              </a:spcAft>
              <a:buSzPts val="3200"/>
              <a:buChar char="•"/>
            </a:pPr>
            <a:r>
              <a:rPr lang="en-US"/>
              <a:t>Question: on a byte-addressed machine, how can we order the bytes of an integer in mem?</a:t>
            </a:r>
            <a:endParaRPr/>
          </a:p>
          <a:p>
            <a:pPr marL="914400" lvl="1" indent="-406400" algn="l" rtl="0">
              <a:spcBef>
                <a:spcPts val="0"/>
              </a:spcBef>
              <a:spcAft>
                <a:spcPts val="0"/>
              </a:spcAft>
              <a:buSzPts val="2800"/>
              <a:buChar char="–"/>
            </a:pPr>
            <a:r>
              <a:rPr lang="en-US"/>
              <a:t>Answer: it depends</a:t>
            </a:r>
            <a:endParaRPr/>
          </a:p>
        </p:txBody>
      </p:sp>
      <p:sp>
        <p:nvSpPr>
          <p:cNvPr id="479" name="Google Shape;479;p4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Clr>
                <a:srgbClr val="000000"/>
              </a:buClr>
              <a:buFont typeface="Arial"/>
              <a:buNone/>
            </a:pPr>
            <a:fld id="{00000000-1234-1234-1234-123412341234}" type="slidenum">
              <a:rPr lang="en-US" smtClean="0"/>
              <a:pPr marL="0" lvl="0" indent="0" algn="r" rtl="0">
                <a:spcBef>
                  <a:spcPts val="0"/>
                </a:spcBef>
                <a:spcAft>
                  <a:spcPts val="0"/>
                </a:spcAft>
                <a:buClr>
                  <a:srgbClr val="000000"/>
                </a:buClr>
                <a:buFont typeface="Arial"/>
                <a:buNone/>
              </a:pPr>
              <a:t>13</a:t>
            </a:fld>
            <a:endParaRPr/>
          </a:p>
        </p:txBody>
      </p:sp>
    </p:spTree>
    <p:extLst>
      <p:ext uri="{BB962C8B-B14F-4D97-AF65-F5344CB8AC3E}">
        <p14:creationId xmlns:p14="http://schemas.microsoft.com/office/powerpoint/2010/main" val="336618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Shape 503"/>
        <p:cNvGrpSpPr/>
        <p:nvPr/>
      </p:nvGrpSpPr>
      <p:grpSpPr>
        <a:xfrm>
          <a:off x="0" y="0"/>
          <a:ext cx="0" cy="0"/>
          <a:chOff x="0" y="0"/>
          <a:chExt cx="0" cy="0"/>
        </a:xfrm>
      </p:grpSpPr>
      <p:sp>
        <p:nvSpPr>
          <p:cNvPr id="504" name="Google Shape;504;p4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Endianness</a:t>
            </a:r>
            <a:endParaRPr sz="4400" b="0" i="0" u="none" strike="noStrike" cap="none">
              <a:solidFill>
                <a:schemeClr val="accent1"/>
              </a:solidFill>
              <a:latin typeface="Calibri"/>
              <a:ea typeface="Calibri"/>
              <a:cs typeface="Calibri"/>
              <a:sym typeface="Calibri"/>
            </a:endParaRPr>
          </a:p>
        </p:txBody>
      </p:sp>
      <p:sp>
        <p:nvSpPr>
          <p:cNvPr id="505" name="Google Shape;505;p43"/>
          <p:cNvSpPr txBox="1">
            <a:spLocks noGrp="1"/>
          </p:cNvSpPr>
          <p:nvPr>
            <p:ph type="body" idx="1"/>
          </p:nvPr>
        </p:nvSpPr>
        <p:spPr>
          <a:xfrm>
            <a:off x="457200" y="1600199"/>
            <a:ext cx="4114800" cy="45720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2960"/>
              <a:buFont typeface="Arial"/>
              <a:buChar char="•"/>
            </a:pPr>
            <a:r>
              <a:rPr lang="en-US" sz="2960" b="0" i="0" u="none" strike="noStrike" cap="none">
                <a:solidFill>
                  <a:schemeClr val="dk1"/>
                </a:solidFill>
                <a:latin typeface="Calibri"/>
                <a:ea typeface="Calibri"/>
                <a:cs typeface="Calibri"/>
                <a:sym typeface="Calibri"/>
              </a:rPr>
              <a:t>Big Endian:</a:t>
            </a:r>
            <a:endParaRPr/>
          </a:p>
          <a:p>
            <a:pPr marL="742950" marR="0" lvl="1" indent="-285750" algn="l" rtl="0">
              <a:spcBef>
                <a:spcPts val="518"/>
              </a:spcBef>
              <a:spcAft>
                <a:spcPts val="0"/>
              </a:spcAft>
              <a:buClr>
                <a:schemeClr val="dk1"/>
              </a:buClr>
              <a:buSzPts val="2590"/>
              <a:buFont typeface="Arial"/>
              <a:buChar char="–"/>
            </a:pPr>
            <a:r>
              <a:rPr lang="en-US" sz="2590" b="0" i="0" u="none" strike="noStrike" cap="none">
                <a:solidFill>
                  <a:schemeClr val="dk1"/>
                </a:solidFill>
                <a:latin typeface="Calibri"/>
                <a:ea typeface="Calibri"/>
                <a:cs typeface="Calibri"/>
                <a:sym typeface="Calibri"/>
              </a:rPr>
              <a:t>Descending numerical significance with ascending memory addresses</a:t>
            </a:r>
            <a:endParaRPr/>
          </a:p>
          <a:p>
            <a:pPr marL="342900" marR="0" lvl="0" indent="-342900" algn="l" rtl="0">
              <a:spcBef>
                <a:spcPts val="592"/>
              </a:spcBef>
              <a:spcAft>
                <a:spcPts val="0"/>
              </a:spcAft>
              <a:buClr>
                <a:schemeClr val="dk1"/>
              </a:buClr>
              <a:buSzPts val="2960"/>
              <a:buFont typeface="Arial"/>
              <a:buChar char="•"/>
            </a:pPr>
            <a:r>
              <a:rPr lang="en-US" sz="2960" b="0" i="0" u="none" strike="noStrike" cap="none">
                <a:solidFill>
                  <a:schemeClr val="dk1"/>
                </a:solidFill>
                <a:latin typeface="Calibri"/>
                <a:ea typeface="Calibri"/>
                <a:cs typeface="Calibri"/>
                <a:sym typeface="Calibri"/>
              </a:rPr>
              <a:t>Little Endian</a:t>
            </a:r>
            <a:endParaRPr/>
          </a:p>
          <a:p>
            <a:pPr marL="742950" marR="0" lvl="1" indent="-285750" algn="l" rtl="0">
              <a:spcBef>
                <a:spcPts val="518"/>
              </a:spcBef>
              <a:spcAft>
                <a:spcPts val="0"/>
              </a:spcAft>
              <a:buClr>
                <a:schemeClr val="dk1"/>
              </a:buClr>
              <a:buSzPts val="2590"/>
              <a:buFont typeface="Arial"/>
              <a:buChar char="–"/>
            </a:pPr>
            <a:r>
              <a:rPr lang="en-US" sz="2590" b="0" i="0" u="none" strike="noStrike" cap="none">
                <a:solidFill>
                  <a:schemeClr val="dk1"/>
                </a:solidFill>
                <a:latin typeface="Calibri"/>
                <a:ea typeface="Calibri"/>
                <a:cs typeface="Calibri"/>
                <a:sym typeface="Calibri"/>
              </a:rPr>
              <a:t>Ascending numerical significance with ascending memory addresses</a:t>
            </a:r>
            <a:endParaRPr sz="2590" b="0" i="0" u="none" strike="noStrike" cap="none">
              <a:solidFill>
                <a:schemeClr val="dk1"/>
              </a:solidFill>
              <a:latin typeface="Calibri"/>
              <a:ea typeface="Calibri"/>
              <a:cs typeface="Calibri"/>
              <a:sym typeface="Calibri"/>
            </a:endParaRPr>
          </a:p>
        </p:txBody>
      </p:sp>
      <p:sp>
        <p:nvSpPr>
          <p:cNvPr id="506" name="Google Shape;506;p4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507" name="Google Shape;507;p4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508" name="Google Shape;508;p4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14</a:t>
            </a:fld>
            <a:endParaRPr sz="1200">
              <a:solidFill>
                <a:srgbClr val="888888"/>
              </a:solidFill>
              <a:latin typeface="Calibri"/>
              <a:ea typeface="Calibri"/>
              <a:cs typeface="Calibri"/>
              <a:sym typeface="Calibri"/>
            </a:endParaRPr>
          </a:p>
        </p:txBody>
      </p:sp>
      <p:pic>
        <p:nvPicPr>
          <p:cNvPr id="509" name="Google Shape;509;p43"/>
          <p:cNvPicPr preferRelativeResize="0"/>
          <p:nvPr/>
        </p:nvPicPr>
        <p:blipFill rotWithShape="1">
          <a:blip r:embed="rId3">
            <a:alphaModFix/>
          </a:blip>
          <a:srcRect/>
          <a:stretch/>
        </p:blipFill>
        <p:spPr>
          <a:xfrm>
            <a:off x="5486400" y="1600199"/>
            <a:ext cx="2702400" cy="2412000"/>
          </a:xfrm>
          <a:prstGeom prst="rect">
            <a:avLst/>
          </a:prstGeom>
          <a:noFill/>
          <a:ln>
            <a:noFill/>
          </a:ln>
        </p:spPr>
      </p:pic>
      <p:pic>
        <p:nvPicPr>
          <p:cNvPr id="510" name="Google Shape;510;p43"/>
          <p:cNvPicPr preferRelativeResize="0"/>
          <p:nvPr/>
        </p:nvPicPr>
        <p:blipFill rotWithShape="1">
          <a:blip r:embed="rId4">
            <a:alphaModFix/>
          </a:blip>
          <a:srcRect/>
          <a:stretch/>
        </p:blipFill>
        <p:spPr>
          <a:xfrm>
            <a:off x="5507072" y="3944344"/>
            <a:ext cx="2681700" cy="2393400"/>
          </a:xfrm>
          <a:prstGeom prst="rect">
            <a:avLst/>
          </a:prstGeom>
          <a:noFill/>
          <a:ln>
            <a:noFill/>
          </a:ln>
        </p:spPr>
      </p:pic>
      <p:sp>
        <p:nvSpPr>
          <p:cNvPr id="511" name="Google Shape;511;p43"/>
          <p:cNvSpPr/>
          <p:nvPr/>
        </p:nvSpPr>
        <p:spPr>
          <a:xfrm>
            <a:off x="5210132" y="6172200"/>
            <a:ext cx="3275700" cy="276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a:solidFill>
                  <a:schemeClr val="dk1"/>
                </a:solidFill>
                <a:latin typeface="Calibri"/>
                <a:ea typeface="Calibri"/>
                <a:cs typeface="Calibri"/>
                <a:sym typeface="Calibri"/>
              </a:rPr>
              <a:t>Source: https://en.wikipedia.org/wiki/Endianness</a:t>
            </a:r>
            <a:endParaRPr/>
          </a:p>
        </p:txBody>
      </p:sp>
    </p:spTree>
    <p:extLst>
      <p:ext uri="{BB962C8B-B14F-4D97-AF65-F5344CB8AC3E}">
        <p14:creationId xmlns:p14="http://schemas.microsoft.com/office/powerpoint/2010/main" val="2954282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Shape 515"/>
        <p:cNvGrpSpPr/>
        <p:nvPr/>
      </p:nvGrpSpPr>
      <p:grpSpPr>
        <a:xfrm>
          <a:off x="0" y="0"/>
          <a:ext cx="0" cy="0"/>
          <a:chOff x="0" y="0"/>
          <a:chExt cx="0" cy="0"/>
        </a:xfrm>
      </p:grpSpPr>
      <p:sp>
        <p:nvSpPr>
          <p:cNvPr id="516" name="Google Shape;516;p44"/>
          <p:cNvSpPr txBox="1"/>
          <p:nvPr/>
        </p:nvSpPr>
        <p:spPr>
          <a:xfrm>
            <a:off x="3825240" y="2644140"/>
            <a:ext cx="365760" cy="276999"/>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28</a:t>
            </a:r>
            <a:endParaRPr sz="2000">
              <a:solidFill>
                <a:schemeClr val="dk1"/>
              </a:solidFill>
              <a:latin typeface="Calibri"/>
              <a:ea typeface="Calibri"/>
              <a:cs typeface="Calibri"/>
              <a:sym typeface="Calibri"/>
            </a:endParaRPr>
          </a:p>
        </p:txBody>
      </p:sp>
      <p:sp>
        <p:nvSpPr>
          <p:cNvPr id="517" name="Google Shape;517;p44"/>
          <p:cNvSpPr/>
          <p:nvPr/>
        </p:nvSpPr>
        <p:spPr>
          <a:xfrm>
            <a:off x="3810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8" name="Google Shape;518;p4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Endianness</a:t>
            </a:r>
            <a:endParaRPr sz="4400" b="0" i="0" u="none" strike="noStrike" cap="none">
              <a:solidFill>
                <a:schemeClr val="accent1"/>
              </a:solidFill>
              <a:latin typeface="Calibri"/>
              <a:ea typeface="Calibri"/>
              <a:cs typeface="Calibri"/>
              <a:sym typeface="Calibri"/>
            </a:endParaRPr>
          </a:p>
        </p:txBody>
      </p:sp>
      <p:sp>
        <p:nvSpPr>
          <p:cNvPr id="519" name="Google Shape;519;p44"/>
          <p:cNvSpPr txBox="1">
            <a:spLocks noGrp="1"/>
          </p:cNvSpPr>
          <p:nvPr>
            <p:ph type="body" idx="1"/>
          </p:nvPr>
        </p:nvSpPr>
        <p:spPr>
          <a:xfrm>
            <a:off x="457200" y="1600199"/>
            <a:ext cx="8229600" cy="4572001"/>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chemeClr val="dk1"/>
              </a:buClr>
              <a:buSzPts val="2720"/>
              <a:buFont typeface="Arial"/>
              <a:buChar char="•"/>
            </a:pPr>
            <a:r>
              <a:rPr lang="en-US" sz="2720" b="0" i="0" u="none" strike="noStrike" cap="none">
                <a:solidFill>
                  <a:schemeClr val="dk1"/>
                </a:solidFill>
                <a:latin typeface="Calibri"/>
                <a:ea typeface="Calibri"/>
                <a:cs typeface="Calibri"/>
                <a:sym typeface="Calibri"/>
              </a:rPr>
              <a:t>In what order are the bytes within a data type stored in memory? Remember: </a:t>
            </a:r>
            <a:r>
              <a:rPr lang="en-US" sz="2720"/>
              <a:t>28</a:t>
            </a:r>
            <a:r>
              <a:rPr lang="en-US" sz="2720" b="0" i="0" u="none" strike="noStrike" cap="none">
                <a:solidFill>
                  <a:schemeClr val="dk1"/>
                </a:solidFill>
                <a:latin typeface="Calibri"/>
                <a:ea typeface="Calibri"/>
                <a:cs typeface="Calibri"/>
                <a:sym typeface="Calibri"/>
              </a:rPr>
              <a:t> = 0</a:t>
            </a:r>
            <a:r>
              <a:rPr lang="en-US" sz="2720"/>
              <a:t>x 00 00 00 1C</a:t>
            </a:r>
            <a:endParaRPr/>
          </a:p>
          <a:p>
            <a:pPr marL="342900" marR="0" lvl="0" indent="-170180" algn="l" rtl="0">
              <a:lnSpc>
                <a:spcPct val="80000"/>
              </a:lnSpc>
              <a:spcBef>
                <a:spcPts val="544"/>
              </a:spcBef>
              <a:spcAft>
                <a:spcPts val="0"/>
              </a:spcAft>
              <a:buClr>
                <a:schemeClr val="dk1"/>
              </a:buClr>
              <a:buSzPts val="2720"/>
              <a:buFont typeface="Arial"/>
              <a:buNone/>
            </a:pPr>
            <a:endParaRPr sz="2720" b="0" i="0" u="none" strike="noStrike" cap="none">
              <a:solidFill>
                <a:schemeClr val="dk1"/>
              </a:solidFill>
              <a:latin typeface="Calibri"/>
              <a:ea typeface="Calibri"/>
              <a:cs typeface="Calibri"/>
              <a:sym typeface="Calibri"/>
            </a:endParaRPr>
          </a:p>
          <a:p>
            <a:pPr marL="342900" marR="0" lvl="0" indent="-170180" algn="l" rtl="0">
              <a:lnSpc>
                <a:spcPct val="80000"/>
              </a:lnSpc>
              <a:spcBef>
                <a:spcPts val="544"/>
              </a:spcBef>
              <a:spcAft>
                <a:spcPts val="0"/>
              </a:spcAft>
              <a:buClr>
                <a:schemeClr val="dk1"/>
              </a:buClr>
              <a:buSzPts val="2720"/>
              <a:buFont typeface="Arial"/>
              <a:buNone/>
            </a:pPr>
            <a:endParaRPr sz="2720" b="0" i="0" u="none" strike="noStrike" cap="none">
              <a:solidFill>
                <a:schemeClr val="dk1"/>
              </a:solidFill>
              <a:latin typeface="Calibri"/>
              <a:ea typeface="Calibri"/>
              <a:cs typeface="Calibri"/>
              <a:sym typeface="Calibri"/>
            </a:endParaRPr>
          </a:p>
          <a:p>
            <a:pPr marL="342900" marR="0" lvl="0" indent="-170180" algn="l" rtl="0">
              <a:lnSpc>
                <a:spcPct val="80000"/>
              </a:lnSpc>
              <a:spcBef>
                <a:spcPts val="544"/>
              </a:spcBef>
              <a:spcAft>
                <a:spcPts val="0"/>
              </a:spcAft>
              <a:buClr>
                <a:schemeClr val="dk1"/>
              </a:buClr>
              <a:buSzPts val="2720"/>
              <a:buFont typeface="Arial"/>
              <a:buNone/>
            </a:pPr>
            <a:endParaRPr sz="2720" b="0" i="0" u="none" strike="noStrike" cap="none">
              <a:solidFill>
                <a:schemeClr val="dk1"/>
              </a:solidFill>
              <a:latin typeface="Calibri"/>
              <a:ea typeface="Calibri"/>
              <a:cs typeface="Calibri"/>
              <a:sym typeface="Calibri"/>
            </a:endParaRPr>
          </a:p>
          <a:p>
            <a:pPr marL="342900" marR="0" lvl="0" indent="-170180" algn="l" rtl="0">
              <a:lnSpc>
                <a:spcPct val="80000"/>
              </a:lnSpc>
              <a:spcBef>
                <a:spcPts val="544"/>
              </a:spcBef>
              <a:spcAft>
                <a:spcPts val="0"/>
              </a:spcAft>
              <a:buClr>
                <a:schemeClr val="dk1"/>
              </a:buClr>
              <a:buSzPts val="2720"/>
              <a:buFont typeface="Arial"/>
              <a:buNone/>
            </a:pPr>
            <a:endParaRPr sz="2720" b="0" i="0" u="none" strike="noStrike" cap="none">
              <a:solidFill>
                <a:schemeClr val="dk1"/>
              </a:solidFill>
              <a:latin typeface="Calibri"/>
              <a:ea typeface="Calibri"/>
              <a:cs typeface="Calibri"/>
              <a:sym typeface="Calibri"/>
            </a:endParaRPr>
          </a:p>
          <a:p>
            <a:pPr marL="342900" marR="0" lvl="0" indent="-342900" algn="l" rtl="0">
              <a:lnSpc>
                <a:spcPct val="80000"/>
              </a:lnSpc>
              <a:spcBef>
                <a:spcPts val="544"/>
              </a:spcBef>
              <a:spcAft>
                <a:spcPts val="0"/>
              </a:spcAft>
              <a:buClr>
                <a:schemeClr val="dk1"/>
              </a:buClr>
              <a:buSzPts val="2720"/>
              <a:buFont typeface="Arial"/>
              <a:buChar char="•"/>
            </a:pPr>
            <a:r>
              <a:rPr lang="en-US" sz="2720" b="0" i="0" u="none" strike="noStrike" cap="none">
                <a:solidFill>
                  <a:schemeClr val="dk1"/>
                </a:solidFill>
                <a:latin typeface="Calibri"/>
                <a:ea typeface="Calibri"/>
                <a:cs typeface="Calibri"/>
                <a:sym typeface="Calibri"/>
              </a:rPr>
              <a:t>Big Endian:</a:t>
            </a:r>
            <a:endParaRPr/>
          </a:p>
          <a:p>
            <a:pPr marL="742950" marR="0" lvl="1" indent="-285750" algn="l" rtl="0">
              <a:lnSpc>
                <a:spcPct val="80000"/>
              </a:lnSpc>
              <a:spcBef>
                <a:spcPts val="476"/>
              </a:spcBef>
              <a:spcAft>
                <a:spcPts val="0"/>
              </a:spcAft>
              <a:buClr>
                <a:schemeClr val="dk1"/>
              </a:buClr>
              <a:buSzPts val="2380"/>
              <a:buFont typeface="Arial"/>
              <a:buChar char="–"/>
            </a:pPr>
            <a:r>
              <a:rPr lang="en-US" sz="2380" b="0" i="0" u="none" strike="noStrike" cap="none">
                <a:solidFill>
                  <a:schemeClr val="dk1"/>
                </a:solidFill>
                <a:latin typeface="Calibri"/>
                <a:ea typeface="Calibri"/>
                <a:cs typeface="Calibri"/>
                <a:sym typeface="Calibri"/>
              </a:rPr>
              <a:t>Descending numerical significance with ascending memory addresses</a:t>
            </a:r>
            <a:endParaRPr sz="2380" b="0" i="0" u="none" strike="noStrike" cap="none">
              <a:solidFill>
                <a:schemeClr val="dk1"/>
              </a:solidFill>
              <a:latin typeface="Calibri"/>
              <a:ea typeface="Calibri"/>
              <a:cs typeface="Calibri"/>
              <a:sym typeface="Calibri"/>
            </a:endParaRPr>
          </a:p>
          <a:p>
            <a:pPr marL="342900" marR="0" lvl="0" indent="-342900" algn="l" rtl="0">
              <a:lnSpc>
                <a:spcPct val="80000"/>
              </a:lnSpc>
              <a:spcBef>
                <a:spcPts val="544"/>
              </a:spcBef>
              <a:spcAft>
                <a:spcPts val="0"/>
              </a:spcAft>
              <a:buClr>
                <a:schemeClr val="dk1"/>
              </a:buClr>
              <a:buSzPts val="2720"/>
              <a:buFont typeface="Arial"/>
              <a:buChar char="•"/>
            </a:pPr>
            <a:r>
              <a:rPr lang="en-US" sz="2720" b="0" i="0" u="none" strike="noStrike" cap="none">
                <a:solidFill>
                  <a:schemeClr val="dk1"/>
                </a:solidFill>
                <a:latin typeface="Calibri"/>
                <a:ea typeface="Calibri"/>
                <a:cs typeface="Calibri"/>
                <a:sym typeface="Calibri"/>
              </a:rPr>
              <a:t>Little Endian</a:t>
            </a:r>
            <a:endParaRPr/>
          </a:p>
          <a:p>
            <a:pPr marL="742950" marR="0" lvl="1" indent="-285750" algn="l" rtl="0">
              <a:lnSpc>
                <a:spcPct val="80000"/>
              </a:lnSpc>
              <a:spcBef>
                <a:spcPts val="476"/>
              </a:spcBef>
              <a:spcAft>
                <a:spcPts val="0"/>
              </a:spcAft>
              <a:buClr>
                <a:schemeClr val="dk1"/>
              </a:buClr>
              <a:buSzPts val="2380"/>
              <a:buFont typeface="Arial"/>
              <a:buChar char="–"/>
            </a:pPr>
            <a:r>
              <a:rPr lang="en-US" sz="2380" b="0" i="0" u="none" strike="noStrike" cap="none">
                <a:solidFill>
                  <a:schemeClr val="dk1"/>
                </a:solidFill>
                <a:latin typeface="Calibri"/>
                <a:ea typeface="Calibri"/>
                <a:cs typeface="Calibri"/>
                <a:sym typeface="Calibri"/>
              </a:rPr>
              <a:t>Ascending numerical significance with ascending memory addresses</a:t>
            </a:r>
            <a:endParaRPr sz="2380" b="0" i="0" u="none" strike="noStrike" cap="none">
              <a:solidFill>
                <a:schemeClr val="dk1"/>
              </a:solidFill>
              <a:latin typeface="Calibri"/>
              <a:ea typeface="Calibri"/>
              <a:cs typeface="Calibri"/>
              <a:sym typeface="Calibri"/>
            </a:endParaRPr>
          </a:p>
        </p:txBody>
      </p:sp>
      <p:sp>
        <p:nvSpPr>
          <p:cNvPr id="520" name="Google Shape;520;p4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521" name="Google Shape;521;p4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522" name="Google Shape;522;p4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15</a:t>
            </a:fld>
            <a:endParaRPr sz="1200">
              <a:solidFill>
                <a:srgbClr val="888888"/>
              </a:solidFill>
              <a:latin typeface="Calibri"/>
              <a:ea typeface="Calibri"/>
              <a:cs typeface="Calibri"/>
              <a:sym typeface="Calibri"/>
            </a:endParaRPr>
          </a:p>
        </p:txBody>
      </p:sp>
      <p:sp>
        <p:nvSpPr>
          <p:cNvPr id="523" name="Google Shape;523;p44"/>
          <p:cNvSpPr txBox="1"/>
          <p:nvPr/>
        </p:nvSpPr>
        <p:spPr>
          <a:xfrm>
            <a:off x="7620000" y="2406968"/>
            <a:ext cx="550863" cy="51911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a:t>
            </a:r>
            <a:endParaRPr sz="2000">
              <a:solidFill>
                <a:schemeClr val="dk1"/>
              </a:solidFill>
              <a:latin typeface="Calibri"/>
              <a:ea typeface="Calibri"/>
              <a:cs typeface="Calibri"/>
              <a:sym typeface="Calibri"/>
            </a:endParaRPr>
          </a:p>
        </p:txBody>
      </p:sp>
      <p:sp>
        <p:nvSpPr>
          <p:cNvPr id="524" name="Google Shape;524;p44"/>
          <p:cNvSpPr txBox="1"/>
          <p:nvPr/>
        </p:nvSpPr>
        <p:spPr>
          <a:xfrm>
            <a:off x="1295400" y="2406968"/>
            <a:ext cx="550863" cy="51911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a:t>
            </a:r>
            <a:endParaRPr sz="2000">
              <a:solidFill>
                <a:schemeClr val="dk1"/>
              </a:solidFill>
              <a:latin typeface="Calibri"/>
              <a:ea typeface="Calibri"/>
              <a:cs typeface="Calibri"/>
              <a:sym typeface="Calibri"/>
            </a:endParaRPr>
          </a:p>
        </p:txBody>
      </p:sp>
      <p:sp>
        <p:nvSpPr>
          <p:cNvPr id="525" name="Google Shape;525;p44"/>
          <p:cNvSpPr/>
          <p:nvPr/>
        </p:nvSpPr>
        <p:spPr>
          <a:xfrm>
            <a:off x="1905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6" name="Google Shape;526;p44"/>
          <p:cNvSpPr/>
          <p:nvPr/>
        </p:nvSpPr>
        <p:spPr>
          <a:xfrm>
            <a:off x="2286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7" name="Google Shape;527;p44"/>
          <p:cNvSpPr/>
          <p:nvPr/>
        </p:nvSpPr>
        <p:spPr>
          <a:xfrm>
            <a:off x="2667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8" name="Google Shape;528;p44"/>
          <p:cNvSpPr/>
          <p:nvPr/>
        </p:nvSpPr>
        <p:spPr>
          <a:xfrm>
            <a:off x="3429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9" name="Google Shape;529;p44"/>
          <p:cNvSpPr/>
          <p:nvPr/>
        </p:nvSpPr>
        <p:spPr>
          <a:xfrm>
            <a:off x="3048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0" name="Google Shape;530;p44"/>
          <p:cNvSpPr/>
          <p:nvPr/>
        </p:nvSpPr>
        <p:spPr>
          <a:xfrm>
            <a:off x="4191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1" name="Google Shape;531;p44"/>
          <p:cNvSpPr/>
          <p:nvPr/>
        </p:nvSpPr>
        <p:spPr>
          <a:xfrm>
            <a:off x="4572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2" name="Google Shape;532;p44"/>
          <p:cNvSpPr/>
          <p:nvPr/>
        </p:nvSpPr>
        <p:spPr>
          <a:xfrm>
            <a:off x="4953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3" name="Google Shape;533;p44"/>
          <p:cNvSpPr/>
          <p:nvPr/>
        </p:nvSpPr>
        <p:spPr>
          <a:xfrm>
            <a:off x="5334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4" name="Google Shape;534;p44"/>
          <p:cNvSpPr/>
          <p:nvPr/>
        </p:nvSpPr>
        <p:spPr>
          <a:xfrm>
            <a:off x="5715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5" name="Google Shape;535;p44"/>
          <p:cNvSpPr/>
          <p:nvPr/>
        </p:nvSpPr>
        <p:spPr>
          <a:xfrm>
            <a:off x="6096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6" name="Google Shape;536;p44"/>
          <p:cNvSpPr/>
          <p:nvPr/>
        </p:nvSpPr>
        <p:spPr>
          <a:xfrm>
            <a:off x="6477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7" name="Google Shape;537;p44"/>
          <p:cNvSpPr/>
          <p:nvPr/>
        </p:nvSpPr>
        <p:spPr>
          <a:xfrm>
            <a:off x="6858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38" name="Google Shape;538;p44"/>
          <p:cNvSpPr/>
          <p:nvPr/>
        </p:nvSpPr>
        <p:spPr>
          <a:xfrm>
            <a:off x="7239000" y="2621280"/>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539" name="Google Shape;539;p44"/>
          <p:cNvGrpSpPr/>
          <p:nvPr/>
        </p:nvGrpSpPr>
        <p:grpSpPr>
          <a:xfrm>
            <a:off x="1905000" y="2362200"/>
            <a:ext cx="5340096" cy="276999"/>
            <a:chOff x="1600200" y="4389120"/>
            <a:chExt cx="5340096" cy="276999"/>
          </a:xfrm>
        </p:grpSpPr>
        <p:sp>
          <p:nvSpPr>
            <p:cNvPr id="540" name="Google Shape;540;p44"/>
            <p:cNvSpPr txBox="1"/>
            <p:nvPr/>
          </p:nvSpPr>
          <p:spPr>
            <a:xfrm>
              <a:off x="1600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0</a:t>
              </a:r>
              <a:endParaRPr sz="2400">
                <a:solidFill>
                  <a:srgbClr val="000000"/>
                </a:solidFill>
                <a:latin typeface="Calibri"/>
                <a:ea typeface="Calibri"/>
                <a:cs typeface="Calibri"/>
                <a:sym typeface="Calibri"/>
              </a:endParaRPr>
            </a:p>
          </p:txBody>
        </p:sp>
        <p:sp>
          <p:nvSpPr>
            <p:cNvPr id="541" name="Google Shape;541;p44"/>
            <p:cNvSpPr txBox="1"/>
            <p:nvPr/>
          </p:nvSpPr>
          <p:spPr>
            <a:xfrm>
              <a:off x="1984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4</a:t>
              </a:r>
              <a:endParaRPr sz="2400">
                <a:solidFill>
                  <a:srgbClr val="000000"/>
                </a:solidFill>
                <a:latin typeface="Calibri"/>
                <a:ea typeface="Calibri"/>
                <a:cs typeface="Calibri"/>
                <a:sym typeface="Calibri"/>
              </a:endParaRPr>
            </a:p>
          </p:txBody>
        </p:sp>
        <p:sp>
          <p:nvSpPr>
            <p:cNvPr id="542" name="Google Shape;542;p44"/>
            <p:cNvSpPr txBox="1"/>
            <p:nvPr/>
          </p:nvSpPr>
          <p:spPr>
            <a:xfrm>
              <a:off x="2359152"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8</a:t>
              </a:r>
              <a:endParaRPr sz="2400">
                <a:solidFill>
                  <a:srgbClr val="000000"/>
                </a:solidFill>
                <a:latin typeface="Calibri"/>
                <a:ea typeface="Calibri"/>
                <a:cs typeface="Calibri"/>
                <a:sym typeface="Calibri"/>
              </a:endParaRPr>
            </a:p>
          </p:txBody>
        </p:sp>
        <p:sp>
          <p:nvSpPr>
            <p:cNvPr id="543" name="Google Shape;543;p44"/>
            <p:cNvSpPr txBox="1"/>
            <p:nvPr/>
          </p:nvSpPr>
          <p:spPr>
            <a:xfrm>
              <a:off x="2743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12</a:t>
              </a:r>
              <a:endParaRPr sz="2400">
                <a:solidFill>
                  <a:srgbClr val="000000"/>
                </a:solidFill>
                <a:latin typeface="Calibri"/>
                <a:ea typeface="Calibri"/>
                <a:cs typeface="Calibri"/>
                <a:sym typeface="Calibri"/>
              </a:endParaRPr>
            </a:p>
          </p:txBody>
        </p:sp>
        <p:sp>
          <p:nvSpPr>
            <p:cNvPr id="544" name="Google Shape;544;p44"/>
            <p:cNvSpPr txBox="1"/>
            <p:nvPr/>
          </p:nvSpPr>
          <p:spPr>
            <a:xfrm>
              <a:off x="3127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16</a:t>
              </a:r>
              <a:endParaRPr sz="2400">
                <a:solidFill>
                  <a:srgbClr val="000000"/>
                </a:solidFill>
                <a:latin typeface="Calibri"/>
                <a:ea typeface="Calibri"/>
                <a:cs typeface="Calibri"/>
                <a:sym typeface="Calibri"/>
              </a:endParaRPr>
            </a:p>
          </p:txBody>
        </p:sp>
        <p:sp>
          <p:nvSpPr>
            <p:cNvPr id="545" name="Google Shape;545;p44"/>
            <p:cNvSpPr txBox="1"/>
            <p:nvPr/>
          </p:nvSpPr>
          <p:spPr>
            <a:xfrm>
              <a:off x="3502152"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20</a:t>
              </a:r>
              <a:endParaRPr sz="2400">
                <a:solidFill>
                  <a:srgbClr val="000000"/>
                </a:solidFill>
                <a:latin typeface="Calibri"/>
                <a:ea typeface="Calibri"/>
                <a:cs typeface="Calibri"/>
                <a:sym typeface="Calibri"/>
              </a:endParaRPr>
            </a:p>
          </p:txBody>
        </p:sp>
        <p:sp>
          <p:nvSpPr>
            <p:cNvPr id="546" name="Google Shape;546;p44"/>
            <p:cNvSpPr txBox="1"/>
            <p:nvPr/>
          </p:nvSpPr>
          <p:spPr>
            <a:xfrm>
              <a:off x="3886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24</a:t>
              </a:r>
              <a:endParaRPr sz="2400">
                <a:solidFill>
                  <a:srgbClr val="000000"/>
                </a:solidFill>
                <a:latin typeface="Calibri"/>
                <a:ea typeface="Calibri"/>
                <a:cs typeface="Calibri"/>
                <a:sym typeface="Calibri"/>
              </a:endParaRPr>
            </a:p>
          </p:txBody>
        </p:sp>
        <p:sp>
          <p:nvSpPr>
            <p:cNvPr id="547" name="Google Shape;547;p44"/>
            <p:cNvSpPr txBox="1"/>
            <p:nvPr/>
          </p:nvSpPr>
          <p:spPr>
            <a:xfrm>
              <a:off x="4270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28</a:t>
              </a:r>
              <a:endParaRPr sz="2400">
                <a:solidFill>
                  <a:srgbClr val="000000"/>
                </a:solidFill>
                <a:latin typeface="Calibri"/>
                <a:ea typeface="Calibri"/>
                <a:cs typeface="Calibri"/>
                <a:sym typeface="Calibri"/>
              </a:endParaRPr>
            </a:p>
          </p:txBody>
        </p:sp>
        <p:sp>
          <p:nvSpPr>
            <p:cNvPr id="548" name="Google Shape;548;p44"/>
            <p:cNvSpPr txBox="1"/>
            <p:nvPr/>
          </p:nvSpPr>
          <p:spPr>
            <a:xfrm>
              <a:off x="4645152"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32</a:t>
              </a:r>
              <a:endParaRPr sz="2400">
                <a:solidFill>
                  <a:srgbClr val="000000"/>
                </a:solidFill>
                <a:latin typeface="Calibri"/>
                <a:ea typeface="Calibri"/>
                <a:cs typeface="Calibri"/>
                <a:sym typeface="Calibri"/>
              </a:endParaRPr>
            </a:p>
          </p:txBody>
        </p:sp>
        <p:sp>
          <p:nvSpPr>
            <p:cNvPr id="549" name="Google Shape;549;p44"/>
            <p:cNvSpPr txBox="1"/>
            <p:nvPr/>
          </p:nvSpPr>
          <p:spPr>
            <a:xfrm>
              <a:off x="5029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36</a:t>
              </a:r>
              <a:endParaRPr sz="2400">
                <a:solidFill>
                  <a:srgbClr val="000000"/>
                </a:solidFill>
                <a:latin typeface="Calibri"/>
                <a:ea typeface="Calibri"/>
                <a:cs typeface="Calibri"/>
                <a:sym typeface="Calibri"/>
              </a:endParaRPr>
            </a:p>
          </p:txBody>
        </p:sp>
        <p:sp>
          <p:nvSpPr>
            <p:cNvPr id="550" name="Google Shape;550;p44"/>
            <p:cNvSpPr txBox="1"/>
            <p:nvPr/>
          </p:nvSpPr>
          <p:spPr>
            <a:xfrm>
              <a:off x="5413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40</a:t>
              </a:r>
              <a:endParaRPr sz="2400">
                <a:solidFill>
                  <a:srgbClr val="000000"/>
                </a:solidFill>
                <a:latin typeface="Calibri"/>
                <a:ea typeface="Calibri"/>
                <a:cs typeface="Calibri"/>
                <a:sym typeface="Calibri"/>
              </a:endParaRPr>
            </a:p>
          </p:txBody>
        </p:sp>
        <p:sp>
          <p:nvSpPr>
            <p:cNvPr id="551" name="Google Shape;551;p44"/>
            <p:cNvSpPr txBox="1"/>
            <p:nvPr/>
          </p:nvSpPr>
          <p:spPr>
            <a:xfrm>
              <a:off x="5788152"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44</a:t>
              </a:r>
              <a:endParaRPr sz="2400">
                <a:solidFill>
                  <a:srgbClr val="000000"/>
                </a:solidFill>
                <a:latin typeface="Calibri"/>
                <a:ea typeface="Calibri"/>
                <a:cs typeface="Calibri"/>
                <a:sym typeface="Calibri"/>
              </a:endParaRPr>
            </a:p>
          </p:txBody>
        </p:sp>
        <p:sp>
          <p:nvSpPr>
            <p:cNvPr id="552" name="Google Shape;552;p44"/>
            <p:cNvSpPr txBox="1"/>
            <p:nvPr/>
          </p:nvSpPr>
          <p:spPr>
            <a:xfrm>
              <a:off x="6172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48</a:t>
              </a:r>
              <a:endParaRPr sz="2400">
                <a:solidFill>
                  <a:srgbClr val="000000"/>
                </a:solidFill>
                <a:latin typeface="Calibri"/>
                <a:ea typeface="Calibri"/>
                <a:cs typeface="Calibri"/>
                <a:sym typeface="Calibri"/>
              </a:endParaRPr>
            </a:p>
          </p:txBody>
        </p:sp>
        <p:sp>
          <p:nvSpPr>
            <p:cNvPr id="553" name="Google Shape;553;p44"/>
            <p:cNvSpPr txBox="1"/>
            <p:nvPr/>
          </p:nvSpPr>
          <p:spPr>
            <a:xfrm>
              <a:off x="6556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a:t>
              </a:r>
              <a:endParaRPr sz="2400">
                <a:solidFill>
                  <a:srgbClr val="000000"/>
                </a:solidFill>
                <a:latin typeface="Calibri"/>
                <a:ea typeface="Calibri"/>
                <a:cs typeface="Calibri"/>
                <a:sym typeface="Calibri"/>
              </a:endParaRPr>
            </a:p>
          </p:txBody>
        </p:sp>
      </p:grpSp>
      <p:sp>
        <p:nvSpPr>
          <p:cNvPr id="554" name="Google Shape;554;p44"/>
          <p:cNvSpPr txBox="1"/>
          <p:nvPr/>
        </p:nvSpPr>
        <p:spPr>
          <a:xfrm>
            <a:off x="7450137" y="3285679"/>
            <a:ext cx="550863" cy="51911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a:t>
            </a:r>
            <a:endParaRPr sz="2000">
              <a:solidFill>
                <a:schemeClr val="dk1"/>
              </a:solidFill>
              <a:latin typeface="Calibri"/>
              <a:ea typeface="Calibri"/>
              <a:cs typeface="Calibri"/>
              <a:sym typeface="Calibri"/>
            </a:endParaRPr>
          </a:p>
        </p:txBody>
      </p:sp>
      <p:sp>
        <p:nvSpPr>
          <p:cNvPr id="555" name="Google Shape;555;p44"/>
          <p:cNvSpPr txBox="1"/>
          <p:nvPr/>
        </p:nvSpPr>
        <p:spPr>
          <a:xfrm>
            <a:off x="1125537" y="3285679"/>
            <a:ext cx="550863" cy="51911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chemeClr val="dk1"/>
                </a:solidFill>
                <a:latin typeface="Calibri"/>
                <a:ea typeface="Calibri"/>
                <a:cs typeface="Calibri"/>
                <a:sym typeface="Calibri"/>
              </a:rPr>
              <a:t> </a:t>
            </a:r>
            <a:r>
              <a:rPr lang="en-US" sz="2800">
                <a:solidFill>
                  <a:schemeClr val="dk1"/>
                </a:solidFill>
                <a:latin typeface="Calibri"/>
                <a:ea typeface="Calibri"/>
                <a:cs typeface="Calibri"/>
                <a:sym typeface="Calibri"/>
              </a:rPr>
              <a:t>...</a:t>
            </a:r>
            <a:endParaRPr sz="2000">
              <a:solidFill>
                <a:schemeClr val="dk1"/>
              </a:solidFill>
              <a:latin typeface="Calibri"/>
              <a:ea typeface="Calibri"/>
              <a:cs typeface="Calibri"/>
              <a:sym typeface="Calibri"/>
            </a:endParaRPr>
          </a:p>
        </p:txBody>
      </p:sp>
      <p:sp>
        <p:nvSpPr>
          <p:cNvPr id="556" name="Google Shape;556;p44"/>
          <p:cNvSpPr txBox="1"/>
          <p:nvPr/>
        </p:nvSpPr>
        <p:spPr>
          <a:xfrm>
            <a:off x="4030281" y="3515231"/>
            <a:ext cx="365760"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a:t>
            </a:r>
            <a:endParaRPr sz="2000">
              <a:solidFill>
                <a:schemeClr val="dk1"/>
              </a:solidFill>
              <a:latin typeface="Calibri"/>
              <a:ea typeface="Calibri"/>
              <a:cs typeface="Calibri"/>
              <a:sym typeface="Calibri"/>
            </a:endParaRPr>
          </a:p>
        </p:txBody>
      </p:sp>
      <p:sp>
        <p:nvSpPr>
          <p:cNvPr id="557" name="Google Shape;557;p44"/>
          <p:cNvSpPr txBox="1"/>
          <p:nvPr/>
        </p:nvSpPr>
        <p:spPr>
          <a:xfrm>
            <a:off x="4030281" y="3515231"/>
            <a:ext cx="365760" cy="276999"/>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endParaRPr sz="2000">
              <a:solidFill>
                <a:schemeClr val="dk1"/>
              </a:solidFill>
              <a:latin typeface="Calibri"/>
              <a:ea typeface="Calibri"/>
              <a:cs typeface="Calibri"/>
              <a:sym typeface="Calibri"/>
            </a:endParaRPr>
          </a:p>
        </p:txBody>
      </p:sp>
      <p:sp>
        <p:nvSpPr>
          <p:cNvPr id="558" name="Google Shape;558;p44"/>
          <p:cNvSpPr/>
          <p:nvPr/>
        </p:nvSpPr>
        <p:spPr>
          <a:xfrm>
            <a:off x="1735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9" name="Google Shape;559;p44"/>
          <p:cNvSpPr/>
          <p:nvPr/>
        </p:nvSpPr>
        <p:spPr>
          <a:xfrm>
            <a:off x="2116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0" name="Google Shape;560;p44"/>
          <p:cNvSpPr/>
          <p:nvPr/>
        </p:nvSpPr>
        <p:spPr>
          <a:xfrm>
            <a:off x="2497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1" name="Google Shape;561;p44"/>
          <p:cNvSpPr/>
          <p:nvPr/>
        </p:nvSpPr>
        <p:spPr>
          <a:xfrm>
            <a:off x="3259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2" name="Google Shape;562;p44"/>
          <p:cNvSpPr/>
          <p:nvPr/>
        </p:nvSpPr>
        <p:spPr>
          <a:xfrm>
            <a:off x="2878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3" name="Google Shape;563;p44"/>
          <p:cNvSpPr/>
          <p:nvPr/>
        </p:nvSpPr>
        <p:spPr>
          <a:xfrm>
            <a:off x="3640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4" name="Google Shape;564;p44"/>
          <p:cNvSpPr/>
          <p:nvPr/>
        </p:nvSpPr>
        <p:spPr>
          <a:xfrm>
            <a:off x="4021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5" name="Google Shape;565;p44"/>
          <p:cNvSpPr/>
          <p:nvPr/>
        </p:nvSpPr>
        <p:spPr>
          <a:xfrm>
            <a:off x="4402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6" name="Google Shape;566;p44"/>
          <p:cNvSpPr/>
          <p:nvPr/>
        </p:nvSpPr>
        <p:spPr>
          <a:xfrm>
            <a:off x="4783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7" name="Google Shape;567;p44"/>
          <p:cNvSpPr/>
          <p:nvPr/>
        </p:nvSpPr>
        <p:spPr>
          <a:xfrm>
            <a:off x="5164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8" name="Google Shape;568;p44"/>
          <p:cNvSpPr/>
          <p:nvPr/>
        </p:nvSpPr>
        <p:spPr>
          <a:xfrm>
            <a:off x="5545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9" name="Google Shape;569;p44"/>
          <p:cNvSpPr/>
          <p:nvPr/>
        </p:nvSpPr>
        <p:spPr>
          <a:xfrm>
            <a:off x="5926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0" name="Google Shape;570;p44"/>
          <p:cNvSpPr/>
          <p:nvPr/>
        </p:nvSpPr>
        <p:spPr>
          <a:xfrm>
            <a:off x="6307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1" name="Google Shape;571;p44"/>
          <p:cNvSpPr/>
          <p:nvPr/>
        </p:nvSpPr>
        <p:spPr>
          <a:xfrm>
            <a:off x="6688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72" name="Google Shape;572;p44"/>
          <p:cNvSpPr/>
          <p:nvPr/>
        </p:nvSpPr>
        <p:spPr>
          <a:xfrm>
            <a:off x="7069137" y="3499991"/>
            <a:ext cx="381000" cy="3048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573" name="Google Shape;573;p44"/>
          <p:cNvGrpSpPr/>
          <p:nvPr/>
        </p:nvGrpSpPr>
        <p:grpSpPr>
          <a:xfrm>
            <a:off x="1735137" y="3240911"/>
            <a:ext cx="5340096" cy="276999"/>
            <a:chOff x="1600200" y="4389120"/>
            <a:chExt cx="5340096" cy="276999"/>
          </a:xfrm>
        </p:grpSpPr>
        <p:sp>
          <p:nvSpPr>
            <p:cNvPr id="574" name="Google Shape;574;p44"/>
            <p:cNvSpPr txBox="1"/>
            <p:nvPr/>
          </p:nvSpPr>
          <p:spPr>
            <a:xfrm>
              <a:off x="1600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16</a:t>
              </a:r>
              <a:endParaRPr sz="2400">
                <a:solidFill>
                  <a:srgbClr val="000000"/>
                </a:solidFill>
                <a:latin typeface="Calibri"/>
                <a:ea typeface="Calibri"/>
                <a:cs typeface="Calibri"/>
                <a:sym typeface="Calibri"/>
              </a:endParaRPr>
            </a:p>
          </p:txBody>
        </p:sp>
        <p:sp>
          <p:nvSpPr>
            <p:cNvPr id="575" name="Google Shape;575;p44"/>
            <p:cNvSpPr txBox="1"/>
            <p:nvPr/>
          </p:nvSpPr>
          <p:spPr>
            <a:xfrm>
              <a:off x="1984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17</a:t>
              </a:r>
              <a:endParaRPr sz="2400">
                <a:solidFill>
                  <a:srgbClr val="000000"/>
                </a:solidFill>
                <a:latin typeface="Calibri"/>
                <a:ea typeface="Calibri"/>
                <a:cs typeface="Calibri"/>
                <a:sym typeface="Calibri"/>
              </a:endParaRPr>
            </a:p>
          </p:txBody>
        </p:sp>
        <p:sp>
          <p:nvSpPr>
            <p:cNvPr id="576" name="Google Shape;576;p44"/>
            <p:cNvSpPr txBox="1"/>
            <p:nvPr/>
          </p:nvSpPr>
          <p:spPr>
            <a:xfrm>
              <a:off x="2359152"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18</a:t>
              </a:r>
              <a:endParaRPr sz="2400">
                <a:solidFill>
                  <a:srgbClr val="000000"/>
                </a:solidFill>
                <a:latin typeface="Calibri"/>
                <a:ea typeface="Calibri"/>
                <a:cs typeface="Calibri"/>
                <a:sym typeface="Calibri"/>
              </a:endParaRPr>
            </a:p>
          </p:txBody>
        </p:sp>
        <p:sp>
          <p:nvSpPr>
            <p:cNvPr id="577" name="Google Shape;577;p44"/>
            <p:cNvSpPr txBox="1"/>
            <p:nvPr/>
          </p:nvSpPr>
          <p:spPr>
            <a:xfrm>
              <a:off x="2743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19</a:t>
              </a:r>
              <a:endParaRPr sz="2400">
                <a:solidFill>
                  <a:srgbClr val="000000"/>
                </a:solidFill>
                <a:latin typeface="Calibri"/>
                <a:ea typeface="Calibri"/>
                <a:cs typeface="Calibri"/>
                <a:sym typeface="Calibri"/>
              </a:endParaRPr>
            </a:p>
          </p:txBody>
        </p:sp>
        <p:sp>
          <p:nvSpPr>
            <p:cNvPr id="578" name="Google Shape;578;p44"/>
            <p:cNvSpPr txBox="1"/>
            <p:nvPr/>
          </p:nvSpPr>
          <p:spPr>
            <a:xfrm>
              <a:off x="3127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20</a:t>
              </a:r>
              <a:endParaRPr sz="2400">
                <a:solidFill>
                  <a:srgbClr val="000000"/>
                </a:solidFill>
                <a:latin typeface="Calibri"/>
                <a:ea typeface="Calibri"/>
                <a:cs typeface="Calibri"/>
                <a:sym typeface="Calibri"/>
              </a:endParaRPr>
            </a:p>
          </p:txBody>
        </p:sp>
        <p:sp>
          <p:nvSpPr>
            <p:cNvPr id="579" name="Google Shape;579;p44"/>
            <p:cNvSpPr txBox="1"/>
            <p:nvPr/>
          </p:nvSpPr>
          <p:spPr>
            <a:xfrm>
              <a:off x="3502152"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21</a:t>
              </a:r>
              <a:endParaRPr sz="2400">
                <a:solidFill>
                  <a:srgbClr val="000000"/>
                </a:solidFill>
                <a:latin typeface="Calibri"/>
                <a:ea typeface="Calibri"/>
                <a:cs typeface="Calibri"/>
                <a:sym typeface="Calibri"/>
              </a:endParaRPr>
            </a:p>
          </p:txBody>
        </p:sp>
        <p:sp>
          <p:nvSpPr>
            <p:cNvPr id="580" name="Google Shape;580;p44"/>
            <p:cNvSpPr txBox="1"/>
            <p:nvPr/>
          </p:nvSpPr>
          <p:spPr>
            <a:xfrm>
              <a:off x="3886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22</a:t>
              </a:r>
              <a:endParaRPr sz="2400">
                <a:solidFill>
                  <a:srgbClr val="000000"/>
                </a:solidFill>
                <a:latin typeface="Calibri"/>
                <a:ea typeface="Calibri"/>
                <a:cs typeface="Calibri"/>
                <a:sym typeface="Calibri"/>
              </a:endParaRPr>
            </a:p>
          </p:txBody>
        </p:sp>
        <p:sp>
          <p:nvSpPr>
            <p:cNvPr id="581" name="Google Shape;581;p44"/>
            <p:cNvSpPr txBox="1"/>
            <p:nvPr/>
          </p:nvSpPr>
          <p:spPr>
            <a:xfrm>
              <a:off x="4270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23</a:t>
              </a:r>
              <a:endParaRPr sz="2400">
                <a:solidFill>
                  <a:srgbClr val="000000"/>
                </a:solidFill>
                <a:latin typeface="Calibri"/>
                <a:ea typeface="Calibri"/>
                <a:cs typeface="Calibri"/>
                <a:sym typeface="Calibri"/>
              </a:endParaRPr>
            </a:p>
          </p:txBody>
        </p:sp>
        <p:sp>
          <p:nvSpPr>
            <p:cNvPr id="582" name="Google Shape;582;p44"/>
            <p:cNvSpPr txBox="1"/>
            <p:nvPr/>
          </p:nvSpPr>
          <p:spPr>
            <a:xfrm>
              <a:off x="4645152"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24</a:t>
              </a:r>
              <a:endParaRPr sz="2400">
                <a:solidFill>
                  <a:srgbClr val="000000"/>
                </a:solidFill>
                <a:latin typeface="Calibri"/>
                <a:ea typeface="Calibri"/>
                <a:cs typeface="Calibri"/>
                <a:sym typeface="Calibri"/>
              </a:endParaRPr>
            </a:p>
          </p:txBody>
        </p:sp>
        <p:sp>
          <p:nvSpPr>
            <p:cNvPr id="583" name="Google Shape;583;p44"/>
            <p:cNvSpPr txBox="1"/>
            <p:nvPr/>
          </p:nvSpPr>
          <p:spPr>
            <a:xfrm>
              <a:off x="5029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25</a:t>
              </a:r>
              <a:endParaRPr sz="2400">
                <a:solidFill>
                  <a:srgbClr val="000000"/>
                </a:solidFill>
                <a:latin typeface="Calibri"/>
                <a:ea typeface="Calibri"/>
                <a:cs typeface="Calibri"/>
                <a:sym typeface="Calibri"/>
              </a:endParaRPr>
            </a:p>
          </p:txBody>
        </p:sp>
        <p:sp>
          <p:nvSpPr>
            <p:cNvPr id="584" name="Google Shape;584;p44"/>
            <p:cNvSpPr txBox="1"/>
            <p:nvPr/>
          </p:nvSpPr>
          <p:spPr>
            <a:xfrm>
              <a:off x="5413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26</a:t>
              </a:r>
              <a:endParaRPr sz="2400">
                <a:solidFill>
                  <a:srgbClr val="000000"/>
                </a:solidFill>
                <a:latin typeface="Calibri"/>
                <a:ea typeface="Calibri"/>
                <a:cs typeface="Calibri"/>
                <a:sym typeface="Calibri"/>
              </a:endParaRPr>
            </a:p>
          </p:txBody>
        </p:sp>
        <p:sp>
          <p:nvSpPr>
            <p:cNvPr id="585" name="Google Shape;585;p44"/>
            <p:cNvSpPr txBox="1"/>
            <p:nvPr/>
          </p:nvSpPr>
          <p:spPr>
            <a:xfrm>
              <a:off x="5788152"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27</a:t>
              </a:r>
              <a:endParaRPr sz="2400">
                <a:solidFill>
                  <a:srgbClr val="000000"/>
                </a:solidFill>
                <a:latin typeface="Calibri"/>
                <a:ea typeface="Calibri"/>
                <a:cs typeface="Calibri"/>
                <a:sym typeface="Calibri"/>
              </a:endParaRPr>
            </a:p>
          </p:txBody>
        </p:sp>
        <p:sp>
          <p:nvSpPr>
            <p:cNvPr id="586" name="Google Shape;586;p44"/>
            <p:cNvSpPr txBox="1"/>
            <p:nvPr/>
          </p:nvSpPr>
          <p:spPr>
            <a:xfrm>
              <a:off x="6172200"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 28</a:t>
              </a:r>
              <a:endParaRPr sz="2400">
                <a:solidFill>
                  <a:srgbClr val="000000"/>
                </a:solidFill>
                <a:latin typeface="Calibri"/>
                <a:ea typeface="Calibri"/>
                <a:cs typeface="Calibri"/>
                <a:sym typeface="Calibri"/>
              </a:endParaRPr>
            </a:p>
          </p:txBody>
        </p:sp>
        <p:sp>
          <p:nvSpPr>
            <p:cNvPr id="587" name="Google Shape;587;p44"/>
            <p:cNvSpPr txBox="1"/>
            <p:nvPr/>
          </p:nvSpPr>
          <p:spPr>
            <a:xfrm>
              <a:off x="6556248" y="4389120"/>
              <a:ext cx="384048" cy="276999"/>
            </a:xfrm>
            <a:prstGeom prst="rect">
              <a:avLst/>
            </a:prstGeom>
            <a:no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rgbClr val="000000"/>
                  </a:solidFill>
                  <a:latin typeface="Calibri"/>
                  <a:ea typeface="Calibri"/>
                  <a:cs typeface="Calibri"/>
                  <a:sym typeface="Calibri"/>
                </a:rPr>
                <a:t>…</a:t>
              </a:r>
              <a:endParaRPr sz="2400">
                <a:solidFill>
                  <a:srgbClr val="000000"/>
                </a:solidFill>
                <a:latin typeface="Calibri"/>
                <a:ea typeface="Calibri"/>
                <a:cs typeface="Calibri"/>
                <a:sym typeface="Calibri"/>
              </a:endParaRPr>
            </a:p>
          </p:txBody>
        </p:sp>
      </p:grpSp>
      <p:sp>
        <p:nvSpPr>
          <p:cNvPr id="588" name="Google Shape;588;p44"/>
          <p:cNvSpPr txBox="1"/>
          <p:nvPr/>
        </p:nvSpPr>
        <p:spPr>
          <a:xfrm>
            <a:off x="3276600" y="3515231"/>
            <a:ext cx="332509" cy="276999"/>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a:t>
            </a:r>
            <a:endParaRPr sz="2000">
              <a:solidFill>
                <a:schemeClr val="dk1"/>
              </a:solidFill>
              <a:latin typeface="Calibri"/>
              <a:ea typeface="Calibri"/>
              <a:cs typeface="Calibri"/>
              <a:sym typeface="Calibri"/>
            </a:endParaRPr>
          </a:p>
        </p:txBody>
      </p:sp>
      <p:sp>
        <p:nvSpPr>
          <p:cNvPr id="589" name="Google Shape;589;p44"/>
          <p:cNvSpPr txBox="1"/>
          <p:nvPr/>
        </p:nvSpPr>
        <p:spPr>
          <a:xfrm>
            <a:off x="4038600" y="3505200"/>
            <a:ext cx="332509" cy="276999"/>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a:t>
            </a:r>
            <a:endParaRPr sz="2000">
              <a:solidFill>
                <a:schemeClr val="dk1"/>
              </a:solidFill>
              <a:latin typeface="Calibri"/>
              <a:ea typeface="Calibri"/>
              <a:cs typeface="Calibri"/>
              <a:sym typeface="Calibri"/>
            </a:endParaRPr>
          </a:p>
        </p:txBody>
      </p:sp>
      <p:sp>
        <p:nvSpPr>
          <p:cNvPr id="590" name="Google Shape;590;p44"/>
          <p:cNvSpPr txBox="1"/>
          <p:nvPr/>
        </p:nvSpPr>
        <p:spPr>
          <a:xfrm>
            <a:off x="4419600" y="3505200"/>
            <a:ext cx="332509" cy="276999"/>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a:t>
            </a:r>
            <a:endParaRPr sz="2000">
              <a:solidFill>
                <a:schemeClr val="dk1"/>
              </a:solidFill>
              <a:latin typeface="Calibri"/>
              <a:ea typeface="Calibri"/>
              <a:cs typeface="Calibri"/>
              <a:sym typeface="Calibri"/>
            </a:endParaRPr>
          </a:p>
        </p:txBody>
      </p:sp>
      <p:sp>
        <p:nvSpPr>
          <p:cNvPr id="591" name="Google Shape;591;p44"/>
          <p:cNvSpPr txBox="1"/>
          <p:nvPr/>
        </p:nvSpPr>
        <p:spPr>
          <a:xfrm>
            <a:off x="3657600" y="3505200"/>
            <a:ext cx="332509" cy="276999"/>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a:t>
            </a:r>
            <a:endParaRPr sz="2000">
              <a:solidFill>
                <a:schemeClr val="dk1"/>
              </a:solidFill>
              <a:latin typeface="Calibri"/>
              <a:ea typeface="Calibri"/>
              <a:cs typeface="Calibri"/>
              <a:sym typeface="Calibri"/>
            </a:endParaRPr>
          </a:p>
        </p:txBody>
      </p:sp>
      <p:cxnSp>
        <p:nvCxnSpPr>
          <p:cNvPr id="592" name="Google Shape;592;p44"/>
          <p:cNvCxnSpPr>
            <a:stCxn id="517" idx="2"/>
            <a:endCxn id="578" idx="0"/>
          </p:cNvCxnSpPr>
          <p:nvPr/>
        </p:nvCxnSpPr>
        <p:spPr>
          <a:xfrm flipH="1">
            <a:off x="3454200" y="2926080"/>
            <a:ext cx="546300" cy="314700"/>
          </a:xfrm>
          <a:prstGeom prst="straightConnector1">
            <a:avLst/>
          </a:prstGeom>
          <a:noFill/>
          <a:ln w="9525" cap="flat" cmpd="sng">
            <a:solidFill>
              <a:srgbClr val="4A7DBA"/>
            </a:solidFill>
            <a:prstDash val="solid"/>
            <a:round/>
            <a:headEnd type="none" w="sm" len="sm"/>
            <a:tailEnd type="none" w="sm" len="sm"/>
          </a:ln>
        </p:spPr>
      </p:cxnSp>
      <p:cxnSp>
        <p:nvCxnSpPr>
          <p:cNvPr id="593" name="Google Shape;593;p44"/>
          <p:cNvCxnSpPr>
            <a:stCxn id="516" idx="2"/>
            <a:endCxn id="581" idx="0"/>
          </p:cNvCxnSpPr>
          <p:nvPr/>
        </p:nvCxnSpPr>
        <p:spPr>
          <a:xfrm>
            <a:off x="4008120" y="2921139"/>
            <a:ext cx="589200" cy="319800"/>
          </a:xfrm>
          <a:prstGeom prst="straightConnector1">
            <a:avLst/>
          </a:prstGeom>
          <a:noFill/>
          <a:ln w="9525" cap="flat" cmpd="sng">
            <a:solidFill>
              <a:srgbClr val="4A7DBA"/>
            </a:solidFill>
            <a:prstDash val="solid"/>
            <a:round/>
            <a:headEnd type="none" w="sm" len="sm"/>
            <a:tailEnd type="none" w="sm" len="sm"/>
          </a:ln>
        </p:spPr>
      </p:cxnSp>
      <p:sp>
        <p:nvSpPr>
          <p:cNvPr id="594" name="Google Shape;594;p44"/>
          <p:cNvSpPr txBox="1"/>
          <p:nvPr/>
        </p:nvSpPr>
        <p:spPr>
          <a:xfrm>
            <a:off x="4450623" y="3522910"/>
            <a:ext cx="332400" cy="276900"/>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1C</a:t>
            </a:r>
            <a:endParaRPr sz="2000">
              <a:solidFill>
                <a:schemeClr val="dk1"/>
              </a:solidFill>
              <a:latin typeface="Calibri"/>
              <a:ea typeface="Calibri"/>
              <a:cs typeface="Calibri"/>
              <a:sym typeface="Calibri"/>
            </a:endParaRPr>
          </a:p>
        </p:txBody>
      </p:sp>
      <p:sp>
        <p:nvSpPr>
          <p:cNvPr id="595" name="Google Shape;595;p44"/>
          <p:cNvSpPr txBox="1"/>
          <p:nvPr/>
        </p:nvSpPr>
        <p:spPr>
          <a:xfrm>
            <a:off x="4038600" y="3533660"/>
            <a:ext cx="332509" cy="251817"/>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0</a:t>
            </a:r>
            <a:endParaRPr sz="2000">
              <a:solidFill>
                <a:schemeClr val="dk1"/>
              </a:solidFill>
              <a:latin typeface="Calibri"/>
              <a:ea typeface="Calibri"/>
              <a:cs typeface="Calibri"/>
              <a:sym typeface="Calibri"/>
            </a:endParaRPr>
          </a:p>
        </p:txBody>
      </p:sp>
      <p:sp>
        <p:nvSpPr>
          <p:cNvPr id="596" name="Google Shape;596;p44"/>
          <p:cNvSpPr txBox="1"/>
          <p:nvPr/>
        </p:nvSpPr>
        <p:spPr>
          <a:xfrm>
            <a:off x="3657600" y="3529954"/>
            <a:ext cx="332509" cy="251817"/>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0</a:t>
            </a:r>
            <a:endParaRPr sz="2000">
              <a:solidFill>
                <a:schemeClr val="dk1"/>
              </a:solidFill>
              <a:latin typeface="Calibri"/>
              <a:ea typeface="Calibri"/>
              <a:cs typeface="Calibri"/>
              <a:sym typeface="Calibri"/>
            </a:endParaRPr>
          </a:p>
        </p:txBody>
      </p:sp>
      <p:sp>
        <p:nvSpPr>
          <p:cNvPr id="597" name="Google Shape;597;p44"/>
          <p:cNvSpPr txBox="1"/>
          <p:nvPr/>
        </p:nvSpPr>
        <p:spPr>
          <a:xfrm>
            <a:off x="3276600" y="3533001"/>
            <a:ext cx="332509" cy="276999"/>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0</a:t>
            </a:r>
            <a:endParaRPr sz="2000">
              <a:solidFill>
                <a:schemeClr val="dk1"/>
              </a:solidFill>
              <a:latin typeface="Calibri"/>
              <a:ea typeface="Calibri"/>
              <a:cs typeface="Calibri"/>
              <a:sym typeface="Calibri"/>
            </a:endParaRPr>
          </a:p>
        </p:txBody>
      </p:sp>
      <p:sp>
        <p:nvSpPr>
          <p:cNvPr id="598" name="Google Shape;598;p44"/>
          <p:cNvSpPr txBox="1"/>
          <p:nvPr/>
        </p:nvSpPr>
        <p:spPr>
          <a:xfrm>
            <a:off x="3286845" y="3530396"/>
            <a:ext cx="332509" cy="276999"/>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1C</a:t>
            </a:r>
            <a:endParaRPr sz="2000">
              <a:solidFill>
                <a:schemeClr val="dk1"/>
              </a:solidFill>
              <a:latin typeface="Calibri"/>
              <a:ea typeface="Calibri"/>
              <a:cs typeface="Calibri"/>
              <a:sym typeface="Calibri"/>
            </a:endParaRPr>
          </a:p>
        </p:txBody>
      </p:sp>
      <p:sp>
        <p:nvSpPr>
          <p:cNvPr id="599" name="Google Shape;599;p44"/>
          <p:cNvSpPr txBox="1"/>
          <p:nvPr/>
        </p:nvSpPr>
        <p:spPr>
          <a:xfrm>
            <a:off x="4419599" y="3533659"/>
            <a:ext cx="332509" cy="251817"/>
          </a:xfrm>
          <a:prstGeom prst="rect">
            <a:avLst/>
          </a:prstGeom>
          <a:solidFill>
            <a:schemeClr val="lt1"/>
          </a:solidFill>
          <a:ln>
            <a:noFill/>
          </a:ln>
        </p:spPr>
        <p:txBody>
          <a:bodyPr spcFirstLastPara="1" wrap="square" lIns="0" tIns="0" rIns="0" bIns="0" anchor="t" anchorCtr="0">
            <a:noAutofit/>
          </a:bodyPr>
          <a:lstStyle/>
          <a:p>
            <a:pPr marL="0" marR="0" lvl="0" indent="0" algn="ctr" rtl="0">
              <a:spcBef>
                <a:spcPts val="0"/>
              </a:spcBef>
              <a:spcAft>
                <a:spcPts val="0"/>
              </a:spcAft>
              <a:buNone/>
            </a:pPr>
            <a:r>
              <a:rPr lang="en-US" sz="1800">
                <a:solidFill>
                  <a:schemeClr val="accent2"/>
                </a:solidFill>
                <a:latin typeface="Calibri"/>
                <a:ea typeface="Calibri"/>
                <a:cs typeface="Calibri"/>
                <a:sym typeface="Calibri"/>
              </a:rPr>
              <a:t>0</a:t>
            </a:r>
            <a:endParaRPr sz="20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03219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5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5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5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5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6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6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6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6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6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6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6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6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6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70"/>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7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72"/>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57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88"/>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8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9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9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94"/>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96"/>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97"/>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95"/>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598"/>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599"/>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598"/>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5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Shape 604"/>
        <p:cNvGrpSpPr/>
        <p:nvPr/>
      </p:nvGrpSpPr>
      <p:grpSpPr>
        <a:xfrm>
          <a:off x="0" y="0"/>
          <a:ext cx="0" cy="0"/>
          <a:chOff x="0" y="0"/>
          <a:chExt cx="0" cy="0"/>
        </a:xfrm>
      </p:grpSpPr>
      <p:sp>
        <p:nvSpPr>
          <p:cNvPr id="605" name="Google Shape;605;p45"/>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Common Mistakes</a:t>
            </a:r>
            <a:endParaRPr/>
          </a:p>
        </p:txBody>
      </p:sp>
      <p:sp>
        <p:nvSpPr>
          <p:cNvPr id="606" name="Google Shape;606;p45"/>
          <p:cNvSpPr txBox="1">
            <a:spLocks noGrp="1"/>
          </p:cNvSpPr>
          <p:nvPr>
            <p:ph type="body" idx="1"/>
          </p:nvPr>
        </p:nvSpPr>
        <p:spPr>
          <a:xfrm>
            <a:off x="457200" y="1600199"/>
            <a:ext cx="8229600" cy="4846200"/>
          </a:xfrm>
          <a:prstGeom prst="rect">
            <a:avLst/>
          </a:prstGeom>
        </p:spPr>
        <p:txBody>
          <a:bodyPr spcFirstLastPara="1" wrap="square" lIns="91425" tIns="91425" rIns="91425" bIns="91425" anchor="t" anchorCtr="0">
            <a:noAutofit/>
          </a:bodyPr>
          <a:lstStyle/>
          <a:p>
            <a:pPr marL="457200" lvl="0" indent="-431800" algn="l" rtl="0">
              <a:spcBef>
                <a:spcPts val="640"/>
              </a:spcBef>
              <a:spcAft>
                <a:spcPts val="0"/>
              </a:spcAft>
              <a:buSzPts val="3200"/>
              <a:buChar char="•"/>
            </a:pPr>
            <a:r>
              <a:rPr lang="en-US"/>
              <a:t>Endianness ONLY APPLIES to values that occupy multiple bytes</a:t>
            </a:r>
            <a:endParaRPr/>
          </a:p>
          <a:p>
            <a:pPr marL="457200" lvl="0" indent="-431800" algn="l" rtl="0">
              <a:spcBef>
                <a:spcPts val="0"/>
              </a:spcBef>
              <a:spcAft>
                <a:spcPts val="0"/>
              </a:spcAft>
              <a:buSzPts val="3200"/>
              <a:buChar char="•"/>
            </a:pPr>
            <a:r>
              <a:rPr lang="en-US"/>
              <a:t>Endianness refers to STORAGE IN MEMORY NOT number representation</a:t>
            </a:r>
            <a:endParaRPr/>
          </a:p>
          <a:p>
            <a:pPr marL="457200" lvl="0" indent="-431800" algn="l" rtl="0">
              <a:spcBef>
                <a:spcPts val="0"/>
              </a:spcBef>
              <a:spcAft>
                <a:spcPts val="0"/>
              </a:spcAft>
              <a:buSzPts val="3200"/>
              <a:buChar char="•"/>
            </a:pPr>
            <a:r>
              <a:rPr lang="en-US"/>
              <a:t>Ex: char c = 97</a:t>
            </a:r>
            <a:endParaRPr/>
          </a:p>
          <a:p>
            <a:pPr marL="914400" lvl="1" indent="-406400" algn="l" rtl="0">
              <a:spcBef>
                <a:spcPts val="0"/>
              </a:spcBef>
              <a:spcAft>
                <a:spcPts val="0"/>
              </a:spcAft>
              <a:buSzPts val="2800"/>
              <a:buChar char="–"/>
            </a:pPr>
            <a:r>
              <a:rPr lang="en-US"/>
              <a:t>c == 0b01100001 in both big and little endian</a:t>
            </a:r>
            <a:endParaRPr/>
          </a:p>
          <a:p>
            <a:pPr marL="457200" lvl="0" indent="-431800" algn="l" rtl="0">
              <a:spcBef>
                <a:spcPts val="0"/>
              </a:spcBef>
              <a:spcAft>
                <a:spcPts val="0"/>
              </a:spcAft>
              <a:buSzPts val="3200"/>
              <a:buChar char="•"/>
            </a:pPr>
            <a:r>
              <a:rPr lang="en-US"/>
              <a:t>Arrays and pointers still have the same order</a:t>
            </a:r>
            <a:endParaRPr/>
          </a:p>
          <a:p>
            <a:pPr marL="914400" lvl="1" indent="-406400" algn="l" rtl="0">
              <a:spcBef>
                <a:spcPts val="0"/>
              </a:spcBef>
              <a:spcAft>
                <a:spcPts val="0"/>
              </a:spcAft>
              <a:buSzPts val="2800"/>
              <a:buChar char="–"/>
            </a:pPr>
            <a:r>
              <a:rPr lang="en-US"/>
              <a:t>int a[5] = {1, 2, 3, 4, 5} (assume address 0x40)</a:t>
            </a:r>
            <a:endParaRPr/>
          </a:p>
          <a:p>
            <a:pPr marL="914400" lvl="1" indent="-406400" algn="l" rtl="0">
              <a:spcBef>
                <a:spcPts val="0"/>
              </a:spcBef>
              <a:spcAft>
                <a:spcPts val="0"/>
              </a:spcAft>
              <a:buSzPts val="2800"/>
              <a:buChar char="–"/>
            </a:pPr>
            <a:r>
              <a:rPr lang="en-US"/>
              <a:t>&amp;(a[0]) == 0x40 &amp;&amp; a[0] == 1</a:t>
            </a:r>
            <a:endParaRPr/>
          </a:p>
          <a:p>
            <a:pPr marL="1371600" lvl="2" indent="-381000" algn="l" rtl="0">
              <a:spcBef>
                <a:spcPts val="0"/>
              </a:spcBef>
              <a:spcAft>
                <a:spcPts val="0"/>
              </a:spcAft>
              <a:buSzPts val="2400"/>
              <a:buChar char="•"/>
            </a:pPr>
            <a:r>
              <a:rPr lang="en-US"/>
              <a:t>in both big and little endian</a:t>
            </a:r>
            <a:endParaRPr/>
          </a:p>
        </p:txBody>
      </p:sp>
      <p:sp>
        <p:nvSpPr>
          <p:cNvPr id="607" name="Google Shape;607;p4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Clr>
                <a:srgbClr val="000000"/>
              </a:buClr>
              <a:buFont typeface="Arial"/>
              <a:buNone/>
            </a:pPr>
            <a:fld id="{00000000-1234-1234-1234-123412341234}" type="slidenum">
              <a:rPr lang="en-US" smtClean="0"/>
              <a:pPr marL="0" lvl="0" indent="0" algn="r" rtl="0">
                <a:spcBef>
                  <a:spcPts val="0"/>
                </a:spcBef>
                <a:spcAft>
                  <a:spcPts val="0"/>
                </a:spcAft>
                <a:buClr>
                  <a:srgbClr val="000000"/>
                </a:buClr>
                <a:buFont typeface="Arial"/>
                <a:buNone/>
              </a:pPr>
              <a:t>16</a:t>
            </a:fld>
            <a:endParaRPr/>
          </a:p>
        </p:txBody>
      </p:sp>
    </p:spTree>
    <p:extLst>
      <p:ext uri="{BB962C8B-B14F-4D97-AF65-F5344CB8AC3E}">
        <p14:creationId xmlns:p14="http://schemas.microsoft.com/office/powerpoint/2010/main" val="41805915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29"/>
        <p:cNvGrpSpPr/>
        <p:nvPr/>
      </p:nvGrpSpPr>
      <p:grpSpPr>
        <a:xfrm>
          <a:off x="0" y="0"/>
          <a:ext cx="0" cy="0"/>
          <a:chOff x="0" y="0"/>
          <a:chExt cx="0" cy="0"/>
        </a:xfrm>
      </p:grpSpPr>
      <p:sp>
        <p:nvSpPr>
          <p:cNvPr id="630" name="Google Shape;630;p4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Agenda</a:t>
            </a:r>
            <a:endParaRPr/>
          </a:p>
        </p:txBody>
      </p:sp>
      <p:sp>
        <p:nvSpPr>
          <p:cNvPr id="631" name="Google Shape;631;p48"/>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A5A5A5"/>
              </a:buClr>
              <a:buSzPts val="3200"/>
              <a:buFont typeface="Arial"/>
              <a:buChar char="•"/>
            </a:pPr>
            <a:r>
              <a:rPr lang="en-US" sz="3200" b="0" i="0" u="none" strike="noStrike" cap="none">
                <a:solidFill>
                  <a:srgbClr val="A5A5A5"/>
                </a:solidFill>
                <a:latin typeface="Calibri"/>
                <a:ea typeface="Calibri"/>
                <a:cs typeface="Calibri"/>
                <a:sym typeface="Calibri"/>
              </a:rPr>
              <a:t>C Memory Layout</a:t>
            </a:r>
            <a:endParaRPr/>
          </a:p>
          <a:p>
            <a:pPr marL="742950" marR="0" lvl="1" indent="-285750" algn="l" rtl="0">
              <a:spcBef>
                <a:spcPts val="560"/>
              </a:spcBef>
              <a:spcAft>
                <a:spcPts val="0"/>
              </a:spcAft>
              <a:buClr>
                <a:srgbClr val="A5A5A5"/>
              </a:buClr>
              <a:buSzPts val="2800"/>
              <a:buFont typeface="Arial"/>
              <a:buChar char="–"/>
            </a:pPr>
            <a:r>
              <a:rPr lang="en-US" sz="2800" b="0" i="0" u="none" strike="noStrike" cap="none">
                <a:solidFill>
                  <a:srgbClr val="A5A5A5"/>
                </a:solidFill>
                <a:latin typeface="Calibri"/>
                <a:ea typeface="Calibri"/>
                <a:cs typeface="Calibri"/>
                <a:sym typeface="Calibri"/>
              </a:rPr>
              <a:t>Stack, Static Data, and Code</a:t>
            </a:r>
            <a:endParaRPr/>
          </a:p>
          <a:p>
            <a:pPr marL="342900" marR="0" lvl="0" indent="-342900" algn="l" rtl="0">
              <a:spcBef>
                <a:spcPts val="640"/>
              </a:spcBef>
              <a:spcAft>
                <a:spcPts val="0"/>
              </a:spcAft>
              <a:buClr>
                <a:srgbClr val="A5A5A5"/>
              </a:buClr>
              <a:buSzPts val="3200"/>
              <a:buFont typeface="Arial"/>
              <a:buChar char="•"/>
            </a:pPr>
            <a:r>
              <a:rPr lang="en-US" sz="3200" b="0" i="0" u="none" strike="noStrike" cap="none">
                <a:solidFill>
                  <a:srgbClr val="A5A5A5"/>
                </a:solidFill>
                <a:latin typeface="Calibri"/>
                <a:ea typeface="Calibri"/>
                <a:cs typeface="Calibri"/>
                <a:sym typeface="Calibri"/>
              </a:rPr>
              <a:t>Administrivia</a:t>
            </a:r>
            <a:endParaRPr sz="3200" b="0" i="0" u="none" strike="noStrike" cap="none">
              <a:solidFill>
                <a:srgbClr val="A5A5A5"/>
              </a:solidFill>
              <a:latin typeface="Calibri"/>
              <a:ea typeface="Calibri"/>
              <a:cs typeface="Calibri"/>
              <a:sym typeface="Calibri"/>
            </a:endParaRPr>
          </a:p>
          <a:p>
            <a:pPr marL="342900" marR="0" lvl="0" indent="-342900" algn="l" rtl="0">
              <a:spcBef>
                <a:spcPts val="640"/>
              </a:spcBef>
              <a:spcAft>
                <a:spcPts val="0"/>
              </a:spcAft>
              <a:buClr>
                <a:srgbClr val="FF0000"/>
              </a:buClr>
              <a:buSzPts val="3200"/>
              <a:buFont typeface="Arial"/>
              <a:buChar char="•"/>
            </a:pPr>
            <a:r>
              <a:rPr lang="en-US" sz="3200" b="0" i="0" u="none" strike="noStrike" cap="none">
                <a:solidFill>
                  <a:srgbClr val="FF0000"/>
                </a:solidFill>
                <a:latin typeface="Calibri"/>
                <a:ea typeface="Calibri"/>
                <a:cs typeface="Calibri"/>
                <a:sym typeface="Calibri"/>
              </a:rPr>
              <a:t>Dynamic Memory Allocation</a:t>
            </a:r>
            <a:endParaRPr/>
          </a:p>
          <a:p>
            <a:pPr marL="742950" marR="0" lvl="1" indent="-285750" algn="l" rtl="0">
              <a:spcBef>
                <a:spcPts val="560"/>
              </a:spcBef>
              <a:spcAft>
                <a:spcPts val="0"/>
              </a:spcAft>
              <a:buClr>
                <a:srgbClr val="FF0000"/>
              </a:buClr>
              <a:buSzPts val="2800"/>
              <a:buFont typeface="Arial"/>
              <a:buChar char="–"/>
            </a:pPr>
            <a:r>
              <a:rPr lang="en-US" sz="2800" b="0" i="0" u="none" strike="noStrike" cap="none">
                <a:solidFill>
                  <a:srgbClr val="FF0000"/>
                </a:solidFill>
                <a:latin typeface="Calibri"/>
                <a:ea typeface="Calibri"/>
                <a:cs typeface="Calibri"/>
                <a:sym typeface="Calibri"/>
              </a:rPr>
              <a:t>Heap</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Common Memory Problems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 Wrap-up: Linked List Example</a:t>
            </a:r>
            <a:endParaRPr/>
          </a:p>
        </p:txBody>
      </p:sp>
      <p:sp>
        <p:nvSpPr>
          <p:cNvPr id="632" name="Google Shape;632;p4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633" name="Google Shape;633;p4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634" name="Google Shape;634;p4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17</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9681591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38"/>
        <p:cNvGrpSpPr/>
        <p:nvPr/>
      </p:nvGrpSpPr>
      <p:grpSpPr>
        <a:xfrm>
          <a:off x="0" y="0"/>
          <a:ext cx="0" cy="0"/>
          <a:chOff x="0" y="0"/>
          <a:chExt cx="0" cy="0"/>
        </a:xfrm>
      </p:grpSpPr>
      <p:sp>
        <p:nvSpPr>
          <p:cNvPr id="639" name="Google Shape;639;p4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C Memory Layout</a:t>
            </a:r>
            <a:endParaRPr sz="4400" b="0" i="0" u="none" strike="noStrike" cap="none">
              <a:solidFill>
                <a:schemeClr val="accent1"/>
              </a:solidFill>
              <a:latin typeface="Calibri"/>
              <a:ea typeface="Calibri"/>
              <a:cs typeface="Calibri"/>
              <a:sym typeface="Calibri"/>
            </a:endParaRPr>
          </a:p>
        </p:txBody>
      </p:sp>
      <p:sp>
        <p:nvSpPr>
          <p:cNvPr id="640" name="Google Shape;640;p49"/>
          <p:cNvSpPr txBox="1">
            <a:spLocks noGrp="1"/>
          </p:cNvSpPr>
          <p:nvPr>
            <p:ph type="body" idx="1"/>
          </p:nvPr>
        </p:nvSpPr>
        <p:spPr>
          <a:xfrm>
            <a:off x="457200" y="1371600"/>
            <a:ext cx="5486400" cy="48462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Program’s </a:t>
            </a:r>
            <a:r>
              <a:rPr lang="en-US" sz="2800" b="0" i="1" u="none" strike="noStrike" cap="none">
                <a:solidFill>
                  <a:srgbClr val="FF0000"/>
                </a:solidFill>
                <a:latin typeface="Calibri"/>
                <a:ea typeface="Calibri"/>
                <a:cs typeface="Calibri"/>
                <a:sym typeface="Calibri"/>
              </a:rPr>
              <a:t>address space</a:t>
            </a:r>
            <a:r>
              <a:rPr lang="en-US" sz="2800" b="0" i="0" u="none" strike="noStrike" cap="none">
                <a:solidFill>
                  <a:srgbClr val="FF0000"/>
                </a:solidFill>
                <a:latin typeface="Calibri"/>
                <a:ea typeface="Calibri"/>
                <a:cs typeface="Calibri"/>
                <a:sym typeface="Calibri"/>
              </a:rPr>
              <a:t> </a:t>
            </a:r>
            <a:br>
              <a:rPr lang="en-US" sz="2800" b="0" i="0" u="none" strike="noStrike" cap="none">
                <a:solidFill>
                  <a:srgbClr val="FF0000"/>
                </a:solidFill>
                <a:latin typeface="Calibri"/>
                <a:ea typeface="Calibri"/>
                <a:cs typeface="Calibri"/>
                <a:sym typeface="Calibri"/>
              </a:rPr>
            </a:br>
            <a:r>
              <a:rPr lang="en-US" sz="2800" b="0" i="0" u="none" strike="noStrike" cap="none">
                <a:solidFill>
                  <a:schemeClr val="dk1"/>
                </a:solidFill>
                <a:latin typeface="Calibri"/>
                <a:ea typeface="Calibri"/>
                <a:cs typeface="Calibri"/>
                <a:sym typeface="Calibri"/>
              </a:rPr>
              <a:t>contains 4 regions:</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Stack</a:t>
            </a:r>
            <a:r>
              <a:rPr lang="en-US" sz="2400" b="0" i="0" u="none" strike="noStrike" cap="none">
                <a:solidFill>
                  <a:schemeClr val="dk1"/>
                </a:solidFill>
                <a:latin typeface="Calibri"/>
                <a:ea typeface="Calibri"/>
                <a:cs typeface="Calibri"/>
                <a:sym typeface="Calibri"/>
              </a:rPr>
              <a:t>:  local variables, grows downward</a:t>
            </a:r>
            <a:r>
              <a:rPr lang="en-US" sz="2400" b="0" i="0" u="none" strike="noStrike" cap="none">
                <a:solidFill>
                  <a:schemeClr val="accent2"/>
                </a:solidFill>
                <a:latin typeface="Calibri"/>
                <a:ea typeface="Calibri"/>
                <a:cs typeface="Calibri"/>
                <a:sym typeface="Calibri"/>
              </a:rPr>
              <a:t> </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Heap</a:t>
            </a:r>
            <a:r>
              <a:rPr lang="en-US" sz="2400" b="0" i="0" u="none" strike="noStrike" cap="none">
                <a:solidFill>
                  <a:schemeClr val="dk1"/>
                </a:solidFill>
                <a:latin typeface="Calibri"/>
                <a:ea typeface="Calibri"/>
                <a:cs typeface="Calibri"/>
                <a:sym typeface="Calibri"/>
              </a:rPr>
              <a:t>:  space requested via  </a:t>
            </a:r>
            <a:r>
              <a:rPr lang="en-US" sz="2400" b="0" i="0" u="none" strike="noStrike" cap="none">
                <a:solidFill>
                  <a:schemeClr val="dk1"/>
                </a:solidFill>
                <a:latin typeface="Courier New"/>
                <a:ea typeface="Courier New"/>
                <a:cs typeface="Courier New"/>
                <a:sym typeface="Courier New"/>
              </a:rPr>
              <a:t>malloc()</a:t>
            </a:r>
            <a:r>
              <a:rPr lang="en-US" sz="2400" b="0" i="0" u="none" strike="noStrike" cap="none">
                <a:solidFill>
                  <a:schemeClr val="dk1"/>
                </a:solidFill>
                <a:latin typeface="Calibri"/>
                <a:ea typeface="Calibri"/>
                <a:cs typeface="Calibri"/>
                <a:sym typeface="Calibri"/>
              </a:rPr>
              <a:t> and used with pointers;  resizes dynamically, grows upward</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Static Data</a:t>
            </a:r>
            <a:r>
              <a:rPr lang="en-US" sz="2400" b="0" i="0" u="none" strike="noStrike" cap="none">
                <a:solidFill>
                  <a:schemeClr val="dk1"/>
                </a:solidFill>
                <a:latin typeface="Calibri"/>
                <a:ea typeface="Calibri"/>
                <a:cs typeface="Calibri"/>
                <a:sym typeface="Calibri"/>
              </a:rPr>
              <a:t>:  global and static variables, does not grow or shrink</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Code</a:t>
            </a:r>
            <a:r>
              <a:rPr lang="en-US" sz="2400" b="0" i="0" u="none" strike="noStrike" cap="none">
                <a:solidFill>
                  <a:schemeClr val="dk1"/>
                </a:solidFill>
                <a:latin typeface="Calibri"/>
                <a:ea typeface="Calibri"/>
                <a:cs typeface="Calibri"/>
                <a:sym typeface="Calibri"/>
              </a:rPr>
              <a:t>:  loaded when program </a:t>
            </a:r>
            <a:br>
              <a:rPr lang="en-US" sz="2400" b="0" i="0" u="none" strike="noStrike" cap="none">
                <a:solidFill>
                  <a:schemeClr val="dk1"/>
                </a:solidFill>
                <a:latin typeface="Calibri"/>
                <a:ea typeface="Calibri"/>
                <a:cs typeface="Calibri"/>
                <a:sym typeface="Calibri"/>
              </a:rPr>
            </a:br>
            <a:r>
              <a:rPr lang="en-US" sz="2400" b="0" i="0" u="none" strike="noStrike" cap="none">
                <a:solidFill>
                  <a:schemeClr val="dk1"/>
                </a:solidFill>
                <a:latin typeface="Calibri"/>
                <a:ea typeface="Calibri"/>
                <a:cs typeface="Calibri"/>
                <a:sym typeface="Calibri"/>
              </a:rPr>
              <a:t>starts, does not change</a:t>
            </a:r>
            <a:endParaRPr/>
          </a:p>
        </p:txBody>
      </p:sp>
      <p:sp>
        <p:nvSpPr>
          <p:cNvPr id="641" name="Google Shape;641;p4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642" name="Google Shape;642;p49"/>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dirty="0">
              <a:solidFill>
                <a:srgbClr val="888888"/>
              </a:solidFill>
              <a:latin typeface="Calibri"/>
              <a:ea typeface="Calibri"/>
              <a:cs typeface="Calibri"/>
              <a:sym typeface="Calibri"/>
            </a:endParaRPr>
          </a:p>
        </p:txBody>
      </p:sp>
      <p:sp>
        <p:nvSpPr>
          <p:cNvPr id="643" name="Google Shape;643;p4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a:solidFill>
                  <a:srgbClr val="888888"/>
                </a:solidFill>
                <a:latin typeface="Calibri"/>
                <a:ea typeface="Calibri"/>
                <a:cs typeface="Calibri"/>
                <a:sym typeface="Calibri"/>
              </a:rPr>
              <a:t>18</a:t>
            </a:fld>
            <a:endParaRPr sz="1200">
              <a:solidFill>
                <a:srgbClr val="888888"/>
              </a:solidFill>
              <a:latin typeface="Calibri"/>
              <a:ea typeface="Calibri"/>
              <a:cs typeface="Calibri"/>
              <a:sym typeface="Calibri"/>
            </a:endParaRPr>
          </a:p>
        </p:txBody>
      </p:sp>
      <p:grpSp>
        <p:nvGrpSpPr>
          <p:cNvPr id="644" name="Google Shape;644;p49"/>
          <p:cNvGrpSpPr/>
          <p:nvPr/>
        </p:nvGrpSpPr>
        <p:grpSpPr>
          <a:xfrm>
            <a:off x="4754853" y="1463054"/>
            <a:ext cx="3836646" cy="4299708"/>
            <a:chOff x="4480561" y="914400"/>
            <a:chExt cx="3959796" cy="4758420"/>
          </a:xfrm>
        </p:grpSpPr>
        <p:sp>
          <p:nvSpPr>
            <p:cNvPr id="645" name="Google Shape;645;p49" descr="Wide upward diagonal"/>
            <p:cNvSpPr/>
            <p:nvPr/>
          </p:nvSpPr>
          <p:spPr>
            <a:xfrm>
              <a:off x="5994400" y="1549400"/>
              <a:ext cx="2438400" cy="1828800"/>
            </a:xfrm>
            <a:prstGeom prst="rect">
              <a:avLst/>
            </a:prstGeom>
            <a:solidFill>
              <a:srgbClr val="FFFFFF"/>
            </a:solidFill>
            <a:ln w="12700" cap="flat" cmpd="sng">
              <a:solidFill>
                <a:schemeClr val="lt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6" name="Google Shape;646;p49"/>
            <p:cNvSpPr/>
            <p:nvPr/>
          </p:nvSpPr>
          <p:spPr>
            <a:xfrm>
              <a:off x="5994400" y="1016000"/>
              <a:ext cx="2438400" cy="4572000"/>
            </a:xfrm>
            <a:prstGeom prst="rect">
              <a:avLst/>
            </a:prstGeom>
            <a:noFill/>
            <a:ln w="381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7" name="Google Shape;647;p49"/>
            <p:cNvSpPr/>
            <p:nvPr/>
          </p:nvSpPr>
          <p:spPr>
            <a:xfrm>
              <a:off x="6001957" y="4757357"/>
              <a:ext cx="2438400" cy="8382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648" name="Google Shape;648;p49"/>
            <p:cNvSpPr/>
            <p:nvPr/>
          </p:nvSpPr>
          <p:spPr>
            <a:xfrm>
              <a:off x="5994400" y="4064000"/>
              <a:ext cx="2438400" cy="685800"/>
            </a:xfrm>
            <a:prstGeom prst="rect">
              <a:avLst/>
            </a:prstGeom>
            <a:noFill/>
            <a:ln w="381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cxnSp>
          <p:nvCxnSpPr>
            <p:cNvPr id="649" name="Google Shape;649;p49"/>
            <p:cNvCxnSpPr/>
            <p:nvPr/>
          </p:nvCxnSpPr>
          <p:spPr>
            <a:xfrm>
              <a:off x="5994400" y="3378200"/>
              <a:ext cx="2438400" cy="0"/>
            </a:xfrm>
            <a:prstGeom prst="straightConnector1">
              <a:avLst/>
            </a:prstGeom>
            <a:noFill/>
            <a:ln w="38100" cap="flat" cmpd="sng">
              <a:solidFill>
                <a:schemeClr val="dk1"/>
              </a:solidFill>
              <a:prstDash val="lgDash"/>
              <a:round/>
              <a:headEnd type="none" w="sm" len="sm"/>
              <a:tailEnd type="none" w="sm" len="sm"/>
            </a:ln>
          </p:spPr>
        </p:cxnSp>
        <p:cxnSp>
          <p:nvCxnSpPr>
            <p:cNvPr id="650" name="Google Shape;650;p49"/>
            <p:cNvCxnSpPr/>
            <p:nvPr/>
          </p:nvCxnSpPr>
          <p:spPr>
            <a:xfrm>
              <a:off x="5994400" y="1549400"/>
              <a:ext cx="2438400" cy="0"/>
            </a:xfrm>
            <a:prstGeom prst="straightConnector1">
              <a:avLst/>
            </a:prstGeom>
            <a:noFill/>
            <a:ln w="38100" cap="flat" cmpd="sng">
              <a:solidFill>
                <a:schemeClr val="dk1"/>
              </a:solidFill>
              <a:prstDash val="lgDash"/>
              <a:round/>
              <a:headEnd type="none" w="sm" len="sm"/>
              <a:tailEnd type="none" w="sm" len="sm"/>
            </a:ln>
          </p:spPr>
        </p:cxnSp>
        <p:sp>
          <p:nvSpPr>
            <p:cNvPr id="651" name="Google Shape;651;p49"/>
            <p:cNvSpPr txBox="1"/>
            <p:nvPr/>
          </p:nvSpPr>
          <p:spPr>
            <a:xfrm>
              <a:off x="6737343" y="4820604"/>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code</a:t>
              </a:r>
              <a:endParaRPr/>
            </a:p>
          </p:txBody>
        </p:sp>
        <p:sp>
          <p:nvSpPr>
            <p:cNvPr id="652" name="Google Shape;652;p49"/>
            <p:cNvSpPr txBox="1"/>
            <p:nvPr/>
          </p:nvSpPr>
          <p:spPr>
            <a:xfrm>
              <a:off x="6283324" y="4076691"/>
              <a:ext cx="20520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static data</a:t>
              </a:r>
              <a:endParaRPr/>
            </a:p>
          </p:txBody>
        </p:sp>
        <p:sp>
          <p:nvSpPr>
            <p:cNvPr id="653" name="Google Shape;653;p49"/>
            <p:cNvSpPr txBox="1"/>
            <p:nvPr/>
          </p:nvSpPr>
          <p:spPr>
            <a:xfrm>
              <a:off x="6724649" y="3390906"/>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heap</a:t>
              </a:r>
              <a:endParaRPr/>
            </a:p>
          </p:txBody>
        </p:sp>
        <p:sp>
          <p:nvSpPr>
            <p:cNvPr id="654" name="Google Shape;654;p49"/>
            <p:cNvSpPr txBox="1"/>
            <p:nvPr/>
          </p:nvSpPr>
          <p:spPr>
            <a:xfrm>
              <a:off x="6718302" y="1015989"/>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stack</a:t>
              </a:r>
              <a:endParaRPr/>
            </a:p>
          </p:txBody>
        </p:sp>
        <p:cxnSp>
          <p:nvCxnSpPr>
            <p:cNvPr id="655" name="Google Shape;655;p49"/>
            <p:cNvCxnSpPr/>
            <p:nvPr/>
          </p:nvCxnSpPr>
          <p:spPr>
            <a:xfrm rot="10800000">
              <a:off x="7213600" y="2997200"/>
              <a:ext cx="0" cy="381000"/>
            </a:xfrm>
            <a:prstGeom prst="straightConnector1">
              <a:avLst/>
            </a:prstGeom>
            <a:noFill/>
            <a:ln w="31750" cap="flat" cmpd="sng">
              <a:solidFill>
                <a:schemeClr val="dk1"/>
              </a:solidFill>
              <a:prstDash val="solid"/>
              <a:round/>
              <a:headEnd type="none" w="sm" len="sm"/>
              <a:tailEnd type="triangle" w="med" len="med"/>
            </a:ln>
          </p:spPr>
        </p:cxnSp>
        <p:cxnSp>
          <p:nvCxnSpPr>
            <p:cNvPr id="656" name="Google Shape;656;p49"/>
            <p:cNvCxnSpPr/>
            <p:nvPr/>
          </p:nvCxnSpPr>
          <p:spPr>
            <a:xfrm>
              <a:off x="7213600" y="1549400"/>
              <a:ext cx="0" cy="381000"/>
            </a:xfrm>
            <a:prstGeom prst="straightConnector1">
              <a:avLst/>
            </a:prstGeom>
            <a:noFill/>
            <a:ln w="31750" cap="flat" cmpd="sng">
              <a:solidFill>
                <a:schemeClr val="dk1"/>
              </a:solidFill>
              <a:prstDash val="solid"/>
              <a:round/>
              <a:headEnd type="none" w="sm" len="sm"/>
              <a:tailEnd type="triangle" w="med" len="med"/>
            </a:ln>
          </p:spPr>
        </p:cxnSp>
        <p:sp>
          <p:nvSpPr>
            <p:cNvPr id="657" name="Google Shape;657;p49"/>
            <p:cNvSpPr txBox="1"/>
            <p:nvPr/>
          </p:nvSpPr>
          <p:spPr>
            <a:xfrm>
              <a:off x="4480561" y="914400"/>
              <a:ext cx="1463100" cy="3693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800" b="1" i="1">
                  <a:solidFill>
                    <a:schemeClr val="dk1"/>
                  </a:solidFill>
                  <a:latin typeface="Calibri"/>
                  <a:ea typeface="Calibri"/>
                  <a:cs typeface="Calibri"/>
                  <a:sym typeface="Calibri"/>
                </a:rPr>
                <a:t>~ FFFF FFFF</a:t>
              </a:r>
              <a:r>
                <a:rPr lang="en-US" sz="1800" b="1" i="1" baseline="-25000">
                  <a:solidFill>
                    <a:schemeClr val="dk1"/>
                  </a:solidFill>
                  <a:latin typeface="Calibri"/>
                  <a:ea typeface="Calibri"/>
                  <a:cs typeface="Calibri"/>
                  <a:sym typeface="Calibri"/>
                </a:rPr>
                <a:t>hex</a:t>
              </a:r>
              <a:endParaRPr sz="1800" b="1" i="1">
                <a:solidFill>
                  <a:schemeClr val="dk1"/>
                </a:solidFill>
                <a:latin typeface="Calibri"/>
                <a:ea typeface="Calibri"/>
                <a:cs typeface="Calibri"/>
                <a:sym typeface="Calibri"/>
              </a:endParaRPr>
            </a:p>
          </p:txBody>
        </p:sp>
        <p:sp>
          <p:nvSpPr>
            <p:cNvPr id="658" name="Google Shape;658;p49"/>
            <p:cNvSpPr txBox="1"/>
            <p:nvPr/>
          </p:nvSpPr>
          <p:spPr>
            <a:xfrm>
              <a:off x="5212080" y="5303520"/>
              <a:ext cx="731400" cy="3693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800" b="1" i="1">
                  <a:solidFill>
                    <a:schemeClr val="dk1"/>
                  </a:solidFill>
                  <a:latin typeface="Calibri"/>
                  <a:ea typeface="Calibri"/>
                  <a:cs typeface="Calibri"/>
                  <a:sym typeface="Calibri"/>
                </a:rPr>
                <a:t>~ 0</a:t>
              </a:r>
              <a:r>
                <a:rPr lang="en-US" sz="1800" b="1" i="1" baseline="-25000">
                  <a:solidFill>
                    <a:schemeClr val="dk1"/>
                  </a:solidFill>
                  <a:latin typeface="Calibri"/>
                  <a:ea typeface="Calibri"/>
                  <a:cs typeface="Calibri"/>
                  <a:sym typeface="Calibri"/>
                </a:rPr>
                <a:t>hex</a:t>
              </a:r>
              <a:endParaRPr sz="1800" b="1" i="1">
                <a:solidFill>
                  <a:schemeClr val="dk1"/>
                </a:solidFill>
                <a:latin typeface="Calibri"/>
                <a:ea typeface="Calibri"/>
                <a:cs typeface="Calibri"/>
                <a:sym typeface="Calibri"/>
              </a:endParaRPr>
            </a:p>
          </p:txBody>
        </p:sp>
      </p:grpSp>
      <p:sp>
        <p:nvSpPr>
          <p:cNvPr id="659" name="Google Shape;659;p49"/>
          <p:cNvSpPr txBox="1"/>
          <p:nvPr/>
        </p:nvSpPr>
        <p:spPr>
          <a:xfrm>
            <a:off x="6126480" y="5669280"/>
            <a:ext cx="2569500" cy="9234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i="1">
                <a:solidFill>
                  <a:schemeClr val="dk1"/>
                </a:solidFill>
                <a:latin typeface="Calibri"/>
                <a:ea typeface="Calibri"/>
                <a:cs typeface="Calibri"/>
                <a:sym typeface="Calibri"/>
              </a:rPr>
              <a:t>OS prevents accesses</a:t>
            </a:r>
            <a:br>
              <a:rPr lang="en-US" sz="1800" b="1" i="1">
                <a:solidFill>
                  <a:schemeClr val="dk1"/>
                </a:solidFill>
                <a:latin typeface="Calibri"/>
                <a:ea typeface="Calibri"/>
                <a:cs typeface="Calibri"/>
                <a:sym typeface="Calibri"/>
              </a:rPr>
            </a:br>
            <a:r>
              <a:rPr lang="en-US" sz="1800" b="1" i="1">
                <a:solidFill>
                  <a:schemeClr val="dk1"/>
                </a:solidFill>
                <a:latin typeface="Calibri"/>
                <a:ea typeface="Calibri"/>
                <a:cs typeface="Calibri"/>
                <a:sym typeface="Calibri"/>
              </a:rPr>
              <a:t>between stack and heap </a:t>
            </a:r>
            <a:endParaRPr/>
          </a:p>
          <a:p>
            <a:pPr marL="0" marR="0" lvl="0" indent="0" algn="ctr" rtl="0">
              <a:spcBef>
                <a:spcPts val="0"/>
              </a:spcBef>
              <a:spcAft>
                <a:spcPts val="0"/>
              </a:spcAft>
              <a:buNone/>
            </a:pPr>
            <a:r>
              <a:rPr lang="en-US" sz="1800" b="1" i="1">
                <a:solidFill>
                  <a:schemeClr val="dk1"/>
                </a:solidFill>
                <a:latin typeface="Calibri"/>
                <a:ea typeface="Calibri"/>
                <a:cs typeface="Calibri"/>
                <a:sym typeface="Calibri"/>
              </a:rPr>
              <a:t>(via virtual memory)</a:t>
            </a:r>
            <a:endParaRPr/>
          </a:p>
        </p:txBody>
      </p:sp>
      <p:sp>
        <p:nvSpPr>
          <p:cNvPr id="660" name="Google Shape;660;p49"/>
          <p:cNvSpPr txBox="1">
            <a:spLocks noGrp="1"/>
          </p:cNvSpPr>
          <p:nvPr>
            <p:ph type="body" idx="1"/>
          </p:nvPr>
        </p:nvSpPr>
        <p:spPr>
          <a:xfrm>
            <a:off x="457200" y="1371663"/>
            <a:ext cx="5486400" cy="48462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Program’s </a:t>
            </a:r>
            <a:r>
              <a:rPr lang="en-US" sz="2800" b="0" i="1" u="none" strike="noStrike" cap="none">
                <a:solidFill>
                  <a:srgbClr val="FF0000"/>
                </a:solidFill>
                <a:latin typeface="Calibri"/>
                <a:ea typeface="Calibri"/>
                <a:cs typeface="Calibri"/>
                <a:sym typeface="Calibri"/>
              </a:rPr>
              <a:t>address space</a:t>
            </a:r>
            <a:r>
              <a:rPr lang="en-US" sz="2800" b="0" i="0" u="none" strike="noStrike" cap="none">
                <a:solidFill>
                  <a:srgbClr val="FF0000"/>
                </a:solidFill>
                <a:latin typeface="Calibri"/>
                <a:ea typeface="Calibri"/>
                <a:cs typeface="Calibri"/>
                <a:sym typeface="Calibri"/>
              </a:rPr>
              <a:t> </a:t>
            </a:r>
            <a:br>
              <a:rPr lang="en-US" sz="2800" b="0" i="0" u="none" strike="noStrike" cap="none">
                <a:solidFill>
                  <a:srgbClr val="FF0000"/>
                </a:solidFill>
                <a:latin typeface="Calibri"/>
                <a:ea typeface="Calibri"/>
                <a:cs typeface="Calibri"/>
                <a:sym typeface="Calibri"/>
              </a:rPr>
            </a:br>
            <a:r>
              <a:rPr lang="en-US" sz="2800" b="0" i="0" u="none" strike="noStrike" cap="none">
                <a:solidFill>
                  <a:schemeClr val="dk1"/>
                </a:solidFill>
                <a:latin typeface="Calibri"/>
                <a:ea typeface="Calibri"/>
                <a:cs typeface="Calibri"/>
                <a:sym typeface="Calibri"/>
              </a:rPr>
              <a:t>contains 4 regions:</a:t>
            </a:r>
            <a:endParaRPr/>
          </a:p>
          <a:p>
            <a:pPr marL="742950" marR="0" lvl="1" indent="-285750" algn="l" rtl="0">
              <a:spcBef>
                <a:spcPts val="480"/>
              </a:spcBef>
              <a:spcAft>
                <a:spcPts val="0"/>
              </a:spcAft>
              <a:buClr>
                <a:schemeClr val="dk1"/>
              </a:buClr>
              <a:buSzPts val="2400"/>
              <a:buFont typeface="Arial"/>
              <a:buChar char="–"/>
            </a:pPr>
            <a:r>
              <a:rPr lang="en-US" sz="2400" i="0" u="none" strike="noStrike" cap="none">
                <a:solidFill>
                  <a:srgbClr val="FF0000"/>
                </a:solidFill>
              </a:rPr>
              <a:t>Stack</a:t>
            </a:r>
            <a:r>
              <a:rPr lang="en-US" sz="2400" i="0" u="none" strike="noStrike" cap="none">
                <a:solidFill>
                  <a:schemeClr val="dk1"/>
                </a:solidFill>
              </a:rPr>
              <a:t>:  local variables, grows downward</a:t>
            </a:r>
            <a:r>
              <a:rPr lang="en-US" sz="2400" i="0" u="none" strike="noStrike" cap="none">
                <a:solidFill>
                  <a:schemeClr val="accent2"/>
                </a:solidFill>
              </a:rPr>
              <a:t> </a:t>
            </a:r>
            <a:endParaRPr/>
          </a:p>
          <a:p>
            <a:pPr marL="742950" marR="0" lvl="1" indent="-285750" algn="l" rtl="0">
              <a:spcBef>
                <a:spcPts val="480"/>
              </a:spcBef>
              <a:spcAft>
                <a:spcPts val="0"/>
              </a:spcAft>
              <a:buClr>
                <a:schemeClr val="dk1"/>
              </a:buClr>
              <a:buSzPts val="2400"/>
              <a:buFont typeface="Arial"/>
              <a:buChar char="–"/>
            </a:pPr>
            <a:r>
              <a:rPr lang="en-US" sz="2400" b="1" i="0" u="none" strike="noStrike" cap="none">
                <a:solidFill>
                  <a:srgbClr val="FF0000"/>
                </a:solidFill>
              </a:rPr>
              <a:t>Heap</a:t>
            </a:r>
            <a:r>
              <a:rPr lang="en-US" sz="2400" b="1" i="0" u="none" strike="noStrike" cap="none">
                <a:solidFill>
                  <a:schemeClr val="dk1"/>
                </a:solidFill>
              </a:rPr>
              <a:t>:  space requested via  </a:t>
            </a:r>
            <a:r>
              <a:rPr lang="en-US" sz="2400" b="1" i="0" u="none" strike="noStrike" cap="none">
                <a:solidFill>
                  <a:schemeClr val="dk1"/>
                </a:solidFill>
                <a:latin typeface="Courier New"/>
                <a:ea typeface="Courier New"/>
                <a:cs typeface="Courier New"/>
                <a:sym typeface="Courier New"/>
              </a:rPr>
              <a:t>malloc()</a:t>
            </a:r>
            <a:r>
              <a:rPr lang="en-US" sz="2400" b="1" i="0" u="none" strike="noStrike" cap="none">
                <a:solidFill>
                  <a:schemeClr val="dk1"/>
                </a:solidFill>
              </a:rPr>
              <a:t> and used with pointers;  resizes dynamically, grows upward</a:t>
            </a:r>
            <a:endParaRPr b="1"/>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Static Data</a:t>
            </a:r>
            <a:r>
              <a:rPr lang="en-US" sz="2400" b="0" i="0" u="none" strike="noStrike" cap="none">
                <a:solidFill>
                  <a:schemeClr val="dk1"/>
                </a:solidFill>
                <a:latin typeface="Calibri"/>
                <a:ea typeface="Calibri"/>
                <a:cs typeface="Calibri"/>
                <a:sym typeface="Calibri"/>
              </a:rPr>
              <a:t>:  global and static variables, does not grow or shrink</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Code</a:t>
            </a:r>
            <a:r>
              <a:rPr lang="en-US" sz="2400" b="0" i="0" u="none" strike="noStrike" cap="none">
                <a:solidFill>
                  <a:schemeClr val="dk1"/>
                </a:solidFill>
                <a:latin typeface="Calibri"/>
                <a:ea typeface="Calibri"/>
                <a:cs typeface="Calibri"/>
                <a:sym typeface="Calibri"/>
              </a:rPr>
              <a:t>:  loaded when program </a:t>
            </a:r>
            <a:br>
              <a:rPr lang="en-US" sz="2400" b="0" i="0" u="none" strike="noStrike" cap="none">
                <a:solidFill>
                  <a:schemeClr val="dk1"/>
                </a:solidFill>
                <a:latin typeface="Calibri"/>
                <a:ea typeface="Calibri"/>
                <a:cs typeface="Calibri"/>
                <a:sym typeface="Calibri"/>
              </a:rPr>
            </a:br>
            <a:r>
              <a:rPr lang="en-US" sz="2400" b="0" i="0" u="none" strike="noStrike" cap="none">
                <a:solidFill>
                  <a:schemeClr val="dk1"/>
                </a:solidFill>
                <a:latin typeface="Calibri"/>
                <a:ea typeface="Calibri"/>
                <a:cs typeface="Calibri"/>
                <a:sym typeface="Calibri"/>
              </a:rPr>
              <a:t>starts, does not change</a:t>
            </a:r>
            <a:endParaRPr/>
          </a:p>
        </p:txBody>
      </p:sp>
    </p:spTree>
    <p:extLst>
      <p:ext uri="{BB962C8B-B14F-4D97-AF65-F5344CB8AC3E}">
        <p14:creationId xmlns:p14="http://schemas.microsoft.com/office/powerpoint/2010/main" val="313315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640"/>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64"/>
        <p:cNvGrpSpPr/>
        <p:nvPr/>
      </p:nvGrpSpPr>
      <p:grpSpPr>
        <a:xfrm>
          <a:off x="0" y="0"/>
          <a:ext cx="0" cy="0"/>
          <a:chOff x="0" y="0"/>
          <a:chExt cx="0" cy="0"/>
        </a:xfrm>
      </p:grpSpPr>
      <p:sp>
        <p:nvSpPr>
          <p:cNvPr id="665" name="Google Shape;665;p5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Dynamic Memory Allocation</a:t>
            </a:r>
            <a:endParaRPr sz="4400" b="0" i="0" u="none" strike="noStrike" cap="none">
              <a:solidFill>
                <a:schemeClr val="accent1"/>
              </a:solidFill>
              <a:latin typeface="Calibri"/>
              <a:ea typeface="Calibri"/>
              <a:cs typeface="Calibri"/>
              <a:sym typeface="Calibri"/>
            </a:endParaRPr>
          </a:p>
        </p:txBody>
      </p:sp>
      <p:sp>
        <p:nvSpPr>
          <p:cNvPr id="666" name="Google Shape;666;p50"/>
          <p:cNvSpPr txBox="1">
            <a:spLocks noGrp="1"/>
          </p:cNvSpPr>
          <p:nvPr>
            <p:ph type="body" idx="1"/>
          </p:nvPr>
        </p:nvSpPr>
        <p:spPr>
          <a:xfrm>
            <a:off x="457200" y="1371599"/>
            <a:ext cx="8229600" cy="4846200"/>
          </a:xfrm>
          <a:prstGeom prst="rect">
            <a:avLst/>
          </a:prstGeom>
          <a:noFill/>
          <a:ln>
            <a:noFill/>
          </a:ln>
        </p:spPr>
        <p:txBody>
          <a:bodyPr spcFirstLastPara="1" wrap="square" lIns="91425" tIns="45700" rIns="91425" bIns="45700" anchor="t" anchorCtr="0">
            <a:noAutofit/>
          </a:bodyPr>
          <a:lstStyle/>
          <a:p>
            <a:pPr marL="342900" marR="0" lvl="0" indent="-330200" algn="l" rtl="0">
              <a:spcBef>
                <a:spcPts val="0"/>
              </a:spcBef>
              <a:spcAft>
                <a:spcPts val="0"/>
              </a:spcAft>
              <a:buClr>
                <a:schemeClr val="dk1"/>
              </a:buClr>
              <a:buSzPts val="3000"/>
              <a:buFont typeface="Arial"/>
              <a:buChar char="•"/>
            </a:pPr>
            <a:r>
              <a:rPr lang="en-US" sz="3000"/>
              <a:t>Want persisting memory (like static) even when we don’t know size at compile time?</a:t>
            </a:r>
            <a:endParaRPr sz="3000"/>
          </a:p>
          <a:p>
            <a:pPr marL="742950" marR="0" lvl="1" indent="-298450" algn="l" rtl="0">
              <a:spcBef>
                <a:spcPts val="0"/>
              </a:spcBef>
              <a:spcAft>
                <a:spcPts val="0"/>
              </a:spcAft>
              <a:buClr>
                <a:schemeClr val="dk1"/>
              </a:buClr>
              <a:buSzPts val="3000"/>
              <a:buFont typeface="Arial"/>
              <a:buChar char="–"/>
            </a:pPr>
            <a:r>
              <a:rPr lang="en-US" sz="3000"/>
              <a:t>e.g.  input files, user input</a:t>
            </a:r>
            <a:endParaRPr sz="3000"/>
          </a:p>
          <a:p>
            <a:pPr marL="742950" marR="0" lvl="1" indent="-298450" algn="l" rtl="0">
              <a:spcBef>
                <a:spcPts val="0"/>
              </a:spcBef>
              <a:spcAft>
                <a:spcPts val="0"/>
              </a:spcAft>
              <a:buClr>
                <a:schemeClr val="dk1"/>
              </a:buClr>
              <a:buSzPts val="3000"/>
              <a:buFont typeface="Arial"/>
              <a:buChar char="–"/>
            </a:pPr>
            <a:r>
              <a:rPr lang="en-US" sz="3000"/>
              <a:t>Stack won’t work because stack frames aren’t persistent</a:t>
            </a:r>
            <a:endParaRPr sz="3000"/>
          </a:p>
          <a:p>
            <a:pPr marL="342900" marR="0" lvl="0" indent="-330200" algn="l" rtl="0">
              <a:spcBef>
                <a:spcPts val="640"/>
              </a:spcBef>
              <a:spcAft>
                <a:spcPts val="0"/>
              </a:spcAft>
              <a:buClr>
                <a:schemeClr val="dk1"/>
              </a:buClr>
              <a:buSzPts val="3000"/>
              <a:buFont typeface="Arial"/>
              <a:buChar char="•"/>
            </a:pPr>
            <a:r>
              <a:rPr lang="en-US" sz="3000" b="0" i="0" u="none" strike="noStrike" cap="none">
                <a:solidFill>
                  <a:schemeClr val="dk1"/>
                </a:solidFill>
                <a:latin typeface="Calibri"/>
                <a:ea typeface="Calibri"/>
                <a:cs typeface="Calibri"/>
                <a:sym typeface="Calibri"/>
              </a:rPr>
              <a:t>Dynamically allocated memory goes on the </a:t>
            </a:r>
            <a:r>
              <a:rPr lang="en-US" sz="3000" b="0" i="0" u="none" strike="noStrike" cap="none">
                <a:solidFill>
                  <a:srgbClr val="FF0000"/>
                </a:solidFill>
                <a:latin typeface="Calibri"/>
                <a:ea typeface="Calibri"/>
                <a:cs typeface="Calibri"/>
                <a:sym typeface="Calibri"/>
              </a:rPr>
              <a:t>Heap</a:t>
            </a:r>
            <a:r>
              <a:rPr lang="en-US" sz="3000" b="0" i="0" u="none" strike="noStrike" cap="none">
                <a:solidFill>
                  <a:schemeClr val="dk1"/>
                </a:solidFill>
                <a:latin typeface="Calibri"/>
                <a:ea typeface="Calibri"/>
                <a:cs typeface="Calibri"/>
                <a:sym typeface="Calibri"/>
              </a:rPr>
              <a:t> – more permanent than Stack</a:t>
            </a:r>
            <a:endParaRPr sz="3000"/>
          </a:p>
          <a:p>
            <a:pPr marL="342900" marR="0" lvl="0" indent="-330200" algn="l" rtl="0">
              <a:spcBef>
                <a:spcPts val="640"/>
              </a:spcBef>
              <a:spcAft>
                <a:spcPts val="0"/>
              </a:spcAft>
              <a:buClr>
                <a:schemeClr val="dk1"/>
              </a:buClr>
              <a:buSzPts val="3000"/>
              <a:buFont typeface="Arial"/>
              <a:buChar char="•"/>
            </a:pPr>
            <a:r>
              <a:rPr lang="en-US" sz="3000" b="0" i="0" u="none" strike="noStrike" cap="none">
                <a:solidFill>
                  <a:schemeClr val="dk1"/>
                </a:solidFill>
                <a:latin typeface="Calibri"/>
                <a:ea typeface="Calibri"/>
                <a:cs typeface="Calibri"/>
                <a:sym typeface="Calibri"/>
              </a:rPr>
              <a:t>Need as much space as possible without interfering with Stack</a:t>
            </a:r>
            <a:endParaRPr sz="3000"/>
          </a:p>
          <a:p>
            <a:pPr marL="742950" marR="0" lvl="1" indent="-298450" algn="l" rtl="0">
              <a:spcBef>
                <a:spcPts val="560"/>
              </a:spcBef>
              <a:spcAft>
                <a:spcPts val="0"/>
              </a:spcAft>
              <a:buClr>
                <a:schemeClr val="dk1"/>
              </a:buClr>
              <a:buSzPts val="3000"/>
              <a:buFont typeface="Arial"/>
              <a:buChar char="–"/>
            </a:pPr>
            <a:r>
              <a:rPr lang="en-US" sz="3000" b="0" i="0" u="none" strike="noStrike" cap="none">
                <a:solidFill>
                  <a:schemeClr val="dk1"/>
                </a:solidFill>
                <a:latin typeface="Calibri"/>
                <a:ea typeface="Calibri"/>
                <a:cs typeface="Calibri"/>
                <a:sym typeface="Calibri"/>
              </a:rPr>
              <a:t>Start at opposite end and grow towards Stack</a:t>
            </a:r>
            <a:endParaRPr sz="3000" b="0" i="0" u="none" strike="noStrike" cap="none">
              <a:solidFill>
                <a:schemeClr val="dk1"/>
              </a:solidFill>
              <a:latin typeface="Calibri"/>
              <a:ea typeface="Calibri"/>
              <a:cs typeface="Calibri"/>
              <a:sym typeface="Calibri"/>
            </a:endParaRPr>
          </a:p>
        </p:txBody>
      </p:sp>
      <p:sp>
        <p:nvSpPr>
          <p:cNvPr id="667" name="Google Shape;667;p5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668" name="Google Shape;668;p5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669" name="Google Shape;669;p5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19</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4235662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Multiple Ways to Store Program Data</a:t>
            </a:r>
          </a:p>
        </p:txBody>
      </p:sp>
      <p:sp>
        <p:nvSpPr>
          <p:cNvPr id="3" name="Content Placeholder 2"/>
          <p:cNvSpPr>
            <a:spLocks noGrp="1"/>
          </p:cNvSpPr>
          <p:nvPr>
            <p:ph idx="1"/>
          </p:nvPr>
        </p:nvSpPr>
        <p:spPr/>
        <p:txBody>
          <a:bodyPr/>
          <a:lstStyle/>
          <a:p>
            <a:r>
              <a:rPr lang="en-US" sz="2400" dirty="0"/>
              <a:t>Static global data</a:t>
            </a:r>
          </a:p>
          <a:p>
            <a:pPr lvl="1"/>
            <a:r>
              <a:rPr lang="en-US" sz="2000" i="1" dirty="0"/>
              <a:t>Fixed size </a:t>
            </a:r>
            <a:r>
              <a:rPr lang="en-US" sz="2000" dirty="0"/>
              <a:t>at compile-time</a:t>
            </a:r>
          </a:p>
          <a:p>
            <a:pPr lvl="1"/>
            <a:r>
              <a:rPr lang="en-US" sz="2000" dirty="0"/>
              <a:t>Entire </a:t>
            </a:r>
            <a:r>
              <a:rPr lang="en-US" sz="2000" i="1" dirty="0"/>
              <a:t>lifetime of the program </a:t>
            </a:r>
            <a:br>
              <a:rPr lang="en-US" sz="2000" dirty="0"/>
            </a:br>
            <a:r>
              <a:rPr lang="en-US" sz="2000" dirty="0"/>
              <a:t>(loaded from executable)</a:t>
            </a:r>
          </a:p>
          <a:p>
            <a:pPr lvl="1"/>
            <a:r>
              <a:rPr lang="en-US" sz="2000" dirty="0"/>
              <a:t>Portion is read-only </a:t>
            </a:r>
            <a:br>
              <a:rPr lang="en-US" sz="2000" dirty="0"/>
            </a:br>
            <a:r>
              <a:rPr lang="en-US" sz="2000" dirty="0"/>
              <a:t>(e.g. string literals)</a:t>
            </a:r>
          </a:p>
          <a:p>
            <a:r>
              <a:rPr lang="en-US" sz="2400" dirty="0"/>
              <a:t>Stack-allocated data</a:t>
            </a:r>
          </a:p>
          <a:p>
            <a:pPr lvl="1"/>
            <a:r>
              <a:rPr lang="en-US" sz="2000" dirty="0"/>
              <a:t>Local/temporary variables</a:t>
            </a:r>
          </a:p>
          <a:p>
            <a:pPr lvl="2"/>
            <a:r>
              <a:rPr lang="en-US" sz="1600" i="1" dirty="0"/>
              <a:t>Can</a:t>
            </a:r>
            <a:r>
              <a:rPr lang="en-US" sz="1600" dirty="0"/>
              <a:t> be dynamically sized (in some versions of C)</a:t>
            </a:r>
          </a:p>
          <a:p>
            <a:pPr lvl="1"/>
            <a:r>
              <a:rPr lang="en-US" sz="2000" i="1" dirty="0"/>
              <a:t>Known lifetime </a:t>
            </a:r>
            <a:r>
              <a:rPr lang="en-US" sz="2000" dirty="0"/>
              <a:t>(deallocated on </a:t>
            </a:r>
            <a:r>
              <a:rPr lang="en-US" sz="2000" dirty="0">
                <a:latin typeface="Courier New" panose="02070309020205020404" pitchFamily="49" charset="0"/>
                <a:ea typeface="Anonymous Pro" charset="0"/>
                <a:cs typeface="Courier New" panose="02070309020205020404" pitchFamily="49" charset="0"/>
              </a:rPr>
              <a:t>return</a:t>
            </a:r>
            <a:r>
              <a:rPr lang="en-US" sz="2000" dirty="0"/>
              <a:t>)</a:t>
            </a:r>
          </a:p>
          <a:p>
            <a:r>
              <a:rPr lang="en-US" sz="2400" b="1" dirty="0">
                <a:solidFill>
                  <a:srgbClr val="FF0000"/>
                </a:solidFill>
              </a:rPr>
              <a:t>Dynamic (heap) data</a:t>
            </a:r>
          </a:p>
          <a:p>
            <a:pPr lvl="1"/>
            <a:r>
              <a:rPr lang="en-US" sz="2000" dirty="0"/>
              <a:t>Size known only at runtime (i.e. based on user-input)</a:t>
            </a:r>
          </a:p>
          <a:p>
            <a:pPr lvl="1"/>
            <a:r>
              <a:rPr lang="en-US" sz="2000" dirty="0"/>
              <a:t>Lifetime known only at runtime (long-lived data structures)</a:t>
            </a:r>
          </a:p>
        </p:txBody>
      </p:sp>
      <p:sp>
        <p:nvSpPr>
          <p:cNvPr id="5" name="Slide Number Placeholder 4"/>
          <p:cNvSpPr>
            <a:spLocks noGrp="1"/>
          </p:cNvSpPr>
          <p:nvPr>
            <p:ph type="sldNum" sz="quarter" idx="10"/>
          </p:nvPr>
        </p:nvSpPr>
        <p:spPr/>
        <p:txBody>
          <a:bodyPr/>
          <a:lstStyle/>
          <a:p>
            <a:fld id="{E27C8F36-2C5D-4980-8FC5-5544ECC98AD7}" type="slidenum">
              <a:rPr lang="en-US" smtClean="0"/>
              <a:t>2</a:t>
            </a:fld>
            <a:endParaRPr lang="en-US"/>
          </a:p>
        </p:txBody>
      </p:sp>
      <p:sp>
        <p:nvSpPr>
          <p:cNvPr id="4" name="TextBox 3"/>
          <p:cNvSpPr txBox="1"/>
          <p:nvPr/>
        </p:nvSpPr>
        <p:spPr>
          <a:xfrm>
            <a:off x="4572000" y="1645920"/>
            <a:ext cx="4206240" cy="2286000"/>
          </a:xfrm>
          <a:prstGeom prst="roundRect">
            <a:avLst>
              <a:gd name="adj" fmla="val 0"/>
            </a:avLst>
          </a:prstGeom>
          <a:solidFill>
            <a:schemeClr val="bg1">
              <a:lumMod val="95000"/>
            </a:schemeClr>
          </a:solidFill>
          <a:ln>
            <a:solidFill>
              <a:schemeClr val="tx1"/>
            </a:solidFill>
          </a:ln>
        </p:spPr>
        <p:txBody>
          <a:bodyPr wrap="square" rtlCol="0">
            <a:spAutoFit/>
          </a:bodyPr>
          <a:lstStyle/>
          <a:p>
            <a:r>
              <a:rPr lang="en-US" sz="1600" b="1" dirty="0">
                <a:latin typeface="Courier New" panose="02070309020205020404" pitchFamily="49" charset="0"/>
                <a:ea typeface="Anonymous Pro" charset="0"/>
                <a:cs typeface="Courier New" panose="02070309020205020404" pitchFamily="49" charset="0"/>
              </a:rPr>
              <a:t>int</a:t>
            </a:r>
            <a:r>
              <a:rPr lang="en-US" sz="1600" b="0" dirty="0">
                <a:latin typeface="Courier New" panose="02070309020205020404" pitchFamily="49" charset="0"/>
                <a:ea typeface="Anonymous Pro" charset="0"/>
                <a:cs typeface="Courier New" panose="02070309020205020404" pitchFamily="49" charset="0"/>
              </a:rPr>
              <a:t> array[1024];</a:t>
            </a:r>
          </a:p>
          <a:p>
            <a:endParaRPr lang="en-US" sz="1600" b="0" dirty="0">
              <a:latin typeface="Courier New" panose="02070309020205020404" pitchFamily="49" charset="0"/>
              <a:ea typeface="Anonymous Pro" charset="0"/>
              <a:cs typeface="Courier New" panose="02070309020205020404" pitchFamily="49" charset="0"/>
            </a:endParaRPr>
          </a:p>
          <a:p>
            <a:r>
              <a:rPr lang="en-US" sz="1600" b="1" dirty="0">
                <a:latin typeface="Courier New" panose="02070309020205020404" pitchFamily="49" charset="0"/>
                <a:ea typeface="Anonymous Pro" charset="0"/>
                <a:cs typeface="Courier New" panose="02070309020205020404" pitchFamily="49" charset="0"/>
              </a:rPr>
              <a:t>void</a:t>
            </a:r>
            <a:r>
              <a:rPr lang="en-US" sz="1600" b="0" dirty="0">
                <a:latin typeface="Courier New" panose="02070309020205020404" pitchFamily="49" charset="0"/>
                <a:ea typeface="Anonymous Pro" charset="0"/>
                <a:cs typeface="Courier New" panose="02070309020205020404" pitchFamily="49" charset="0"/>
              </a:rPr>
              <a:t> foo(</a:t>
            </a:r>
            <a:r>
              <a:rPr lang="en-US" sz="1600" b="1" dirty="0">
                <a:latin typeface="Courier New" panose="02070309020205020404" pitchFamily="49" charset="0"/>
                <a:ea typeface="Anonymous Pro" charset="0"/>
                <a:cs typeface="Courier New" panose="02070309020205020404" pitchFamily="49" charset="0"/>
              </a:rPr>
              <a:t>int</a:t>
            </a:r>
            <a:r>
              <a:rPr lang="en-US" sz="1600" b="0" dirty="0">
                <a:latin typeface="Courier New" panose="02070309020205020404" pitchFamily="49" charset="0"/>
                <a:ea typeface="Anonymous Pro" charset="0"/>
                <a:cs typeface="Courier New" panose="02070309020205020404" pitchFamily="49" charset="0"/>
              </a:rPr>
              <a:t> n) {</a:t>
            </a:r>
          </a:p>
          <a:p>
            <a:r>
              <a:rPr lang="en-US" sz="1600" b="0" dirty="0">
                <a:latin typeface="Courier New" panose="02070309020205020404" pitchFamily="49" charset="0"/>
                <a:ea typeface="Anonymous Pro" charset="0"/>
                <a:cs typeface="Courier New" panose="02070309020205020404" pitchFamily="49" charset="0"/>
              </a:rPr>
              <a:t>  </a:t>
            </a:r>
            <a:r>
              <a:rPr lang="en-US" sz="1600" b="1" dirty="0">
                <a:latin typeface="Courier New" panose="02070309020205020404" pitchFamily="49" charset="0"/>
                <a:ea typeface="Anonymous Pro" charset="0"/>
                <a:cs typeface="Courier New" panose="02070309020205020404" pitchFamily="49" charset="0"/>
              </a:rPr>
              <a:t>int</a:t>
            </a:r>
            <a:r>
              <a:rPr lang="en-US" sz="1600" b="0" dirty="0">
                <a:latin typeface="Courier New" panose="02070309020205020404" pitchFamily="49" charset="0"/>
                <a:ea typeface="Anonymous Pro" charset="0"/>
                <a:cs typeface="Courier New" panose="02070309020205020404" pitchFamily="49" charset="0"/>
              </a:rPr>
              <a:t> </a:t>
            </a:r>
            <a:r>
              <a:rPr lang="en-US" sz="1600" b="0" dirty="0" err="1">
                <a:latin typeface="Courier New" panose="02070309020205020404" pitchFamily="49" charset="0"/>
                <a:ea typeface="Anonymous Pro" charset="0"/>
                <a:cs typeface="Courier New" panose="02070309020205020404" pitchFamily="49" charset="0"/>
              </a:rPr>
              <a:t>tmp</a:t>
            </a:r>
            <a:r>
              <a:rPr lang="en-US" sz="1600" b="0" dirty="0">
                <a:latin typeface="Courier New" panose="02070309020205020404" pitchFamily="49" charset="0"/>
                <a:ea typeface="Anonymous Pro" charset="0"/>
                <a:cs typeface="Courier New" panose="02070309020205020404" pitchFamily="49" charset="0"/>
              </a:rPr>
              <a:t>;</a:t>
            </a:r>
          </a:p>
          <a:p>
            <a:r>
              <a:rPr lang="en-US" sz="1600" b="0" dirty="0">
                <a:latin typeface="Courier New" panose="02070309020205020404" pitchFamily="49" charset="0"/>
                <a:ea typeface="Anonymous Pro" charset="0"/>
                <a:cs typeface="Courier New" panose="02070309020205020404" pitchFamily="49" charset="0"/>
              </a:rPr>
              <a:t>  </a:t>
            </a:r>
            <a:r>
              <a:rPr lang="en-US" sz="1600" b="1" dirty="0">
                <a:latin typeface="Courier New" panose="02070309020205020404" pitchFamily="49" charset="0"/>
                <a:ea typeface="Anonymous Pro" charset="0"/>
                <a:cs typeface="Courier New" panose="02070309020205020404" pitchFamily="49" charset="0"/>
              </a:rPr>
              <a:t>int</a:t>
            </a:r>
            <a:r>
              <a:rPr lang="en-US" sz="1600" b="0" dirty="0">
                <a:latin typeface="Courier New" panose="02070309020205020404" pitchFamily="49" charset="0"/>
                <a:ea typeface="Anonymous Pro" charset="0"/>
                <a:cs typeface="Courier New" panose="02070309020205020404" pitchFamily="49" charset="0"/>
              </a:rPr>
              <a:t> </a:t>
            </a:r>
            <a:r>
              <a:rPr lang="en-US" sz="1600" b="0" dirty="0" err="1">
                <a:latin typeface="Courier New" panose="02070309020205020404" pitchFamily="49" charset="0"/>
                <a:ea typeface="Anonymous Pro" charset="0"/>
                <a:cs typeface="Courier New" panose="02070309020205020404" pitchFamily="49" charset="0"/>
              </a:rPr>
              <a:t>local_array</a:t>
            </a:r>
            <a:r>
              <a:rPr lang="en-US" sz="1600" b="0" dirty="0">
                <a:latin typeface="Courier New" panose="02070309020205020404" pitchFamily="49" charset="0"/>
                <a:ea typeface="Anonymous Pro" charset="0"/>
                <a:cs typeface="Courier New" panose="02070309020205020404" pitchFamily="49" charset="0"/>
              </a:rPr>
              <a:t>[n];</a:t>
            </a:r>
          </a:p>
          <a:p>
            <a:r>
              <a:rPr lang="en-US" sz="1600" b="0" dirty="0">
                <a:latin typeface="Courier New" panose="02070309020205020404" pitchFamily="49" charset="0"/>
                <a:ea typeface="Anonymous Pro" charset="0"/>
                <a:cs typeface="Courier New" panose="02070309020205020404" pitchFamily="49" charset="0"/>
              </a:rPr>
              <a:t>  </a:t>
            </a:r>
          </a:p>
          <a:p>
            <a:r>
              <a:rPr lang="en-US" sz="1600" b="0" dirty="0">
                <a:latin typeface="Courier New" panose="02070309020205020404" pitchFamily="49" charset="0"/>
                <a:ea typeface="Anonymous Pro" charset="0"/>
                <a:cs typeface="Courier New" panose="02070309020205020404" pitchFamily="49" charset="0"/>
              </a:rPr>
              <a:t>  </a:t>
            </a:r>
            <a:r>
              <a:rPr lang="en-US" sz="1600" b="1" dirty="0">
                <a:latin typeface="Courier New" panose="02070309020205020404" pitchFamily="49" charset="0"/>
                <a:ea typeface="Anonymous Pro" charset="0"/>
                <a:cs typeface="Courier New" panose="02070309020205020404" pitchFamily="49" charset="0"/>
              </a:rPr>
              <a:t>int* </a:t>
            </a:r>
            <a:r>
              <a:rPr lang="en-US" sz="1600" b="0" dirty="0" err="1">
                <a:latin typeface="Courier New" panose="02070309020205020404" pitchFamily="49" charset="0"/>
                <a:ea typeface="Anonymous Pro" charset="0"/>
                <a:cs typeface="Courier New" panose="02070309020205020404" pitchFamily="49" charset="0"/>
              </a:rPr>
              <a:t>dyn</a:t>
            </a:r>
            <a:r>
              <a:rPr lang="en-US" sz="1600" b="0" dirty="0">
                <a:latin typeface="Courier New" panose="02070309020205020404" pitchFamily="49" charset="0"/>
                <a:ea typeface="Anonymous Pro" charset="0"/>
                <a:cs typeface="Courier New" panose="02070309020205020404" pitchFamily="49" charset="0"/>
              </a:rPr>
              <a:t> = </a:t>
            </a:r>
          </a:p>
          <a:p>
            <a:r>
              <a:rPr lang="en-US" sz="1600" b="0" dirty="0">
                <a:latin typeface="Courier New" panose="02070309020205020404" pitchFamily="49" charset="0"/>
                <a:ea typeface="Anonymous Pro" charset="0"/>
                <a:cs typeface="Courier New" panose="02070309020205020404" pitchFamily="49" charset="0"/>
              </a:rPr>
              <a:t>    (</a:t>
            </a:r>
            <a:r>
              <a:rPr lang="en-US" sz="1600" b="1" dirty="0">
                <a:latin typeface="Courier New" panose="02070309020205020404" pitchFamily="49" charset="0"/>
                <a:ea typeface="Anonymous Pro" charset="0"/>
                <a:cs typeface="Courier New" panose="02070309020205020404" pitchFamily="49" charset="0"/>
              </a:rPr>
              <a:t>int*</a:t>
            </a:r>
            <a:r>
              <a:rPr lang="en-US" sz="1600" b="0" dirty="0">
                <a:latin typeface="Courier New" panose="02070309020205020404" pitchFamily="49" charset="0"/>
                <a:ea typeface="Anonymous Pro" charset="0"/>
                <a:cs typeface="Courier New" panose="02070309020205020404" pitchFamily="49" charset="0"/>
              </a:rPr>
              <a:t>)</a:t>
            </a:r>
            <a:r>
              <a:rPr lang="en-US" sz="1600" b="0" dirty="0" err="1">
                <a:latin typeface="Courier New" panose="02070309020205020404" pitchFamily="49" charset="0"/>
                <a:ea typeface="Anonymous Pro" charset="0"/>
                <a:cs typeface="Courier New" panose="02070309020205020404" pitchFamily="49" charset="0"/>
              </a:rPr>
              <a:t>malloc</a:t>
            </a:r>
            <a:r>
              <a:rPr lang="en-US" sz="1600" b="0" dirty="0">
                <a:latin typeface="Courier New" panose="02070309020205020404" pitchFamily="49" charset="0"/>
                <a:ea typeface="Anonymous Pro" charset="0"/>
                <a:cs typeface="Courier New" panose="02070309020205020404" pitchFamily="49" charset="0"/>
              </a:rPr>
              <a:t>(n*</a:t>
            </a:r>
            <a:r>
              <a:rPr lang="en-US" sz="1600" b="0" dirty="0" err="1">
                <a:latin typeface="Courier New" panose="02070309020205020404" pitchFamily="49" charset="0"/>
                <a:ea typeface="Anonymous Pro" charset="0"/>
                <a:cs typeface="Courier New" panose="02070309020205020404" pitchFamily="49" charset="0"/>
              </a:rPr>
              <a:t>sizeof</a:t>
            </a:r>
            <a:r>
              <a:rPr lang="en-US" sz="1600" b="0" dirty="0">
                <a:latin typeface="Courier New" panose="02070309020205020404" pitchFamily="49" charset="0"/>
                <a:ea typeface="Anonymous Pro" charset="0"/>
                <a:cs typeface="Courier New" panose="02070309020205020404" pitchFamily="49" charset="0"/>
              </a:rPr>
              <a:t>(</a:t>
            </a:r>
            <a:r>
              <a:rPr lang="en-US" sz="1600" b="1" dirty="0" err="1">
                <a:latin typeface="Courier New" panose="02070309020205020404" pitchFamily="49" charset="0"/>
                <a:ea typeface="Anonymous Pro" charset="0"/>
                <a:cs typeface="Courier New" panose="02070309020205020404" pitchFamily="49" charset="0"/>
              </a:rPr>
              <a:t>int</a:t>
            </a:r>
            <a:r>
              <a:rPr lang="en-US" sz="1600" b="0" dirty="0">
                <a:latin typeface="Courier New" panose="02070309020205020404" pitchFamily="49" charset="0"/>
                <a:ea typeface="Anonymous Pro" charset="0"/>
                <a:cs typeface="Courier New" panose="02070309020205020404" pitchFamily="49" charset="0"/>
              </a:rPr>
              <a:t>));</a:t>
            </a:r>
          </a:p>
          <a:p>
            <a:r>
              <a:rPr lang="en-US" sz="1600" b="0" dirty="0">
                <a:latin typeface="Courier New" panose="02070309020205020404" pitchFamily="49" charset="0"/>
                <a:ea typeface="Anonymous Pro" charset="0"/>
                <a:cs typeface="Courier New" panose="02070309020205020404" pitchFamily="49" charset="0"/>
              </a:rPr>
              <a:t>}</a:t>
            </a:r>
          </a:p>
        </p:txBody>
      </p:sp>
    </p:spTree>
    <p:extLst>
      <p:ext uri="{BB962C8B-B14F-4D97-AF65-F5344CB8AC3E}">
        <p14:creationId xmlns:p14="http://schemas.microsoft.com/office/powerpoint/2010/main" val="1477852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74"/>
        <p:cNvGrpSpPr/>
        <p:nvPr/>
      </p:nvGrpSpPr>
      <p:grpSpPr>
        <a:xfrm>
          <a:off x="0" y="0"/>
          <a:ext cx="0" cy="0"/>
          <a:chOff x="0" y="0"/>
          <a:chExt cx="0" cy="0"/>
        </a:xfrm>
      </p:grpSpPr>
      <p:sp>
        <p:nvSpPr>
          <p:cNvPr id="675" name="Google Shape;675;p5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sizeof()</a:t>
            </a:r>
            <a:endParaRPr sz="4400" b="0" i="0" u="none" strike="noStrike" cap="none">
              <a:solidFill>
                <a:schemeClr val="accent1"/>
              </a:solidFill>
              <a:latin typeface="Calibri"/>
              <a:ea typeface="Calibri"/>
              <a:cs typeface="Calibri"/>
              <a:sym typeface="Calibri"/>
            </a:endParaRPr>
          </a:p>
        </p:txBody>
      </p:sp>
      <p:sp>
        <p:nvSpPr>
          <p:cNvPr id="677" name="Google Shape;677;p51"/>
          <p:cNvSpPr txBox="1">
            <a:spLocks noGrp="1"/>
          </p:cNvSpPr>
          <p:nvPr>
            <p:ph type="ftr" idx="11"/>
          </p:nvPr>
        </p:nvSpPr>
        <p:spPr>
          <a:xfrm>
            <a:off x="3124200" y="6356350"/>
            <a:ext cx="2895600" cy="3651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678" name="Google Shape;678;p5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20</a:t>
            </a:fld>
            <a:endParaRPr sz="1200">
              <a:solidFill>
                <a:srgbClr val="888888"/>
              </a:solidFill>
              <a:latin typeface="Calibri"/>
              <a:ea typeface="Calibri"/>
              <a:cs typeface="Calibri"/>
              <a:sym typeface="Calibri"/>
            </a:endParaRPr>
          </a:p>
        </p:txBody>
      </p:sp>
      <p:sp>
        <p:nvSpPr>
          <p:cNvPr id="679" name="Google Shape;679;p51"/>
          <p:cNvSpPr txBox="1">
            <a:spLocks noGrp="1"/>
          </p:cNvSpPr>
          <p:nvPr>
            <p:ph type="body" idx="1"/>
          </p:nvPr>
        </p:nvSpPr>
        <p:spPr>
          <a:xfrm>
            <a:off x="457200" y="1337946"/>
            <a:ext cx="8229600" cy="48549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If integer sizes are machine dependent, how do we tell?</a:t>
            </a:r>
            <a:endParaRPr dirty="0"/>
          </a:p>
          <a:p>
            <a:pPr marL="342900" marR="0" lvl="0" indent="-342900" algn="l" rtl="0">
              <a:lnSpc>
                <a:spcPct val="9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Use </a:t>
            </a:r>
            <a:r>
              <a:rPr lang="en-US" sz="3000" b="0" i="0" u="none" strike="noStrike" cap="none" dirty="0" err="1">
                <a:solidFill>
                  <a:schemeClr val="dk1"/>
                </a:solidFill>
                <a:latin typeface="Courier New"/>
                <a:ea typeface="Courier New"/>
                <a:cs typeface="Courier New"/>
                <a:sym typeface="Courier New"/>
              </a:rPr>
              <a:t>sizeof</a:t>
            </a:r>
            <a:r>
              <a:rPr lang="en-US" sz="3000" b="0" i="0" u="none" strike="noStrike" cap="none" dirty="0">
                <a:solidFill>
                  <a:schemeClr val="dk1"/>
                </a:solidFill>
                <a:latin typeface="Courier New"/>
                <a:ea typeface="Courier New"/>
                <a:cs typeface="Courier New"/>
                <a:sym typeface="Courier New"/>
              </a:rPr>
              <a:t>()</a:t>
            </a:r>
            <a:r>
              <a:rPr lang="en-US" sz="3200" b="0" i="0" u="none" strike="noStrike" cap="none" dirty="0">
                <a:solidFill>
                  <a:schemeClr val="dk1"/>
                </a:solidFill>
                <a:latin typeface="Calibri"/>
                <a:ea typeface="Calibri"/>
                <a:cs typeface="Calibri"/>
                <a:sym typeface="Calibri"/>
              </a:rPr>
              <a:t> function</a:t>
            </a:r>
            <a:endParaRPr dirty="0"/>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Returns size </a:t>
            </a:r>
            <a:r>
              <a:rPr lang="en-US" sz="2800" b="0" i="0" u="sng" strike="noStrike" cap="none" dirty="0">
                <a:solidFill>
                  <a:schemeClr val="dk1"/>
                </a:solidFill>
                <a:latin typeface="Calibri"/>
                <a:ea typeface="Calibri"/>
                <a:cs typeface="Calibri"/>
                <a:sym typeface="Calibri"/>
              </a:rPr>
              <a:t>in bytes</a:t>
            </a:r>
            <a:r>
              <a:rPr lang="en-US" sz="2800" b="0" i="0" u="none" strike="noStrike" cap="none" dirty="0">
                <a:solidFill>
                  <a:schemeClr val="dk1"/>
                </a:solidFill>
                <a:latin typeface="Calibri"/>
                <a:ea typeface="Calibri"/>
                <a:cs typeface="Calibri"/>
                <a:sym typeface="Calibri"/>
              </a:rPr>
              <a:t> of variable or data type name</a:t>
            </a:r>
            <a:endParaRPr dirty="0"/>
          </a:p>
          <a:p>
            <a:pPr marL="742950" marR="0" lvl="1" indent="-285750" algn="l" rtl="0">
              <a:lnSpc>
                <a:spcPct val="90000"/>
              </a:lnSpc>
              <a:spcBef>
                <a:spcPts val="520"/>
              </a:spcBef>
              <a:spcAft>
                <a:spcPts val="0"/>
              </a:spcAft>
              <a:buClr>
                <a:schemeClr val="dk1"/>
              </a:buClr>
              <a:buFont typeface="Arial"/>
              <a:buNone/>
            </a:pPr>
            <a:r>
              <a:rPr lang="en-US" sz="2600" b="0" i="0" u="none" strike="noStrike" cap="none" dirty="0">
                <a:solidFill>
                  <a:schemeClr val="dk1"/>
                </a:solidFill>
                <a:latin typeface="Calibri"/>
                <a:ea typeface="Calibri"/>
                <a:cs typeface="Calibri"/>
                <a:sym typeface="Calibri"/>
              </a:rPr>
              <a:t>	Examples:  </a:t>
            </a:r>
            <a:r>
              <a:rPr lang="en-US" sz="2400" b="0" i="0" u="none" strike="noStrike" cap="none" dirty="0">
                <a:solidFill>
                  <a:schemeClr val="dk1"/>
                </a:solidFill>
                <a:latin typeface="Courier New"/>
                <a:ea typeface="Courier New"/>
                <a:cs typeface="Courier New"/>
                <a:sym typeface="Courier New"/>
              </a:rPr>
              <a:t>int x; </a:t>
            </a:r>
            <a:r>
              <a:rPr lang="en-US" sz="2400" b="0" i="0" u="none" strike="noStrike" cap="none" dirty="0" err="1">
                <a:solidFill>
                  <a:schemeClr val="dk1"/>
                </a:solidFill>
                <a:latin typeface="Courier New"/>
                <a:ea typeface="Courier New"/>
                <a:cs typeface="Courier New"/>
                <a:sym typeface="Courier New"/>
              </a:rPr>
              <a:t>sizeof</a:t>
            </a:r>
            <a:r>
              <a:rPr lang="en-US" sz="2400" b="0" i="0" u="none" strike="noStrike" cap="none" dirty="0">
                <a:solidFill>
                  <a:schemeClr val="dk1"/>
                </a:solidFill>
                <a:latin typeface="Courier New"/>
                <a:ea typeface="Courier New"/>
                <a:cs typeface="Courier New"/>
                <a:sym typeface="Courier New"/>
              </a:rPr>
              <a:t>(x); </a:t>
            </a:r>
            <a:r>
              <a:rPr lang="en-US" sz="2400" b="0" i="0" u="none" strike="noStrike" cap="none" dirty="0" err="1">
                <a:solidFill>
                  <a:schemeClr val="dk1"/>
                </a:solidFill>
                <a:latin typeface="Courier New"/>
                <a:ea typeface="Courier New"/>
                <a:cs typeface="Courier New"/>
                <a:sym typeface="Courier New"/>
              </a:rPr>
              <a:t>sizeof</a:t>
            </a:r>
            <a:r>
              <a:rPr lang="en-US" sz="2400" b="0" i="0" u="none" strike="noStrike" cap="none" dirty="0">
                <a:solidFill>
                  <a:schemeClr val="dk1"/>
                </a:solidFill>
                <a:latin typeface="Courier New"/>
                <a:ea typeface="Courier New"/>
                <a:cs typeface="Courier New"/>
                <a:sym typeface="Courier New"/>
              </a:rPr>
              <a:t>(int);</a:t>
            </a:r>
            <a:endParaRPr dirty="0"/>
          </a:p>
          <a:p>
            <a:pPr marL="342900" marR="0" lvl="0" indent="-342900" algn="l" rtl="0">
              <a:lnSpc>
                <a:spcPct val="9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Acts differently with arrays and structs, which we will cover later</a:t>
            </a:r>
            <a:endParaRPr dirty="0"/>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Arrays:  returns size of whole array</a:t>
            </a:r>
            <a:endParaRPr dirty="0"/>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Structs:  returns size of one instance of struct (sum of sizes of all struct variables + padding)</a:t>
            </a:r>
            <a:endParaRPr dirty="0"/>
          </a:p>
          <a:p>
            <a:pPr marL="742950" marR="0" lvl="1" indent="-107950" algn="l" rtl="0">
              <a:lnSpc>
                <a:spcPct val="90000"/>
              </a:lnSpc>
              <a:spcBef>
                <a:spcPts val="560"/>
              </a:spcBef>
              <a:spcAft>
                <a:spcPts val="0"/>
              </a:spcAft>
              <a:buClr>
                <a:schemeClr val="dk1"/>
              </a:buClr>
              <a:buSzPts val="2800"/>
              <a:buFont typeface="Arial"/>
              <a:buNone/>
            </a:pPr>
            <a:endParaRPr sz="28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6520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dirty="0">
                <a:solidFill>
                  <a:schemeClr val="accent1"/>
                </a:solidFill>
                <a:latin typeface="Calibri"/>
                <a:cs typeface="Calibri"/>
                <a:sym typeface="Calibri"/>
              </a:rPr>
              <a:t>Allocating Memory in C</a:t>
            </a:r>
            <a:endParaRPr lang="en-US" dirty="0"/>
          </a:p>
        </p:txBody>
      </p:sp>
      <p:sp>
        <p:nvSpPr>
          <p:cNvPr id="3" name="Content Placeholder 2"/>
          <p:cNvSpPr>
            <a:spLocks noGrp="1"/>
          </p:cNvSpPr>
          <p:nvPr>
            <p:ph idx="1"/>
          </p:nvPr>
        </p:nvSpPr>
        <p:spPr/>
        <p:txBody>
          <a:bodyPr/>
          <a:lstStyle/>
          <a:p>
            <a:r>
              <a:rPr lang="en-US" sz="2400" dirty="0"/>
              <a:t>Need to </a:t>
            </a:r>
            <a:r>
              <a:rPr lang="en-US" sz="2400" dirty="0">
                <a:latin typeface="Courier New" panose="02070309020205020404" pitchFamily="49" charset="0"/>
                <a:cs typeface="Courier New" panose="02070309020205020404" pitchFamily="49" charset="0"/>
              </a:rPr>
              <a:t>#include &lt;</a:t>
            </a:r>
            <a:r>
              <a:rPr lang="en-US" sz="2400" dirty="0" err="1">
                <a:latin typeface="Courier New" panose="02070309020205020404" pitchFamily="49" charset="0"/>
                <a:cs typeface="Courier New" panose="02070309020205020404" pitchFamily="49" charset="0"/>
              </a:rPr>
              <a:t>stdlib.h</a:t>
            </a:r>
            <a:r>
              <a:rPr lang="en-US" sz="2400" dirty="0">
                <a:latin typeface="Courier New" panose="02070309020205020404" pitchFamily="49" charset="0"/>
                <a:cs typeface="Courier New" panose="02070309020205020404" pitchFamily="49" charset="0"/>
              </a:rPr>
              <a:t>&gt;</a:t>
            </a:r>
          </a:p>
          <a:p>
            <a:r>
              <a:rPr lang="en-US" sz="2400" b="1" dirty="0">
                <a:latin typeface="Courier New" panose="02070309020205020404" pitchFamily="49" charset="0"/>
                <a:cs typeface="Courier New" panose="02070309020205020404" pitchFamily="49" charset="0"/>
              </a:rPr>
              <a:t>void* </a:t>
            </a:r>
            <a:r>
              <a:rPr lang="en-US" sz="2400" dirty="0" err="1">
                <a:solidFill>
                  <a:srgbClr val="FF0000"/>
                </a:solidFill>
                <a:latin typeface="Courier New" panose="02070309020205020404" pitchFamily="49" charset="0"/>
                <a:cs typeface="Courier New" panose="02070309020205020404" pitchFamily="49" charset="0"/>
              </a:rPr>
              <a:t>malloc</a:t>
            </a:r>
            <a:r>
              <a:rPr lang="en-US" sz="2400" dirty="0">
                <a:latin typeface="Courier New" panose="02070309020205020404" pitchFamily="49" charset="0"/>
                <a:cs typeface="Courier New" panose="02070309020205020404" pitchFamily="49" charset="0"/>
              </a:rPr>
              <a:t>(</a:t>
            </a:r>
            <a:r>
              <a:rPr lang="en-US" sz="2400" b="1" dirty="0" err="1">
                <a:latin typeface="Courier New" panose="02070309020205020404" pitchFamily="49" charset="0"/>
                <a:cs typeface="Courier New" panose="02070309020205020404" pitchFamily="49" charset="0"/>
              </a:rPr>
              <a:t>size_t</a:t>
            </a:r>
            <a:r>
              <a:rPr lang="en-US" sz="2400" dirty="0">
                <a:latin typeface="Courier New" panose="02070309020205020404" pitchFamily="49" charset="0"/>
                <a:cs typeface="Courier New" panose="02070309020205020404" pitchFamily="49" charset="0"/>
              </a:rPr>
              <a:t> size)</a:t>
            </a:r>
          </a:p>
          <a:p>
            <a:pPr lvl="1"/>
            <a:r>
              <a:rPr lang="en-US" sz="2000" dirty="0"/>
              <a:t>Allocates a continuous block of </a:t>
            </a:r>
            <a:r>
              <a:rPr lang="en-US" sz="2000" dirty="0">
                <a:latin typeface="Courier New" panose="02070309020205020404" pitchFamily="49" charset="0"/>
                <a:cs typeface="Courier New" panose="02070309020205020404" pitchFamily="49" charset="0"/>
              </a:rPr>
              <a:t>size</a:t>
            </a:r>
            <a:r>
              <a:rPr lang="en-US" sz="2000" dirty="0"/>
              <a:t> bytes of uninitialized memory</a:t>
            </a:r>
          </a:p>
          <a:p>
            <a:pPr lvl="1"/>
            <a:r>
              <a:rPr lang="en-US" sz="2000" dirty="0"/>
              <a:t>Returns a pointer to the beginning of the allocated block; NULL indicates failed request </a:t>
            </a:r>
          </a:p>
          <a:p>
            <a:pPr lvl="2"/>
            <a:r>
              <a:rPr lang="en-US" sz="1800" dirty="0"/>
              <a:t>Typically aligned </a:t>
            </a:r>
            <a:r>
              <a:rPr lang="en-GB" sz="1800" dirty="0"/>
              <a:t>to an 8-byte (x86) or 16-byte (x86-64) boundary</a:t>
            </a:r>
          </a:p>
          <a:p>
            <a:pPr lvl="2"/>
            <a:r>
              <a:rPr lang="en-GB" sz="1800" dirty="0"/>
              <a:t>Returns </a:t>
            </a:r>
            <a:r>
              <a:rPr lang="en-GB" sz="1800" dirty="0">
                <a:latin typeface="Courier New" panose="02070309020205020404" pitchFamily="49" charset="0"/>
                <a:cs typeface="Courier New" panose="02070309020205020404" pitchFamily="49" charset="0"/>
              </a:rPr>
              <a:t>NULL</a:t>
            </a:r>
            <a:r>
              <a:rPr lang="en-GB" sz="1800" dirty="0"/>
              <a:t> if allocation failed (also sets </a:t>
            </a:r>
            <a:r>
              <a:rPr lang="en-GB" sz="1800" dirty="0" err="1">
                <a:latin typeface="Courier New" panose="02070309020205020404" pitchFamily="49" charset="0"/>
                <a:cs typeface="Courier New" panose="02070309020205020404" pitchFamily="49" charset="0"/>
              </a:rPr>
              <a:t>errno</a:t>
            </a:r>
            <a:r>
              <a:rPr lang="en-GB" sz="1800" dirty="0"/>
              <a:t>) or </a:t>
            </a:r>
            <a:r>
              <a:rPr lang="en-GB" sz="1800" dirty="0">
                <a:latin typeface="Courier New" panose="02070309020205020404" pitchFamily="49" charset="0"/>
                <a:cs typeface="Courier New" panose="02070309020205020404" pitchFamily="49" charset="0"/>
              </a:rPr>
              <a:t>size==0</a:t>
            </a:r>
            <a:endParaRPr lang="en-US" sz="1800" dirty="0"/>
          </a:p>
          <a:p>
            <a:pPr lvl="1"/>
            <a:r>
              <a:rPr lang="en-US" sz="2000" dirty="0"/>
              <a:t>Different blocks not necessarily adjacent</a:t>
            </a:r>
          </a:p>
          <a:p>
            <a:r>
              <a:rPr lang="en-US" sz="2400" dirty="0"/>
              <a:t>Related functions:</a:t>
            </a:r>
          </a:p>
          <a:p>
            <a:pPr lvl="1"/>
            <a:r>
              <a:rPr lang="en-US" sz="2000" b="1" dirty="0">
                <a:latin typeface="Courier New" panose="02070309020205020404" pitchFamily="49" charset="0"/>
                <a:cs typeface="Courier New" panose="02070309020205020404" pitchFamily="49" charset="0"/>
              </a:rPr>
              <a:t>void* </a:t>
            </a:r>
            <a:r>
              <a:rPr lang="en-US" sz="2000" dirty="0" err="1">
                <a:solidFill>
                  <a:srgbClr val="FF0000"/>
                </a:solidFill>
                <a:latin typeface="Courier New" panose="02070309020205020404" pitchFamily="49" charset="0"/>
                <a:cs typeface="Courier New" panose="02070309020205020404" pitchFamily="49" charset="0"/>
              </a:rPr>
              <a:t>calloc</a:t>
            </a:r>
            <a:r>
              <a:rPr lang="en-US" sz="2000" dirty="0">
                <a:latin typeface="Courier New" panose="02070309020205020404" pitchFamily="49" charset="0"/>
                <a:cs typeface="Courier New" panose="02070309020205020404" pitchFamily="49" charset="0"/>
              </a:rPr>
              <a:t>(</a:t>
            </a:r>
            <a:r>
              <a:rPr lang="en-US" sz="2000" b="1" dirty="0" err="1">
                <a:latin typeface="Courier New" panose="02070309020205020404" pitchFamily="49" charset="0"/>
                <a:cs typeface="Courier New" panose="02070309020205020404" pitchFamily="49" charset="0"/>
              </a:rPr>
              <a:t>size_t</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nitems</a:t>
            </a:r>
            <a:r>
              <a:rPr lang="en-US" sz="2000" dirty="0">
                <a:latin typeface="Courier New" panose="02070309020205020404" pitchFamily="49" charset="0"/>
                <a:cs typeface="Courier New" panose="02070309020205020404" pitchFamily="49" charset="0"/>
              </a:rPr>
              <a:t>, </a:t>
            </a:r>
            <a:r>
              <a:rPr lang="en-US" sz="2000" b="1" dirty="0" err="1">
                <a:latin typeface="Courier New" panose="02070309020205020404" pitchFamily="49" charset="0"/>
                <a:cs typeface="Courier New" panose="02070309020205020404" pitchFamily="49" charset="0"/>
              </a:rPr>
              <a:t>size_t</a:t>
            </a:r>
            <a:r>
              <a:rPr lang="en-US" sz="2000" dirty="0">
                <a:latin typeface="Courier New" panose="02070309020205020404" pitchFamily="49" charset="0"/>
                <a:cs typeface="Courier New" panose="02070309020205020404" pitchFamily="49" charset="0"/>
              </a:rPr>
              <a:t> size)</a:t>
            </a:r>
          </a:p>
          <a:p>
            <a:pPr lvl="2">
              <a:spcBef>
                <a:spcPts val="0"/>
              </a:spcBef>
            </a:pPr>
            <a:r>
              <a:rPr lang="en-US" sz="1800" dirty="0"/>
              <a:t>“Zeros out” allocated block</a:t>
            </a:r>
          </a:p>
          <a:p>
            <a:pPr lvl="1"/>
            <a:r>
              <a:rPr lang="en-US" sz="2000" b="1" dirty="0">
                <a:latin typeface="Courier New" panose="02070309020205020404" pitchFamily="49" charset="0"/>
                <a:cs typeface="Courier New" panose="02070309020205020404" pitchFamily="49" charset="0"/>
              </a:rPr>
              <a:t>void* </a:t>
            </a:r>
            <a:r>
              <a:rPr lang="en-US" sz="2000" dirty="0" err="1">
                <a:solidFill>
                  <a:srgbClr val="FF0000"/>
                </a:solidFill>
                <a:latin typeface="Courier New" panose="02070309020205020404" pitchFamily="49" charset="0"/>
                <a:cs typeface="Courier New" panose="02070309020205020404" pitchFamily="49" charset="0"/>
              </a:rPr>
              <a:t>realloc</a:t>
            </a:r>
            <a:r>
              <a:rPr lang="en-US" sz="2000" dirty="0">
                <a:latin typeface="Courier New" panose="02070309020205020404" pitchFamily="49" charset="0"/>
                <a:cs typeface="Courier New" panose="02070309020205020404" pitchFamily="49" charset="0"/>
              </a:rPr>
              <a:t>(</a:t>
            </a:r>
            <a:r>
              <a:rPr lang="en-US" sz="2000" b="1" dirty="0">
                <a:latin typeface="Courier New" panose="02070309020205020404" pitchFamily="49" charset="0"/>
                <a:cs typeface="Courier New" panose="02070309020205020404" pitchFamily="49" charset="0"/>
              </a:rPr>
              <a:t>void*</a:t>
            </a:r>
            <a:r>
              <a:rPr lang="en-US" sz="2000" dirty="0">
                <a:latin typeface="Courier New" panose="02070309020205020404" pitchFamily="49" charset="0"/>
                <a:cs typeface="Courier New" panose="02070309020205020404" pitchFamily="49" charset="0"/>
              </a:rPr>
              <a:t> </a:t>
            </a:r>
            <a:r>
              <a:rPr lang="en-US" sz="2000" dirty="0" err="1">
                <a:latin typeface="Courier New" panose="02070309020205020404" pitchFamily="49" charset="0"/>
                <a:cs typeface="Courier New" panose="02070309020205020404" pitchFamily="49" charset="0"/>
              </a:rPr>
              <a:t>ptr</a:t>
            </a:r>
            <a:r>
              <a:rPr lang="en-US" sz="2000" dirty="0">
                <a:latin typeface="Courier New" panose="02070309020205020404" pitchFamily="49" charset="0"/>
                <a:cs typeface="Courier New" panose="02070309020205020404" pitchFamily="49" charset="0"/>
              </a:rPr>
              <a:t>, </a:t>
            </a:r>
            <a:r>
              <a:rPr lang="en-US" sz="2000" b="1" dirty="0" err="1">
                <a:latin typeface="Courier New" panose="02070309020205020404" pitchFamily="49" charset="0"/>
                <a:cs typeface="Courier New" panose="02070309020205020404" pitchFamily="49" charset="0"/>
              </a:rPr>
              <a:t>size_t</a:t>
            </a:r>
            <a:r>
              <a:rPr lang="en-US" sz="2000" dirty="0">
                <a:latin typeface="Courier New" panose="02070309020205020404" pitchFamily="49" charset="0"/>
                <a:cs typeface="Courier New" panose="02070309020205020404" pitchFamily="49" charset="0"/>
              </a:rPr>
              <a:t> size)</a:t>
            </a:r>
          </a:p>
          <a:p>
            <a:pPr lvl="2">
              <a:spcBef>
                <a:spcPts val="0"/>
              </a:spcBef>
            </a:pPr>
            <a:r>
              <a:rPr lang="en-GB" sz="1800" dirty="0"/>
              <a:t>Changes the size of a previously allocated block (if possible)</a:t>
            </a:r>
          </a:p>
          <a:p>
            <a:pPr lvl="1"/>
            <a:r>
              <a:rPr lang="en-US" sz="2000" b="1" dirty="0">
                <a:latin typeface="Courier New" panose="02070309020205020404" pitchFamily="49" charset="0"/>
                <a:cs typeface="Courier New" panose="02070309020205020404" pitchFamily="49" charset="0"/>
              </a:rPr>
              <a:t>void* </a:t>
            </a:r>
            <a:r>
              <a:rPr lang="en-US" sz="2000" dirty="0" err="1">
                <a:solidFill>
                  <a:srgbClr val="FF0000"/>
                </a:solidFill>
                <a:latin typeface="Courier New" panose="02070309020205020404" pitchFamily="49" charset="0"/>
                <a:cs typeface="Courier New" panose="02070309020205020404" pitchFamily="49" charset="0"/>
              </a:rPr>
              <a:t>sbrk</a:t>
            </a:r>
            <a:r>
              <a:rPr lang="en-US" sz="2000" dirty="0">
                <a:latin typeface="Courier New" panose="02070309020205020404" pitchFamily="49" charset="0"/>
                <a:cs typeface="Courier New" panose="02070309020205020404" pitchFamily="49" charset="0"/>
              </a:rPr>
              <a:t>(</a:t>
            </a:r>
            <a:r>
              <a:rPr lang="en-US" sz="2000" b="1" dirty="0" err="1">
                <a:latin typeface="Courier New" panose="02070309020205020404" pitchFamily="49" charset="0"/>
                <a:cs typeface="Courier New" panose="02070309020205020404" pitchFamily="49" charset="0"/>
              </a:rPr>
              <a:t>intptr_t</a:t>
            </a:r>
            <a:r>
              <a:rPr lang="en-US" sz="2000" dirty="0">
                <a:latin typeface="Courier New" panose="02070309020205020404" pitchFamily="49" charset="0"/>
                <a:cs typeface="Courier New" panose="02070309020205020404" pitchFamily="49" charset="0"/>
              </a:rPr>
              <a:t> increment)</a:t>
            </a:r>
          </a:p>
          <a:p>
            <a:pPr lvl="2">
              <a:spcBef>
                <a:spcPts val="0"/>
              </a:spcBef>
            </a:pPr>
            <a:r>
              <a:rPr lang="en-US" sz="1800" dirty="0"/>
              <a:t>Used internally by allocators to grow or shrink the heap</a:t>
            </a:r>
          </a:p>
        </p:txBody>
      </p:sp>
      <p:sp>
        <p:nvSpPr>
          <p:cNvPr id="6" name="Slide Number Placeholder 5"/>
          <p:cNvSpPr>
            <a:spLocks noGrp="1"/>
          </p:cNvSpPr>
          <p:nvPr>
            <p:ph type="sldNum" sz="quarter" idx="10"/>
          </p:nvPr>
        </p:nvSpPr>
        <p:spPr/>
        <p:txBody>
          <a:bodyPr/>
          <a:lstStyle/>
          <a:p>
            <a:fld id="{E27C8F36-2C5D-4980-8FC5-5544ECC98AD7}" type="slidenum">
              <a:rPr lang="en-US" smtClean="0"/>
              <a:t>21</a:t>
            </a:fld>
            <a:endParaRPr lang="en-US"/>
          </a:p>
        </p:txBody>
      </p:sp>
    </p:spTree>
    <p:extLst>
      <p:ext uri="{BB962C8B-B14F-4D97-AF65-F5344CB8AC3E}">
        <p14:creationId xmlns:p14="http://schemas.microsoft.com/office/powerpoint/2010/main" val="5627485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92"/>
        <p:cNvGrpSpPr/>
        <p:nvPr/>
      </p:nvGrpSpPr>
      <p:grpSpPr>
        <a:xfrm>
          <a:off x="0" y="0"/>
          <a:ext cx="0" cy="0"/>
          <a:chOff x="0" y="0"/>
          <a:chExt cx="0" cy="0"/>
        </a:xfrm>
      </p:grpSpPr>
      <p:sp>
        <p:nvSpPr>
          <p:cNvPr id="693" name="Google Shape;693;p5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dirty="0">
                <a:solidFill>
                  <a:schemeClr val="accent1"/>
                </a:solidFill>
                <a:latin typeface="Calibri"/>
                <a:ea typeface="Calibri"/>
                <a:cs typeface="Calibri"/>
                <a:sym typeface="Calibri"/>
              </a:rPr>
              <a:t>Using malloc()</a:t>
            </a:r>
            <a:endParaRPr sz="4400" b="0" i="0" u="none" strike="noStrike" cap="none" dirty="0">
              <a:solidFill>
                <a:schemeClr val="accent1"/>
              </a:solidFill>
              <a:latin typeface="Calibri"/>
              <a:ea typeface="Calibri"/>
              <a:cs typeface="Calibri"/>
              <a:sym typeface="Calibri"/>
            </a:endParaRPr>
          </a:p>
        </p:txBody>
      </p:sp>
      <p:sp>
        <p:nvSpPr>
          <p:cNvPr id="694" name="Google Shape;694;p53"/>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2960"/>
              <a:buFont typeface="Arial"/>
              <a:buChar char="•"/>
            </a:pPr>
            <a:r>
              <a:rPr lang="en-US" sz="2960" b="0" i="0" u="none" strike="noStrike" cap="none">
                <a:solidFill>
                  <a:schemeClr val="dk1"/>
                </a:solidFill>
                <a:latin typeface="Calibri"/>
                <a:ea typeface="Calibri"/>
                <a:cs typeface="Calibri"/>
                <a:sym typeface="Calibri"/>
              </a:rPr>
              <a:t>Almost always used for arrays or structs</a:t>
            </a:r>
            <a:endParaRPr sz="2960" b="0" i="0" u="none" strike="noStrike" cap="none">
              <a:solidFill>
                <a:schemeClr val="dk1"/>
              </a:solidFill>
              <a:latin typeface="Calibri"/>
              <a:ea typeface="Calibri"/>
              <a:cs typeface="Calibri"/>
              <a:sym typeface="Calibri"/>
            </a:endParaRPr>
          </a:p>
          <a:p>
            <a:pPr marL="342900" marR="0" lvl="0" indent="-342900" algn="l" rtl="0">
              <a:lnSpc>
                <a:spcPct val="90000"/>
              </a:lnSpc>
              <a:spcBef>
                <a:spcPts val="592"/>
              </a:spcBef>
              <a:spcAft>
                <a:spcPts val="0"/>
              </a:spcAft>
              <a:buClr>
                <a:schemeClr val="dk1"/>
              </a:buClr>
              <a:buSzPts val="2960"/>
              <a:buFont typeface="Arial"/>
              <a:buChar char="•"/>
            </a:pPr>
            <a:r>
              <a:rPr lang="en-US" sz="2960" b="0" i="0" u="none" strike="noStrike" cap="none">
                <a:solidFill>
                  <a:schemeClr val="dk1"/>
                </a:solidFill>
                <a:latin typeface="Calibri"/>
                <a:ea typeface="Calibri"/>
                <a:cs typeface="Calibri"/>
                <a:sym typeface="Calibri"/>
              </a:rPr>
              <a:t>Good practice to use </a:t>
            </a:r>
            <a:r>
              <a:rPr lang="en-US" sz="2775" b="0" i="0" u="none" strike="noStrike" cap="none">
                <a:solidFill>
                  <a:schemeClr val="dk1"/>
                </a:solidFill>
                <a:latin typeface="Courier New"/>
                <a:ea typeface="Courier New"/>
                <a:cs typeface="Courier New"/>
                <a:sym typeface="Courier New"/>
              </a:rPr>
              <a:t>sizeof()</a:t>
            </a:r>
            <a:r>
              <a:rPr lang="en-US" sz="2960" b="0" i="0" u="none" strike="noStrike" cap="none">
                <a:solidFill>
                  <a:schemeClr val="dk1"/>
                </a:solidFill>
                <a:latin typeface="Calibri"/>
                <a:ea typeface="Calibri"/>
                <a:cs typeface="Calibri"/>
                <a:sym typeface="Calibri"/>
              </a:rPr>
              <a:t> and typecasting</a:t>
            </a:r>
            <a:endParaRPr/>
          </a:p>
          <a:p>
            <a:pPr marL="0" marR="0" lvl="0" indent="0" algn="l" rtl="0">
              <a:lnSpc>
                <a:spcPct val="90000"/>
              </a:lnSpc>
              <a:spcBef>
                <a:spcPts val="1800"/>
              </a:spcBef>
              <a:spcAft>
                <a:spcPts val="0"/>
              </a:spcAft>
              <a:buClr>
                <a:srgbClr val="FF0000"/>
              </a:buClr>
              <a:buFont typeface="Arial"/>
              <a:buNone/>
            </a:pPr>
            <a:r>
              <a:rPr lang="en-US" sz="2405" b="1" i="0" u="none" strike="noStrike" cap="none">
                <a:solidFill>
                  <a:srgbClr val="FF0000"/>
                </a:solidFill>
                <a:latin typeface="Courier New"/>
                <a:ea typeface="Courier New"/>
                <a:cs typeface="Courier New"/>
                <a:sym typeface="Courier New"/>
              </a:rPr>
              <a:t>	int *p = (int *) malloc(n*sizeof(int));</a:t>
            </a:r>
            <a:endParaRPr/>
          </a:p>
          <a:p>
            <a:pPr marL="742950" marR="0" lvl="1" indent="-285750" algn="l" rtl="0">
              <a:lnSpc>
                <a:spcPct val="90000"/>
              </a:lnSpc>
              <a:spcBef>
                <a:spcPts val="1800"/>
              </a:spcBef>
              <a:spcAft>
                <a:spcPts val="0"/>
              </a:spcAft>
              <a:buClr>
                <a:schemeClr val="dk1"/>
              </a:buClr>
              <a:buSzPts val="2590"/>
              <a:buFont typeface="Arial"/>
              <a:buChar char="–"/>
            </a:pPr>
            <a:r>
              <a:rPr lang="en-US" sz="2405" b="0" i="0" u="none" strike="noStrike" cap="none">
                <a:solidFill>
                  <a:schemeClr val="dk1"/>
                </a:solidFill>
                <a:latin typeface="Courier New"/>
                <a:ea typeface="Courier New"/>
                <a:cs typeface="Courier New"/>
                <a:sym typeface="Courier New"/>
              </a:rPr>
              <a:t>sizeof()</a:t>
            </a:r>
            <a:r>
              <a:rPr lang="en-US" sz="2590" b="0" i="0" u="none" strike="noStrike" cap="none">
                <a:solidFill>
                  <a:schemeClr val="dk1"/>
                </a:solidFill>
                <a:latin typeface="Calibri"/>
                <a:ea typeface="Calibri"/>
                <a:cs typeface="Calibri"/>
                <a:sym typeface="Calibri"/>
              </a:rPr>
              <a:t> makes code more portable</a:t>
            </a:r>
            <a:endParaRPr/>
          </a:p>
          <a:p>
            <a:pPr marL="742950" marR="0" lvl="1" indent="-285750" algn="l" rtl="0">
              <a:lnSpc>
                <a:spcPct val="90000"/>
              </a:lnSpc>
              <a:spcBef>
                <a:spcPts val="1800"/>
              </a:spcBef>
              <a:spcAft>
                <a:spcPts val="0"/>
              </a:spcAft>
              <a:buClr>
                <a:schemeClr val="dk1"/>
              </a:buClr>
              <a:buSzPts val="2590"/>
              <a:buFont typeface="Arial"/>
              <a:buChar char="–"/>
            </a:pPr>
            <a:r>
              <a:rPr lang="en-US" sz="2405" b="0" i="0" u="none" strike="noStrike" cap="none">
                <a:solidFill>
                  <a:schemeClr val="dk1"/>
                </a:solidFill>
                <a:latin typeface="Courier New"/>
                <a:ea typeface="Courier New"/>
                <a:cs typeface="Courier New"/>
                <a:sym typeface="Courier New"/>
              </a:rPr>
              <a:t>malloc()</a:t>
            </a:r>
            <a:r>
              <a:rPr lang="en-US" sz="2590" b="0" i="0" u="none" strike="noStrike" cap="none">
                <a:solidFill>
                  <a:schemeClr val="dk1"/>
                </a:solidFill>
                <a:latin typeface="Calibri"/>
                <a:ea typeface="Calibri"/>
                <a:cs typeface="Calibri"/>
                <a:sym typeface="Calibri"/>
              </a:rPr>
              <a:t> returns  </a:t>
            </a:r>
            <a:r>
              <a:rPr lang="en-US" sz="2405" b="0" i="0" u="none" strike="noStrike" cap="none">
                <a:solidFill>
                  <a:schemeClr val="dk1"/>
                </a:solidFill>
                <a:latin typeface="Courier New"/>
                <a:ea typeface="Courier New"/>
                <a:cs typeface="Courier New"/>
                <a:sym typeface="Courier New"/>
              </a:rPr>
              <a:t>void *</a:t>
            </a:r>
            <a:r>
              <a:rPr lang="en-US" sz="2590"/>
              <a:t>;</a:t>
            </a:r>
            <a:r>
              <a:rPr lang="en-US" sz="2590" b="0" i="0" u="none" strike="noStrike" cap="none">
                <a:solidFill>
                  <a:schemeClr val="dk1"/>
                </a:solidFill>
                <a:latin typeface="Calibri"/>
                <a:ea typeface="Calibri"/>
                <a:cs typeface="Calibri"/>
                <a:sym typeface="Calibri"/>
              </a:rPr>
              <a:t> typecast will help you catch coding errors when pointer types don’t match</a:t>
            </a:r>
            <a:endParaRPr/>
          </a:p>
          <a:p>
            <a:pPr marL="342900" marR="0" lvl="0" indent="-342900" algn="l" rtl="0">
              <a:lnSpc>
                <a:spcPct val="90000"/>
              </a:lnSpc>
              <a:spcBef>
                <a:spcPts val="592"/>
              </a:spcBef>
              <a:spcAft>
                <a:spcPts val="0"/>
              </a:spcAft>
              <a:buClr>
                <a:schemeClr val="dk1"/>
              </a:buClr>
              <a:buSzPts val="2960"/>
              <a:buFont typeface="Arial"/>
              <a:buChar char="•"/>
            </a:pPr>
            <a:r>
              <a:rPr lang="en-US" sz="2960" b="0" i="0" u="none" strike="noStrike" cap="none">
                <a:solidFill>
                  <a:schemeClr val="dk1"/>
                </a:solidFill>
                <a:latin typeface="Calibri"/>
                <a:ea typeface="Calibri"/>
                <a:cs typeface="Calibri"/>
                <a:sym typeface="Calibri"/>
              </a:rPr>
              <a:t>Can use array or pointer syntax to access</a:t>
            </a:r>
            <a:endParaRPr/>
          </a:p>
        </p:txBody>
      </p:sp>
      <p:sp>
        <p:nvSpPr>
          <p:cNvPr id="695" name="Google Shape;695;p5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696" name="Google Shape;696;p5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697" name="Google Shape;697;p5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22</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6153006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01"/>
        <p:cNvGrpSpPr/>
        <p:nvPr/>
      </p:nvGrpSpPr>
      <p:grpSpPr>
        <a:xfrm>
          <a:off x="0" y="0"/>
          <a:ext cx="0" cy="0"/>
          <a:chOff x="0" y="0"/>
          <a:chExt cx="0" cy="0"/>
        </a:xfrm>
      </p:grpSpPr>
      <p:sp>
        <p:nvSpPr>
          <p:cNvPr id="702" name="Google Shape;702;p54"/>
          <p:cNvSpPr txBox="1">
            <a:spLocks noGrp="1"/>
          </p:cNvSpPr>
          <p:nvPr>
            <p:ph type="title"/>
          </p:nvPr>
        </p:nvSpPr>
        <p:spPr>
          <a:xfrm>
            <a:off x="457200" y="-12"/>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Releasing Memory</a:t>
            </a:r>
            <a:endParaRPr sz="4400" b="0" i="0" u="none" strike="noStrike" cap="none">
              <a:solidFill>
                <a:schemeClr val="accent1"/>
              </a:solidFill>
              <a:latin typeface="Calibri"/>
              <a:ea typeface="Calibri"/>
              <a:cs typeface="Calibri"/>
              <a:sym typeface="Calibri"/>
            </a:endParaRPr>
          </a:p>
        </p:txBody>
      </p:sp>
      <p:sp>
        <p:nvSpPr>
          <p:cNvPr id="703" name="Google Shape;703;p54"/>
          <p:cNvSpPr txBox="1">
            <a:spLocks noGrp="1"/>
          </p:cNvSpPr>
          <p:nvPr>
            <p:ph type="body" idx="1"/>
          </p:nvPr>
        </p:nvSpPr>
        <p:spPr>
          <a:xfrm>
            <a:off x="457200" y="102870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Release memory on the Heap using </a:t>
            </a:r>
            <a:r>
              <a:rPr lang="en-US" sz="3000" b="0" i="0" u="none" strike="noStrike" cap="none">
                <a:solidFill>
                  <a:schemeClr val="dk1"/>
                </a:solidFill>
                <a:latin typeface="Courier New"/>
                <a:ea typeface="Courier New"/>
                <a:cs typeface="Courier New"/>
                <a:sym typeface="Courier New"/>
              </a:rPr>
              <a:t>free()</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Memory is limited, release when done</a:t>
            </a:r>
            <a:endParaRPr/>
          </a:p>
          <a:p>
            <a:pPr marL="342900" marR="0" lvl="0" indent="-342900" algn="l" rtl="0">
              <a:lnSpc>
                <a:spcPct val="90000"/>
              </a:lnSpc>
              <a:spcBef>
                <a:spcPts val="600"/>
              </a:spcBef>
              <a:spcAft>
                <a:spcPts val="0"/>
              </a:spcAft>
              <a:buClr>
                <a:srgbClr val="FF0000"/>
              </a:buClr>
              <a:buSzPts val="3000"/>
              <a:buFont typeface="Arial"/>
              <a:buChar char="•"/>
            </a:pPr>
            <a:r>
              <a:rPr lang="en-US" sz="3000" b="1" i="0" u="none" strike="noStrike" cap="none">
                <a:solidFill>
                  <a:srgbClr val="FF0000"/>
                </a:solidFill>
                <a:latin typeface="Courier New"/>
                <a:ea typeface="Courier New"/>
                <a:cs typeface="Courier New"/>
                <a:sym typeface="Courier New"/>
              </a:rPr>
              <a:t>free(p)</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Pass it pointer </a:t>
            </a:r>
            <a:r>
              <a:rPr lang="en-US" sz="2600" b="0" i="0" u="none" strike="noStrike" cap="none">
                <a:solidFill>
                  <a:schemeClr val="dk1"/>
                </a:solidFill>
                <a:latin typeface="Courier New"/>
                <a:ea typeface="Courier New"/>
                <a:cs typeface="Courier New"/>
                <a:sym typeface="Courier New"/>
              </a:rPr>
              <a:t>p</a:t>
            </a:r>
            <a:r>
              <a:rPr lang="en-US" sz="2800" b="0" i="0" u="none" strike="noStrike" cap="none">
                <a:solidFill>
                  <a:schemeClr val="dk1"/>
                </a:solidFill>
                <a:latin typeface="Calibri"/>
                <a:ea typeface="Calibri"/>
                <a:cs typeface="Calibri"/>
                <a:sym typeface="Calibri"/>
              </a:rPr>
              <a:t> to beginning of allocated block; releases the whole block</a:t>
            </a:r>
            <a:endParaRPr/>
          </a:p>
          <a:p>
            <a:pPr marL="742950" marR="0" lvl="1" indent="-285750" algn="l" rtl="0">
              <a:lnSpc>
                <a:spcPct val="90000"/>
              </a:lnSpc>
              <a:spcBef>
                <a:spcPts val="560"/>
              </a:spcBef>
              <a:spcAft>
                <a:spcPts val="0"/>
              </a:spcAft>
              <a:buClr>
                <a:schemeClr val="dk1"/>
              </a:buClr>
              <a:buSzPts val="2800"/>
              <a:buFont typeface="Arial"/>
              <a:buChar char="–"/>
            </a:pPr>
            <a:r>
              <a:rPr lang="en-US" sz="2600" b="0" i="0" u="none" strike="noStrike" cap="none">
                <a:solidFill>
                  <a:schemeClr val="dk1"/>
                </a:solidFill>
                <a:latin typeface="Courier New"/>
                <a:ea typeface="Courier New"/>
                <a:cs typeface="Courier New"/>
                <a:sym typeface="Courier New"/>
              </a:rPr>
              <a:t>p</a:t>
            </a:r>
            <a:r>
              <a:rPr lang="en-US" sz="2800" b="0" i="0" u="none" strike="noStrike" cap="none">
                <a:solidFill>
                  <a:schemeClr val="dk1"/>
                </a:solidFill>
                <a:latin typeface="Calibri"/>
                <a:ea typeface="Calibri"/>
                <a:cs typeface="Calibri"/>
                <a:sym typeface="Calibri"/>
              </a:rPr>
              <a:t> must be the address </a:t>
            </a:r>
            <a:r>
              <a:rPr lang="en-US" sz="2800" b="0" i="1" u="none" strike="noStrike" cap="none">
                <a:solidFill>
                  <a:schemeClr val="dk1"/>
                </a:solidFill>
                <a:latin typeface="Calibri"/>
                <a:ea typeface="Calibri"/>
                <a:cs typeface="Calibri"/>
                <a:sym typeface="Calibri"/>
              </a:rPr>
              <a:t>originally</a:t>
            </a:r>
            <a:r>
              <a:rPr lang="en-US" sz="2800" b="0" i="0" u="none" strike="noStrike" cap="none">
                <a:solidFill>
                  <a:schemeClr val="dk1"/>
                </a:solidFill>
                <a:latin typeface="Calibri"/>
                <a:ea typeface="Calibri"/>
                <a:cs typeface="Calibri"/>
                <a:sym typeface="Calibri"/>
              </a:rPr>
              <a:t> returned by </a:t>
            </a:r>
            <a:r>
              <a:rPr lang="en-US" sz="2600" b="0" i="0" u="none" strike="noStrike" cap="none">
                <a:solidFill>
                  <a:schemeClr val="dk1"/>
                </a:solidFill>
                <a:latin typeface="Courier New"/>
                <a:ea typeface="Courier New"/>
                <a:cs typeface="Courier New"/>
                <a:sym typeface="Courier New"/>
              </a:rPr>
              <a:t>m/c/realloc()</a:t>
            </a:r>
            <a:r>
              <a:rPr lang="en-US" sz="2800" b="0" i="0" u="none" strike="noStrike" cap="none">
                <a:solidFill>
                  <a:schemeClr val="dk1"/>
                </a:solidFill>
                <a:latin typeface="Calibri"/>
                <a:ea typeface="Calibri"/>
                <a:cs typeface="Calibri"/>
                <a:sym typeface="Calibri"/>
              </a:rPr>
              <a:t>, otherwise throws system exception</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Don’t call </a:t>
            </a:r>
            <a:r>
              <a:rPr lang="en-US" sz="2600" b="0" i="0" u="none" strike="noStrike" cap="none">
                <a:solidFill>
                  <a:schemeClr val="dk1"/>
                </a:solidFill>
                <a:latin typeface="Courier New"/>
                <a:ea typeface="Courier New"/>
                <a:cs typeface="Courier New"/>
                <a:sym typeface="Courier New"/>
              </a:rPr>
              <a:t>free()</a:t>
            </a:r>
            <a:r>
              <a:rPr lang="en-US" sz="2800" b="0" i="0" u="none" strike="noStrike" cap="none">
                <a:solidFill>
                  <a:schemeClr val="dk1"/>
                </a:solidFill>
                <a:latin typeface="Calibri"/>
                <a:ea typeface="Calibri"/>
                <a:cs typeface="Calibri"/>
                <a:sym typeface="Calibri"/>
              </a:rPr>
              <a:t> on a block that has already been released or on NULL</a:t>
            </a:r>
            <a:endParaRPr sz="2800" b="0" i="0" u="none" strike="noStrike" cap="none">
              <a:solidFill>
                <a:schemeClr val="dk1"/>
              </a:solidFill>
              <a:latin typeface="Calibri"/>
              <a:ea typeface="Calibri"/>
              <a:cs typeface="Calibri"/>
              <a:sym typeface="Calibri"/>
            </a:endParaRPr>
          </a:p>
          <a:p>
            <a:pPr marL="742950" lvl="1" indent="-295910" algn="l" rtl="0">
              <a:lnSpc>
                <a:spcPct val="90000"/>
              </a:lnSpc>
              <a:spcBef>
                <a:spcPts val="592"/>
              </a:spcBef>
              <a:spcAft>
                <a:spcPts val="0"/>
              </a:spcAft>
              <a:buClr>
                <a:schemeClr val="dk1"/>
              </a:buClr>
              <a:buSzPts val="2960"/>
              <a:buFont typeface="Arial"/>
              <a:buChar char="–"/>
            </a:pPr>
            <a:r>
              <a:rPr lang="en-US" sz="2960"/>
              <a:t>Make sure you don’t lose the original address</a:t>
            </a:r>
            <a:endParaRPr sz="3200"/>
          </a:p>
          <a:p>
            <a:pPr marL="1143000" lvl="2" indent="-240664" algn="l" rtl="0">
              <a:lnSpc>
                <a:spcPct val="90000"/>
              </a:lnSpc>
              <a:spcBef>
                <a:spcPts val="518"/>
              </a:spcBef>
              <a:spcAft>
                <a:spcPts val="0"/>
              </a:spcAft>
              <a:buSzPts val="2590"/>
              <a:buChar char="•"/>
            </a:pPr>
            <a:r>
              <a:rPr lang="en-US" sz="2405">
                <a:latin typeface="Courier New"/>
                <a:ea typeface="Courier New"/>
                <a:cs typeface="Courier New"/>
                <a:sym typeface="Courier New"/>
              </a:rPr>
              <a:t>eg: p++</a:t>
            </a:r>
            <a:r>
              <a:rPr lang="en-US" sz="2590"/>
              <a:t> is a </a:t>
            </a:r>
            <a:r>
              <a:rPr lang="en-US" sz="2590" b="1"/>
              <a:t>BAD IDEA</a:t>
            </a:r>
            <a:r>
              <a:rPr lang="en-US" sz="2590"/>
              <a:t>; use a separate pointer</a:t>
            </a:r>
            <a:endParaRPr sz="2800"/>
          </a:p>
          <a:p>
            <a:pPr marL="0" marR="0" lvl="0" indent="0" algn="l" rtl="0">
              <a:lnSpc>
                <a:spcPct val="90000"/>
              </a:lnSpc>
              <a:spcBef>
                <a:spcPts val="560"/>
              </a:spcBef>
              <a:spcAft>
                <a:spcPts val="0"/>
              </a:spcAft>
              <a:buNone/>
            </a:pPr>
            <a:endParaRPr/>
          </a:p>
        </p:txBody>
      </p:sp>
      <p:sp>
        <p:nvSpPr>
          <p:cNvPr id="704" name="Google Shape;704;p5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705" name="Google Shape;705;p5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706" name="Google Shape;706;p5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23</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7992243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Grp="1" noChangeArrowheads="1"/>
          </p:cNvSpPr>
          <p:nvPr>
            <p:ph type="title"/>
            <p:custDataLst>
              <p:tags r:id="rId1"/>
            </p:custDataLst>
          </p:nvPr>
        </p:nvSpPr>
        <p:spPr>
          <a:xfrm>
            <a:off x="356616" y="438912"/>
            <a:ext cx="8403336" cy="75895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End-to-End Example</a:t>
            </a:r>
          </a:p>
        </p:txBody>
      </p:sp>
      <p:sp>
        <p:nvSpPr>
          <p:cNvPr id="5" name="Slide Number Placeholder 4"/>
          <p:cNvSpPr>
            <a:spLocks noGrp="1"/>
          </p:cNvSpPr>
          <p:nvPr>
            <p:ph type="sldNum" sz="quarter" idx="10"/>
            <p:custDataLst>
              <p:tags r:id="rId2"/>
            </p:custDataLst>
          </p:nvPr>
        </p:nvSpPr>
        <p:spPr/>
        <p:txBody>
          <a:bodyPr/>
          <a:lstStyle/>
          <a:p>
            <a:fld id="{7CBE8339-D2AD-46DC-A898-FD1E949067F0}" type="slidenum">
              <a:rPr lang="en-US" smtClean="0"/>
              <a:pPr/>
              <a:t>24</a:t>
            </a:fld>
            <a:endParaRPr lang="en-US"/>
          </a:p>
        </p:txBody>
      </p:sp>
      <p:sp>
        <p:nvSpPr>
          <p:cNvPr id="9218" name="Text Box 2"/>
          <p:cNvSpPr txBox="1">
            <a:spLocks noChangeArrowheads="1"/>
          </p:cNvSpPr>
          <p:nvPr>
            <p:custDataLst>
              <p:tags r:id="rId3"/>
            </p:custDataLst>
          </p:nvPr>
        </p:nvSpPr>
        <p:spPr bwMode="auto">
          <a:xfrm>
            <a:off x="822960" y="1362456"/>
            <a:ext cx="7498080" cy="4955460"/>
          </a:xfrm>
          <a:prstGeom prst="rect">
            <a:avLst/>
          </a:prstGeom>
          <a:solidFill>
            <a:schemeClr val="bg1">
              <a:lumMod val="95000"/>
            </a:schemeClr>
          </a:solidFill>
          <a:ln w="12600">
            <a:solidFill>
              <a:srgbClr val="000066"/>
            </a:solidFill>
            <a:miter lim="800000"/>
            <a:headEnd/>
            <a:tailEnd/>
          </a:ln>
          <a:effectLst/>
        </p:spPr>
        <p:txBody>
          <a:bodyPr lIns="90000" tIns="46800" rIns="90000" bIns="46800">
            <a:spAutoFit/>
          </a:bodyPr>
          <a:lstStyle/>
          <a:p>
            <a:pPr>
              <a:lnSpc>
                <a:spcPct val="94000"/>
              </a:lnSpc>
            </a:pPr>
            <a:r>
              <a:rPr lang="en-GB" sz="1600" b="1" dirty="0">
                <a:latin typeface="Courier New" panose="02070309020205020404" pitchFamily="49" charset="0"/>
                <a:cs typeface="Courier New" panose="02070309020205020404" pitchFamily="49" charset="0"/>
              </a:rPr>
              <a:t>void</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foo</a:t>
            </a:r>
            <a:r>
              <a:rPr lang="en-GB" sz="1600" b="0" dirty="0">
                <a:latin typeface="Courier New" panose="02070309020205020404" pitchFamily="49" charset="0"/>
                <a:cs typeface="Courier New" panose="02070309020205020404" pitchFamily="49" charset="0"/>
              </a:rPr>
              <a:t>(</a:t>
            </a:r>
            <a:r>
              <a:rPr lang="en-GB" sz="1600" b="1" dirty="0" err="1">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n, </a:t>
            </a:r>
            <a:r>
              <a:rPr lang="en-GB" sz="1600" b="1" dirty="0" err="1">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m) {</a:t>
            </a: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err="1">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*p;</a:t>
            </a:r>
            <a:endParaRPr lang="en-GB" sz="1600" b="0" i="1" dirty="0">
              <a:solidFill>
                <a:srgbClr val="0000FF"/>
              </a:solidFill>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p = (</a:t>
            </a:r>
            <a:r>
              <a:rPr lang="en-GB" sz="1600" b="1" dirty="0" err="1">
                <a:latin typeface="Courier New" panose="02070309020205020404" pitchFamily="49" charset="0"/>
                <a:cs typeface="Courier New" panose="02070309020205020404" pitchFamily="49" charset="0"/>
              </a:rPr>
              <a:t>int</a:t>
            </a:r>
            <a:r>
              <a:rPr lang="en-GB" sz="1600" b="1" dirty="0">
                <a:latin typeface="Courier New" panose="02070309020205020404" pitchFamily="49" charset="0"/>
                <a:cs typeface="Courier New" panose="02070309020205020404" pitchFamily="49" charset="0"/>
              </a:rPr>
              <a:t>*</a:t>
            </a:r>
            <a:r>
              <a:rPr lang="en-GB" sz="1600" b="0" dirty="0">
                <a:latin typeface="Courier New" panose="02070309020205020404" pitchFamily="49" charset="0"/>
                <a:cs typeface="Courier New" panose="02070309020205020404" pitchFamily="49" charset="0"/>
              </a:rPr>
              <a:t>) </a:t>
            </a:r>
            <a:r>
              <a:rPr lang="en-GB" sz="1600" b="0" dirty="0" err="1">
                <a:solidFill>
                  <a:srgbClr val="FF0000"/>
                </a:solidFill>
                <a:latin typeface="Courier New" panose="02070309020205020404" pitchFamily="49" charset="0"/>
                <a:cs typeface="Courier New" panose="02070309020205020404" pitchFamily="49" charset="0"/>
              </a:rPr>
              <a:t>malloc</a:t>
            </a:r>
            <a:r>
              <a:rPr lang="en-GB" sz="1600" b="0" dirty="0">
                <a:solidFill>
                  <a:srgbClr val="FF0000"/>
                </a:solidFill>
                <a:latin typeface="Courier New" panose="02070309020205020404" pitchFamily="49" charset="0"/>
                <a:cs typeface="Courier New" panose="02070309020205020404" pitchFamily="49" charset="0"/>
              </a:rPr>
              <a:t>(n*</a:t>
            </a:r>
            <a:r>
              <a:rPr lang="en-GB" sz="1600" b="0" dirty="0" err="1">
                <a:solidFill>
                  <a:srgbClr val="FF0000"/>
                </a:solidFill>
                <a:latin typeface="Courier New" panose="02070309020205020404" pitchFamily="49" charset="0"/>
                <a:cs typeface="Courier New" panose="02070309020205020404" pitchFamily="49" charset="0"/>
              </a:rPr>
              <a:t>sizeof</a:t>
            </a:r>
            <a:r>
              <a:rPr lang="en-GB" sz="1600" b="0" dirty="0">
                <a:solidFill>
                  <a:srgbClr val="FF0000"/>
                </a:solidFill>
                <a:latin typeface="Courier New" panose="02070309020205020404" pitchFamily="49" charset="0"/>
                <a:cs typeface="Courier New" panose="02070309020205020404" pitchFamily="49" charset="0"/>
              </a:rPr>
              <a:t>(</a:t>
            </a:r>
            <a:r>
              <a:rPr lang="en-GB" sz="1600" b="1" dirty="0" err="1">
                <a:solidFill>
                  <a:srgbClr val="FF0000"/>
                </a:solidFill>
                <a:latin typeface="Courier New" panose="02070309020205020404" pitchFamily="49" charset="0"/>
                <a:cs typeface="Courier New" panose="02070309020205020404" pitchFamily="49" charset="0"/>
              </a:rPr>
              <a:t>int</a:t>
            </a:r>
            <a:r>
              <a:rPr lang="en-GB" sz="1600" b="0" dirty="0">
                <a:solidFill>
                  <a:srgbClr val="FF0000"/>
                </a:solidFill>
                <a:latin typeface="Courier New" panose="02070309020205020404" pitchFamily="49" charset="0"/>
                <a:cs typeface="Courier New" panose="02070309020205020404" pitchFamily="49" charset="0"/>
              </a:rPr>
              <a:t>))</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allocate block of n </a:t>
            </a:r>
            <a:r>
              <a:rPr lang="en-GB" sz="1600" b="0" i="1" dirty="0" err="1">
                <a:solidFill>
                  <a:srgbClr val="0000FF"/>
                </a:solidFill>
                <a:latin typeface="Calibri" panose="020F0502020204030204" pitchFamily="34" charset="0"/>
                <a:cs typeface="Calibri" panose="020F0502020204030204" pitchFamily="34" charset="0"/>
              </a:rPr>
              <a:t>ints</a:t>
            </a:r>
            <a:r>
              <a:rPr lang="en-GB" sz="1600" b="0" i="1" dirty="0">
                <a:solidFill>
                  <a:srgbClr val="0000FF"/>
                </a:solidFill>
                <a:latin typeface="Courier New" panose="02070309020205020404" pitchFamily="49" charset="0"/>
                <a:cs typeface="Courier New" panose="02070309020205020404" pitchFamily="49" charset="0"/>
              </a:rPr>
              <a:t> */</a:t>
            </a:r>
            <a:endParaRPr lang="en-GB" sz="1600" b="0" dirty="0">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if</a:t>
            </a:r>
            <a:r>
              <a:rPr lang="en-GB" sz="1600" b="0" dirty="0">
                <a:latin typeface="Courier New" panose="02070309020205020404" pitchFamily="49" charset="0"/>
                <a:cs typeface="Courier New" panose="02070309020205020404" pitchFamily="49" charset="0"/>
              </a:rPr>
              <a:t> (</a:t>
            </a:r>
            <a:r>
              <a:rPr lang="en-GB" sz="1600" dirty="0">
                <a:solidFill>
                  <a:srgbClr val="FF0000"/>
                </a:solidFill>
                <a:latin typeface="Courier New" panose="02070309020205020404" pitchFamily="49" charset="0"/>
                <a:cs typeface="Courier New" panose="02070309020205020404" pitchFamily="49" charset="0"/>
              </a:rPr>
              <a:t>p == NULL</a:t>
            </a:r>
            <a:r>
              <a:rPr lang="en-GB" sz="1600" b="0" dirty="0">
                <a:latin typeface="Courier New" panose="02070309020205020404" pitchFamily="49" charset="0"/>
                <a:cs typeface="Courier New" panose="02070309020205020404" pitchFamily="49" charset="0"/>
              </a:rPr>
              <a:t>) {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check for allocation error</a:t>
            </a:r>
            <a:r>
              <a:rPr lang="en-GB" sz="1600" b="0" i="1" dirty="0">
                <a:solidFill>
                  <a:srgbClr val="0000FF"/>
                </a:solidFill>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a:t>
            </a:r>
            <a:r>
              <a:rPr lang="en-GB" sz="1600" b="0" dirty="0" err="1">
                <a:solidFill>
                  <a:srgbClr val="FF0000"/>
                </a:solidFill>
                <a:latin typeface="Courier New" panose="02070309020205020404" pitchFamily="49" charset="0"/>
                <a:cs typeface="Courier New" panose="02070309020205020404" pitchFamily="49" charset="0"/>
              </a:rPr>
              <a:t>perror</a:t>
            </a:r>
            <a:r>
              <a:rPr lang="en-GB" sz="1600" b="0" dirty="0">
                <a:latin typeface="Courier New" panose="02070309020205020404" pitchFamily="49" charset="0"/>
                <a:cs typeface="Courier New" panose="02070309020205020404" pitchFamily="49" charset="0"/>
              </a:rPr>
              <a:t>("</a:t>
            </a:r>
            <a:r>
              <a:rPr lang="en-GB" sz="1600" b="0" dirty="0" err="1">
                <a:latin typeface="Courier New" panose="02070309020205020404" pitchFamily="49" charset="0"/>
                <a:cs typeface="Courier New" panose="02070309020205020404" pitchFamily="49" charset="0"/>
              </a:rPr>
              <a:t>malloc</a:t>
            </a:r>
            <a:r>
              <a:rPr lang="en-GB" sz="1600" b="0" dirty="0">
                <a:latin typeface="Courier New" panose="02070309020205020404" pitchFamily="49" charset="0"/>
                <a:cs typeface="Courier New" panose="02070309020205020404" pitchFamily="49" charset="0"/>
              </a:rPr>
              <a:t>");</a:t>
            </a:r>
          </a:p>
          <a:p>
            <a:pPr>
              <a:lnSpc>
                <a:spcPct val="94000"/>
              </a:lnSpc>
            </a:pPr>
            <a:r>
              <a:rPr lang="en-GB" sz="1600" b="0" dirty="0">
                <a:latin typeface="Courier New" panose="02070309020205020404" pitchFamily="49" charset="0"/>
                <a:cs typeface="Courier New" panose="02070309020205020404" pitchFamily="49" charset="0"/>
              </a:rPr>
              <a:t>    exit(0);</a:t>
            </a:r>
          </a:p>
          <a:p>
            <a:pPr>
              <a:lnSpc>
                <a:spcPct val="94000"/>
              </a:lnSpc>
            </a:pPr>
            <a:r>
              <a:rPr lang="en-GB" sz="1600" b="0" dirty="0">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for</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=0;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&lt;n;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initialize </a:t>
            </a:r>
            <a:r>
              <a:rPr lang="en-GB" sz="1600" b="0" i="1" dirty="0" err="1">
                <a:solidFill>
                  <a:srgbClr val="0000FF"/>
                </a:solidFill>
                <a:latin typeface="Calibri" panose="020F0502020204030204" pitchFamily="34" charset="0"/>
                <a:cs typeface="Calibri" panose="020F0502020204030204" pitchFamily="34" charset="0"/>
              </a:rPr>
              <a:t>int</a:t>
            </a:r>
            <a:r>
              <a:rPr lang="en-GB" sz="1600" b="0" i="1" dirty="0">
                <a:solidFill>
                  <a:srgbClr val="0000FF"/>
                </a:solidFill>
                <a:latin typeface="Calibri" panose="020F0502020204030204" pitchFamily="34" charset="0"/>
                <a:cs typeface="Calibri" panose="020F0502020204030204" pitchFamily="34" charset="0"/>
              </a:rPr>
              <a:t> array</a:t>
            </a:r>
            <a:r>
              <a:rPr lang="en-GB" sz="1600" b="0" i="1" dirty="0">
                <a:solidFill>
                  <a:srgbClr val="0000FF"/>
                </a:solidFill>
                <a:latin typeface="Courier New" panose="02070309020205020404" pitchFamily="49" charset="0"/>
                <a:cs typeface="Courier New" panose="02070309020205020404" pitchFamily="49" charset="0"/>
              </a:rPr>
              <a:t> */</a:t>
            </a:r>
            <a:endParaRPr lang="en-GB" sz="1600" dirty="0">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dirty="0">
                <a:solidFill>
                  <a:srgbClr val="FF0000"/>
                </a:solidFill>
                <a:latin typeface="Courier New" panose="02070309020205020404" pitchFamily="49" charset="0"/>
                <a:cs typeface="Courier New" panose="02070309020205020404" pitchFamily="49" charset="0"/>
              </a:rPr>
              <a:t>p[</a:t>
            </a:r>
            <a:r>
              <a:rPr lang="en-GB" sz="1600" dirty="0" err="1">
                <a:solidFill>
                  <a:srgbClr val="FF0000"/>
                </a:solidFill>
                <a:latin typeface="Courier New" panose="02070309020205020404" pitchFamily="49" charset="0"/>
                <a:cs typeface="Courier New" panose="02070309020205020404" pitchFamily="49" charset="0"/>
              </a:rPr>
              <a:t>i</a:t>
            </a:r>
            <a:r>
              <a:rPr lang="en-GB" sz="1600" dirty="0">
                <a:solidFill>
                  <a:srgbClr val="FF0000"/>
                </a:solidFill>
                <a:latin typeface="Courier New" panose="02070309020205020404" pitchFamily="49" charset="0"/>
                <a:cs typeface="Courier New" panose="02070309020205020404" pitchFamily="49" charset="0"/>
              </a:rPr>
              <a:t>]</a:t>
            </a:r>
            <a:r>
              <a:rPr lang="en-GB" sz="1600" b="0" dirty="0">
                <a:solidFill>
                  <a:srgbClr val="FF0000"/>
                </a:solidFill>
                <a:latin typeface="Courier New" panose="02070309020205020404" pitchFamily="49" charset="0"/>
                <a:cs typeface="Courier New" panose="02070309020205020404" pitchFamily="49" charset="0"/>
              </a:rPr>
              <a:t> </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a:t>
            </a:r>
            <a:endParaRPr lang="en-GB" sz="800" b="0" dirty="0">
              <a:latin typeface="Courier New" panose="02070309020205020404" pitchFamily="49" charset="0"/>
              <a:cs typeface="Courier New" panose="02070309020205020404" pitchFamily="49" charset="0"/>
            </a:endParaRPr>
          </a:p>
          <a:p>
            <a:pPr>
              <a:lnSpc>
                <a:spcPct val="94000"/>
              </a:lnSpc>
            </a:pPr>
            <a:r>
              <a:rPr lang="en-GB" sz="1600" b="0"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add space for m ints to end of p block</a:t>
            </a:r>
            <a:r>
              <a:rPr lang="en-GB" sz="1600" b="0" i="1" dirty="0">
                <a:solidFill>
                  <a:srgbClr val="0000FF"/>
                </a:solidFill>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p = (</a:t>
            </a:r>
            <a:r>
              <a:rPr lang="en-GB" sz="1600" b="1" dirty="0" err="1">
                <a:latin typeface="Courier New" panose="02070309020205020404" pitchFamily="49" charset="0"/>
                <a:cs typeface="Courier New" panose="02070309020205020404" pitchFamily="49" charset="0"/>
              </a:rPr>
              <a:t>int</a:t>
            </a:r>
            <a:r>
              <a:rPr lang="en-GB" sz="1600" b="1" dirty="0">
                <a:latin typeface="Courier New" panose="02070309020205020404" pitchFamily="49" charset="0"/>
                <a:cs typeface="Courier New" panose="02070309020205020404" pitchFamily="49" charset="0"/>
              </a:rPr>
              <a:t>*</a:t>
            </a:r>
            <a:r>
              <a:rPr lang="en-GB" sz="1600" b="0" dirty="0">
                <a:latin typeface="Courier New" panose="02070309020205020404" pitchFamily="49" charset="0"/>
                <a:cs typeface="Courier New" panose="02070309020205020404" pitchFamily="49" charset="0"/>
              </a:rPr>
              <a:t>) </a:t>
            </a:r>
            <a:r>
              <a:rPr lang="en-GB" sz="1600" b="0" dirty="0" err="1">
                <a:solidFill>
                  <a:srgbClr val="FF0000"/>
                </a:solidFill>
                <a:latin typeface="Courier New" panose="02070309020205020404" pitchFamily="49" charset="0"/>
                <a:cs typeface="Courier New" panose="02070309020205020404" pitchFamily="49" charset="0"/>
              </a:rPr>
              <a:t>realloc</a:t>
            </a:r>
            <a:r>
              <a:rPr lang="en-GB" sz="1600" b="0" dirty="0">
                <a:solidFill>
                  <a:srgbClr val="FF0000"/>
                </a:solidFill>
                <a:latin typeface="Courier New" panose="02070309020205020404" pitchFamily="49" charset="0"/>
                <a:cs typeface="Courier New" panose="02070309020205020404" pitchFamily="49" charset="0"/>
              </a:rPr>
              <a:t>(p,(</a:t>
            </a:r>
            <a:r>
              <a:rPr lang="en-GB" sz="1600" b="0" dirty="0" err="1">
                <a:solidFill>
                  <a:srgbClr val="FF0000"/>
                </a:solidFill>
                <a:latin typeface="Courier New" panose="02070309020205020404" pitchFamily="49" charset="0"/>
                <a:cs typeface="Courier New" panose="02070309020205020404" pitchFamily="49" charset="0"/>
              </a:rPr>
              <a:t>n+m</a:t>
            </a:r>
            <a:r>
              <a:rPr lang="en-GB" sz="1600" b="0" dirty="0">
                <a:solidFill>
                  <a:srgbClr val="FF0000"/>
                </a:solidFill>
                <a:latin typeface="Courier New" panose="02070309020205020404" pitchFamily="49" charset="0"/>
                <a:cs typeface="Courier New" panose="02070309020205020404" pitchFamily="49" charset="0"/>
              </a:rPr>
              <a:t>)*</a:t>
            </a:r>
            <a:r>
              <a:rPr lang="en-GB" sz="1600" b="0" dirty="0" err="1">
                <a:solidFill>
                  <a:srgbClr val="FF0000"/>
                </a:solidFill>
                <a:latin typeface="Courier New" panose="02070309020205020404" pitchFamily="49" charset="0"/>
                <a:cs typeface="Courier New" panose="02070309020205020404" pitchFamily="49" charset="0"/>
              </a:rPr>
              <a:t>sizeof</a:t>
            </a:r>
            <a:r>
              <a:rPr lang="en-GB" sz="1600" b="0" dirty="0">
                <a:solidFill>
                  <a:srgbClr val="FF0000"/>
                </a:solidFill>
                <a:latin typeface="Courier New" panose="02070309020205020404" pitchFamily="49" charset="0"/>
                <a:cs typeface="Courier New" panose="02070309020205020404" pitchFamily="49" charset="0"/>
              </a:rPr>
              <a:t>(</a:t>
            </a:r>
            <a:r>
              <a:rPr lang="en-GB" sz="1600" b="1" dirty="0" err="1">
                <a:solidFill>
                  <a:srgbClr val="FF0000"/>
                </a:solidFill>
                <a:latin typeface="Courier New" panose="02070309020205020404" pitchFamily="49" charset="0"/>
                <a:cs typeface="Courier New" panose="02070309020205020404" pitchFamily="49" charset="0"/>
              </a:rPr>
              <a:t>int</a:t>
            </a:r>
            <a:r>
              <a:rPr lang="en-GB" sz="1600" b="0" dirty="0">
                <a:solidFill>
                  <a:srgbClr val="FF0000"/>
                </a:solidFill>
                <a:latin typeface="Courier New" panose="02070309020205020404" pitchFamily="49" charset="0"/>
                <a:cs typeface="Courier New" panose="02070309020205020404" pitchFamily="49" charset="0"/>
              </a:rPr>
              <a:t>))</a:t>
            </a:r>
            <a:r>
              <a:rPr lang="en-GB" sz="1600" b="0" dirty="0">
                <a:latin typeface="Courier New" panose="02070309020205020404" pitchFamily="49" charset="0"/>
                <a:cs typeface="Courier New" panose="02070309020205020404" pitchFamily="49" charset="0"/>
              </a:rPr>
              <a:t>;</a:t>
            </a:r>
            <a:endParaRPr lang="en-GB" sz="1600" b="0" dirty="0">
              <a:solidFill>
                <a:srgbClr val="0000FF"/>
              </a:solidFill>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if</a:t>
            </a:r>
            <a:r>
              <a:rPr lang="en-GB" sz="1600" b="0" dirty="0">
                <a:latin typeface="Courier New" panose="02070309020205020404" pitchFamily="49" charset="0"/>
                <a:cs typeface="Courier New" panose="02070309020205020404" pitchFamily="49" charset="0"/>
              </a:rPr>
              <a:t> (p == NULL) {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check for allocation error</a:t>
            </a:r>
            <a:r>
              <a:rPr lang="en-GB" sz="1600" b="0" i="1" dirty="0">
                <a:solidFill>
                  <a:srgbClr val="0000FF"/>
                </a:solidFill>
                <a:latin typeface="Courier New" panose="02070309020205020404" pitchFamily="49" charset="0"/>
                <a:cs typeface="Courier New" panose="02070309020205020404" pitchFamily="49" charset="0"/>
              </a:rPr>
              <a:t> */</a:t>
            </a:r>
            <a:endParaRPr lang="en-GB" sz="1600" b="0" dirty="0">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perror</a:t>
            </a:r>
            <a:r>
              <a:rPr lang="en-GB" sz="1600" b="0" dirty="0">
                <a:latin typeface="Courier New" panose="02070309020205020404" pitchFamily="49" charset="0"/>
                <a:cs typeface="Courier New" panose="02070309020205020404" pitchFamily="49" charset="0"/>
              </a:rPr>
              <a:t>("</a:t>
            </a:r>
            <a:r>
              <a:rPr lang="en-GB" sz="1600" b="0" dirty="0" err="1">
                <a:latin typeface="Courier New" panose="02070309020205020404" pitchFamily="49" charset="0"/>
                <a:cs typeface="Courier New" panose="02070309020205020404" pitchFamily="49" charset="0"/>
              </a:rPr>
              <a:t>realloc</a:t>
            </a:r>
            <a:r>
              <a:rPr lang="en-GB" sz="1600" b="0" dirty="0">
                <a:latin typeface="Courier New" panose="02070309020205020404" pitchFamily="49" charset="0"/>
                <a:cs typeface="Courier New" panose="02070309020205020404" pitchFamily="49" charset="0"/>
              </a:rPr>
              <a:t>");</a:t>
            </a:r>
          </a:p>
          <a:p>
            <a:pPr>
              <a:lnSpc>
                <a:spcPct val="94000"/>
              </a:lnSpc>
            </a:pPr>
            <a:r>
              <a:rPr lang="en-GB" sz="1600" b="0" dirty="0">
                <a:latin typeface="Courier New" panose="02070309020205020404" pitchFamily="49" charset="0"/>
                <a:cs typeface="Courier New" panose="02070309020205020404" pitchFamily="49" charset="0"/>
              </a:rPr>
              <a:t>    exit(0);</a:t>
            </a:r>
          </a:p>
          <a:p>
            <a:pPr>
              <a:lnSpc>
                <a:spcPct val="94000"/>
              </a:lnSpc>
            </a:pPr>
            <a:r>
              <a:rPr lang="en-GB" sz="1600" b="0" dirty="0">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for</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=n;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&lt; </a:t>
            </a:r>
            <a:r>
              <a:rPr lang="en-GB" sz="1600" b="0" dirty="0" err="1">
                <a:latin typeface="Courier New" panose="02070309020205020404" pitchFamily="49" charset="0"/>
                <a:cs typeface="Courier New" panose="02070309020205020404" pitchFamily="49" charset="0"/>
              </a:rPr>
              <a:t>n+m</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initialize new spaces</a:t>
            </a:r>
            <a:r>
              <a:rPr lang="en-GB" sz="1600" b="0" i="1" dirty="0">
                <a:solidFill>
                  <a:srgbClr val="0000FF"/>
                </a:solidFill>
                <a:latin typeface="Courier New" panose="02070309020205020404" pitchFamily="49" charset="0"/>
                <a:cs typeface="Courier New" panose="02070309020205020404" pitchFamily="49" charset="0"/>
              </a:rPr>
              <a:t> */</a:t>
            </a:r>
          </a:p>
          <a:p>
            <a:pPr>
              <a:lnSpc>
                <a:spcPct val="94000"/>
              </a:lnSpc>
            </a:pPr>
            <a:r>
              <a:rPr lang="en-GB" sz="1600" b="0" dirty="0">
                <a:latin typeface="Courier New" panose="02070309020205020404" pitchFamily="49" charset="0"/>
                <a:cs typeface="Courier New" panose="02070309020205020404" pitchFamily="49" charset="0"/>
              </a:rPr>
              <a:t>    p[</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a:t>
            </a:r>
            <a:endParaRPr lang="en-GB" sz="1600" b="0" i="1" dirty="0">
              <a:solidFill>
                <a:srgbClr val="0000FF"/>
              </a:solidFill>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for</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=0;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&lt;</a:t>
            </a:r>
            <a:r>
              <a:rPr lang="en-GB" sz="1600" b="0" dirty="0" err="1">
                <a:latin typeface="Courier New" panose="02070309020205020404" pitchFamily="49" charset="0"/>
                <a:cs typeface="Courier New" panose="02070309020205020404" pitchFamily="49" charset="0"/>
              </a:rPr>
              <a:t>n+m</a:t>
            </a: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print new array</a:t>
            </a:r>
            <a:r>
              <a:rPr lang="en-GB" sz="1600" b="0" i="1" dirty="0">
                <a:solidFill>
                  <a:srgbClr val="0000FF"/>
                </a:solidFill>
                <a:latin typeface="Courier New" panose="02070309020205020404" pitchFamily="49" charset="0"/>
                <a:cs typeface="Courier New" panose="02070309020205020404" pitchFamily="49" charset="0"/>
              </a:rPr>
              <a:t> */ </a:t>
            </a:r>
            <a:endParaRPr lang="en-GB" sz="1600" b="0" dirty="0">
              <a:latin typeface="Courier New" panose="02070309020205020404" pitchFamily="49" charset="0"/>
              <a:cs typeface="Courier New" panose="02070309020205020404" pitchFamily="49" charset="0"/>
            </a:endParaRPr>
          </a:p>
          <a:p>
            <a:pPr>
              <a:lnSpc>
                <a:spcPct val="94000"/>
              </a:lnSpc>
            </a:pP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printf</a:t>
            </a:r>
            <a:r>
              <a:rPr lang="en-GB" sz="1600" b="0" dirty="0">
                <a:latin typeface="Courier New" panose="02070309020205020404" pitchFamily="49" charset="0"/>
                <a:cs typeface="Courier New" panose="02070309020205020404" pitchFamily="49" charset="0"/>
              </a:rPr>
              <a:t>("%d\n", p[</a:t>
            </a:r>
            <a:r>
              <a:rPr lang="en-GB" sz="1600" b="0" dirty="0" err="1">
                <a:latin typeface="Courier New" panose="02070309020205020404" pitchFamily="49" charset="0"/>
                <a:cs typeface="Courier New" panose="02070309020205020404" pitchFamily="49" charset="0"/>
              </a:rPr>
              <a:t>i</a:t>
            </a:r>
            <a:r>
              <a:rPr lang="en-GB" sz="1600" b="0" dirty="0">
                <a:latin typeface="Courier New" panose="02070309020205020404" pitchFamily="49" charset="0"/>
                <a:cs typeface="Courier New" panose="02070309020205020404" pitchFamily="49" charset="0"/>
              </a:rPr>
              <a:t>]);</a:t>
            </a:r>
            <a:endParaRPr lang="en-GB" sz="800" b="0" dirty="0">
              <a:solidFill>
                <a:srgbClr val="990000"/>
              </a:solidFill>
              <a:latin typeface="Courier New" panose="02070309020205020404" pitchFamily="49" charset="0"/>
              <a:cs typeface="Courier New" panose="02070309020205020404" pitchFamily="49" charset="0"/>
            </a:endParaRPr>
          </a:p>
          <a:p>
            <a:pPr>
              <a:lnSpc>
                <a:spcPct val="94000"/>
              </a:lnSpc>
            </a:pPr>
            <a:r>
              <a:rPr lang="en-GB" sz="1600" b="0" dirty="0">
                <a:solidFill>
                  <a:srgbClr val="990000"/>
                </a:solidFill>
                <a:latin typeface="Courier New" panose="02070309020205020404" pitchFamily="49" charset="0"/>
                <a:cs typeface="Courier New" panose="02070309020205020404" pitchFamily="49" charset="0"/>
              </a:rPr>
              <a:t>  </a:t>
            </a:r>
            <a:r>
              <a:rPr lang="en-GB" sz="1600" b="0" dirty="0">
                <a:solidFill>
                  <a:srgbClr val="FF0000"/>
                </a:solidFill>
                <a:latin typeface="Courier New" panose="02070309020205020404" pitchFamily="49" charset="0"/>
                <a:cs typeface="Courier New" panose="02070309020205020404" pitchFamily="49" charset="0"/>
              </a:rPr>
              <a:t>free(p)</a:t>
            </a:r>
            <a:r>
              <a:rPr lang="en-GB" sz="1600" b="0" dirty="0">
                <a:latin typeface="Courier New" panose="02070309020205020404" pitchFamily="49" charset="0"/>
                <a:cs typeface="Courier New" panose="02070309020205020404" pitchFamily="49" charset="0"/>
              </a:rPr>
              <a:t>;</a:t>
            </a:r>
            <a:r>
              <a:rPr lang="en-GB" sz="1600" b="0"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a:t>
            </a:r>
            <a:r>
              <a:rPr lang="en-GB" sz="1600" b="0" i="1" dirty="0">
                <a:solidFill>
                  <a:srgbClr val="0000FF"/>
                </a:solidFill>
                <a:latin typeface="Calibri" panose="020F0502020204030204" pitchFamily="34" charset="0"/>
                <a:cs typeface="Calibri" panose="020F0502020204030204" pitchFamily="34" charset="0"/>
              </a:rPr>
              <a:t>free p </a:t>
            </a:r>
            <a:r>
              <a:rPr lang="en-GB" sz="1600" b="0" i="1" dirty="0">
                <a:solidFill>
                  <a:srgbClr val="0000FF"/>
                </a:solidFill>
                <a:latin typeface="Courier New" panose="02070309020205020404" pitchFamily="49" charset="0"/>
                <a:cs typeface="Courier New" panose="02070309020205020404" pitchFamily="49" charset="0"/>
              </a:rPr>
              <a:t>*/</a:t>
            </a:r>
          </a:p>
          <a:p>
            <a:pPr>
              <a:lnSpc>
                <a:spcPct val="94000"/>
              </a:lnSpc>
            </a:pPr>
            <a:r>
              <a:rPr lang="en-GB" sz="1600" b="0"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1978889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10"/>
        <p:cNvGrpSpPr/>
        <p:nvPr/>
      </p:nvGrpSpPr>
      <p:grpSpPr>
        <a:xfrm>
          <a:off x="0" y="0"/>
          <a:ext cx="0" cy="0"/>
          <a:chOff x="0" y="0"/>
          <a:chExt cx="0" cy="0"/>
        </a:xfrm>
      </p:grpSpPr>
      <p:sp>
        <p:nvSpPr>
          <p:cNvPr id="711" name="Google Shape;711;p55"/>
          <p:cNvSpPr txBox="1">
            <a:spLocks noGrp="1"/>
          </p:cNvSpPr>
          <p:nvPr>
            <p:ph type="title"/>
          </p:nvPr>
        </p:nvSpPr>
        <p:spPr>
          <a:xfrm>
            <a:off x="457200" y="460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Dynamic Memory Example</a:t>
            </a:r>
            <a:endParaRPr sz="4400" b="0" i="0" u="none" strike="noStrike" cap="none">
              <a:solidFill>
                <a:schemeClr val="accent1"/>
              </a:solidFill>
              <a:latin typeface="Calibri"/>
              <a:ea typeface="Calibri"/>
              <a:cs typeface="Calibri"/>
              <a:sym typeface="Calibri"/>
            </a:endParaRPr>
          </a:p>
        </p:txBody>
      </p:sp>
      <p:sp>
        <p:nvSpPr>
          <p:cNvPr id="712" name="Google Shape;712;p55"/>
          <p:cNvSpPr txBox="1">
            <a:spLocks noGrp="1"/>
          </p:cNvSpPr>
          <p:nvPr>
            <p:ph type="body" idx="1"/>
          </p:nvPr>
        </p:nvSpPr>
        <p:spPr>
          <a:xfrm>
            <a:off x="457200" y="1066800"/>
            <a:ext cx="8229600" cy="4876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2720"/>
              <a:buFont typeface="Arial"/>
              <a:buChar char="•"/>
            </a:pPr>
            <a:r>
              <a:rPr lang="en-US" sz="2720" b="0" i="0" u="none" strike="noStrike" cap="none">
                <a:solidFill>
                  <a:schemeClr val="dk1"/>
                </a:solidFill>
                <a:latin typeface="Calibri"/>
                <a:ea typeface="Calibri"/>
                <a:cs typeface="Calibri"/>
                <a:sym typeface="Calibri"/>
              </a:rPr>
              <a:t>Need </a:t>
            </a:r>
            <a:r>
              <a:rPr lang="en-US" sz="2550" b="0" i="0" u="none" strike="noStrike" cap="none">
                <a:solidFill>
                  <a:srgbClr val="FF0000"/>
                </a:solidFill>
                <a:latin typeface="Courier New"/>
                <a:ea typeface="Courier New"/>
                <a:cs typeface="Courier New"/>
                <a:sym typeface="Courier New"/>
              </a:rPr>
              <a:t>#include &lt;stdlib.h&gt;</a:t>
            </a:r>
            <a:r>
              <a:rPr lang="en-US" sz="2720" b="0" i="0" u="none" strike="noStrike" cap="none">
                <a:solidFill>
                  <a:srgbClr val="FF0000"/>
                </a:solidFill>
                <a:latin typeface="Calibri"/>
                <a:ea typeface="Calibri"/>
                <a:cs typeface="Calibri"/>
                <a:sym typeface="Calibri"/>
              </a:rPr>
              <a:t> </a:t>
            </a:r>
            <a:endParaRPr/>
          </a:p>
          <a:p>
            <a:pPr marL="0" marR="0" lvl="0" indent="0" algn="l" rtl="0">
              <a:lnSpc>
                <a:spcPct val="90000"/>
              </a:lnSpc>
              <a:spcBef>
                <a:spcPts val="1800"/>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typedef struct {</a:t>
            </a:r>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int x;</a:t>
            </a:r>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int y;</a:t>
            </a:r>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 point;</a:t>
            </a:r>
            <a:endParaRPr/>
          </a:p>
          <a:p>
            <a:pPr marL="0" marR="0" lvl="0" indent="0" algn="l" rtl="0">
              <a:lnSpc>
                <a:spcPct val="90000"/>
              </a:lnSpc>
              <a:spcBef>
                <a:spcPts val="1800"/>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point *rect; /* opposite corners = rectangle */</a:t>
            </a:r>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a:t>
            </a:r>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if( !(rect=(point *) malloc(2*sizeof(point))) ) </a:t>
            </a:r>
            <a:endParaRPr sz="2040" b="0" i="0" u="none" strike="noStrike" cap="none">
              <a:solidFill>
                <a:schemeClr val="dk1"/>
              </a:solidFill>
              <a:latin typeface="Courier New"/>
              <a:ea typeface="Courier New"/>
              <a:cs typeface="Courier New"/>
              <a:sym typeface="Courier New"/>
            </a:endParaRPr>
          </a:p>
          <a:p>
            <a:pPr marL="0" marR="0" lvl="0" indent="45720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a:t>
            </a:r>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printf(“\nOut of memory!\n”);</a:t>
            </a:r>
            <a:endParaRPr sz="2040" b="0" i="0" u="none" strike="noStrike" cap="none">
              <a:solidFill>
                <a:schemeClr val="dk1"/>
              </a:solidFill>
              <a:latin typeface="Courier New"/>
              <a:ea typeface="Courier New"/>
              <a:cs typeface="Courier New"/>
              <a:sym typeface="Courier New"/>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exit(1);</a:t>
            </a:r>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a:t>
            </a:r>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a:t>
            </a:r>
            <a:endParaRPr/>
          </a:p>
          <a:p>
            <a:pPr marL="0" marR="0" lvl="0" indent="0" algn="l" rtl="0">
              <a:lnSpc>
                <a:spcPct val="90000"/>
              </a:lnSpc>
              <a:spcBef>
                <a:spcPts val="408"/>
              </a:spcBef>
              <a:spcAft>
                <a:spcPts val="0"/>
              </a:spcAft>
              <a:buClr>
                <a:schemeClr val="dk1"/>
              </a:buClr>
              <a:buFont typeface="Arial"/>
              <a:buNone/>
            </a:pPr>
            <a:r>
              <a:rPr lang="en-US" sz="2040" b="0" i="0" u="none" strike="noStrike" cap="none">
                <a:solidFill>
                  <a:schemeClr val="dk1"/>
                </a:solidFill>
                <a:latin typeface="Courier New"/>
                <a:ea typeface="Courier New"/>
                <a:cs typeface="Courier New"/>
                <a:sym typeface="Courier New"/>
              </a:rPr>
              <a:t>	free(rect);</a:t>
            </a:r>
            <a:endParaRPr/>
          </a:p>
          <a:p>
            <a:pPr marL="0" marR="0" lvl="0" indent="0" algn="l" rtl="0">
              <a:lnSpc>
                <a:spcPct val="90000"/>
              </a:lnSpc>
              <a:spcBef>
                <a:spcPts val="544"/>
              </a:spcBef>
              <a:spcAft>
                <a:spcPts val="0"/>
              </a:spcAft>
              <a:buClr>
                <a:schemeClr val="dk1"/>
              </a:buClr>
              <a:buFont typeface="Arial"/>
              <a:buNone/>
            </a:pPr>
            <a:endParaRPr sz="2720" b="0" i="0" u="none" strike="noStrike" cap="none">
              <a:solidFill>
                <a:schemeClr val="dk1"/>
              </a:solidFill>
              <a:latin typeface="Calibri"/>
              <a:ea typeface="Calibri"/>
              <a:cs typeface="Calibri"/>
              <a:sym typeface="Calibri"/>
            </a:endParaRPr>
          </a:p>
        </p:txBody>
      </p:sp>
      <p:sp>
        <p:nvSpPr>
          <p:cNvPr id="713" name="Google Shape;713;p5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714" name="Google Shape;714;p5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715" name="Google Shape;715;p5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25</a:t>
            </a:fld>
            <a:endParaRPr sz="1200">
              <a:solidFill>
                <a:srgbClr val="888888"/>
              </a:solidFill>
              <a:latin typeface="Calibri"/>
              <a:ea typeface="Calibri"/>
              <a:cs typeface="Calibri"/>
              <a:sym typeface="Calibri"/>
            </a:endParaRPr>
          </a:p>
        </p:txBody>
      </p:sp>
      <p:grpSp>
        <p:nvGrpSpPr>
          <p:cNvPr id="716" name="Google Shape;716;p55"/>
          <p:cNvGrpSpPr/>
          <p:nvPr/>
        </p:nvGrpSpPr>
        <p:grpSpPr>
          <a:xfrm>
            <a:off x="6248400" y="4572000"/>
            <a:ext cx="2590800" cy="905313"/>
            <a:chOff x="6248400" y="4800600"/>
            <a:chExt cx="2590800" cy="905313"/>
          </a:xfrm>
        </p:grpSpPr>
        <p:cxnSp>
          <p:nvCxnSpPr>
            <p:cNvPr id="717" name="Google Shape;717;p55"/>
            <p:cNvCxnSpPr/>
            <p:nvPr/>
          </p:nvCxnSpPr>
          <p:spPr>
            <a:xfrm rot="10800000">
              <a:off x="6248400" y="4800600"/>
              <a:ext cx="685800" cy="304800"/>
            </a:xfrm>
            <a:prstGeom prst="straightConnector1">
              <a:avLst/>
            </a:prstGeom>
            <a:noFill/>
            <a:ln w="25400" cap="flat" cmpd="sng">
              <a:solidFill>
                <a:srgbClr val="FF0000"/>
              </a:solidFill>
              <a:prstDash val="solid"/>
              <a:round/>
              <a:headEnd type="none" w="sm" len="sm"/>
              <a:tailEnd type="stealth" w="med" len="med"/>
            </a:ln>
          </p:spPr>
        </p:cxnSp>
        <p:sp>
          <p:nvSpPr>
            <p:cNvPr id="718" name="Google Shape;718;p55"/>
            <p:cNvSpPr txBox="1"/>
            <p:nvPr/>
          </p:nvSpPr>
          <p:spPr>
            <a:xfrm>
              <a:off x="6934200" y="4998027"/>
              <a:ext cx="1905000" cy="70788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rgbClr val="FF0000"/>
                  </a:solidFill>
                  <a:latin typeface="Calibri"/>
                  <a:ea typeface="Calibri"/>
                  <a:cs typeface="Calibri"/>
                  <a:sym typeface="Calibri"/>
                </a:rPr>
                <a:t>Check for returned NULL</a:t>
              </a:r>
              <a:endParaRPr sz="2000">
                <a:solidFill>
                  <a:srgbClr val="FF0000"/>
                </a:solidFill>
                <a:latin typeface="Calibri"/>
                <a:ea typeface="Calibri"/>
                <a:cs typeface="Calibri"/>
                <a:sym typeface="Calibri"/>
              </a:endParaRPr>
            </a:p>
          </p:txBody>
        </p:sp>
      </p:grpSp>
      <p:grpSp>
        <p:nvGrpSpPr>
          <p:cNvPr id="719" name="Google Shape;719;p55"/>
          <p:cNvGrpSpPr/>
          <p:nvPr/>
        </p:nvGrpSpPr>
        <p:grpSpPr>
          <a:xfrm>
            <a:off x="1600200" y="5522976"/>
            <a:ext cx="6134100" cy="400110"/>
            <a:chOff x="1600200" y="5751576"/>
            <a:chExt cx="6134100" cy="400110"/>
          </a:xfrm>
        </p:grpSpPr>
        <p:cxnSp>
          <p:nvCxnSpPr>
            <p:cNvPr id="720" name="Google Shape;720;p55"/>
            <p:cNvCxnSpPr/>
            <p:nvPr/>
          </p:nvCxnSpPr>
          <p:spPr>
            <a:xfrm rot="10800000">
              <a:off x="1600200" y="5943600"/>
              <a:ext cx="1149927" cy="0"/>
            </a:xfrm>
            <a:prstGeom prst="straightConnector1">
              <a:avLst/>
            </a:prstGeom>
            <a:noFill/>
            <a:ln w="25400" cap="flat" cmpd="sng">
              <a:solidFill>
                <a:srgbClr val="FF0000"/>
              </a:solidFill>
              <a:prstDash val="solid"/>
              <a:round/>
              <a:headEnd type="none" w="sm" len="sm"/>
              <a:tailEnd type="stealth" w="med" len="med"/>
            </a:ln>
          </p:spPr>
        </p:cxnSp>
        <p:sp>
          <p:nvSpPr>
            <p:cNvPr id="721" name="Google Shape;721;p55"/>
            <p:cNvSpPr txBox="1"/>
            <p:nvPr/>
          </p:nvSpPr>
          <p:spPr>
            <a:xfrm>
              <a:off x="2750126" y="5751576"/>
              <a:ext cx="4984174" cy="4001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rgbClr val="FF0000"/>
                  </a:solidFill>
                  <a:latin typeface="Calibri"/>
                  <a:ea typeface="Calibri"/>
                  <a:cs typeface="Calibri"/>
                  <a:sym typeface="Calibri"/>
                </a:rPr>
                <a:t>Do NOT change </a:t>
              </a:r>
              <a:r>
                <a:rPr lang="en-US" sz="1800">
                  <a:solidFill>
                    <a:srgbClr val="FF0000"/>
                  </a:solidFill>
                  <a:latin typeface="Courier New"/>
                  <a:ea typeface="Courier New"/>
                  <a:cs typeface="Courier New"/>
                  <a:sym typeface="Courier New"/>
                </a:rPr>
                <a:t>rect</a:t>
              </a:r>
              <a:r>
                <a:rPr lang="en-US" sz="2000">
                  <a:solidFill>
                    <a:srgbClr val="FF0000"/>
                  </a:solidFill>
                  <a:latin typeface="Calibri"/>
                  <a:ea typeface="Calibri"/>
                  <a:cs typeface="Calibri"/>
                  <a:sym typeface="Calibri"/>
                </a:rPr>
                <a:t> during this time!!!</a:t>
              </a:r>
              <a:endParaRPr sz="200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val="353224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48"/>
        <p:cNvGrpSpPr/>
        <p:nvPr/>
      </p:nvGrpSpPr>
      <p:grpSpPr>
        <a:xfrm>
          <a:off x="0" y="0"/>
          <a:ext cx="0" cy="0"/>
          <a:chOff x="0" y="0"/>
          <a:chExt cx="0" cy="0"/>
        </a:xfrm>
      </p:grpSpPr>
      <p:sp>
        <p:nvSpPr>
          <p:cNvPr id="749" name="Google Shape;749;p57"/>
          <p:cNvSpPr txBox="1"/>
          <p:nvPr/>
        </p:nvSpPr>
        <p:spPr>
          <a:xfrm>
            <a:off x="457200" y="1463039"/>
            <a:ext cx="8229600" cy="526297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a:t>
            </a:r>
            <a:r>
              <a:rPr lang="en-US" sz="2400">
                <a:solidFill>
                  <a:schemeClr val="dk1"/>
                </a:solidFill>
                <a:latin typeface="Courier New"/>
                <a:ea typeface="Courier New"/>
                <a:cs typeface="Courier New"/>
                <a:sym typeface="Courier New"/>
              </a:rPr>
              <a:t>  #define N 3</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2</a:t>
            </a:r>
            <a:r>
              <a:rPr lang="en-US" sz="2400">
                <a:solidFill>
                  <a:schemeClr val="dk1"/>
                </a:solidFill>
                <a:latin typeface="Courier New"/>
                <a:ea typeface="Courier New"/>
                <a:cs typeface="Courier New"/>
                <a:sym typeface="Courier New"/>
              </a:rPr>
              <a:t>  int *makeArray(int n) {</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3</a:t>
            </a:r>
            <a:r>
              <a:rPr lang="en-US" sz="2400">
                <a:solidFill>
                  <a:schemeClr val="dk1"/>
                </a:solidFill>
                <a:latin typeface="Courier New"/>
                <a:ea typeface="Courier New"/>
                <a:cs typeface="Courier New"/>
                <a:sym typeface="Courier New"/>
              </a:rPr>
              <a:t>    int *ar;</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4</a:t>
            </a:r>
            <a:r>
              <a:rPr lang="en-US" sz="2400">
                <a:solidFill>
                  <a:schemeClr val="dk1"/>
                </a:solidFill>
                <a:latin typeface="Courier New"/>
                <a:ea typeface="Courier New"/>
                <a:cs typeface="Courier New"/>
                <a:sym typeface="Courier New"/>
              </a:rPr>
              <a:t>    ar = (int *) malloc(n </a:t>
            </a:r>
            <a:r>
              <a:rPr lang="en-US" sz="2400">
                <a:solidFill>
                  <a:srgbClr val="FF0000"/>
                </a:solidFill>
                <a:latin typeface="Courier New"/>
                <a:ea typeface="Courier New"/>
                <a:cs typeface="Courier New"/>
                <a:sym typeface="Courier New"/>
              </a:rPr>
              <a:t>* sizeof(int)</a:t>
            </a:r>
            <a:r>
              <a:rPr lang="en-US" sz="2400">
                <a:solidFill>
                  <a:schemeClr val="dk1"/>
                </a:solidFill>
                <a:latin typeface="Courier New"/>
                <a:ea typeface="Courier New"/>
                <a:cs typeface="Courier New"/>
                <a:sym typeface="Courier New"/>
              </a:rPr>
              <a:t>);</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5</a:t>
            </a:r>
            <a:r>
              <a:rPr lang="en-US" sz="2400">
                <a:solidFill>
                  <a:schemeClr val="dk1"/>
                </a:solidFill>
                <a:latin typeface="Courier New"/>
                <a:ea typeface="Courier New"/>
                <a:cs typeface="Courier New"/>
                <a:sym typeface="Courier New"/>
              </a:rPr>
              <a:t>    return ar;</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6</a:t>
            </a:r>
            <a:r>
              <a:rPr lang="en-US" sz="2400">
                <a:solidFill>
                  <a:schemeClr val="dk1"/>
                </a:solidFill>
                <a:latin typeface="Courier New"/>
                <a:ea typeface="Courier New"/>
                <a:cs typeface="Courier New"/>
                <a:sym typeface="Courier New"/>
              </a:rPr>
              <a:t>  }</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7</a:t>
            </a:r>
            <a:r>
              <a:rPr lang="en-US" sz="2400">
                <a:solidFill>
                  <a:schemeClr val="dk1"/>
                </a:solidFill>
                <a:latin typeface="Courier New"/>
                <a:ea typeface="Courier New"/>
                <a:cs typeface="Courier New"/>
                <a:sym typeface="Courier New"/>
              </a:rPr>
              <a:t>  void main() {</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8</a:t>
            </a:r>
            <a:r>
              <a:rPr lang="en-US" sz="2400">
                <a:solidFill>
                  <a:schemeClr val="dk1"/>
                </a:solidFill>
                <a:latin typeface="Courier New"/>
                <a:ea typeface="Courier New"/>
                <a:cs typeface="Courier New"/>
                <a:sym typeface="Courier New"/>
              </a:rPr>
              <a:t>    int i,*a = makeArray(N);</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9</a:t>
            </a:r>
            <a:r>
              <a:rPr lang="en-US" sz="2400">
                <a:solidFill>
                  <a:schemeClr val="dk1"/>
                </a:solidFill>
                <a:latin typeface="Courier New"/>
                <a:ea typeface="Courier New"/>
                <a:cs typeface="Courier New"/>
                <a:sym typeface="Courier New"/>
              </a:rPr>
              <a:t>    for(i=0; i&lt;N; i++)</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10</a:t>
            </a:r>
            <a:r>
              <a:rPr lang="en-US" sz="2400">
                <a:solidFill>
                  <a:schemeClr val="dk1"/>
                </a:solidFill>
                <a:latin typeface="Courier New"/>
                <a:ea typeface="Courier New"/>
                <a:cs typeface="Courier New"/>
                <a:sym typeface="Courier New"/>
              </a:rPr>
              <a:t>     *</a:t>
            </a:r>
            <a:r>
              <a:rPr lang="en-US" sz="2400">
                <a:solidFill>
                  <a:srgbClr val="FF0000"/>
                </a:solidFill>
                <a:latin typeface="Courier New"/>
                <a:ea typeface="Courier New"/>
                <a:cs typeface="Courier New"/>
                <a:sym typeface="Courier New"/>
              </a:rPr>
              <a:t>(a+i)</a:t>
            </a:r>
            <a:r>
              <a:rPr lang="en-US" sz="2400">
                <a:solidFill>
                  <a:schemeClr val="dk1"/>
                </a:solidFill>
                <a:latin typeface="Courier New"/>
                <a:ea typeface="Courier New"/>
                <a:cs typeface="Courier New"/>
                <a:sym typeface="Courier New"/>
              </a:rPr>
              <a:t> = i;</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11</a:t>
            </a:r>
            <a:r>
              <a:rPr lang="en-US" sz="2400">
                <a:solidFill>
                  <a:schemeClr val="dk1"/>
                </a:solidFill>
                <a:latin typeface="Courier New"/>
                <a:ea typeface="Courier New"/>
                <a:cs typeface="Courier New"/>
                <a:sym typeface="Courier New"/>
              </a:rPr>
              <a:t>   printf(“a[] =  </a:t>
            </a:r>
            <a:br>
              <a:rPr lang="en-US" sz="2400">
                <a:solidFill>
                  <a:schemeClr val="dk1"/>
                </a:solidFill>
                <a:latin typeface="Courier New"/>
                <a:ea typeface="Courier New"/>
                <a:cs typeface="Courier New"/>
                <a:sym typeface="Courier New"/>
              </a:rPr>
            </a:br>
            <a:r>
              <a:rPr lang="en-US" sz="2400">
                <a:solidFill>
                  <a:schemeClr val="dk1"/>
                </a:solidFill>
                <a:latin typeface="Courier New"/>
                <a:ea typeface="Courier New"/>
                <a:cs typeface="Courier New"/>
                <a:sym typeface="Courier New"/>
              </a:rPr>
              <a:t>       {%i,%i,%i}”,a[0],a[1],a[2]);</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12</a:t>
            </a:r>
            <a:r>
              <a:rPr lang="en-US" sz="2400">
                <a:solidFill>
                  <a:schemeClr val="dk1"/>
                </a:solidFill>
                <a:latin typeface="Courier New"/>
                <a:ea typeface="Courier New"/>
                <a:cs typeface="Courier New"/>
                <a:sym typeface="Courier New"/>
              </a:rPr>
              <a:t>   free(a);</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13</a:t>
            </a:r>
            <a:r>
              <a:rPr lang="en-US" sz="2400">
                <a:solidFill>
                  <a:schemeClr val="dk1"/>
                </a:solidFill>
                <a:latin typeface="Courier New"/>
                <a:ea typeface="Courier New"/>
                <a:cs typeface="Courier New"/>
                <a:sym typeface="Courier New"/>
              </a:rPr>
              <a:t> }</a:t>
            </a:r>
            <a:endParaRPr/>
          </a:p>
        </p:txBody>
      </p:sp>
      <p:sp>
        <p:nvSpPr>
          <p:cNvPr id="750" name="Google Shape;750;p5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a:solidFill>
                  <a:srgbClr val="888888"/>
                </a:solidFill>
                <a:latin typeface="Calibri"/>
                <a:ea typeface="Calibri"/>
                <a:cs typeface="Calibri"/>
                <a:sym typeface="Calibri"/>
              </a:rPr>
              <a:t>26</a:t>
            </a:fld>
            <a:endParaRPr sz="1200">
              <a:solidFill>
                <a:srgbClr val="888888"/>
              </a:solidFill>
              <a:latin typeface="Calibri"/>
              <a:ea typeface="Calibri"/>
              <a:cs typeface="Calibri"/>
              <a:sym typeface="Calibri"/>
            </a:endParaRPr>
          </a:p>
        </p:txBody>
      </p:sp>
      <p:sp>
        <p:nvSpPr>
          <p:cNvPr id="751" name="Google Shape;751;p57"/>
          <p:cNvSpPr txBox="1"/>
          <p:nvPr/>
        </p:nvSpPr>
        <p:spPr>
          <a:xfrm>
            <a:off x="457200" y="482600"/>
            <a:ext cx="8458200" cy="95410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000000"/>
                </a:solidFill>
                <a:latin typeface="Calibri"/>
                <a:ea typeface="Calibri"/>
                <a:cs typeface="Calibri"/>
                <a:sym typeface="Calibri"/>
              </a:rPr>
              <a:t>Question:  </a:t>
            </a:r>
            <a:r>
              <a:rPr lang="en-US" sz="2800">
                <a:solidFill>
                  <a:srgbClr val="000000"/>
                </a:solidFill>
                <a:latin typeface="Calibri"/>
                <a:ea typeface="Calibri"/>
                <a:cs typeface="Calibri"/>
                <a:sym typeface="Calibri"/>
              </a:rPr>
              <a:t>Want output: a[] = {0,1,2} with no errors.</a:t>
            </a:r>
            <a:endParaRPr/>
          </a:p>
          <a:p>
            <a:pPr marL="0" marR="0" lvl="0" indent="0" algn="l" rtl="0">
              <a:spcBef>
                <a:spcPts val="0"/>
              </a:spcBef>
              <a:spcAft>
                <a:spcPts val="0"/>
              </a:spcAft>
              <a:buNone/>
            </a:pPr>
            <a:r>
              <a:rPr lang="en-US" sz="2800">
                <a:solidFill>
                  <a:srgbClr val="000000"/>
                </a:solidFill>
                <a:latin typeface="Calibri"/>
                <a:ea typeface="Calibri"/>
                <a:cs typeface="Calibri"/>
                <a:sym typeface="Calibri"/>
              </a:rPr>
              <a:t>Which lines do we need to change?</a:t>
            </a:r>
            <a:endParaRPr sz="2800">
              <a:solidFill>
                <a:srgbClr val="000000"/>
              </a:solidFill>
              <a:latin typeface="Calibri"/>
              <a:ea typeface="Calibri"/>
              <a:cs typeface="Calibri"/>
              <a:sym typeface="Calibri"/>
            </a:endParaRPr>
          </a:p>
        </p:txBody>
      </p:sp>
      <p:grpSp>
        <p:nvGrpSpPr>
          <p:cNvPr id="752" name="Google Shape;752;p57"/>
          <p:cNvGrpSpPr/>
          <p:nvPr/>
        </p:nvGrpSpPr>
        <p:grpSpPr>
          <a:xfrm>
            <a:off x="6679239" y="3581400"/>
            <a:ext cx="1965440" cy="521209"/>
            <a:chOff x="869214" y="1743728"/>
            <a:chExt cx="1965378" cy="390913"/>
          </a:xfrm>
        </p:grpSpPr>
        <p:sp>
          <p:nvSpPr>
            <p:cNvPr id="753" name="Google Shape;753;p57"/>
            <p:cNvSpPr txBox="1"/>
            <p:nvPr/>
          </p:nvSpPr>
          <p:spPr>
            <a:xfrm>
              <a:off x="1371598" y="1743728"/>
              <a:ext cx="1462994" cy="3909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FF8000"/>
                  </a:solidFill>
                  <a:latin typeface="Calibri"/>
                  <a:ea typeface="Calibri"/>
                  <a:cs typeface="Calibri"/>
                  <a:sym typeface="Calibri"/>
                </a:rPr>
                <a:t>4, 12</a:t>
              </a:r>
              <a:endParaRPr sz="2800" b="1">
                <a:solidFill>
                  <a:srgbClr val="FF8000"/>
                </a:solidFill>
                <a:latin typeface="Noto Sans Symbols"/>
                <a:ea typeface="Noto Sans Symbols"/>
                <a:cs typeface="Noto Sans Symbols"/>
                <a:sym typeface="Noto Sans Symbols"/>
              </a:endParaRPr>
            </a:p>
          </p:txBody>
        </p:sp>
        <p:sp>
          <p:nvSpPr>
            <p:cNvPr id="754" name="Google Shape;754;p57"/>
            <p:cNvSpPr/>
            <p:nvPr/>
          </p:nvSpPr>
          <p:spPr>
            <a:xfrm>
              <a:off x="869214" y="1764299"/>
              <a:ext cx="562957" cy="34625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(A)</a:t>
              </a:r>
              <a:endParaRPr/>
            </a:p>
          </p:txBody>
        </p:sp>
      </p:grpSp>
      <p:grpSp>
        <p:nvGrpSpPr>
          <p:cNvPr id="755" name="Google Shape;755;p57"/>
          <p:cNvGrpSpPr/>
          <p:nvPr/>
        </p:nvGrpSpPr>
        <p:grpSpPr>
          <a:xfrm>
            <a:off x="6679238" y="3947155"/>
            <a:ext cx="1965643" cy="521208"/>
            <a:chOff x="868997" y="3240088"/>
            <a:chExt cx="1965643" cy="521208"/>
          </a:xfrm>
        </p:grpSpPr>
        <p:sp>
          <p:nvSpPr>
            <p:cNvPr id="756" name="Google Shape;756;p57"/>
            <p:cNvSpPr txBox="1"/>
            <p:nvPr/>
          </p:nvSpPr>
          <p:spPr>
            <a:xfrm>
              <a:off x="1371600" y="3240088"/>
              <a:ext cx="1463040" cy="52120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408000"/>
                  </a:solidFill>
                  <a:latin typeface="Calibri"/>
                  <a:ea typeface="Calibri"/>
                  <a:cs typeface="Calibri"/>
                  <a:sym typeface="Calibri"/>
                </a:rPr>
                <a:t>5, 12</a:t>
              </a:r>
              <a:endParaRPr sz="2800" b="1">
                <a:solidFill>
                  <a:srgbClr val="408000"/>
                </a:solidFill>
                <a:latin typeface="Noto Sans Symbols"/>
                <a:ea typeface="Noto Sans Symbols"/>
                <a:cs typeface="Noto Sans Symbols"/>
                <a:sym typeface="Noto Sans Symbols"/>
              </a:endParaRPr>
            </a:p>
          </p:txBody>
        </p:sp>
        <p:sp>
          <p:nvSpPr>
            <p:cNvPr id="757" name="Google Shape;757;p57"/>
            <p:cNvSpPr/>
            <p:nvPr/>
          </p:nvSpPr>
          <p:spPr>
            <a:xfrm>
              <a:off x="868997" y="3255328"/>
              <a:ext cx="566928"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(B)</a:t>
              </a:r>
              <a:endParaRPr/>
            </a:p>
          </p:txBody>
        </p:sp>
      </p:grpSp>
      <p:grpSp>
        <p:nvGrpSpPr>
          <p:cNvPr id="758" name="Google Shape;758;p57"/>
          <p:cNvGrpSpPr/>
          <p:nvPr/>
        </p:nvGrpSpPr>
        <p:grpSpPr>
          <a:xfrm>
            <a:off x="6679239" y="4312915"/>
            <a:ext cx="1965642" cy="521208"/>
            <a:chOff x="868998" y="4154488"/>
            <a:chExt cx="1965642" cy="521208"/>
          </a:xfrm>
        </p:grpSpPr>
        <p:sp>
          <p:nvSpPr>
            <p:cNvPr id="759" name="Google Shape;759;p57"/>
            <p:cNvSpPr txBox="1"/>
            <p:nvPr/>
          </p:nvSpPr>
          <p:spPr>
            <a:xfrm>
              <a:off x="1371600" y="4154488"/>
              <a:ext cx="1463040" cy="52120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FF66A0"/>
                  </a:solidFill>
                  <a:latin typeface="Calibri"/>
                  <a:ea typeface="Calibri"/>
                  <a:cs typeface="Calibri"/>
                  <a:sym typeface="Calibri"/>
                </a:rPr>
                <a:t>4, 10</a:t>
              </a:r>
              <a:endParaRPr sz="2800" b="1">
                <a:solidFill>
                  <a:srgbClr val="FF66A0"/>
                </a:solidFill>
                <a:latin typeface="Noto Sans Symbols"/>
                <a:ea typeface="Noto Sans Symbols"/>
                <a:cs typeface="Noto Sans Symbols"/>
                <a:sym typeface="Noto Sans Symbols"/>
              </a:endParaRPr>
            </a:p>
          </p:txBody>
        </p:sp>
        <p:sp>
          <p:nvSpPr>
            <p:cNvPr id="760" name="Google Shape;760;p57"/>
            <p:cNvSpPr/>
            <p:nvPr/>
          </p:nvSpPr>
          <p:spPr>
            <a:xfrm>
              <a:off x="868998" y="4184968"/>
              <a:ext cx="566928"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(C)</a:t>
              </a:r>
              <a:endParaRPr/>
            </a:p>
          </p:txBody>
        </p:sp>
      </p:grpSp>
      <p:grpSp>
        <p:nvGrpSpPr>
          <p:cNvPr id="761" name="Google Shape;761;p57"/>
          <p:cNvGrpSpPr/>
          <p:nvPr/>
        </p:nvGrpSpPr>
        <p:grpSpPr>
          <a:xfrm>
            <a:off x="6679239" y="4680953"/>
            <a:ext cx="1978342" cy="523220"/>
            <a:chOff x="856298" y="5068888"/>
            <a:chExt cx="1978342" cy="523220"/>
          </a:xfrm>
        </p:grpSpPr>
        <p:sp>
          <p:nvSpPr>
            <p:cNvPr id="762" name="Google Shape;762;p57"/>
            <p:cNvSpPr txBox="1"/>
            <p:nvPr/>
          </p:nvSpPr>
          <p:spPr>
            <a:xfrm>
              <a:off x="1371600" y="5068888"/>
              <a:ext cx="1463040"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FFE860"/>
                  </a:solidFill>
                  <a:latin typeface="Calibri"/>
                  <a:ea typeface="Calibri"/>
                  <a:cs typeface="Calibri"/>
                  <a:sym typeface="Calibri"/>
                </a:rPr>
                <a:t>5, 10</a:t>
              </a:r>
              <a:endParaRPr sz="2800" b="1">
                <a:solidFill>
                  <a:srgbClr val="FFE860"/>
                </a:solidFill>
                <a:latin typeface="Noto Sans Symbols"/>
                <a:ea typeface="Noto Sans Symbols"/>
                <a:cs typeface="Noto Sans Symbols"/>
                <a:sym typeface="Noto Sans Symbols"/>
              </a:endParaRPr>
            </a:p>
          </p:txBody>
        </p:sp>
        <p:sp>
          <p:nvSpPr>
            <p:cNvPr id="763" name="Google Shape;763;p57"/>
            <p:cNvSpPr/>
            <p:nvPr/>
          </p:nvSpPr>
          <p:spPr>
            <a:xfrm>
              <a:off x="856298" y="5094042"/>
              <a:ext cx="570990"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(D)</a:t>
              </a:r>
              <a:endParaRPr/>
            </a:p>
          </p:txBody>
        </p:sp>
      </p:grpSp>
      <p:sp>
        <p:nvSpPr>
          <p:cNvPr id="764" name="Google Shape;764;p57"/>
          <p:cNvSpPr/>
          <p:nvPr/>
        </p:nvSpPr>
        <p:spPr>
          <a:xfrm>
            <a:off x="6679239" y="3581395"/>
            <a:ext cx="2011680" cy="164592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65" name="Google Shape;765;p57"/>
          <p:cNvSpPr/>
          <p:nvPr/>
        </p:nvSpPr>
        <p:spPr>
          <a:xfrm>
            <a:off x="6770679" y="4404355"/>
            <a:ext cx="1828800" cy="365760"/>
          </a:xfrm>
          <a:prstGeom prst="rect">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4085580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69"/>
        <p:cNvGrpSpPr/>
        <p:nvPr/>
      </p:nvGrpSpPr>
      <p:grpSpPr>
        <a:xfrm>
          <a:off x="0" y="0"/>
          <a:ext cx="0" cy="0"/>
          <a:chOff x="0" y="0"/>
          <a:chExt cx="0" cy="0"/>
        </a:xfrm>
      </p:grpSpPr>
      <p:sp>
        <p:nvSpPr>
          <p:cNvPr id="770" name="Google Shape;770;p5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Agenda</a:t>
            </a:r>
            <a:endParaRPr/>
          </a:p>
        </p:txBody>
      </p:sp>
      <p:sp>
        <p:nvSpPr>
          <p:cNvPr id="771" name="Google Shape;771;p58"/>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A5A5A5"/>
              </a:buClr>
              <a:buSzPts val="3200"/>
              <a:buFont typeface="Arial"/>
              <a:buChar char="•"/>
            </a:pPr>
            <a:r>
              <a:rPr lang="en-US" sz="3200" b="0" i="0" u="none" strike="noStrike" cap="none">
                <a:solidFill>
                  <a:srgbClr val="A5A5A5"/>
                </a:solidFill>
                <a:latin typeface="Calibri"/>
                <a:ea typeface="Calibri"/>
                <a:cs typeface="Calibri"/>
                <a:sym typeface="Calibri"/>
              </a:rPr>
              <a:t>C Memory Layout</a:t>
            </a:r>
            <a:endParaRPr/>
          </a:p>
          <a:p>
            <a:pPr marL="742950" marR="0" lvl="1" indent="-285750" algn="l" rtl="0">
              <a:spcBef>
                <a:spcPts val="560"/>
              </a:spcBef>
              <a:spcAft>
                <a:spcPts val="0"/>
              </a:spcAft>
              <a:buClr>
                <a:srgbClr val="A5A5A5"/>
              </a:buClr>
              <a:buSzPts val="2800"/>
              <a:buFont typeface="Arial"/>
              <a:buChar char="–"/>
            </a:pPr>
            <a:r>
              <a:rPr lang="en-US" sz="2800" b="0" i="0" u="none" strike="noStrike" cap="none">
                <a:solidFill>
                  <a:srgbClr val="A5A5A5"/>
                </a:solidFill>
                <a:latin typeface="Calibri"/>
                <a:ea typeface="Calibri"/>
                <a:cs typeface="Calibri"/>
                <a:sym typeface="Calibri"/>
              </a:rPr>
              <a:t>Stack, Static Data, and Code</a:t>
            </a:r>
            <a:endParaRPr/>
          </a:p>
          <a:p>
            <a:pPr marL="342900" marR="0" lvl="0" indent="-342900" algn="l" rtl="0">
              <a:spcBef>
                <a:spcPts val="640"/>
              </a:spcBef>
              <a:spcAft>
                <a:spcPts val="0"/>
              </a:spcAft>
              <a:buClr>
                <a:srgbClr val="A5A5A5"/>
              </a:buClr>
              <a:buSzPts val="3200"/>
              <a:buFont typeface="Arial"/>
              <a:buChar char="•"/>
            </a:pPr>
            <a:r>
              <a:rPr lang="en-US" sz="3200" b="0" i="0" u="none" strike="noStrike" cap="none">
                <a:solidFill>
                  <a:srgbClr val="A5A5A5"/>
                </a:solidFill>
                <a:latin typeface="Calibri"/>
                <a:ea typeface="Calibri"/>
                <a:cs typeface="Calibri"/>
                <a:sym typeface="Calibri"/>
              </a:rPr>
              <a:t>Administrivia</a:t>
            </a:r>
            <a:endParaRPr sz="3200" b="0" i="0" u="none" strike="noStrike" cap="none">
              <a:solidFill>
                <a:srgbClr val="A5A5A5"/>
              </a:solidFill>
              <a:latin typeface="Calibri"/>
              <a:ea typeface="Calibri"/>
              <a:cs typeface="Calibri"/>
              <a:sym typeface="Calibri"/>
            </a:endParaRPr>
          </a:p>
          <a:p>
            <a:pPr marL="342900" marR="0" lvl="0" indent="-342900" algn="l" rtl="0">
              <a:spcBef>
                <a:spcPts val="640"/>
              </a:spcBef>
              <a:spcAft>
                <a:spcPts val="0"/>
              </a:spcAft>
              <a:buClr>
                <a:srgbClr val="A5A5A5"/>
              </a:buClr>
              <a:buSzPts val="3200"/>
              <a:buFont typeface="Arial"/>
              <a:buChar char="•"/>
            </a:pPr>
            <a:r>
              <a:rPr lang="en-US" sz="3200" b="0" i="0" u="none" strike="noStrike" cap="none">
                <a:solidFill>
                  <a:srgbClr val="A5A5A5"/>
                </a:solidFill>
                <a:latin typeface="Calibri"/>
                <a:ea typeface="Calibri"/>
                <a:cs typeface="Calibri"/>
                <a:sym typeface="Calibri"/>
              </a:rPr>
              <a:t>Dynamic Memory Allocation</a:t>
            </a:r>
            <a:endParaRPr/>
          </a:p>
          <a:p>
            <a:pPr marL="742950" marR="0" lvl="1" indent="-285750" algn="l" rtl="0">
              <a:spcBef>
                <a:spcPts val="560"/>
              </a:spcBef>
              <a:spcAft>
                <a:spcPts val="0"/>
              </a:spcAft>
              <a:buClr>
                <a:srgbClr val="A5A5A5"/>
              </a:buClr>
              <a:buSzPts val="2800"/>
              <a:buFont typeface="Arial"/>
              <a:buChar char="–"/>
            </a:pPr>
            <a:r>
              <a:rPr lang="en-US" sz="2800" b="0" i="0" u="none" strike="noStrike" cap="none">
                <a:solidFill>
                  <a:srgbClr val="A5A5A5"/>
                </a:solidFill>
                <a:latin typeface="Calibri"/>
                <a:ea typeface="Calibri"/>
                <a:cs typeface="Calibri"/>
                <a:sym typeface="Calibri"/>
              </a:rPr>
              <a:t>Heap</a:t>
            </a:r>
            <a:endParaRPr/>
          </a:p>
          <a:p>
            <a:pPr marL="342900" marR="0" lvl="0" indent="-342900" algn="l" rtl="0">
              <a:spcBef>
                <a:spcPts val="640"/>
              </a:spcBef>
              <a:spcAft>
                <a:spcPts val="0"/>
              </a:spcAft>
              <a:buClr>
                <a:srgbClr val="FF0000"/>
              </a:buClr>
              <a:buSzPts val="3200"/>
              <a:buFont typeface="Arial"/>
              <a:buChar char="•"/>
            </a:pPr>
            <a:r>
              <a:rPr lang="en-US" sz="3200" b="0" i="0" u="none" strike="noStrike" cap="none">
                <a:solidFill>
                  <a:srgbClr val="FF0000"/>
                </a:solidFill>
                <a:latin typeface="Calibri"/>
                <a:ea typeface="Calibri"/>
                <a:cs typeface="Calibri"/>
                <a:sym typeface="Calibri"/>
              </a:rPr>
              <a:t>Common Memory Problems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 Wrap-up: Linked List Example</a:t>
            </a:r>
            <a:endParaRPr/>
          </a:p>
        </p:txBody>
      </p:sp>
      <p:sp>
        <p:nvSpPr>
          <p:cNvPr id="772" name="Google Shape;772;p5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773" name="Google Shape;773;p5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774" name="Google Shape;774;p5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27</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1396733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26"/>
        <p:cNvGrpSpPr/>
        <p:nvPr/>
      </p:nvGrpSpPr>
      <p:grpSpPr>
        <a:xfrm>
          <a:off x="0" y="0"/>
          <a:ext cx="0" cy="0"/>
          <a:chOff x="0" y="0"/>
          <a:chExt cx="0" cy="0"/>
        </a:xfrm>
      </p:grpSpPr>
      <p:sp>
        <p:nvSpPr>
          <p:cNvPr id="727" name="Google Shape;727;p56"/>
          <p:cNvSpPr txBox="1"/>
          <p:nvPr/>
        </p:nvSpPr>
        <p:spPr>
          <a:xfrm>
            <a:off x="457200" y="1463039"/>
            <a:ext cx="8229600" cy="526297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a:t>
            </a:r>
            <a:r>
              <a:rPr lang="en-US" sz="2400">
                <a:solidFill>
                  <a:schemeClr val="dk1"/>
                </a:solidFill>
                <a:latin typeface="Courier New"/>
                <a:ea typeface="Courier New"/>
                <a:cs typeface="Courier New"/>
                <a:sym typeface="Courier New"/>
              </a:rPr>
              <a:t>  #define N 3</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2</a:t>
            </a:r>
            <a:r>
              <a:rPr lang="en-US" sz="2400">
                <a:solidFill>
                  <a:schemeClr val="dk1"/>
                </a:solidFill>
                <a:latin typeface="Courier New"/>
                <a:ea typeface="Courier New"/>
                <a:cs typeface="Courier New"/>
                <a:sym typeface="Courier New"/>
              </a:rPr>
              <a:t>  int *makeArray(int n) {</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3</a:t>
            </a:r>
            <a:r>
              <a:rPr lang="en-US" sz="2400">
                <a:solidFill>
                  <a:schemeClr val="dk1"/>
                </a:solidFill>
                <a:latin typeface="Courier New"/>
                <a:ea typeface="Courier New"/>
                <a:cs typeface="Courier New"/>
                <a:sym typeface="Courier New"/>
              </a:rPr>
              <a:t>    int *ar;</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4</a:t>
            </a:r>
            <a:r>
              <a:rPr lang="en-US" sz="2400">
                <a:solidFill>
                  <a:schemeClr val="dk1"/>
                </a:solidFill>
                <a:latin typeface="Courier New"/>
                <a:ea typeface="Courier New"/>
                <a:cs typeface="Courier New"/>
                <a:sym typeface="Courier New"/>
              </a:rPr>
              <a:t>    ar = (int *) malloc(n);</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5</a:t>
            </a:r>
            <a:r>
              <a:rPr lang="en-US" sz="2400">
                <a:solidFill>
                  <a:schemeClr val="dk1"/>
                </a:solidFill>
                <a:latin typeface="Courier New"/>
                <a:ea typeface="Courier New"/>
                <a:cs typeface="Courier New"/>
                <a:sym typeface="Courier New"/>
              </a:rPr>
              <a:t>    return ar;</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6</a:t>
            </a:r>
            <a:r>
              <a:rPr lang="en-US" sz="2400">
                <a:solidFill>
                  <a:schemeClr val="dk1"/>
                </a:solidFill>
                <a:latin typeface="Courier New"/>
                <a:ea typeface="Courier New"/>
                <a:cs typeface="Courier New"/>
                <a:sym typeface="Courier New"/>
              </a:rPr>
              <a:t>  }</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7</a:t>
            </a:r>
            <a:r>
              <a:rPr lang="en-US" sz="2400">
                <a:solidFill>
                  <a:schemeClr val="dk1"/>
                </a:solidFill>
                <a:latin typeface="Courier New"/>
                <a:ea typeface="Courier New"/>
                <a:cs typeface="Courier New"/>
                <a:sym typeface="Courier New"/>
              </a:rPr>
              <a:t>  void main() {</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8</a:t>
            </a:r>
            <a:r>
              <a:rPr lang="en-US" sz="2400">
                <a:solidFill>
                  <a:schemeClr val="dk1"/>
                </a:solidFill>
                <a:latin typeface="Courier New"/>
                <a:ea typeface="Courier New"/>
                <a:cs typeface="Courier New"/>
                <a:sym typeface="Courier New"/>
              </a:rPr>
              <a:t>    int i,*a = makeArray(N);</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9</a:t>
            </a:r>
            <a:r>
              <a:rPr lang="en-US" sz="2400">
                <a:solidFill>
                  <a:schemeClr val="dk1"/>
                </a:solidFill>
                <a:latin typeface="Courier New"/>
                <a:ea typeface="Courier New"/>
                <a:cs typeface="Courier New"/>
                <a:sym typeface="Courier New"/>
              </a:rPr>
              <a:t>    for(i=0; i&lt;N; i++)</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10</a:t>
            </a:r>
            <a:r>
              <a:rPr lang="en-US" sz="2400">
                <a:solidFill>
                  <a:schemeClr val="dk1"/>
                </a:solidFill>
                <a:latin typeface="Courier New"/>
                <a:ea typeface="Courier New"/>
                <a:cs typeface="Courier New"/>
                <a:sym typeface="Courier New"/>
              </a:rPr>
              <a:t>     *a++ = i;</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11</a:t>
            </a:r>
            <a:r>
              <a:rPr lang="en-US" sz="2400">
                <a:solidFill>
                  <a:schemeClr val="dk1"/>
                </a:solidFill>
                <a:latin typeface="Courier New"/>
                <a:ea typeface="Courier New"/>
                <a:cs typeface="Courier New"/>
                <a:sym typeface="Courier New"/>
              </a:rPr>
              <a:t>   printf(“a[] =  </a:t>
            </a:r>
            <a:br>
              <a:rPr lang="en-US" sz="2400">
                <a:solidFill>
                  <a:schemeClr val="dk1"/>
                </a:solidFill>
                <a:latin typeface="Courier New"/>
                <a:ea typeface="Courier New"/>
                <a:cs typeface="Courier New"/>
                <a:sym typeface="Courier New"/>
              </a:rPr>
            </a:br>
            <a:r>
              <a:rPr lang="en-US" sz="2400">
                <a:solidFill>
                  <a:schemeClr val="dk1"/>
                </a:solidFill>
                <a:latin typeface="Courier New"/>
                <a:ea typeface="Courier New"/>
                <a:cs typeface="Courier New"/>
                <a:sym typeface="Courier New"/>
              </a:rPr>
              <a:t>       {%i,%i,%i}”,a[0],a[1],a[2]);</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12</a:t>
            </a:r>
            <a:r>
              <a:rPr lang="en-US" sz="2400">
                <a:solidFill>
                  <a:schemeClr val="dk1"/>
                </a:solidFill>
                <a:latin typeface="Courier New"/>
                <a:ea typeface="Courier New"/>
                <a:cs typeface="Courier New"/>
                <a:sym typeface="Courier New"/>
              </a:rPr>
              <a:t>   free(a);</a:t>
            </a:r>
            <a:endParaRPr/>
          </a:p>
          <a:p>
            <a:pPr marL="0" marR="0" lvl="0" indent="0" algn="l" rtl="0">
              <a:spcBef>
                <a:spcPts val="0"/>
              </a:spcBef>
              <a:spcAft>
                <a:spcPts val="0"/>
              </a:spcAft>
              <a:buNone/>
            </a:pPr>
            <a:r>
              <a:rPr lang="en-US" sz="2400">
                <a:solidFill>
                  <a:srgbClr val="FF0000"/>
                </a:solidFill>
                <a:latin typeface="Courier New"/>
                <a:ea typeface="Courier New"/>
                <a:cs typeface="Courier New"/>
                <a:sym typeface="Courier New"/>
              </a:rPr>
              <a:t>13</a:t>
            </a:r>
            <a:r>
              <a:rPr lang="en-US" sz="2400">
                <a:solidFill>
                  <a:schemeClr val="dk1"/>
                </a:solidFill>
                <a:latin typeface="Courier New"/>
                <a:ea typeface="Courier New"/>
                <a:cs typeface="Courier New"/>
                <a:sym typeface="Courier New"/>
              </a:rPr>
              <a:t> }</a:t>
            </a:r>
            <a:endParaRPr/>
          </a:p>
        </p:txBody>
      </p:sp>
      <p:sp>
        <p:nvSpPr>
          <p:cNvPr id="728" name="Google Shape;728;p5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a:solidFill>
                  <a:srgbClr val="888888"/>
                </a:solidFill>
                <a:latin typeface="Calibri"/>
                <a:ea typeface="Calibri"/>
                <a:cs typeface="Calibri"/>
                <a:sym typeface="Calibri"/>
              </a:rPr>
              <a:t>28</a:t>
            </a:fld>
            <a:endParaRPr sz="1200">
              <a:solidFill>
                <a:srgbClr val="888888"/>
              </a:solidFill>
              <a:latin typeface="Calibri"/>
              <a:ea typeface="Calibri"/>
              <a:cs typeface="Calibri"/>
              <a:sym typeface="Calibri"/>
            </a:endParaRPr>
          </a:p>
        </p:txBody>
      </p:sp>
      <p:sp>
        <p:nvSpPr>
          <p:cNvPr id="729" name="Google Shape;729;p56"/>
          <p:cNvSpPr txBox="1"/>
          <p:nvPr/>
        </p:nvSpPr>
        <p:spPr>
          <a:xfrm>
            <a:off x="457200" y="482600"/>
            <a:ext cx="8458200" cy="95410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000000"/>
                </a:solidFill>
                <a:latin typeface="Calibri"/>
                <a:ea typeface="Calibri"/>
                <a:cs typeface="Calibri"/>
                <a:sym typeface="Calibri"/>
              </a:rPr>
              <a:t>Question:  </a:t>
            </a:r>
            <a:r>
              <a:rPr lang="en-US" sz="2800">
                <a:solidFill>
                  <a:srgbClr val="000000"/>
                </a:solidFill>
                <a:latin typeface="Calibri"/>
                <a:ea typeface="Calibri"/>
                <a:cs typeface="Calibri"/>
                <a:sym typeface="Calibri"/>
              </a:rPr>
              <a:t>Want output: a[] = {0,1,2} with no errors.</a:t>
            </a:r>
            <a:endParaRPr/>
          </a:p>
          <a:p>
            <a:pPr marL="0" marR="0" lvl="0" indent="0" algn="l" rtl="0">
              <a:spcBef>
                <a:spcPts val="0"/>
              </a:spcBef>
              <a:spcAft>
                <a:spcPts val="0"/>
              </a:spcAft>
              <a:buNone/>
            </a:pPr>
            <a:r>
              <a:rPr lang="en-US" sz="2800">
                <a:solidFill>
                  <a:srgbClr val="000000"/>
                </a:solidFill>
                <a:latin typeface="Calibri"/>
                <a:ea typeface="Calibri"/>
                <a:cs typeface="Calibri"/>
                <a:sym typeface="Calibri"/>
              </a:rPr>
              <a:t>Which lines do we need to change?</a:t>
            </a:r>
            <a:endParaRPr sz="2800">
              <a:solidFill>
                <a:srgbClr val="000000"/>
              </a:solidFill>
              <a:latin typeface="Calibri"/>
              <a:ea typeface="Calibri"/>
              <a:cs typeface="Calibri"/>
              <a:sym typeface="Calibri"/>
            </a:endParaRPr>
          </a:p>
        </p:txBody>
      </p:sp>
      <p:grpSp>
        <p:nvGrpSpPr>
          <p:cNvPr id="730" name="Google Shape;730;p56"/>
          <p:cNvGrpSpPr/>
          <p:nvPr/>
        </p:nvGrpSpPr>
        <p:grpSpPr>
          <a:xfrm>
            <a:off x="6679239" y="3581400"/>
            <a:ext cx="1965440" cy="521209"/>
            <a:chOff x="869214" y="1743728"/>
            <a:chExt cx="1965378" cy="390913"/>
          </a:xfrm>
        </p:grpSpPr>
        <p:sp>
          <p:nvSpPr>
            <p:cNvPr id="731" name="Google Shape;731;p56"/>
            <p:cNvSpPr txBox="1"/>
            <p:nvPr/>
          </p:nvSpPr>
          <p:spPr>
            <a:xfrm>
              <a:off x="1371598" y="1743728"/>
              <a:ext cx="1462994" cy="3909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FF8000"/>
                  </a:solidFill>
                  <a:latin typeface="Calibri"/>
                  <a:ea typeface="Calibri"/>
                  <a:cs typeface="Calibri"/>
                  <a:sym typeface="Calibri"/>
                </a:rPr>
                <a:t>4, 12</a:t>
              </a:r>
              <a:endParaRPr sz="2800" b="1">
                <a:solidFill>
                  <a:srgbClr val="FF8000"/>
                </a:solidFill>
                <a:latin typeface="Noto Sans Symbols"/>
                <a:ea typeface="Noto Sans Symbols"/>
                <a:cs typeface="Noto Sans Symbols"/>
                <a:sym typeface="Noto Sans Symbols"/>
              </a:endParaRPr>
            </a:p>
          </p:txBody>
        </p:sp>
        <p:sp>
          <p:nvSpPr>
            <p:cNvPr id="732" name="Google Shape;732;p56"/>
            <p:cNvSpPr/>
            <p:nvPr/>
          </p:nvSpPr>
          <p:spPr>
            <a:xfrm>
              <a:off x="869214" y="1764299"/>
              <a:ext cx="562957" cy="34625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(A)</a:t>
              </a:r>
              <a:endParaRPr/>
            </a:p>
          </p:txBody>
        </p:sp>
      </p:grpSp>
      <p:grpSp>
        <p:nvGrpSpPr>
          <p:cNvPr id="733" name="Google Shape;733;p56"/>
          <p:cNvGrpSpPr/>
          <p:nvPr/>
        </p:nvGrpSpPr>
        <p:grpSpPr>
          <a:xfrm>
            <a:off x="6679238" y="3947155"/>
            <a:ext cx="1965643" cy="521208"/>
            <a:chOff x="868997" y="3240088"/>
            <a:chExt cx="1965643" cy="521208"/>
          </a:xfrm>
        </p:grpSpPr>
        <p:sp>
          <p:nvSpPr>
            <p:cNvPr id="734" name="Google Shape;734;p56"/>
            <p:cNvSpPr txBox="1"/>
            <p:nvPr/>
          </p:nvSpPr>
          <p:spPr>
            <a:xfrm>
              <a:off x="1371600" y="3240088"/>
              <a:ext cx="1463040" cy="52120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408000"/>
                  </a:solidFill>
                  <a:latin typeface="Calibri"/>
                  <a:ea typeface="Calibri"/>
                  <a:cs typeface="Calibri"/>
                  <a:sym typeface="Calibri"/>
                </a:rPr>
                <a:t>5, 12</a:t>
              </a:r>
              <a:endParaRPr sz="2800" b="1">
                <a:solidFill>
                  <a:srgbClr val="408000"/>
                </a:solidFill>
                <a:latin typeface="Noto Sans Symbols"/>
                <a:ea typeface="Noto Sans Symbols"/>
                <a:cs typeface="Noto Sans Symbols"/>
                <a:sym typeface="Noto Sans Symbols"/>
              </a:endParaRPr>
            </a:p>
          </p:txBody>
        </p:sp>
        <p:sp>
          <p:nvSpPr>
            <p:cNvPr id="735" name="Google Shape;735;p56"/>
            <p:cNvSpPr/>
            <p:nvPr/>
          </p:nvSpPr>
          <p:spPr>
            <a:xfrm>
              <a:off x="868997" y="3255328"/>
              <a:ext cx="566928"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(B)</a:t>
              </a:r>
              <a:endParaRPr/>
            </a:p>
          </p:txBody>
        </p:sp>
      </p:grpSp>
      <p:grpSp>
        <p:nvGrpSpPr>
          <p:cNvPr id="736" name="Google Shape;736;p56"/>
          <p:cNvGrpSpPr/>
          <p:nvPr/>
        </p:nvGrpSpPr>
        <p:grpSpPr>
          <a:xfrm>
            <a:off x="6679239" y="4312915"/>
            <a:ext cx="1965642" cy="521208"/>
            <a:chOff x="868998" y="4154488"/>
            <a:chExt cx="1965642" cy="521208"/>
          </a:xfrm>
        </p:grpSpPr>
        <p:sp>
          <p:nvSpPr>
            <p:cNvPr id="737" name="Google Shape;737;p56"/>
            <p:cNvSpPr txBox="1"/>
            <p:nvPr/>
          </p:nvSpPr>
          <p:spPr>
            <a:xfrm>
              <a:off x="1371600" y="4154488"/>
              <a:ext cx="1463040" cy="52120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FF66A0"/>
                  </a:solidFill>
                  <a:latin typeface="Calibri"/>
                  <a:ea typeface="Calibri"/>
                  <a:cs typeface="Calibri"/>
                  <a:sym typeface="Calibri"/>
                </a:rPr>
                <a:t>4, 10</a:t>
              </a:r>
              <a:endParaRPr sz="2800" b="1">
                <a:solidFill>
                  <a:srgbClr val="FF66A0"/>
                </a:solidFill>
                <a:latin typeface="Noto Sans Symbols"/>
                <a:ea typeface="Noto Sans Symbols"/>
                <a:cs typeface="Noto Sans Symbols"/>
                <a:sym typeface="Noto Sans Symbols"/>
              </a:endParaRPr>
            </a:p>
          </p:txBody>
        </p:sp>
        <p:sp>
          <p:nvSpPr>
            <p:cNvPr id="738" name="Google Shape;738;p56"/>
            <p:cNvSpPr/>
            <p:nvPr/>
          </p:nvSpPr>
          <p:spPr>
            <a:xfrm>
              <a:off x="868998" y="4184968"/>
              <a:ext cx="566928"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(C)</a:t>
              </a:r>
              <a:endParaRPr/>
            </a:p>
          </p:txBody>
        </p:sp>
      </p:grpSp>
      <p:grpSp>
        <p:nvGrpSpPr>
          <p:cNvPr id="739" name="Google Shape;739;p56"/>
          <p:cNvGrpSpPr/>
          <p:nvPr/>
        </p:nvGrpSpPr>
        <p:grpSpPr>
          <a:xfrm>
            <a:off x="6679239" y="4680953"/>
            <a:ext cx="1978342" cy="523220"/>
            <a:chOff x="856298" y="5068888"/>
            <a:chExt cx="1978342" cy="523220"/>
          </a:xfrm>
        </p:grpSpPr>
        <p:sp>
          <p:nvSpPr>
            <p:cNvPr id="740" name="Google Shape;740;p56"/>
            <p:cNvSpPr txBox="1"/>
            <p:nvPr/>
          </p:nvSpPr>
          <p:spPr>
            <a:xfrm>
              <a:off x="1371600" y="5068888"/>
              <a:ext cx="1463040" cy="52322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FFE860"/>
                  </a:solidFill>
                  <a:latin typeface="Calibri"/>
                  <a:ea typeface="Calibri"/>
                  <a:cs typeface="Calibri"/>
                  <a:sym typeface="Calibri"/>
                </a:rPr>
                <a:t>5, 10</a:t>
              </a:r>
              <a:endParaRPr sz="2800" b="1">
                <a:solidFill>
                  <a:srgbClr val="FFE860"/>
                </a:solidFill>
                <a:latin typeface="Noto Sans Symbols"/>
                <a:ea typeface="Noto Sans Symbols"/>
                <a:cs typeface="Noto Sans Symbols"/>
                <a:sym typeface="Noto Sans Symbols"/>
              </a:endParaRPr>
            </a:p>
          </p:txBody>
        </p:sp>
        <p:sp>
          <p:nvSpPr>
            <p:cNvPr id="741" name="Google Shape;741;p56"/>
            <p:cNvSpPr/>
            <p:nvPr/>
          </p:nvSpPr>
          <p:spPr>
            <a:xfrm>
              <a:off x="856298" y="5094042"/>
              <a:ext cx="570990"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1">
                  <a:solidFill>
                    <a:schemeClr val="dk1"/>
                  </a:solidFill>
                  <a:latin typeface="Calibri"/>
                  <a:ea typeface="Calibri"/>
                  <a:cs typeface="Calibri"/>
                  <a:sym typeface="Calibri"/>
                </a:rPr>
                <a:t>(D)</a:t>
              </a:r>
              <a:endParaRPr/>
            </a:p>
          </p:txBody>
        </p:sp>
      </p:grpSp>
      <p:sp>
        <p:nvSpPr>
          <p:cNvPr id="742" name="Google Shape;742;p56"/>
          <p:cNvSpPr/>
          <p:nvPr/>
        </p:nvSpPr>
        <p:spPr>
          <a:xfrm>
            <a:off x="6679239" y="3581395"/>
            <a:ext cx="2011680" cy="164592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43" name="Google Shape;743;p56"/>
          <p:cNvSpPr/>
          <p:nvPr/>
        </p:nvSpPr>
        <p:spPr>
          <a:xfrm>
            <a:off x="6770679" y="4404355"/>
            <a:ext cx="1828800" cy="365760"/>
          </a:xfrm>
          <a:prstGeom prst="rect">
            <a:avLst/>
          </a:prstGeom>
          <a:noFill/>
          <a:ln w="381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708518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79"/>
        <p:cNvGrpSpPr/>
        <p:nvPr/>
      </p:nvGrpSpPr>
      <p:grpSpPr>
        <a:xfrm>
          <a:off x="0" y="0"/>
          <a:ext cx="0" cy="0"/>
          <a:chOff x="0" y="0"/>
          <a:chExt cx="0" cy="0"/>
        </a:xfrm>
      </p:grpSpPr>
      <p:sp>
        <p:nvSpPr>
          <p:cNvPr id="780" name="Google Shape;780;p5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Know Your Memory Errors</a:t>
            </a:r>
            <a:endParaRPr sz="4400" b="0" i="0" u="none" strike="noStrike" cap="none">
              <a:solidFill>
                <a:schemeClr val="accent1"/>
              </a:solidFill>
              <a:latin typeface="Calibri"/>
              <a:ea typeface="Calibri"/>
              <a:cs typeface="Calibri"/>
              <a:sym typeface="Calibri"/>
            </a:endParaRPr>
          </a:p>
        </p:txBody>
      </p:sp>
      <p:sp>
        <p:nvSpPr>
          <p:cNvPr id="781" name="Google Shape;781;p59"/>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chemeClr val="dk1"/>
              </a:buClr>
              <a:buSzPts val="2960"/>
              <a:buFont typeface="Arial"/>
              <a:buChar char="•"/>
            </a:pPr>
            <a:r>
              <a:rPr lang="en-US" sz="2960" b="0" i="0" u="none" strike="noStrike" cap="none">
                <a:solidFill>
                  <a:schemeClr val="dk1"/>
                </a:solidFill>
                <a:latin typeface="Calibri"/>
                <a:ea typeface="Calibri"/>
                <a:cs typeface="Calibri"/>
                <a:sym typeface="Calibri"/>
              </a:rPr>
              <a:t>Segmentation Fault</a:t>
            </a:r>
            <a:endParaRPr/>
          </a:p>
          <a:p>
            <a:pPr marL="742950" marR="0" lvl="1" indent="-285750" algn="l" rtl="0">
              <a:lnSpc>
                <a:spcPct val="80000"/>
              </a:lnSpc>
              <a:spcBef>
                <a:spcPts val="518"/>
              </a:spcBef>
              <a:spcAft>
                <a:spcPts val="0"/>
              </a:spcAft>
              <a:buClr>
                <a:schemeClr val="dk1"/>
              </a:buClr>
              <a:buFont typeface="Arial"/>
              <a:buNone/>
            </a:pPr>
            <a:r>
              <a:rPr lang="en-US" sz="2590" b="0" i="0" u="none" strike="noStrike" cap="none">
                <a:solidFill>
                  <a:schemeClr val="dk1"/>
                </a:solidFill>
                <a:latin typeface="Calibri"/>
                <a:ea typeface="Calibri"/>
                <a:cs typeface="Calibri"/>
                <a:sym typeface="Calibri"/>
              </a:rPr>
              <a:t>	“An error in which a running Unix program attempts to access memory not allocated to it and terminates with a segmentation violation error and usually a core dump.”</a:t>
            </a:r>
            <a:endParaRPr/>
          </a:p>
          <a:p>
            <a:pPr marL="342900" marR="0" lvl="0" indent="-342900" algn="l" rtl="0">
              <a:lnSpc>
                <a:spcPct val="80000"/>
              </a:lnSpc>
              <a:spcBef>
                <a:spcPts val="592"/>
              </a:spcBef>
              <a:spcAft>
                <a:spcPts val="0"/>
              </a:spcAft>
              <a:buClr>
                <a:schemeClr val="dk1"/>
              </a:buClr>
              <a:buSzPts val="2960"/>
              <a:buFont typeface="Arial"/>
              <a:buChar char="•"/>
            </a:pPr>
            <a:r>
              <a:rPr lang="en-US" sz="2960" b="0" i="0" u="none" strike="noStrike" cap="none">
                <a:solidFill>
                  <a:schemeClr val="dk1"/>
                </a:solidFill>
                <a:latin typeface="Calibri"/>
                <a:ea typeface="Calibri"/>
                <a:cs typeface="Calibri"/>
                <a:sym typeface="Calibri"/>
              </a:rPr>
              <a:t>Bus Error</a:t>
            </a:r>
            <a:endParaRPr/>
          </a:p>
          <a:p>
            <a:pPr marL="742950" marR="0" lvl="1" indent="-285750" algn="l" rtl="0">
              <a:lnSpc>
                <a:spcPct val="80000"/>
              </a:lnSpc>
              <a:spcBef>
                <a:spcPts val="518"/>
              </a:spcBef>
              <a:spcAft>
                <a:spcPts val="0"/>
              </a:spcAft>
              <a:buClr>
                <a:schemeClr val="dk1"/>
              </a:buClr>
              <a:buFont typeface="Arial"/>
              <a:buNone/>
            </a:pPr>
            <a:r>
              <a:rPr lang="en-US" sz="2590" b="0" i="0" u="none" strike="noStrike" cap="none">
                <a:solidFill>
                  <a:schemeClr val="dk1"/>
                </a:solidFill>
                <a:latin typeface="Calibri"/>
                <a:ea typeface="Calibri"/>
                <a:cs typeface="Calibri"/>
                <a:sym typeface="Calibri"/>
              </a:rPr>
              <a:t>	“A fatal failure in the execution of a machine language instruction resulting from the processor detecting an anomalous condition on its bus. Such conditions include invalid address alignment (accessing a multi-byte number at an odd address), accessing a physical address that does not correspond to any device, or some other device-specific hardware error.”</a:t>
            </a:r>
            <a:endParaRPr/>
          </a:p>
        </p:txBody>
      </p:sp>
      <p:sp>
        <p:nvSpPr>
          <p:cNvPr id="782" name="Google Shape;782;p5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783" name="Google Shape;783;p5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784" name="Google Shape;784;p5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29</a:t>
            </a:fld>
            <a:endParaRPr sz="1200">
              <a:solidFill>
                <a:srgbClr val="888888"/>
              </a:solidFill>
              <a:latin typeface="Calibri"/>
              <a:ea typeface="Calibri"/>
              <a:cs typeface="Calibri"/>
              <a:sym typeface="Calibri"/>
            </a:endParaRPr>
          </a:p>
        </p:txBody>
      </p:sp>
      <p:sp>
        <p:nvSpPr>
          <p:cNvPr id="785" name="Google Shape;785;p59"/>
          <p:cNvSpPr txBox="1"/>
          <p:nvPr/>
        </p:nvSpPr>
        <p:spPr>
          <a:xfrm>
            <a:off x="0" y="1066800"/>
            <a:ext cx="9144000" cy="3810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a:solidFill>
                  <a:schemeClr val="dk1"/>
                </a:solidFill>
                <a:latin typeface="Calibri"/>
                <a:ea typeface="Calibri"/>
                <a:cs typeface="Calibri"/>
                <a:sym typeface="Calibri"/>
              </a:rPr>
              <a:t>(Definitions taken from </a:t>
            </a:r>
            <a:r>
              <a:rPr lang="en-US" sz="1600">
                <a:solidFill>
                  <a:schemeClr val="dk1"/>
                </a:solidFill>
                <a:latin typeface="Courier New"/>
                <a:ea typeface="Courier New"/>
                <a:cs typeface="Courier New"/>
                <a:sym typeface="Courier New"/>
              </a:rPr>
              <a:t>http://www.hyperdictionary.com)</a:t>
            </a:r>
            <a:endParaRPr sz="1600">
              <a:solidFill>
                <a:schemeClr val="dk1"/>
              </a:solidFill>
              <a:latin typeface="Courier New"/>
              <a:ea typeface="Courier New"/>
              <a:cs typeface="Courier New"/>
              <a:sym typeface="Courier New"/>
            </a:endParaRPr>
          </a:p>
        </p:txBody>
      </p:sp>
      <p:sp>
        <p:nvSpPr>
          <p:cNvPr id="786" name="Google Shape;786;p59"/>
          <p:cNvSpPr txBo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chemeClr val="dk1"/>
              </a:buClr>
              <a:buSzPts val="2960"/>
              <a:buFont typeface="Arial"/>
              <a:buChar char="•"/>
            </a:pPr>
            <a:r>
              <a:rPr lang="en-US" sz="2960" b="0" i="0" u="none" strike="noStrike" cap="none">
                <a:solidFill>
                  <a:schemeClr val="dk1"/>
                </a:solidFill>
                <a:latin typeface="Calibri"/>
                <a:ea typeface="Calibri"/>
                <a:cs typeface="Calibri"/>
                <a:sym typeface="Calibri"/>
              </a:rPr>
              <a:t>Segmentation Fault</a:t>
            </a:r>
            <a:endParaRPr/>
          </a:p>
          <a:p>
            <a:pPr marL="742950" marR="0" lvl="1" indent="-285750" algn="l" rtl="0">
              <a:lnSpc>
                <a:spcPct val="80000"/>
              </a:lnSpc>
              <a:spcBef>
                <a:spcPts val="518"/>
              </a:spcBef>
              <a:spcAft>
                <a:spcPts val="0"/>
              </a:spcAft>
              <a:buClr>
                <a:schemeClr val="dk1"/>
              </a:buClr>
              <a:buFont typeface="Arial"/>
              <a:buNone/>
            </a:pPr>
            <a:r>
              <a:rPr lang="en-US" sz="2590" b="0" i="0" u="none" strike="noStrike" cap="none">
                <a:solidFill>
                  <a:schemeClr val="dk1"/>
                </a:solidFill>
                <a:latin typeface="Calibri"/>
                <a:ea typeface="Calibri"/>
                <a:cs typeface="Calibri"/>
                <a:sym typeface="Calibri"/>
              </a:rPr>
              <a:t>	“An error in which a running Unix program </a:t>
            </a:r>
            <a:r>
              <a:rPr lang="en-US" sz="2590" b="0" i="0" u="none" strike="noStrike" cap="none">
                <a:solidFill>
                  <a:srgbClr val="FF0000"/>
                </a:solidFill>
                <a:latin typeface="Calibri"/>
                <a:ea typeface="Calibri"/>
                <a:cs typeface="Calibri"/>
                <a:sym typeface="Calibri"/>
              </a:rPr>
              <a:t>attempts to access memory not allocated to it </a:t>
            </a:r>
            <a:r>
              <a:rPr lang="en-US" sz="2590" b="0" i="0" u="none" strike="noStrike" cap="none">
                <a:solidFill>
                  <a:schemeClr val="dk1"/>
                </a:solidFill>
                <a:latin typeface="Calibri"/>
                <a:ea typeface="Calibri"/>
                <a:cs typeface="Calibri"/>
                <a:sym typeface="Calibri"/>
              </a:rPr>
              <a:t>and terminates with a segmentation violation error and usually a core dump.”</a:t>
            </a:r>
            <a:endParaRPr/>
          </a:p>
          <a:p>
            <a:pPr marL="342900" marR="0" lvl="0" indent="-342900" algn="l" rtl="0">
              <a:lnSpc>
                <a:spcPct val="80000"/>
              </a:lnSpc>
              <a:spcBef>
                <a:spcPts val="592"/>
              </a:spcBef>
              <a:spcAft>
                <a:spcPts val="0"/>
              </a:spcAft>
              <a:buClr>
                <a:schemeClr val="dk1"/>
              </a:buClr>
              <a:buSzPts val="2960"/>
              <a:buFont typeface="Arial"/>
              <a:buChar char="•"/>
            </a:pPr>
            <a:r>
              <a:rPr lang="en-US" sz="2960" b="0" i="0" u="none" strike="noStrike" cap="none">
                <a:solidFill>
                  <a:schemeClr val="dk1"/>
                </a:solidFill>
                <a:latin typeface="Calibri"/>
                <a:ea typeface="Calibri"/>
                <a:cs typeface="Calibri"/>
                <a:sym typeface="Calibri"/>
              </a:rPr>
              <a:t>Bus Error</a:t>
            </a:r>
            <a:endParaRPr/>
          </a:p>
          <a:p>
            <a:pPr marL="742950" marR="0" lvl="1" indent="-285750" algn="l" rtl="0">
              <a:lnSpc>
                <a:spcPct val="80000"/>
              </a:lnSpc>
              <a:spcBef>
                <a:spcPts val="518"/>
              </a:spcBef>
              <a:spcAft>
                <a:spcPts val="0"/>
              </a:spcAft>
              <a:buClr>
                <a:schemeClr val="dk1"/>
              </a:buClr>
              <a:buFont typeface="Arial"/>
              <a:buNone/>
            </a:pPr>
            <a:r>
              <a:rPr lang="en-US" sz="2590" b="0" i="0" u="none" strike="noStrike" cap="none">
                <a:solidFill>
                  <a:schemeClr val="dk1"/>
                </a:solidFill>
                <a:latin typeface="Calibri"/>
                <a:ea typeface="Calibri"/>
                <a:cs typeface="Calibri"/>
                <a:sym typeface="Calibri"/>
              </a:rPr>
              <a:t>	“A fatal failure in the execution of a machine language instruction resulting from the processor detecting an anomalous condition on its bus. Such conditions include </a:t>
            </a:r>
            <a:r>
              <a:rPr lang="en-US" sz="2590" b="0" i="0" u="none" strike="noStrike" cap="none">
                <a:solidFill>
                  <a:srgbClr val="FF0000"/>
                </a:solidFill>
                <a:latin typeface="Calibri"/>
                <a:ea typeface="Calibri"/>
                <a:cs typeface="Calibri"/>
                <a:sym typeface="Calibri"/>
              </a:rPr>
              <a:t>invalid address alignment (accessing a multi-byte number at an odd address)</a:t>
            </a:r>
            <a:r>
              <a:rPr lang="en-US" sz="2590" b="0" i="0" u="none" strike="noStrike" cap="none">
                <a:solidFill>
                  <a:schemeClr val="dk1"/>
                </a:solidFill>
                <a:latin typeface="Calibri"/>
                <a:ea typeface="Calibri"/>
                <a:cs typeface="Calibri"/>
                <a:sym typeface="Calibri"/>
              </a:rPr>
              <a:t>, accessing a physical address that does not correspond to any device, or some other device-specific hardware error.”</a:t>
            </a:r>
            <a:endParaRPr/>
          </a:p>
        </p:txBody>
      </p:sp>
      <p:grpSp>
        <p:nvGrpSpPr>
          <p:cNvPr id="787" name="Google Shape;787;p59"/>
          <p:cNvGrpSpPr/>
          <p:nvPr/>
        </p:nvGrpSpPr>
        <p:grpSpPr>
          <a:xfrm>
            <a:off x="3931920" y="1600200"/>
            <a:ext cx="4434840" cy="400110"/>
            <a:chOff x="3962400" y="1536192"/>
            <a:chExt cx="4434840" cy="400110"/>
          </a:xfrm>
        </p:grpSpPr>
        <p:cxnSp>
          <p:nvCxnSpPr>
            <p:cNvPr id="788" name="Google Shape;788;p59"/>
            <p:cNvCxnSpPr/>
            <p:nvPr/>
          </p:nvCxnSpPr>
          <p:spPr>
            <a:xfrm rot="10800000">
              <a:off x="3962400" y="1752600"/>
              <a:ext cx="609600" cy="0"/>
            </a:xfrm>
            <a:prstGeom prst="straightConnector1">
              <a:avLst/>
            </a:prstGeom>
            <a:noFill/>
            <a:ln w="25400" cap="flat" cmpd="sng">
              <a:solidFill>
                <a:srgbClr val="FF0000"/>
              </a:solidFill>
              <a:prstDash val="solid"/>
              <a:round/>
              <a:headEnd type="none" w="sm" len="sm"/>
              <a:tailEnd type="stealth" w="med" len="med"/>
            </a:ln>
          </p:spPr>
        </p:cxnSp>
        <p:sp>
          <p:nvSpPr>
            <p:cNvPr id="789" name="Google Shape;789;p59"/>
            <p:cNvSpPr txBox="1"/>
            <p:nvPr/>
          </p:nvSpPr>
          <p:spPr>
            <a:xfrm>
              <a:off x="4663440" y="1536192"/>
              <a:ext cx="3733800" cy="4001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dirty="0">
                  <a:solidFill>
                    <a:srgbClr val="FF0000"/>
                  </a:solidFill>
                  <a:latin typeface="Calibri"/>
                  <a:ea typeface="Calibri"/>
                  <a:cs typeface="Calibri"/>
                  <a:sym typeface="Calibri"/>
                </a:rPr>
                <a:t>More common</a:t>
              </a:r>
              <a:endParaRPr sz="2000" dirty="0">
                <a:solidFill>
                  <a:srgbClr val="FF0000"/>
                </a:solidFill>
                <a:latin typeface="Calibri"/>
                <a:ea typeface="Calibri"/>
                <a:cs typeface="Calibri"/>
                <a:sym typeface="Calibri"/>
              </a:endParaRPr>
            </a:p>
          </p:txBody>
        </p:sp>
      </p:grpSp>
      <p:grpSp>
        <p:nvGrpSpPr>
          <p:cNvPr id="790" name="Google Shape;790;p59"/>
          <p:cNvGrpSpPr/>
          <p:nvPr/>
        </p:nvGrpSpPr>
        <p:grpSpPr>
          <a:xfrm>
            <a:off x="3931920" y="3383280"/>
            <a:ext cx="4419600" cy="400110"/>
            <a:chOff x="3962400" y="1536192"/>
            <a:chExt cx="4419600" cy="400110"/>
          </a:xfrm>
        </p:grpSpPr>
        <p:cxnSp>
          <p:nvCxnSpPr>
            <p:cNvPr id="791" name="Google Shape;791;p59"/>
            <p:cNvCxnSpPr/>
            <p:nvPr/>
          </p:nvCxnSpPr>
          <p:spPr>
            <a:xfrm rot="10800000">
              <a:off x="3962400" y="1752600"/>
              <a:ext cx="609600" cy="0"/>
            </a:xfrm>
            <a:prstGeom prst="straightConnector1">
              <a:avLst/>
            </a:prstGeom>
            <a:noFill/>
            <a:ln w="25400" cap="flat" cmpd="sng">
              <a:solidFill>
                <a:srgbClr val="FF0000"/>
              </a:solidFill>
              <a:prstDash val="solid"/>
              <a:round/>
              <a:headEnd type="none" w="sm" len="sm"/>
              <a:tailEnd type="stealth" w="med" len="med"/>
            </a:ln>
          </p:spPr>
        </p:cxnSp>
        <p:sp>
          <p:nvSpPr>
            <p:cNvPr id="792" name="Google Shape;792;p59"/>
            <p:cNvSpPr txBox="1"/>
            <p:nvPr/>
          </p:nvSpPr>
          <p:spPr>
            <a:xfrm>
              <a:off x="4648200" y="1536192"/>
              <a:ext cx="3733800" cy="4001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dirty="0">
                  <a:solidFill>
                    <a:srgbClr val="FF0000"/>
                  </a:solidFill>
                  <a:latin typeface="Calibri"/>
                  <a:ea typeface="Calibri"/>
                  <a:cs typeface="Calibri"/>
                  <a:sym typeface="Calibri"/>
                </a:rPr>
                <a:t>Less common in 295</a:t>
              </a:r>
              <a:endParaRPr sz="2000" dirty="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val="4107448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86"/>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1"/>
                                          </p:stCondLst>
                                        </p:cTn>
                                        <p:tgtEl>
                                          <p:spTgt spid="781">
                                            <p:txEl>
                                              <p:pRg st="0" end="0"/>
                                            </p:txEl>
                                          </p:spTgt>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1"/>
                                          </p:stCondLst>
                                        </p:cTn>
                                        <p:tgtEl>
                                          <p:spTgt spid="781">
                                            <p:txEl>
                                              <p:pRg st="1" end="1"/>
                                            </p:txEl>
                                          </p:spTgt>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1"/>
                                          </p:stCondLst>
                                        </p:cTn>
                                        <p:tgtEl>
                                          <p:spTgt spid="781">
                                            <p:txEl>
                                              <p:pRg st="2" end="2"/>
                                            </p:txEl>
                                          </p:spTgt>
                                        </p:tgtEl>
                                        <p:attrNameLst>
                                          <p:attrName>style.visibility</p:attrName>
                                        </p:attrNameLst>
                                      </p:cBhvr>
                                      <p:to>
                                        <p:strVal val="hidden"/>
                                      </p:to>
                                    </p:set>
                                  </p:childTnLst>
                                </p:cTn>
                              </p:par>
                              <p:par>
                                <p:cTn id="13" presetID="1" presetClass="exit" presetSubtype="0" fill="hold" nodeType="withEffect">
                                  <p:stCondLst>
                                    <p:cond delay="0"/>
                                  </p:stCondLst>
                                  <p:childTnLst>
                                    <p:set>
                                      <p:cBhvr>
                                        <p:cTn id="14" dur="1" fill="hold">
                                          <p:stCondLst>
                                            <p:cond delay="1"/>
                                          </p:stCondLst>
                                        </p:cTn>
                                        <p:tgtEl>
                                          <p:spTgt spid="781">
                                            <p:txEl>
                                              <p:pRg st="3" end="3"/>
                                            </p:txEl>
                                          </p:spTgt>
                                        </p:tgtEl>
                                        <p:attrNameLst>
                                          <p:attrName>style.visibility</p:attrName>
                                        </p:attrNameLst>
                                      </p:cBhvr>
                                      <p:to>
                                        <p:strVal val="hidden"/>
                                      </p:to>
                                    </p:set>
                                  </p:childTnLst>
                                </p:cTn>
                              </p:par>
                              <p:par>
                                <p:cTn id="15" presetID="1" presetClass="entr" presetSubtype="0" fill="hold" nodeType="withEffect">
                                  <p:stCondLst>
                                    <p:cond delay="0"/>
                                  </p:stCondLst>
                                  <p:childTnLst>
                                    <p:set>
                                      <p:cBhvr>
                                        <p:cTn id="16" dur="1" fill="hold">
                                          <p:stCondLst>
                                            <p:cond delay="0"/>
                                          </p:stCondLst>
                                        </p:cTn>
                                        <p:tgtEl>
                                          <p:spTgt spid="78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Agenda</a:t>
            </a:r>
            <a:endParaRPr/>
          </a:p>
        </p:txBody>
      </p:sp>
      <p:sp>
        <p:nvSpPr>
          <p:cNvPr id="233" name="Google Shape;233;p31"/>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FF0000"/>
              </a:buClr>
              <a:buSzPts val="3200"/>
              <a:buFont typeface="Arial"/>
              <a:buChar char="•"/>
            </a:pPr>
            <a:r>
              <a:rPr lang="en-US" sz="3200" b="0" i="0" u="none" strike="noStrike" cap="none" dirty="0">
                <a:solidFill>
                  <a:srgbClr val="FF0000"/>
                </a:solidFill>
                <a:latin typeface="Calibri"/>
                <a:ea typeface="Calibri"/>
                <a:cs typeface="Calibri"/>
                <a:sym typeface="Calibri"/>
              </a:rPr>
              <a:t>C Memory Layout</a:t>
            </a:r>
            <a:endParaRPr dirty="0"/>
          </a:p>
          <a:p>
            <a:pPr marL="742950" marR="0" lvl="1" indent="-285750" algn="l" rtl="0">
              <a:spcBef>
                <a:spcPts val="560"/>
              </a:spcBef>
              <a:spcAft>
                <a:spcPts val="0"/>
              </a:spcAft>
              <a:buClr>
                <a:srgbClr val="FF0000"/>
              </a:buClr>
              <a:buSzPts val="2800"/>
              <a:buFont typeface="Arial"/>
              <a:buChar char="–"/>
            </a:pPr>
            <a:r>
              <a:rPr lang="en-US" sz="2800" b="0" i="0" u="none" strike="noStrike" cap="none" dirty="0">
                <a:solidFill>
                  <a:srgbClr val="FF0000"/>
                </a:solidFill>
                <a:latin typeface="Calibri"/>
                <a:ea typeface="Calibri"/>
                <a:cs typeface="Calibri"/>
                <a:sym typeface="Calibri"/>
              </a:rPr>
              <a:t>Stack, Static Data, and Code</a:t>
            </a:r>
            <a:endParaRPr dirty="0"/>
          </a:p>
          <a:p>
            <a:pPr marL="342900" marR="0" lvl="0" indent="-342900" algn="l" rtl="0">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Dynamic Memory Allocation</a:t>
            </a:r>
            <a:endParaRPr dirty="0"/>
          </a:p>
          <a:p>
            <a:pPr marL="742950" marR="0" lvl="1" indent="-285750" algn="l" rtl="0">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Heap</a:t>
            </a:r>
            <a:endParaRPr dirty="0"/>
          </a:p>
          <a:p>
            <a:pPr marL="342900" marR="0" lvl="0" indent="-342900" algn="l" rtl="0">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Common Memory Problems</a:t>
            </a:r>
            <a:endParaRPr dirty="0"/>
          </a:p>
          <a:p>
            <a:pPr marL="342900" marR="0" lvl="0" indent="-342900" algn="l" rtl="0">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C Wrap-up: Linked List Example</a:t>
            </a:r>
            <a:endParaRPr dirty="0"/>
          </a:p>
        </p:txBody>
      </p:sp>
      <p:sp>
        <p:nvSpPr>
          <p:cNvPr id="235" name="Google Shape;235;p31"/>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236" name="Google Shape;236;p3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4715257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96"/>
        <p:cNvGrpSpPr/>
        <p:nvPr/>
      </p:nvGrpSpPr>
      <p:grpSpPr>
        <a:xfrm>
          <a:off x="0" y="0"/>
          <a:ext cx="0" cy="0"/>
          <a:chOff x="0" y="0"/>
          <a:chExt cx="0" cy="0"/>
        </a:xfrm>
      </p:grpSpPr>
      <p:sp>
        <p:nvSpPr>
          <p:cNvPr id="797" name="Google Shape;797;p6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Common Memory Problems</a:t>
            </a:r>
            <a:endParaRPr/>
          </a:p>
        </p:txBody>
      </p:sp>
      <p:sp>
        <p:nvSpPr>
          <p:cNvPr id="798" name="Google Shape;798;p60"/>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514350" marR="0" lvl="0" indent="-514350" algn="l" rtl="0">
              <a:spcBef>
                <a:spcPts val="0"/>
              </a:spcBef>
              <a:spcAft>
                <a:spcPts val="0"/>
              </a:spcAft>
              <a:buClr>
                <a:schemeClr val="dk1"/>
              </a:buClr>
              <a:buSzPts val="3200"/>
              <a:buFont typeface="Calibri"/>
              <a:buAutoNum type="arabicParenR"/>
            </a:pPr>
            <a:r>
              <a:rPr lang="en-US" sz="3200" b="0" i="0" u="none" strike="noStrike" cap="none">
                <a:solidFill>
                  <a:schemeClr val="dk1"/>
                </a:solidFill>
                <a:latin typeface="Calibri"/>
                <a:ea typeface="Calibri"/>
                <a:cs typeface="Calibri"/>
                <a:sym typeface="Calibri"/>
              </a:rPr>
              <a:t>Using uninitialized values</a:t>
            </a:r>
            <a:endParaRPr/>
          </a:p>
          <a:p>
            <a:pPr marL="514350" marR="0" lvl="0" indent="-514350" algn="l" rtl="0">
              <a:spcBef>
                <a:spcPts val="640"/>
              </a:spcBef>
              <a:spcAft>
                <a:spcPts val="0"/>
              </a:spcAft>
              <a:buClr>
                <a:schemeClr val="dk1"/>
              </a:buClr>
              <a:buSzPts val="3200"/>
              <a:buFont typeface="Calibri"/>
              <a:buAutoNum type="arabicParenR"/>
            </a:pPr>
            <a:r>
              <a:rPr lang="en-US" sz="3200" b="0" i="0" u="none" strike="noStrike" cap="none">
                <a:solidFill>
                  <a:schemeClr val="dk1"/>
                </a:solidFill>
                <a:latin typeface="Calibri"/>
                <a:ea typeface="Calibri"/>
                <a:cs typeface="Calibri"/>
                <a:sym typeface="Calibri"/>
              </a:rPr>
              <a:t>Using memory that you don’t own</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Using NULL or garbage data as a pointer</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De-allocated stack or heap variable</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Out of bounds reference to stack or heap array</a:t>
            </a:r>
            <a:endParaRPr/>
          </a:p>
          <a:p>
            <a:pPr marL="514350" marR="0" lvl="0" indent="-514350" algn="l" rtl="0">
              <a:spcBef>
                <a:spcPts val="640"/>
              </a:spcBef>
              <a:spcAft>
                <a:spcPts val="0"/>
              </a:spcAft>
              <a:buClr>
                <a:schemeClr val="dk1"/>
              </a:buClr>
              <a:buSzPts val="3200"/>
              <a:buFont typeface="Calibri"/>
              <a:buAutoNum type="arabicParenR"/>
            </a:pPr>
            <a:r>
              <a:rPr lang="en-US" sz="3200" b="0" i="0" u="none" strike="noStrike" cap="none">
                <a:solidFill>
                  <a:schemeClr val="dk1"/>
                </a:solidFill>
                <a:latin typeface="Calibri"/>
                <a:ea typeface="Calibri"/>
                <a:cs typeface="Calibri"/>
                <a:sym typeface="Calibri"/>
              </a:rPr>
              <a:t>Freeing invalid memory</a:t>
            </a:r>
            <a:endParaRPr/>
          </a:p>
          <a:p>
            <a:pPr marL="514350" marR="0" lvl="0" indent="-514350" algn="l" rtl="0">
              <a:spcBef>
                <a:spcPts val="640"/>
              </a:spcBef>
              <a:spcAft>
                <a:spcPts val="0"/>
              </a:spcAft>
              <a:buClr>
                <a:schemeClr val="dk1"/>
              </a:buClr>
              <a:buSzPts val="3200"/>
              <a:buFont typeface="Calibri"/>
              <a:buAutoNum type="arabicParenR"/>
            </a:pPr>
            <a:r>
              <a:rPr lang="en-US" sz="3200" b="0" i="0" u="none" strike="noStrike" cap="none">
                <a:solidFill>
                  <a:schemeClr val="dk1"/>
                </a:solidFill>
                <a:latin typeface="Calibri"/>
                <a:ea typeface="Calibri"/>
                <a:cs typeface="Calibri"/>
                <a:sym typeface="Calibri"/>
              </a:rPr>
              <a:t>Memory leaks</a:t>
            </a:r>
            <a:endParaRPr/>
          </a:p>
        </p:txBody>
      </p:sp>
      <p:sp>
        <p:nvSpPr>
          <p:cNvPr id="799" name="Google Shape;799;p6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800" name="Google Shape;800;p60"/>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801" name="Google Shape;801;p6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30</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2176200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806"/>
        <p:cNvGrpSpPr/>
        <p:nvPr/>
      </p:nvGrpSpPr>
      <p:grpSpPr>
        <a:xfrm>
          <a:off x="0" y="0"/>
          <a:ext cx="0" cy="0"/>
          <a:chOff x="0" y="0"/>
          <a:chExt cx="0" cy="0"/>
        </a:xfrm>
      </p:grpSpPr>
      <p:sp>
        <p:nvSpPr>
          <p:cNvPr id="807" name="Google Shape;807;p6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85000"/>
              </a:lnSpc>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Using Uninitialized Values</a:t>
            </a:r>
            <a:endParaRPr/>
          </a:p>
        </p:txBody>
      </p:sp>
      <p:sp>
        <p:nvSpPr>
          <p:cNvPr id="808" name="Google Shape;808;p61"/>
          <p:cNvSpPr txBox="1">
            <a:spLocks noGrp="1"/>
          </p:cNvSpPr>
          <p:nvPr>
            <p:ph type="body" idx="1"/>
          </p:nvPr>
        </p:nvSpPr>
        <p:spPr>
          <a:xfrm>
            <a:off x="457200" y="155575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What is wrong with this code?</a:t>
            </a:r>
            <a:endParaRPr/>
          </a:p>
          <a:p>
            <a:pPr marL="342900" marR="0" lvl="0" indent="-342900" algn="l" rtl="0">
              <a:lnSpc>
                <a:spcPct val="90000"/>
              </a:lnSpc>
              <a:spcBef>
                <a:spcPts val="180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a:t>
            </a:r>
            <a:r>
              <a:rPr lang="en-US" sz="2800" b="0" i="0" u="none" strike="noStrike" cap="none">
                <a:solidFill>
                  <a:schemeClr val="dk1"/>
                </a:solidFill>
                <a:latin typeface="Courier New"/>
                <a:ea typeface="Courier New"/>
                <a:cs typeface="Courier New"/>
                <a:sym typeface="Courier New"/>
              </a:rPr>
              <a:t>void foo(int *p)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int j;</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*p = j;</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a:t>
            </a:r>
            <a:endParaRPr/>
          </a:p>
          <a:p>
            <a:pPr marL="342900" marR="0" lvl="0" indent="-342900" algn="l" rtl="0">
              <a:lnSpc>
                <a:spcPct val="90000"/>
              </a:lnSpc>
              <a:spcBef>
                <a:spcPts val="0"/>
              </a:spcBef>
              <a:spcAft>
                <a:spcPts val="0"/>
              </a:spcAft>
              <a:buClr>
                <a:schemeClr val="dk1"/>
              </a:buClr>
              <a:buFont typeface="Arial"/>
              <a:buNone/>
            </a:pPr>
            <a:endParaRPr sz="2800" b="0" i="0" u="none" strike="noStrike" cap="none">
              <a:solidFill>
                <a:schemeClr val="dk1"/>
              </a:solidFill>
              <a:latin typeface="Courier New"/>
              <a:ea typeface="Courier New"/>
              <a:cs typeface="Courier New"/>
              <a:sym typeface="Courier New"/>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void bar()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int i=10;</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foo(&amp;i);</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printf("i = %d\n", i);</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a:t>
            </a:r>
            <a:endParaRPr/>
          </a:p>
        </p:txBody>
      </p:sp>
      <p:sp>
        <p:nvSpPr>
          <p:cNvPr id="809" name="Google Shape;809;p6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810" name="Google Shape;810;p61"/>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811" name="Google Shape;811;p6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31</a:t>
            </a:fld>
            <a:endParaRPr sz="1200">
              <a:solidFill>
                <a:srgbClr val="888888"/>
              </a:solidFill>
              <a:latin typeface="Calibri"/>
              <a:ea typeface="Calibri"/>
              <a:cs typeface="Calibri"/>
              <a:sym typeface="Calibri"/>
            </a:endParaRPr>
          </a:p>
        </p:txBody>
      </p:sp>
      <p:grpSp>
        <p:nvGrpSpPr>
          <p:cNvPr id="812" name="Google Shape;812;p61"/>
          <p:cNvGrpSpPr/>
          <p:nvPr/>
        </p:nvGrpSpPr>
        <p:grpSpPr>
          <a:xfrm>
            <a:off x="3444240" y="3055203"/>
            <a:ext cx="4556760" cy="830997"/>
            <a:chOff x="3291840" y="3063240"/>
            <a:chExt cx="4556760" cy="830997"/>
          </a:xfrm>
        </p:grpSpPr>
        <p:cxnSp>
          <p:nvCxnSpPr>
            <p:cNvPr id="813" name="Google Shape;813;p61"/>
            <p:cNvCxnSpPr/>
            <p:nvPr/>
          </p:nvCxnSpPr>
          <p:spPr>
            <a:xfrm rot="10800000">
              <a:off x="3291840" y="3291840"/>
              <a:ext cx="914400" cy="0"/>
            </a:xfrm>
            <a:prstGeom prst="straightConnector1">
              <a:avLst/>
            </a:prstGeom>
            <a:noFill/>
            <a:ln w="25400" cap="flat" cmpd="sng">
              <a:solidFill>
                <a:srgbClr val="FF0000"/>
              </a:solidFill>
              <a:prstDash val="solid"/>
              <a:round/>
              <a:headEnd type="none" w="sm" len="sm"/>
              <a:tailEnd type="stealth" w="med" len="med"/>
            </a:ln>
          </p:spPr>
        </p:cxnSp>
        <p:sp>
          <p:nvSpPr>
            <p:cNvPr id="814" name="Google Shape;814;p61"/>
            <p:cNvSpPr txBox="1"/>
            <p:nvPr/>
          </p:nvSpPr>
          <p:spPr>
            <a:xfrm>
              <a:off x="4251960" y="3063240"/>
              <a:ext cx="3596640" cy="83099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200">
                  <a:solidFill>
                    <a:srgbClr val="FF0000"/>
                  </a:solidFill>
                  <a:latin typeface="Courier New"/>
                  <a:ea typeface="Courier New"/>
                  <a:cs typeface="Courier New"/>
                  <a:sym typeface="Courier New"/>
                </a:rPr>
                <a:t>j</a:t>
              </a:r>
              <a:r>
                <a:rPr lang="en-US" sz="2400">
                  <a:solidFill>
                    <a:srgbClr val="FF0000"/>
                  </a:solidFill>
                  <a:latin typeface="Calibri"/>
                  <a:ea typeface="Calibri"/>
                  <a:cs typeface="Calibri"/>
                  <a:sym typeface="Calibri"/>
                </a:rPr>
                <a:t> is uninitialized (garbage), </a:t>
              </a:r>
              <a:endParaRPr/>
            </a:p>
            <a:p>
              <a:pPr marL="0" marR="0" lvl="0" indent="0" algn="l" rtl="0">
                <a:spcBef>
                  <a:spcPts val="0"/>
                </a:spcBef>
                <a:spcAft>
                  <a:spcPts val="0"/>
                </a:spcAft>
                <a:buNone/>
              </a:pPr>
              <a:r>
                <a:rPr lang="en-US" sz="2400">
                  <a:solidFill>
                    <a:srgbClr val="FF0000"/>
                  </a:solidFill>
                  <a:latin typeface="Calibri"/>
                  <a:ea typeface="Calibri"/>
                  <a:cs typeface="Calibri"/>
                  <a:sym typeface="Calibri"/>
                </a:rPr>
                <a:t>copied into </a:t>
              </a:r>
              <a:r>
                <a:rPr lang="en-US" sz="2200">
                  <a:solidFill>
                    <a:srgbClr val="FF0000"/>
                  </a:solidFill>
                  <a:latin typeface="Courier New"/>
                  <a:ea typeface="Courier New"/>
                  <a:cs typeface="Courier New"/>
                  <a:sym typeface="Courier New"/>
                </a:rPr>
                <a:t>*p</a:t>
              </a:r>
              <a:endParaRPr sz="2200">
                <a:solidFill>
                  <a:srgbClr val="FF0000"/>
                </a:solidFill>
                <a:latin typeface="Courier New"/>
                <a:ea typeface="Courier New"/>
                <a:cs typeface="Courier New"/>
                <a:sym typeface="Courier New"/>
              </a:endParaRPr>
            </a:p>
          </p:txBody>
        </p:sp>
      </p:grpSp>
      <p:grpSp>
        <p:nvGrpSpPr>
          <p:cNvPr id="815" name="Google Shape;815;p61"/>
          <p:cNvGrpSpPr/>
          <p:nvPr/>
        </p:nvGrpSpPr>
        <p:grpSpPr>
          <a:xfrm>
            <a:off x="5943600" y="4206240"/>
            <a:ext cx="3192780" cy="1371600"/>
            <a:chOff x="5943600" y="4206240"/>
            <a:chExt cx="3192780" cy="1371600"/>
          </a:xfrm>
        </p:grpSpPr>
        <p:sp>
          <p:nvSpPr>
            <p:cNvPr id="816" name="Google Shape;816;p61"/>
            <p:cNvSpPr txBox="1"/>
            <p:nvPr/>
          </p:nvSpPr>
          <p:spPr>
            <a:xfrm>
              <a:off x="6583680" y="4206240"/>
              <a:ext cx="2552700" cy="83099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a:solidFill>
                    <a:srgbClr val="FF0000"/>
                  </a:solidFill>
                  <a:latin typeface="Calibri"/>
                  <a:ea typeface="Calibri"/>
                  <a:cs typeface="Calibri"/>
                  <a:sym typeface="Calibri"/>
                </a:rPr>
                <a:t>Using </a:t>
              </a:r>
              <a:r>
                <a:rPr lang="en-US" sz="2200">
                  <a:solidFill>
                    <a:srgbClr val="FF0000"/>
                  </a:solidFill>
                  <a:latin typeface="Courier New"/>
                  <a:ea typeface="Courier New"/>
                  <a:cs typeface="Courier New"/>
                  <a:sym typeface="Courier New"/>
                </a:rPr>
                <a:t>i</a:t>
              </a:r>
              <a:r>
                <a:rPr lang="en-US" sz="2400">
                  <a:solidFill>
                    <a:srgbClr val="FF0000"/>
                  </a:solidFill>
                  <a:latin typeface="Calibri"/>
                  <a:ea typeface="Calibri"/>
                  <a:cs typeface="Calibri"/>
                  <a:sym typeface="Calibri"/>
                </a:rPr>
                <a:t> which now</a:t>
              </a:r>
              <a:endParaRPr/>
            </a:p>
            <a:p>
              <a:pPr marL="0" marR="0" lvl="0" indent="0" algn="ctr" rtl="0">
                <a:spcBef>
                  <a:spcPts val="0"/>
                </a:spcBef>
                <a:spcAft>
                  <a:spcPts val="0"/>
                </a:spcAft>
                <a:buNone/>
              </a:pPr>
              <a:r>
                <a:rPr lang="en-US" sz="2400">
                  <a:solidFill>
                    <a:srgbClr val="FF0000"/>
                  </a:solidFill>
                  <a:latin typeface="Calibri"/>
                  <a:ea typeface="Calibri"/>
                  <a:cs typeface="Calibri"/>
                  <a:sym typeface="Calibri"/>
                </a:rPr>
                <a:t>contains garbage</a:t>
              </a:r>
              <a:endParaRPr sz="2400">
                <a:solidFill>
                  <a:srgbClr val="FF0000"/>
                </a:solidFill>
                <a:latin typeface="Courier New"/>
                <a:ea typeface="Courier New"/>
                <a:cs typeface="Courier New"/>
                <a:sym typeface="Courier New"/>
              </a:endParaRPr>
            </a:p>
          </p:txBody>
        </p:sp>
        <p:sp>
          <p:nvSpPr>
            <p:cNvPr id="817" name="Google Shape;817;p61"/>
            <p:cNvSpPr/>
            <p:nvPr/>
          </p:nvSpPr>
          <p:spPr>
            <a:xfrm rot="10800000" flipH="1">
              <a:off x="5943600" y="4389120"/>
              <a:ext cx="1447800" cy="1188720"/>
            </a:xfrm>
            <a:prstGeom prst="arc">
              <a:avLst>
                <a:gd name="adj1" fmla="val 16200000"/>
                <a:gd name="adj2" fmla="val 0"/>
              </a:avLst>
            </a:prstGeom>
            <a:noFill/>
            <a:ln w="25400" cap="flat" cmpd="sng">
              <a:solidFill>
                <a:srgbClr val="FF0000"/>
              </a:solidFill>
              <a:prstDash val="solid"/>
              <a:round/>
              <a:headEnd type="stealth" w="med" len="med"/>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spTree>
    <p:extLst>
      <p:ext uri="{BB962C8B-B14F-4D97-AF65-F5344CB8AC3E}">
        <p14:creationId xmlns:p14="http://schemas.microsoft.com/office/powerpoint/2010/main" val="957939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822"/>
        <p:cNvGrpSpPr/>
        <p:nvPr/>
      </p:nvGrpSpPr>
      <p:grpSpPr>
        <a:xfrm>
          <a:off x="0" y="0"/>
          <a:ext cx="0" cy="0"/>
          <a:chOff x="0" y="0"/>
          <a:chExt cx="0" cy="0"/>
        </a:xfrm>
      </p:grpSpPr>
      <p:sp>
        <p:nvSpPr>
          <p:cNvPr id="823" name="Google Shape;823;p6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Using Memory You Don’t Own (1)</a:t>
            </a:r>
            <a:endParaRPr/>
          </a:p>
        </p:txBody>
      </p:sp>
      <p:sp>
        <p:nvSpPr>
          <p:cNvPr id="824" name="Google Shape;824;p62"/>
          <p:cNvSpPr txBox="1">
            <a:spLocks noGrp="1"/>
          </p:cNvSpPr>
          <p:nvPr>
            <p:ph type="body" idx="1"/>
          </p:nvPr>
        </p:nvSpPr>
        <p:spPr>
          <a:xfrm>
            <a:off x="457200" y="155575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What is wrong with this code?</a:t>
            </a:r>
            <a:endParaRPr/>
          </a:p>
          <a:p>
            <a:pPr marL="342900" marR="0" lvl="0" indent="-342900" algn="l" rtl="0">
              <a:spcBef>
                <a:spcPts val="180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typedef struct node {</a:t>
            </a:r>
            <a:endParaRPr/>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struct node* next;</a:t>
            </a:r>
            <a:endParaRPr/>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int val;</a:t>
            </a:r>
            <a:endParaRPr/>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 Node;</a:t>
            </a:r>
            <a:endParaRPr/>
          </a:p>
          <a:p>
            <a:pPr marL="342900" marR="0" lvl="0" indent="-342900" algn="l" rtl="0">
              <a:spcBef>
                <a:spcPts val="0"/>
              </a:spcBef>
              <a:spcAft>
                <a:spcPts val="0"/>
              </a:spcAft>
              <a:buClr>
                <a:schemeClr val="dk1"/>
              </a:buClr>
              <a:buFont typeface="Arial"/>
              <a:buNone/>
            </a:pPr>
            <a:endParaRPr sz="2600" b="0" i="0" u="none" strike="noStrike" cap="none">
              <a:solidFill>
                <a:schemeClr val="dk1"/>
              </a:solidFill>
              <a:latin typeface="Courier New"/>
              <a:ea typeface="Courier New"/>
              <a:cs typeface="Courier New"/>
              <a:sym typeface="Courier New"/>
            </a:endParaRPr>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int findLastNodeValue(Node* head) {</a:t>
            </a:r>
            <a:endParaRPr/>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while (head-&gt;next != NULL) </a:t>
            </a:r>
            <a:endParaRPr/>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head = head-&gt;next;</a:t>
            </a:r>
            <a:endParaRPr/>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return head-&gt;val; </a:t>
            </a:r>
            <a:endParaRPr/>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a:t>
            </a:r>
            <a:endParaRPr/>
          </a:p>
        </p:txBody>
      </p:sp>
      <p:sp>
        <p:nvSpPr>
          <p:cNvPr id="825" name="Google Shape;825;p6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826" name="Google Shape;826;p6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827" name="Google Shape;827;p6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32</a:t>
            </a:fld>
            <a:endParaRPr sz="1200">
              <a:solidFill>
                <a:srgbClr val="888888"/>
              </a:solidFill>
              <a:latin typeface="Calibri"/>
              <a:ea typeface="Calibri"/>
              <a:cs typeface="Calibri"/>
              <a:sym typeface="Calibri"/>
            </a:endParaRPr>
          </a:p>
        </p:txBody>
      </p:sp>
      <p:grpSp>
        <p:nvGrpSpPr>
          <p:cNvPr id="828" name="Google Shape;828;p62"/>
          <p:cNvGrpSpPr/>
          <p:nvPr/>
        </p:nvGrpSpPr>
        <p:grpSpPr>
          <a:xfrm>
            <a:off x="4343400" y="2819400"/>
            <a:ext cx="3977640" cy="1981200"/>
            <a:chOff x="4343400" y="2819400"/>
            <a:chExt cx="3977640" cy="1981200"/>
          </a:xfrm>
        </p:grpSpPr>
        <p:cxnSp>
          <p:nvCxnSpPr>
            <p:cNvPr id="829" name="Google Shape;829;p62"/>
            <p:cNvCxnSpPr/>
            <p:nvPr/>
          </p:nvCxnSpPr>
          <p:spPr>
            <a:xfrm>
              <a:off x="7406640" y="3581400"/>
              <a:ext cx="0" cy="762000"/>
            </a:xfrm>
            <a:prstGeom prst="straightConnector1">
              <a:avLst/>
            </a:prstGeom>
            <a:noFill/>
            <a:ln w="25400" cap="flat" cmpd="sng">
              <a:solidFill>
                <a:srgbClr val="FF0000"/>
              </a:solidFill>
              <a:prstDash val="solid"/>
              <a:round/>
              <a:headEnd type="none" w="sm" len="sm"/>
              <a:tailEnd type="stealth" w="med" len="med"/>
            </a:ln>
          </p:spPr>
        </p:cxnSp>
        <p:sp>
          <p:nvSpPr>
            <p:cNvPr id="830" name="Google Shape;830;p62"/>
            <p:cNvSpPr txBox="1"/>
            <p:nvPr/>
          </p:nvSpPr>
          <p:spPr>
            <a:xfrm>
              <a:off x="6400800" y="2819400"/>
              <a:ext cx="1920240" cy="830997"/>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a:solidFill>
                    <a:srgbClr val="FF0000"/>
                  </a:solidFill>
                  <a:latin typeface="Calibri"/>
                  <a:ea typeface="Calibri"/>
                  <a:cs typeface="Calibri"/>
                  <a:sym typeface="Calibri"/>
                </a:rPr>
                <a:t>What if </a:t>
              </a:r>
              <a:r>
                <a:rPr lang="en-US" sz="2200">
                  <a:solidFill>
                    <a:srgbClr val="FF0000"/>
                  </a:solidFill>
                  <a:latin typeface="Courier New"/>
                  <a:ea typeface="Courier New"/>
                  <a:cs typeface="Courier New"/>
                  <a:sym typeface="Courier New"/>
                </a:rPr>
                <a:t>head</a:t>
              </a:r>
              <a:br>
                <a:rPr lang="en-US" sz="2400">
                  <a:solidFill>
                    <a:srgbClr val="FF0000"/>
                  </a:solidFill>
                  <a:latin typeface="Calibri"/>
                  <a:ea typeface="Calibri"/>
                  <a:cs typeface="Calibri"/>
                  <a:sym typeface="Calibri"/>
                </a:rPr>
              </a:br>
              <a:r>
                <a:rPr lang="en-US" sz="2400">
                  <a:solidFill>
                    <a:srgbClr val="FF0000"/>
                  </a:solidFill>
                  <a:latin typeface="Calibri"/>
                  <a:ea typeface="Calibri"/>
                  <a:cs typeface="Calibri"/>
                  <a:sym typeface="Calibri"/>
                </a:rPr>
                <a:t>is NULL? </a:t>
              </a:r>
              <a:endParaRPr sz="2400">
                <a:solidFill>
                  <a:srgbClr val="FF0000"/>
                </a:solidFill>
                <a:latin typeface="Calibri"/>
                <a:ea typeface="Calibri"/>
                <a:cs typeface="Calibri"/>
                <a:sym typeface="Calibri"/>
              </a:endParaRPr>
            </a:p>
          </p:txBody>
        </p:sp>
        <p:cxnSp>
          <p:nvCxnSpPr>
            <p:cNvPr id="831" name="Google Shape;831;p62"/>
            <p:cNvCxnSpPr/>
            <p:nvPr/>
          </p:nvCxnSpPr>
          <p:spPr>
            <a:xfrm flipH="1">
              <a:off x="4343400" y="3581400"/>
              <a:ext cx="2895600" cy="1219200"/>
            </a:xfrm>
            <a:prstGeom prst="straightConnector1">
              <a:avLst/>
            </a:prstGeom>
            <a:noFill/>
            <a:ln w="25400" cap="flat" cmpd="sng">
              <a:solidFill>
                <a:srgbClr val="FF0000"/>
              </a:solidFill>
              <a:prstDash val="solid"/>
              <a:round/>
              <a:headEnd type="none" w="sm" len="sm"/>
              <a:tailEnd type="stealth" w="med" len="med"/>
            </a:ln>
          </p:spPr>
        </p:cxnSp>
      </p:grpSp>
      <p:sp>
        <p:nvSpPr>
          <p:cNvPr id="832" name="Google Shape;832;p62"/>
          <p:cNvSpPr txBox="1"/>
          <p:nvPr/>
        </p:nvSpPr>
        <p:spPr>
          <a:xfrm>
            <a:off x="6384476" y="5181600"/>
            <a:ext cx="2607124" cy="120032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b="1">
                <a:solidFill>
                  <a:srgbClr val="FF0000"/>
                </a:solidFill>
                <a:latin typeface="Calibri"/>
                <a:ea typeface="Calibri"/>
                <a:cs typeface="Calibri"/>
                <a:sym typeface="Calibri"/>
              </a:rPr>
              <a:t>No warnings!</a:t>
            </a:r>
            <a:endParaRPr/>
          </a:p>
          <a:p>
            <a:pPr marL="0" marR="0" lvl="0" indent="0" algn="l" rtl="0">
              <a:spcBef>
                <a:spcPts val="0"/>
              </a:spcBef>
              <a:spcAft>
                <a:spcPts val="0"/>
              </a:spcAft>
              <a:buNone/>
            </a:pPr>
            <a:r>
              <a:rPr lang="en-US" sz="2400" b="1">
                <a:solidFill>
                  <a:srgbClr val="FF0000"/>
                </a:solidFill>
                <a:latin typeface="Calibri"/>
                <a:ea typeface="Calibri"/>
                <a:cs typeface="Calibri"/>
                <a:sym typeface="Calibri"/>
              </a:rPr>
              <a:t>Just Seg Fault</a:t>
            </a:r>
            <a:br>
              <a:rPr lang="en-US" sz="2400" b="1">
                <a:solidFill>
                  <a:srgbClr val="FF0000"/>
                </a:solidFill>
                <a:latin typeface="Calibri"/>
                <a:ea typeface="Calibri"/>
                <a:cs typeface="Calibri"/>
                <a:sym typeface="Calibri"/>
              </a:rPr>
            </a:br>
            <a:r>
              <a:rPr lang="en-US" sz="2400" b="1">
                <a:solidFill>
                  <a:srgbClr val="FF0000"/>
                </a:solidFill>
                <a:latin typeface="Calibri"/>
                <a:ea typeface="Calibri"/>
                <a:cs typeface="Calibri"/>
                <a:sym typeface="Calibri"/>
              </a:rPr>
              <a:t>that needs finding!</a:t>
            </a:r>
            <a:endParaRPr sz="2400" b="1">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167479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837"/>
        <p:cNvGrpSpPr/>
        <p:nvPr/>
      </p:nvGrpSpPr>
      <p:grpSpPr>
        <a:xfrm>
          <a:off x="0" y="0"/>
          <a:ext cx="0" cy="0"/>
          <a:chOff x="0" y="0"/>
          <a:chExt cx="0" cy="0"/>
        </a:xfrm>
      </p:grpSpPr>
      <p:sp>
        <p:nvSpPr>
          <p:cNvPr id="838" name="Google Shape;838;p6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Using Memory You Don’t Own (2)</a:t>
            </a:r>
            <a:endParaRPr/>
          </a:p>
        </p:txBody>
      </p:sp>
      <p:sp>
        <p:nvSpPr>
          <p:cNvPr id="839" name="Google Shape;839;p63"/>
          <p:cNvSpPr txBox="1">
            <a:spLocks noGrp="1"/>
          </p:cNvSpPr>
          <p:nvPr>
            <p:ph type="body" idx="1"/>
          </p:nvPr>
        </p:nvSpPr>
        <p:spPr>
          <a:xfrm>
            <a:off x="457200" y="1599000"/>
            <a:ext cx="8229600" cy="4724399"/>
          </a:xfrm>
          <a:prstGeom prst="rect">
            <a:avLst/>
          </a:prstGeom>
          <a:noFill/>
          <a:ln>
            <a:noFill/>
          </a:ln>
        </p:spPr>
        <p:txBody>
          <a:bodyPr spcFirstLastPara="1" wrap="square" lIns="91425" tIns="45700" rIns="91425" bIns="45700" anchor="t" anchorCtr="0">
            <a:noAutofit/>
          </a:bodyPr>
          <a:lstStyle/>
          <a:p>
            <a:pPr marL="342900" marR="0" lvl="0" indent="-342900" algn="l" rtl="0">
              <a:lnSpc>
                <a:spcPct val="80000"/>
              </a:lnSpc>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What is wrong with this code?</a:t>
            </a:r>
            <a:endParaRPr sz="2800" b="0" i="0" u="none" strike="noStrike" cap="none">
              <a:solidFill>
                <a:schemeClr val="dk1"/>
              </a:solidFill>
              <a:latin typeface="Droid Sans Mono"/>
              <a:ea typeface="Droid Sans Mono"/>
              <a:cs typeface="Droid Sans Mono"/>
              <a:sym typeface="Droid Sans Mono"/>
            </a:endParaRPr>
          </a:p>
          <a:p>
            <a:pPr marL="342900" marR="0" lvl="0" indent="-342900" algn="l" rtl="0">
              <a:lnSpc>
                <a:spcPct val="80000"/>
              </a:lnSpc>
              <a:spcBef>
                <a:spcPts val="1800"/>
              </a:spcBef>
              <a:spcAft>
                <a:spcPts val="0"/>
              </a:spcAft>
              <a:buClr>
                <a:schemeClr val="dk1"/>
              </a:buClr>
              <a:buFont typeface="Arial"/>
              <a:buNone/>
            </a:pPr>
            <a:r>
              <a:rPr lang="en-US" sz="2000" b="0" i="0" u="none" strike="noStrike" cap="none">
                <a:solidFill>
                  <a:schemeClr val="dk1"/>
                </a:solidFill>
                <a:latin typeface="Droid Sans Mono"/>
                <a:ea typeface="Droid Sans Mono"/>
                <a:cs typeface="Droid Sans Mono"/>
                <a:sym typeface="Droid Sans Mono"/>
              </a:rPr>
              <a:t>	</a:t>
            </a:r>
            <a:r>
              <a:rPr lang="en-US" sz="2000" b="0" i="0" u="none" strike="noStrike" cap="none">
                <a:solidFill>
                  <a:schemeClr val="dk1"/>
                </a:solidFill>
                <a:latin typeface="Courier New"/>
                <a:ea typeface="Courier New"/>
                <a:cs typeface="Courier New"/>
                <a:sym typeface="Courier New"/>
              </a:rPr>
              <a:t>char *append(const char* s1, const char *s2) {</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const int MAXSIZE = 128;</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char result[MAXSIZE];</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int i=0, j=0;</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for (; i&lt;MAXSIZE-1 &amp;&amp; j&lt;strlen(s1); i++,j++)</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result[i] = s1[j];</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for (j=0; i&lt;MAXSIZE-1 &amp;&amp; j&lt;strlen(s2); i++,j++)</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result[i] = s2[j];</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result[++i] = '\0';</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return result;</a:t>
            </a:r>
            <a:endParaRPr/>
          </a:p>
          <a:p>
            <a:pPr marL="342900" marR="0" lvl="0" indent="-342900" algn="l" rtl="0">
              <a:lnSpc>
                <a:spcPct val="80000"/>
              </a:lnSpc>
              <a:spcBef>
                <a:spcPts val="400"/>
              </a:spcBef>
              <a:spcAft>
                <a:spcPts val="0"/>
              </a:spcAft>
              <a:buClr>
                <a:schemeClr val="dk1"/>
              </a:buClr>
              <a:buFont typeface="Noto Sans Symbols"/>
              <a:buNone/>
            </a:pPr>
            <a:r>
              <a:rPr lang="en-US" sz="2000" b="0" i="0" u="none" strike="noStrike" cap="none">
                <a:solidFill>
                  <a:schemeClr val="dk1"/>
                </a:solidFill>
                <a:latin typeface="Courier New"/>
                <a:ea typeface="Courier New"/>
                <a:cs typeface="Courier New"/>
                <a:sym typeface="Courier New"/>
              </a:rPr>
              <a:t>	}</a:t>
            </a:r>
            <a:endParaRPr/>
          </a:p>
        </p:txBody>
      </p:sp>
      <p:sp>
        <p:nvSpPr>
          <p:cNvPr id="840" name="Google Shape;840;p6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841" name="Google Shape;841;p6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842" name="Google Shape;842;p6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33</a:t>
            </a:fld>
            <a:endParaRPr sz="1200">
              <a:solidFill>
                <a:srgbClr val="888888"/>
              </a:solidFill>
              <a:latin typeface="Calibri"/>
              <a:ea typeface="Calibri"/>
              <a:cs typeface="Calibri"/>
              <a:sym typeface="Calibri"/>
            </a:endParaRPr>
          </a:p>
        </p:txBody>
      </p:sp>
      <p:grpSp>
        <p:nvGrpSpPr>
          <p:cNvPr id="843" name="Google Shape;843;p63"/>
          <p:cNvGrpSpPr/>
          <p:nvPr/>
        </p:nvGrpSpPr>
        <p:grpSpPr>
          <a:xfrm>
            <a:off x="5105400" y="2773680"/>
            <a:ext cx="3124200" cy="707886"/>
            <a:chOff x="5105400" y="2468880"/>
            <a:chExt cx="3124200" cy="707886"/>
          </a:xfrm>
        </p:grpSpPr>
        <p:cxnSp>
          <p:nvCxnSpPr>
            <p:cNvPr id="844" name="Google Shape;844;p63"/>
            <p:cNvCxnSpPr/>
            <p:nvPr/>
          </p:nvCxnSpPr>
          <p:spPr>
            <a:xfrm rot="10800000">
              <a:off x="5105400" y="2667000"/>
              <a:ext cx="838200" cy="0"/>
            </a:xfrm>
            <a:prstGeom prst="straightConnector1">
              <a:avLst/>
            </a:prstGeom>
            <a:noFill/>
            <a:ln w="25400" cap="flat" cmpd="sng">
              <a:solidFill>
                <a:srgbClr val="FF0000"/>
              </a:solidFill>
              <a:prstDash val="solid"/>
              <a:round/>
              <a:headEnd type="none" w="sm" len="sm"/>
              <a:tailEnd type="stealth" w="med" len="med"/>
            </a:ln>
          </p:spPr>
        </p:cxnSp>
        <p:sp>
          <p:nvSpPr>
            <p:cNvPr id="845" name="Google Shape;845;p63"/>
            <p:cNvSpPr txBox="1"/>
            <p:nvPr/>
          </p:nvSpPr>
          <p:spPr>
            <a:xfrm>
              <a:off x="5943600" y="2468880"/>
              <a:ext cx="2286000" cy="70788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rgbClr val="FF0000"/>
                  </a:solidFill>
                  <a:latin typeface="Calibri"/>
                  <a:ea typeface="Calibri"/>
                  <a:cs typeface="Calibri"/>
                  <a:sym typeface="Calibri"/>
                </a:rPr>
                <a:t>Local array appears </a:t>
              </a:r>
              <a:br>
                <a:rPr lang="en-US" sz="2000">
                  <a:solidFill>
                    <a:srgbClr val="FF0000"/>
                  </a:solidFill>
                  <a:latin typeface="Calibri"/>
                  <a:ea typeface="Calibri"/>
                  <a:cs typeface="Calibri"/>
                  <a:sym typeface="Calibri"/>
                </a:rPr>
              </a:br>
              <a:r>
                <a:rPr lang="en-US" sz="2000">
                  <a:solidFill>
                    <a:srgbClr val="FF0000"/>
                  </a:solidFill>
                  <a:latin typeface="Calibri"/>
                  <a:ea typeface="Calibri"/>
                  <a:cs typeface="Calibri"/>
                  <a:sym typeface="Calibri"/>
                </a:rPr>
                <a:t>on Stack</a:t>
              </a:r>
              <a:endParaRPr sz="2000">
                <a:solidFill>
                  <a:srgbClr val="FF0000"/>
                </a:solidFill>
                <a:latin typeface="Calibri"/>
                <a:ea typeface="Calibri"/>
                <a:cs typeface="Calibri"/>
                <a:sym typeface="Calibri"/>
              </a:endParaRPr>
            </a:p>
          </p:txBody>
        </p:sp>
      </p:grpSp>
      <p:grpSp>
        <p:nvGrpSpPr>
          <p:cNvPr id="846" name="Google Shape;846;p63"/>
          <p:cNvGrpSpPr/>
          <p:nvPr/>
        </p:nvGrpSpPr>
        <p:grpSpPr>
          <a:xfrm>
            <a:off x="3581400" y="5138928"/>
            <a:ext cx="3581400" cy="1015663"/>
            <a:chOff x="3581400" y="4910328"/>
            <a:chExt cx="3581400" cy="1015663"/>
          </a:xfrm>
        </p:grpSpPr>
        <p:cxnSp>
          <p:nvCxnSpPr>
            <p:cNvPr id="847" name="Google Shape;847;p63"/>
            <p:cNvCxnSpPr/>
            <p:nvPr/>
          </p:nvCxnSpPr>
          <p:spPr>
            <a:xfrm rot="10800000">
              <a:off x="3581400" y="5105400"/>
              <a:ext cx="838200" cy="0"/>
            </a:xfrm>
            <a:prstGeom prst="straightConnector1">
              <a:avLst/>
            </a:prstGeom>
            <a:noFill/>
            <a:ln w="25400" cap="flat" cmpd="sng">
              <a:solidFill>
                <a:srgbClr val="FF0000"/>
              </a:solidFill>
              <a:prstDash val="solid"/>
              <a:round/>
              <a:headEnd type="none" w="sm" len="sm"/>
              <a:tailEnd type="stealth" w="med" len="med"/>
            </a:ln>
          </p:spPr>
        </p:cxnSp>
        <p:sp>
          <p:nvSpPr>
            <p:cNvPr id="848" name="Google Shape;848;p63"/>
            <p:cNvSpPr txBox="1"/>
            <p:nvPr/>
          </p:nvSpPr>
          <p:spPr>
            <a:xfrm>
              <a:off x="4495800" y="4910328"/>
              <a:ext cx="2667000" cy="101566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rgbClr val="FF0000"/>
                  </a:solidFill>
                  <a:latin typeface="Calibri"/>
                  <a:ea typeface="Calibri"/>
                  <a:cs typeface="Calibri"/>
                  <a:sym typeface="Calibri"/>
                </a:rPr>
                <a:t>Pointer to Stack (array) </a:t>
              </a:r>
              <a:br>
                <a:rPr lang="en-US" sz="2000">
                  <a:solidFill>
                    <a:srgbClr val="FF0000"/>
                  </a:solidFill>
                  <a:latin typeface="Calibri"/>
                  <a:ea typeface="Calibri"/>
                  <a:cs typeface="Calibri"/>
                  <a:sym typeface="Calibri"/>
                </a:rPr>
              </a:br>
              <a:r>
                <a:rPr lang="en-US" sz="2000">
                  <a:solidFill>
                    <a:srgbClr val="FF0000"/>
                  </a:solidFill>
                  <a:latin typeface="Calibri"/>
                  <a:ea typeface="Calibri"/>
                  <a:cs typeface="Calibri"/>
                  <a:sym typeface="Calibri"/>
                </a:rPr>
                <a:t>no longer valid once </a:t>
              </a:r>
              <a:br>
                <a:rPr lang="en-US" sz="2000">
                  <a:solidFill>
                    <a:srgbClr val="FF0000"/>
                  </a:solidFill>
                  <a:latin typeface="Calibri"/>
                  <a:ea typeface="Calibri"/>
                  <a:cs typeface="Calibri"/>
                  <a:sym typeface="Calibri"/>
                </a:rPr>
              </a:br>
              <a:r>
                <a:rPr lang="en-US" sz="2000">
                  <a:solidFill>
                    <a:srgbClr val="FF0000"/>
                  </a:solidFill>
                  <a:latin typeface="Calibri"/>
                  <a:ea typeface="Calibri"/>
                  <a:cs typeface="Calibri"/>
                  <a:sym typeface="Calibri"/>
                </a:rPr>
                <a:t>function returns</a:t>
              </a:r>
              <a:endParaRPr sz="200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val="3195297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4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853"/>
        <p:cNvGrpSpPr/>
        <p:nvPr/>
      </p:nvGrpSpPr>
      <p:grpSpPr>
        <a:xfrm>
          <a:off x="0" y="0"/>
          <a:ext cx="0" cy="0"/>
          <a:chOff x="0" y="0"/>
          <a:chExt cx="0" cy="0"/>
        </a:xfrm>
      </p:grpSpPr>
      <p:sp>
        <p:nvSpPr>
          <p:cNvPr id="854" name="Google Shape;854;p6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Using Memory You Don’t Own (3)</a:t>
            </a:r>
            <a:endParaRPr sz="4400" b="0" i="0" u="none" strike="noStrike" cap="none">
              <a:solidFill>
                <a:schemeClr val="accent1"/>
              </a:solidFill>
              <a:latin typeface="Calibri"/>
              <a:ea typeface="Calibri"/>
              <a:cs typeface="Calibri"/>
              <a:sym typeface="Calibri"/>
            </a:endParaRPr>
          </a:p>
        </p:txBody>
      </p:sp>
      <p:sp>
        <p:nvSpPr>
          <p:cNvPr id="855" name="Google Shape;855;p64"/>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What is wrong with this code?</a:t>
            </a:r>
            <a:endParaRPr/>
          </a:p>
          <a:p>
            <a:pPr marL="342900" marR="0" lvl="0" indent="-342900" algn="l" rtl="0">
              <a:spcBef>
                <a:spcPts val="12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typedef struct {</a:t>
            </a:r>
            <a:endParaRPr/>
          </a:p>
          <a:p>
            <a:pPr marL="342900" marR="0" lvl="0" indent="-34290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char *name;</a:t>
            </a:r>
            <a:endParaRPr/>
          </a:p>
          <a:p>
            <a:pPr marL="342900" marR="0" lvl="0" indent="-34290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int age;</a:t>
            </a:r>
            <a:endParaRPr/>
          </a:p>
          <a:p>
            <a:pPr marL="342900" marR="0" lvl="0" indent="-34290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Profile;</a:t>
            </a:r>
            <a:endParaRPr/>
          </a:p>
          <a:p>
            <a:pPr marL="342900" marR="0" lvl="0" indent="-342900" algn="l" rtl="0">
              <a:spcBef>
                <a:spcPts val="18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Profile *person =(Profile *)malloc(sizeof(Profile));</a:t>
            </a:r>
            <a:endParaRPr/>
          </a:p>
          <a:p>
            <a:pPr marL="342900" marR="0" lvl="0" indent="-34290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char *name = getName();</a:t>
            </a:r>
            <a:endParaRPr/>
          </a:p>
          <a:p>
            <a:pPr marL="342900" marR="0" lvl="0" indent="-34290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person-&gt;name = malloc(sizeof(char)*strlen(name));</a:t>
            </a:r>
            <a:endParaRPr/>
          </a:p>
          <a:p>
            <a:pPr marL="342900" marR="0" lvl="0" indent="-34290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strcpy(person-&gt;name,name);</a:t>
            </a:r>
            <a:endParaRPr/>
          </a:p>
          <a:p>
            <a:pPr marL="342900" marR="0" lvl="0" indent="-34290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 Do stuff (that isn’t buggy)</a:t>
            </a:r>
            <a:endParaRPr/>
          </a:p>
          <a:p>
            <a:pPr marL="342900" marR="0" lvl="0" indent="-34290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free(person);</a:t>
            </a:r>
            <a:endParaRPr/>
          </a:p>
          <a:p>
            <a:pPr marL="342900" marR="0" lvl="0" indent="-34290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free(person-&gt;name);</a:t>
            </a:r>
            <a:endParaRPr/>
          </a:p>
          <a:p>
            <a:pPr marL="342900" marR="0" lvl="0" indent="-342900" algn="l" rtl="0">
              <a:spcBef>
                <a:spcPts val="480"/>
              </a:spcBef>
              <a:spcAft>
                <a:spcPts val="0"/>
              </a:spcAft>
              <a:buClr>
                <a:schemeClr val="dk1"/>
              </a:buClr>
              <a:buFont typeface="Arial"/>
              <a:buNone/>
            </a:pPr>
            <a:endParaRPr sz="2400" b="0" i="0" u="none" strike="noStrike" cap="none">
              <a:solidFill>
                <a:schemeClr val="dk1"/>
              </a:solidFill>
              <a:latin typeface="Courier New"/>
              <a:ea typeface="Courier New"/>
              <a:cs typeface="Courier New"/>
              <a:sym typeface="Courier New"/>
            </a:endParaRPr>
          </a:p>
        </p:txBody>
      </p:sp>
      <p:sp>
        <p:nvSpPr>
          <p:cNvPr id="856" name="Google Shape;856;p6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857" name="Google Shape;857;p6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858" name="Google Shape;858;p6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34</a:t>
            </a:fld>
            <a:endParaRPr sz="1200">
              <a:solidFill>
                <a:srgbClr val="888888"/>
              </a:solidFill>
              <a:latin typeface="Calibri"/>
              <a:ea typeface="Calibri"/>
              <a:cs typeface="Calibri"/>
              <a:sym typeface="Calibri"/>
            </a:endParaRPr>
          </a:p>
        </p:txBody>
      </p:sp>
      <p:grpSp>
        <p:nvGrpSpPr>
          <p:cNvPr id="859" name="Google Shape;859;p64"/>
          <p:cNvGrpSpPr/>
          <p:nvPr/>
        </p:nvGrpSpPr>
        <p:grpSpPr>
          <a:xfrm>
            <a:off x="3429000" y="5715000"/>
            <a:ext cx="4648200" cy="685800"/>
            <a:chOff x="3429000" y="5715000"/>
            <a:chExt cx="4648200" cy="685800"/>
          </a:xfrm>
        </p:grpSpPr>
        <p:sp>
          <p:nvSpPr>
            <p:cNvPr id="860" name="Google Shape;860;p64"/>
            <p:cNvSpPr/>
            <p:nvPr/>
          </p:nvSpPr>
          <p:spPr>
            <a:xfrm>
              <a:off x="3429000" y="5715000"/>
              <a:ext cx="304800" cy="685800"/>
            </a:xfrm>
            <a:prstGeom prst="rightBrace">
              <a:avLst>
                <a:gd name="adj1" fmla="val 8333"/>
                <a:gd name="adj2" fmla="val 50000"/>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861" name="Google Shape;861;p64"/>
            <p:cNvSpPr txBox="1"/>
            <p:nvPr/>
          </p:nvSpPr>
          <p:spPr>
            <a:xfrm>
              <a:off x="3810000" y="5733288"/>
              <a:ext cx="4267200"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rgbClr val="FF0000"/>
                  </a:solidFill>
                  <a:latin typeface="Calibri"/>
                  <a:ea typeface="Calibri"/>
                  <a:cs typeface="Calibri"/>
                  <a:sym typeface="Calibri"/>
                </a:rPr>
                <a:t>Accessing memory after you’ve freed it.</a:t>
              </a:r>
              <a:endParaRPr/>
            </a:p>
            <a:p>
              <a:pPr marL="0" marR="0" lvl="0" indent="0" algn="l" rtl="0">
                <a:spcBef>
                  <a:spcPts val="0"/>
                </a:spcBef>
                <a:spcAft>
                  <a:spcPts val="0"/>
                </a:spcAft>
                <a:buNone/>
              </a:pPr>
              <a:r>
                <a:rPr lang="en-US" sz="1800">
                  <a:solidFill>
                    <a:srgbClr val="FF0000"/>
                  </a:solidFill>
                  <a:latin typeface="Calibri"/>
                  <a:ea typeface="Calibri"/>
                  <a:cs typeface="Calibri"/>
                  <a:sym typeface="Calibri"/>
                </a:rPr>
                <a:t>These statements should be switched.</a:t>
              </a:r>
              <a:endParaRPr sz="1800">
                <a:solidFill>
                  <a:srgbClr val="FF0000"/>
                </a:solidFill>
                <a:latin typeface="Calibri"/>
                <a:ea typeface="Calibri"/>
                <a:cs typeface="Calibri"/>
                <a:sym typeface="Calibri"/>
              </a:endParaRPr>
            </a:p>
          </p:txBody>
        </p:sp>
      </p:grpSp>
      <p:grpSp>
        <p:nvGrpSpPr>
          <p:cNvPr id="862" name="Google Shape;862;p64"/>
          <p:cNvGrpSpPr/>
          <p:nvPr/>
        </p:nvGrpSpPr>
        <p:grpSpPr>
          <a:xfrm>
            <a:off x="4343400" y="2819400"/>
            <a:ext cx="4800600" cy="1828800"/>
            <a:chOff x="4343400" y="2819400"/>
            <a:chExt cx="4800600" cy="1828800"/>
          </a:xfrm>
        </p:grpSpPr>
        <p:cxnSp>
          <p:nvCxnSpPr>
            <p:cNvPr id="863" name="Google Shape;863;p64"/>
            <p:cNvCxnSpPr/>
            <p:nvPr/>
          </p:nvCxnSpPr>
          <p:spPr>
            <a:xfrm>
              <a:off x="6324600" y="3429000"/>
              <a:ext cx="0" cy="1219200"/>
            </a:xfrm>
            <a:prstGeom prst="straightConnector1">
              <a:avLst/>
            </a:prstGeom>
            <a:noFill/>
            <a:ln w="25400" cap="flat" cmpd="sng">
              <a:solidFill>
                <a:srgbClr val="FF0000"/>
              </a:solidFill>
              <a:prstDash val="solid"/>
              <a:round/>
              <a:headEnd type="none" w="sm" len="sm"/>
              <a:tailEnd type="stealth" w="med" len="med"/>
            </a:ln>
          </p:spPr>
        </p:cxnSp>
        <p:sp>
          <p:nvSpPr>
            <p:cNvPr id="864" name="Google Shape;864;p64"/>
            <p:cNvSpPr txBox="1"/>
            <p:nvPr/>
          </p:nvSpPr>
          <p:spPr>
            <a:xfrm>
              <a:off x="4343400" y="2819400"/>
              <a:ext cx="4800600"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rgbClr val="FF0000"/>
                  </a:solidFill>
                  <a:latin typeface="Calibri"/>
                  <a:ea typeface="Calibri"/>
                  <a:cs typeface="Calibri"/>
                  <a:sym typeface="Calibri"/>
                </a:rPr>
                <a:t>Did not allocate space for the null terminator!  Want </a:t>
              </a:r>
              <a:r>
                <a:rPr lang="en-US" sz="1800">
                  <a:solidFill>
                    <a:srgbClr val="FF0000"/>
                  </a:solidFill>
                  <a:latin typeface="Courier New"/>
                  <a:ea typeface="Courier New"/>
                  <a:cs typeface="Courier New"/>
                  <a:sym typeface="Courier New"/>
                </a:rPr>
                <a:t>(strlen(name)+1)</a:t>
              </a:r>
              <a:r>
                <a:rPr lang="en-US" sz="1800">
                  <a:solidFill>
                    <a:srgbClr val="FF0000"/>
                  </a:solidFill>
                  <a:latin typeface="Calibri"/>
                  <a:ea typeface="Calibri"/>
                  <a:cs typeface="Calibri"/>
                  <a:sym typeface="Calibri"/>
                </a:rPr>
                <a:t> here.</a:t>
              </a:r>
              <a:endParaRPr sz="180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val="402602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869"/>
        <p:cNvGrpSpPr/>
        <p:nvPr/>
      </p:nvGrpSpPr>
      <p:grpSpPr>
        <a:xfrm>
          <a:off x="0" y="0"/>
          <a:ext cx="0" cy="0"/>
          <a:chOff x="0" y="0"/>
          <a:chExt cx="0" cy="0"/>
        </a:xfrm>
      </p:grpSpPr>
      <p:sp>
        <p:nvSpPr>
          <p:cNvPr id="870" name="Google Shape;870;p65"/>
          <p:cNvSpPr txBox="1">
            <a:spLocks noGrp="1"/>
          </p:cNvSpPr>
          <p:nvPr>
            <p:ph type="title"/>
          </p:nvPr>
        </p:nvSpPr>
        <p:spPr>
          <a:xfrm>
            <a:off x="236538" y="274638"/>
            <a:ext cx="8686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Using Memory You Haven’t Allocated</a:t>
            </a:r>
            <a:endParaRPr/>
          </a:p>
        </p:txBody>
      </p:sp>
      <p:sp>
        <p:nvSpPr>
          <p:cNvPr id="871" name="Google Shape;871;p65"/>
          <p:cNvSpPr txBox="1">
            <a:spLocks noGrp="1"/>
          </p:cNvSpPr>
          <p:nvPr>
            <p:ph type="body" idx="1"/>
          </p:nvPr>
        </p:nvSpPr>
        <p:spPr>
          <a:xfrm>
            <a:off x="457200" y="1600199"/>
            <a:ext cx="8229600" cy="484632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What is wrong with this code?</a:t>
            </a:r>
            <a:endParaRPr/>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a:p>
            <a:pPr marL="342900" marR="0" lvl="0" indent="-34290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void StringManipulate() {</a:t>
            </a:r>
            <a:endParaRPr/>
          </a:p>
          <a:p>
            <a:pPr marL="342900" marR="0" lvl="0" indent="-34290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const char *name = “Safety Critical";</a:t>
            </a:r>
            <a:endParaRPr/>
          </a:p>
          <a:p>
            <a:pPr marL="342900" marR="0" lvl="0" indent="-34290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char *str = malloc(sizeof (ch</a:t>
            </a:r>
            <a:r>
              <a:rPr lang="en-US" sz="2400">
                <a:latin typeface="Courier New"/>
                <a:ea typeface="Courier New"/>
                <a:cs typeface="Courier New"/>
                <a:sym typeface="Courier New"/>
              </a:rPr>
              <a:t>ar) * </a:t>
            </a:r>
            <a:r>
              <a:rPr lang="en-US" sz="2400" b="0" i="0" u="none" strike="noStrike" cap="none">
                <a:solidFill>
                  <a:schemeClr val="dk1"/>
                </a:solidFill>
                <a:latin typeface="Courier New"/>
                <a:ea typeface="Courier New"/>
                <a:cs typeface="Courier New"/>
                <a:sym typeface="Courier New"/>
              </a:rPr>
              <a:t>10);</a:t>
            </a:r>
            <a:endParaRPr/>
          </a:p>
          <a:p>
            <a:pPr marL="342900" marR="0" lvl="0" indent="-34290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strncpy(str, name, 10);</a:t>
            </a:r>
            <a:endParaRPr/>
          </a:p>
          <a:p>
            <a:pPr marL="342900" marR="0" lvl="0" indent="-34290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str[10] = '\0';</a:t>
            </a:r>
            <a:endParaRPr/>
          </a:p>
          <a:p>
            <a:pPr marL="342900" marR="0" lvl="0" indent="-34290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printf("%s\n", str); </a:t>
            </a:r>
            <a:endParaRPr/>
          </a:p>
          <a:p>
            <a:pPr marL="342900" marR="0" lvl="0" indent="-34290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a:t>
            </a:r>
            <a:endParaRPr/>
          </a:p>
        </p:txBody>
      </p:sp>
      <p:sp>
        <p:nvSpPr>
          <p:cNvPr id="872" name="Google Shape;872;p6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873" name="Google Shape;873;p6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874" name="Google Shape;874;p6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35</a:t>
            </a:fld>
            <a:endParaRPr sz="1200">
              <a:solidFill>
                <a:srgbClr val="888888"/>
              </a:solidFill>
              <a:latin typeface="Calibri"/>
              <a:ea typeface="Calibri"/>
              <a:cs typeface="Calibri"/>
              <a:sym typeface="Calibri"/>
            </a:endParaRPr>
          </a:p>
        </p:txBody>
      </p:sp>
      <p:grpSp>
        <p:nvGrpSpPr>
          <p:cNvPr id="875" name="Google Shape;875;p65"/>
          <p:cNvGrpSpPr/>
          <p:nvPr/>
        </p:nvGrpSpPr>
        <p:grpSpPr>
          <a:xfrm>
            <a:off x="4648200" y="4495800"/>
            <a:ext cx="4495800" cy="400110"/>
            <a:chOff x="4648200" y="4495800"/>
            <a:chExt cx="4495800" cy="400110"/>
          </a:xfrm>
        </p:grpSpPr>
        <p:cxnSp>
          <p:nvCxnSpPr>
            <p:cNvPr id="876" name="Google Shape;876;p65"/>
            <p:cNvCxnSpPr/>
            <p:nvPr/>
          </p:nvCxnSpPr>
          <p:spPr>
            <a:xfrm rot="10800000">
              <a:off x="4648200" y="4724400"/>
              <a:ext cx="990600" cy="0"/>
            </a:xfrm>
            <a:prstGeom prst="straightConnector1">
              <a:avLst/>
            </a:prstGeom>
            <a:noFill/>
            <a:ln w="25400" cap="flat" cmpd="sng">
              <a:solidFill>
                <a:srgbClr val="FF0000"/>
              </a:solidFill>
              <a:prstDash val="solid"/>
              <a:round/>
              <a:headEnd type="none" w="sm" len="sm"/>
              <a:tailEnd type="stealth" w="med" len="med"/>
            </a:ln>
          </p:spPr>
        </p:cxnSp>
        <p:sp>
          <p:nvSpPr>
            <p:cNvPr id="877" name="Google Shape;877;p65"/>
            <p:cNvSpPr txBox="1"/>
            <p:nvPr/>
          </p:nvSpPr>
          <p:spPr>
            <a:xfrm>
              <a:off x="5715000" y="4495800"/>
              <a:ext cx="3429000" cy="4001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rgbClr val="FF0000"/>
                  </a:solidFill>
                  <a:latin typeface="Calibri"/>
                  <a:ea typeface="Calibri"/>
                  <a:cs typeface="Calibri"/>
                  <a:sym typeface="Calibri"/>
                </a:rPr>
                <a:t>Write beyond array bounds </a:t>
              </a:r>
              <a:endParaRPr sz="2000">
                <a:solidFill>
                  <a:srgbClr val="FF0000"/>
                </a:solidFill>
                <a:latin typeface="Calibri"/>
                <a:ea typeface="Calibri"/>
                <a:cs typeface="Calibri"/>
                <a:sym typeface="Calibri"/>
              </a:endParaRPr>
            </a:p>
          </p:txBody>
        </p:sp>
      </p:grpSp>
      <p:grpSp>
        <p:nvGrpSpPr>
          <p:cNvPr id="878" name="Google Shape;878;p65"/>
          <p:cNvGrpSpPr/>
          <p:nvPr/>
        </p:nvGrpSpPr>
        <p:grpSpPr>
          <a:xfrm>
            <a:off x="4648200" y="4953000"/>
            <a:ext cx="4495800" cy="400110"/>
            <a:chOff x="4648200" y="4953000"/>
            <a:chExt cx="4495800" cy="400110"/>
          </a:xfrm>
        </p:grpSpPr>
        <p:cxnSp>
          <p:nvCxnSpPr>
            <p:cNvPr id="879" name="Google Shape;879;p65"/>
            <p:cNvCxnSpPr/>
            <p:nvPr/>
          </p:nvCxnSpPr>
          <p:spPr>
            <a:xfrm rot="10800000">
              <a:off x="4648200" y="5181600"/>
              <a:ext cx="990600" cy="0"/>
            </a:xfrm>
            <a:prstGeom prst="straightConnector1">
              <a:avLst/>
            </a:prstGeom>
            <a:noFill/>
            <a:ln w="25400" cap="flat" cmpd="sng">
              <a:solidFill>
                <a:srgbClr val="FF0000"/>
              </a:solidFill>
              <a:prstDash val="solid"/>
              <a:round/>
              <a:headEnd type="none" w="sm" len="sm"/>
              <a:tailEnd type="stealth" w="med" len="med"/>
            </a:ln>
          </p:spPr>
        </p:cxnSp>
        <p:sp>
          <p:nvSpPr>
            <p:cNvPr id="880" name="Google Shape;880;p65"/>
            <p:cNvSpPr txBox="1"/>
            <p:nvPr/>
          </p:nvSpPr>
          <p:spPr>
            <a:xfrm>
              <a:off x="5715000" y="4953000"/>
              <a:ext cx="3429000" cy="40011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rgbClr val="FF0000"/>
                  </a:solidFill>
                  <a:latin typeface="Calibri"/>
                  <a:ea typeface="Calibri"/>
                  <a:cs typeface="Calibri"/>
                  <a:sym typeface="Calibri"/>
                </a:rPr>
                <a:t>Read beyond array bounds </a:t>
              </a:r>
              <a:endParaRPr sz="200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val="410489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886" name="Google Shape;886;p66"/>
          <p:cNvSpPr txBox="1">
            <a:spLocks noGrp="1"/>
          </p:cNvSpPr>
          <p:nvPr>
            <p:ph type="title"/>
          </p:nvPr>
        </p:nvSpPr>
        <p:spPr>
          <a:xfrm>
            <a:off x="236538" y="274638"/>
            <a:ext cx="86868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Using Memory You Haven’t Allocated</a:t>
            </a:r>
            <a:endParaRPr/>
          </a:p>
        </p:txBody>
      </p:sp>
      <p:sp>
        <p:nvSpPr>
          <p:cNvPr id="887" name="Google Shape;887;p66"/>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What is wrong with this code?</a:t>
            </a:r>
            <a:endParaRPr/>
          </a:p>
          <a:p>
            <a:pPr marL="342900" marR="0" lvl="0" indent="-342900" algn="l" rtl="0">
              <a:lnSpc>
                <a:spcPct val="90000"/>
              </a:lnSpc>
              <a:spcBef>
                <a:spcPts val="1800"/>
              </a:spcBef>
              <a:spcAft>
                <a:spcPts val="0"/>
              </a:spcAft>
              <a:buClr>
                <a:schemeClr val="dk1"/>
              </a:buClr>
              <a:buFont typeface="Arial"/>
              <a:buNone/>
            </a:pPr>
            <a:endParaRPr sz="2800" b="0" i="0" u="none" strike="noStrike" cap="none">
              <a:solidFill>
                <a:schemeClr val="dk1"/>
              </a:solidFill>
              <a:latin typeface="Courier New"/>
              <a:ea typeface="Courier New"/>
              <a:cs typeface="Courier New"/>
              <a:sym typeface="Courier New"/>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char buffer[1024]; /* global */</a:t>
            </a:r>
            <a:endParaRPr/>
          </a:p>
          <a:p>
            <a:pPr marL="342900" marR="0" lvl="0" indent="-342900" algn="l" rtl="0">
              <a:lnSpc>
                <a:spcPct val="90000"/>
              </a:lnSpc>
              <a:spcBef>
                <a:spcPts val="180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int </a:t>
            </a:r>
            <a:r>
              <a:rPr lang="en-US" sz="2800">
                <a:latin typeface="Courier New"/>
                <a:ea typeface="Courier New"/>
                <a:cs typeface="Courier New"/>
                <a:sym typeface="Courier New"/>
              </a:rPr>
              <a:t>foo</a:t>
            </a:r>
            <a:r>
              <a:rPr lang="en-US" sz="2800" b="0" i="0" u="none" strike="noStrike" cap="none">
                <a:solidFill>
                  <a:schemeClr val="dk1"/>
                </a:solidFill>
                <a:latin typeface="Courier New"/>
                <a:ea typeface="Courier New"/>
                <a:cs typeface="Courier New"/>
                <a:sym typeface="Courier New"/>
              </a:rPr>
              <a:t>(char *</a:t>
            </a:r>
            <a:r>
              <a:rPr lang="en-US" sz="2800">
                <a:latin typeface="Courier New"/>
                <a:ea typeface="Courier New"/>
                <a:cs typeface="Courier New"/>
                <a:sym typeface="Courier New"/>
              </a:rPr>
              <a:t>str</a:t>
            </a:r>
            <a:r>
              <a:rPr lang="en-US" sz="2800" b="0" i="0" u="none" strike="noStrike" cap="none">
                <a:solidFill>
                  <a:schemeClr val="dk1"/>
                </a:solidFill>
                <a:latin typeface="Courier New"/>
                <a:ea typeface="Courier New"/>
                <a:cs typeface="Courier New"/>
                <a:sym typeface="Courier New"/>
              </a:rPr>
              <a:t>) {</a:t>
            </a:r>
            <a:endParaRPr/>
          </a:p>
          <a:p>
            <a:pPr marL="342900" marR="0" lvl="0" indent="-342900" algn="l" rtl="0">
              <a:lnSpc>
                <a:spcPct val="90000"/>
              </a:lnSpc>
              <a:spcBef>
                <a:spcPts val="56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strcpy(buffer,</a:t>
            </a:r>
            <a:r>
              <a:rPr lang="en-US" sz="2800">
                <a:latin typeface="Courier New"/>
                <a:ea typeface="Courier New"/>
                <a:cs typeface="Courier New"/>
                <a:sym typeface="Courier New"/>
              </a:rPr>
              <a:t>str</a:t>
            </a:r>
            <a:r>
              <a:rPr lang="en-US" sz="2800" b="0" i="0" u="none" strike="noStrike" cap="none">
                <a:solidFill>
                  <a:schemeClr val="dk1"/>
                </a:solidFill>
                <a:latin typeface="Courier New"/>
                <a:ea typeface="Courier New"/>
                <a:cs typeface="Courier New"/>
                <a:sym typeface="Courier New"/>
              </a:rPr>
              <a:t>);</a:t>
            </a:r>
            <a:endParaRPr/>
          </a:p>
          <a:p>
            <a:pPr marL="342900" marR="0" lvl="0" indent="-342900" algn="l" rtl="0">
              <a:lnSpc>
                <a:spcPct val="90000"/>
              </a:lnSpc>
              <a:spcBef>
                <a:spcPts val="56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a:t>
            </a:r>
            <a:endParaRPr/>
          </a:p>
          <a:p>
            <a:pPr marL="342900" marR="0" lvl="0" indent="-342900" algn="l" rtl="0">
              <a:lnSpc>
                <a:spcPct val="90000"/>
              </a:lnSpc>
              <a:spcBef>
                <a:spcPts val="56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a:t>
            </a:r>
            <a:endParaRPr/>
          </a:p>
        </p:txBody>
      </p:sp>
      <p:sp>
        <p:nvSpPr>
          <p:cNvPr id="888" name="Google Shape;888;p6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889" name="Google Shape;889;p6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890" name="Google Shape;890;p6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36</a:t>
            </a:fld>
            <a:endParaRPr sz="1200">
              <a:solidFill>
                <a:srgbClr val="888888"/>
              </a:solidFill>
              <a:latin typeface="Calibri"/>
              <a:ea typeface="Calibri"/>
              <a:cs typeface="Calibri"/>
              <a:sym typeface="Calibri"/>
            </a:endParaRPr>
          </a:p>
        </p:txBody>
      </p:sp>
      <p:grpSp>
        <p:nvGrpSpPr>
          <p:cNvPr id="891" name="Google Shape;891;p66"/>
          <p:cNvGrpSpPr/>
          <p:nvPr/>
        </p:nvGrpSpPr>
        <p:grpSpPr>
          <a:xfrm>
            <a:off x="5410200" y="4267200"/>
            <a:ext cx="3276600" cy="983397"/>
            <a:chOff x="5410200" y="4267200"/>
            <a:chExt cx="3276600" cy="983397"/>
          </a:xfrm>
        </p:grpSpPr>
        <p:cxnSp>
          <p:nvCxnSpPr>
            <p:cNvPr id="892" name="Google Shape;892;p66"/>
            <p:cNvCxnSpPr/>
            <p:nvPr/>
          </p:nvCxnSpPr>
          <p:spPr>
            <a:xfrm rot="10800000">
              <a:off x="5410200" y="4267200"/>
              <a:ext cx="533400" cy="304800"/>
            </a:xfrm>
            <a:prstGeom prst="straightConnector1">
              <a:avLst/>
            </a:prstGeom>
            <a:noFill/>
            <a:ln w="25400" cap="flat" cmpd="sng">
              <a:solidFill>
                <a:srgbClr val="FF0000"/>
              </a:solidFill>
              <a:prstDash val="solid"/>
              <a:round/>
              <a:headEnd type="none" w="sm" len="sm"/>
              <a:tailEnd type="stealth" w="med" len="med"/>
            </a:ln>
          </p:spPr>
        </p:cxnSp>
        <p:sp>
          <p:nvSpPr>
            <p:cNvPr id="893" name="Google Shape;893;p66"/>
            <p:cNvSpPr txBox="1"/>
            <p:nvPr/>
          </p:nvSpPr>
          <p:spPr>
            <a:xfrm>
              <a:off x="5943600" y="4419600"/>
              <a:ext cx="2743200" cy="83099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rgbClr val="FF0000"/>
                  </a:solidFill>
                  <a:latin typeface="Calibri"/>
                  <a:ea typeface="Calibri"/>
                  <a:cs typeface="Calibri"/>
                  <a:sym typeface="Calibri"/>
                </a:rPr>
                <a:t>What if more than </a:t>
              </a:r>
              <a:br>
                <a:rPr lang="en-US" sz="2400">
                  <a:solidFill>
                    <a:srgbClr val="FF0000"/>
                  </a:solidFill>
                  <a:latin typeface="Calibri"/>
                  <a:ea typeface="Calibri"/>
                  <a:cs typeface="Calibri"/>
                  <a:sym typeface="Calibri"/>
                </a:rPr>
              </a:br>
              <a:r>
                <a:rPr lang="en-US" sz="2400">
                  <a:solidFill>
                    <a:srgbClr val="FF0000"/>
                  </a:solidFill>
                  <a:latin typeface="Calibri"/>
                  <a:ea typeface="Calibri"/>
                  <a:cs typeface="Calibri"/>
                  <a:sym typeface="Calibri"/>
                </a:rPr>
                <a:t>a kibi characters?</a:t>
              </a:r>
              <a:endParaRPr sz="2400">
                <a:solidFill>
                  <a:srgbClr val="FF0000"/>
                </a:solidFill>
                <a:latin typeface="Calibri"/>
                <a:ea typeface="Calibri"/>
                <a:cs typeface="Calibri"/>
                <a:sym typeface="Calibri"/>
              </a:endParaRPr>
            </a:p>
          </p:txBody>
        </p:sp>
      </p:grpSp>
      <p:sp>
        <p:nvSpPr>
          <p:cNvPr id="894" name="Google Shape;894;p66"/>
          <p:cNvSpPr txBox="1"/>
          <p:nvPr/>
        </p:nvSpPr>
        <p:spPr>
          <a:xfrm>
            <a:off x="3276600" y="5334000"/>
            <a:ext cx="5562600" cy="83099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b="1">
                <a:solidFill>
                  <a:srgbClr val="FF0000"/>
                </a:solidFill>
                <a:latin typeface="Calibri"/>
                <a:ea typeface="Calibri"/>
                <a:cs typeface="Calibri"/>
                <a:sym typeface="Calibri"/>
              </a:rPr>
              <a:t>This is called BUFFER OVERRUN or BUFFER OVERFLOW and is a security flaw!!!</a:t>
            </a:r>
            <a:endParaRPr sz="2400" b="1">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700693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899"/>
        <p:cNvGrpSpPr/>
        <p:nvPr/>
      </p:nvGrpSpPr>
      <p:grpSpPr>
        <a:xfrm>
          <a:off x="0" y="0"/>
          <a:ext cx="0" cy="0"/>
          <a:chOff x="0" y="0"/>
          <a:chExt cx="0" cy="0"/>
        </a:xfrm>
      </p:grpSpPr>
      <p:sp>
        <p:nvSpPr>
          <p:cNvPr id="900" name="Google Shape;900;p6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Freeing Invalid Memory</a:t>
            </a:r>
            <a:endParaRPr/>
          </a:p>
        </p:txBody>
      </p:sp>
      <p:sp>
        <p:nvSpPr>
          <p:cNvPr id="901" name="Google Shape;901;p67"/>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What is wrong with this code?</a:t>
            </a:r>
            <a:endParaRPr sz="2000" b="0" i="0" u="none" strike="noStrike" cap="none">
              <a:solidFill>
                <a:schemeClr val="dk1"/>
              </a:solidFill>
              <a:latin typeface="Courier"/>
              <a:ea typeface="Courier"/>
              <a:cs typeface="Courier"/>
              <a:sym typeface="Courier"/>
            </a:endParaRPr>
          </a:p>
          <a:p>
            <a:pPr marL="342900" marR="0" lvl="0" indent="-342900" algn="l" rtl="0">
              <a:lnSpc>
                <a:spcPct val="90000"/>
              </a:lnSpc>
              <a:spcBef>
                <a:spcPts val="180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void FreeMemX()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int fnh = 0;</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free(&amp;fnh);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a:t>
            </a:r>
            <a:endParaRPr/>
          </a:p>
          <a:p>
            <a:pPr marL="342900" marR="0" lvl="0" indent="-342900" algn="l" rtl="0">
              <a:lnSpc>
                <a:spcPct val="90000"/>
              </a:lnSpc>
              <a:spcBef>
                <a:spcPts val="180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void FreeMemY()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int *fum = malloc(4*sizeof(int));</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free(fum+1);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free(fum);</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free(fum);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a:t>
            </a:r>
            <a:endParaRPr/>
          </a:p>
        </p:txBody>
      </p:sp>
      <p:sp>
        <p:nvSpPr>
          <p:cNvPr id="902" name="Google Shape;902;p6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903" name="Google Shape;903;p67"/>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904" name="Google Shape;904;p6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37</a:t>
            </a:fld>
            <a:endParaRPr sz="1200">
              <a:solidFill>
                <a:srgbClr val="888888"/>
              </a:solidFill>
              <a:latin typeface="Calibri"/>
              <a:ea typeface="Calibri"/>
              <a:cs typeface="Calibri"/>
              <a:sym typeface="Calibri"/>
            </a:endParaRPr>
          </a:p>
        </p:txBody>
      </p:sp>
      <p:grpSp>
        <p:nvGrpSpPr>
          <p:cNvPr id="905" name="Google Shape;905;p67"/>
          <p:cNvGrpSpPr/>
          <p:nvPr/>
        </p:nvGrpSpPr>
        <p:grpSpPr>
          <a:xfrm>
            <a:off x="3810000" y="3048000"/>
            <a:ext cx="4267200" cy="461665"/>
            <a:chOff x="3810000" y="3048000"/>
            <a:chExt cx="4267200" cy="461665"/>
          </a:xfrm>
        </p:grpSpPr>
        <p:cxnSp>
          <p:nvCxnSpPr>
            <p:cNvPr id="906" name="Google Shape;906;p67"/>
            <p:cNvCxnSpPr/>
            <p:nvPr/>
          </p:nvCxnSpPr>
          <p:spPr>
            <a:xfrm rot="10800000">
              <a:off x="3810000" y="3276600"/>
              <a:ext cx="731520" cy="0"/>
            </a:xfrm>
            <a:prstGeom prst="straightConnector1">
              <a:avLst/>
            </a:prstGeom>
            <a:noFill/>
            <a:ln w="25400" cap="flat" cmpd="sng">
              <a:solidFill>
                <a:srgbClr val="FF0000"/>
              </a:solidFill>
              <a:prstDash val="solid"/>
              <a:round/>
              <a:headEnd type="none" w="sm" len="sm"/>
              <a:tailEnd type="stealth" w="med" len="med"/>
            </a:ln>
          </p:spPr>
        </p:cxnSp>
        <p:sp>
          <p:nvSpPr>
            <p:cNvPr id="907" name="Google Shape;907;p67"/>
            <p:cNvSpPr txBox="1"/>
            <p:nvPr/>
          </p:nvSpPr>
          <p:spPr>
            <a:xfrm>
              <a:off x="4495800" y="3048000"/>
              <a:ext cx="3581400" cy="46166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rgbClr val="FF0000"/>
                  </a:solidFill>
                  <a:latin typeface="Calibri"/>
                  <a:ea typeface="Calibri"/>
                  <a:cs typeface="Calibri"/>
                  <a:sym typeface="Calibri"/>
                </a:rPr>
                <a:t>1) Free of a Stack variable</a:t>
              </a:r>
              <a:endParaRPr sz="2400">
                <a:solidFill>
                  <a:srgbClr val="FF0000"/>
                </a:solidFill>
                <a:latin typeface="Calibri"/>
                <a:ea typeface="Calibri"/>
                <a:cs typeface="Calibri"/>
                <a:sym typeface="Calibri"/>
              </a:endParaRPr>
            </a:p>
          </p:txBody>
        </p:sp>
      </p:grpSp>
      <p:grpSp>
        <p:nvGrpSpPr>
          <p:cNvPr id="908" name="Google Shape;908;p67"/>
          <p:cNvGrpSpPr/>
          <p:nvPr/>
        </p:nvGrpSpPr>
        <p:grpSpPr>
          <a:xfrm>
            <a:off x="3962400" y="4800600"/>
            <a:ext cx="4343400" cy="461665"/>
            <a:chOff x="3962400" y="4800600"/>
            <a:chExt cx="4343400" cy="461665"/>
          </a:xfrm>
        </p:grpSpPr>
        <p:cxnSp>
          <p:nvCxnSpPr>
            <p:cNvPr id="909" name="Google Shape;909;p67"/>
            <p:cNvCxnSpPr/>
            <p:nvPr/>
          </p:nvCxnSpPr>
          <p:spPr>
            <a:xfrm rot="10800000">
              <a:off x="3962400" y="5029200"/>
              <a:ext cx="731520" cy="0"/>
            </a:xfrm>
            <a:prstGeom prst="straightConnector1">
              <a:avLst/>
            </a:prstGeom>
            <a:noFill/>
            <a:ln w="25400" cap="flat" cmpd="sng">
              <a:solidFill>
                <a:srgbClr val="FF0000"/>
              </a:solidFill>
              <a:prstDash val="solid"/>
              <a:round/>
              <a:headEnd type="none" w="sm" len="sm"/>
              <a:tailEnd type="stealth" w="med" len="med"/>
            </a:ln>
          </p:spPr>
        </p:cxnSp>
        <p:sp>
          <p:nvSpPr>
            <p:cNvPr id="910" name="Google Shape;910;p67"/>
            <p:cNvSpPr txBox="1"/>
            <p:nvPr/>
          </p:nvSpPr>
          <p:spPr>
            <a:xfrm>
              <a:off x="4724400" y="4800600"/>
              <a:ext cx="3581400" cy="46166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rgbClr val="FF0000"/>
                  </a:solidFill>
                  <a:latin typeface="Calibri"/>
                  <a:ea typeface="Calibri"/>
                  <a:cs typeface="Calibri"/>
                  <a:sym typeface="Calibri"/>
                </a:rPr>
                <a:t>2) Free of middle of block</a:t>
              </a:r>
              <a:endParaRPr sz="2400">
                <a:solidFill>
                  <a:srgbClr val="FF0000"/>
                </a:solidFill>
                <a:latin typeface="Calibri"/>
                <a:ea typeface="Calibri"/>
                <a:cs typeface="Calibri"/>
                <a:sym typeface="Calibri"/>
              </a:endParaRPr>
            </a:p>
          </p:txBody>
        </p:sp>
      </p:grpSp>
      <p:grpSp>
        <p:nvGrpSpPr>
          <p:cNvPr id="911" name="Google Shape;911;p67"/>
          <p:cNvGrpSpPr/>
          <p:nvPr/>
        </p:nvGrpSpPr>
        <p:grpSpPr>
          <a:xfrm>
            <a:off x="3429000" y="5562600"/>
            <a:ext cx="4572000" cy="461665"/>
            <a:chOff x="3429000" y="5562600"/>
            <a:chExt cx="4572000" cy="461665"/>
          </a:xfrm>
        </p:grpSpPr>
        <p:cxnSp>
          <p:nvCxnSpPr>
            <p:cNvPr id="912" name="Google Shape;912;p67"/>
            <p:cNvCxnSpPr/>
            <p:nvPr/>
          </p:nvCxnSpPr>
          <p:spPr>
            <a:xfrm rot="10800000">
              <a:off x="3429000" y="5791200"/>
              <a:ext cx="731520" cy="0"/>
            </a:xfrm>
            <a:prstGeom prst="straightConnector1">
              <a:avLst/>
            </a:prstGeom>
            <a:noFill/>
            <a:ln w="25400" cap="flat" cmpd="sng">
              <a:solidFill>
                <a:srgbClr val="FF0000"/>
              </a:solidFill>
              <a:prstDash val="solid"/>
              <a:round/>
              <a:headEnd type="none" w="sm" len="sm"/>
              <a:tailEnd type="stealth" w="med" len="med"/>
            </a:ln>
          </p:spPr>
        </p:cxnSp>
        <p:sp>
          <p:nvSpPr>
            <p:cNvPr id="913" name="Google Shape;913;p67"/>
            <p:cNvSpPr txBox="1"/>
            <p:nvPr/>
          </p:nvSpPr>
          <p:spPr>
            <a:xfrm>
              <a:off x="4191000" y="5562600"/>
              <a:ext cx="3810000" cy="46166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rgbClr val="FF0000"/>
                  </a:solidFill>
                  <a:latin typeface="Calibri"/>
                  <a:ea typeface="Calibri"/>
                  <a:cs typeface="Calibri"/>
                  <a:sym typeface="Calibri"/>
                </a:rPr>
                <a:t>3) Free of already freed block</a:t>
              </a:r>
              <a:endParaRPr sz="2400">
                <a:solidFill>
                  <a:srgbClr val="FF0000"/>
                </a:solidFill>
                <a:latin typeface="Calibri"/>
                <a:ea typeface="Calibri"/>
                <a:cs typeface="Calibri"/>
                <a:sym typeface="Calibri"/>
              </a:endParaRPr>
            </a:p>
          </p:txBody>
        </p:sp>
      </p:grpSp>
      <p:cxnSp>
        <p:nvCxnSpPr>
          <p:cNvPr id="914" name="Google Shape;914;p67"/>
          <p:cNvCxnSpPr/>
          <p:nvPr/>
        </p:nvCxnSpPr>
        <p:spPr>
          <a:xfrm>
            <a:off x="245400" y="4096700"/>
            <a:ext cx="8624700" cy="0"/>
          </a:xfrm>
          <a:prstGeom prst="straightConnector1">
            <a:avLst/>
          </a:prstGeom>
          <a:noFill/>
          <a:ln w="38100" cap="flat" cmpd="sng">
            <a:solidFill>
              <a:schemeClr val="dk2"/>
            </a:solidFill>
            <a:prstDash val="solid"/>
            <a:round/>
            <a:headEnd type="none" w="med" len="med"/>
            <a:tailEnd type="none" w="med" len="med"/>
          </a:ln>
        </p:spPr>
      </p:cxnSp>
    </p:spTree>
    <p:extLst>
      <p:ext uri="{BB962C8B-B14F-4D97-AF65-F5344CB8AC3E}">
        <p14:creationId xmlns:p14="http://schemas.microsoft.com/office/powerpoint/2010/main" val="3498936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919"/>
        <p:cNvGrpSpPr/>
        <p:nvPr/>
      </p:nvGrpSpPr>
      <p:grpSpPr>
        <a:xfrm>
          <a:off x="0" y="0"/>
          <a:ext cx="0" cy="0"/>
          <a:chOff x="0" y="0"/>
          <a:chExt cx="0" cy="0"/>
        </a:xfrm>
      </p:grpSpPr>
      <p:sp>
        <p:nvSpPr>
          <p:cNvPr id="920" name="Google Shape;920;p6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Memory Leaks</a:t>
            </a:r>
            <a:endParaRPr/>
          </a:p>
        </p:txBody>
      </p:sp>
      <p:sp>
        <p:nvSpPr>
          <p:cNvPr id="921" name="Google Shape;921;p68"/>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What is wrong with this code?</a:t>
            </a:r>
            <a:endParaRPr sz="2000" b="0" i="0" u="none" strike="noStrike" cap="none">
              <a:solidFill>
                <a:schemeClr val="dk1"/>
              </a:solidFill>
              <a:latin typeface="Courier"/>
              <a:ea typeface="Courier"/>
              <a:cs typeface="Courier"/>
              <a:sym typeface="Courier"/>
            </a:endParaRPr>
          </a:p>
          <a:p>
            <a:pPr marL="342900" marR="0" lvl="0" indent="-342900" algn="l" rtl="0">
              <a:lnSpc>
                <a:spcPct val="90000"/>
              </a:lnSpc>
              <a:spcBef>
                <a:spcPts val="120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int *pi;</a:t>
            </a:r>
            <a:endParaRPr/>
          </a:p>
          <a:p>
            <a:pPr marL="342900" marR="0" lvl="0" indent="-342900" algn="l" rtl="0">
              <a:lnSpc>
                <a:spcPct val="90000"/>
              </a:lnSpc>
              <a:spcBef>
                <a:spcPts val="120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void foo()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pi = (int*)malloc(8*sizeof(int));</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free(pi);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a:t>
            </a:r>
            <a:endParaRPr/>
          </a:p>
          <a:p>
            <a:pPr marL="342900" marR="0" lvl="0" indent="-342900" algn="l" rtl="0">
              <a:lnSpc>
                <a:spcPct val="90000"/>
              </a:lnSpc>
              <a:spcBef>
                <a:spcPts val="120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void main() {</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pi = (int*)malloc(4*sizeof(int));</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foo();</a:t>
            </a:r>
            <a:endParaRPr/>
          </a:p>
          <a:p>
            <a:pPr marL="342900" marR="0" lvl="0" indent="-342900" algn="l" rtl="0">
              <a:lnSpc>
                <a:spcPct val="90000"/>
              </a:lnSpc>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a:t>
            </a:r>
            <a:endParaRPr/>
          </a:p>
        </p:txBody>
      </p:sp>
      <p:sp>
        <p:nvSpPr>
          <p:cNvPr id="922" name="Google Shape;922;p6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923" name="Google Shape;923;p6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924" name="Google Shape;924;p6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38</a:t>
            </a:fld>
            <a:endParaRPr sz="1200">
              <a:solidFill>
                <a:srgbClr val="888888"/>
              </a:solidFill>
              <a:latin typeface="Calibri"/>
              <a:ea typeface="Calibri"/>
              <a:cs typeface="Calibri"/>
              <a:sym typeface="Calibri"/>
            </a:endParaRPr>
          </a:p>
        </p:txBody>
      </p:sp>
      <p:grpSp>
        <p:nvGrpSpPr>
          <p:cNvPr id="925" name="Google Shape;925;p68"/>
          <p:cNvGrpSpPr/>
          <p:nvPr/>
        </p:nvGrpSpPr>
        <p:grpSpPr>
          <a:xfrm>
            <a:off x="2895600" y="5562600"/>
            <a:ext cx="3918196" cy="461665"/>
            <a:chOff x="2895600" y="5562600"/>
            <a:chExt cx="3918196" cy="461665"/>
          </a:xfrm>
        </p:grpSpPr>
        <p:cxnSp>
          <p:nvCxnSpPr>
            <p:cNvPr id="926" name="Google Shape;926;p68"/>
            <p:cNvCxnSpPr/>
            <p:nvPr/>
          </p:nvCxnSpPr>
          <p:spPr>
            <a:xfrm rot="10800000">
              <a:off x="2895600" y="5791200"/>
              <a:ext cx="990600" cy="0"/>
            </a:xfrm>
            <a:prstGeom prst="straightConnector1">
              <a:avLst/>
            </a:prstGeom>
            <a:noFill/>
            <a:ln w="25400" cap="flat" cmpd="sng">
              <a:solidFill>
                <a:srgbClr val="FF0000"/>
              </a:solidFill>
              <a:prstDash val="solid"/>
              <a:round/>
              <a:headEnd type="none" w="sm" len="sm"/>
              <a:tailEnd type="stealth" w="med" len="med"/>
            </a:ln>
          </p:spPr>
        </p:cxnSp>
        <p:sp>
          <p:nvSpPr>
            <p:cNvPr id="927" name="Google Shape;927;p68"/>
            <p:cNvSpPr txBox="1"/>
            <p:nvPr/>
          </p:nvSpPr>
          <p:spPr>
            <a:xfrm>
              <a:off x="3886200" y="5562600"/>
              <a:ext cx="2927596" cy="46166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200">
                  <a:solidFill>
                    <a:srgbClr val="FF0000"/>
                  </a:solidFill>
                  <a:latin typeface="Courier New"/>
                  <a:ea typeface="Courier New"/>
                  <a:cs typeface="Courier New"/>
                  <a:sym typeface="Courier New"/>
                </a:rPr>
                <a:t>foo()</a:t>
              </a:r>
              <a:r>
                <a:rPr lang="en-US" sz="2400">
                  <a:solidFill>
                    <a:srgbClr val="FF0000"/>
                  </a:solidFill>
                  <a:latin typeface="Calibri"/>
                  <a:ea typeface="Calibri"/>
                  <a:cs typeface="Calibri"/>
                  <a:sym typeface="Calibri"/>
                </a:rPr>
                <a:t> leaks memory</a:t>
              </a:r>
              <a:endParaRPr sz="2400">
                <a:solidFill>
                  <a:srgbClr val="FF0000"/>
                </a:solidFill>
                <a:latin typeface="Calibri"/>
                <a:ea typeface="Calibri"/>
                <a:cs typeface="Calibri"/>
                <a:sym typeface="Calibri"/>
              </a:endParaRPr>
            </a:p>
          </p:txBody>
        </p:sp>
      </p:grpSp>
      <p:grpSp>
        <p:nvGrpSpPr>
          <p:cNvPr id="928" name="Google Shape;928;p68"/>
          <p:cNvGrpSpPr/>
          <p:nvPr/>
        </p:nvGrpSpPr>
        <p:grpSpPr>
          <a:xfrm>
            <a:off x="2438400" y="3505200"/>
            <a:ext cx="6477000" cy="1200329"/>
            <a:chOff x="2438400" y="3505200"/>
            <a:chExt cx="6477000" cy="1200329"/>
          </a:xfrm>
        </p:grpSpPr>
        <p:cxnSp>
          <p:nvCxnSpPr>
            <p:cNvPr id="929" name="Google Shape;929;p68"/>
            <p:cNvCxnSpPr/>
            <p:nvPr/>
          </p:nvCxnSpPr>
          <p:spPr>
            <a:xfrm rot="10800000">
              <a:off x="2438400" y="3505200"/>
              <a:ext cx="1447800" cy="228600"/>
            </a:xfrm>
            <a:prstGeom prst="straightConnector1">
              <a:avLst/>
            </a:prstGeom>
            <a:noFill/>
            <a:ln w="25400" cap="flat" cmpd="sng">
              <a:solidFill>
                <a:srgbClr val="FF0000"/>
              </a:solidFill>
              <a:prstDash val="solid"/>
              <a:round/>
              <a:headEnd type="none" w="sm" len="sm"/>
              <a:tailEnd type="stealth" w="med" len="med"/>
            </a:ln>
          </p:spPr>
        </p:cxnSp>
        <p:sp>
          <p:nvSpPr>
            <p:cNvPr id="930" name="Google Shape;930;p68"/>
            <p:cNvSpPr txBox="1"/>
            <p:nvPr/>
          </p:nvSpPr>
          <p:spPr>
            <a:xfrm>
              <a:off x="3886200" y="3505200"/>
              <a:ext cx="5029200" cy="120032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rgbClr val="FF0000"/>
                  </a:solidFill>
                  <a:latin typeface="Calibri"/>
                  <a:ea typeface="Calibri"/>
                  <a:cs typeface="Calibri"/>
                  <a:sym typeface="Calibri"/>
                </a:rPr>
                <a:t>Overrode old pointer!</a:t>
              </a:r>
              <a:endParaRPr/>
            </a:p>
            <a:p>
              <a:pPr marL="0" marR="0" lvl="0" indent="0" algn="l" rtl="0">
                <a:spcBef>
                  <a:spcPts val="0"/>
                </a:spcBef>
                <a:spcAft>
                  <a:spcPts val="0"/>
                </a:spcAft>
                <a:buNone/>
              </a:pPr>
              <a:r>
                <a:rPr lang="en-US" sz="2400">
                  <a:solidFill>
                    <a:srgbClr val="FF0000"/>
                  </a:solidFill>
                  <a:latin typeface="Calibri"/>
                  <a:ea typeface="Calibri"/>
                  <a:cs typeface="Calibri"/>
                  <a:sym typeface="Calibri"/>
                </a:rPr>
                <a:t>No way to free those 4*sizeof(int) bytes now</a:t>
              </a:r>
              <a:endParaRPr sz="240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val="3571149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935"/>
        <p:cNvGrpSpPr/>
        <p:nvPr/>
      </p:nvGrpSpPr>
      <p:grpSpPr>
        <a:xfrm>
          <a:off x="0" y="0"/>
          <a:ext cx="0" cy="0"/>
          <a:chOff x="0" y="0"/>
          <a:chExt cx="0" cy="0"/>
        </a:xfrm>
      </p:grpSpPr>
      <p:sp>
        <p:nvSpPr>
          <p:cNvPr id="936" name="Google Shape;936;p69"/>
          <p:cNvSpPr txBox="1">
            <a:spLocks noGrp="1"/>
          </p:cNvSpPr>
          <p:nvPr>
            <p:ph type="title"/>
          </p:nvPr>
        </p:nvSpPr>
        <p:spPr>
          <a:xfrm>
            <a:off x="457200" y="1984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Memory Leaks</a:t>
            </a:r>
            <a:endParaRPr/>
          </a:p>
        </p:txBody>
      </p:sp>
      <p:sp>
        <p:nvSpPr>
          <p:cNvPr id="937" name="Google Shape;937;p69"/>
          <p:cNvSpPr txBox="1">
            <a:spLocks noGrp="1"/>
          </p:cNvSpPr>
          <p:nvPr>
            <p:ph type="body" idx="1"/>
          </p:nvPr>
        </p:nvSpPr>
        <p:spPr>
          <a:xfrm>
            <a:off x="457200" y="1371599"/>
            <a:ext cx="8229600" cy="4846200"/>
          </a:xfrm>
          <a:prstGeom prst="rect">
            <a:avLst/>
          </a:prstGeom>
          <a:noFill/>
          <a:ln>
            <a:noFill/>
          </a:ln>
        </p:spPr>
        <p:txBody>
          <a:bodyPr spcFirstLastPara="1" wrap="square" lIns="91425" tIns="45700" rIns="91425" bIns="45700" anchor="t" anchorCtr="0">
            <a:noAutofit/>
          </a:bodyPr>
          <a:lstStyle/>
          <a:p>
            <a:pPr marL="342900" marR="0" lvl="0" indent="-304800" algn="l" rtl="0">
              <a:spcBef>
                <a:spcPts val="0"/>
              </a:spcBef>
              <a:spcAft>
                <a:spcPts val="0"/>
              </a:spcAft>
              <a:buClr>
                <a:srgbClr val="434343"/>
              </a:buClr>
              <a:buSzPts val="2600"/>
              <a:buFont typeface="Arial"/>
              <a:buChar char="•"/>
            </a:pPr>
            <a:r>
              <a:rPr lang="en-US" sz="2600">
                <a:solidFill>
                  <a:srgbClr val="434343"/>
                </a:solidFill>
              </a:rPr>
              <a:t>Remember that Java has garbage collection but C doesn’t </a:t>
            </a:r>
            <a:endParaRPr sz="2600">
              <a:solidFill>
                <a:srgbClr val="434343"/>
              </a:solidFill>
            </a:endParaRPr>
          </a:p>
          <a:p>
            <a:pPr marL="342900" marR="0" lvl="0" indent="-304800" algn="l" rtl="0">
              <a:spcBef>
                <a:spcPts val="0"/>
              </a:spcBef>
              <a:spcAft>
                <a:spcPts val="0"/>
              </a:spcAft>
              <a:buClr>
                <a:srgbClr val="434343"/>
              </a:buClr>
              <a:buSzPts val="2600"/>
              <a:buFont typeface="Arial"/>
              <a:buChar char="•"/>
            </a:pPr>
            <a:r>
              <a:rPr lang="en-US" sz="2600">
                <a:solidFill>
                  <a:srgbClr val="434343"/>
                </a:solidFill>
              </a:rPr>
              <a:t>Memory Leak: when you allocate memory but lose the pointer necessary to free it</a:t>
            </a:r>
            <a:endParaRPr sz="2600">
              <a:solidFill>
                <a:srgbClr val="434343"/>
              </a:solidFill>
            </a:endParaRPr>
          </a:p>
          <a:p>
            <a:pPr marL="342900" marR="0" lvl="0" indent="-304800" algn="l" rtl="0">
              <a:spcBef>
                <a:spcPts val="0"/>
              </a:spcBef>
              <a:spcAft>
                <a:spcPts val="0"/>
              </a:spcAft>
              <a:buClr>
                <a:srgbClr val="FF0000"/>
              </a:buClr>
              <a:buSzPts val="2600"/>
              <a:buFont typeface="Arial"/>
              <a:buChar char="•"/>
            </a:pPr>
            <a:r>
              <a:rPr lang="en-US" sz="2600" b="1" i="0" u="none" strike="noStrike" cap="none">
                <a:solidFill>
                  <a:srgbClr val="FF0000"/>
                </a:solidFill>
                <a:latin typeface="Calibri"/>
                <a:ea typeface="Calibri"/>
                <a:cs typeface="Calibri"/>
                <a:sym typeface="Calibri"/>
              </a:rPr>
              <a:t>Rule of Thumb:  </a:t>
            </a:r>
            <a:r>
              <a:rPr lang="en-US" sz="2600" b="0" i="0" u="none" strike="noStrike" cap="none">
                <a:solidFill>
                  <a:srgbClr val="FF0000"/>
                </a:solidFill>
                <a:latin typeface="Calibri"/>
                <a:ea typeface="Calibri"/>
                <a:cs typeface="Calibri"/>
                <a:sym typeface="Calibri"/>
              </a:rPr>
              <a:t>More </a:t>
            </a:r>
            <a:r>
              <a:rPr lang="en-US" sz="2600" b="0" i="0" u="none" strike="noStrike" cap="none">
                <a:solidFill>
                  <a:srgbClr val="FF0000"/>
                </a:solidFill>
                <a:latin typeface="Courier New"/>
                <a:ea typeface="Courier New"/>
                <a:cs typeface="Courier New"/>
                <a:sym typeface="Courier New"/>
              </a:rPr>
              <a:t>malloc</a:t>
            </a:r>
            <a:r>
              <a:rPr lang="en-US" sz="2600" b="0" i="0" u="none" strike="noStrike" cap="none">
                <a:solidFill>
                  <a:srgbClr val="FF0000"/>
                </a:solidFill>
                <a:latin typeface="Calibri"/>
                <a:ea typeface="Calibri"/>
                <a:cs typeface="Calibri"/>
                <a:sym typeface="Calibri"/>
              </a:rPr>
              <a:t>s than </a:t>
            </a:r>
            <a:r>
              <a:rPr lang="en-US" sz="2600" b="0" i="0" u="none" strike="noStrike" cap="none">
                <a:solidFill>
                  <a:srgbClr val="FF0000"/>
                </a:solidFill>
                <a:latin typeface="Courier New"/>
                <a:ea typeface="Courier New"/>
                <a:cs typeface="Courier New"/>
                <a:sym typeface="Courier New"/>
              </a:rPr>
              <a:t>free</a:t>
            </a:r>
            <a:r>
              <a:rPr lang="en-US" sz="2600" b="0" i="0" u="none" strike="noStrike" cap="none">
                <a:solidFill>
                  <a:srgbClr val="FF0000"/>
                </a:solidFill>
                <a:latin typeface="Calibri"/>
                <a:ea typeface="Calibri"/>
                <a:cs typeface="Calibri"/>
                <a:sym typeface="Calibri"/>
              </a:rPr>
              <a:t>s probably indicates a memory leak</a:t>
            </a:r>
            <a:endParaRPr sz="2600" b="0" i="0" u="none" strike="noStrike" cap="none">
              <a:solidFill>
                <a:schemeClr val="dk1"/>
              </a:solidFill>
              <a:latin typeface="Calibri"/>
              <a:ea typeface="Calibri"/>
              <a:cs typeface="Calibri"/>
              <a:sym typeface="Calibri"/>
            </a:endParaRPr>
          </a:p>
          <a:p>
            <a:pPr marL="342900" marR="0" lvl="0" indent="-304800" algn="l" rtl="0">
              <a:spcBef>
                <a:spcPts val="1800"/>
              </a:spcBef>
              <a:spcAft>
                <a:spcPts val="0"/>
              </a:spcAft>
              <a:buClr>
                <a:schemeClr val="dk1"/>
              </a:buClr>
              <a:buSzPts val="2600"/>
              <a:buFont typeface="Arial"/>
              <a:buChar char="•"/>
            </a:pPr>
            <a:r>
              <a:rPr lang="en-US" sz="2600" b="0" i="0" u="none" strike="noStrike" cap="none">
                <a:solidFill>
                  <a:schemeClr val="dk1"/>
                </a:solidFill>
                <a:latin typeface="Calibri"/>
                <a:ea typeface="Calibri"/>
                <a:cs typeface="Calibri"/>
                <a:sym typeface="Calibri"/>
              </a:rPr>
              <a:t>Potential memory leak:  Changing pointer – do you still have copy to use with </a:t>
            </a:r>
            <a:r>
              <a:rPr lang="en-US" sz="2600" b="0" i="0" u="none" strike="noStrike" cap="none">
                <a:solidFill>
                  <a:schemeClr val="dk1"/>
                </a:solidFill>
                <a:latin typeface="Courier New"/>
                <a:ea typeface="Courier New"/>
                <a:cs typeface="Courier New"/>
                <a:sym typeface="Courier New"/>
              </a:rPr>
              <a:t>free</a:t>
            </a:r>
            <a:r>
              <a:rPr lang="en-US" sz="2600" b="0" i="0" u="none" strike="noStrike" cap="none">
                <a:solidFill>
                  <a:schemeClr val="dk1"/>
                </a:solidFill>
                <a:latin typeface="Calibri"/>
                <a:ea typeface="Calibri"/>
                <a:cs typeface="Calibri"/>
                <a:sym typeface="Calibri"/>
              </a:rPr>
              <a:t> later?</a:t>
            </a:r>
            <a:endParaRPr sz="2600"/>
          </a:p>
          <a:p>
            <a:pPr marL="342900" marR="0" lvl="0" indent="-342900" algn="l" rtl="0">
              <a:spcBef>
                <a:spcPts val="400"/>
              </a:spcBef>
              <a:spcAft>
                <a:spcPts val="0"/>
              </a:spcAft>
              <a:buClr>
                <a:schemeClr val="dk1"/>
              </a:buClr>
              <a:buFont typeface="Arial"/>
              <a:buNone/>
            </a:pPr>
            <a:endParaRPr sz="2600" b="0" i="0" u="none" strike="noStrike" cap="none">
              <a:solidFill>
                <a:schemeClr val="dk1"/>
              </a:solidFill>
              <a:latin typeface="Courier"/>
              <a:ea typeface="Courier"/>
              <a:cs typeface="Courier"/>
              <a:sym typeface="Courier"/>
            </a:endParaRPr>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plk = (int *)malloc(2*sizeof(int));</a:t>
            </a:r>
            <a:endParaRPr sz="2600"/>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a:t>
            </a:r>
            <a:endParaRPr sz="2600"/>
          </a:p>
          <a:p>
            <a:pPr marL="342900" marR="0" lvl="0" indent="-342900" algn="l" rtl="0">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	plk++;</a:t>
            </a:r>
            <a:endParaRPr sz="2600"/>
          </a:p>
        </p:txBody>
      </p:sp>
      <p:sp>
        <p:nvSpPr>
          <p:cNvPr id="938" name="Google Shape;938;p6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939" name="Google Shape;939;p6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940" name="Google Shape;940;p6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39</a:t>
            </a:fld>
            <a:endParaRPr sz="1200">
              <a:solidFill>
                <a:srgbClr val="888888"/>
              </a:solidFill>
              <a:latin typeface="Calibri"/>
              <a:ea typeface="Calibri"/>
              <a:cs typeface="Calibri"/>
              <a:sym typeface="Calibri"/>
            </a:endParaRPr>
          </a:p>
        </p:txBody>
      </p:sp>
      <p:grpSp>
        <p:nvGrpSpPr>
          <p:cNvPr id="941" name="Google Shape;941;p69"/>
          <p:cNvGrpSpPr/>
          <p:nvPr/>
        </p:nvGrpSpPr>
        <p:grpSpPr>
          <a:xfrm>
            <a:off x="2286000" y="5738400"/>
            <a:ext cx="5562600" cy="708000"/>
            <a:chOff x="2286000" y="5738400"/>
            <a:chExt cx="5562600" cy="708000"/>
          </a:xfrm>
        </p:grpSpPr>
        <p:cxnSp>
          <p:nvCxnSpPr>
            <p:cNvPr id="942" name="Google Shape;942;p69"/>
            <p:cNvCxnSpPr/>
            <p:nvPr/>
          </p:nvCxnSpPr>
          <p:spPr>
            <a:xfrm rot="10800000">
              <a:off x="2286000" y="5967000"/>
              <a:ext cx="838200" cy="0"/>
            </a:xfrm>
            <a:prstGeom prst="straightConnector1">
              <a:avLst/>
            </a:prstGeom>
            <a:noFill/>
            <a:ln w="25400" cap="flat" cmpd="sng">
              <a:solidFill>
                <a:srgbClr val="FF0000"/>
              </a:solidFill>
              <a:prstDash val="solid"/>
              <a:round/>
              <a:headEnd type="none" w="sm" len="sm"/>
              <a:tailEnd type="stealth" w="med" len="med"/>
            </a:ln>
          </p:spPr>
        </p:cxnSp>
        <p:sp>
          <p:nvSpPr>
            <p:cNvPr id="943" name="Google Shape;943;p69"/>
            <p:cNvSpPr txBox="1"/>
            <p:nvPr/>
          </p:nvSpPr>
          <p:spPr>
            <a:xfrm>
              <a:off x="3124200" y="5738400"/>
              <a:ext cx="4724400" cy="708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rgbClr val="FF0000"/>
                  </a:solidFill>
                  <a:latin typeface="Calibri"/>
                  <a:ea typeface="Calibri"/>
                  <a:cs typeface="Calibri"/>
                  <a:sym typeface="Calibri"/>
                </a:rPr>
                <a:t>Mem Leak! Typically happens through incrementation or reassignment</a:t>
              </a:r>
              <a:endParaRPr sz="200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val="1428273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3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3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3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3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3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Google Shape;241;p3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C Memory Layout</a:t>
            </a:r>
            <a:endParaRPr sz="4400" b="0" i="0" u="none" strike="noStrike" cap="none">
              <a:solidFill>
                <a:schemeClr val="accent1"/>
              </a:solidFill>
              <a:latin typeface="Calibri"/>
              <a:ea typeface="Calibri"/>
              <a:cs typeface="Calibri"/>
              <a:sym typeface="Calibri"/>
            </a:endParaRPr>
          </a:p>
        </p:txBody>
      </p:sp>
      <p:sp>
        <p:nvSpPr>
          <p:cNvPr id="242" name="Google Shape;242;p32"/>
          <p:cNvSpPr txBox="1">
            <a:spLocks noGrp="1"/>
          </p:cNvSpPr>
          <p:nvPr>
            <p:ph type="body" idx="1"/>
          </p:nvPr>
        </p:nvSpPr>
        <p:spPr>
          <a:xfrm>
            <a:off x="457200" y="1371600"/>
            <a:ext cx="5486400" cy="484632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Program’s </a:t>
            </a:r>
            <a:r>
              <a:rPr lang="en-US" sz="2800" b="0" i="1" u="none" strike="noStrike" cap="none">
                <a:solidFill>
                  <a:srgbClr val="FF0000"/>
                </a:solidFill>
                <a:latin typeface="Calibri"/>
                <a:ea typeface="Calibri"/>
                <a:cs typeface="Calibri"/>
                <a:sym typeface="Calibri"/>
              </a:rPr>
              <a:t>address space</a:t>
            </a:r>
            <a:r>
              <a:rPr lang="en-US" sz="2800" b="0" i="0" u="none" strike="noStrike" cap="none">
                <a:solidFill>
                  <a:srgbClr val="FF0000"/>
                </a:solidFill>
                <a:latin typeface="Calibri"/>
                <a:ea typeface="Calibri"/>
                <a:cs typeface="Calibri"/>
                <a:sym typeface="Calibri"/>
              </a:rPr>
              <a:t> </a:t>
            </a:r>
            <a:br>
              <a:rPr lang="en-US" sz="2800" b="0" i="0" u="none" strike="noStrike" cap="none">
                <a:solidFill>
                  <a:srgbClr val="FF0000"/>
                </a:solidFill>
                <a:latin typeface="Calibri"/>
                <a:ea typeface="Calibri"/>
                <a:cs typeface="Calibri"/>
                <a:sym typeface="Calibri"/>
              </a:rPr>
            </a:br>
            <a:r>
              <a:rPr lang="en-US" sz="2800" b="0" i="0" u="none" strike="noStrike" cap="none">
                <a:solidFill>
                  <a:schemeClr val="dk1"/>
                </a:solidFill>
                <a:latin typeface="Calibri"/>
                <a:ea typeface="Calibri"/>
                <a:cs typeface="Calibri"/>
                <a:sym typeface="Calibri"/>
              </a:rPr>
              <a:t>contains 4 regions:</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Stack</a:t>
            </a:r>
            <a:r>
              <a:rPr lang="en-US" sz="2400" b="0" i="0" u="none" strike="noStrike" cap="none">
                <a:solidFill>
                  <a:schemeClr val="dk1"/>
                </a:solidFill>
                <a:latin typeface="Calibri"/>
                <a:ea typeface="Calibri"/>
                <a:cs typeface="Calibri"/>
                <a:sym typeface="Calibri"/>
              </a:rPr>
              <a:t>:  local variables, grows downward</a:t>
            </a:r>
            <a:r>
              <a:rPr lang="en-US" sz="2400" b="0" i="0" u="none" strike="noStrike" cap="none">
                <a:solidFill>
                  <a:schemeClr val="accent2"/>
                </a:solidFill>
                <a:latin typeface="Calibri"/>
                <a:ea typeface="Calibri"/>
                <a:cs typeface="Calibri"/>
                <a:sym typeface="Calibri"/>
              </a:rPr>
              <a:t> </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Heap</a:t>
            </a:r>
            <a:r>
              <a:rPr lang="en-US" sz="2400" b="0" i="0" u="none" strike="noStrike" cap="none">
                <a:solidFill>
                  <a:schemeClr val="dk1"/>
                </a:solidFill>
                <a:latin typeface="Calibri"/>
                <a:ea typeface="Calibri"/>
                <a:cs typeface="Calibri"/>
                <a:sym typeface="Calibri"/>
              </a:rPr>
              <a:t>:  space requested via  </a:t>
            </a:r>
            <a:r>
              <a:rPr lang="en-US" sz="2400" b="0" i="0" u="none" strike="noStrike" cap="none">
                <a:solidFill>
                  <a:schemeClr val="dk1"/>
                </a:solidFill>
                <a:latin typeface="Courier New"/>
                <a:ea typeface="Courier New"/>
                <a:cs typeface="Courier New"/>
                <a:sym typeface="Courier New"/>
              </a:rPr>
              <a:t>malloc()</a:t>
            </a:r>
            <a:r>
              <a:rPr lang="en-US" sz="2400" b="0" i="0" u="none" strike="noStrike" cap="none">
                <a:solidFill>
                  <a:schemeClr val="dk1"/>
                </a:solidFill>
                <a:latin typeface="Calibri"/>
                <a:ea typeface="Calibri"/>
                <a:cs typeface="Calibri"/>
                <a:sym typeface="Calibri"/>
              </a:rPr>
              <a:t> and used with pointers;  resizes dynamically, grows upward</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Static Data</a:t>
            </a:r>
            <a:r>
              <a:rPr lang="en-US" sz="2400" b="0" i="0" u="none" strike="noStrike" cap="none">
                <a:solidFill>
                  <a:schemeClr val="dk1"/>
                </a:solidFill>
                <a:latin typeface="Calibri"/>
                <a:ea typeface="Calibri"/>
                <a:cs typeface="Calibri"/>
                <a:sym typeface="Calibri"/>
              </a:rPr>
              <a:t>:  global and static variables, does not grow or shrink</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Code</a:t>
            </a:r>
            <a:r>
              <a:rPr lang="en-US" sz="2400" b="0" i="0" u="none" strike="noStrike" cap="none">
                <a:solidFill>
                  <a:schemeClr val="dk1"/>
                </a:solidFill>
                <a:latin typeface="Calibri"/>
                <a:ea typeface="Calibri"/>
                <a:cs typeface="Calibri"/>
                <a:sym typeface="Calibri"/>
              </a:rPr>
              <a:t>:  loaded when program </a:t>
            </a:r>
            <a:br>
              <a:rPr lang="en-US" sz="2400" b="0" i="0" u="none" strike="noStrike" cap="none">
                <a:solidFill>
                  <a:schemeClr val="dk1"/>
                </a:solidFill>
                <a:latin typeface="Calibri"/>
                <a:ea typeface="Calibri"/>
                <a:cs typeface="Calibri"/>
                <a:sym typeface="Calibri"/>
              </a:rPr>
            </a:br>
            <a:r>
              <a:rPr lang="en-US" sz="2400" b="0" i="0" u="none" strike="noStrike" cap="none">
                <a:solidFill>
                  <a:schemeClr val="dk1"/>
                </a:solidFill>
                <a:latin typeface="Calibri"/>
                <a:ea typeface="Calibri"/>
                <a:cs typeface="Calibri"/>
                <a:sym typeface="Calibri"/>
              </a:rPr>
              <a:t>starts, does not change</a:t>
            </a:r>
            <a:endParaRPr/>
          </a:p>
        </p:txBody>
      </p:sp>
      <p:sp>
        <p:nvSpPr>
          <p:cNvPr id="243" name="Google Shape;243;p3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244" name="Google Shape;244;p3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dirty="0">
              <a:solidFill>
                <a:srgbClr val="888888"/>
              </a:solidFill>
              <a:latin typeface="Calibri"/>
              <a:ea typeface="Calibri"/>
              <a:cs typeface="Calibri"/>
              <a:sym typeface="Calibri"/>
            </a:endParaRPr>
          </a:p>
        </p:txBody>
      </p:sp>
      <p:sp>
        <p:nvSpPr>
          <p:cNvPr id="245" name="Google Shape;245;p3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a:solidFill>
                  <a:srgbClr val="888888"/>
                </a:solidFill>
                <a:latin typeface="Calibri"/>
                <a:ea typeface="Calibri"/>
                <a:cs typeface="Calibri"/>
                <a:sym typeface="Calibri"/>
              </a:rPr>
              <a:t>4</a:t>
            </a:fld>
            <a:endParaRPr sz="1200">
              <a:solidFill>
                <a:srgbClr val="888888"/>
              </a:solidFill>
              <a:latin typeface="Calibri"/>
              <a:ea typeface="Calibri"/>
              <a:cs typeface="Calibri"/>
              <a:sym typeface="Calibri"/>
            </a:endParaRPr>
          </a:p>
        </p:txBody>
      </p:sp>
      <p:grpSp>
        <p:nvGrpSpPr>
          <p:cNvPr id="246" name="Google Shape;246;p32"/>
          <p:cNvGrpSpPr/>
          <p:nvPr/>
        </p:nvGrpSpPr>
        <p:grpSpPr>
          <a:xfrm>
            <a:off x="4754853" y="1417654"/>
            <a:ext cx="3836646" cy="4299737"/>
            <a:chOff x="4480561" y="914400"/>
            <a:chExt cx="3959796" cy="4758452"/>
          </a:xfrm>
        </p:grpSpPr>
        <p:sp>
          <p:nvSpPr>
            <p:cNvPr id="247" name="Google Shape;247;p32" descr="Wide upward diagonal"/>
            <p:cNvSpPr/>
            <p:nvPr/>
          </p:nvSpPr>
          <p:spPr>
            <a:xfrm>
              <a:off x="5994400" y="1549400"/>
              <a:ext cx="2438400" cy="1828800"/>
            </a:xfrm>
            <a:prstGeom prst="rect">
              <a:avLst/>
            </a:prstGeom>
            <a:solidFill>
              <a:srgbClr val="FFFFFF"/>
            </a:solidFill>
            <a:ln w="12700" cap="flat" cmpd="sng">
              <a:solidFill>
                <a:schemeClr val="lt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8" name="Google Shape;248;p32"/>
            <p:cNvSpPr/>
            <p:nvPr/>
          </p:nvSpPr>
          <p:spPr>
            <a:xfrm>
              <a:off x="5994400" y="1016000"/>
              <a:ext cx="2438400" cy="4572000"/>
            </a:xfrm>
            <a:prstGeom prst="rect">
              <a:avLst/>
            </a:prstGeom>
            <a:noFill/>
            <a:ln w="381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9" name="Google Shape;249;p32"/>
            <p:cNvSpPr/>
            <p:nvPr/>
          </p:nvSpPr>
          <p:spPr>
            <a:xfrm>
              <a:off x="6001957" y="4757357"/>
              <a:ext cx="2438400" cy="8382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50" name="Google Shape;250;p32"/>
            <p:cNvSpPr/>
            <p:nvPr/>
          </p:nvSpPr>
          <p:spPr>
            <a:xfrm>
              <a:off x="5994400" y="4064000"/>
              <a:ext cx="2438400" cy="685800"/>
            </a:xfrm>
            <a:prstGeom prst="rect">
              <a:avLst/>
            </a:prstGeom>
            <a:noFill/>
            <a:ln w="381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cxnSp>
          <p:nvCxnSpPr>
            <p:cNvPr id="251" name="Google Shape;251;p32"/>
            <p:cNvCxnSpPr/>
            <p:nvPr/>
          </p:nvCxnSpPr>
          <p:spPr>
            <a:xfrm>
              <a:off x="5994400" y="3378200"/>
              <a:ext cx="2438400" cy="0"/>
            </a:xfrm>
            <a:prstGeom prst="straightConnector1">
              <a:avLst/>
            </a:prstGeom>
            <a:noFill/>
            <a:ln w="38100" cap="flat" cmpd="sng">
              <a:solidFill>
                <a:schemeClr val="dk1"/>
              </a:solidFill>
              <a:prstDash val="lgDash"/>
              <a:round/>
              <a:headEnd type="none" w="sm" len="sm"/>
              <a:tailEnd type="none" w="sm" len="sm"/>
            </a:ln>
          </p:spPr>
        </p:cxnSp>
        <p:cxnSp>
          <p:nvCxnSpPr>
            <p:cNvPr id="252" name="Google Shape;252;p32"/>
            <p:cNvCxnSpPr/>
            <p:nvPr/>
          </p:nvCxnSpPr>
          <p:spPr>
            <a:xfrm>
              <a:off x="5994400" y="1549400"/>
              <a:ext cx="2438400" cy="0"/>
            </a:xfrm>
            <a:prstGeom prst="straightConnector1">
              <a:avLst/>
            </a:prstGeom>
            <a:noFill/>
            <a:ln w="38100" cap="flat" cmpd="sng">
              <a:solidFill>
                <a:schemeClr val="dk1"/>
              </a:solidFill>
              <a:prstDash val="lgDash"/>
              <a:round/>
              <a:headEnd type="none" w="sm" len="sm"/>
              <a:tailEnd type="none" w="sm" len="sm"/>
            </a:ln>
          </p:spPr>
        </p:cxnSp>
        <p:sp>
          <p:nvSpPr>
            <p:cNvPr id="253" name="Google Shape;253;p32"/>
            <p:cNvSpPr txBox="1"/>
            <p:nvPr/>
          </p:nvSpPr>
          <p:spPr>
            <a:xfrm>
              <a:off x="6737343" y="4820604"/>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code</a:t>
              </a:r>
              <a:endParaRPr/>
            </a:p>
          </p:txBody>
        </p:sp>
        <p:sp>
          <p:nvSpPr>
            <p:cNvPr id="254" name="Google Shape;254;p32"/>
            <p:cNvSpPr txBox="1"/>
            <p:nvPr/>
          </p:nvSpPr>
          <p:spPr>
            <a:xfrm>
              <a:off x="6283324" y="4076691"/>
              <a:ext cx="20520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static data</a:t>
              </a:r>
              <a:endParaRPr/>
            </a:p>
          </p:txBody>
        </p:sp>
        <p:sp>
          <p:nvSpPr>
            <p:cNvPr id="255" name="Google Shape;255;p32"/>
            <p:cNvSpPr txBox="1"/>
            <p:nvPr/>
          </p:nvSpPr>
          <p:spPr>
            <a:xfrm>
              <a:off x="6724649" y="3390906"/>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heap</a:t>
              </a:r>
              <a:endParaRPr/>
            </a:p>
          </p:txBody>
        </p:sp>
        <p:sp>
          <p:nvSpPr>
            <p:cNvPr id="256" name="Google Shape;256;p32"/>
            <p:cNvSpPr txBox="1"/>
            <p:nvPr/>
          </p:nvSpPr>
          <p:spPr>
            <a:xfrm>
              <a:off x="6718302" y="1015989"/>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stack</a:t>
              </a:r>
              <a:endParaRPr/>
            </a:p>
          </p:txBody>
        </p:sp>
        <p:cxnSp>
          <p:nvCxnSpPr>
            <p:cNvPr id="257" name="Google Shape;257;p32"/>
            <p:cNvCxnSpPr/>
            <p:nvPr/>
          </p:nvCxnSpPr>
          <p:spPr>
            <a:xfrm rot="10800000">
              <a:off x="7213600" y="2997200"/>
              <a:ext cx="0" cy="381000"/>
            </a:xfrm>
            <a:prstGeom prst="straightConnector1">
              <a:avLst/>
            </a:prstGeom>
            <a:noFill/>
            <a:ln w="31750" cap="flat" cmpd="sng">
              <a:solidFill>
                <a:schemeClr val="dk1"/>
              </a:solidFill>
              <a:prstDash val="solid"/>
              <a:round/>
              <a:headEnd type="none" w="sm" len="sm"/>
              <a:tailEnd type="triangle" w="med" len="med"/>
            </a:ln>
          </p:spPr>
        </p:cxnSp>
        <p:cxnSp>
          <p:nvCxnSpPr>
            <p:cNvPr id="258" name="Google Shape;258;p32"/>
            <p:cNvCxnSpPr/>
            <p:nvPr/>
          </p:nvCxnSpPr>
          <p:spPr>
            <a:xfrm>
              <a:off x="7213600" y="1549400"/>
              <a:ext cx="0" cy="381000"/>
            </a:xfrm>
            <a:prstGeom prst="straightConnector1">
              <a:avLst/>
            </a:prstGeom>
            <a:noFill/>
            <a:ln w="31750" cap="flat" cmpd="sng">
              <a:solidFill>
                <a:schemeClr val="dk1"/>
              </a:solidFill>
              <a:prstDash val="solid"/>
              <a:round/>
              <a:headEnd type="none" w="sm" len="sm"/>
              <a:tailEnd type="triangle" w="med" len="med"/>
            </a:ln>
          </p:spPr>
        </p:cxnSp>
        <p:sp>
          <p:nvSpPr>
            <p:cNvPr id="259" name="Google Shape;259;p32"/>
            <p:cNvSpPr txBox="1"/>
            <p:nvPr/>
          </p:nvSpPr>
          <p:spPr>
            <a:xfrm>
              <a:off x="4480561" y="914400"/>
              <a:ext cx="1463040" cy="369332"/>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800" b="1" i="1">
                  <a:solidFill>
                    <a:schemeClr val="dk1"/>
                  </a:solidFill>
                  <a:latin typeface="Calibri"/>
                  <a:ea typeface="Calibri"/>
                  <a:cs typeface="Calibri"/>
                  <a:sym typeface="Calibri"/>
                </a:rPr>
                <a:t>~ FFFF FFFF</a:t>
              </a:r>
              <a:r>
                <a:rPr lang="en-US" sz="1800" b="1" i="1" baseline="-25000">
                  <a:solidFill>
                    <a:schemeClr val="dk1"/>
                  </a:solidFill>
                  <a:latin typeface="Calibri"/>
                  <a:ea typeface="Calibri"/>
                  <a:cs typeface="Calibri"/>
                  <a:sym typeface="Calibri"/>
                </a:rPr>
                <a:t>hex</a:t>
              </a:r>
              <a:endParaRPr sz="1800" b="1" i="1">
                <a:solidFill>
                  <a:schemeClr val="dk1"/>
                </a:solidFill>
                <a:latin typeface="Calibri"/>
                <a:ea typeface="Calibri"/>
                <a:cs typeface="Calibri"/>
                <a:sym typeface="Calibri"/>
              </a:endParaRPr>
            </a:p>
          </p:txBody>
        </p:sp>
        <p:sp>
          <p:nvSpPr>
            <p:cNvPr id="260" name="Google Shape;260;p32"/>
            <p:cNvSpPr txBox="1"/>
            <p:nvPr/>
          </p:nvSpPr>
          <p:spPr>
            <a:xfrm>
              <a:off x="5212080" y="5303520"/>
              <a:ext cx="731520" cy="369332"/>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800" b="1" i="1">
                  <a:solidFill>
                    <a:schemeClr val="dk1"/>
                  </a:solidFill>
                  <a:latin typeface="Calibri"/>
                  <a:ea typeface="Calibri"/>
                  <a:cs typeface="Calibri"/>
                  <a:sym typeface="Calibri"/>
                </a:rPr>
                <a:t>~ 0</a:t>
              </a:r>
              <a:r>
                <a:rPr lang="en-US" sz="1800" b="1" i="1" baseline="-25000">
                  <a:solidFill>
                    <a:schemeClr val="dk1"/>
                  </a:solidFill>
                  <a:latin typeface="Calibri"/>
                  <a:ea typeface="Calibri"/>
                  <a:cs typeface="Calibri"/>
                  <a:sym typeface="Calibri"/>
                </a:rPr>
                <a:t>hex</a:t>
              </a:r>
              <a:endParaRPr sz="1800" b="1" i="1">
                <a:solidFill>
                  <a:schemeClr val="dk1"/>
                </a:solidFill>
                <a:latin typeface="Calibri"/>
                <a:ea typeface="Calibri"/>
                <a:cs typeface="Calibri"/>
                <a:sym typeface="Calibri"/>
              </a:endParaRPr>
            </a:p>
          </p:txBody>
        </p:sp>
      </p:grpSp>
      <p:sp>
        <p:nvSpPr>
          <p:cNvPr id="261" name="Google Shape;261;p32"/>
          <p:cNvSpPr txBox="1"/>
          <p:nvPr/>
        </p:nvSpPr>
        <p:spPr>
          <a:xfrm>
            <a:off x="6126480" y="5669280"/>
            <a:ext cx="2569357" cy="92333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i="1">
                <a:solidFill>
                  <a:schemeClr val="dk1"/>
                </a:solidFill>
                <a:latin typeface="Calibri"/>
                <a:ea typeface="Calibri"/>
                <a:cs typeface="Calibri"/>
                <a:sym typeface="Calibri"/>
              </a:rPr>
              <a:t>OS prevents accesses</a:t>
            </a:r>
            <a:br>
              <a:rPr lang="en-US" sz="1800" b="1" i="1">
                <a:solidFill>
                  <a:schemeClr val="dk1"/>
                </a:solidFill>
                <a:latin typeface="Calibri"/>
                <a:ea typeface="Calibri"/>
                <a:cs typeface="Calibri"/>
                <a:sym typeface="Calibri"/>
              </a:rPr>
            </a:br>
            <a:r>
              <a:rPr lang="en-US" sz="1800" b="1" i="1">
                <a:solidFill>
                  <a:schemeClr val="dk1"/>
                </a:solidFill>
                <a:latin typeface="Calibri"/>
                <a:ea typeface="Calibri"/>
                <a:cs typeface="Calibri"/>
                <a:sym typeface="Calibri"/>
              </a:rPr>
              <a:t>between stack and heap </a:t>
            </a:r>
            <a:endParaRPr/>
          </a:p>
          <a:p>
            <a:pPr marL="0" marR="0" lvl="0" indent="0" algn="ctr" rtl="0">
              <a:spcBef>
                <a:spcPts val="0"/>
              </a:spcBef>
              <a:spcAft>
                <a:spcPts val="0"/>
              </a:spcAft>
              <a:buNone/>
            </a:pPr>
            <a:r>
              <a:rPr lang="en-US" sz="1800" b="1" i="1">
                <a:solidFill>
                  <a:schemeClr val="dk1"/>
                </a:solidFill>
                <a:latin typeface="Calibri"/>
                <a:ea typeface="Calibri"/>
                <a:cs typeface="Calibri"/>
                <a:sym typeface="Calibri"/>
              </a:rPr>
              <a:t>(via virtual memory)</a:t>
            </a:r>
            <a:endParaRPr/>
          </a:p>
        </p:txBody>
      </p:sp>
    </p:spTree>
    <p:extLst>
      <p:ext uri="{BB962C8B-B14F-4D97-AF65-F5344CB8AC3E}">
        <p14:creationId xmlns:p14="http://schemas.microsoft.com/office/powerpoint/2010/main" val="2813965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4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nodeType="clickEffect">
                                  <p:stCondLst>
                                    <p:cond delay="0"/>
                                  </p:stCondLst>
                                  <p:childTnLst>
                                    <p:set>
                                      <p:cBhvr>
                                        <p:cTn id="26" dur="1" fill="hold">
                                          <p:stCondLst>
                                            <p:cond delay="0"/>
                                          </p:stCondLst>
                                        </p:cTn>
                                        <p:tgtEl>
                                          <p:spTgt spid="24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971"/>
        <p:cNvGrpSpPr/>
        <p:nvPr/>
      </p:nvGrpSpPr>
      <p:grpSpPr>
        <a:xfrm>
          <a:off x="0" y="0"/>
          <a:ext cx="0" cy="0"/>
          <a:chOff x="0" y="0"/>
          <a:chExt cx="0" cy="0"/>
        </a:xfrm>
      </p:grpSpPr>
      <p:sp>
        <p:nvSpPr>
          <p:cNvPr id="972" name="Google Shape;972;p7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Agenda</a:t>
            </a:r>
            <a:endParaRPr/>
          </a:p>
        </p:txBody>
      </p:sp>
      <p:sp>
        <p:nvSpPr>
          <p:cNvPr id="973" name="Google Shape;973;p72"/>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A5A5A5"/>
              </a:buClr>
              <a:buSzPts val="3200"/>
              <a:buFont typeface="Arial"/>
              <a:buChar char="•"/>
            </a:pPr>
            <a:r>
              <a:rPr lang="en-US" sz="3200" b="0" i="0" u="none" strike="noStrike" cap="none">
                <a:solidFill>
                  <a:srgbClr val="A5A5A5"/>
                </a:solidFill>
                <a:latin typeface="Calibri"/>
                <a:ea typeface="Calibri"/>
                <a:cs typeface="Calibri"/>
                <a:sym typeface="Calibri"/>
              </a:rPr>
              <a:t>C Memory Layout</a:t>
            </a:r>
            <a:endParaRPr/>
          </a:p>
          <a:p>
            <a:pPr marL="742950" marR="0" lvl="1" indent="-285750" algn="l" rtl="0">
              <a:spcBef>
                <a:spcPts val="560"/>
              </a:spcBef>
              <a:spcAft>
                <a:spcPts val="0"/>
              </a:spcAft>
              <a:buClr>
                <a:srgbClr val="A5A5A5"/>
              </a:buClr>
              <a:buSzPts val="2800"/>
              <a:buFont typeface="Arial"/>
              <a:buChar char="–"/>
            </a:pPr>
            <a:r>
              <a:rPr lang="en-US" sz="2800" b="0" i="0" u="none" strike="noStrike" cap="none">
                <a:solidFill>
                  <a:srgbClr val="A5A5A5"/>
                </a:solidFill>
                <a:latin typeface="Calibri"/>
                <a:ea typeface="Calibri"/>
                <a:cs typeface="Calibri"/>
                <a:sym typeface="Calibri"/>
              </a:rPr>
              <a:t>Stack, Static Data, and Code</a:t>
            </a:r>
            <a:endParaRPr/>
          </a:p>
          <a:p>
            <a:pPr marL="342900" marR="0" lvl="0" indent="-342900" algn="l" rtl="0">
              <a:spcBef>
                <a:spcPts val="640"/>
              </a:spcBef>
              <a:spcAft>
                <a:spcPts val="0"/>
              </a:spcAft>
              <a:buClr>
                <a:srgbClr val="A5A5A5"/>
              </a:buClr>
              <a:buSzPts val="3200"/>
              <a:buFont typeface="Arial"/>
              <a:buChar char="•"/>
            </a:pPr>
            <a:r>
              <a:rPr lang="en-US" sz="3200" b="0" i="0" u="none" strike="noStrike" cap="none">
                <a:solidFill>
                  <a:srgbClr val="A5A5A5"/>
                </a:solidFill>
                <a:latin typeface="Calibri"/>
                <a:ea typeface="Calibri"/>
                <a:cs typeface="Calibri"/>
                <a:sym typeface="Calibri"/>
              </a:rPr>
              <a:t>Administrivia</a:t>
            </a:r>
            <a:endParaRPr sz="3200" b="0" i="0" u="none" strike="noStrike" cap="none">
              <a:solidFill>
                <a:srgbClr val="A5A5A5"/>
              </a:solidFill>
              <a:latin typeface="Calibri"/>
              <a:ea typeface="Calibri"/>
              <a:cs typeface="Calibri"/>
              <a:sym typeface="Calibri"/>
            </a:endParaRPr>
          </a:p>
          <a:p>
            <a:pPr marL="342900" marR="0" lvl="0" indent="-342900" algn="l" rtl="0">
              <a:spcBef>
                <a:spcPts val="640"/>
              </a:spcBef>
              <a:spcAft>
                <a:spcPts val="0"/>
              </a:spcAft>
              <a:buClr>
                <a:srgbClr val="A5A5A5"/>
              </a:buClr>
              <a:buSzPts val="3200"/>
              <a:buFont typeface="Arial"/>
              <a:buChar char="•"/>
            </a:pPr>
            <a:r>
              <a:rPr lang="en-US" sz="3200" b="0" i="0" u="none" strike="noStrike" cap="none">
                <a:solidFill>
                  <a:srgbClr val="A5A5A5"/>
                </a:solidFill>
                <a:latin typeface="Calibri"/>
                <a:ea typeface="Calibri"/>
                <a:cs typeface="Calibri"/>
                <a:sym typeface="Calibri"/>
              </a:rPr>
              <a:t>Dynamic Memory Allocation</a:t>
            </a:r>
            <a:endParaRPr/>
          </a:p>
          <a:p>
            <a:pPr marL="742950" marR="0" lvl="1" indent="-285750" algn="l" rtl="0">
              <a:spcBef>
                <a:spcPts val="560"/>
              </a:spcBef>
              <a:spcAft>
                <a:spcPts val="0"/>
              </a:spcAft>
              <a:buClr>
                <a:srgbClr val="A5A5A5"/>
              </a:buClr>
              <a:buSzPts val="2800"/>
              <a:buFont typeface="Arial"/>
              <a:buChar char="–"/>
            </a:pPr>
            <a:r>
              <a:rPr lang="en-US" sz="2800" b="0" i="0" u="none" strike="noStrike" cap="none">
                <a:solidFill>
                  <a:srgbClr val="A5A5A5"/>
                </a:solidFill>
                <a:latin typeface="Calibri"/>
                <a:ea typeface="Calibri"/>
                <a:cs typeface="Calibri"/>
                <a:sym typeface="Calibri"/>
              </a:rPr>
              <a:t>Heap</a:t>
            </a:r>
            <a:endParaRPr/>
          </a:p>
          <a:p>
            <a:pPr marL="342900" marR="0" lvl="0" indent="-342900" algn="l" rtl="0">
              <a:spcBef>
                <a:spcPts val="640"/>
              </a:spcBef>
              <a:spcAft>
                <a:spcPts val="0"/>
              </a:spcAft>
              <a:buClr>
                <a:srgbClr val="A5A5A5"/>
              </a:buClr>
              <a:buSzPts val="3200"/>
              <a:buFont typeface="Arial"/>
              <a:buChar char="•"/>
            </a:pPr>
            <a:r>
              <a:rPr lang="en-US" sz="3200" b="0" i="0" u="none" strike="noStrike" cap="none">
                <a:solidFill>
                  <a:srgbClr val="A5A5A5"/>
                </a:solidFill>
                <a:latin typeface="Calibri"/>
                <a:ea typeface="Calibri"/>
                <a:cs typeface="Calibri"/>
                <a:sym typeface="Calibri"/>
              </a:rPr>
              <a:t>Common Memory Problems</a:t>
            </a:r>
            <a:endParaRPr/>
          </a:p>
          <a:p>
            <a:pPr marL="342900" marR="0" lvl="0" indent="-342900" algn="l" rtl="0">
              <a:spcBef>
                <a:spcPts val="640"/>
              </a:spcBef>
              <a:spcAft>
                <a:spcPts val="0"/>
              </a:spcAft>
              <a:buClr>
                <a:srgbClr val="FF0000"/>
              </a:buClr>
              <a:buSzPts val="3200"/>
              <a:buFont typeface="Arial"/>
              <a:buChar char="•"/>
            </a:pPr>
            <a:r>
              <a:rPr lang="en-US" sz="3200" b="0" i="0" u="none" strike="noStrike" cap="none">
                <a:solidFill>
                  <a:srgbClr val="FF0000"/>
                </a:solidFill>
                <a:latin typeface="Calibri"/>
                <a:ea typeface="Calibri"/>
                <a:cs typeface="Calibri"/>
                <a:sym typeface="Calibri"/>
              </a:rPr>
              <a:t>C Wrap-up: Linked List Example</a:t>
            </a:r>
            <a:endParaRPr/>
          </a:p>
        </p:txBody>
      </p:sp>
      <p:sp>
        <p:nvSpPr>
          <p:cNvPr id="974" name="Google Shape;974;p7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975" name="Google Shape;975;p7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976" name="Google Shape;976;p7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40</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41924653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980"/>
        <p:cNvGrpSpPr/>
        <p:nvPr/>
      </p:nvGrpSpPr>
      <p:grpSpPr>
        <a:xfrm>
          <a:off x="0" y="0"/>
          <a:ext cx="0" cy="0"/>
          <a:chOff x="0" y="0"/>
          <a:chExt cx="0" cy="0"/>
        </a:xfrm>
      </p:grpSpPr>
      <p:sp>
        <p:nvSpPr>
          <p:cNvPr id="981" name="Google Shape;981;p7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Linked List Example</a:t>
            </a:r>
            <a:endParaRPr sz="4400" b="0" i="0" u="none" strike="noStrike" cap="none">
              <a:solidFill>
                <a:schemeClr val="accent1"/>
              </a:solidFill>
              <a:latin typeface="Calibri"/>
              <a:ea typeface="Calibri"/>
              <a:cs typeface="Calibri"/>
              <a:sym typeface="Calibri"/>
            </a:endParaRPr>
          </a:p>
        </p:txBody>
      </p:sp>
      <p:sp>
        <p:nvSpPr>
          <p:cNvPr id="982" name="Google Shape;982;p73"/>
          <p:cNvSpPr txBox="1">
            <a:spLocks noGrp="1"/>
          </p:cNvSpPr>
          <p:nvPr>
            <p:ph type="body" idx="1"/>
          </p:nvPr>
        </p:nvSpPr>
        <p:spPr>
          <a:xfrm>
            <a:off x="457200" y="1600199"/>
            <a:ext cx="8229600" cy="484632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We want to generate a </a:t>
            </a:r>
            <a:r>
              <a:rPr lang="en-US" sz="3200" b="0" i="0" u="none" strike="noStrike" cap="none">
                <a:solidFill>
                  <a:srgbClr val="FF0000"/>
                </a:solidFill>
                <a:latin typeface="Calibri"/>
                <a:ea typeface="Calibri"/>
                <a:cs typeface="Calibri"/>
                <a:sym typeface="Calibri"/>
              </a:rPr>
              <a:t>linked list of strings</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This example uses structs, pointers, </a:t>
            </a:r>
            <a:r>
              <a:rPr lang="en-US" sz="2600" b="0" i="0" u="none" strike="noStrike" cap="none">
                <a:solidFill>
                  <a:schemeClr val="dk1"/>
                </a:solidFill>
                <a:latin typeface="Courier New"/>
                <a:ea typeface="Courier New"/>
                <a:cs typeface="Courier New"/>
                <a:sym typeface="Courier New"/>
              </a:rPr>
              <a:t>malloc()</a:t>
            </a:r>
            <a:r>
              <a:rPr lang="en-US" sz="2800" b="0" i="0" u="none" strike="noStrike" cap="none">
                <a:solidFill>
                  <a:schemeClr val="dk1"/>
                </a:solidFill>
                <a:latin typeface="Calibri"/>
                <a:ea typeface="Calibri"/>
                <a:cs typeface="Calibri"/>
                <a:sym typeface="Calibri"/>
              </a:rPr>
              <a:t>, and </a:t>
            </a:r>
            <a:r>
              <a:rPr lang="en-US" sz="2600" b="0" i="0" u="none" strike="noStrike" cap="none">
                <a:solidFill>
                  <a:schemeClr val="dk1"/>
                </a:solidFill>
                <a:latin typeface="Courier New"/>
                <a:ea typeface="Courier New"/>
                <a:cs typeface="Courier New"/>
                <a:sym typeface="Courier New"/>
              </a:rPr>
              <a:t>free()</a:t>
            </a:r>
            <a:endParaRPr/>
          </a:p>
          <a:p>
            <a:pPr marL="342900" marR="0" lvl="0" indent="-342900" algn="l" rtl="0">
              <a:spcBef>
                <a:spcPts val="180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Create a structure for nodes of the list:</a:t>
            </a:r>
            <a:endParaRPr sz="3200" b="0" i="0" u="none" strike="noStrike" cap="none">
              <a:solidFill>
                <a:schemeClr val="dk1"/>
              </a:solidFill>
              <a:latin typeface="Calibri"/>
              <a:ea typeface="Calibri"/>
              <a:cs typeface="Calibri"/>
              <a:sym typeface="Calibri"/>
            </a:endParaRPr>
          </a:p>
          <a:p>
            <a:pPr marL="0" marR="0" lvl="0" indent="0" algn="l" rtl="0">
              <a:spcBef>
                <a:spcPts val="180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struct Node {</a:t>
            </a:r>
            <a:endParaRPr/>
          </a:p>
          <a:p>
            <a:pPr marL="0" marR="0" lvl="0" indent="0" algn="l" rtl="0">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char *value;</a:t>
            </a:r>
            <a:endParaRPr/>
          </a:p>
          <a:p>
            <a:pPr marL="0" marR="0" lvl="0" indent="0" algn="l" rtl="0">
              <a:spcBef>
                <a:spcPts val="0"/>
              </a:spcBef>
              <a:spcAft>
                <a:spcPts val="0"/>
              </a:spcAft>
              <a:buClr>
                <a:schemeClr val="dk1"/>
              </a:buClr>
              <a:buFont typeface="Arial"/>
              <a:buNone/>
            </a:pPr>
            <a:r>
              <a:rPr lang="en-US" sz="2800" b="0" i="0" u="none" strike="noStrike" cap="none">
                <a:solidFill>
                  <a:schemeClr val="dk1"/>
                </a:solidFill>
                <a:latin typeface="Courier New"/>
                <a:ea typeface="Courier New"/>
                <a:cs typeface="Courier New"/>
                <a:sym typeface="Courier New"/>
              </a:rPr>
              <a:t>	  struct Node *next;</a:t>
            </a:r>
            <a:br>
              <a:rPr lang="en-US" sz="2800" b="0" i="0" u="none" strike="noStrike" cap="none">
                <a:solidFill>
                  <a:schemeClr val="dk1"/>
                </a:solidFill>
                <a:latin typeface="Courier New"/>
                <a:ea typeface="Courier New"/>
                <a:cs typeface="Courier New"/>
                <a:sym typeface="Courier New"/>
              </a:rPr>
            </a:br>
            <a:r>
              <a:rPr lang="en-US" sz="2800" b="0" i="0" u="none" strike="noStrike" cap="none">
                <a:solidFill>
                  <a:schemeClr val="dk1"/>
                </a:solidFill>
                <a:latin typeface="Courier New"/>
                <a:ea typeface="Courier New"/>
                <a:cs typeface="Courier New"/>
                <a:sym typeface="Courier New"/>
              </a:rPr>
              <a:t>	} </a:t>
            </a:r>
            <a:r>
              <a:rPr lang="en-US" sz="2800">
                <a:latin typeface="Courier New"/>
                <a:ea typeface="Courier New"/>
                <a:cs typeface="Courier New"/>
                <a:sym typeface="Courier New"/>
              </a:rPr>
              <a:t>node</a:t>
            </a:r>
            <a:r>
              <a:rPr lang="en-US" sz="2800" b="0" i="0" u="none" strike="noStrike" cap="none">
                <a:solidFill>
                  <a:schemeClr val="dk1"/>
                </a:solidFill>
                <a:latin typeface="Courier New"/>
                <a:ea typeface="Courier New"/>
                <a:cs typeface="Courier New"/>
                <a:sym typeface="Courier New"/>
              </a:rPr>
              <a:t>;</a:t>
            </a:r>
            <a:endParaRPr sz="2800" b="0" i="0" u="none" strike="noStrike" cap="none">
              <a:solidFill>
                <a:schemeClr val="dk1"/>
              </a:solidFill>
              <a:latin typeface="Courier New"/>
              <a:ea typeface="Courier New"/>
              <a:cs typeface="Courier New"/>
              <a:sym typeface="Courier New"/>
            </a:endParaRPr>
          </a:p>
        </p:txBody>
      </p:sp>
      <p:sp>
        <p:nvSpPr>
          <p:cNvPr id="983" name="Google Shape;983;p7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984" name="Google Shape;984;p7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985" name="Google Shape;985;p7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41</a:t>
            </a:fld>
            <a:endParaRPr sz="1200">
              <a:solidFill>
                <a:srgbClr val="888888"/>
              </a:solidFill>
              <a:latin typeface="Calibri"/>
              <a:ea typeface="Calibri"/>
              <a:cs typeface="Calibri"/>
              <a:sym typeface="Calibri"/>
            </a:endParaRPr>
          </a:p>
        </p:txBody>
      </p:sp>
      <p:grpSp>
        <p:nvGrpSpPr>
          <p:cNvPr id="986" name="Google Shape;986;p73"/>
          <p:cNvGrpSpPr/>
          <p:nvPr/>
        </p:nvGrpSpPr>
        <p:grpSpPr>
          <a:xfrm>
            <a:off x="5715000" y="5181600"/>
            <a:ext cx="2667000" cy="830997"/>
            <a:chOff x="6553200" y="5257800"/>
            <a:chExt cx="2667000" cy="830997"/>
          </a:xfrm>
        </p:grpSpPr>
        <p:cxnSp>
          <p:nvCxnSpPr>
            <p:cNvPr id="987" name="Google Shape;987;p73"/>
            <p:cNvCxnSpPr/>
            <p:nvPr/>
          </p:nvCxnSpPr>
          <p:spPr>
            <a:xfrm rot="10800000">
              <a:off x="6553200" y="5257800"/>
              <a:ext cx="762000" cy="228600"/>
            </a:xfrm>
            <a:prstGeom prst="straightConnector1">
              <a:avLst/>
            </a:prstGeom>
            <a:noFill/>
            <a:ln w="25400" cap="flat" cmpd="sng">
              <a:solidFill>
                <a:srgbClr val="FF0000"/>
              </a:solidFill>
              <a:prstDash val="solid"/>
              <a:round/>
              <a:headEnd type="none" w="sm" len="sm"/>
              <a:tailEnd type="stealth" w="med" len="med"/>
            </a:ln>
          </p:spPr>
        </p:cxnSp>
        <p:sp>
          <p:nvSpPr>
            <p:cNvPr id="988" name="Google Shape;988;p73"/>
            <p:cNvSpPr txBox="1"/>
            <p:nvPr/>
          </p:nvSpPr>
          <p:spPr>
            <a:xfrm>
              <a:off x="7315200" y="5257800"/>
              <a:ext cx="1905000" cy="83099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a:solidFill>
                    <a:srgbClr val="FF0000"/>
                  </a:solidFill>
                  <a:latin typeface="Calibri"/>
                  <a:ea typeface="Calibri"/>
                  <a:cs typeface="Calibri"/>
                  <a:sym typeface="Calibri"/>
                </a:rPr>
                <a:t>The link of the linked list</a:t>
              </a:r>
              <a:endParaRPr sz="2400">
                <a:solidFill>
                  <a:srgbClr val="FF0000"/>
                </a:solidFill>
                <a:latin typeface="Calibri"/>
                <a:ea typeface="Calibri"/>
                <a:cs typeface="Calibri"/>
                <a:sym typeface="Calibri"/>
              </a:endParaRPr>
            </a:p>
          </p:txBody>
        </p:sp>
      </p:grpSp>
    </p:spTree>
    <p:extLst>
      <p:ext uri="{BB962C8B-B14F-4D97-AF65-F5344CB8AC3E}">
        <p14:creationId xmlns:p14="http://schemas.microsoft.com/office/powerpoint/2010/main" val="272795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992"/>
        <p:cNvGrpSpPr/>
        <p:nvPr/>
      </p:nvGrpSpPr>
      <p:grpSpPr>
        <a:xfrm>
          <a:off x="0" y="0"/>
          <a:ext cx="0" cy="0"/>
          <a:chOff x="0" y="0"/>
          <a:chExt cx="0" cy="0"/>
        </a:xfrm>
      </p:grpSpPr>
      <p:sp>
        <p:nvSpPr>
          <p:cNvPr id="993" name="Google Shape;993;p7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Adding a Node to the List</a:t>
            </a:r>
            <a:endParaRPr sz="4400" b="0" i="0" u="none" strike="noStrike" cap="none">
              <a:solidFill>
                <a:schemeClr val="accent1"/>
              </a:solidFill>
              <a:latin typeface="Calibri"/>
              <a:ea typeface="Calibri"/>
              <a:cs typeface="Calibri"/>
              <a:sym typeface="Calibri"/>
            </a:endParaRPr>
          </a:p>
        </p:txBody>
      </p:sp>
      <p:sp>
        <p:nvSpPr>
          <p:cNvPr id="994" name="Google Shape;994;p74"/>
          <p:cNvSpPr txBox="1">
            <a:spLocks noGrp="1"/>
          </p:cNvSpPr>
          <p:nvPr>
            <p:ph type="body" idx="1"/>
          </p:nvPr>
        </p:nvSpPr>
        <p:spPr>
          <a:xfrm>
            <a:off x="457200" y="1295399"/>
            <a:ext cx="8229600" cy="48462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Want to wr</a:t>
            </a:r>
            <a:r>
              <a:rPr lang="en-US"/>
              <a:t>ite addNode to support </a:t>
            </a:r>
            <a:r>
              <a:rPr lang="en-US" sz="3200" b="0" i="0" u="none" strike="noStrike" cap="none">
                <a:solidFill>
                  <a:schemeClr val="dk1"/>
                </a:solidFill>
                <a:latin typeface="Calibri"/>
                <a:ea typeface="Calibri"/>
                <a:cs typeface="Calibri"/>
                <a:sym typeface="Calibri"/>
              </a:rPr>
              <a:t>functionality as shown:</a:t>
            </a:r>
            <a:endParaRPr sz="2400" b="0" i="0" u="none" strike="noStrike" cap="none">
              <a:solidFill>
                <a:schemeClr val="dk1"/>
              </a:solidFill>
              <a:latin typeface="Courier New"/>
              <a:ea typeface="Courier New"/>
              <a:cs typeface="Courier New"/>
              <a:sym typeface="Courier New"/>
            </a:endParaRPr>
          </a:p>
          <a:p>
            <a:pPr marL="0" marR="0" lvl="0" indent="0" algn="l" rtl="0">
              <a:spcBef>
                <a:spcPts val="180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a:t>
            </a:r>
            <a:r>
              <a:rPr lang="en-US" sz="2400">
                <a:latin typeface="Courier New"/>
                <a:ea typeface="Courier New"/>
                <a:cs typeface="Courier New"/>
                <a:sym typeface="Courier New"/>
              </a:rPr>
              <a:t>char</a:t>
            </a:r>
            <a:r>
              <a:rPr lang="en-US" sz="2400" b="0" i="0" u="none" strike="noStrike" cap="none">
                <a:solidFill>
                  <a:schemeClr val="dk1"/>
                </a:solidFill>
                <a:latin typeface="Courier New"/>
                <a:ea typeface="Courier New"/>
                <a:cs typeface="Courier New"/>
                <a:sym typeface="Courier New"/>
              </a:rPr>
              <a:t> *s1 = "start", *s2 = "middle"</a:t>
            </a:r>
            <a:r>
              <a:rPr lang="en-US" sz="2400">
                <a:latin typeface="Courier New"/>
                <a:ea typeface="Courier New"/>
                <a:cs typeface="Courier New"/>
                <a:sym typeface="Courier New"/>
              </a:rPr>
              <a:t>,</a:t>
            </a:r>
            <a:endParaRPr/>
          </a:p>
          <a:p>
            <a:pPr marL="0" marR="0" lvl="0" indent="0" algn="l" rtl="0">
              <a:spcBef>
                <a:spcPts val="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*s3 = "end";</a:t>
            </a:r>
            <a:endParaRPr sz="2400" b="0" i="0" u="none" strike="noStrike" cap="none">
              <a:solidFill>
                <a:schemeClr val="dk1"/>
              </a:solidFill>
              <a:latin typeface="Courier New"/>
              <a:ea typeface="Courier New"/>
              <a:cs typeface="Courier New"/>
              <a:sym typeface="Courier New"/>
            </a:endParaRPr>
          </a:p>
          <a:p>
            <a:pPr marL="0" marR="0" lvl="0" indent="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struct </a:t>
            </a:r>
            <a:r>
              <a:rPr lang="en-US" sz="2400">
                <a:latin typeface="Courier New"/>
                <a:ea typeface="Courier New"/>
                <a:cs typeface="Courier New"/>
                <a:sym typeface="Courier New"/>
              </a:rPr>
              <a:t>node</a:t>
            </a:r>
            <a:r>
              <a:rPr lang="en-US" sz="2400" b="0" i="0" u="none" strike="noStrike" cap="none">
                <a:solidFill>
                  <a:schemeClr val="dk1"/>
                </a:solidFill>
                <a:latin typeface="Courier New"/>
                <a:ea typeface="Courier New"/>
                <a:cs typeface="Courier New"/>
                <a:sym typeface="Courier New"/>
              </a:rPr>
              <a:t> *theList = NULL;</a:t>
            </a:r>
            <a:endParaRPr/>
          </a:p>
          <a:p>
            <a:pPr marL="0" marR="0" lvl="0" indent="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theList = addNode(s3, theList);</a:t>
            </a:r>
            <a:endParaRPr/>
          </a:p>
          <a:p>
            <a:pPr marL="0" marR="0" lvl="0" indent="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theList = addNode(s2, theList);</a:t>
            </a:r>
            <a:endParaRPr/>
          </a:p>
          <a:p>
            <a:pPr marL="0" marR="0" lvl="0" indent="0" algn="l" rtl="0">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theList = addNode(s1, theList);</a:t>
            </a:r>
            <a:endParaRPr sz="2400" b="0" i="0" u="none" strike="noStrike" cap="none">
              <a:solidFill>
                <a:schemeClr val="dk1"/>
              </a:solidFill>
              <a:latin typeface="Courier New"/>
              <a:ea typeface="Courier New"/>
              <a:cs typeface="Courier New"/>
              <a:sym typeface="Courier New"/>
            </a:endParaRPr>
          </a:p>
        </p:txBody>
      </p:sp>
      <p:sp>
        <p:nvSpPr>
          <p:cNvPr id="995" name="Google Shape;995;p7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996" name="Google Shape;996;p7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997" name="Google Shape;997;p7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42</a:t>
            </a:fld>
            <a:endParaRPr sz="1200">
              <a:solidFill>
                <a:srgbClr val="888888"/>
              </a:solidFill>
              <a:latin typeface="Calibri"/>
              <a:ea typeface="Calibri"/>
              <a:cs typeface="Calibri"/>
              <a:sym typeface="Calibri"/>
            </a:endParaRPr>
          </a:p>
        </p:txBody>
      </p:sp>
      <p:grpSp>
        <p:nvGrpSpPr>
          <p:cNvPr id="998" name="Google Shape;998;p74"/>
          <p:cNvGrpSpPr/>
          <p:nvPr/>
        </p:nvGrpSpPr>
        <p:grpSpPr>
          <a:xfrm>
            <a:off x="4038600" y="4840069"/>
            <a:ext cx="4724400" cy="798731"/>
            <a:chOff x="4038600" y="4076700"/>
            <a:chExt cx="4724400" cy="798731"/>
          </a:xfrm>
        </p:grpSpPr>
        <p:cxnSp>
          <p:nvCxnSpPr>
            <p:cNvPr id="999" name="Google Shape;999;p74"/>
            <p:cNvCxnSpPr/>
            <p:nvPr/>
          </p:nvCxnSpPr>
          <p:spPr>
            <a:xfrm rot="10800000">
              <a:off x="4038600" y="4076700"/>
              <a:ext cx="396949" cy="342900"/>
            </a:xfrm>
            <a:prstGeom prst="straightConnector1">
              <a:avLst/>
            </a:prstGeom>
            <a:noFill/>
            <a:ln w="25400" cap="flat" cmpd="sng">
              <a:solidFill>
                <a:schemeClr val="accent1"/>
              </a:solidFill>
              <a:prstDash val="solid"/>
              <a:round/>
              <a:headEnd type="none" w="sm" len="sm"/>
              <a:tailEnd type="stealth" w="med" len="med"/>
            </a:ln>
          </p:spPr>
        </p:cxnSp>
        <p:sp>
          <p:nvSpPr>
            <p:cNvPr id="1000" name="Google Shape;1000;p74"/>
            <p:cNvSpPr txBox="1"/>
            <p:nvPr/>
          </p:nvSpPr>
          <p:spPr>
            <a:xfrm>
              <a:off x="4419600" y="4229100"/>
              <a:ext cx="4343400"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accent1"/>
                  </a:solidFill>
                  <a:latin typeface="Calibri"/>
                  <a:ea typeface="Calibri"/>
                  <a:cs typeface="Calibri"/>
                  <a:sym typeface="Calibri"/>
                </a:rPr>
                <a:t>If you’re more familiar with Lisp/Scheme, you could name this function </a:t>
              </a:r>
              <a:r>
                <a:rPr lang="en-US" sz="1800">
                  <a:solidFill>
                    <a:schemeClr val="accent1"/>
                  </a:solidFill>
                  <a:latin typeface="Courier New"/>
                  <a:ea typeface="Courier New"/>
                  <a:cs typeface="Courier New"/>
                  <a:sym typeface="Courier New"/>
                </a:rPr>
                <a:t>cons</a:t>
              </a:r>
              <a:r>
                <a:rPr lang="en-US" sz="1800">
                  <a:solidFill>
                    <a:schemeClr val="accent1"/>
                  </a:solidFill>
                  <a:latin typeface="Calibri"/>
                  <a:ea typeface="Calibri"/>
                  <a:cs typeface="Calibri"/>
                  <a:sym typeface="Calibri"/>
                </a:rPr>
                <a:t> instead.</a:t>
              </a:r>
              <a:endParaRPr sz="1800">
                <a:solidFill>
                  <a:schemeClr val="accent1"/>
                </a:solidFill>
                <a:latin typeface="Calibri"/>
                <a:ea typeface="Calibri"/>
                <a:cs typeface="Calibri"/>
                <a:sym typeface="Calibri"/>
              </a:endParaRPr>
            </a:p>
          </p:txBody>
        </p:sp>
      </p:grpSp>
      <p:grpSp>
        <p:nvGrpSpPr>
          <p:cNvPr id="1001" name="Google Shape;1001;p74"/>
          <p:cNvGrpSpPr/>
          <p:nvPr/>
        </p:nvGrpSpPr>
        <p:grpSpPr>
          <a:xfrm>
            <a:off x="6400800" y="3039070"/>
            <a:ext cx="2667000" cy="923330"/>
            <a:chOff x="6400800" y="2680900"/>
            <a:chExt cx="2667000" cy="923330"/>
          </a:xfrm>
        </p:grpSpPr>
        <p:cxnSp>
          <p:nvCxnSpPr>
            <p:cNvPr id="1002" name="Google Shape;1002;p74"/>
            <p:cNvCxnSpPr/>
            <p:nvPr/>
          </p:nvCxnSpPr>
          <p:spPr>
            <a:xfrm rot="10800000" flipH="1">
              <a:off x="6400800" y="2895600"/>
              <a:ext cx="914400" cy="381000"/>
            </a:xfrm>
            <a:prstGeom prst="straightConnector1">
              <a:avLst/>
            </a:prstGeom>
            <a:noFill/>
            <a:ln w="25400" cap="flat" cmpd="sng">
              <a:solidFill>
                <a:srgbClr val="FF0000"/>
              </a:solidFill>
              <a:prstDash val="solid"/>
              <a:round/>
              <a:headEnd type="stealth" w="med" len="med"/>
              <a:tailEnd type="none" w="sm" len="sm"/>
            </a:ln>
          </p:spPr>
        </p:cxnSp>
        <p:sp>
          <p:nvSpPr>
            <p:cNvPr id="1003" name="Google Shape;1003;p74"/>
            <p:cNvSpPr txBox="1"/>
            <p:nvPr/>
          </p:nvSpPr>
          <p:spPr>
            <a:xfrm>
              <a:off x="7315200" y="2680900"/>
              <a:ext cx="1752600" cy="923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rgbClr val="FF0000"/>
                  </a:solidFill>
                  <a:latin typeface="Calibri"/>
                  <a:ea typeface="Calibri"/>
                  <a:cs typeface="Calibri"/>
                  <a:sym typeface="Calibri"/>
                </a:rPr>
                <a:t>Must be able to </a:t>
              </a:r>
              <a:endParaRPr/>
            </a:p>
            <a:p>
              <a:pPr marL="0" marR="0" lvl="0" indent="0" algn="l" rtl="0">
                <a:spcBef>
                  <a:spcPts val="0"/>
                </a:spcBef>
                <a:spcAft>
                  <a:spcPts val="0"/>
                </a:spcAft>
                <a:buNone/>
              </a:pPr>
              <a:r>
                <a:rPr lang="en-US" sz="1800">
                  <a:solidFill>
                    <a:srgbClr val="FF0000"/>
                  </a:solidFill>
                  <a:latin typeface="Calibri"/>
                  <a:ea typeface="Calibri"/>
                  <a:cs typeface="Calibri"/>
                  <a:sym typeface="Calibri"/>
                </a:rPr>
                <a:t>handle a </a:t>
              </a:r>
              <a:endParaRPr/>
            </a:p>
            <a:p>
              <a:pPr marL="0" marR="0" lvl="0" indent="0" algn="l" rtl="0">
                <a:spcBef>
                  <a:spcPts val="0"/>
                </a:spcBef>
                <a:spcAft>
                  <a:spcPts val="0"/>
                </a:spcAft>
                <a:buNone/>
              </a:pPr>
              <a:r>
                <a:rPr lang="en-US" sz="1800">
                  <a:solidFill>
                    <a:srgbClr val="FF0000"/>
                  </a:solidFill>
                  <a:latin typeface="Calibri"/>
                  <a:ea typeface="Calibri"/>
                  <a:cs typeface="Calibri"/>
                  <a:sym typeface="Calibri"/>
                </a:rPr>
                <a:t>NULL input</a:t>
              </a:r>
              <a:endParaRPr sz="1800">
                <a:solidFill>
                  <a:srgbClr val="FF0000"/>
                </a:solidFill>
                <a:latin typeface="Calibri"/>
                <a:ea typeface="Calibri"/>
                <a:cs typeface="Calibri"/>
                <a:sym typeface="Calibri"/>
              </a:endParaRPr>
            </a:p>
          </p:txBody>
        </p:sp>
      </p:grpSp>
      <p:grpSp>
        <p:nvGrpSpPr>
          <p:cNvPr id="1004" name="Google Shape;1004;p74"/>
          <p:cNvGrpSpPr/>
          <p:nvPr/>
        </p:nvGrpSpPr>
        <p:grpSpPr>
          <a:xfrm>
            <a:off x="5715000" y="1447800"/>
            <a:ext cx="3467100" cy="990600"/>
            <a:chOff x="5715000" y="1447800"/>
            <a:chExt cx="3467100" cy="990600"/>
          </a:xfrm>
        </p:grpSpPr>
        <p:cxnSp>
          <p:nvCxnSpPr>
            <p:cNvPr id="1005" name="Google Shape;1005;p74"/>
            <p:cNvCxnSpPr/>
            <p:nvPr/>
          </p:nvCxnSpPr>
          <p:spPr>
            <a:xfrm flipH="1">
              <a:off x="6934200" y="1676400"/>
              <a:ext cx="381000" cy="694730"/>
            </a:xfrm>
            <a:prstGeom prst="straightConnector1">
              <a:avLst/>
            </a:prstGeom>
            <a:noFill/>
            <a:ln w="25400" cap="flat" cmpd="sng">
              <a:solidFill>
                <a:srgbClr val="FF0000"/>
              </a:solidFill>
              <a:prstDash val="solid"/>
              <a:round/>
              <a:headEnd type="none" w="sm" len="sm"/>
              <a:tailEnd type="stealth" w="med" len="med"/>
            </a:ln>
          </p:spPr>
        </p:cxnSp>
        <p:sp>
          <p:nvSpPr>
            <p:cNvPr id="1006" name="Google Shape;1006;p74"/>
            <p:cNvSpPr txBox="1"/>
            <p:nvPr/>
          </p:nvSpPr>
          <p:spPr>
            <a:xfrm>
              <a:off x="7315200" y="1447800"/>
              <a:ext cx="1866900" cy="923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rgbClr val="FF0000"/>
                  </a:solidFill>
                  <a:latin typeface="Calibri"/>
                  <a:ea typeface="Calibri"/>
                  <a:cs typeface="Calibri"/>
                  <a:sym typeface="Calibri"/>
                </a:rPr>
                <a:t>In what part of </a:t>
              </a:r>
              <a:endParaRPr/>
            </a:p>
            <a:p>
              <a:pPr marL="0" marR="0" lvl="0" indent="0" algn="l" rtl="0">
                <a:spcBef>
                  <a:spcPts val="0"/>
                </a:spcBef>
                <a:spcAft>
                  <a:spcPts val="0"/>
                </a:spcAft>
                <a:buNone/>
              </a:pPr>
              <a:r>
                <a:rPr lang="en-US" sz="1800">
                  <a:solidFill>
                    <a:srgbClr val="FF0000"/>
                  </a:solidFill>
                  <a:latin typeface="Calibri"/>
                  <a:ea typeface="Calibri"/>
                  <a:cs typeface="Calibri"/>
                  <a:sym typeface="Calibri"/>
                </a:rPr>
                <a:t>memory are </a:t>
              </a:r>
              <a:endParaRPr/>
            </a:p>
            <a:p>
              <a:pPr marL="0" marR="0" lvl="0" indent="0" algn="l" rtl="0">
                <a:spcBef>
                  <a:spcPts val="0"/>
                </a:spcBef>
                <a:spcAft>
                  <a:spcPts val="0"/>
                </a:spcAft>
                <a:buNone/>
              </a:pPr>
              <a:r>
                <a:rPr lang="en-US" sz="1800">
                  <a:solidFill>
                    <a:srgbClr val="FF0000"/>
                  </a:solidFill>
                  <a:latin typeface="Calibri"/>
                  <a:ea typeface="Calibri"/>
                  <a:cs typeface="Calibri"/>
                  <a:sym typeface="Calibri"/>
                </a:rPr>
                <a:t>these stored?</a:t>
              </a:r>
              <a:endParaRPr sz="1800">
                <a:solidFill>
                  <a:srgbClr val="FF0000"/>
                </a:solidFill>
                <a:latin typeface="Calibri"/>
                <a:ea typeface="Calibri"/>
                <a:cs typeface="Calibri"/>
                <a:sym typeface="Calibri"/>
              </a:endParaRPr>
            </a:p>
          </p:txBody>
        </p:sp>
        <p:cxnSp>
          <p:nvCxnSpPr>
            <p:cNvPr id="1007" name="Google Shape;1007;p74"/>
            <p:cNvCxnSpPr/>
            <p:nvPr/>
          </p:nvCxnSpPr>
          <p:spPr>
            <a:xfrm flipH="1">
              <a:off x="5715000" y="1676400"/>
              <a:ext cx="1600200" cy="762000"/>
            </a:xfrm>
            <a:prstGeom prst="straightConnector1">
              <a:avLst/>
            </a:prstGeom>
            <a:noFill/>
            <a:ln w="25400" cap="flat" cmpd="sng">
              <a:solidFill>
                <a:srgbClr val="FF0000"/>
              </a:solidFill>
              <a:prstDash val="solid"/>
              <a:round/>
              <a:headEnd type="none" w="sm" len="sm"/>
              <a:tailEnd type="stealth" w="med" len="med"/>
            </a:ln>
          </p:spPr>
        </p:cxnSp>
      </p:grpSp>
    </p:spTree>
    <p:extLst>
      <p:ext uri="{BB962C8B-B14F-4D97-AF65-F5344CB8AC3E}">
        <p14:creationId xmlns:p14="http://schemas.microsoft.com/office/powerpoint/2010/main" val="3142495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1012" name="Google Shape;1012;p7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Adding a Node to the List</a:t>
            </a:r>
            <a:endParaRPr sz="4400" b="0" i="0" u="none" strike="noStrike" cap="none">
              <a:solidFill>
                <a:schemeClr val="accent1"/>
              </a:solidFill>
              <a:latin typeface="Calibri"/>
              <a:ea typeface="Calibri"/>
              <a:cs typeface="Calibri"/>
              <a:sym typeface="Calibri"/>
            </a:endParaRPr>
          </a:p>
        </p:txBody>
      </p:sp>
      <p:sp>
        <p:nvSpPr>
          <p:cNvPr id="1013" name="Google Shape;1013;p75"/>
          <p:cNvSpPr txBox="1">
            <a:spLocks noGrp="1"/>
          </p:cNvSpPr>
          <p:nvPr>
            <p:ph type="body" idx="1"/>
          </p:nvPr>
        </p:nvSpPr>
        <p:spPr>
          <a:xfrm>
            <a:off x="457200" y="1600200"/>
            <a:ext cx="8229600" cy="32385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Let’s examine the 3</a:t>
            </a:r>
            <a:r>
              <a:rPr lang="en-US" sz="3200" b="0" i="0" u="none" strike="noStrike" cap="none" baseline="30000">
                <a:solidFill>
                  <a:schemeClr val="dk1"/>
                </a:solidFill>
                <a:latin typeface="Calibri"/>
                <a:ea typeface="Calibri"/>
                <a:cs typeface="Calibri"/>
                <a:sym typeface="Calibri"/>
              </a:rPr>
              <a:t>rd</a:t>
            </a:r>
            <a:r>
              <a:rPr lang="en-US" sz="3200" b="0" i="0" u="none" strike="noStrike" cap="none">
                <a:solidFill>
                  <a:schemeClr val="dk1"/>
                </a:solidFill>
                <a:latin typeface="Calibri"/>
                <a:ea typeface="Calibri"/>
                <a:cs typeface="Calibri"/>
                <a:sym typeface="Calibri"/>
              </a:rPr>
              <a:t> call (</a:t>
            </a:r>
            <a:r>
              <a:rPr lang="en-US" sz="3000" b="0" i="0" u="none" strike="noStrike" cap="none">
                <a:solidFill>
                  <a:schemeClr val="dk1"/>
                </a:solidFill>
                <a:latin typeface="Courier New"/>
                <a:ea typeface="Courier New"/>
                <a:cs typeface="Courier New"/>
                <a:sym typeface="Courier New"/>
              </a:rPr>
              <a:t>"start"</a:t>
            </a:r>
            <a:r>
              <a:rPr lang="en-US" sz="3200" b="0" i="0" u="none" strike="noStrike" cap="none">
                <a:solidFill>
                  <a:schemeClr val="dk1"/>
                </a:solidFill>
                <a:latin typeface="Calibri"/>
                <a:ea typeface="Calibri"/>
                <a:cs typeface="Calibri"/>
                <a:sym typeface="Calibri"/>
              </a:rPr>
              <a:t>):</a:t>
            </a:r>
            <a:endParaRPr/>
          </a:p>
          <a:p>
            <a:pPr marL="0" marR="0" lvl="0" indent="0" algn="l" rtl="0">
              <a:spcBef>
                <a:spcPts val="12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a:t>
            </a:r>
            <a:r>
              <a:rPr lang="en-US" sz="2000">
                <a:latin typeface="Courier New"/>
                <a:ea typeface="Courier New"/>
                <a:cs typeface="Courier New"/>
                <a:sym typeface="Courier New"/>
              </a:rPr>
              <a:t>node</a:t>
            </a:r>
            <a:r>
              <a:rPr lang="en-US" sz="2000" b="0" i="0" u="none" strike="noStrike" cap="none">
                <a:solidFill>
                  <a:schemeClr val="dk1"/>
                </a:solidFill>
                <a:latin typeface="Courier New"/>
                <a:ea typeface="Courier New"/>
                <a:cs typeface="Courier New"/>
                <a:sym typeface="Courier New"/>
              </a:rPr>
              <a:t> *addNode(</a:t>
            </a:r>
            <a:r>
              <a:rPr lang="en-US" sz="2000">
                <a:latin typeface="Courier New"/>
                <a:ea typeface="Courier New"/>
                <a:cs typeface="Courier New"/>
                <a:sym typeface="Courier New"/>
              </a:rPr>
              <a:t>char</a:t>
            </a:r>
            <a:r>
              <a:rPr lang="en-US" sz="2000" b="0" i="0" u="none" strike="noStrike" cap="none">
                <a:solidFill>
                  <a:schemeClr val="dk1"/>
                </a:solidFill>
                <a:latin typeface="Courier New"/>
                <a:ea typeface="Courier New"/>
                <a:cs typeface="Courier New"/>
                <a:sym typeface="Courier New"/>
              </a:rPr>
              <a:t> *s, </a:t>
            </a:r>
            <a:r>
              <a:rPr lang="en-US" sz="2000">
                <a:latin typeface="Courier New"/>
                <a:ea typeface="Courier New"/>
                <a:cs typeface="Courier New"/>
                <a:sym typeface="Courier New"/>
              </a:rPr>
              <a:t>node *</a:t>
            </a:r>
            <a:r>
              <a:rPr lang="en-US" sz="2000" b="0" i="0" u="none" strike="noStrike" cap="none">
                <a:solidFill>
                  <a:schemeClr val="dk1"/>
                </a:solidFill>
                <a:latin typeface="Courier New"/>
                <a:ea typeface="Courier New"/>
                <a:cs typeface="Courier New"/>
                <a:sym typeface="Courier New"/>
              </a:rPr>
              <a:t>list) {</a:t>
            </a:r>
            <a:endParaRPr sz="2000" b="0" i="0" u="none" strike="noStrike" cap="none">
              <a:solidFill>
                <a:schemeClr val="dk1"/>
              </a:solidFill>
              <a:latin typeface="Courier New"/>
              <a:ea typeface="Courier New"/>
              <a:cs typeface="Courier New"/>
              <a:sym typeface="Courier New"/>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a:t>
            </a:r>
            <a:r>
              <a:rPr lang="en-US" sz="2000">
                <a:latin typeface="Courier New"/>
                <a:ea typeface="Courier New"/>
                <a:cs typeface="Courier New"/>
                <a:sym typeface="Courier New"/>
              </a:rPr>
              <a:t>node</a:t>
            </a:r>
            <a:r>
              <a:rPr lang="en-US" sz="2000" b="0" i="0" u="none" strike="noStrike" cap="none">
                <a:solidFill>
                  <a:schemeClr val="dk1"/>
                </a:solidFill>
                <a:latin typeface="Courier New"/>
                <a:ea typeface="Courier New"/>
                <a:cs typeface="Courier New"/>
                <a:sym typeface="Courier New"/>
              </a:rPr>
              <a:t> *</a:t>
            </a:r>
            <a:r>
              <a:rPr lang="en-US" sz="2000">
                <a:latin typeface="Courier New"/>
                <a:ea typeface="Courier New"/>
                <a:cs typeface="Courier New"/>
                <a:sym typeface="Courier New"/>
              </a:rPr>
              <a:t>new</a:t>
            </a:r>
            <a:r>
              <a:rPr lang="en-US" sz="2000" b="0" i="0" u="none" strike="noStrike" cap="none">
                <a:solidFill>
                  <a:schemeClr val="dk1"/>
                </a:solidFill>
                <a:latin typeface="Courier New"/>
                <a:ea typeface="Courier New"/>
                <a:cs typeface="Courier New"/>
                <a:sym typeface="Courier New"/>
              </a:rPr>
              <a:t> =(</a:t>
            </a:r>
            <a:r>
              <a:rPr lang="en-US" sz="2000">
                <a:latin typeface="Courier New"/>
                <a:ea typeface="Courier New"/>
                <a:cs typeface="Courier New"/>
                <a:sym typeface="Courier New"/>
              </a:rPr>
              <a:t>node *</a:t>
            </a:r>
            <a:r>
              <a:rPr lang="en-US" sz="2000" b="0" i="0" u="none" strike="noStrike" cap="none">
                <a:solidFill>
                  <a:schemeClr val="dk1"/>
                </a:solidFill>
                <a:latin typeface="Courier New"/>
                <a:ea typeface="Courier New"/>
                <a:cs typeface="Courier New"/>
                <a:sym typeface="Courier New"/>
              </a:rPr>
              <a:t>) malloc(sizeof(NodeStruct));</a:t>
            </a:r>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a:t>
            </a:r>
            <a:r>
              <a:rPr lang="en-US" sz="2000">
                <a:latin typeface="Courier New"/>
                <a:ea typeface="Courier New"/>
                <a:cs typeface="Courier New"/>
                <a:sym typeface="Courier New"/>
              </a:rPr>
              <a:t>new</a:t>
            </a:r>
            <a:r>
              <a:rPr lang="en-US" sz="2000" b="0" i="0" u="none" strike="noStrike" cap="none">
                <a:solidFill>
                  <a:schemeClr val="dk1"/>
                </a:solidFill>
                <a:latin typeface="Courier New"/>
                <a:ea typeface="Courier New"/>
                <a:cs typeface="Courier New"/>
                <a:sym typeface="Courier New"/>
              </a:rPr>
              <a:t>-&gt;value = (</a:t>
            </a:r>
            <a:r>
              <a:rPr lang="en-US" sz="2000">
                <a:latin typeface="Courier New"/>
                <a:ea typeface="Courier New"/>
                <a:cs typeface="Courier New"/>
                <a:sym typeface="Courier New"/>
              </a:rPr>
              <a:t>char *</a:t>
            </a:r>
            <a:r>
              <a:rPr lang="en-US" sz="2000" b="0" i="0" u="none" strike="noStrike" cap="none">
                <a:solidFill>
                  <a:schemeClr val="dk1"/>
                </a:solidFill>
                <a:latin typeface="Courier New"/>
                <a:ea typeface="Courier New"/>
                <a:cs typeface="Courier New"/>
                <a:sym typeface="Courier New"/>
              </a:rPr>
              <a:t>) malloc (strlen(s) + 1);</a:t>
            </a:r>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strcpy(</a:t>
            </a:r>
            <a:r>
              <a:rPr lang="en-US" sz="2000">
                <a:latin typeface="Courier New"/>
                <a:ea typeface="Courier New"/>
                <a:cs typeface="Courier New"/>
                <a:sym typeface="Courier New"/>
              </a:rPr>
              <a:t>new-</a:t>
            </a:r>
            <a:r>
              <a:rPr lang="en-US" sz="2000" b="0" i="0" u="none" strike="noStrike" cap="none">
                <a:solidFill>
                  <a:schemeClr val="dk1"/>
                </a:solidFill>
                <a:latin typeface="Courier New"/>
                <a:ea typeface="Courier New"/>
                <a:cs typeface="Courier New"/>
                <a:sym typeface="Courier New"/>
              </a:rPr>
              <a:t>&gt;value, s);</a:t>
            </a:r>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a:t>
            </a:r>
            <a:r>
              <a:rPr lang="en-US" sz="2000">
                <a:latin typeface="Courier New"/>
                <a:ea typeface="Courier New"/>
                <a:cs typeface="Courier New"/>
                <a:sym typeface="Courier New"/>
              </a:rPr>
              <a:t>new</a:t>
            </a:r>
            <a:r>
              <a:rPr lang="en-US" sz="2000" b="0" i="0" u="none" strike="noStrike" cap="none">
                <a:solidFill>
                  <a:schemeClr val="dk1"/>
                </a:solidFill>
                <a:latin typeface="Courier New"/>
                <a:ea typeface="Courier New"/>
                <a:cs typeface="Courier New"/>
                <a:sym typeface="Courier New"/>
              </a:rPr>
              <a:t>-&gt;next = list;</a:t>
            </a:r>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return </a:t>
            </a:r>
            <a:r>
              <a:rPr lang="en-US" sz="2000">
                <a:latin typeface="Courier New"/>
                <a:ea typeface="Courier New"/>
                <a:cs typeface="Courier New"/>
                <a:sym typeface="Courier New"/>
              </a:rPr>
              <a:t>new</a:t>
            </a:r>
            <a:r>
              <a:rPr lang="en-US" sz="2000" b="0" i="0" u="none" strike="noStrike" cap="none">
                <a:solidFill>
                  <a:schemeClr val="dk1"/>
                </a:solidFill>
                <a:latin typeface="Courier New"/>
                <a:ea typeface="Courier New"/>
                <a:cs typeface="Courier New"/>
                <a:sym typeface="Courier New"/>
              </a:rPr>
              <a:t>;</a:t>
            </a:r>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a:t>
            </a:r>
            <a:endParaRPr sz="2000" b="0" i="0" u="none" strike="noStrike" cap="none">
              <a:solidFill>
                <a:schemeClr val="dk1"/>
              </a:solidFill>
              <a:latin typeface="Courier New"/>
              <a:ea typeface="Courier New"/>
              <a:cs typeface="Courier New"/>
              <a:sym typeface="Courier New"/>
            </a:endParaRPr>
          </a:p>
        </p:txBody>
      </p:sp>
      <p:sp>
        <p:nvSpPr>
          <p:cNvPr id="1014" name="Google Shape;1014;p7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1015" name="Google Shape;1015;p7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1016" name="Google Shape;1016;p7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43</a:t>
            </a:fld>
            <a:endParaRPr sz="1200">
              <a:solidFill>
                <a:srgbClr val="888888"/>
              </a:solidFill>
              <a:latin typeface="Calibri"/>
              <a:ea typeface="Calibri"/>
              <a:cs typeface="Calibri"/>
              <a:sym typeface="Calibri"/>
            </a:endParaRPr>
          </a:p>
        </p:txBody>
      </p:sp>
      <p:cxnSp>
        <p:nvCxnSpPr>
          <p:cNvPr id="1017" name="Google Shape;1017;p75"/>
          <p:cNvCxnSpPr/>
          <p:nvPr/>
        </p:nvCxnSpPr>
        <p:spPr>
          <a:xfrm>
            <a:off x="424543" y="2798064"/>
            <a:ext cx="489857" cy="0"/>
          </a:xfrm>
          <a:prstGeom prst="straightConnector1">
            <a:avLst/>
          </a:prstGeom>
          <a:noFill/>
          <a:ln w="38100" cap="flat" cmpd="sng">
            <a:solidFill>
              <a:srgbClr val="FF0000"/>
            </a:solidFill>
            <a:prstDash val="solid"/>
            <a:round/>
            <a:headEnd type="none" w="sm" len="sm"/>
            <a:tailEnd type="triangle" w="lg" len="lg"/>
          </a:ln>
        </p:spPr>
      </p:cxnSp>
      <p:cxnSp>
        <p:nvCxnSpPr>
          <p:cNvPr id="1018" name="Google Shape;1018;p75"/>
          <p:cNvCxnSpPr/>
          <p:nvPr/>
        </p:nvCxnSpPr>
        <p:spPr>
          <a:xfrm>
            <a:off x="424542" y="3182112"/>
            <a:ext cx="489857" cy="0"/>
          </a:xfrm>
          <a:prstGeom prst="straightConnector1">
            <a:avLst/>
          </a:prstGeom>
          <a:noFill/>
          <a:ln w="38100" cap="flat" cmpd="sng">
            <a:solidFill>
              <a:srgbClr val="FF0000"/>
            </a:solidFill>
            <a:prstDash val="solid"/>
            <a:round/>
            <a:headEnd type="none" w="sm" len="sm"/>
            <a:tailEnd type="triangle" w="lg" len="lg"/>
          </a:ln>
        </p:spPr>
      </p:cxnSp>
      <p:cxnSp>
        <p:nvCxnSpPr>
          <p:cNvPr id="1019" name="Google Shape;1019;p75"/>
          <p:cNvCxnSpPr/>
          <p:nvPr/>
        </p:nvCxnSpPr>
        <p:spPr>
          <a:xfrm>
            <a:off x="424543" y="3538728"/>
            <a:ext cx="489857" cy="0"/>
          </a:xfrm>
          <a:prstGeom prst="straightConnector1">
            <a:avLst/>
          </a:prstGeom>
          <a:noFill/>
          <a:ln w="38100" cap="flat" cmpd="sng">
            <a:solidFill>
              <a:srgbClr val="FF0000"/>
            </a:solidFill>
            <a:prstDash val="solid"/>
            <a:round/>
            <a:headEnd type="none" w="sm" len="sm"/>
            <a:tailEnd type="triangle" w="lg" len="lg"/>
          </a:ln>
        </p:spPr>
      </p:cxnSp>
      <p:cxnSp>
        <p:nvCxnSpPr>
          <p:cNvPr id="1020" name="Google Shape;1020;p75"/>
          <p:cNvCxnSpPr/>
          <p:nvPr/>
        </p:nvCxnSpPr>
        <p:spPr>
          <a:xfrm>
            <a:off x="424543" y="3904488"/>
            <a:ext cx="489857" cy="0"/>
          </a:xfrm>
          <a:prstGeom prst="straightConnector1">
            <a:avLst/>
          </a:prstGeom>
          <a:noFill/>
          <a:ln w="38100" cap="flat" cmpd="sng">
            <a:solidFill>
              <a:srgbClr val="FF0000"/>
            </a:solidFill>
            <a:prstDash val="solid"/>
            <a:round/>
            <a:headEnd type="none" w="sm" len="sm"/>
            <a:tailEnd type="triangle" w="lg" len="lg"/>
          </a:ln>
        </p:spPr>
      </p:cxnSp>
      <p:cxnSp>
        <p:nvCxnSpPr>
          <p:cNvPr id="1021" name="Google Shape;1021;p75"/>
          <p:cNvCxnSpPr/>
          <p:nvPr/>
        </p:nvCxnSpPr>
        <p:spPr>
          <a:xfrm>
            <a:off x="424543" y="4270248"/>
            <a:ext cx="489857" cy="0"/>
          </a:xfrm>
          <a:prstGeom prst="straightConnector1">
            <a:avLst/>
          </a:prstGeom>
          <a:noFill/>
          <a:ln w="38100" cap="flat" cmpd="sng">
            <a:solidFill>
              <a:srgbClr val="FF0000"/>
            </a:solidFill>
            <a:prstDash val="solid"/>
            <a:round/>
            <a:headEnd type="none" w="sm" len="sm"/>
            <a:tailEnd type="triangle" w="lg" len="lg"/>
          </a:ln>
        </p:spPr>
      </p:cxnSp>
      <p:sp>
        <p:nvSpPr>
          <p:cNvPr id="1022" name="Google Shape;1022;p75"/>
          <p:cNvSpPr txBox="1"/>
          <p:nvPr/>
        </p:nvSpPr>
        <p:spPr>
          <a:xfrm>
            <a:off x="7223760" y="5394960"/>
            <a:ext cx="365760" cy="40011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2000" b="1">
                <a:solidFill>
                  <a:schemeClr val="dk1"/>
                </a:solidFill>
                <a:latin typeface="Calibri"/>
                <a:ea typeface="Calibri"/>
                <a:cs typeface="Calibri"/>
                <a:sym typeface="Calibri"/>
              </a:rPr>
              <a:t>s:</a:t>
            </a:r>
            <a:endParaRPr sz="2000" b="1">
              <a:solidFill>
                <a:schemeClr val="dk1"/>
              </a:solidFill>
              <a:latin typeface="Calibri"/>
              <a:ea typeface="Calibri"/>
              <a:cs typeface="Calibri"/>
              <a:sym typeface="Calibri"/>
            </a:endParaRPr>
          </a:p>
        </p:txBody>
      </p:sp>
      <p:sp>
        <p:nvSpPr>
          <p:cNvPr id="1023" name="Google Shape;1023;p75"/>
          <p:cNvSpPr txBox="1"/>
          <p:nvPr/>
        </p:nvSpPr>
        <p:spPr>
          <a:xfrm>
            <a:off x="3505200" y="5394960"/>
            <a:ext cx="640080" cy="40011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2000" b="1">
                <a:solidFill>
                  <a:schemeClr val="dk1"/>
                </a:solidFill>
                <a:latin typeface="Calibri"/>
                <a:ea typeface="Calibri"/>
                <a:cs typeface="Calibri"/>
                <a:sym typeface="Calibri"/>
              </a:rPr>
              <a:t>list:</a:t>
            </a:r>
            <a:endParaRPr sz="2000" b="1">
              <a:solidFill>
                <a:schemeClr val="dk1"/>
              </a:solidFill>
              <a:latin typeface="Calibri"/>
              <a:ea typeface="Calibri"/>
              <a:cs typeface="Calibri"/>
              <a:sym typeface="Calibri"/>
            </a:endParaRPr>
          </a:p>
        </p:txBody>
      </p:sp>
      <p:grpSp>
        <p:nvGrpSpPr>
          <p:cNvPr id="1024" name="Google Shape;1024;p75"/>
          <p:cNvGrpSpPr/>
          <p:nvPr/>
        </p:nvGrpSpPr>
        <p:grpSpPr>
          <a:xfrm>
            <a:off x="777240" y="5394960"/>
            <a:ext cx="1280160" cy="548640"/>
            <a:chOff x="777240" y="4937760"/>
            <a:chExt cx="1280160" cy="548640"/>
          </a:xfrm>
        </p:grpSpPr>
        <p:sp>
          <p:nvSpPr>
            <p:cNvPr id="1025" name="Google Shape;1025;p75"/>
            <p:cNvSpPr txBox="1"/>
            <p:nvPr/>
          </p:nvSpPr>
          <p:spPr>
            <a:xfrm>
              <a:off x="777240" y="4937760"/>
              <a:ext cx="822960" cy="40011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2000" b="1">
                  <a:solidFill>
                    <a:schemeClr val="dk1"/>
                  </a:solidFill>
                  <a:latin typeface="Calibri"/>
                  <a:ea typeface="Calibri"/>
                  <a:cs typeface="Calibri"/>
                  <a:sym typeface="Calibri"/>
                </a:rPr>
                <a:t>new:</a:t>
              </a:r>
              <a:endParaRPr sz="2000" b="1">
                <a:solidFill>
                  <a:schemeClr val="dk1"/>
                </a:solidFill>
                <a:latin typeface="Calibri"/>
                <a:ea typeface="Calibri"/>
                <a:cs typeface="Calibri"/>
                <a:sym typeface="Calibri"/>
              </a:endParaRPr>
            </a:p>
          </p:txBody>
        </p:sp>
        <p:sp>
          <p:nvSpPr>
            <p:cNvPr id="1026" name="Google Shape;1026;p75"/>
            <p:cNvSpPr/>
            <p:nvPr/>
          </p:nvSpPr>
          <p:spPr>
            <a:xfrm>
              <a:off x="1600200" y="50292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027" name="Google Shape;1027;p75"/>
          <p:cNvSpPr/>
          <p:nvPr/>
        </p:nvSpPr>
        <p:spPr>
          <a:xfrm>
            <a:off x="4145280" y="54864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28" name="Google Shape;1028;p75"/>
          <p:cNvSpPr/>
          <p:nvPr/>
        </p:nvSpPr>
        <p:spPr>
          <a:xfrm>
            <a:off x="7589520" y="54864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nvGrpSpPr>
          <p:cNvPr id="1029" name="Google Shape;1029;p75"/>
          <p:cNvGrpSpPr/>
          <p:nvPr/>
        </p:nvGrpSpPr>
        <p:grpSpPr>
          <a:xfrm>
            <a:off x="5212080" y="5486400"/>
            <a:ext cx="457200" cy="914400"/>
            <a:chOff x="2514600" y="5029200"/>
            <a:chExt cx="457200" cy="914400"/>
          </a:xfrm>
        </p:grpSpPr>
        <p:sp>
          <p:nvSpPr>
            <p:cNvPr id="1030" name="Google Shape;1030;p75"/>
            <p:cNvSpPr/>
            <p:nvPr/>
          </p:nvSpPr>
          <p:spPr>
            <a:xfrm>
              <a:off x="2514600" y="50292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31" name="Google Shape;1031;p75"/>
            <p:cNvSpPr/>
            <p:nvPr/>
          </p:nvSpPr>
          <p:spPr>
            <a:xfrm>
              <a:off x="2514600" y="54864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1032" name="Google Shape;1032;p75"/>
          <p:cNvGrpSpPr/>
          <p:nvPr/>
        </p:nvGrpSpPr>
        <p:grpSpPr>
          <a:xfrm>
            <a:off x="6228547" y="5486400"/>
            <a:ext cx="457200" cy="914400"/>
            <a:chOff x="2514600" y="5029200"/>
            <a:chExt cx="457200" cy="914400"/>
          </a:xfrm>
        </p:grpSpPr>
        <p:sp>
          <p:nvSpPr>
            <p:cNvPr id="1033" name="Google Shape;1033;p75"/>
            <p:cNvSpPr/>
            <p:nvPr/>
          </p:nvSpPr>
          <p:spPr>
            <a:xfrm>
              <a:off x="2514600" y="50292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34" name="Google Shape;1034;p75"/>
            <p:cNvSpPr/>
            <p:nvPr/>
          </p:nvSpPr>
          <p:spPr>
            <a:xfrm>
              <a:off x="2514600" y="54864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NULL</a:t>
              </a:r>
              <a:endParaRPr sz="1400">
                <a:solidFill>
                  <a:schemeClr val="dk1"/>
                </a:solidFill>
                <a:latin typeface="Calibri"/>
                <a:ea typeface="Calibri"/>
                <a:cs typeface="Calibri"/>
                <a:sym typeface="Calibri"/>
              </a:endParaRPr>
            </a:p>
          </p:txBody>
        </p:sp>
      </p:grpSp>
      <p:grpSp>
        <p:nvGrpSpPr>
          <p:cNvPr id="1035" name="Google Shape;1035;p75"/>
          <p:cNvGrpSpPr/>
          <p:nvPr/>
        </p:nvGrpSpPr>
        <p:grpSpPr>
          <a:xfrm>
            <a:off x="7187177" y="4663440"/>
            <a:ext cx="1261884" cy="1051560"/>
            <a:chOff x="7187177" y="4206240"/>
            <a:chExt cx="1261884" cy="1051560"/>
          </a:xfrm>
        </p:grpSpPr>
        <p:cxnSp>
          <p:nvCxnSpPr>
            <p:cNvPr id="1036" name="Google Shape;1036;p75"/>
            <p:cNvCxnSpPr/>
            <p:nvPr/>
          </p:nvCxnSpPr>
          <p:spPr>
            <a:xfrm rot="10800000">
              <a:off x="7818120" y="4617720"/>
              <a:ext cx="0" cy="640080"/>
            </a:xfrm>
            <a:prstGeom prst="straightConnector1">
              <a:avLst/>
            </a:prstGeom>
            <a:noFill/>
            <a:ln w="38100" cap="flat" cmpd="sng">
              <a:solidFill>
                <a:schemeClr val="accent1"/>
              </a:solidFill>
              <a:prstDash val="solid"/>
              <a:round/>
              <a:headEnd type="none" w="sm" len="sm"/>
              <a:tailEnd type="stealth" w="med" len="med"/>
            </a:ln>
          </p:spPr>
        </p:cxnSp>
        <p:sp>
          <p:nvSpPr>
            <p:cNvPr id="1037" name="Google Shape;1037;p75"/>
            <p:cNvSpPr txBox="1"/>
            <p:nvPr/>
          </p:nvSpPr>
          <p:spPr>
            <a:xfrm>
              <a:off x="7187177" y="4206240"/>
              <a:ext cx="1261884"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Courier New"/>
                  <a:ea typeface="Courier New"/>
                  <a:cs typeface="Courier New"/>
                  <a:sym typeface="Courier New"/>
                </a:rPr>
                <a:t>"start"</a:t>
              </a:r>
              <a:endParaRPr sz="2000">
                <a:solidFill>
                  <a:schemeClr val="dk1"/>
                </a:solidFill>
                <a:latin typeface="Courier New"/>
                <a:ea typeface="Courier New"/>
                <a:cs typeface="Courier New"/>
                <a:sym typeface="Courier New"/>
              </a:endParaRPr>
            </a:p>
          </p:txBody>
        </p:sp>
      </p:grpSp>
      <p:grpSp>
        <p:nvGrpSpPr>
          <p:cNvPr id="1038" name="Google Shape;1038;p75"/>
          <p:cNvGrpSpPr/>
          <p:nvPr/>
        </p:nvGrpSpPr>
        <p:grpSpPr>
          <a:xfrm>
            <a:off x="4732794" y="4663440"/>
            <a:ext cx="1415772" cy="1051560"/>
            <a:chOff x="4732794" y="4206240"/>
            <a:chExt cx="1415772" cy="1051560"/>
          </a:xfrm>
        </p:grpSpPr>
        <p:cxnSp>
          <p:nvCxnSpPr>
            <p:cNvPr id="1039" name="Google Shape;1039;p75"/>
            <p:cNvCxnSpPr/>
            <p:nvPr/>
          </p:nvCxnSpPr>
          <p:spPr>
            <a:xfrm rot="10800000">
              <a:off x="5440680" y="4617720"/>
              <a:ext cx="0" cy="640080"/>
            </a:xfrm>
            <a:prstGeom prst="straightConnector1">
              <a:avLst/>
            </a:prstGeom>
            <a:noFill/>
            <a:ln w="38100" cap="flat" cmpd="sng">
              <a:solidFill>
                <a:schemeClr val="accent1"/>
              </a:solidFill>
              <a:prstDash val="solid"/>
              <a:round/>
              <a:headEnd type="none" w="sm" len="sm"/>
              <a:tailEnd type="stealth" w="med" len="med"/>
            </a:ln>
          </p:spPr>
        </p:cxnSp>
        <p:sp>
          <p:nvSpPr>
            <p:cNvPr id="1040" name="Google Shape;1040;p75"/>
            <p:cNvSpPr txBox="1"/>
            <p:nvPr/>
          </p:nvSpPr>
          <p:spPr>
            <a:xfrm>
              <a:off x="4732794" y="4206240"/>
              <a:ext cx="1415772"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Courier New"/>
                  <a:ea typeface="Courier New"/>
                  <a:cs typeface="Courier New"/>
                  <a:sym typeface="Courier New"/>
                </a:rPr>
                <a:t>"middle"</a:t>
              </a:r>
              <a:endParaRPr sz="2000">
                <a:solidFill>
                  <a:schemeClr val="dk1"/>
                </a:solidFill>
                <a:latin typeface="Courier New"/>
                <a:ea typeface="Courier New"/>
                <a:cs typeface="Courier New"/>
                <a:sym typeface="Courier New"/>
              </a:endParaRPr>
            </a:p>
          </p:txBody>
        </p:sp>
      </p:grpSp>
      <p:cxnSp>
        <p:nvCxnSpPr>
          <p:cNvPr id="1041" name="Google Shape;1041;p75"/>
          <p:cNvCxnSpPr>
            <a:endCxn id="1033" idx="1"/>
          </p:cNvCxnSpPr>
          <p:nvPr/>
        </p:nvCxnSpPr>
        <p:spPr>
          <a:xfrm rot="10800000" flipH="1">
            <a:off x="5410147" y="5715000"/>
            <a:ext cx="818400" cy="472500"/>
          </a:xfrm>
          <a:prstGeom prst="straightConnector1">
            <a:avLst/>
          </a:prstGeom>
          <a:noFill/>
          <a:ln w="38100" cap="flat" cmpd="sng">
            <a:solidFill>
              <a:schemeClr val="accent1"/>
            </a:solidFill>
            <a:prstDash val="solid"/>
            <a:round/>
            <a:headEnd type="none" w="sm" len="sm"/>
            <a:tailEnd type="stealth" w="med" len="med"/>
          </a:ln>
        </p:spPr>
      </p:cxnSp>
      <p:cxnSp>
        <p:nvCxnSpPr>
          <p:cNvPr id="1042" name="Google Shape;1042;p75"/>
          <p:cNvCxnSpPr>
            <a:endCxn id="1030" idx="1"/>
          </p:cNvCxnSpPr>
          <p:nvPr/>
        </p:nvCxnSpPr>
        <p:spPr>
          <a:xfrm>
            <a:off x="4378380" y="5715000"/>
            <a:ext cx="833700" cy="0"/>
          </a:xfrm>
          <a:prstGeom prst="straightConnector1">
            <a:avLst/>
          </a:prstGeom>
          <a:noFill/>
          <a:ln w="38100" cap="flat" cmpd="sng">
            <a:solidFill>
              <a:schemeClr val="accent1"/>
            </a:solidFill>
            <a:prstDash val="solid"/>
            <a:round/>
            <a:headEnd type="none" w="sm" len="sm"/>
            <a:tailEnd type="stealth" w="med" len="med"/>
          </a:ln>
        </p:spPr>
      </p:cxnSp>
      <p:grpSp>
        <p:nvGrpSpPr>
          <p:cNvPr id="1043" name="Google Shape;1043;p75"/>
          <p:cNvGrpSpPr/>
          <p:nvPr/>
        </p:nvGrpSpPr>
        <p:grpSpPr>
          <a:xfrm>
            <a:off x="5980093" y="4671060"/>
            <a:ext cx="954107" cy="1051560"/>
            <a:chOff x="4963626" y="4206240"/>
            <a:chExt cx="954107" cy="1051560"/>
          </a:xfrm>
        </p:grpSpPr>
        <p:cxnSp>
          <p:nvCxnSpPr>
            <p:cNvPr id="1044" name="Google Shape;1044;p75"/>
            <p:cNvCxnSpPr/>
            <p:nvPr/>
          </p:nvCxnSpPr>
          <p:spPr>
            <a:xfrm rot="10800000">
              <a:off x="5440680" y="4617720"/>
              <a:ext cx="0" cy="640080"/>
            </a:xfrm>
            <a:prstGeom prst="straightConnector1">
              <a:avLst/>
            </a:prstGeom>
            <a:noFill/>
            <a:ln w="38100" cap="flat" cmpd="sng">
              <a:solidFill>
                <a:schemeClr val="accent1"/>
              </a:solidFill>
              <a:prstDash val="solid"/>
              <a:round/>
              <a:headEnd type="none" w="sm" len="sm"/>
              <a:tailEnd type="stealth" w="med" len="med"/>
            </a:ln>
          </p:spPr>
        </p:cxnSp>
        <p:sp>
          <p:nvSpPr>
            <p:cNvPr id="1045" name="Google Shape;1045;p75"/>
            <p:cNvSpPr txBox="1"/>
            <p:nvPr/>
          </p:nvSpPr>
          <p:spPr>
            <a:xfrm>
              <a:off x="4963626" y="4206240"/>
              <a:ext cx="954107"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Courier New"/>
                  <a:ea typeface="Courier New"/>
                  <a:cs typeface="Courier New"/>
                  <a:sym typeface="Courier New"/>
                </a:rPr>
                <a:t>"end"</a:t>
              </a:r>
              <a:endParaRPr sz="2000">
                <a:solidFill>
                  <a:schemeClr val="dk1"/>
                </a:solidFill>
                <a:latin typeface="Courier New"/>
                <a:ea typeface="Courier New"/>
                <a:cs typeface="Courier New"/>
                <a:sym typeface="Courier New"/>
              </a:endParaRPr>
            </a:p>
          </p:txBody>
        </p:sp>
      </p:grpSp>
      <p:grpSp>
        <p:nvGrpSpPr>
          <p:cNvPr id="1046" name="Google Shape;1046;p75"/>
          <p:cNvGrpSpPr/>
          <p:nvPr/>
        </p:nvGrpSpPr>
        <p:grpSpPr>
          <a:xfrm>
            <a:off x="2667000" y="5486400"/>
            <a:ext cx="457200" cy="914400"/>
            <a:chOff x="2514600" y="5029200"/>
            <a:chExt cx="457200" cy="914400"/>
          </a:xfrm>
        </p:grpSpPr>
        <p:sp>
          <p:nvSpPr>
            <p:cNvPr id="1047" name="Google Shape;1047;p75"/>
            <p:cNvSpPr/>
            <p:nvPr/>
          </p:nvSpPr>
          <p:spPr>
            <a:xfrm>
              <a:off x="2514600" y="50292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48" name="Google Shape;1048;p75"/>
            <p:cNvSpPr/>
            <p:nvPr/>
          </p:nvSpPr>
          <p:spPr>
            <a:xfrm>
              <a:off x="2514600" y="54864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cxnSp>
        <p:nvCxnSpPr>
          <p:cNvPr id="1049" name="Google Shape;1049;p75"/>
          <p:cNvCxnSpPr/>
          <p:nvPr/>
        </p:nvCxnSpPr>
        <p:spPr>
          <a:xfrm rot="10800000" flipH="1">
            <a:off x="1828800" y="5707380"/>
            <a:ext cx="845820" cy="7620"/>
          </a:xfrm>
          <a:prstGeom prst="straightConnector1">
            <a:avLst/>
          </a:prstGeom>
          <a:noFill/>
          <a:ln w="38100" cap="flat" cmpd="sng">
            <a:solidFill>
              <a:schemeClr val="accent1"/>
            </a:solidFill>
            <a:prstDash val="solid"/>
            <a:round/>
            <a:headEnd type="none" w="sm" len="sm"/>
            <a:tailEnd type="stealth" w="med" len="med"/>
          </a:ln>
        </p:spPr>
      </p:cxnSp>
      <p:sp>
        <p:nvSpPr>
          <p:cNvPr id="1050" name="Google Shape;1050;p75"/>
          <p:cNvSpPr txBox="1"/>
          <p:nvPr/>
        </p:nvSpPr>
        <p:spPr>
          <a:xfrm>
            <a:off x="2667000" y="5486400"/>
            <a:ext cx="457200" cy="457200"/>
          </a:xfrm>
          <a:prstGeom prst="rect">
            <a:avLst/>
          </a:prstGeom>
          <a:noFill/>
          <a:ln>
            <a:noFill/>
          </a:ln>
        </p:spPr>
        <p:txBody>
          <a:bodyPr spcFirstLastPara="1" wrap="square" lIns="0" tIns="91425" rIns="0" bIns="0" anchor="t" anchorCtr="0">
            <a:noAutofit/>
          </a:bodyPr>
          <a:lstStyle/>
          <a:p>
            <a:pPr marL="0" marR="0" lvl="0" indent="0" algn="ctr" rtl="0">
              <a:spcBef>
                <a:spcPts val="0"/>
              </a:spcBef>
              <a:spcAft>
                <a:spcPts val="0"/>
              </a:spcAft>
              <a:buNone/>
            </a:pPr>
            <a:r>
              <a:rPr lang="en-U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p:txBody>
      </p:sp>
      <p:sp>
        <p:nvSpPr>
          <p:cNvPr id="1051" name="Google Shape;1051;p75"/>
          <p:cNvSpPr txBox="1"/>
          <p:nvPr/>
        </p:nvSpPr>
        <p:spPr>
          <a:xfrm>
            <a:off x="2667000" y="5936512"/>
            <a:ext cx="457200" cy="457200"/>
          </a:xfrm>
          <a:prstGeom prst="rect">
            <a:avLst/>
          </a:prstGeom>
          <a:noFill/>
          <a:ln>
            <a:noFill/>
          </a:ln>
        </p:spPr>
        <p:txBody>
          <a:bodyPr spcFirstLastPara="1" wrap="square" lIns="0" tIns="91425" rIns="0" bIns="0" anchor="t" anchorCtr="0">
            <a:noAutofit/>
          </a:bodyPr>
          <a:lstStyle/>
          <a:p>
            <a:pPr marL="0" marR="0" lvl="0" indent="0" algn="ctr" rtl="0">
              <a:spcBef>
                <a:spcPts val="0"/>
              </a:spcBef>
              <a:spcAft>
                <a:spcPts val="0"/>
              </a:spcAft>
              <a:buNone/>
            </a:pPr>
            <a:r>
              <a:rPr lang="en-U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p:txBody>
      </p:sp>
      <p:cxnSp>
        <p:nvCxnSpPr>
          <p:cNvPr id="1052" name="Google Shape;1052;p75"/>
          <p:cNvCxnSpPr/>
          <p:nvPr/>
        </p:nvCxnSpPr>
        <p:spPr>
          <a:xfrm rot="10800000">
            <a:off x="2895600" y="5067300"/>
            <a:ext cx="0" cy="640080"/>
          </a:xfrm>
          <a:prstGeom prst="straightConnector1">
            <a:avLst/>
          </a:prstGeom>
          <a:noFill/>
          <a:ln w="38100" cap="flat" cmpd="sng">
            <a:solidFill>
              <a:schemeClr val="accent1"/>
            </a:solidFill>
            <a:prstDash val="solid"/>
            <a:round/>
            <a:headEnd type="none" w="sm" len="sm"/>
            <a:tailEnd type="stealth" w="med" len="med"/>
          </a:ln>
        </p:spPr>
      </p:cxnSp>
      <p:sp>
        <p:nvSpPr>
          <p:cNvPr id="1053" name="Google Shape;1053;p75"/>
          <p:cNvSpPr txBox="1"/>
          <p:nvPr/>
        </p:nvSpPr>
        <p:spPr>
          <a:xfrm>
            <a:off x="2572434" y="4655820"/>
            <a:ext cx="646331"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Courier New"/>
                <a:ea typeface="Courier New"/>
                <a:cs typeface="Courier New"/>
                <a:sym typeface="Courier New"/>
              </a:rPr>
              <a:t>???</a:t>
            </a:r>
            <a:endParaRPr sz="2000">
              <a:solidFill>
                <a:schemeClr val="dk1"/>
              </a:solidFill>
              <a:latin typeface="Courier New"/>
              <a:ea typeface="Courier New"/>
              <a:cs typeface="Courier New"/>
              <a:sym typeface="Courier New"/>
            </a:endParaRPr>
          </a:p>
        </p:txBody>
      </p:sp>
      <p:sp>
        <p:nvSpPr>
          <p:cNvPr id="1054" name="Google Shape;1054;p75"/>
          <p:cNvSpPr txBox="1"/>
          <p:nvPr/>
        </p:nvSpPr>
        <p:spPr>
          <a:xfrm>
            <a:off x="2264657" y="4648200"/>
            <a:ext cx="1261884"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Courier New"/>
                <a:ea typeface="Courier New"/>
                <a:cs typeface="Courier New"/>
                <a:sym typeface="Courier New"/>
              </a:rPr>
              <a:t>"start"</a:t>
            </a:r>
            <a:endParaRPr sz="2000">
              <a:solidFill>
                <a:schemeClr val="dk1"/>
              </a:solidFill>
              <a:latin typeface="Courier New"/>
              <a:ea typeface="Courier New"/>
              <a:cs typeface="Courier New"/>
              <a:sym typeface="Courier New"/>
            </a:endParaRPr>
          </a:p>
        </p:txBody>
      </p:sp>
      <p:cxnSp>
        <p:nvCxnSpPr>
          <p:cNvPr id="1055" name="Google Shape;1055;p75"/>
          <p:cNvCxnSpPr>
            <a:endCxn id="1030" idx="1"/>
          </p:cNvCxnSpPr>
          <p:nvPr/>
        </p:nvCxnSpPr>
        <p:spPr>
          <a:xfrm rot="10800000" flipH="1">
            <a:off x="2895480" y="5715000"/>
            <a:ext cx="2316600" cy="450000"/>
          </a:xfrm>
          <a:prstGeom prst="bentConnector3">
            <a:avLst>
              <a:gd name="adj1" fmla="val 86262"/>
            </a:avLst>
          </a:prstGeom>
          <a:noFill/>
          <a:ln w="38100" cap="rnd" cmpd="sng">
            <a:solidFill>
              <a:schemeClr val="accent1"/>
            </a:solidFill>
            <a:prstDash val="solid"/>
            <a:bevel/>
            <a:headEnd type="none" w="sm" len="sm"/>
            <a:tailEnd type="stealth" w="med" len="med"/>
          </a:ln>
        </p:spPr>
      </p:cxnSp>
      <p:grpSp>
        <p:nvGrpSpPr>
          <p:cNvPr id="1056" name="Google Shape;1056;p75"/>
          <p:cNvGrpSpPr/>
          <p:nvPr/>
        </p:nvGrpSpPr>
        <p:grpSpPr>
          <a:xfrm>
            <a:off x="5593080" y="3276600"/>
            <a:ext cx="2331720" cy="798731"/>
            <a:chOff x="5593080" y="3276600"/>
            <a:chExt cx="2331720" cy="798731"/>
          </a:xfrm>
        </p:grpSpPr>
        <p:cxnSp>
          <p:nvCxnSpPr>
            <p:cNvPr id="1057" name="Google Shape;1057;p75"/>
            <p:cNvCxnSpPr/>
            <p:nvPr/>
          </p:nvCxnSpPr>
          <p:spPr>
            <a:xfrm rot="10800000" flipH="1">
              <a:off x="7589520" y="3276600"/>
              <a:ext cx="335280" cy="304800"/>
            </a:xfrm>
            <a:prstGeom prst="straightConnector1">
              <a:avLst/>
            </a:prstGeom>
            <a:noFill/>
            <a:ln w="25400" cap="flat" cmpd="sng">
              <a:solidFill>
                <a:srgbClr val="FF0000"/>
              </a:solidFill>
              <a:prstDash val="solid"/>
              <a:round/>
              <a:headEnd type="none" w="sm" len="sm"/>
              <a:tailEnd type="stealth" w="med" len="med"/>
            </a:ln>
          </p:spPr>
        </p:cxnSp>
        <p:sp>
          <p:nvSpPr>
            <p:cNvPr id="1058" name="Google Shape;1058;p75"/>
            <p:cNvSpPr txBox="1"/>
            <p:nvPr/>
          </p:nvSpPr>
          <p:spPr>
            <a:xfrm>
              <a:off x="5593080" y="3429000"/>
              <a:ext cx="2103120" cy="64633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rgbClr val="FF0000"/>
                  </a:solidFill>
                  <a:latin typeface="Calibri"/>
                  <a:ea typeface="Calibri"/>
                  <a:cs typeface="Calibri"/>
                  <a:sym typeface="Calibri"/>
                </a:rPr>
                <a:t>Don’t forget this for the null terminator!</a:t>
              </a:r>
              <a:endParaRPr sz="1800">
                <a:solidFill>
                  <a:srgbClr val="FF0000"/>
                </a:solidFill>
                <a:latin typeface="Calibri"/>
                <a:ea typeface="Calibri"/>
                <a:cs typeface="Calibri"/>
                <a:sym typeface="Calibri"/>
              </a:endParaRPr>
            </a:p>
          </p:txBody>
        </p:sp>
      </p:grpSp>
      <p:sp>
        <p:nvSpPr>
          <p:cNvPr id="1059" name="Google Shape;1059;p75"/>
          <p:cNvSpPr txBox="1"/>
          <p:nvPr/>
        </p:nvSpPr>
        <p:spPr>
          <a:xfrm>
            <a:off x="515975" y="5434600"/>
            <a:ext cx="954000" cy="4002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a:solidFill>
                  <a:srgbClr val="274E13"/>
                </a:solidFill>
                <a:latin typeface="Calibri"/>
                <a:ea typeface="Calibri"/>
                <a:cs typeface="Calibri"/>
                <a:sym typeface="Calibri"/>
              </a:rPr>
              <a:t>theList:</a:t>
            </a:r>
            <a:endParaRPr sz="2000" b="1">
              <a:solidFill>
                <a:srgbClr val="274E13"/>
              </a:solidFill>
              <a:latin typeface="Calibri"/>
              <a:ea typeface="Calibri"/>
              <a:cs typeface="Calibri"/>
              <a:sym typeface="Calibri"/>
            </a:endParaRPr>
          </a:p>
        </p:txBody>
      </p:sp>
      <p:sp>
        <p:nvSpPr>
          <p:cNvPr id="1060" name="Google Shape;1060;p75"/>
          <p:cNvSpPr/>
          <p:nvPr/>
        </p:nvSpPr>
        <p:spPr>
          <a:xfrm>
            <a:off x="1469930" y="5449850"/>
            <a:ext cx="457200" cy="457200"/>
          </a:xfrm>
          <a:prstGeom prst="rect">
            <a:avLst/>
          </a:prstGeom>
          <a:noFill/>
          <a:ln w="25400" cap="flat" cmpd="sng">
            <a:solidFill>
              <a:srgbClr val="38761D"/>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cxnSp>
        <p:nvCxnSpPr>
          <p:cNvPr id="1061" name="Google Shape;1061;p75"/>
          <p:cNvCxnSpPr>
            <a:stCxn id="1060" idx="3"/>
            <a:endCxn id="1050" idx="1"/>
          </p:cNvCxnSpPr>
          <p:nvPr/>
        </p:nvCxnSpPr>
        <p:spPr>
          <a:xfrm>
            <a:off x="1927130" y="5678450"/>
            <a:ext cx="739800" cy="36600"/>
          </a:xfrm>
          <a:prstGeom prst="straightConnector1">
            <a:avLst/>
          </a:prstGeom>
          <a:noFill/>
          <a:ln w="38100" cap="flat" cmpd="sng">
            <a:solidFill>
              <a:srgbClr val="274E13"/>
            </a:solidFill>
            <a:prstDash val="solid"/>
            <a:round/>
            <a:headEnd type="none" w="med" len="med"/>
            <a:tailEnd type="stealth" w="med" len="med"/>
          </a:ln>
        </p:spPr>
      </p:cxnSp>
    </p:spTree>
    <p:extLst>
      <p:ext uri="{BB962C8B-B14F-4D97-AF65-F5344CB8AC3E}">
        <p14:creationId xmlns:p14="http://schemas.microsoft.com/office/powerpoint/2010/main" val="2351440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7"/>
                                        </p:tgtEl>
                                        <p:attrNameLst>
                                          <p:attrName>style.visibility</p:attrName>
                                        </p:attrNameLst>
                                      </p:cBhvr>
                                      <p:to>
                                        <p:strVal val="visible"/>
                                      </p:to>
                                    </p:set>
                                  </p:childTnLst>
                                </p:cTn>
                              </p:par>
                              <p:par>
                                <p:cTn id="7" presetID="1" presetClass="entr" presetSubtype="0" fill="hold" nodeType="withEffect">
                                  <p:stCondLst>
                                    <p:cond delay="1000"/>
                                  </p:stCondLst>
                                  <p:childTnLst>
                                    <p:set>
                                      <p:cBhvr>
                                        <p:cTn id="8" dur="1" fill="hold">
                                          <p:stCondLst>
                                            <p:cond delay="0"/>
                                          </p:stCondLst>
                                        </p:cTn>
                                        <p:tgtEl>
                                          <p:spTgt spid="1024"/>
                                        </p:tgtEl>
                                        <p:attrNameLst>
                                          <p:attrName>style.visibility</p:attrName>
                                        </p:attrNameLst>
                                      </p:cBhvr>
                                      <p:to>
                                        <p:strVal val="visible"/>
                                      </p:to>
                                    </p:set>
                                  </p:childTnLst>
                                </p:cTn>
                              </p:par>
                            </p:childTnLst>
                          </p:cTn>
                        </p:par>
                        <p:par>
                          <p:cTn id="9" fill="hold">
                            <p:stCondLst>
                              <p:cond delay="1"/>
                            </p:stCondLst>
                            <p:childTnLst>
                              <p:par>
                                <p:cTn id="10" presetID="1" presetClass="entr" presetSubtype="0" fill="hold" nodeType="afterEffect">
                                  <p:stCondLst>
                                    <p:cond delay="1000"/>
                                  </p:stCondLst>
                                  <p:childTnLst>
                                    <p:set>
                                      <p:cBhvr>
                                        <p:cTn id="11" dur="1" fill="hold">
                                          <p:stCondLst>
                                            <p:cond delay="0"/>
                                          </p:stCondLst>
                                        </p:cTn>
                                        <p:tgtEl>
                                          <p:spTgt spid="1046"/>
                                        </p:tgtEl>
                                        <p:attrNameLst>
                                          <p:attrName>style.visibility</p:attrName>
                                        </p:attrNameLst>
                                      </p:cBhvr>
                                      <p:to>
                                        <p:strVal val="visible"/>
                                      </p:to>
                                    </p:set>
                                  </p:childTnLst>
                                </p:cTn>
                              </p:par>
                            </p:childTnLst>
                          </p:cTn>
                        </p:par>
                        <p:par>
                          <p:cTn id="12" fill="hold">
                            <p:stCondLst>
                              <p:cond delay="2"/>
                            </p:stCondLst>
                            <p:childTnLst>
                              <p:par>
                                <p:cTn id="13" presetID="1" presetClass="entr" presetSubtype="0" fill="hold" nodeType="afterEffect">
                                  <p:stCondLst>
                                    <p:cond delay="0"/>
                                  </p:stCondLst>
                                  <p:childTnLst>
                                    <p:set>
                                      <p:cBhvr>
                                        <p:cTn id="14" dur="1" fill="hold">
                                          <p:stCondLst>
                                            <p:cond delay="0"/>
                                          </p:stCondLst>
                                        </p:cTn>
                                        <p:tgtEl>
                                          <p:spTgt spid="1049"/>
                                        </p:tgtEl>
                                        <p:attrNameLst>
                                          <p:attrName>style.visibility</p:attrName>
                                        </p:attrNameLst>
                                      </p:cBhvr>
                                      <p:to>
                                        <p:strVal val="visible"/>
                                      </p:to>
                                    </p:set>
                                  </p:childTnLst>
                                </p:cTn>
                              </p:par>
                            </p:childTnLst>
                          </p:cTn>
                        </p:par>
                        <p:par>
                          <p:cTn id="15" fill="hold">
                            <p:stCondLst>
                              <p:cond delay="3"/>
                            </p:stCondLst>
                            <p:childTnLst>
                              <p:par>
                                <p:cTn id="16" presetID="1" presetClass="entr" presetSubtype="0" fill="hold" nodeType="afterEffect">
                                  <p:stCondLst>
                                    <p:cond delay="0"/>
                                  </p:stCondLst>
                                  <p:childTnLst>
                                    <p:set>
                                      <p:cBhvr>
                                        <p:cTn id="17" dur="1" fill="hold">
                                          <p:stCondLst>
                                            <p:cond delay="0"/>
                                          </p:stCondLst>
                                        </p:cTn>
                                        <p:tgtEl>
                                          <p:spTgt spid="1050"/>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105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1018"/>
                                        </p:tgtEl>
                                        <p:attrNameLst>
                                          <p:attrName>style.visibility</p:attrName>
                                        </p:attrNameLst>
                                      </p:cBhvr>
                                      <p:to>
                                        <p:strVal val="visible"/>
                                      </p:to>
                                    </p:set>
                                  </p:childTnLst>
                                </p:cTn>
                              </p:par>
                              <p:par>
                                <p:cTn id="24" presetID="1" presetClass="exit" presetSubtype="0" fill="hold" nodeType="withEffect">
                                  <p:stCondLst>
                                    <p:cond delay="0"/>
                                  </p:stCondLst>
                                  <p:childTnLst>
                                    <p:set>
                                      <p:cBhvr>
                                        <p:cTn id="25" dur="1" fill="hold">
                                          <p:stCondLst>
                                            <p:cond delay="1"/>
                                          </p:stCondLst>
                                        </p:cTn>
                                        <p:tgtEl>
                                          <p:spTgt spid="1017"/>
                                        </p:tgtEl>
                                        <p:attrNameLst>
                                          <p:attrName>style.visibility</p:attrName>
                                        </p:attrNameLst>
                                      </p:cBhvr>
                                      <p:to>
                                        <p:strVal val="hidden"/>
                                      </p:to>
                                    </p:set>
                                  </p:childTnLst>
                                </p:cTn>
                              </p:par>
                              <p:par>
                                <p:cTn id="26" presetID="1" presetClass="entr" presetSubtype="0" fill="hold" nodeType="withEffect">
                                  <p:stCondLst>
                                    <p:cond delay="1000"/>
                                  </p:stCondLst>
                                  <p:childTnLst>
                                    <p:set>
                                      <p:cBhvr>
                                        <p:cTn id="27" dur="1" fill="hold">
                                          <p:stCondLst>
                                            <p:cond delay="0"/>
                                          </p:stCondLst>
                                        </p:cTn>
                                        <p:tgtEl>
                                          <p:spTgt spid="1053"/>
                                        </p:tgtEl>
                                        <p:attrNameLst>
                                          <p:attrName>style.visibility</p:attrName>
                                        </p:attrNameLst>
                                      </p:cBhvr>
                                      <p:to>
                                        <p:strVal val="visible"/>
                                      </p:to>
                                    </p:set>
                                  </p:childTnLst>
                                </p:cTn>
                              </p:par>
                              <p:par>
                                <p:cTn id="28" presetID="1" presetClass="entr" presetSubtype="0" fill="hold" nodeType="withEffect">
                                  <p:stCondLst>
                                    <p:cond delay="1000"/>
                                  </p:stCondLst>
                                  <p:childTnLst>
                                    <p:set>
                                      <p:cBhvr>
                                        <p:cTn id="29" dur="1" fill="hold">
                                          <p:stCondLst>
                                            <p:cond delay="0"/>
                                          </p:stCondLst>
                                        </p:cTn>
                                        <p:tgtEl>
                                          <p:spTgt spid="1052"/>
                                        </p:tgtEl>
                                        <p:attrNameLst>
                                          <p:attrName>style.visibility</p:attrName>
                                        </p:attrNameLst>
                                      </p:cBhvr>
                                      <p:to>
                                        <p:strVal val="visible"/>
                                      </p:to>
                                    </p:set>
                                  </p:childTnLst>
                                </p:cTn>
                              </p:par>
                              <p:par>
                                <p:cTn id="30" presetID="1" presetClass="exit" presetSubtype="0" fill="hold" nodeType="withEffect">
                                  <p:stCondLst>
                                    <p:cond delay="1000"/>
                                  </p:stCondLst>
                                  <p:childTnLst>
                                    <p:set>
                                      <p:cBhvr>
                                        <p:cTn id="31" dur="1" fill="hold">
                                          <p:stCondLst>
                                            <p:cond delay="1"/>
                                          </p:stCondLst>
                                        </p:cTn>
                                        <p:tgtEl>
                                          <p:spTgt spid="1050"/>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1019"/>
                                        </p:tgtEl>
                                        <p:attrNameLst>
                                          <p:attrName>style.visibility</p:attrName>
                                        </p:attrNameLst>
                                      </p:cBhvr>
                                      <p:to>
                                        <p:strVal val="visible"/>
                                      </p:to>
                                    </p:set>
                                  </p:childTnLst>
                                </p:cTn>
                              </p:par>
                              <p:par>
                                <p:cTn id="36" presetID="1" presetClass="exit" presetSubtype="0" fill="hold" nodeType="withEffect">
                                  <p:stCondLst>
                                    <p:cond delay="0"/>
                                  </p:stCondLst>
                                  <p:childTnLst>
                                    <p:set>
                                      <p:cBhvr>
                                        <p:cTn id="37" dur="1" fill="hold">
                                          <p:stCondLst>
                                            <p:cond delay="1"/>
                                          </p:stCondLst>
                                        </p:cTn>
                                        <p:tgtEl>
                                          <p:spTgt spid="1018"/>
                                        </p:tgtEl>
                                        <p:attrNameLst>
                                          <p:attrName>style.visibility</p:attrName>
                                        </p:attrNameLst>
                                      </p:cBhvr>
                                      <p:to>
                                        <p:strVal val="hidden"/>
                                      </p:to>
                                    </p:set>
                                  </p:childTnLst>
                                </p:cTn>
                              </p:par>
                              <p:par>
                                <p:cTn id="38" presetID="1" presetClass="entr" presetSubtype="0" fill="hold" nodeType="withEffect">
                                  <p:stCondLst>
                                    <p:cond delay="1000"/>
                                  </p:stCondLst>
                                  <p:childTnLst>
                                    <p:set>
                                      <p:cBhvr>
                                        <p:cTn id="39" dur="1" fill="hold">
                                          <p:stCondLst>
                                            <p:cond delay="0"/>
                                          </p:stCondLst>
                                        </p:cTn>
                                        <p:tgtEl>
                                          <p:spTgt spid="1054"/>
                                        </p:tgtEl>
                                        <p:attrNameLst>
                                          <p:attrName>style.visibility</p:attrName>
                                        </p:attrNameLst>
                                      </p:cBhvr>
                                      <p:to>
                                        <p:strVal val="visible"/>
                                      </p:to>
                                    </p:set>
                                  </p:childTnLst>
                                </p:cTn>
                              </p:par>
                              <p:par>
                                <p:cTn id="40" presetID="1" presetClass="exit" presetSubtype="0" fill="hold" nodeType="withEffect">
                                  <p:stCondLst>
                                    <p:cond delay="1000"/>
                                  </p:stCondLst>
                                  <p:childTnLst>
                                    <p:set>
                                      <p:cBhvr>
                                        <p:cTn id="41" dur="1" fill="hold">
                                          <p:stCondLst>
                                            <p:cond delay="1"/>
                                          </p:stCondLst>
                                        </p:cTn>
                                        <p:tgtEl>
                                          <p:spTgt spid="1053"/>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1020"/>
                                        </p:tgtEl>
                                        <p:attrNameLst>
                                          <p:attrName>style.visibility</p:attrName>
                                        </p:attrNameLst>
                                      </p:cBhvr>
                                      <p:to>
                                        <p:strVal val="visible"/>
                                      </p:to>
                                    </p:set>
                                  </p:childTnLst>
                                </p:cTn>
                              </p:par>
                              <p:par>
                                <p:cTn id="46" presetID="1" presetClass="exit" presetSubtype="0" fill="hold" nodeType="withEffect">
                                  <p:stCondLst>
                                    <p:cond delay="0"/>
                                  </p:stCondLst>
                                  <p:childTnLst>
                                    <p:set>
                                      <p:cBhvr>
                                        <p:cTn id="47" dur="1" fill="hold">
                                          <p:stCondLst>
                                            <p:cond delay="1"/>
                                          </p:stCondLst>
                                        </p:cTn>
                                        <p:tgtEl>
                                          <p:spTgt spid="1019"/>
                                        </p:tgtEl>
                                        <p:attrNameLst>
                                          <p:attrName>style.visibility</p:attrName>
                                        </p:attrNameLst>
                                      </p:cBhvr>
                                      <p:to>
                                        <p:strVal val="hidden"/>
                                      </p:to>
                                    </p:set>
                                  </p:childTnLst>
                                </p:cTn>
                              </p:par>
                              <p:par>
                                <p:cTn id="48" presetID="1" presetClass="entr" presetSubtype="0" fill="hold" nodeType="withEffect">
                                  <p:stCondLst>
                                    <p:cond delay="1000"/>
                                  </p:stCondLst>
                                  <p:childTnLst>
                                    <p:set>
                                      <p:cBhvr>
                                        <p:cTn id="49" dur="1" fill="hold">
                                          <p:stCondLst>
                                            <p:cond delay="0"/>
                                          </p:stCondLst>
                                        </p:cTn>
                                        <p:tgtEl>
                                          <p:spTgt spid="1055"/>
                                        </p:tgtEl>
                                        <p:attrNameLst>
                                          <p:attrName>style.visibility</p:attrName>
                                        </p:attrNameLst>
                                      </p:cBhvr>
                                      <p:to>
                                        <p:strVal val="visible"/>
                                      </p:to>
                                    </p:set>
                                  </p:childTnLst>
                                </p:cTn>
                              </p:par>
                              <p:par>
                                <p:cTn id="50" presetID="1" presetClass="exit" presetSubtype="0" fill="hold" nodeType="withEffect">
                                  <p:stCondLst>
                                    <p:cond delay="1000"/>
                                  </p:stCondLst>
                                  <p:childTnLst>
                                    <p:set>
                                      <p:cBhvr>
                                        <p:cTn id="51" dur="1" fill="hold">
                                          <p:stCondLst>
                                            <p:cond delay="1"/>
                                          </p:stCondLst>
                                        </p:cTn>
                                        <p:tgtEl>
                                          <p:spTgt spid="1051"/>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1021"/>
                                        </p:tgtEl>
                                        <p:attrNameLst>
                                          <p:attrName>style.visibility</p:attrName>
                                        </p:attrNameLst>
                                      </p:cBhvr>
                                      <p:to>
                                        <p:strVal val="visible"/>
                                      </p:to>
                                    </p:set>
                                  </p:childTnLst>
                                </p:cTn>
                              </p:par>
                              <p:par>
                                <p:cTn id="56" presetID="1" presetClass="exit" presetSubtype="0" fill="hold" nodeType="withEffect">
                                  <p:stCondLst>
                                    <p:cond delay="0"/>
                                  </p:stCondLst>
                                  <p:childTnLst>
                                    <p:set>
                                      <p:cBhvr>
                                        <p:cTn id="57" dur="1" fill="hold">
                                          <p:stCondLst>
                                            <p:cond delay="1"/>
                                          </p:stCondLst>
                                        </p:cTn>
                                        <p:tgtEl>
                                          <p:spTgt spid="1020"/>
                                        </p:tgtEl>
                                        <p:attrNameLst>
                                          <p:attrName>style.visibility</p:attrName>
                                        </p:attrNameLst>
                                      </p:cBhvr>
                                      <p:to>
                                        <p:strVal val="hidden"/>
                                      </p:to>
                                    </p:set>
                                  </p:childTnLst>
                                </p:cTn>
                              </p:par>
                            </p:childTnLst>
                          </p:cTn>
                        </p:par>
                        <p:par>
                          <p:cTn id="58" fill="hold">
                            <p:stCondLst>
                              <p:cond delay="1"/>
                            </p:stCondLst>
                            <p:childTnLst>
                              <p:par>
                                <p:cTn id="59" presetID="1" presetClass="exit" presetSubtype="0" fill="hold" nodeType="afterEffect">
                                  <p:stCondLst>
                                    <p:cond delay="1000"/>
                                  </p:stCondLst>
                                  <p:childTnLst>
                                    <p:set>
                                      <p:cBhvr>
                                        <p:cTn id="60" dur="1" fill="hold">
                                          <p:stCondLst>
                                            <p:cond delay="1"/>
                                          </p:stCondLst>
                                        </p:cTn>
                                        <p:tgtEl>
                                          <p:spTgt spid="1024"/>
                                        </p:tgtEl>
                                        <p:attrNameLst>
                                          <p:attrName>style.visibility</p:attrName>
                                        </p:attrNameLst>
                                      </p:cBhvr>
                                      <p:to>
                                        <p:strVal val="hidden"/>
                                      </p:to>
                                    </p:set>
                                  </p:childTnLst>
                                </p:cTn>
                              </p:par>
                              <p:par>
                                <p:cTn id="61" presetID="1" presetClass="exit" presetSubtype="0" fill="hold" nodeType="withEffect">
                                  <p:stCondLst>
                                    <p:cond delay="1000"/>
                                  </p:stCondLst>
                                  <p:childTnLst>
                                    <p:set>
                                      <p:cBhvr>
                                        <p:cTn id="62" dur="1" fill="hold">
                                          <p:stCondLst>
                                            <p:cond delay="1"/>
                                          </p:stCondLst>
                                        </p:cTn>
                                        <p:tgtEl>
                                          <p:spTgt spid="1049"/>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59"/>
                                        </p:tgtEl>
                                        <p:attrNameLst>
                                          <p:attrName>style.visibility</p:attrName>
                                        </p:attrNameLst>
                                      </p:cBhvr>
                                      <p:to>
                                        <p:strVal val="visible"/>
                                      </p:to>
                                    </p:set>
                                  </p:childTnLst>
                                </p:cTn>
                              </p:par>
                              <p:par>
                                <p:cTn id="67" presetID="10" presetClass="entr" presetSubtype="0" fill="hold" nodeType="withEffect">
                                  <p:stCondLst>
                                    <p:cond delay="0"/>
                                  </p:stCondLst>
                                  <p:childTnLst>
                                    <p:set>
                                      <p:cBhvr>
                                        <p:cTn id="68" dur="1" fill="hold">
                                          <p:stCondLst>
                                            <p:cond delay="0"/>
                                          </p:stCondLst>
                                        </p:cTn>
                                        <p:tgtEl>
                                          <p:spTgt spid="1060"/>
                                        </p:tgtEl>
                                        <p:attrNameLst>
                                          <p:attrName>style.visibility</p:attrName>
                                        </p:attrNameLst>
                                      </p:cBhvr>
                                      <p:to>
                                        <p:strVal val="visible"/>
                                      </p:to>
                                    </p:set>
                                    <p:animEffect transition="in" filter="fade">
                                      <p:cBhvr>
                                        <p:cTn id="69" dur="1000"/>
                                        <p:tgtEl>
                                          <p:spTgt spid="1060"/>
                                        </p:tgtEl>
                                      </p:cBhvr>
                                    </p:animEffect>
                                  </p:childTnLst>
                                </p:cTn>
                              </p:par>
                              <p:par>
                                <p:cTn id="70" presetID="10" presetClass="entr" presetSubtype="0" fill="hold" nodeType="withEffect">
                                  <p:stCondLst>
                                    <p:cond delay="0"/>
                                  </p:stCondLst>
                                  <p:childTnLst>
                                    <p:set>
                                      <p:cBhvr>
                                        <p:cTn id="71" dur="1" fill="hold">
                                          <p:stCondLst>
                                            <p:cond delay="0"/>
                                          </p:stCondLst>
                                        </p:cTn>
                                        <p:tgtEl>
                                          <p:spTgt spid="1061"/>
                                        </p:tgtEl>
                                        <p:attrNameLst>
                                          <p:attrName>style.visibility</p:attrName>
                                        </p:attrNameLst>
                                      </p:cBhvr>
                                      <p:to>
                                        <p:strVal val="visible"/>
                                      </p:to>
                                    </p:set>
                                    <p:animEffect transition="in" filter="fade">
                                      <p:cBhvr>
                                        <p:cTn id="72" dur="1000"/>
                                        <p:tgtEl>
                                          <p:spTgt spid="10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065"/>
        <p:cNvGrpSpPr/>
        <p:nvPr/>
      </p:nvGrpSpPr>
      <p:grpSpPr>
        <a:xfrm>
          <a:off x="0" y="0"/>
          <a:ext cx="0" cy="0"/>
          <a:chOff x="0" y="0"/>
          <a:chExt cx="0" cy="0"/>
        </a:xfrm>
      </p:grpSpPr>
      <p:sp>
        <p:nvSpPr>
          <p:cNvPr id="1066" name="Google Shape;1066;p7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Removing a Node from the List</a:t>
            </a:r>
            <a:endParaRPr sz="4400" b="0" i="0" u="none" strike="noStrike" cap="none">
              <a:solidFill>
                <a:schemeClr val="accent1"/>
              </a:solidFill>
              <a:latin typeface="Calibri"/>
              <a:ea typeface="Calibri"/>
              <a:cs typeface="Calibri"/>
              <a:sym typeface="Calibri"/>
            </a:endParaRPr>
          </a:p>
        </p:txBody>
      </p:sp>
      <p:sp>
        <p:nvSpPr>
          <p:cNvPr id="1067" name="Google Shape;1067;p76"/>
          <p:cNvSpPr txBox="1">
            <a:spLocks noGrp="1"/>
          </p:cNvSpPr>
          <p:nvPr>
            <p:ph type="body" idx="1"/>
          </p:nvPr>
        </p:nvSpPr>
        <p:spPr>
          <a:xfrm>
            <a:off x="457200" y="1600200"/>
            <a:ext cx="8229600" cy="2895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Delete/free the first node (</a:t>
            </a:r>
            <a:r>
              <a:rPr lang="en-US" sz="3000" b="0" i="0" u="none" strike="noStrike" cap="none">
                <a:solidFill>
                  <a:schemeClr val="dk1"/>
                </a:solidFill>
                <a:latin typeface="Courier New"/>
                <a:ea typeface="Courier New"/>
                <a:cs typeface="Courier New"/>
                <a:sym typeface="Courier New"/>
              </a:rPr>
              <a:t>"start"</a:t>
            </a:r>
            <a:r>
              <a:rPr lang="en-US" sz="3200" b="0" i="0" u="none" strike="noStrike" cap="none">
                <a:solidFill>
                  <a:schemeClr val="dk1"/>
                </a:solidFill>
                <a:latin typeface="Calibri"/>
                <a:ea typeface="Calibri"/>
                <a:cs typeface="Calibri"/>
                <a:sym typeface="Calibri"/>
              </a:rPr>
              <a:t>):</a:t>
            </a:r>
            <a:endParaRPr/>
          </a:p>
          <a:p>
            <a:pPr marL="0" marR="0" lvl="0" indent="0" algn="l" rtl="0">
              <a:spcBef>
                <a:spcPts val="12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a:t>
            </a:r>
            <a:r>
              <a:rPr lang="en-US" sz="2000">
                <a:latin typeface="Courier New"/>
                <a:ea typeface="Courier New"/>
                <a:cs typeface="Courier New"/>
                <a:sym typeface="Courier New"/>
              </a:rPr>
              <a:t>node</a:t>
            </a:r>
            <a:r>
              <a:rPr lang="en-US" sz="2000" b="0" i="0" u="none" strike="noStrike" cap="none">
                <a:solidFill>
                  <a:schemeClr val="dk1"/>
                </a:solidFill>
                <a:latin typeface="Courier New"/>
                <a:ea typeface="Courier New"/>
                <a:cs typeface="Courier New"/>
                <a:sym typeface="Courier New"/>
              </a:rPr>
              <a:t> *deleteNode(</a:t>
            </a:r>
            <a:r>
              <a:rPr lang="en-US" sz="2000">
                <a:latin typeface="Courier New"/>
                <a:ea typeface="Courier New"/>
                <a:cs typeface="Courier New"/>
                <a:sym typeface="Courier New"/>
              </a:rPr>
              <a:t>node</a:t>
            </a:r>
            <a:r>
              <a:rPr lang="en-US" sz="2000" b="0" i="0" u="none" strike="noStrike" cap="none">
                <a:solidFill>
                  <a:schemeClr val="dk1"/>
                </a:solidFill>
                <a:latin typeface="Courier New"/>
                <a:ea typeface="Courier New"/>
                <a:cs typeface="Courier New"/>
                <a:sym typeface="Courier New"/>
              </a:rPr>
              <a:t> *list) {</a:t>
            </a:r>
            <a:endParaRPr sz="2000" b="0" i="0" u="none" strike="noStrike" cap="none">
              <a:solidFill>
                <a:schemeClr val="dk1"/>
              </a:solidFill>
              <a:latin typeface="Courier New"/>
              <a:ea typeface="Courier New"/>
              <a:cs typeface="Courier New"/>
              <a:sym typeface="Courier New"/>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a:t>
            </a:r>
            <a:r>
              <a:rPr lang="en-US" sz="2000">
                <a:latin typeface="Courier New"/>
                <a:ea typeface="Courier New"/>
                <a:cs typeface="Courier New"/>
                <a:sym typeface="Courier New"/>
              </a:rPr>
              <a:t>node</a:t>
            </a:r>
            <a:r>
              <a:rPr lang="en-US" sz="2000" b="0" i="0" u="none" strike="noStrike" cap="none">
                <a:solidFill>
                  <a:schemeClr val="dk1"/>
                </a:solidFill>
                <a:latin typeface="Courier New"/>
                <a:ea typeface="Courier New"/>
                <a:cs typeface="Courier New"/>
                <a:sym typeface="Courier New"/>
              </a:rPr>
              <a:t> *temp = list-&gt;next;</a:t>
            </a:r>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free(list-&gt;value);</a:t>
            </a:r>
            <a:endParaRPr sz="2000" b="0" i="0" u="none" strike="noStrike" cap="none">
              <a:solidFill>
                <a:schemeClr val="dk1"/>
              </a:solidFill>
              <a:latin typeface="Courier New"/>
              <a:ea typeface="Courier New"/>
              <a:cs typeface="Courier New"/>
              <a:sym typeface="Courier New"/>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free(list);</a:t>
            </a:r>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return temp;</a:t>
            </a:r>
            <a:endParaRPr sz="2000" b="0" i="0" u="none" strike="noStrike" cap="none">
              <a:solidFill>
                <a:schemeClr val="dk1"/>
              </a:solidFill>
              <a:latin typeface="Courier New"/>
              <a:ea typeface="Courier New"/>
              <a:cs typeface="Courier New"/>
              <a:sym typeface="Courier New"/>
            </a:endParaRPr>
          </a:p>
          <a:p>
            <a:pPr marL="0" marR="0" lvl="0" indent="0" algn="l" rtl="0">
              <a:spcBef>
                <a:spcPts val="400"/>
              </a:spcBef>
              <a:spcAft>
                <a:spcPts val="0"/>
              </a:spcAft>
              <a:buClr>
                <a:schemeClr val="dk1"/>
              </a:buClr>
              <a:buFont typeface="Arial"/>
              <a:buNone/>
            </a:pPr>
            <a:r>
              <a:rPr lang="en-US" sz="2000" b="0" i="0" u="none" strike="noStrike" cap="none">
                <a:solidFill>
                  <a:schemeClr val="dk1"/>
                </a:solidFill>
                <a:latin typeface="Courier New"/>
                <a:ea typeface="Courier New"/>
                <a:cs typeface="Courier New"/>
                <a:sym typeface="Courier New"/>
              </a:rPr>
              <a:t>	}</a:t>
            </a:r>
            <a:endParaRPr sz="2000" b="0" i="0" u="none" strike="noStrike" cap="none">
              <a:solidFill>
                <a:schemeClr val="dk1"/>
              </a:solidFill>
              <a:latin typeface="Courier New"/>
              <a:ea typeface="Courier New"/>
              <a:cs typeface="Courier New"/>
              <a:sym typeface="Courier New"/>
            </a:endParaRPr>
          </a:p>
        </p:txBody>
      </p:sp>
      <p:sp>
        <p:nvSpPr>
          <p:cNvPr id="1068" name="Google Shape;1068;p7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1069" name="Google Shape;1069;p7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1070" name="Google Shape;1070;p7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44</a:t>
            </a:fld>
            <a:endParaRPr sz="1200">
              <a:solidFill>
                <a:srgbClr val="888888"/>
              </a:solidFill>
              <a:latin typeface="Calibri"/>
              <a:ea typeface="Calibri"/>
              <a:cs typeface="Calibri"/>
              <a:sym typeface="Calibri"/>
            </a:endParaRPr>
          </a:p>
        </p:txBody>
      </p:sp>
      <p:cxnSp>
        <p:nvCxnSpPr>
          <p:cNvPr id="1071" name="Google Shape;1071;p76"/>
          <p:cNvCxnSpPr/>
          <p:nvPr/>
        </p:nvCxnSpPr>
        <p:spPr>
          <a:xfrm>
            <a:off x="424543" y="2798064"/>
            <a:ext cx="489857" cy="0"/>
          </a:xfrm>
          <a:prstGeom prst="straightConnector1">
            <a:avLst/>
          </a:prstGeom>
          <a:noFill/>
          <a:ln w="38100" cap="flat" cmpd="sng">
            <a:solidFill>
              <a:srgbClr val="FF0000"/>
            </a:solidFill>
            <a:prstDash val="solid"/>
            <a:round/>
            <a:headEnd type="none" w="sm" len="sm"/>
            <a:tailEnd type="triangle" w="lg" len="lg"/>
          </a:ln>
        </p:spPr>
      </p:cxnSp>
      <p:cxnSp>
        <p:nvCxnSpPr>
          <p:cNvPr id="1072" name="Google Shape;1072;p76"/>
          <p:cNvCxnSpPr/>
          <p:nvPr/>
        </p:nvCxnSpPr>
        <p:spPr>
          <a:xfrm>
            <a:off x="424542" y="3182112"/>
            <a:ext cx="489857" cy="0"/>
          </a:xfrm>
          <a:prstGeom prst="straightConnector1">
            <a:avLst/>
          </a:prstGeom>
          <a:noFill/>
          <a:ln w="38100" cap="flat" cmpd="sng">
            <a:solidFill>
              <a:srgbClr val="FF0000"/>
            </a:solidFill>
            <a:prstDash val="solid"/>
            <a:round/>
            <a:headEnd type="none" w="sm" len="sm"/>
            <a:tailEnd type="triangle" w="lg" len="lg"/>
          </a:ln>
        </p:spPr>
      </p:cxnSp>
      <p:cxnSp>
        <p:nvCxnSpPr>
          <p:cNvPr id="1073" name="Google Shape;1073;p76"/>
          <p:cNvCxnSpPr/>
          <p:nvPr/>
        </p:nvCxnSpPr>
        <p:spPr>
          <a:xfrm>
            <a:off x="424543" y="3538728"/>
            <a:ext cx="489857" cy="0"/>
          </a:xfrm>
          <a:prstGeom prst="straightConnector1">
            <a:avLst/>
          </a:prstGeom>
          <a:noFill/>
          <a:ln w="38100" cap="flat" cmpd="sng">
            <a:solidFill>
              <a:srgbClr val="FF0000"/>
            </a:solidFill>
            <a:prstDash val="solid"/>
            <a:round/>
            <a:headEnd type="none" w="sm" len="sm"/>
            <a:tailEnd type="triangle" w="lg" len="lg"/>
          </a:ln>
        </p:spPr>
      </p:cxnSp>
      <p:cxnSp>
        <p:nvCxnSpPr>
          <p:cNvPr id="1074" name="Google Shape;1074;p76"/>
          <p:cNvCxnSpPr/>
          <p:nvPr/>
        </p:nvCxnSpPr>
        <p:spPr>
          <a:xfrm>
            <a:off x="424543" y="3904488"/>
            <a:ext cx="489857" cy="0"/>
          </a:xfrm>
          <a:prstGeom prst="straightConnector1">
            <a:avLst/>
          </a:prstGeom>
          <a:noFill/>
          <a:ln w="38100" cap="flat" cmpd="sng">
            <a:solidFill>
              <a:srgbClr val="FF0000"/>
            </a:solidFill>
            <a:prstDash val="solid"/>
            <a:round/>
            <a:headEnd type="none" w="sm" len="sm"/>
            <a:tailEnd type="triangle" w="lg" len="lg"/>
          </a:ln>
        </p:spPr>
      </p:cxnSp>
      <p:grpSp>
        <p:nvGrpSpPr>
          <p:cNvPr id="1075" name="Google Shape;1075;p76"/>
          <p:cNvGrpSpPr/>
          <p:nvPr/>
        </p:nvGrpSpPr>
        <p:grpSpPr>
          <a:xfrm>
            <a:off x="1737360" y="5394960"/>
            <a:ext cx="1097280" cy="548640"/>
            <a:chOff x="1737360" y="5394960"/>
            <a:chExt cx="1097280" cy="548640"/>
          </a:xfrm>
        </p:grpSpPr>
        <p:sp>
          <p:nvSpPr>
            <p:cNvPr id="1076" name="Google Shape;1076;p76"/>
            <p:cNvSpPr txBox="1"/>
            <p:nvPr/>
          </p:nvSpPr>
          <p:spPr>
            <a:xfrm>
              <a:off x="1737360" y="5394960"/>
              <a:ext cx="640200" cy="3657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2000" b="1">
                  <a:solidFill>
                    <a:schemeClr val="dk1"/>
                  </a:solidFill>
                  <a:latin typeface="Calibri"/>
                  <a:ea typeface="Calibri"/>
                  <a:cs typeface="Calibri"/>
                  <a:sym typeface="Calibri"/>
                </a:rPr>
                <a:t>list:</a:t>
              </a:r>
              <a:endParaRPr sz="2000" b="1">
                <a:solidFill>
                  <a:schemeClr val="dk1"/>
                </a:solidFill>
                <a:latin typeface="Calibri"/>
                <a:ea typeface="Calibri"/>
                <a:cs typeface="Calibri"/>
                <a:sym typeface="Calibri"/>
              </a:endParaRPr>
            </a:p>
          </p:txBody>
        </p:sp>
        <p:sp>
          <p:nvSpPr>
            <p:cNvPr id="1077" name="Google Shape;1077;p76"/>
            <p:cNvSpPr/>
            <p:nvPr/>
          </p:nvSpPr>
          <p:spPr>
            <a:xfrm>
              <a:off x="2377440" y="54864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1078" name="Google Shape;1078;p76"/>
          <p:cNvGrpSpPr/>
          <p:nvPr/>
        </p:nvGrpSpPr>
        <p:grpSpPr>
          <a:xfrm>
            <a:off x="4937760" y="5486400"/>
            <a:ext cx="457200" cy="914400"/>
            <a:chOff x="2514600" y="5029200"/>
            <a:chExt cx="457200" cy="914400"/>
          </a:xfrm>
        </p:grpSpPr>
        <p:sp>
          <p:nvSpPr>
            <p:cNvPr id="1079" name="Google Shape;1079;p76"/>
            <p:cNvSpPr/>
            <p:nvPr/>
          </p:nvSpPr>
          <p:spPr>
            <a:xfrm>
              <a:off x="2514600" y="50292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80" name="Google Shape;1080;p76"/>
            <p:cNvSpPr/>
            <p:nvPr/>
          </p:nvSpPr>
          <p:spPr>
            <a:xfrm>
              <a:off x="2514600" y="54864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1081" name="Google Shape;1081;p76"/>
          <p:cNvGrpSpPr/>
          <p:nvPr/>
        </p:nvGrpSpPr>
        <p:grpSpPr>
          <a:xfrm>
            <a:off x="6217920" y="5486400"/>
            <a:ext cx="457200" cy="914400"/>
            <a:chOff x="2514600" y="5029200"/>
            <a:chExt cx="457200" cy="914400"/>
          </a:xfrm>
        </p:grpSpPr>
        <p:sp>
          <p:nvSpPr>
            <p:cNvPr id="1082" name="Google Shape;1082;p76"/>
            <p:cNvSpPr/>
            <p:nvPr/>
          </p:nvSpPr>
          <p:spPr>
            <a:xfrm>
              <a:off x="2514600" y="50292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83" name="Google Shape;1083;p76"/>
            <p:cNvSpPr/>
            <p:nvPr/>
          </p:nvSpPr>
          <p:spPr>
            <a:xfrm>
              <a:off x="2514600" y="54864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0" tIns="0" rIns="0" bIns="0" anchor="ctr" anchorCtr="0">
              <a:noAutofit/>
            </a:bodyPr>
            <a:lstStyle/>
            <a:p>
              <a:pPr marL="0" marR="0" lvl="0" indent="0" algn="ctr" rtl="0">
                <a:spcBef>
                  <a:spcPts val="0"/>
                </a:spcBef>
                <a:spcAft>
                  <a:spcPts val="0"/>
                </a:spcAft>
                <a:buNone/>
              </a:pPr>
              <a:r>
                <a:rPr lang="en-US" sz="1400">
                  <a:solidFill>
                    <a:schemeClr val="dk1"/>
                  </a:solidFill>
                  <a:latin typeface="Calibri"/>
                  <a:ea typeface="Calibri"/>
                  <a:cs typeface="Calibri"/>
                  <a:sym typeface="Calibri"/>
                </a:rPr>
                <a:t>NULL</a:t>
              </a:r>
              <a:endParaRPr sz="1400">
                <a:solidFill>
                  <a:schemeClr val="dk1"/>
                </a:solidFill>
                <a:latin typeface="Calibri"/>
                <a:ea typeface="Calibri"/>
                <a:cs typeface="Calibri"/>
                <a:sym typeface="Calibri"/>
              </a:endParaRPr>
            </a:p>
          </p:txBody>
        </p:sp>
      </p:grpSp>
      <p:grpSp>
        <p:nvGrpSpPr>
          <p:cNvPr id="1084" name="Google Shape;1084;p76"/>
          <p:cNvGrpSpPr/>
          <p:nvPr/>
        </p:nvGrpSpPr>
        <p:grpSpPr>
          <a:xfrm>
            <a:off x="4434840" y="4663440"/>
            <a:ext cx="1463040" cy="1051560"/>
            <a:chOff x="4892040" y="4663440"/>
            <a:chExt cx="1463040" cy="1051560"/>
          </a:xfrm>
        </p:grpSpPr>
        <p:cxnSp>
          <p:nvCxnSpPr>
            <p:cNvPr id="1085" name="Google Shape;1085;p76"/>
            <p:cNvCxnSpPr/>
            <p:nvPr/>
          </p:nvCxnSpPr>
          <p:spPr>
            <a:xfrm rot="10800000">
              <a:off x="5623560" y="5074920"/>
              <a:ext cx="0" cy="640080"/>
            </a:xfrm>
            <a:prstGeom prst="straightConnector1">
              <a:avLst/>
            </a:prstGeom>
            <a:noFill/>
            <a:ln w="38100" cap="flat" cmpd="sng">
              <a:solidFill>
                <a:schemeClr val="accent1"/>
              </a:solidFill>
              <a:prstDash val="solid"/>
              <a:round/>
              <a:headEnd type="none" w="sm" len="sm"/>
              <a:tailEnd type="stealth" w="med" len="med"/>
            </a:ln>
          </p:spPr>
        </p:cxnSp>
        <p:sp>
          <p:nvSpPr>
            <p:cNvPr id="1086" name="Google Shape;1086;p76"/>
            <p:cNvSpPr txBox="1"/>
            <p:nvPr/>
          </p:nvSpPr>
          <p:spPr>
            <a:xfrm>
              <a:off x="4892040" y="4663440"/>
              <a:ext cx="1463040"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Courier New"/>
                  <a:ea typeface="Courier New"/>
                  <a:cs typeface="Courier New"/>
                  <a:sym typeface="Courier New"/>
                </a:rPr>
                <a:t>"middle"</a:t>
              </a:r>
              <a:endParaRPr sz="2000">
                <a:solidFill>
                  <a:schemeClr val="dk1"/>
                </a:solidFill>
                <a:latin typeface="Courier New"/>
                <a:ea typeface="Courier New"/>
                <a:cs typeface="Courier New"/>
                <a:sym typeface="Courier New"/>
              </a:endParaRPr>
            </a:p>
          </p:txBody>
        </p:sp>
      </p:grpSp>
      <p:cxnSp>
        <p:nvCxnSpPr>
          <p:cNvPr id="1087" name="Google Shape;1087;p76"/>
          <p:cNvCxnSpPr>
            <a:endCxn id="1082" idx="1"/>
          </p:cNvCxnSpPr>
          <p:nvPr/>
        </p:nvCxnSpPr>
        <p:spPr>
          <a:xfrm rot="10800000" flipH="1">
            <a:off x="5166420" y="5715000"/>
            <a:ext cx="1051500" cy="457200"/>
          </a:xfrm>
          <a:prstGeom prst="straightConnector1">
            <a:avLst/>
          </a:prstGeom>
          <a:noFill/>
          <a:ln w="38100" cap="flat" cmpd="sng">
            <a:solidFill>
              <a:schemeClr val="accent1"/>
            </a:solidFill>
            <a:prstDash val="solid"/>
            <a:round/>
            <a:headEnd type="none" w="sm" len="sm"/>
            <a:tailEnd type="stealth" w="med" len="med"/>
          </a:ln>
        </p:spPr>
      </p:cxnSp>
      <p:grpSp>
        <p:nvGrpSpPr>
          <p:cNvPr id="1088" name="Google Shape;1088;p76"/>
          <p:cNvGrpSpPr/>
          <p:nvPr/>
        </p:nvGrpSpPr>
        <p:grpSpPr>
          <a:xfrm>
            <a:off x="5989320" y="4663440"/>
            <a:ext cx="914400" cy="1059180"/>
            <a:chOff x="6446520" y="4663440"/>
            <a:chExt cx="914400" cy="1059180"/>
          </a:xfrm>
        </p:grpSpPr>
        <p:cxnSp>
          <p:nvCxnSpPr>
            <p:cNvPr id="1089" name="Google Shape;1089;p76"/>
            <p:cNvCxnSpPr/>
            <p:nvPr/>
          </p:nvCxnSpPr>
          <p:spPr>
            <a:xfrm rot="10800000">
              <a:off x="6903720" y="5082540"/>
              <a:ext cx="0" cy="640080"/>
            </a:xfrm>
            <a:prstGeom prst="straightConnector1">
              <a:avLst/>
            </a:prstGeom>
            <a:noFill/>
            <a:ln w="38100" cap="flat" cmpd="sng">
              <a:solidFill>
                <a:schemeClr val="accent1"/>
              </a:solidFill>
              <a:prstDash val="solid"/>
              <a:round/>
              <a:headEnd type="none" w="sm" len="sm"/>
              <a:tailEnd type="stealth" w="med" len="med"/>
            </a:ln>
          </p:spPr>
        </p:cxnSp>
        <p:sp>
          <p:nvSpPr>
            <p:cNvPr id="1090" name="Google Shape;1090;p76"/>
            <p:cNvSpPr txBox="1"/>
            <p:nvPr/>
          </p:nvSpPr>
          <p:spPr>
            <a:xfrm>
              <a:off x="6446520" y="4663440"/>
              <a:ext cx="914400"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Courier New"/>
                  <a:ea typeface="Courier New"/>
                  <a:cs typeface="Courier New"/>
                  <a:sym typeface="Courier New"/>
                </a:rPr>
                <a:t>"end"</a:t>
              </a:r>
              <a:endParaRPr sz="2000">
                <a:solidFill>
                  <a:schemeClr val="dk1"/>
                </a:solidFill>
                <a:latin typeface="Courier New"/>
                <a:ea typeface="Courier New"/>
                <a:cs typeface="Courier New"/>
                <a:sym typeface="Courier New"/>
              </a:endParaRPr>
            </a:p>
          </p:txBody>
        </p:sp>
      </p:grpSp>
      <p:grpSp>
        <p:nvGrpSpPr>
          <p:cNvPr id="1091" name="Google Shape;1091;p76"/>
          <p:cNvGrpSpPr/>
          <p:nvPr/>
        </p:nvGrpSpPr>
        <p:grpSpPr>
          <a:xfrm>
            <a:off x="3657600" y="5486400"/>
            <a:ext cx="457200" cy="914400"/>
            <a:chOff x="2514600" y="5029200"/>
            <a:chExt cx="457200" cy="914400"/>
          </a:xfrm>
        </p:grpSpPr>
        <p:sp>
          <p:nvSpPr>
            <p:cNvPr id="1092" name="Google Shape;1092;p76"/>
            <p:cNvSpPr/>
            <p:nvPr/>
          </p:nvSpPr>
          <p:spPr>
            <a:xfrm>
              <a:off x="2514600" y="50292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93" name="Google Shape;1093;p76"/>
            <p:cNvSpPr/>
            <p:nvPr/>
          </p:nvSpPr>
          <p:spPr>
            <a:xfrm>
              <a:off x="2514600" y="548640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1094" name="Google Shape;1094;p76"/>
          <p:cNvGrpSpPr/>
          <p:nvPr/>
        </p:nvGrpSpPr>
        <p:grpSpPr>
          <a:xfrm>
            <a:off x="3200400" y="4663440"/>
            <a:ext cx="1371600" cy="1043940"/>
            <a:chOff x="2560320" y="4663440"/>
            <a:chExt cx="1371600" cy="1043940"/>
          </a:xfrm>
        </p:grpSpPr>
        <p:cxnSp>
          <p:nvCxnSpPr>
            <p:cNvPr id="1095" name="Google Shape;1095;p76"/>
            <p:cNvCxnSpPr/>
            <p:nvPr/>
          </p:nvCxnSpPr>
          <p:spPr>
            <a:xfrm rot="10800000">
              <a:off x="3246120" y="5067300"/>
              <a:ext cx="0" cy="640080"/>
            </a:xfrm>
            <a:prstGeom prst="straightConnector1">
              <a:avLst/>
            </a:prstGeom>
            <a:noFill/>
            <a:ln w="38100" cap="flat" cmpd="sng">
              <a:solidFill>
                <a:schemeClr val="accent1"/>
              </a:solidFill>
              <a:prstDash val="solid"/>
              <a:round/>
              <a:headEnd type="none" w="sm" len="sm"/>
              <a:tailEnd type="stealth" w="med" len="med"/>
            </a:ln>
          </p:spPr>
        </p:cxnSp>
        <p:sp>
          <p:nvSpPr>
            <p:cNvPr id="1096" name="Google Shape;1096;p76"/>
            <p:cNvSpPr txBox="1"/>
            <p:nvPr/>
          </p:nvSpPr>
          <p:spPr>
            <a:xfrm>
              <a:off x="2560320" y="4663440"/>
              <a:ext cx="1371600"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Courier New"/>
                  <a:ea typeface="Courier New"/>
                  <a:cs typeface="Courier New"/>
                  <a:sym typeface="Courier New"/>
                </a:rPr>
                <a:t>"start"</a:t>
              </a:r>
              <a:endParaRPr sz="2000">
                <a:solidFill>
                  <a:schemeClr val="dk1"/>
                </a:solidFill>
                <a:latin typeface="Courier New"/>
                <a:ea typeface="Courier New"/>
                <a:cs typeface="Courier New"/>
                <a:sym typeface="Courier New"/>
              </a:endParaRPr>
            </a:p>
          </p:txBody>
        </p:sp>
      </p:grpSp>
      <p:cxnSp>
        <p:nvCxnSpPr>
          <p:cNvPr id="1097" name="Google Shape;1097;p76"/>
          <p:cNvCxnSpPr/>
          <p:nvPr/>
        </p:nvCxnSpPr>
        <p:spPr>
          <a:xfrm>
            <a:off x="2606040" y="4983480"/>
            <a:ext cx="2331720" cy="502920"/>
          </a:xfrm>
          <a:prstGeom prst="straightConnector1">
            <a:avLst/>
          </a:prstGeom>
          <a:noFill/>
          <a:ln w="38100" cap="flat" cmpd="sng">
            <a:solidFill>
              <a:schemeClr val="accent1"/>
            </a:solidFill>
            <a:prstDash val="solid"/>
            <a:round/>
            <a:headEnd type="none" w="sm" len="sm"/>
            <a:tailEnd type="stealth" w="med" len="med"/>
          </a:ln>
        </p:spPr>
      </p:cxnSp>
      <p:cxnSp>
        <p:nvCxnSpPr>
          <p:cNvPr id="1098" name="Google Shape;1098;p76"/>
          <p:cNvCxnSpPr>
            <a:endCxn id="1079" idx="1"/>
          </p:cNvCxnSpPr>
          <p:nvPr/>
        </p:nvCxnSpPr>
        <p:spPr>
          <a:xfrm rot="10800000" flipH="1">
            <a:off x="3886260" y="5715000"/>
            <a:ext cx="1051500" cy="457200"/>
          </a:xfrm>
          <a:prstGeom prst="straightConnector1">
            <a:avLst/>
          </a:prstGeom>
          <a:noFill/>
          <a:ln w="38100" cap="flat" cmpd="sng">
            <a:solidFill>
              <a:schemeClr val="accent1"/>
            </a:solidFill>
            <a:prstDash val="solid"/>
            <a:round/>
            <a:headEnd type="none" w="sm" len="sm"/>
            <a:tailEnd type="stealth" w="med" len="med"/>
          </a:ln>
        </p:spPr>
      </p:cxnSp>
      <p:cxnSp>
        <p:nvCxnSpPr>
          <p:cNvPr id="1099" name="Google Shape;1099;p76"/>
          <p:cNvCxnSpPr>
            <a:endCxn id="1092" idx="1"/>
          </p:cNvCxnSpPr>
          <p:nvPr/>
        </p:nvCxnSpPr>
        <p:spPr>
          <a:xfrm>
            <a:off x="2595300" y="5715000"/>
            <a:ext cx="1062300" cy="0"/>
          </a:xfrm>
          <a:prstGeom prst="straightConnector1">
            <a:avLst/>
          </a:prstGeom>
          <a:noFill/>
          <a:ln w="38100" cap="flat" cmpd="sng">
            <a:solidFill>
              <a:schemeClr val="accent1"/>
            </a:solidFill>
            <a:prstDash val="solid"/>
            <a:round/>
            <a:headEnd type="none" w="sm" len="sm"/>
            <a:tailEnd type="stealth" w="med" len="med"/>
          </a:ln>
        </p:spPr>
      </p:cxnSp>
      <p:grpSp>
        <p:nvGrpSpPr>
          <p:cNvPr id="1100" name="Google Shape;1100;p76"/>
          <p:cNvGrpSpPr/>
          <p:nvPr/>
        </p:nvGrpSpPr>
        <p:grpSpPr>
          <a:xfrm>
            <a:off x="3563035" y="4663440"/>
            <a:ext cx="646331" cy="1043940"/>
            <a:chOff x="2922955" y="4663440"/>
            <a:chExt cx="646331" cy="1043940"/>
          </a:xfrm>
        </p:grpSpPr>
        <p:cxnSp>
          <p:nvCxnSpPr>
            <p:cNvPr id="1101" name="Google Shape;1101;p76"/>
            <p:cNvCxnSpPr/>
            <p:nvPr/>
          </p:nvCxnSpPr>
          <p:spPr>
            <a:xfrm rot="10800000">
              <a:off x="3246120" y="5067300"/>
              <a:ext cx="0" cy="640080"/>
            </a:xfrm>
            <a:prstGeom prst="straightConnector1">
              <a:avLst/>
            </a:prstGeom>
            <a:noFill/>
            <a:ln w="38100" cap="flat" cmpd="sng">
              <a:solidFill>
                <a:srgbClr val="FF0000"/>
              </a:solidFill>
              <a:prstDash val="solid"/>
              <a:round/>
              <a:headEnd type="none" w="sm" len="sm"/>
              <a:tailEnd type="stealth" w="med" len="med"/>
            </a:ln>
          </p:spPr>
        </p:cxnSp>
        <p:sp>
          <p:nvSpPr>
            <p:cNvPr id="1102" name="Google Shape;1102;p76"/>
            <p:cNvSpPr txBox="1"/>
            <p:nvPr/>
          </p:nvSpPr>
          <p:spPr>
            <a:xfrm>
              <a:off x="2922955" y="4663440"/>
              <a:ext cx="646331"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a:solidFill>
                    <a:srgbClr val="FF0000"/>
                  </a:solidFill>
                  <a:latin typeface="Courier New"/>
                  <a:ea typeface="Courier New"/>
                  <a:cs typeface="Courier New"/>
                  <a:sym typeface="Courier New"/>
                </a:rPr>
                <a:t>???</a:t>
              </a:r>
              <a:endParaRPr sz="2000" b="1">
                <a:solidFill>
                  <a:srgbClr val="FF0000"/>
                </a:solidFill>
                <a:latin typeface="Courier New"/>
                <a:ea typeface="Courier New"/>
                <a:cs typeface="Courier New"/>
                <a:sym typeface="Courier New"/>
              </a:endParaRPr>
            </a:p>
          </p:txBody>
        </p:sp>
      </p:grpSp>
      <p:grpSp>
        <p:nvGrpSpPr>
          <p:cNvPr id="1103" name="Google Shape;1103;p76"/>
          <p:cNvGrpSpPr/>
          <p:nvPr/>
        </p:nvGrpSpPr>
        <p:grpSpPr>
          <a:xfrm>
            <a:off x="1463040" y="4663440"/>
            <a:ext cx="1360967" cy="548640"/>
            <a:chOff x="1463040" y="4663440"/>
            <a:chExt cx="1360967" cy="548640"/>
          </a:xfrm>
        </p:grpSpPr>
        <p:sp>
          <p:nvSpPr>
            <p:cNvPr id="1104" name="Google Shape;1104;p76"/>
            <p:cNvSpPr txBox="1"/>
            <p:nvPr/>
          </p:nvSpPr>
          <p:spPr>
            <a:xfrm>
              <a:off x="1463040" y="4663440"/>
              <a:ext cx="914400" cy="36576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2000" b="1">
                  <a:solidFill>
                    <a:schemeClr val="dk1"/>
                  </a:solidFill>
                  <a:latin typeface="Calibri"/>
                  <a:ea typeface="Calibri"/>
                  <a:cs typeface="Calibri"/>
                  <a:sym typeface="Calibri"/>
                </a:rPr>
                <a:t>temp:</a:t>
              </a:r>
              <a:endParaRPr sz="2000" b="1">
                <a:solidFill>
                  <a:schemeClr val="dk1"/>
                </a:solidFill>
                <a:latin typeface="Calibri"/>
                <a:ea typeface="Calibri"/>
                <a:cs typeface="Calibri"/>
                <a:sym typeface="Calibri"/>
              </a:endParaRPr>
            </a:p>
          </p:txBody>
        </p:sp>
        <p:sp>
          <p:nvSpPr>
            <p:cNvPr id="1105" name="Google Shape;1105;p76"/>
            <p:cNvSpPr/>
            <p:nvPr/>
          </p:nvSpPr>
          <p:spPr>
            <a:xfrm>
              <a:off x="2366807" y="4754880"/>
              <a:ext cx="457200" cy="457200"/>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
        <p:nvSpPr>
          <p:cNvPr id="1106" name="Google Shape;1106;p76"/>
          <p:cNvSpPr txBox="1"/>
          <p:nvPr/>
        </p:nvSpPr>
        <p:spPr>
          <a:xfrm>
            <a:off x="3584448" y="5513832"/>
            <a:ext cx="646331"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a:solidFill>
                  <a:srgbClr val="FF0000"/>
                </a:solidFill>
                <a:latin typeface="Courier New"/>
                <a:ea typeface="Courier New"/>
                <a:cs typeface="Courier New"/>
                <a:sym typeface="Courier New"/>
              </a:rPr>
              <a:t>???</a:t>
            </a:r>
            <a:endParaRPr sz="2000" b="1">
              <a:solidFill>
                <a:srgbClr val="FF0000"/>
              </a:solidFill>
              <a:latin typeface="Courier New"/>
              <a:ea typeface="Courier New"/>
              <a:cs typeface="Courier New"/>
              <a:sym typeface="Courier New"/>
            </a:endParaRPr>
          </a:p>
        </p:txBody>
      </p:sp>
      <p:cxnSp>
        <p:nvCxnSpPr>
          <p:cNvPr id="1107" name="Google Shape;1107;p76"/>
          <p:cNvCxnSpPr/>
          <p:nvPr/>
        </p:nvCxnSpPr>
        <p:spPr>
          <a:xfrm>
            <a:off x="2606040" y="5715000"/>
            <a:ext cx="1062193" cy="0"/>
          </a:xfrm>
          <a:prstGeom prst="straightConnector1">
            <a:avLst/>
          </a:prstGeom>
          <a:noFill/>
          <a:ln w="38100" cap="flat" cmpd="sng">
            <a:solidFill>
              <a:srgbClr val="FF0000"/>
            </a:solidFill>
            <a:prstDash val="solid"/>
            <a:round/>
            <a:headEnd type="none" w="sm" len="sm"/>
            <a:tailEnd type="stealth" w="med" len="med"/>
          </a:ln>
        </p:spPr>
      </p:cxnSp>
      <p:grpSp>
        <p:nvGrpSpPr>
          <p:cNvPr id="1108" name="Google Shape;1108;p76"/>
          <p:cNvGrpSpPr/>
          <p:nvPr/>
        </p:nvGrpSpPr>
        <p:grpSpPr>
          <a:xfrm>
            <a:off x="4937760" y="2667000"/>
            <a:ext cx="4053840" cy="990600"/>
            <a:chOff x="4937760" y="2667000"/>
            <a:chExt cx="4053840" cy="990600"/>
          </a:xfrm>
        </p:grpSpPr>
        <p:sp>
          <p:nvSpPr>
            <p:cNvPr id="1109" name="Google Shape;1109;p76"/>
            <p:cNvSpPr/>
            <p:nvPr/>
          </p:nvSpPr>
          <p:spPr>
            <a:xfrm>
              <a:off x="4937760" y="2667000"/>
              <a:ext cx="320040" cy="990600"/>
            </a:xfrm>
            <a:prstGeom prst="rightBrace">
              <a:avLst>
                <a:gd name="adj1" fmla="val 8333"/>
                <a:gd name="adj2" fmla="val 50000"/>
              </a:avLst>
            </a:prstGeom>
            <a:noFill/>
            <a:ln w="25400" cap="flat" cmpd="sng">
              <a:solidFill>
                <a:srgbClr val="FF0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sp>
          <p:nvSpPr>
            <p:cNvPr id="1110" name="Google Shape;1110;p76"/>
            <p:cNvSpPr txBox="1"/>
            <p:nvPr/>
          </p:nvSpPr>
          <p:spPr>
            <a:xfrm>
              <a:off x="5394960" y="2743200"/>
              <a:ext cx="3596640" cy="83099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400" b="1">
                  <a:solidFill>
                    <a:srgbClr val="FF0000"/>
                  </a:solidFill>
                  <a:latin typeface="Calibri"/>
                  <a:ea typeface="Calibri"/>
                  <a:cs typeface="Calibri"/>
                  <a:sym typeface="Calibri"/>
                </a:rPr>
                <a:t>What happens if you do these in the wrong order?</a:t>
              </a:r>
              <a:endParaRPr sz="2400" b="1">
                <a:solidFill>
                  <a:srgbClr val="FF0000"/>
                </a:solidFill>
                <a:latin typeface="Calibri"/>
                <a:ea typeface="Calibri"/>
                <a:cs typeface="Calibri"/>
                <a:sym typeface="Calibri"/>
              </a:endParaRPr>
            </a:p>
          </p:txBody>
        </p:sp>
      </p:grpSp>
      <p:grpSp>
        <p:nvGrpSpPr>
          <p:cNvPr id="1111" name="Google Shape;1111;p76"/>
          <p:cNvGrpSpPr/>
          <p:nvPr/>
        </p:nvGrpSpPr>
        <p:grpSpPr>
          <a:xfrm>
            <a:off x="2450855" y="4020917"/>
            <a:ext cx="1462970" cy="548638"/>
            <a:chOff x="1463149" y="5394963"/>
            <a:chExt cx="1371491" cy="548638"/>
          </a:xfrm>
        </p:grpSpPr>
        <p:sp>
          <p:nvSpPr>
            <p:cNvPr id="1112" name="Google Shape;1112;p76"/>
            <p:cNvSpPr txBox="1"/>
            <p:nvPr/>
          </p:nvSpPr>
          <p:spPr>
            <a:xfrm>
              <a:off x="1463149" y="5394963"/>
              <a:ext cx="914400" cy="3657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2000" b="1">
                  <a:solidFill>
                    <a:schemeClr val="dk1"/>
                  </a:solidFill>
                  <a:latin typeface="Calibri"/>
                  <a:ea typeface="Calibri"/>
                  <a:cs typeface="Calibri"/>
                  <a:sym typeface="Calibri"/>
                </a:rPr>
                <a:t>theList:</a:t>
              </a:r>
              <a:endParaRPr sz="2000" b="1">
                <a:solidFill>
                  <a:schemeClr val="dk1"/>
                </a:solidFill>
                <a:latin typeface="Calibri"/>
                <a:ea typeface="Calibri"/>
                <a:cs typeface="Calibri"/>
                <a:sym typeface="Calibri"/>
              </a:endParaRPr>
            </a:p>
          </p:txBody>
        </p:sp>
        <p:sp>
          <p:nvSpPr>
            <p:cNvPr id="1113" name="Google Shape;1113;p76"/>
            <p:cNvSpPr/>
            <p:nvPr/>
          </p:nvSpPr>
          <p:spPr>
            <a:xfrm>
              <a:off x="2377440" y="5486400"/>
              <a:ext cx="457200" cy="457200"/>
            </a:xfrm>
            <a:prstGeom prst="rect">
              <a:avLst/>
            </a:prstGeom>
            <a:noFill/>
            <a:ln w="25400" cap="flat" cmpd="sng">
              <a:solidFill>
                <a:srgbClr val="274E13"/>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cxnSp>
        <p:nvCxnSpPr>
          <p:cNvPr id="1114" name="Google Shape;1114;p76"/>
          <p:cNvCxnSpPr>
            <a:endCxn id="1079" idx="0"/>
          </p:cNvCxnSpPr>
          <p:nvPr/>
        </p:nvCxnSpPr>
        <p:spPr>
          <a:xfrm>
            <a:off x="3675060" y="4340700"/>
            <a:ext cx="1491300" cy="1145700"/>
          </a:xfrm>
          <a:prstGeom prst="straightConnector1">
            <a:avLst/>
          </a:prstGeom>
          <a:noFill/>
          <a:ln w="38100" cap="flat" cmpd="sng">
            <a:solidFill>
              <a:srgbClr val="38761D"/>
            </a:solidFill>
            <a:prstDash val="solid"/>
            <a:round/>
            <a:headEnd type="none" w="sm" len="sm"/>
            <a:tailEnd type="stealth" w="med" len="med"/>
          </a:ln>
        </p:spPr>
      </p:cxnSp>
    </p:spTree>
    <p:extLst>
      <p:ext uri="{BB962C8B-B14F-4D97-AF65-F5344CB8AC3E}">
        <p14:creationId xmlns:p14="http://schemas.microsoft.com/office/powerpoint/2010/main" val="2171140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1"/>
                                        </p:tgtEl>
                                        <p:attrNameLst>
                                          <p:attrName>style.visibility</p:attrName>
                                        </p:attrNameLst>
                                      </p:cBhvr>
                                      <p:to>
                                        <p:strVal val="visible"/>
                                      </p:to>
                                    </p:set>
                                  </p:childTnLst>
                                </p:cTn>
                              </p:par>
                              <p:par>
                                <p:cTn id="7" presetID="1" presetClass="entr" presetSubtype="0" fill="hold" nodeType="withEffect">
                                  <p:stCondLst>
                                    <p:cond delay="1000"/>
                                  </p:stCondLst>
                                  <p:childTnLst>
                                    <p:set>
                                      <p:cBhvr>
                                        <p:cTn id="8" dur="1" fill="hold">
                                          <p:stCondLst>
                                            <p:cond delay="0"/>
                                          </p:stCondLst>
                                        </p:cTn>
                                        <p:tgtEl>
                                          <p:spTgt spid="1103"/>
                                        </p:tgtEl>
                                        <p:attrNameLst>
                                          <p:attrName>style.visibility</p:attrName>
                                        </p:attrNameLst>
                                      </p:cBhvr>
                                      <p:to>
                                        <p:strVal val="visible"/>
                                      </p:to>
                                    </p:set>
                                  </p:childTnLst>
                                </p:cTn>
                              </p:par>
                            </p:childTnLst>
                          </p:cTn>
                        </p:par>
                        <p:par>
                          <p:cTn id="9" fill="hold">
                            <p:stCondLst>
                              <p:cond delay="1"/>
                            </p:stCondLst>
                            <p:childTnLst>
                              <p:par>
                                <p:cTn id="10" presetID="1" presetClass="entr" presetSubtype="0" fill="hold" nodeType="afterEffect">
                                  <p:stCondLst>
                                    <p:cond delay="1000"/>
                                  </p:stCondLst>
                                  <p:childTnLst>
                                    <p:set>
                                      <p:cBhvr>
                                        <p:cTn id="11" dur="1" fill="hold">
                                          <p:stCondLst>
                                            <p:cond delay="0"/>
                                          </p:stCondLst>
                                        </p:cTn>
                                        <p:tgtEl>
                                          <p:spTgt spid="1097"/>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072"/>
                                        </p:tgtEl>
                                        <p:attrNameLst>
                                          <p:attrName>style.visibility</p:attrName>
                                        </p:attrNameLst>
                                      </p:cBhvr>
                                      <p:to>
                                        <p:strVal val="visible"/>
                                      </p:to>
                                    </p:set>
                                  </p:childTnLst>
                                </p:cTn>
                              </p:par>
                              <p:par>
                                <p:cTn id="16" presetID="1" presetClass="exit" presetSubtype="0" fill="hold" nodeType="withEffect">
                                  <p:stCondLst>
                                    <p:cond delay="0"/>
                                  </p:stCondLst>
                                  <p:childTnLst>
                                    <p:set>
                                      <p:cBhvr>
                                        <p:cTn id="17" dur="1" fill="hold">
                                          <p:stCondLst>
                                            <p:cond delay="1"/>
                                          </p:stCondLst>
                                        </p:cTn>
                                        <p:tgtEl>
                                          <p:spTgt spid="1071"/>
                                        </p:tgtEl>
                                        <p:attrNameLst>
                                          <p:attrName>style.visibility</p:attrName>
                                        </p:attrNameLst>
                                      </p:cBhvr>
                                      <p:to>
                                        <p:strVal val="hidden"/>
                                      </p:to>
                                    </p:set>
                                  </p:childTnLst>
                                </p:cTn>
                              </p:par>
                              <p:par>
                                <p:cTn id="18" presetID="1" presetClass="exit" presetSubtype="0" fill="hold" nodeType="withEffect">
                                  <p:stCondLst>
                                    <p:cond delay="1000"/>
                                  </p:stCondLst>
                                  <p:childTnLst>
                                    <p:set>
                                      <p:cBhvr>
                                        <p:cTn id="19" dur="1" fill="hold">
                                          <p:stCondLst>
                                            <p:cond delay="1"/>
                                          </p:stCondLst>
                                        </p:cTn>
                                        <p:tgtEl>
                                          <p:spTgt spid="1094"/>
                                        </p:tgtEl>
                                        <p:attrNameLst>
                                          <p:attrName>style.visibility</p:attrName>
                                        </p:attrNameLst>
                                      </p:cBhvr>
                                      <p:to>
                                        <p:strVal val="hidden"/>
                                      </p:to>
                                    </p:set>
                                  </p:childTnLst>
                                </p:cTn>
                              </p:par>
                              <p:par>
                                <p:cTn id="20" presetID="1" presetClass="entr" presetSubtype="0" fill="hold" nodeType="withEffect">
                                  <p:stCondLst>
                                    <p:cond delay="1000"/>
                                  </p:stCondLst>
                                  <p:childTnLst>
                                    <p:set>
                                      <p:cBhvr>
                                        <p:cTn id="21" dur="1" fill="hold">
                                          <p:stCondLst>
                                            <p:cond delay="0"/>
                                          </p:stCondLst>
                                        </p:cTn>
                                        <p:tgtEl>
                                          <p:spTgt spid="110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073"/>
                                        </p:tgtEl>
                                        <p:attrNameLst>
                                          <p:attrName>style.visibility</p:attrName>
                                        </p:attrNameLst>
                                      </p:cBhvr>
                                      <p:to>
                                        <p:strVal val="visible"/>
                                      </p:to>
                                    </p:set>
                                  </p:childTnLst>
                                </p:cTn>
                              </p:par>
                              <p:par>
                                <p:cTn id="26" presetID="1" presetClass="exit" presetSubtype="0" fill="hold" nodeType="withEffect">
                                  <p:stCondLst>
                                    <p:cond delay="0"/>
                                  </p:stCondLst>
                                  <p:childTnLst>
                                    <p:set>
                                      <p:cBhvr>
                                        <p:cTn id="27" dur="1" fill="hold">
                                          <p:stCondLst>
                                            <p:cond delay="1"/>
                                          </p:stCondLst>
                                        </p:cTn>
                                        <p:tgtEl>
                                          <p:spTgt spid="1072"/>
                                        </p:tgtEl>
                                        <p:attrNameLst>
                                          <p:attrName>style.visibility</p:attrName>
                                        </p:attrNameLst>
                                      </p:cBhvr>
                                      <p:to>
                                        <p:strVal val="hidden"/>
                                      </p:to>
                                    </p:set>
                                  </p:childTnLst>
                                </p:cTn>
                              </p:par>
                              <p:par>
                                <p:cTn id="28" presetID="1" presetClass="exit" presetSubtype="0" fill="hold" nodeType="withEffect">
                                  <p:stCondLst>
                                    <p:cond delay="1000"/>
                                  </p:stCondLst>
                                  <p:childTnLst>
                                    <p:set>
                                      <p:cBhvr>
                                        <p:cTn id="29" dur="1" fill="hold">
                                          <p:stCondLst>
                                            <p:cond delay="1"/>
                                          </p:stCondLst>
                                        </p:cTn>
                                        <p:tgtEl>
                                          <p:spTgt spid="1091"/>
                                        </p:tgtEl>
                                        <p:attrNameLst>
                                          <p:attrName>style.visibility</p:attrName>
                                        </p:attrNameLst>
                                      </p:cBhvr>
                                      <p:to>
                                        <p:strVal val="hidden"/>
                                      </p:to>
                                    </p:set>
                                  </p:childTnLst>
                                </p:cTn>
                              </p:par>
                              <p:par>
                                <p:cTn id="30" presetID="1" presetClass="exit" presetSubtype="0" fill="hold" nodeType="withEffect">
                                  <p:stCondLst>
                                    <p:cond delay="1000"/>
                                  </p:stCondLst>
                                  <p:childTnLst>
                                    <p:set>
                                      <p:cBhvr>
                                        <p:cTn id="31" dur="1" fill="hold">
                                          <p:stCondLst>
                                            <p:cond delay="1"/>
                                          </p:stCondLst>
                                        </p:cTn>
                                        <p:tgtEl>
                                          <p:spTgt spid="1099"/>
                                        </p:tgtEl>
                                        <p:attrNameLst>
                                          <p:attrName>style.visibility</p:attrName>
                                        </p:attrNameLst>
                                      </p:cBhvr>
                                      <p:to>
                                        <p:strVal val="hidden"/>
                                      </p:to>
                                    </p:set>
                                  </p:childTnLst>
                                </p:cTn>
                              </p:par>
                              <p:par>
                                <p:cTn id="32" presetID="1" presetClass="entr" presetSubtype="0" fill="hold" nodeType="withEffect">
                                  <p:stCondLst>
                                    <p:cond delay="1000"/>
                                  </p:stCondLst>
                                  <p:childTnLst>
                                    <p:set>
                                      <p:cBhvr>
                                        <p:cTn id="33" dur="1" fill="hold">
                                          <p:stCondLst>
                                            <p:cond delay="0"/>
                                          </p:stCondLst>
                                        </p:cTn>
                                        <p:tgtEl>
                                          <p:spTgt spid="1106"/>
                                        </p:tgtEl>
                                        <p:attrNameLst>
                                          <p:attrName>style.visibility</p:attrName>
                                        </p:attrNameLst>
                                      </p:cBhvr>
                                      <p:to>
                                        <p:strVal val="visible"/>
                                      </p:to>
                                    </p:set>
                                  </p:childTnLst>
                                </p:cTn>
                              </p:par>
                              <p:par>
                                <p:cTn id="34" presetID="1" presetClass="entr" presetSubtype="0" fill="hold" nodeType="withEffect">
                                  <p:stCondLst>
                                    <p:cond delay="1000"/>
                                  </p:stCondLst>
                                  <p:childTnLst>
                                    <p:set>
                                      <p:cBhvr>
                                        <p:cTn id="35" dur="1" fill="hold">
                                          <p:stCondLst>
                                            <p:cond delay="0"/>
                                          </p:stCondLst>
                                        </p:cTn>
                                        <p:tgtEl>
                                          <p:spTgt spid="1107"/>
                                        </p:tgtEl>
                                        <p:attrNameLst>
                                          <p:attrName>style.visibility</p:attrName>
                                        </p:attrNameLst>
                                      </p:cBhvr>
                                      <p:to>
                                        <p:strVal val="visible"/>
                                      </p:to>
                                    </p:set>
                                  </p:childTnLst>
                                </p:cTn>
                              </p:par>
                              <p:par>
                                <p:cTn id="36" presetID="1" presetClass="exit" presetSubtype="0" fill="hold" nodeType="withEffect">
                                  <p:stCondLst>
                                    <p:cond delay="1000"/>
                                  </p:stCondLst>
                                  <p:childTnLst>
                                    <p:set>
                                      <p:cBhvr>
                                        <p:cTn id="37" dur="1" fill="hold">
                                          <p:stCondLst>
                                            <p:cond delay="1"/>
                                          </p:stCondLst>
                                        </p:cTn>
                                        <p:tgtEl>
                                          <p:spTgt spid="1100"/>
                                        </p:tgtEl>
                                        <p:attrNameLst>
                                          <p:attrName>style.visibility</p:attrName>
                                        </p:attrNameLst>
                                      </p:cBhvr>
                                      <p:to>
                                        <p:strVal val="hidden"/>
                                      </p:to>
                                    </p:set>
                                  </p:childTnLst>
                                </p:cTn>
                              </p:par>
                              <p:par>
                                <p:cTn id="38" presetID="1" presetClass="exit" presetSubtype="0" fill="hold" nodeType="withEffect">
                                  <p:stCondLst>
                                    <p:cond delay="1000"/>
                                  </p:stCondLst>
                                  <p:childTnLst>
                                    <p:set>
                                      <p:cBhvr>
                                        <p:cTn id="39" dur="1" fill="hold">
                                          <p:stCondLst>
                                            <p:cond delay="1"/>
                                          </p:stCondLst>
                                        </p:cTn>
                                        <p:tgtEl>
                                          <p:spTgt spid="1098"/>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1074"/>
                                        </p:tgtEl>
                                        <p:attrNameLst>
                                          <p:attrName>style.visibility</p:attrName>
                                        </p:attrNameLst>
                                      </p:cBhvr>
                                      <p:to>
                                        <p:strVal val="visible"/>
                                      </p:to>
                                    </p:set>
                                  </p:childTnLst>
                                </p:cTn>
                              </p:par>
                              <p:par>
                                <p:cTn id="44" presetID="1" presetClass="exit" presetSubtype="0" fill="hold" nodeType="withEffect">
                                  <p:stCondLst>
                                    <p:cond delay="0"/>
                                  </p:stCondLst>
                                  <p:childTnLst>
                                    <p:set>
                                      <p:cBhvr>
                                        <p:cTn id="45" dur="1" fill="hold">
                                          <p:stCondLst>
                                            <p:cond delay="1"/>
                                          </p:stCondLst>
                                        </p:cTn>
                                        <p:tgtEl>
                                          <p:spTgt spid="1073"/>
                                        </p:tgtEl>
                                        <p:attrNameLst>
                                          <p:attrName>style.visibility</p:attrName>
                                        </p:attrNameLst>
                                      </p:cBhvr>
                                      <p:to>
                                        <p:strVal val="hidden"/>
                                      </p:to>
                                    </p:set>
                                  </p:childTnLst>
                                </p:cTn>
                              </p:par>
                              <p:par>
                                <p:cTn id="46" presetID="1" presetClass="entr" presetSubtype="0" fill="hold" nodeType="withEffect">
                                  <p:stCondLst>
                                    <p:cond delay="0"/>
                                  </p:stCondLst>
                                  <p:childTnLst>
                                    <p:set>
                                      <p:cBhvr>
                                        <p:cTn id="47" dur="1" fill="hold">
                                          <p:stCondLst>
                                            <p:cond delay="0"/>
                                          </p:stCondLst>
                                        </p:cTn>
                                        <p:tgtEl>
                                          <p:spTgt spid="1111"/>
                                        </p:tgtEl>
                                        <p:attrNameLst>
                                          <p:attrName>style.visibility</p:attrName>
                                        </p:attrNameLst>
                                      </p:cBhvr>
                                      <p:to>
                                        <p:strVal val="visible"/>
                                      </p:to>
                                    </p:set>
                                  </p:childTnLst>
                                </p:cTn>
                              </p:par>
                              <p:par>
                                <p:cTn id="48" presetID="1" presetClass="exit" presetSubtype="0" fill="hold" nodeType="withEffect">
                                  <p:stCondLst>
                                    <p:cond delay="0"/>
                                  </p:stCondLst>
                                  <p:childTnLst>
                                    <p:set>
                                      <p:cBhvr>
                                        <p:cTn id="49" dur="1" fill="hold">
                                          <p:stCondLst>
                                            <p:cond delay="0"/>
                                          </p:stCondLst>
                                        </p:cTn>
                                        <p:tgtEl>
                                          <p:spTgt spid="1075"/>
                                        </p:tgtEl>
                                        <p:attrNameLst>
                                          <p:attrName>style.visibility</p:attrName>
                                        </p:attrNameLst>
                                      </p:cBhvr>
                                      <p:to>
                                        <p:strVal val="hidden"/>
                                      </p:to>
                                    </p:set>
                                  </p:childTnLst>
                                </p:cTn>
                              </p:par>
                              <p:par>
                                <p:cTn id="50" presetID="1" presetClass="exit" presetSubtype="0" fill="hold" nodeType="withEffect">
                                  <p:stCondLst>
                                    <p:cond delay="1000"/>
                                  </p:stCondLst>
                                  <p:childTnLst>
                                    <p:set>
                                      <p:cBhvr>
                                        <p:cTn id="51" dur="1" fill="hold">
                                          <p:stCondLst>
                                            <p:cond delay="1"/>
                                          </p:stCondLst>
                                        </p:cTn>
                                        <p:tgtEl>
                                          <p:spTgt spid="1107"/>
                                        </p:tgtEl>
                                        <p:attrNameLst>
                                          <p:attrName>style.visibility</p:attrName>
                                        </p:attrNameLst>
                                      </p:cBhvr>
                                      <p:to>
                                        <p:strVal val="hidden"/>
                                      </p:to>
                                    </p:set>
                                  </p:childTnLst>
                                </p:cTn>
                              </p:par>
                              <p:par>
                                <p:cTn id="52" presetID="1" presetClass="exit" presetSubtype="0" fill="hold" nodeType="withEffect">
                                  <p:stCondLst>
                                    <p:cond delay="1000"/>
                                  </p:stCondLst>
                                  <p:childTnLst>
                                    <p:set>
                                      <p:cBhvr>
                                        <p:cTn id="53" dur="1" fill="hold">
                                          <p:stCondLst>
                                            <p:cond delay="1"/>
                                          </p:stCondLst>
                                        </p:cTn>
                                        <p:tgtEl>
                                          <p:spTgt spid="1106"/>
                                        </p:tgtEl>
                                        <p:attrNameLst>
                                          <p:attrName>style.visibility</p:attrName>
                                        </p:attrNameLst>
                                      </p:cBhvr>
                                      <p:to>
                                        <p:strVal val="hidden"/>
                                      </p:to>
                                    </p:set>
                                  </p:childTnLst>
                                </p:cTn>
                              </p:par>
                              <p:par>
                                <p:cTn id="54" presetID="10" presetClass="entr" presetSubtype="0" fill="hold" nodeType="withEffect">
                                  <p:stCondLst>
                                    <p:cond delay="0"/>
                                  </p:stCondLst>
                                  <p:childTnLst>
                                    <p:set>
                                      <p:cBhvr>
                                        <p:cTn id="55" dur="1" fill="hold">
                                          <p:stCondLst>
                                            <p:cond delay="0"/>
                                          </p:stCondLst>
                                        </p:cTn>
                                        <p:tgtEl>
                                          <p:spTgt spid="1114"/>
                                        </p:tgtEl>
                                        <p:attrNameLst>
                                          <p:attrName>style.visibility</p:attrName>
                                        </p:attrNameLst>
                                      </p:cBhvr>
                                      <p:to>
                                        <p:strVal val="visible"/>
                                      </p:to>
                                    </p:set>
                                    <p:animEffect transition="in" filter="fade">
                                      <p:cBhvr>
                                        <p:cTn id="56" dur="1000"/>
                                        <p:tgtEl>
                                          <p:spTgt spid="1114"/>
                                        </p:tgtEl>
                                      </p:cBhvr>
                                    </p:animEffect>
                                  </p:childTnLst>
                                </p:cTn>
                              </p:par>
                            </p:childTnLst>
                          </p:cTn>
                        </p:par>
                        <p:par>
                          <p:cTn id="57" fill="hold">
                            <p:stCondLst>
                              <p:cond delay="1000"/>
                            </p:stCondLst>
                            <p:childTnLst>
                              <p:par>
                                <p:cTn id="58" presetID="1" presetClass="exit" presetSubtype="0" fill="hold" nodeType="afterEffect">
                                  <p:stCondLst>
                                    <p:cond delay="1000"/>
                                  </p:stCondLst>
                                  <p:childTnLst>
                                    <p:set>
                                      <p:cBhvr>
                                        <p:cTn id="59" dur="1" fill="hold">
                                          <p:stCondLst>
                                            <p:cond delay="1"/>
                                          </p:stCondLst>
                                        </p:cTn>
                                        <p:tgtEl>
                                          <p:spTgt spid="1103"/>
                                        </p:tgtEl>
                                        <p:attrNameLst>
                                          <p:attrName>style.visibility</p:attrName>
                                        </p:attrNameLst>
                                      </p:cBhvr>
                                      <p:to>
                                        <p:strVal val="hidden"/>
                                      </p:to>
                                    </p:set>
                                  </p:childTnLst>
                                </p:cTn>
                              </p:par>
                              <p:par>
                                <p:cTn id="60" presetID="1" presetClass="exit" presetSubtype="0" fill="hold" nodeType="withEffect">
                                  <p:stCondLst>
                                    <p:cond delay="1000"/>
                                  </p:stCondLst>
                                  <p:childTnLst>
                                    <p:set>
                                      <p:cBhvr>
                                        <p:cTn id="61" dur="1" fill="hold">
                                          <p:stCondLst>
                                            <p:cond delay="1"/>
                                          </p:stCondLst>
                                        </p:cTn>
                                        <p:tgtEl>
                                          <p:spTgt spid="1097"/>
                                        </p:tgtEl>
                                        <p:attrNameLst>
                                          <p:attrName>style.visibility</p:attrName>
                                        </p:attrNameLst>
                                      </p:cBhvr>
                                      <p:to>
                                        <p:strVal val="hidden"/>
                                      </p:to>
                                    </p:set>
                                  </p:childTnLst>
                                </p:cTn>
                              </p:par>
                            </p:childTnLst>
                          </p:cTn>
                        </p:par>
                      </p:childTnLst>
                    </p:cTn>
                  </p:par>
                  <p:par>
                    <p:cTn id="62" fill="hold">
                      <p:stCondLst>
                        <p:cond delay="indefinite"/>
                      </p:stCondLst>
                      <p:childTnLst>
                        <p:par>
                          <p:cTn id="63" fill="hold">
                            <p:stCondLst>
                              <p:cond delay="0"/>
                            </p:stCondLst>
                            <p:childTnLst>
                              <p:par>
                                <p:cTn id="64" presetID="1" presetClass="entr" presetSubtype="0" fill="hold" nodeType="clickEffect">
                                  <p:stCondLst>
                                    <p:cond delay="0"/>
                                  </p:stCondLst>
                                  <p:childTnLst>
                                    <p:set>
                                      <p:cBhvr>
                                        <p:cTn id="65" dur="1" fill="hold">
                                          <p:stCondLst>
                                            <p:cond delay="0"/>
                                          </p:stCondLst>
                                        </p:cTn>
                                        <p:tgtEl>
                                          <p:spTgt spid="1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118"/>
        <p:cNvGrpSpPr/>
        <p:nvPr/>
      </p:nvGrpSpPr>
      <p:grpSpPr>
        <a:xfrm>
          <a:off x="0" y="0"/>
          <a:ext cx="0" cy="0"/>
          <a:chOff x="0" y="0"/>
          <a:chExt cx="0" cy="0"/>
        </a:xfrm>
      </p:grpSpPr>
      <p:sp>
        <p:nvSpPr>
          <p:cNvPr id="1119" name="Google Shape;1119;p7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Additional Functionality</a:t>
            </a:r>
            <a:endParaRPr sz="4400" b="0" i="0" u="none" strike="noStrike" cap="none">
              <a:solidFill>
                <a:schemeClr val="accent1"/>
              </a:solidFill>
              <a:latin typeface="Calibri"/>
              <a:ea typeface="Calibri"/>
              <a:cs typeface="Calibri"/>
              <a:sym typeface="Calibri"/>
            </a:endParaRPr>
          </a:p>
        </p:txBody>
      </p:sp>
      <p:sp>
        <p:nvSpPr>
          <p:cNvPr id="1120" name="Google Shape;1120;p77"/>
          <p:cNvSpPr txBox="1">
            <a:spLocks noGrp="1"/>
          </p:cNvSpPr>
          <p:nvPr>
            <p:ph type="body" idx="1"/>
          </p:nvPr>
        </p:nvSpPr>
        <p:spPr>
          <a:xfrm>
            <a:off x="457200" y="1600199"/>
            <a:ext cx="8229600" cy="484632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How might you implement the following?</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Append node to end of a list</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Delete/free an entire list</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Join two lists together</a:t>
            </a:r>
            <a:endParaRPr/>
          </a:p>
          <a:p>
            <a:pPr marL="742950" marR="0" lvl="1" indent="-285750" algn="l" rtl="0">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Reorder a list alphabetically (sort)</a:t>
            </a:r>
            <a:endParaRPr sz="2800" b="0" i="0" u="none" strike="noStrike" cap="none">
              <a:solidFill>
                <a:schemeClr val="dk1"/>
              </a:solidFill>
              <a:latin typeface="Calibri"/>
              <a:ea typeface="Calibri"/>
              <a:cs typeface="Calibri"/>
              <a:sym typeface="Calibri"/>
            </a:endParaRPr>
          </a:p>
        </p:txBody>
      </p:sp>
      <p:sp>
        <p:nvSpPr>
          <p:cNvPr id="1121" name="Google Shape;1121;p7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1122" name="Google Shape;1122;p77"/>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1123" name="Google Shape;1123;p7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45</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9252799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127"/>
        <p:cNvGrpSpPr/>
        <p:nvPr/>
      </p:nvGrpSpPr>
      <p:grpSpPr>
        <a:xfrm>
          <a:off x="0" y="0"/>
          <a:ext cx="0" cy="0"/>
          <a:chOff x="0" y="0"/>
          <a:chExt cx="0" cy="0"/>
        </a:xfrm>
      </p:grpSpPr>
      <p:sp>
        <p:nvSpPr>
          <p:cNvPr id="1128" name="Google Shape;1128;p78"/>
          <p:cNvSpPr txBox="1">
            <a:spLocks noGrp="1"/>
          </p:cNvSpPr>
          <p:nvPr>
            <p:ph type="title"/>
          </p:nvPr>
        </p:nvSpPr>
        <p:spPr>
          <a:xfrm>
            <a:off x="-1456650" y="66063"/>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Summary</a:t>
            </a:r>
            <a:endParaRPr sz="4400" b="0" i="0" u="none" strike="noStrike" cap="none">
              <a:solidFill>
                <a:schemeClr val="accent1"/>
              </a:solidFill>
              <a:latin typeface="Calibri"/>
              <a:ea typeface="Calibri"/>
              <a:cs typeface="Calibri"/>
              <a:sym typeface="Calibri"/>
            </a:endParaRPr>
          </a:p>
        </p:txBody>
      </p:sp>
      <p:sp>
        <p:nvSpPr>
          <p:cNvPr id="1129" name="Google Shape;1129;p78"/>
          <p:cNvSpPr txBox="1">
            <a:spLocks noGrp="1"/>
          </p:cNvSpPr>
          <p:nvPr>
            <p:ph type="body" idx="1"/>
          </p:nvPr>
        </p:nvSpPr>
        <p:spPr>
          <a:xfrm>
            <a:off x="457200" y="1292425"/>
            <a:ext cx="6117300" cy="51084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 Memory Layout</a:t>
            </a:r>
            <a:endParaRPr/>
          </a:p>
          <a:p>
            <a:pPr marL="742950" lvl="1" indent="-285750" algn="l" rtl="0">
              <a:spcBef>
                <a:spcPts val="560"/>
              </a:spcBef>
              <a:spcAft>
                <a:spcPts val="0"/>
              </a:spcAft>
              <a:buClr>
                <a:schemeClr val="dk1"/>
              </a:buClr>
              <a:buSzPts val="2800"/>
              <a:buFont typeface="Arial"/>
              <a:buChar char="–"/>
            </a:pPr>
            <a:r>
              <a:rPr lang="en-US" b="1"/>
              <a:t>Stack:</a:t>
            </a:r>
            <a:r>
              <a:rPr lang="en-US"/>
              <a:t>  local variables (grows &amp; shrinks in LIFO manner)</a:t>
            </a:r>
            <a:endParaRPr b="1"/>
          </a:p>
          <a:p>
            <a:pPr marL="742950" marR="0" lvl="1" indent="-285750" algn="l" rtl="0">
              <a:spcBef>
                <a:spcPts val="560"/>
              </a:spcBef>
              <a:spcAft>
                <a:spcPts val="0"/>
              </a:spcAft>
              <a:buClr>
                <a:schemeClr val="dk1"/>
              </a:buClr>
              <a:buSzPts val="2800"/>
              <a:buFont typeface="Arial"/>
              <a:buChar char="–"/>
            </a:pPr>
            <a:r>
              <a:rPr lang="en-US" sz="2800" b="1" i="0" u="none" strike="noStrike" cap="none">
                <a:solidFill>
                  <a:schemeClr val="dk1"/>
                </a:solidFill>
                <a:latin typeface="Calibri"/>
                <a:ea typeface="Calibri"/>
                <a:cs typeface="Calibri"/>
                <a:sym typeface="Calibri"/>
              </a:rPr>
              <a:t>Static Data:</a:t>
            </a:r>
            <a:r>
              <a:rPr lang="en-US" sz="2800" b="0" i="0" u="none" strike="noStrike" cap="none">
                <a:solidFill>
                  <a:schemeClr val="dk1"/>
                </a:solidFill>
                <a:latin typeface="Calibri"/>
                <a:ea typeface="Calibri"/>
                <a:cs typeface="Calibri"/>
                <a:sym typeface="Calibri"/>
              </a:rPr>
              <a:t>  globals and string literals</a:t>
            </a:r>
            <a:endParaRPr/>
          </a:p>
          <a:p>
            <a:pPr marL="742950" marR="0" lvl="1" indent="-285750" algn="l" rtl="0">
              <a:spcBef>
                <a:spcPts val="560"/>
              </a:spcBef>
              <a:spcAft>
                <a:spcPts val="0"/>
              </a:spcAft>
              <a:buClr>
                <a:schemeClr val="dk1"/>
              </a:buClr>
              <a:buSzPts val="2800"/>
              <a:buFont typeface="Arial"/>
              <a:buChar char="–"/>
            </a:pPr>
            <a:r>
              <a:rPr lang="en-US" sz="2800" b="1" i="0" u="none" strike="noStrike" cap="none">
                <a:solidFill>
                  <a:schemeClr val="dk1"/>
                </a:solidFill>
                <a:latin typeface="Calibri"/>
                <a:ea typeface="Calibri"/>
                <a:cs typeface="Calibri"/>
                <a:sym typeface="Calibri"/>
              </a:rPr>
              <a:t>Code:</a:t>
            </a:r>
            <a:r>
              <a:rPr lang="en-US" sz="2800" b="0" i="0" u="none" strike="noStrike" cap="none">
                <a:solidFill>
                  <a:schemeClr val="dk1"/>
                </a:solidFill>
                <a:latin typeface="Calibri"/>
                <a:ea typeface="Calibri"/>
                <a:cs typeface="Calibri"/>
                <a:sym typeface="Calibri"/>
              </a:rPr>
              <a:t>  copy of machine code</a:t>
            </a:r>
            <a:endParaRPr/>
          </a:p>
          <a:p>
            <a:pPr marL="742950" marR="0" lvl="1" indent="-285750" algn="l" rtl="0">
              <a:spcBef>
                <a:spcPts val="560"/>
              </a:spcBef>
              <a:spcAft>
                <a:spcPts val="0"/>
              </a:spcAft>
              <a:buClr>
                <a:schemeClr val="dk1"/>
              </a:buClr>
              <a:buSzPts val="2800"/>
              <a:buFont typeface="Arial"/>
              <a:buChar char="–"/>
            </a:pPr>
            <a:r>
              <a:rPr lang="en-US" sz="2800" b="1" i="0" u="none" strike="noStrike" cap="none">
                <a:solidFill>
                  <a:schemeClr val="dk1"/>
                </a:solidFill>
                <a:latin typeface="Calibri"/>
                <a:ea typeface="Calibri"/>
                <a:cs typeface="Calibri"/>
                <a:sym typeface="Calibri"/>
              </a:rPr>
              <a:t>Heap:</a:t>
            </a:r>
            <a:r>
              <a:rPr lang="en-US" sz="2800" b="0" i="0" u="none" strike="noStrike" cap="none">
                <a:solidFill>
                  <a:schemeClr val="dk1"/>
                </a:solidFill>
                <a:latin typeface="Calibri"/>
                <a:ea typeface="Calibri"/>
                <a:cs typeface="Calibri"/>
                <a:sym typeface="Calibri"/>
              </a:rPr>
              <a:t>  dynamic storage using </a:t>
            </a:r>
            <a:r>
              <a:rPr lang="en-US" sz="2600" b="0" i="0" u="none" strike="noStrike" cap="none">
                <a:solidFill>
                  <a:schemeClr val="dk1"/>
                </a:solidFill>
                <a:latin typeface="Courier New"/>
                <a:ea typeface="Courier New"/>
                <a:cs typeface="Courier New"/>
                <a:sym typeface="Courier New"/>
              </a:rPr>
              <a:t>malloc</a:t>
            </a:r>
            <a:r>
              <a:rPr lang="en-US" sz="2800" b="0" i="0" u="none" strike="noStrike" cap="none">
                <a:solidFill>
                  <a:schemeClr val="dk1"/>
                </a:solidFill>
                <a:latin typeface="Calibri"/>
                <a:ea typeface="Calibri"/>
                <a:cs typeface="Calibri"/>
                <a:sym typeface="Calibri"/>
              </a:rPr>
              <a:t> and </a:t>
            </a:r>
            <a:r>
              <a:rPr lang="en-US" sz="2600" b="0" i="0" u="none" strike="noStrike" cap="none">
                <a:solidFill>
                  <a:schemeClr val="dk1"/>
                </a:solidFill>
                <a:latin typeface="Courier New"/>
                <a:ea typeface="Courier New"/>
                <a:cs typeface="Courier New"/>
                <a:sym typeface="Courier New"/>
              </a:rPr>
              <a:t>free</a:t>
            </a:r>
            <a:br>
              <a:rPr lang="en-US" sz="2800" b="0" i="0" u="none" strike="noStrike" cap="none">
                <a:solidFill>
                  <a:schemeClr val="dk1"/>
                </a:solidFill>
                <a:latin typeface="Calibri"/>
                <a:ea typeface="Calibri"/>
                <a:cs typeface="Calibri"/>
                <a:sym typeface="Calibri"/>
              </a:rPr>
            </a:br>
            <a:r>
              <a:rPr lang="en-US" sz="2800" b="0" i="0" u="none" strike="noStrike" cap="none">
                <a:solidFill>
                  <a:srgbClr val="FF0000"/>
                </a:solidFill>
                <a:latin typeface="Calibri"/>
                <a:ea typeface="Calibri"/>
                <a:cs typeface="Calibri"/>
                <a:sym typeface="Calibri"/>
              </a:rPr>
              <a:t>The source of most memory bugs!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Common Memory Problems</a:t>
            </a:r>
            <a:endParaRPr/>
          </a:p>
          <a:p>
            <a:pPr marL="342900" marR="0" lvl="0" indent="-342900" algn="l" rtl="0">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Last C Lecture!</a:t>
            </a:r>
            <a:endParaRPr/>
          </a:p>
        </p:txBody>
      </p:sp>
      <p:sp>
        <p:nvSpPr>
          <p:cNvPr id="1130" name="Google Shape;1130;p7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1131" name="Google Shape;1131;p7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1132" name="Google Shape;1132;p7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46</a:t>
            </a:fld>
            <a:endParaRPr sz="1200">
              <a:solidFill>
                <a:srgbClr val="888888"/>
              </a:solidFill>
              <a:latin typeface="Calibri"/>
              <a:ea typeface="Calibri"/>
              <a:cs typeface="Calibri"/>
              <a:sym typeface="Calibri"/>
            </a:endParaRPr>
          </a:p>
        </p:txBody>
      </p:sp>
      <p:grpSp>
        <p:nvGrpSpPr>
          <p:cNvPr id="1133" name="Google Shape;1133;p78"/>
          <p:cNvGrpSpPr/>
          <p:nvPr/>
        </p:nvGrpSpPr>
        <p:grpSpPr>
          <a:xfrm>
            <a:off x="5202878" y="466204"/>
            <a:ext cx="3836646" cy="4299708"/>
            <a:chOff x="4480561" y="914400"/>
            <a:chExt cx="3959796" cy="4758420"/>
          </a:xfrm>
        </p:grpSpPr>
        <p:sp>
          <p:nvSpPr>
            <p:cNvPr id="1134" name="Google Shape;1134;p78" descr="Wide upward diagonal"/>
            <p:cNvSpPr/>
            <p:nvPr/>
          </p:nvSpPr>
          <p:spPr>
            <a:xfrm>
              <a:off x="5994400" y="1549400"/>
              <a:ext cx="2438400" cy="1828800"/>
            </a:xfrm>
            <a:prstGeom prst="rect">
              <a:avLst/>
            </a:prstGeom>
            <a:solidFill>
              <a:srgbClr val="FFFFFF"/>
            </a:solidFill>
            <a:ln w="12700" cap="flat" cmpd="sng">
              <a:solidFill>
                <a:schemeClr val="lt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5" name="Google Shape;1135;p78"/>
            <p:cNvSpPr/>
            <p:nvPr/>
          </p:nvSpPr>
          <p:spPr>
            <a:xfrm>
              <a:off x="5994400" y="1016000"/>
              <a:ext cx="2438400" cy="4572000"/>
            </a:xfrm>
            <a:prstGeom prst="rect">
              <a:avLst/>
            </a:prstGeom>
            <a:noFill/>
            <a:ln w="381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6" name="Google Shape;1136;p78"/>
            <p:cNvSpPr/>
            <p:nvPr/>
          </p:nvSpPr>
          <p:spPr>
            <a:xfrm>
              <a:off x="6001957" y="4757357"/>
              <a:ext cx="2438400" cy="8382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7" name="Google Shape;1137;p78"/>
            <p:cNvSpPr/>
            <p:nvPr/>
          </p:nvSpPr>
          <p:spPr>
            <a:xfrm>
              <a:off x="5994400" y="4064000"/>
              <a:ext cx="2438400" cy="685800"/>
            </a:xfrm>
            <a:prstGeom prst="rect">
              <a:avLst/>
            </a:prstGeom>
            <a:noFill/>
            <a:ln w="381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cxnSp>
          <p:nvCxnSpPr>
            <p:cNvPr id="1138" name="Google Shape;1138;p78"/>
            <p:cNvCxnSpPr/>
            <p:nvPr/>
          </p:nvCxnSpPr>
          <p:spPr>
            <a:xfrm>
              <a:off x="5994400" y="3378200"/>
              <a:ext cx="2438400" cy="0"/>
            </a:xfrm>
            <a:prstGeom prst="straightConnector1">
              <a:avLst/>
            </a:prstGeom>
            <a:noFill/>
            <a:ln w="38100" cap="flat" cmpd="sng">
              <a:solidFill>
                <a:schemeClr val="dk1"/>
              </a:solidFill>
              <a:prstDash val="lgDash"/>
              <a:round/>
              <a:headEnd type="none" w="sm" len="sm"/>
              <a:tailEnd type="none" w="sm" len="sm"/>
            </a:ln>
          </p:spPr>
        </p:cxnSp>
        <p:cxnSp>
          <p:nvCxnSpPr>
            <p:cNvPr id="1139" name="Google Shape;1139;p78"/>
            <p:cNvCxnSpPr/>
            <p:nvPr/>
          </p:nvCxnSpPr>
          <p:spPr>
            <a:xfrm>
              <a:off x="5994400" y="1549400"/>
              <a:ext cx="2438400" cy="0"/>
            </a:xfrm>
            <a:prstGeom prst="straightConnector1">
              <a:avLst/>
            </a:prstGeom>
            <a:noFill/>
            <a:ln w="38100" cap="flat" cmpd="sng">
              <a:solidFill>
                <a:schemeClr val="dk1"/>
              </a:solidFill>
              <a:prstDash val="lgDash"/>
              <a:round/>
              <a:headEnd type="none" w="sm" len="sm"/>
              <a:tailEnd type="none" w="sm" len="sm"/>
            </a:ln>
          </p:spPr>
        </p:cxnSp>
        <p:sp>
          <p:nvSpPr>
            <p:cNvPr id="1140" name="Google Shape;1140;p78"/>
            <p:cNvSpPr txBox="1"/>
            <p:nvPr/>
          </p:nvSpPr>
          <p:spPr>
            <a:xfrm>
              <a:off x="6737343" y="4820604"/>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code</a:t>
              </a:r>
              <a:endParaRPr/>
            </a:p>
          </p:txBody>
        </p:sp>
        <p:sp>
          <p:nvSpPr>
            <p:cNvPr id="1141" name="Google Shape;1141;p78"/>
            <p:cNvSpPr txBox="1"/>
            <p:nvPr/>
          </p:nvSpPr>
          <p:spPr>
            <a:xfrm>
              <a:off x="6283324" y="4076691"/>
              <a:ext cx="20520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static data</a:t>
              </a:r>
              <a:endParaRPr/>
            </a:p>
          </p:txBody>
        </p:sp>
        <p:sp>
          <p:nvSpPr>
            <p:cNvPr id="1142" name="Google Shape;1142;p78"/>
            <p:cNvSpPr txBox="1"/>
            <p:nvPr/>
          </p:nvSpPr>
          <p:spPr>
            <a:xfrm>
              <a:off x="6724649" y="3390906"/>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heap</a:t>
              </a:r>
              <a:endParaRPr/>
            </a:p>
          </p:txBody>
        </p:sp>
        <p:sp>
          <p:nvSpPr>
            <p:cNvPr id="1143" name="Google Shape;1143;p78"/>
            <p:cNvSpPr txBox="1"/>
            <p:nvPr/>
          </p:nvSpPr>
          <p:spPr>
            <a:xfrm>
              <a:off x="6718302" y="1015989"/>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stack</a:t>
              </a:r>
              <a:endParaRPr/>
            </a:p>
          </p:txBody>
        </p:sp>
        <p:cxnSp>
          <p:nvCxnSpPr>
            <p:cNvPr id="1144" name="Google Shape;1144;p78"/>
            <p:cNvCxnSpPr/>
            <p:nvPr/>
          </p:nvCxnSpPr>
          <p:spPr>
            <a:xfrm rot="10800000">
              <a:off x="7213600" y="2997200"/>
              <a:ext cx="0" cy="381000"/>
            </a:xfrm>
            <a:prstGeom prst="straightConnector1">
              <a:avLst/>
            </a:prstGeom>
            <a:noFill/>
            <a:ln w="31750" cap="flat" cmpd="sng">
              <a:solidFill>
                <a:schemeClr val="dk1"/>
              </a:solidFill>
              <a:prstDash val="solid"/>
              <a:round/>
              <a:headEnd type="none" w="sm" len="sm"/>
              <a:tailEnd type="triangle" w="med" len="med"/>
            </a:ln>
          </p:spPr>
        </p:cxnSp>
        <p:cxnSp>
          <p:nvCxnSpPr>
            <p:cNvPr id="1145" name="Google Shape;1145;p78"/>
            <p:cNvCxnSpPr/>
            <p:nvPr/>
          </p:nvCxnSpPr>
          <p:spPr>
            <a:xfrm>
              <a:off x="7213600" y="1549400"/>
              <a:ext cx="0" cy="381000"/>
            </a:xfrm>
            <a:prstGeom prst="straightConnector1">
              <a:avLst/>
            </a:prstGeom>
            <a:noFill/>
            <a:ln w="31750" cap="flat" cmpd="sng">
              <a:solidFill>
                <a:schemeClr val="dk1"/>
              </a:solidFill>
              <a:prstDash val="solid"/>
              <a:round/>
              <a:headEnd type="none" w="sm" len="sm"/>
              <a:tailEnd type="triangle" w="med" len="med"/>
            </a:ln>
          </p:spPr>
        </p:cxnSp>
        <p:sp>
          <p:nvSpPr>
            <p:cNvPr id="1146" name="Google Shape;1146;p78"/>
            <p:cNvSpPr txBox="1"/>
            <p:nvPr/>
          </p:nvSpPr>
          <p:spPr>
            <a:xfrm>
              <a:off x="4480561" y="914400"/>
              <a:ext cx="1463100" cy="3693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800" b="1" i="1">
                  <a:solidFill>
                    <a:schemeClr val="dk1"/>
                  </a:solidFill>
                  <a:latin typeface="Calibri"/>
                  <a:ea typeface="Calibri"/>
                  <a:cs typeface="Calibri"/>
                  <a:sym typeface="Calibri"/>
                </a:rPr>
                <a:t>~ FFFF FFFF</a:t>
              </a:r>
              <a:r>
                <a:rPr lang="en-US" sz="1800" b="1" i="1" baseline="-25000">
                  <a:solidFill>
                    <a:schemeClr val="dk1"/>
                  </a:solidFill>
                  <a:latin typeface="Calibri"/>
                  <a:ea typeface="Calibri"/>
                  <a:cs typeface="Calibri"/>
                  <a:sym typeface="Calibri"/>
                </a:rPr>
                <a:t>hex</a:t>
              </a:r>
              <a:endParaRPr sz="1800" b="1" i="1">
                <a:solidFill>
                  <a:schemeClr val="dk1"/>
                </a:solidFill>
                <a:latin typeface="Calibri"/>
                <a:ea typeface="Calibri"/>
                <a:cs typeface="Calibri"/>
                <a:sym typeface="Calibri"/>
              </a:endParaRPr>
            </a:p>
          </p:txBody>
        </p:sp>
        <p:sp>
          <p:nvSpPr>
            <p:cNvPr id="1147" name="Google Shape;1147;p78"/>
            <p:cNvSpPr txBox="1"/>
            <p:nvPr/>
          </p:nvSpPr>
          <p:spPr>
            <a:xfrm>
              <a:off x="5212080" y="5303520"/>
              <a:ext cx="731400" cy="3693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800" b="1" i="1">
                  <a:solidFill>
                    <a:schemeClr val="dk1"/>
                  </a:solidFill>
                  <a:latin typeface="Calibri"/>
                  <a:ea typeface="Calibri"/>
                  <a:cs typeface="Calibri"/>
                  <a:sym typeface="Calibri"/>
                </a:rPr>
                <a:t>~ 0</a:t>
              </a:r>
              <a:r>
                <a:rPr lang="en-US" sz="1800" b="1" i="1" baseline="-25000">
                  <a:solidFill>
                    <a:schemeClr val="dk1"/>
                  </a:solidFill>
                  <a:latin typeface="Calibri"/>
                  <a:ea typeface="Calibri"/>
                  <a:cs typeface="Calibri"/>
                  <a:sym typeface="Calibri"/>
                </a:rPr>
                <a:t>hex</a:t>
              </a:r>
              <a:endParaRPr sz="1800" b="1" i="1">
                <a:solidFill>
                  <a:schemeClr val="dk1"/>
                </a:solidFill>
                <a:latin typeface="Calibri"/>
                <a:ea typeface="Calibri"/>
                <a:cs typeface="Calibri"/>
                <a:sym typeface="Calibri"/>
              </a:endParaRPr>
            </a:p>
          </p:txBody>
        </p:sp>
      </p:grpSp>
      <p:sp>
        <p:nvSpPr>
          <p:cNvPr id="1148" name="Google Shape;1148;p78"/>
          <p:cNvSpPr txBox="1"/>
          <p:nvPr/>
        </p:nvSpPr>
        <p:spPr>
          <a:xfrm>
            <a:off x="6574505" y="4672430"/>
            <a:ext cx="2569500" cy="9234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i="1">
                <a:solidFill>
                  <a:schemeClr val="dk1"/>
                </a:solidFill>
                <a:latin typeface="Calibri"/>
                <a:ea typeface="Calibri"/>
                <a:cs typeface="Calibri"/>
                <a:sym typeface="Calibri"/>
              </a:rPr>
              <a:t>OS prevents accesses</a:t>
            </a:r>
            <a:br>
              <a:rPr lang="en-US" sz="1800" b="1" i="1">
                <a:solidFill>
                  <a:schemeClr val="dk1"/>
                </a:solidFill>
                <a:latin typeface="Calibri"/>
                <a:ea typeface="Calibri"/>
                <a:cs typeface="Calibri"/>
                <a:sym typeface="Calibri"/>
              </a:rPr>
            </a:br>
            <a:r>
              <a:rPr lang="en-US" sz="1800" b="1" i="1">
                <a:solidFill>
                  <a:schemeClr val="dk1"/>
                </a:solidFill>
                <a:latin typeface="Calibri"/>
                <a:ea typeface="Calibri"/>
                <a:cs typeface="Calibri"/>
                <a:sym typeface="Calibri"/>
              </a:rPr>
              <a:t>between stack and heap </a:t>
            </a:r>
            <a:endParaRPr/>
          </a:p>
          <a:p>
            <a:pPr marL="0" marR="0" lvl="0" indent="0" algn="ctr" rtl="0">
              <a:spcBef>
                <a:spcPts val="0"/>
              </a:spcBef>
              <a:spcAft>
                <a:spcPts val="0"/>
              </a:spcAft>
              <a:buNone/>
            </a:pPr>
            <a:r>
              <a:rPr lang="en-US" sz="1800" b="1" i="1">
                <a:solidFill>
                  <a:schemeClr val="dk1"/>
                </a:solidFill>
                <a:latin typeface="Calibri"/>
                <a:ea typeface="Calibri"/>
                <a:cs typeface="Calibri"/>
                <a:sym typeface="Calibri"/>
              </a:rPr>
              <a:t>(via virtual memory)</a:t>
            </a:r>
            <a:endParaRPr/>
          </a:p>
        </p:txBody>
      </p:sp>
    </p:spTree>
    <p:extLst>
      <p:ext uri="{BB962C8B-B14F-4D97-AF65-F5344CB8AC3E}">
        <p14:creationId xmlns:p14="http://schemas.microsoft.com/office/powerpoint/2010/main" val="1192379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Where Do the Variables Go?</a:t>
            </a:r>
            <a:endParaRPr sz="4400" b="0" i="0" u="none" strike="noStrike" cap="none">
              <a:solidFill>
                <a:schemeClr val="accent1"/>
              </a:solidFill>
              <a:latin typeface="Calibri"/>
              <a:ea typeface="Calibri"/>
              <a:cs typeface="Calibri"/>
              <a:sym typeface="Calibri"/>
            </a:endParaRPr>
          </a:p>
        </p:txBody>
      </p:sp>
      <p:sp>
        <p:nvSpPr>
          <p:cNvPr id="269" name="Google Shape;269;p33"/>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Declared outside a function:</a:t>
            </a:r>
            <a:endParaRPr sz="2800" b="0" i="0" u="none" strike="noStrike" cap="none">
              <a:solidFill>
                <a:schemeClr val="dk1"/>
              </a:solidFill>
              <a:latin typeface="Calibri"/>
              <a:ea typeface="Calibri"/>
              <a:cs typeface="Calibri"/>
              <a:sym typeface="Calibri"/>
            </a:endParaRPr>
          </a:p>
          <a:p>
            <a:pPr marL="342900" marR="0" lvl="0" indent="-342900" algn="l" rtl="0">
              <a:spcBef>
                <a:spcPts val="560"/>
              </a:spcBef>
              <a:spcAft>
                <a:spcPts val="0"/>
              </a:spcAft>
              <a:buClr>
                <a:srgbClr val="FF0000"/>
              </a:buClr>
              <a:buFont typeface="Arial"/>
              <a:buNone/>
            </a:pPr>
            <a:r>
              <a:rPr lang="en-US" sz="2800" b="0" i="0" u="none" strike="noStrike" cap="none">
                <a:solidFill>
                  <a:srgbClr val="FF0000"/>
                </a:solidFill>
                <a:latin typeface="Calibri"/>
                <a:ea typeface="Calibri"/>
                <a:cs typeface="Calibri"/>
                <a:sym typeface="Calibri"/>
              </a:rPr>
              <a:t>		Static Data</a:t>
            </a:r>
            <a:endParaRPr/>
          </a:p>
          <a:p>
            <a:pPr marL="342900" marR="0" lvl="0" indent="-342900" algn="l" rtl="0">
              <a:spcBef>
                <a:spcPts val="180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Declared inside a function:</a:t>
            </a:r>
            <a:endParaRPr sz="2800" b="0" i="0" u="none" strike="noStrike" cap="none">
              <a:solidFill>
                <a:schemeClr val="dk1"/>
              </a:solidFill>
              <a:latin typeface="Calibri"/>
              <a:ea typeface="Calibri"/>
              <a:cs typeface="Calibri"/>
              <a:sym typeface="Calibri"/>
            </a:endParaRPr>
          </a:p>
          <a:p>
            <a:pPr marL="342900" marR="0" lvl="0" indent="-342900" algn="l" rtl="0">
              <a:spcBef>
                <a:spcPts val="560"/>
              </a:spcBef>
              <a:spcAft>
                <a:spcPts val="0"/>
              </a:spcAft>
              <a:buClr>
                <a:srgbClr val="FF0000"/>
              </a:buClr>
              <a:buFont typeface="Arial"/>
              <a:buNone/>
            </a:pPr>
            <a:r>
              <a:rPr lang="en-US" sz="2800" b="0" i="0" u="none" strike="noStrike" cap="none">
                <a:solidFill>
                  <a:srgbClr val="FF0000"/>
                </a:solidFill>
                <a:latin typeface="Calibri"/>
                <a:ea typeface="Calibri"/>
                <a:cs typeface="Calibri"/>
                <a:sym typeface="Calibri"/>
              </a:rPr>
              <a:t>		Stack</a:t>
            </a:r>
            <a:endParaRPr sz="2800" b="0" i="0" u="none" strike="noStrike" cap="none">
              <a:solidFill>
                <a:schemeClr val="dk1"/>
              </a:solidFill>
              <a:latin typeface="Calibri"/>
              <a:ea typeface="Calibri"/>
              <a:cs typeface="Calibri"/>
              <a:sym typeface="Calibri"/>
            </a:endParaRPr>
          </a:p>
          <a:p>
            <a:pPr marL="742950" marR="0" lvl="1" indent="-285750" algn="l" rtl="0">
              <a:spcBef>
                <a:spcPts val="480"/>
              </a:spcBef>
              <a:spcAft>
                <a:spcPts val="0"/>
              </a:spcAft>
              <a:buClr>
                <a:schemeClr val="dk1"/>
              </a:buClr>
              <a:buSzPts val="2400"/>
              <a:buFont typeface="Arial"/>
              <a:buChar char="–"/>
            </a:pPr>
            <a:r>
              <a:rPr lang="en-US" sz="2200" b="0" i="0" u="none" strike="noStrike" cap="none">
                <a:solidFill>
                  <a:schemeClr val="dk1"/>
                </a:solidFill>
                <a:latin typeface="Courier New"/>
                <a:ea typeface="Courier New"/>
                <a:cs typeface="Courier New"/>
                <a:sym typeface="Courier New"/>
              </a:rPr>
              <a:t>main()</a:t>
            </a:r>
            <a:r>
              <a:rPr lang="en-US" sz="2400" b="0" i="0" u="none" strike="noStrike" cap="none">
                <a:solidFill>
                  <a:schemeClr val="dk1"/>
                </a:solidFill>
                <a:latin typeface="Calibri"/>
                <a:ea typeface="Calibri"/>
                <a:cs typeface="Calibri"/>
                <a:sym typeface="Calibri"/>
              </a:rPr>
              <a:t> is a function</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Freed when function returns</a:t>
            </a:r>
            <a:endParaRPr/>
          </a:p>
          <a:p>
            <a:pPr marL="342900" marR="0" lvl="0" indent="-342900" algn="l" rtl="0">
              <a:spcBef>
                <a:spcPts val="180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Dynamically allocated:</a:t>
            </a:r>
            <a:endParaRPr/>
          </a:p>
          <a:p>
            <a:pPr marL="342900" marR="0" lvl="0" indent="-342900" algn="l" rtl="0">
              <a:spcBef>
                <a:spcPts val="560"/>
              </a:spcBef>
              <a:spcAft>
                <a:spcPts val="0"/>
              </a:spcAft>
              <a:buClr>
                <a:srgbClr val="FF0000"/>
              </a:buClr>
              <a:buFont typeface="Arial"/>
              <a:buNone/>
            </a:pPr>
            <a:r>
              <a:rPr lang="en-US" sz="2800" b="0" i="0" u="none" strike="noStrike" cap="none">
                <a:solidFill>
                  <a:srgbClr val="FF0000"/>
                </a:solidFill>
                <a:latin typeface="Calibri"/>
                <a:ea typeface="Calibri"/>
                <a:cs typeface="Calibri"/>
                <a:sym typeface="Calibri"/>
              </a:rPr>
              <a:t>		Heap</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chemeClr val="dk1"/>
                </a:solidFill>
                <a:latin typeface="Calibri"/>
                <a:ea typeface="Calibri"/>
                <a:cs typeface="Calibri"/>
                <a:sym typeface="Calibri"/>
              </a:rPr>
              <a:t>i.e. malloc (we will cover this shortly)</a:t>
            </a:r>
            <a:endParaRPr/>
          </a:p>
          <a:p>
            <a:pPr marL="342900" marR="0" lvl="0" indent="-139700" algn="l" rtl="0">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sp>
        <p:nvSpPr>
          <p:cNvPr id="270" name="Google Shape;270;p3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271" name="Google Shape;271;p3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272" name="Google Shape;272;p3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5</a:t>
            </a:fld>
            <a:endParaRPr sz="1200">
              <a:solidFill>
                <a:srgbClr val="888888"/>
              </a:solidFill>
              <a:latin typeface="Calibri"/>
              <a:ea typeface="Calibri"/>
              <a:cs typeface="Calibri"/>
              <a:sym typeface="Calibri"/>
            </a:endParaRPr>
          </a:p>
        </p:txBody>
      </p:sp>
      <p:sp>
        <p:nvSpPr>
          <p:cNvPr id="273" name="Google Shape;273;p33"/>
          <p:cNvSpPr txBox="1"/>
          <p:nvPr/>
        </p:nvSpPr>
        <p:spPr>
          <a:xfrm>
            <a:off x="5577840" y="2011680"/>
            <a:ext cx="3474720" cy="2585323"/>
          </a:xfrm>
          <a:prstGeom prst="rect">
            <a:avLst/>
          </a:prstGeom>
          <a:noFill/>
          <a:ln w="25400"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Courier New"/>
                <a:ea typeface="Courier New"/>
                <a:cs typeface="Courier New"/>
                <a:sym typeface="Courier New"/>
              </a:rPr>
              <a:t>#include &lt;stdio.h&gt;</a:t>
            </a:r>
            <a:endParaRPr/>
          </a:p>
          <a:p>
            <a:pPr marL="0" marR="0" lvl="0" indent="0" algn="l" rtl="0">
              <a:spcBef>
                <a:spcPts val="0"/>
              </a:spcBef>
              <a:spcAft>
                <a:spcPts val="0"/>
              </a:spcAft>
              <a:buNone/>
            </a:pPr>
            <a:endParaRPr sz="1800">
              <a:solidFill>
                <a:schemeClr val="dk1"/>
              </a:solidFill>
              <a:latin typeface="Courier New"/>
              <a:ea typeface="Courier New"/>
              <a:cs typeface="Courier New"/>
              <a:sym typeface="Courier New"/>
            </a:endParaRPr>
          </a:p>
          <a:p>
            <a:pPr marL="0" marR="0" lvl="0" indent="0" algn="l" rtl="0">
              <a:spcBef>
                <a:spcPts val="0"/>
              </a:spcBef>
              <a:spcAft>
                <a:spcPts val="0"/>
              </a:spcAft>
              <a:buNone/>
            </a:pPr>
            <a:r>
              <a:rPr lang="en-US" sz="1800">
                <a:solidFill>
                  <a:schemeClr val="dk1"/>
                </a:solidFill>
                <a:latin typeface="Courier New"/>
                <a:ea typeface="Courier New"/>
                <a:cs typeface="Courier New"/>
                <a:sym typeface="Courier New"/>
              </a:rPr>
              <a:t>int varGlobal;</a:t>
            </a:r>
            <a:endParaRPr/>
          </a:p>
          <a:p>
            <a:pPr marL="0" marR="0" lvl="0" indent="0" algn="l" rtl="0">
              <a:spcBef>
                <a:spcPts val="0"/>
              </a:spcBef>
              <a:spcAft>
                <a:spcPts val="0"/>
              </a:spcAft>
              <a:buNone/>
            </a:pPr>
            <a:endParaRPr sz="1800">
              <a:solidFill>
                <a:schemeClr val="dk1"/>
              </a:solidFill>
              <a:latin typeface="Courier New"/>
              <a:ea typeface="Courier New"/>
              <a:cs typeface="Courier New"/>
              <a:sym typeface="Courier New"/>
            </a:endParaRPr>
          </a:p>
          <a:p>
            <a:pPr marL="0" marR="0" lvl="0" indent="0" algn="l" rtl="0">
              <a:spcBef>
                <a:spcPts val="0"/>
              </a:spcBef>
              <a:spcAft>
                <a:spcPts val="0"/>
              </a:spcAft>
              <a:buNone/>
            </a:pPr>
            <a:r>
              <a:rPr lang="en-US" sz="1800">
                <a:solidFill>
                  <a:schemeClr val="dk1"/>
                </a:solidFill>
                <a:latin typeface="Courier New"/>
                <a:ea typeface="Courier New"/>
                <a:cs typeface="Courier New"/>
                <a:sym typeface="Courier New"/>
              </a:rPr>
              <a:t>int main() {</a:t>
            </a:r>
            <a:endParaRPr/>
          </a:p>
          <a:p>
            <a:pPr marL="0" marR="0" lvl="0" indent="0" algn="l" rtl="0">
              <a:spcBef>
                <a:spcPts val="0"/>
              </a:spcBef>
              <a:spcAft>
                <a:spcPts val="0"/>
              </a:spcAft>
              <a:buNone/>
            </a:pPr>
            <a:r>
              <a:rPr lang="en-US" sz="1800">
                <a:solidFill>
                  <a:schemeClr val="dk1"/>
                </a:solidFill>
                <a:latin typeface="Courier New"/>
                <a:ea typeface="Courier New"/>
                <a:cs typeface="Courier New"/>
                <a:sym typeface="Courier New"/>
              </a:rPr>
              <a:t>  int varLocal;</a:t>
            </a:r>
            <a:endParaRPr/>
          </a:p>
          <a:p>
            <a:pPr marL="0" marR="0" lvl="0" indent="0" algn="l" rtl="0">
              <a:spcBef>
                <a:spcPts val="0"/>
              </a:spcBef>
              <a:spcAft>
                <a:spcPts val="0"/>
              </a:spcAft>
              <a:buNone/>
            </a:pPr>
            <a:r>
              <a:rPr lang="en-US" sz="1800">
                <a:solidFill>
                  <a:schemeClr val="dk1"/>
                </a:solidFill>
                <a:latin typeface="Courier New"/>
                <a:ea typeface="Courier New"/>
                <a:cs typeface="Courier New"/>
                <a:sym typeface="Courier New"/>
              </a:rPr>
              <a:t>  int *varDyn = </a:t>
            </a:r>
            <a:br>
              <a:rPr lang="en-US" sz="1800">
                <a:solidFill>
                  <a:schemeClr val="dk1"/>
                </a:solidFill>
                <a:latin typeface="Courier New"/>
                <a:ea typeface="Courier New"/>
                <a:cs typeface="Courier New"/>
                <a:sym typeface="Courier New"/>
              </a:rPr>
            </a:br>
            <a:r>
              <a:rPr lang="en-US" sz="1800">
                <a:solidFill>
                  <a:schemeClr val="dk1"/>
                </a:solidFill>
                <a:latin typeface="Courier New"/>
                <a:ea typeface="Courier New"/>
                <a:cs typeface="Courier New"/>
                <a:sym typeface="Courier New"/>
              </a:rPr>
              <a:t>    malloc(sizeof(int));</a:t>
            </a:r>
            <a:endParaRPr sz="1800">
              <a:solidFill>
                <a:schemeClr val="dk1"/>
              </a:solidFill>
              <a:latin typeface="Courier New"/>
              <a:ea typeface="Courier New"/>
              <a:cs typeface="Courier New"/>
              <a:sym typeface="Courier New"/>
            </a:endParaRPr>
          </a:p>
          <a:p>
            <a:pPr marL="0" marR="0" lvl="0" indent="0" algn="l" rtl="0">
              <a:spcBef>
                <a:spcPts val="0"/>
              </a:spcBef>
              <a:spcAft>
                <a:spcPts val="0"/>
              </a:spcAft>
              <a:buNone/>
            </a:pPr>
            <a:r>
              <a:rPr lang="en-US" sz="1800">
                <a:solidFill>
                  <a:schemeClr val="dk1"/>
                </a:solidFill>
                <a:latin typeface="Courier New"/>
                <a:ea typeface="Courier New"/>
                <a:cs typeface="Courier New"/>
                <a:sym typeface="Courier New"/>
              </a:rPr>
              <a:t>}</a:t>
            </a:r>
            <a:endParaRPr sz="1800">
              <a:solidFill>
                <a:schemeClr val="dk1"/>
              </a:solidFill>
              <a:latin typeface="Courier New"/>
              <a:ea typeface="Courier New"/>
              <a:cs typeface="Courier New"/>
              <a:sym typeface="Courier New"/>
            </a:endParaRPr>
          </a:p>
        </p:txBody>
      </p:sp>
      <p:cxnSp>
        <p:nvCxnSpPr>
          <p:cNvPr id="274" name="Google Shape;274;p33"/>
          <p:cNvCxnSpPr/>
          <p:nvPr/>
        </p:nvCxnSpPr>
        <p:spPr>
          <a:xfrm rot="-5400000" flipH="1">
            <a:off x="5010930" y="2093958"/>
            <a:ext cx="859500" cy="457200"/>
          </a:xfrm>
          <a:prstGeom prst="bentConnector3">
            <a:avLst>
              <a:gd name="adj1" fmla="val 0"/>
            </a:avLst>
          </a:prstGeom>
          <a:noFill/>
          <a:ln w="25400" cap="flat" cmpd="sng">
            <a:solidFill>
              <a:srgbClr val="FF0000"/>
            </a:solidFill>
            <a:prstDash val="solid"/>
            <a:round/>
            <a:headEnd type="none" w="sm" len="sm"/>
            <a:tailEnd type="stealth" w="med" len="med"/>
          </a:ln>
        </p:spPr>
      </p:cxnSp>
      <p:cxnSp>
        <p:nvCxnSpPr>
          <p:cNvPr id="275" name="Google Shape;275;p33"/>
          <p:cNvCxnSpPr/>
          <p:nvPr/>
        </p:nvCxnSpPr>
        <p:spPr>
          <a:xfrm>
            <a:off x="5029200" y="3063240"/>
            <a:ext cx="914400" cy="521100"/>
          </a:xfrm>
          <a:prstGeom prst="bentConnector3">
            <a:avLst>
              <a:gd name="adj1" fmla="val 50000"/>
            </a:avLst>
          </a:prstGeom>
          <a:noFill/>
          <a:ln w="25400" cap="flat" cmpd="sng">
            <a:solidFill>
              <a:srgbClr val="FF0000"/>
            </a:solidFill>
            <a:prstDash val="solid"/>
            <a:round/>
            <a:headEnd type="none" w="sm" len="sm"/>
            <a:tailEnd type="stealth" w="med" len="med"/>
          </a:ln>
        </p:spPr>
      </p:cxnSp>
      <p:cxnSp>
        <p:nvCxnSpPr>
          <p:cNvPr id="276" name="Google Shape;276;p33"/>
          <p:cNvCxnSpPr/>
          <p:nvPr/>
        </p:nvCxnSpPr>
        <p:spPr>
          <a:xfrm>
            <a:off x="5029200" y="3063240"/>
            <a:ext cx="914400" cy="795600"/>
          </a:xfrm>
          <a:prstGeom prst="bentConnector3">
            <a:avLst>
              <a:gd name="adj1" fmla="val 50000"/>
            </a:avLst>
          </a:prstGeom>
          <a:noFill/>
          <a:ln w="25400" cap="flat" cmpd="sng">
            <a:solidFill>
              <a:srgbClr val="FF0000"/>
            </a:solidFill>
            <a:prstDash val="solid"/>
            <a:round/>
            <a:headEnd type="none" w="sm" len="sm"/>
            <a:tailEnd type="stealth" w="med" len="med"/>
          </a:ln>
        </p:spPr>
      </p:cxnSp>
      <p:cxnSp>
        <p:nvCxnSpPr>
          <p:cNvPr id="277" name="Google Shape;277;p33"/>
          <p:cNvCxnSpPr/>
          <p:nvPr/>
        </p:nvCxnSpPr>
        <p:spPr>
          <a:xfrm rot="10800000" flipH="1">
            <a:off x="4206240" y="4133208"/>
            <a:ext cx="2011800" cy="960000"/>
          </a:xfrm>
          <a:prstGeom prst="bentConnector3">
            <a:avLst>
              <a:gd name="adj1" fmla="val 55877"/>
            </a:avLst>
          </a:prstGeom>
          <a:noFill/>
          <a:ln w="25400" cap="flat" cmpd="sng">
            <a:solidFill>
              <a:srgbClr val="FF0000"/>
            </a:solidFill>
            <a:prstDash val="solid"/>
            <a:round/>
            <a:headEnd type="none" w="sm" len="sm"/>
            <a:tailEnd type="stealth" w="med" len="med"/>
          </a:ln>
        </p:spPr>
      </p:cxnSp>
    </p:spTree>
    <p:extLst>
      <p:ext uri="{BB962C8B-B14F-4D97-AF65-F5344CB8AC3E}">
        <p14:creationId xmlns:p14="http://schemas.microsoft.com/office/powerpoint/2010/main" val="4148193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9">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69">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7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7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7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3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The Stack</a:t>
            </a:r>
            <a:endParaRPr sz="4400" b="0" i="0" u="none" strike="noStrike" cap="none">
              <a:solidFill>
                <a:schemeClr val="accent1"/>
              </a:solidFill>
              <a:latin typeface="Calibri"/>
              <a:ea typeface="Calibri"/>
              <a:cs typeface="Calibri"/>
              <a:sym typeface="Calibri"/>
            </a:endParaRPr>
          </a:p>
        </p:txBody>
      </p:sp>
      <p:sp>
        <p:nvSpPr>
          <p:cNvPr id="283" name="Google Shape;283;p34"/>
          <p:cNvSpPr txBox="1">
            <a:spLocks noGrp="1"/>
          </p:cNvSpPr>
          <p:nvPr>
            <p:ph type="body" idx="1"/>
          </p:nvPr>
        </p:nvSpPr>
        <p:spPr>
          <a:xfrm>
            <a:off x="457200" y="1600200"/>
            <a:ext cx="6400800" cy="4876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2590"/>
              <a:buFont typeface="Arial"/>
              <a:buChar char="•"/>
            </a:pPr>
            <a:r>
              <a:rPr lang="en-US" sz="2590" b="0" i="0" u="none" strike="noStrike" cap="none">
                <a:solidFill>
                  <a:schemeClr val="dk1"/>
                </a:solidFill>
                <a:latin typeface="Calibri"/>
                <a:ea typeface="Calibri"/>
                <a:cs typeface="Calibri"/>
                <a:sym typeface="Calibri"/>
              </a:rPr>
              <a:t>Each stack frame is a contiguous block of memory holding the local variables of a single procedure</a:t>
            </a:r>
            <a:endParaRPr/>
          </a:p>
          <a:p>
            <a:pPr marL="342900" marR="0" lvl="0" indent="-342900" algn="l" rtl="0">
              <a:lnSpc>
                <a:spcPct val="90000"/>
              </a:lnSpc>
              <a:spcBef>
                <a:spcPts val="518"/>
              </a:spcBef>
              <a:spcAft>
                <a:spcPts val="0"/>
              </a:spcAft>
              <a:buClr>
                <a:schemeClr val="dk1"/>
              </a:buClr>
              <a:buSzPts val="2590"/>
              <a:buFont typeface="Arial"/>
              <a:buChar char="•"/>
            </a:pPr>
            <a:r>
              <a:rPr lang="en-US" sz="2590" b="0" i="0" u="none" strike="noStrike" cap="none">
                <a:solidFill>
                  <a:schemeClr val="dk1"/>
                </a:solidFill>
                <a:latin typeface="Calibri"/>
                <a:ea typeface="Calibri"/>
                <a:cs typeface="Calibri"/>
                <a:sym typeface="Calibri"/>
              </a:rPr>
              <a:t>A stack frame includes:</a:t>
            </a:r>
            <a:endParaRPr/>
          </a:p>
          <a:p>
            <a:pPr marL="508000" marR="0" lvl="1" indent="-292100" algn="l" rtl="0">
              <a:lnSpc>
                <a:spcPct val="90000"/>
              </a:lnSpc>
              <a:spcBef>
                <a:spcPts val="444"/>
              </a:spcBef>
              <a:spcAft>
                <a:spcPts val="0"/>
              </a:spcAft>
              <a:buClr>
                <a:schemeClr val="dk1"/>
              </a:buClr>
              <a:buSzPts val="2220"/>
              <a:buFont typeface="Arial"/>
              <a:buChar char="–"/>
            </a:pPr>
            <a:r>
              <a:rPr lang="en-US" sz="2220" b="0" i="0" u="none" strike="noStrike" cap="none">
                <a:solidFill>
                  <a:schemeClr val="dk1"/>
                </a:solidFill>
                <a:latin typeface="Calibri"/>
                <a:ea typeface="Calibri"/>
                <a:cs typeface="Calibri"/>
                <a:sym typeface="Calibri"/>
              </a:rPr>
              <a:t>Location of caller function</a:t>
            </a:r>
            <a:endParaRPr/>
          </a:p>
          <a:p>
            <a:pPr marL="508000" marR="0" lvl="1" indent="-292100" algn="l" rtl="0">
              <a:lnSpc>
                <a:spcPct val="90000"/>
              </a:lnSpc>
              <a:spcBef>
                <a:spcPts val="444"/>
              </a:spcBef>
              <a:spcAft>
                <a:spcPts val="0"/>
              </a:spcAft>
              <a:buClr>
                <a:schemeClr val="dk1"/>
              </a:buClr>
              <a:buSzPts val="2220"/>
              <a:buFont typeface="Arial"/>
              <a:buChar char="–"/>
            </a:pPr>
            <a:r>
              <a:rPr lang="en-US" sz="2220" b="0" i="0" u="none" strike="noStrike" cap="none">
                <a:solidFill>
                  <a:schemeClr val="dk1"/>
                </a:solidFill>
                <a:latin typeface="Calibri"/>
                <a:ea typeface="Calibri"/>
                <a:cs typeface="Calibri"/>
                <a:sym typeface="Calibri"/>
              </a:rPr>
              <a:t>Function arguments</a:t>
            </a:r>
            <a:endParaRPr sz="2220" b="0" i="0" u="none" strike="noStrike" cap="none">
              <a:solidFill>
                <a:schemeClr val="dk1"/>
              </a:solidFill>
              <a:latin typeface="Calibri"/>
              <a:ea typeface="Calibri"/>
              <a:cs typeface="Calibri"/>
              <a:sym typeface="Calibri"/>
            </a:endParaRPr>
          </a:p>
          <a:p>
            <a:pPr marL="508000" marR="0" lvl="1" indent="-292100" algn="l" rtl="0">
              <a:lnSpc>
                <a:spcPct val="90000"/>
              </a:lnSpc>
              <a:spcBef>
                <a:spcPts val="444"/>
              </a:spcBef>
              <a:spcAft>
                <a:spcPts val="0"/>
              </a:spcAft>
              <a:buClr>
                <a:schemeClr val="dk1"/>
              </a:buClr>
              <a:buSzPts val="2220"/>
              <a:buFont typeface="Arial"/>
              <a:buChar char="–"/>
            </a:pPr>
            <a:r>
              <a:rPr lang="en-US" sz="2220" b="0" i="0" u="none" strike="noStrike" cap="none">
                <a:solidFill>
                  <a:schemeClr val="dk1"/>
                </a:solidFill>
                <a:latin typeface="Calibri"/>
                <a:ea typeface="Calibri"/>
                <a:cs typeface="Calibri"/>
                <a:sym typeface="Calibri"/>
              </a:rPr>
              <a:t>Space for local variables</a:t>
            </a:r>
            <a:endParaRPr/>
          </a:p>
          <a:p>
            <a:pPr marL="342900" marR="0" lvl="0" indent="-342900" algn="l" rtl="0">
              <a:lnSpc>
                <a:spcPct val="90000"/>
              </a:lnSpc>
              <a:spcBef>
                <a:spcPts val="518"/>
              </a:spcBef>
              <a:spcAft>
                <a:spcPts val="0"/>
              </a:spcAft>
              <a:buClr>
                <a:schemeClr val="dk1"/>
              </a:buClr>
              <a:buSzPts val="2590"/>
              <a:buFont typeface="Arial"/>
              <a:buChar char="•"/>
            </a:pPr>
            <a:r>
              <a:rPr lang="en-US" sz="2590" b="0" i="0" u="none" strike="noStrike" cap="none">
                <a:solidFill>
                  <a:schemeClr val="dk1"/>
                </a:solidFill>
                <a:latin typeface="Calibri"/>
                <a:ea typeface="Calibri"/>
                <a:cs typeface="Calibri"/>
                <a:sym typeface="Calibri"/>
              </a:rPr>
              <a:t>Stack pointer (SP) tells where lowest (current) stack frame is</a:t>
            </a:r>
            <a:endParaRPr/>
          </a:p>
          <a:p>
            <a:pPr marL="342900" marR="0" lvl="0" indent="-342900" algn="l" rtl="0">
              <a:lnSpc>
                <a:spcPct val="90000"/>
              </a:lnSpc>
              <a:spcBef>
                <a:spcPts val="518"/>
              </a:spcBef>
              <a:spcAft>
                <a:spcPts val="0"/>
              </a:spcAft>
              <a:buClr>
                <a:schemeClr val="dk1"/>
              </a:buClr>
              <a:buSzPts val="2590"/>
              <a:buFont typeface="Arial"/>
              <a:buChar char="•"/>
            </a:pPr>
            <a:r>
              <a:rPr lang="en-US" sz="2590" b="0" i="0" u="none" strike="noStrike" cap="none">
                <a:solidFill>
                  <a:schemeClr val="dk1"/>
                </a:solidFill>
                <a:latin typeface="Calibri"/>
                <a:ea typeface="Calibri"/>
                <a:cs typeface="Calibri"/>
                <a:sym typeface="Calibri"/>
              </a:rPr>
              <a:t>When procedure ends, stack pointer is moved back (but data remains (</a:t>
            </a:r>
            <a:r>
              <a:rPr lang="en-US" sz="2590" b="0" i="0" u="none" strike="noStrike" cap="none">
                <a:solidFill>
                  <a:srgbClr val="FF0000"/>
                </a:solidFill>
                <a:latin typeface="Calibri"/>
                <a:ea typeface="Calibri"/>
                <a:cs typeface="Calibri"/>
                <a:sym typeface="Calibri"/>
              </a:rPr>
              <a:t>garbage!</a:t>
            </a:r>
            <a:r>
              <a:rPr lang="en-US" sz="2590" b="0" i="0" u="none" strike="noStrike" cap="none">
                <a:solidFill>
                  <a:schemeClr val="dk1"/>
                </a:solidFill>
                <a:latin typeface="Calibri"/>
                <a:ea typeface="Calibri"/>
                <a:cs typeface="Calibri"/>
                <a:sym typeface="Calibri"/>
              </a:rPr>
              <a:t>)); frees memory for future stack frames; </a:t>
            </a:r>
            <a:endParaRPr sz="2590" b="0" i="0" u="none" strike="noStrike" cap="none">
              <a:solidFill>
                <a:schemeClr val="dk1"/>
              </a:solidFill>
              <a:latin typeface="Calibri"/>
              <a:ea typeface="Calibri"/>
              <a:cs typeface="Calibri"/>
              <a:sym typeface="Calibri"/>
            </a:endParaRPr>
          </a:p>
          <a:p>
            <a:pPr marL="342900" marR="0" lvl="0" indent="-178435" algn="l" rtl="0">
              <a:lnSpc>
                <a:spcPct val="90000"/>
              </a:lnSpc>
              <a:spcBef>
                <a:spcPts val="518"/>
              </a:spcBef>
              <a:spcAft>
                <a:spcPts val="0"/>
              </a:spcAft>
              <a:buClr>
                <a:schemeClr val="dk1"/>
              </a:buClr>
              <a:buSzPts val="2590"/>
              <a:buFont typeface="Arial"/>
              <a:buNone/>
            </a:pPr>
            <a:endParaRPr sz="2590" b="0" i="0" u="none" strike="noStrike" cap="none">
              <a:solidFill>
                <a:schemeClr val="dk1"/>
              </a:solidFill>
              <a:latin typeface="Calibri"/>
              <a:ea typeface="Calibri"/>
              <a:cs typeface="Calibri"/>
              <a:sym typeface="Calibri"/>
            </a:endParaRPr>
          </a:p>
        </p:txBody>
      </p:sp>
      <p:sp>
        <p:nvSpPr>
          <p:cNvPr id="284" name="Google Shape;284;p3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285" name="Google Shape;285;p3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dirty="0">
              <a:solidFill>
                <a:srgbClr val="888888"/>
              </a:solidFill>
              <a:latin typeface="Calibri"/>
              <a:ea typeface="Calibri"/>
              <a:cs typeface="Calibri"/>
              <a:sym typeface="Calibri"/>
            </a:endParaRPr>
          </a:p>
        </p:txBody>
      </p:sp>
      <p:sp>
        <p:nvSpPr>
          <p:cNvPr id="286" name="Google Shape;286;p3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a:solidFill>
                  <a:srgbClr val="888888"/>
                </a:solidFill>
                <a:latin typeface="Calibri"/>
                <a:ea typeface="Calibri"/>
                <a:cs typeface="Calibri"/>
                <a:sym typeface="Calibri"/>
              </a:rPr>
              <a:t>6</a:t>
            </a:fld>
            <a:endParaRPr sz="1200">
              <a:solidFill>
                <a:srgbClr val="888888"/>
              </a:solidFill>
              <a:latin typeface="Calibri"/>
              <a:ea typeface="Calibri"/>
              <a:cs typeface="Calibri"/>
              <a:sym typeface="Calibri"/>
            </a:endParaRPr>
          </a:p>
        </p:txBody>
      </p:sp>
      <p:sp>
        <p:nvSpPr>
          <p:cNvPr id="287" name="Google Shape;287;p34"/>
          <p:cNvSpPr/>
          <p:nvPr/>
        </p:nvSpPr>
        <p:spPr>
          <a:xfrm>
            <a:off x="7620000" y="4267200"/>
            <a:ext cx="1295400" cy="838200"/>
          </a:xfrm>
          <a:prstGeom prst="rect">
            <a:avLst/>
          </a:prstGeom>
          <a:noFill/>
          <a:ln w="5715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8" name="Google Shape;288;p34"/>
          <p:cNvSpPr txBox="1"/>
          <p:nvPr/>
        </p:nvSpPr>
        <p:spPr>
          <a:xfrm>
            <a:off x="7696200" y="4419600"/>
            <a:ext cx="1093788" cy="5191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a:solidFill>
                  <a:schemeClr val="dk1"/>
                </a:solidFill>
                <a:latin typeface="Calibri"/>
                <a:ea typeface="Calibri"/>
                <a:cs typeface="Calibri"/>
                <a:sym typeface="Calibri"/>
              </a:rPr>
              <a:t>frame</a:t>
            </a:r>
            <a:endParaRPr sz="2000">
              <a:solidFill>
                <a:schemeClr val="dk1"/>
              </a:solidFill>
              <a:latin typeface="Calibri"/>
              <a:ea typeface="Calibri"/>
              <a:cs typeface="Calibri"/>
              <a:sym typeface="Calibri"/>
            </a:endParaRPr>
          </a:p>
        </p:txBody>
      </p:sp>
      <p:grpSp>
        <p:nvGrpSpPr>
          <p:cNvPr id="289" name="Google Shape;289;p34"/>
          <p:cNvGrpSpPr/>
          <p:nvPr/>
        </p:nvGrpSpPr>
        <p:grpSpPr>
          <a:xfrm>
            <a:off x="7620000" y="2438400"/>
            <a:ext cx="1295400" cy="1295400"/>
            <a:chOff x="4608" y="3312"/>
            <a:chExt cx="816" cy="528"/>
          </a:xfrm>
        </p:grpSpPr>
        <p:sp>
          <p:nvSpPr>
            <p:cNvPr id="290" name="Google Shape;290;p34"/>
            <p:cNvSpPr/>
            <p:nvPr/>
          </p:nvSpPr>
          <p:spPr>
            <a:xfrm>
              <a:off x="4608" y="3312"/>
              <a:ext cx="816" cy="528"/>
            </a:xfrm>
            <a:prstGeom prst="rect">
              <a:avLst/>
            </a:prstGeom>
            <a:noFill/>
            <a:ln w="5715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1" name="Google Shape;291;p34"/>
            <p:cNvSpPr txBox="1"/>
            <p:nvPr/>
          </p:nvSpPr>
          <p:spPr>
            <a:xfrm>
              <a:off x="4656" y="3408"/>
              <a:ext cx="689" cy="21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a:solidFill>
                    <a:schemeClr val="dk1"/>
                  </a:solidFill>
                  <a:latin typeface="Calibri"/>
                  <a:ea typeface="Calibri"/>
                  <a:cs typeface="Calibri"/>
                  <a:sym typeface="Calibri"/>
                </a:rPr>
                <a:t>frame</a:t>
              </a:r>
              <a:endParaRPr sz="2000">
                <a:solidFill>
                  <a:schemeClr val="dk1"/>
                </a:solidFill>
                <a:latin typeface="Calibri"/>
                <a:ea typeface="Calibri"/>
                <a:cs typeface="Calibri"/>
                <a:sym typeface="Calibri"/>
              </a:endParaRPr>
            </a:p>
          </p:txBody>
        </p:sp>
      </p:grpSp>
      <p:grpSp>
        <p:nvGrpSpPr>
          <p:cNvPr id="292" name="Google Shape;292;p34"/>
          <p:cNvGrpSpPr/>
          <p:nvPr/>
        </p:nvGrpSpPr>
        <p:grpSpPr>
          <a:xfrm>
            <a:off x="7620000" y="3733800"/>
            <a:ext cx="1295400" cy="615950"/>
            <a:chOff x="4608" y="3312"/>
            <a:chExt cx="816" cy="607"/>
          </a:xfrm>
        </p:grpSpPr>
        <p:sp>
          <p:nvSpPr>
            <p:cNvPr id="293" name="Google Shape;293;p34"/>
            <p:cNvSpPr/>
            <p:nvPr/>
          </p:nvSpPr>
          <p:spPr>
            <a:xfrm>
              <a:off x="4608" y="3312"/>
              <a:ext cx="816" cy="528"/>
            </a:xfrm>
            <a:prstGeom prst="rect">
              <a:avLst/>
            </a:prstGeom>
            <a:noFill/>
            <a:ln w="5715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4" name="Google Shape;294;p34"/>
            <p:cNvSpPr txBox="1"/>
            <p:nvPr/>
          </p:nvSpPr>
          <p:spPr>
            <a:xfrm>
              <a:off x="4656" y="3407"/>
              <a:ext cx="689" cy="51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a:solidFill>
                    <a:schemeClr val="dk1"/>
                  </a:solidFill>
                  <a:latin typeface="Calibri"/>
                  <a:ea typeface="Calibri"/>
                  <a:cs typeface="Calibri"/>
                  <a:sym typeface="Calibri"/>
                </a:rPr>
                <a:t>frame</a:t>
              </a:r>
              <a:endParaRPr sz="2000">
                <a:solidFill>
                  <a:schemeClr val="dk1"/>
                </a:solidFill>
                <a:latin typeface="Calibri"/>
                <a:ea typeface="Calibri"/>
                <a:cs typeface="Calibri"/>
                <a:sym typeface="Calibri"/>
              </a:endParaRPr>
            </a:p>
          </p:txBody>
        </p:sp>
      </p:grpSp>
      <p:grpSp>
        <p:nvGrpSpPr>
          <p:cNvPr id="295" name="Google Shape;295;p34"/>
          <p:cNvGrpSpPr/>
          <p:nvPr/>
        </p:nvGrpSpPr>
        <p:grpSpPr>
          <a:xfrm>
            <a:off x="7620000" y="1905000"/>
            <a:ext cx="1295400" cy="615950"/>
            <a:chOff x="4608" y="3312"/>
            <a:chExt cx="816" cy="607"/>
          </a:xfrm>
        </p:grpSpPr>
        <p:sp>
          <p:nvSpPr>
            <p:cNvPr id="296" name="Google Shape;296;p34"/>
            <p:cNvSpPr/>
            <p:nvPr/>
          </p:nvSpPr>
          <p:spPr>
            <a:xfrm>
              <a:off x="4608" y="3312"/>
              <a:ext cx="816" cy="528"/>
            </a:xfrm>
            <a:prstGeom prst="rect">
              <a:avLst/>
            </a:prstGeom>
            <a:noFill/>
            <a:ln w="5715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97" name="Google Shape;297;p34"/>
            <p:cNvSpPr txBox="1"/>
            <p:nvPr/>
          </p:nvSpPr>
          <p:spPr>
            <a:xfrm>
              <a:off x="4656" y="3407"/>
              <a:ext cx="689" cy="51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a:solidFill>
                    <a:schemeClr val="dk1"/>
                  </a:solidFill>
                  <a:latin typeface="Calibri"/>
                  <a:ea typeface="Calibri"/>
                  <a:cs typeface="Calibri"/>
                  <a:sym typeface="Calibri"/>
                </a:rPr>
                <a:t>frame</a:t>
              </a:r>
              <a:endParaRPr sz="2000">
                <a:solidFill>
                  <a:schemeClr val="dk1"/>
                </a:solidFill>
                <a:latin typeface="Calibri"/>
                <a:ea typeface="Calibri"/>
                <a:cs typeface="Calibri"/>
                <a:sym typeface="Calibri"/>
              </a:endParaRPr>
            </a:p>
          </p:txBody>
        </p:sp>
      </p:grpSp>
      <p:grpSp>
        <p:nvGrpSpPr>
          <p:cNvPr id="298" name="Google Shape;298;p34"/>
          <p:cNvGrpSpPr/>
          <p:nvPr/>
        </p:nvGrpSpPr>
        <p:grpSpPr>
          <a:xfrm>
            <a:off x="6705600" y="3937000"/>
            <a:ext cx="838200" cy="519113"/>
            <a:chOff x="6400800" y="4953000"/>
            <a:chExt cx="838200" cy="519113"/>
          </a:xfrm>
        </p:grpSpPr>
        <p:sp>
          <p:nvSpPr>
            <p:cNvPr id="299" name="Google Shape;299;p34"/>
            <p:cNvSpPr txBox="1"/>
            <p:nvPr/>
          </p:nvSpPr>
          <p:spPr>
            <a:xfrm>
              <a:off x="6400800" y="4953000"/>
              <a:ext cx="658813" cy="51911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chemeClr val="dk1"/>
                  </a:solidFill>
                  <a:latin typeface="Calibri"/>
                  <a:ea typeface="Calibri"/>
                  <a:cs typeface="Calibri"/>
                  <a:sym typeface="Calibri"/>
                </a:rPr>
                <a:t>SP</a:t>
              </a:r>
              <a:endParaRPr sz="2000">
                <a:solidFill>
                  <a:schemeClr val="dk1"/>
                </a:solidFill>
                <a:latin typeface="Calibri"/>
                <a:ea typeface="Calibri"/>
                <a:cs typeface="Calibri"/>
                <a:sym typeface="Calibri"/>
              </a:endParaRPr>
            </a:p>
          </p:txBody>
        </p:sp>
        <p:cxnSp>
          <p:nvCxnSpPr>
            <p:cNvPr id="300" name="Google Shape;300;p34"/>
            <p:cNvCxnSpPr/>
            <p:nvPr/>
          </p:nvCxnSpPr>
          <p:spPr>
            <a:xfrm>
              <a:off x="7010400" y="5257800"/>
              <a:ext cx="228600" cy="0"/>
            </a:xfrm>
            <a:prstGeom prst="straightConnector1">
              <a:avLst/>
            </a:prstGeom>
            <a:noFill/>
            <a:ln w="38100" cap="flat" cmpd="sng">
              <a:solidFill>
                <a:schemeClr val="dk1"/>
              </a:solidFill>
              <a:prstDash val="solid"/>
              <a:round/>
              <a:headEnd type="none" w="sm" len="sm"/>
              <a:tailEnd type="triangle" w="med" len="med"/>
            </a:ln>
          </p:spPr>
        </p:cxnSp>
      </p:grpSp>
      <p:cxnSp>
        <p:nvCxnSpPr>
          <p:cNvPr id="301" name="Google Shape;301;p34"/>
          <p:cNvCxnSpPr/>
          <p:nvPr/>
        </p:nvCxnSpPr>
        <p:spPr>
          <a:xfrm rot="5400000">
            <a:off x="7147477" y="5594299"/>
            <a:ext cx="952185" cy="0"/>
          </a:xfrm>
          <a:prstGeom prst="straightConnector1">
            <a:avLst/>
          </a:prstGeom>
          <a:noFill/>
          <a:ln w="47625" cap="flat" cmpd="sng">
            <a:solidFill>
              <a:schemeClr val="dk1"/>
            </a:solidFill>
            <a:prstDash val="solid"/>
            <a:round/>
            <a:headEnd type="none" w="sm" len="sm"/>
            <a:tailEnd type="none" w="sm" len="sm"/>
          </a:ln>
          <a:effectLst>
            <a:outerShdw blurRad="40000" dist="20000" dir="5400000" rotWithShape="0">
              <a:srgbClr val="000000">
                <a:alpha val="37647"/>
              </a:srgbClr>
            </a:outerShdw>
          </a:effectLst>
        </p:spPr>
      </p:cxnSp>
      <p:cxnSp>
        <p:nvCxnSpPr>
          <p:cNvPr id="302" name="Google Shape;302;p34"/>
          <p:cNvCxnSpPr/>
          <p:nvPr/>
        </p:nvCxnSpPr>
        <p:spPr>
          <a:xfrm rot="5400000">
            <a:off x="8440988" y="5603116"/>
            <a:ext cx="952185" cy="0"/>
          </a:xfrm>
          <a:prstGeom prst="straightConnector1">
            <a:avLst/>
          </a:prstGeom>
          <a:noFill/>
          <a:ln w="47625" cap="flat" cmpd="sng">
            <a:solidFill>
              <a:schemeClr val="dk1"/>
            </a:solidFill>
            <a:prstDash val="solid"/>
            <a:round/>
            <a:headEnd type="none" w="sm" len="sm"/>
            <a:tailEnd type="none" w="sm" len="sm"/>
          </a:ln>
          <a:effectLst>
            <a:outerShdw blurRad="40000" dist="20000" dir="5400000" rotWithShape="0">
              <a:srgbClr val="000000">
                <a:alpha val="37647"/>
              </a:srgbClr>
            </a:outerShdw>
          </a:effectLst>
        </p:spPr>
      </p:cxnSp>
      <p:sp>
        <p:nvSpPr>
          <p:cNvPr id="303" name="Google Shape;303;p34"/>
          <p:cNvSpPr txBox="1"/>
          <p:nvPr/>
        </p:nvSpPr>
        <p:spPr>
          <a:xfrm>
            <a:off x="8061877" y="5972148"/>
            <a:ext cx="914400" cy="36933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800">
                <a:solidFill>
                  <a:schemeClr val="dk1"/>
                </a:solidFill>
                <a:latin typeface="Calibri"/>
                <a:ea typeface="Calibri"/>
                <a:cs typeface="Calibri"/>
                <a:sym typeface="Calibri"/>
              </a:rPr>
              <a:t>…</a:t>
            </a:r>
            <a:endParaRPr sz="1800">
              <a:solidFill>
                <a:schemeClr val="dk1"/>
              </a:solidFill>
              <a:latin typeface="Calibri"/>
              <a:ea typeface="Calibri"/>
              <a:cs typeface="Calibri"/>
              <a:sym typeface="Calibri"/>
            </a:endParaRPr>
          </a:p>
        </p:txBody>
      </p:sp>
      <p:sp>
        <p:nvSpPr>
          <p:cNvPr id="304" name="Google Shape;304;p34"/>
          <p:cNvSpPr/>
          <p:nvPr/>
        </p:nvSpPr>
        <p:spPr>
          <a:xfrm>
            <a:off x="7653797" y="4997292"/>
            <a:ext cx="1224238" cy="188925"/>
          </a:xfrm>
          <a:prstGeom prst="rect">
            <a:avLst/>
          </a:prstGeom>
          <a:solidFill>
            <a:schemeClr val="lt1"/>
          </a:solidFill>
          <a:ln>
            <a:noFill/>
          </a:ln>
          <a:effectLst>
            <a:outerShdw blurRad="40000" dist="23000" dir="5400000" rotWithShape="0">
              <a:schemeClr val="lt1">
                <a:alpha val="34901"/>
              </a:scheme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305" name="Google Shape;305;p34"/>
          <p:cNvSpPr txBox="1"/>
          <p:nvPr/>
        </p:nvSpPr>
        <p:spPr>
          <a:xfrm>
            <a:off x="7620000" y="1214362"/>
            <a:ext cx="1524000" cy="690638"/>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None/>
            </a:pPr>
            <a:r>
              <a:rPr lang="en-US" sz="2400">
                <a:solidFill>
                  <a:srgbClr val="FF0000"/>
                </a:solidFill>
                <a:latin typeface="Calibri"/>
                <a:ea typeface="Calibri"/>
                <a:cs typeface="Calibri"/>
                <a:sym typeface="Calibri"/>
              </a:rPr>
              <a:t>Function call:</a:t>
            </a:r>
            <a:endParaRPr sz="2400">
              <a:solidFill>
                <a:srgbClr val="FF0000"/>
              </a:solidFill>
              <a:latin typeface="Calibri"/>
              <a:ea typeface="Calibri"/>
              <a:cs typeface="Calibri"/>
              <a:sym typeface="Calibri"/>
            </a:endParaRPr>
          </a:p>
        </p:txBody>
      </p:sp>
      <p:sp>
        <p:nvSpPr>
          <p:cNvPr id="306" name="Google Shape;306;p34"/>
          <p:cNvSpPr txBox="1"/>
          <p:nvPr/>
        </p:nvSpPr>
        <p:spPr>
          <a:xfrm>
            <a:off x="7616952" y="1216152"/>
            <a:ext cx="1524000" cy="690638"/>
          </a:xfrm>
          <a:prstGeom prst="rect">
            <a:avLst/>
          </a:prstGeom>
          <a:noFill/>
          <a:ln>
            <a:noFill/>
          </a:ln>
        </p:spPr>
        <p:txBody>
          <a:bodyPr spcFirstLastPara="1" wrap="square" lIns="91425" tIns="45700" rIns="91425" bIns="45700" anchor="t" anchorCtr="0">
            <a:noAutofit/>
          </a:bodyPr>
          <a:lstStyle/>
          <a:p>
            <a:pPr marL="0" marR="0" lvl="0" indent="0" algn="l" rtl="0">
              <a:lnSpc>
                <a:spcPct val="80000"/>
              </a:lnSpc>
              <a:spcBef>
                <a:spcPts val="0"/>
              </a:spcBef>
              <a:spcAft>
                <a:spcPts val="0"/>
              </a:spcAft>
              <a:buNone/>
            </a:pPr>
            <a:r>
              <a:rPr lang="en-US" sz="2400" dirty="0">
                <a:solidFill>
                  <a:srgbClr val="FF0000"/>
                </a:solidFill>
                <a:latin typeface="Calibri"/>
                <a:ea typeface="Calibri"/>
                <a:cs typeface="Calibri"/>
                <a:sym typeface="Calibri"/>
              </a:rPr>
              <a:t>Function returns:</a:t>
            </a:r>
            <a:endParaRPr sz="2400" dirty="0">
              <a:solidFill>
                <a:srgbClr val="FF0000"/>
              </a:solidFill>
              <a:latin typeface="Calibri"/>
              <a:ea typeface="Calibri"/>
              <a:cs typeface="Calibri"/>
              <a:sym typeface="Calibri"/>
            </a:endParaRPr>
          </a:p>
        </p:txBody>
      </p:sp>
      <p:grpSp>
        <p:nvGrpSpPr>
          <p:cNvPr id="307" name="Google Shape;307;p34"/>
          <p:cNvGrpSpPr/>
          <p:nvPr/>
        </p:nvGrpSpPr>
        <p:grpSpPr>
          <a:xfrm>
            <a:off x="6705600" y="4751600"/>
            <a:ext cx="838200" cy="519000"/>
            <a:chOff x="6400800" y="4953000"/>
            <a:chExt cx="838200" cy="519000"/>
          </a:xfrm>
        </p:grpSpPr>
        <p:sp>
          <p:nvSpPr>
            <p:cNvPr id="308" name="Google Shape;308;p34"/>
            <p:cNvSpPr txBox="1"/>
            <p:nvPr/>
          </p:nvSpPr>
          <p:spPr>
            <a:xfrm>
              <a:off x="6400800" y="4953000"/>
              <a:ext cx="658800" cy="519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chemeClr val="dk1"/>
                  </a:solidFill>
                  <a:latin typeface="Calibri"/>
                  <a:ea typeface="Calibri"/>
                  <a:cs typeface="Calibri"/>
                  <a:sym typeface="Calibri"/>
                </a:rPr>
                <a:t>SP</a:t>
              </a:r>
              <a:endParaRPr sz="2000">
                <a:solidFill>
                  <a:schemeClr val="dk1"/>
                </a:solidFill>
                <a:latin typeface="Calibri"/>
                <a:ea typeface="Calibri"/>
                <a:cs typeface="Calibri"/>
                <a:sym typeface="Calibri"/>
              </a:endParaRPr>
            </a:p>
          </p:txBody>
        </p:sp>
        <p:cxnSp>
          <p:nvCxnSpPr>
            <p:cNvPr id="309" name="Google Shape;309;p34"/>
            <p:cNvCxnSpPr/>
            <p:nvPr/>
          </p:nvCxnSpPr>
          <p:spPr>
            <a:xfrm>
              <a:off x="7010400" y="5257800"/>
              <a:ext cx="228600" cy="0"/>
            </a:xfrm>
            <a:prstGeom prst="straightConnector1">
              <a:avLst/>
            </a:prstGeom>
            <a:noFill/>
            <a:ln w="38100" cap="flat" cmpd="sng">
              <a:solidFill>
                <a:schemeClr val="dk1"/>
              </a:solidFill>
              <a:prstDash val="solid"/>
              <a:round/>
              <a:headEnd type="none" w="sm" len="sm"/>
              <a:tailEnd type="triangle" w="med" len="med"/>
            </a:ln>
          </p:spPr>
        </p:cxnSp>
      </p:grpSp>
    </p:spTree>
    <p:extLst>
      <p:ext uri="{BB962C8B-B14F-4D97-AF65-F5344CB8AC3E}">
        <p14:creationId xmlns:p14="http://schemas.microsoft.com/office/powerpoint/2010/main" val="3697079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8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8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5"/>
                                        </p:tgtEl>
                                        <p:attrNameLst>
                                          <p:attrName>style.visibility</p:attrName>
                                        </p:attrNameLst>
                                      </p:cBhvr>
                                      <p:to>
                                        <p:strVal val="visible"/>
                                      </p:to>
                                    </p:set>
                                  </p:childTnLst>
                                </p:cTn>
                              </p:par>
                              <p:par>
                                <p:cTn id="39" presetID="10" presetClass="entr" presetSubtype="0" fill="hold" nodeType="withEffect">
                                  <p:stCondLst>
                                    <p:cond delay="1000"/>
                                  </p:stCondLst>
                                  <p:childTnLst>
                                    <p:set>
                                      <p:cBhvr>
                                        <p:cTn id="40" dur="1" fill="hold">
                                          <p:stCondLst>
                                            <p:cond delay="0"/>
                                          </p:stCondLst>
                                        </p:cTn>
                                        <p:tgtEl>
                                          <p:spTgt spid="288"/>
                                        </p:tgtEl>
                                        <p:attrNameLst>
                                          <p:attrName>style.visibility</p:attrName>
                                        </p:attrNameLst>
                                      </p:cBhvr>
                                      <p:to>
                                        <p:strVal val="visible"/>
                                      </p:to>
                                    </p:set>
                                    <p:animEffect transition="in" filter="fade">
                                      <p:cBhvr>
                                        <p:cTn id="41" dur="1000"/>
                                        <p:tgtEl>
                                          <p:spTgt spid="288"/>
                                        </p:tgtEl>
                                      </p:cBhvr>
                                    </p:animEffect>
                                  </p:childTnLst>
                                </p:cTn>
                              </p:par>
                              <p:par>
                                <p:cTn id="42" presetID="10" presetClass="exit" presetSubtype="0" fill="hold" nodeType="withEffect">
                                  <p:stCondLst>
                                    <p:cond delay="1000"/>
                                  </p:stCondLst>
                                  <p:childTnLst>
                                    <p:animEffect transition="out" filter="fade">
                                      <p:cBhvr>
                                        <p:cTn id="43" dur="2000"/>
                                        <p:tgtEl>
                                          <p:spTgt spid="304"/>
                                        </p:tgtEl>
                                      </p:cBhvr>
                                    </p:animEffect>
                                    <p:set>
                                      <p:cBhvr>
                                        <p:cTn id="44" dur="1" fill="hold">
                                          <p:stCondLst>
                                            <p:cond delay="2000"/>
                                          </p:stCondLst>
                                        </p:cTn>
                                        <p:tgtEl>
                                          <p:spTgt spid="304"/>
                                        </p:tgtEl>
                                        <p:attrNameLst>
                                          <p:attrName>style.visibility</p:attrName>
                                        </p:attrNameLst>
                                      </p:cBhvr>
                                      <p:to>
                                        <p:strVal val="hidden"/>
                                      </p:to>
                                    </p:set>
                                  </p:childTnLst>
                                </p:cTn>
                              </p:par>
                              <p:par>
                                <p:cTn id="45" presetID="1" presetClass="exit" presetSubtype="0" fill="hold" nodeType="withEffect">
                                  <p:stCondLst>
                                    <p:cond delay="0"/>
                                  </p:stCondLst>
                                  <p:childTnLst>
                                    <p:set>
                                      <p:cBhvr>
                                        <p:cTn id="46" dur="1" fill="hold">
                                          <p:stCondLst>
                                            <p:cond delay="1500"/>
                                          </p:stCondLst>
                                        </p:cTn>
                                        <p:tgtEl>
                                          <p:spTgt spid="298"/>
                                        </p:tgtEl>
                                        <p:attrNameLst>
                                          <p:attrName>style.visibility</p:attrName>
                                        </p:attrNameLst>
                                      </p:cBhvr>
                                      <p:to>
                                        <p:strVal val="hidden"/>
                                      </p:to>
                                    </p:set>
                                  </p:childTnLst>
                                </p:cTn>
                              </p:par>
                              <p:par>
                                <p:cTn id="47" presetID="1" presetClass="entr" presetSubtype="0" fill="hold" nodeType="withEffect">
                                  <p:stCondLst>
                                    <p:cond delay="0"/>
                                  </p:stCondLst>
                                  <p:childTnLst>
                                    <p:set>
                                      <p:cBhvr>
                                        <p:cTn id="48" dur="1" fill="hold">
                                          <p:stCondLst>
                                            <p:cond delay="0"/>
                                          </p:stCondLst>
                                        </p:cTn>
                                        <p:tgtEl>
                                          <p:spTgt spid="307"/>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xit" presetSubtype="0" fill="hold" nodeType="clickEffect">
                                  <p:stCondLst>
                                    <p:cond delay="0"/>
                                  </p:stCondLst>
                                  <p:childTnLst>
                                    <p:set>
                                      <p:cBhvr>
                                        <p:cTn id="52" dur="1" fill="hold">
                                          <p:stCondLst>
                                            <p:cond delay="1"/>
                                          </p:stCondLst>
                                        </p:cTn>
                                        <p:tgtEl>
                                          <p:spTgt spid="305"/>
                                        </p:tgtEl>
                                        <p:attrNameLst>
                                          <p:attrName>style.visibility</p:attrName>
                                        </p:attrNameLst>
                                      </p:cBhvr>
                                      <p:to>
                                        <p:strVal val="hidden"/>
                                      </p:to>
                                    </p:set>
                                  </p:childTnLst>
                                </p:cTn>
                              </p:par>
                              <p:par>
                                <p:cTn id="53" presetID="1" presetClass="entr" presetSubtype="0" fill="hold" nodeType="withEffect">
                                  <p:stCondLst>
                                    <p:cond delay="0"/>
                                  </p:stCondLst>
                                  <p:childTnLst>
                                    <p:set>
                                      <p:cBhvr>
                                        <p:cTn id="54" dur="1" fill="hold">
                                          <p:stCondLst>
                                            <p:cond delay="0"/>
                                          </p:stCondLst>
                                        </p:cTn>
                                        <p:tgtEl>
                                          <p:spTgt spid="306"/>
                                        </p:tgtEl>
                                        <p:attrNameLst>
                                          <p:attrName>style.visibility</p:attrName>
                                        </p:attrNameLst>
                                      </p:cBhvr>
                                      <p:to>
                                        <p:strVal val="visible"/>
                                      </p:to>
                                    </p:set>
                                  </p:childTnLst>
                                </p:cTn>
                              </p:par>
                              <p:par>
                                <p:cTn id="55" presetID="10" presetClass="exit" presetSubtype="0" fill="hold" nodeType="withEffect">
                                  <p:stCondLst>
                                    <p:cond delay="1000"/>
                                  </p:stCondLst>
                                  <p:childTnLst>
                                    <p:animEffect transition="out" filter="fade">
                                      <p:cBhvr>
                                        <p:cTn id="56" dur="1000"/>
                                        <p:tgtEl>
                                          <p:spTgt spid="288"/>
                                        </p:tgtEl>
                                      </p:cBhvr>
                                    </p:animEffect>
                                    <p:set>
                                      <p:cBhvr>
                                        <p:cTn id="57" dur="1" fill="hold">
                                          <p:stCondLst>
                                            <p:cond delay="1000"/>
                                          </p:stCondLst>
                                        </p:cTn>
                                        <p:tgtEl>
                                          <p:spTgt spid="288"/>
                                        </p:tgtEl>
                                        <p:attrNameLst>
                                          <p:attrName>style.visibility</p:attrName>
                                        </p:attrNameLst>
                                      </p:cBhvr>
                                      <p:to>
                                        <p:strVal val="hidden"/>
                                      </p:to>
                                    </p:set>
                                  </p:childTnLst>
                                </p:cTn>
                              </p:par>
                              <p:par>
                                <p:cTn id="58" presetID="10" presetClass="entr" presetSubtype="0" fill="hold" nodeType="withEffect">
                                  <p:stCondLst>
                                    <p:cond delay="1000"/>
                                  </p:stCondLst>
                                  <p:childTnLst>
                                    <p:set>
                                      <p:cBhvr>
                                        <p:cTn id="59" dur="1" fill="hold">
                                          <p:stCondLst>
                                            <p:cond delay="0"/>
                                          </p:stCondLst>
                                        </p:cTn>
                                        <p:tgtEl>
                                          <p:spTgt spid="304"/>
                                        </p:tgtEl>
                                        <p:attrNameLst>
                                          <p:attrName>style.visibility</p:attrName>
                                        </p:attrNameLst>
                                      </p:cBhvr>
                                      <p:to>
                                        <p:strVal val="visible"/>
                                      </p:to>
                                    </p:set>
                                    <p:animEffect transition="in" filter="fade">
                                      <p:cBhvr>
                                        <p:cTn id="60" dur="2000"/>
                                        <p:tgtEl>
                                          <p:spTgt spid="304"/>
                                        </p:tgtEl>
                                      </p:cBhvr>
                                    </p:animEffect>
                                  </p:childTnLst>
                                </p:cTn>
                              </p:par>
                              <p:par>
                                <p:cTn id="61" presetID="1" presetClass="exit" presetSubtype="0" fill="hold" nodeType="withEffect">
                                  <p:stCondLst>
                                    <p:cond delay="0"/>
                                  </p:stCondLst>
                                  <p:childTnLst>
                                    <p:set>
                                      <p:cBhvr>
                                        <p:cTn id="62" dur="1" fill="hold">
                                          <p:stCondLst>
                                            <p:cond delay="1000"/>
                                          </p:stCondLst>
                                        </p:cTn>
                                        <p:tgtEl>
                                          <p:spTgt spid="307"/>
                                        </p:tgtEl>
                                        <p:attrNameLst>
                                          <p:attrName>style.visibility</p:attrName>
                                        </p:attrNameLst>
                                      </p:cBhvr>
                                      <p:to>
                                        <p:strVal val="hidden"/>
                                      </p:to>
                                    </p:set>
                                  </p:childTnLst>
                                </p:cTn>
                              </p:par>
                              <p:par>
                                <p:cTn id="63" presetID="1" presetClass="entr" presetSubtype="0" fill="hold" nodeType="withEffect">
                                  <p:stCondLst>
                                    <p:cond delay="0"/>
                                  </p:stCondLst>
                                  <p:childTnLst>
                                    <p:set>
                                      <p:cBhvr>
                                        <p:cTn id="64" dur="1" fill="hold">
                                          <p:stCondLst>
                                            <p:cond delay="0"/>
                                          </p:stCondLst>
                                        </p:cTn>
                                        <p:tgtEl>
                                          <p:spTgt spid="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3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The Stack</a:t>
            </a:r>
            <a:endParaRPr/>
          </a:p>
        </p:txBody>
      </p:sp>
      <p:sp>
        <p:nvSpPr>
          <p:cNvPr id="316" name="Google Shape;316;p35"/>
          <p:cNvSpPr txBox="1">
            <a:spLocks noGrp="1"/>
          </p:cNvSpPr>
          <p:nvPr>
            <p:ph type="body" idx="1"/>
          </p:nvPr>
        </p:nvSpPr>
        <p:spPr>
          <a:xfrm>
            <a:off x="457200" y="1600200"/>
            <a:ext cx="8229600" cy="48006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Last In, First Out (LIFO) data structure</a:t>
            </a:r>
            <a:endParaRPr/>
          </a:p>
          <a:p>
            <a:pPr marL="342900" marR="0" lvl="0" indent="-342900" algn="l" rtl="0">
              <a:lnSpc>
                <a:spcPct val="60000"/>
              </a:lnSpc>
              <a:spcBef>
                <a:spcPts val="240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int main() {</a:t>
            </a:r>
            <a:endParaRPr/>
          </a:p>
          <a:p>
            <a:pPr marL="342900" marR="0" lvl="0" indent="-342900" algn="l" rtl="0">
              <a:lnSpc>
                <a:spcPct val="60000"/>
              </a:lnSpc>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a(0);</a:t>
            </a:r>
            <a:endParaRPr/>
          </a:p>
          <a:p>
            <a:pPr marL="342900" marR="0" lvl="0" indent="-342900" algn="l" rtl="0">
              <a:lnSpc>
                <a:spcPct val="60000"/>
              </a:lnSpc>
              <a:spcBef>
                <a:spcPts val="480"/>
              </a:spcBef>
              <a:spcAft>
                <a:spcPts val="0"/>
              </a:spcAft>
              <a:buClr>
                <a:schemeClr val="dk1"/>
              </a:buClr>
              <a:buFont typeface="Arial"/>
              <a:buNone/>
            </a:pPr>
            <a:r>
              <a:rPr lang="en-US" sz="2400" b="0" i="0" u="none" strike="noStrike" cap="none">
                <a:solidFill>
                  <a:schemeClr val="dk1"/>
                </a:solidFill>
                <a:latin typeface="Courier New"/>
                <a:ea typeface="Courier New"/>
                <a:cs typeface="Courier New"/>
                <a:sym typeface="Courier New"/>
              </a:rPr>
              <a:t>		  return 1; }</a:t>
            </a:r>
            <a:endParaRPr/>
          </a:p>
          <a:p>
            <a:pPr marL="342900" marR="0" lvl="0" indent="-342900" algn="l" rtl="0">
              <a:lnSpc>
                <a:spcPct val="60000"/>
              </a:lnSpc>
              <a:spcBef>
                <a:spcPts val="1200"/>
              </a:spcBef>
              <a:spcAft>
                <a:spcPts val="0"/>
              </a:spcAft>
              <a:buClr>
                <a:srgbClr val="8EB4E3"/>
              </a:buClr>
              <a:buFont typeface="Arial"/>
              <a:buNone/>
            </a:pPr>
            <a:r>
              <a:rPr lang="en-US" sz="2400" b="0" i="0" u="none" strike="noStrike" cap="none">
                <a:solidFill>
                  <a:srgbClr val="8EB4E3"/>
                </a:solidFill>
                <a:latin typeface="Courier New"/>
                <a:ea typeface="Courier New"/>
                <a:cs typeface="Courier New"/>
                <a:sym typeface="Courier New"/>
              </a:rPr>
              <a:t>		void a(int m) {</a:t>
            </a:r>
            <a:endParaRPr/>
          </a:p>
          <a:p>
            <a:pPr marL="342900" marR="0" lvl="0" indent="-342900" algn="l" rtl="0">
              <a:lnSpc>
                <a:spcPct val="60000"/>
              </a:lnSpc>
              <a:spcBef>
                <a:spcPts val="480"/>
              </a:spcBef>
              <a:spcAft>
                <a:spcPts val="0"/>
              </a:spcAft>
              <a:buClr>
                <a:srgbClr val="8EB4E3"/>
              </a:buClr>
              <a:buFont typeface="Arial"/>
              <a:buNone/>
            </a:pPr>
            <a:r>
              <a:rPr lang="en-US" sz="2400" b="0" i="0" u="none" strike="noStrike" cap="none">
                <a:solidFill>
                  <a:srgbClr val="8EB4E3"/>
                </a:solidFill>
                <a:latin typeface="Courier New"/>
                <a:ea typeface="Courier New"/>
                <a:cs typeface="Courier New"/>
                <a:sym typeface="Courier New"/>
              </a:rPr>
              <a:t>		  b(1); }</a:t>
            </a:r>
            <a:endParaRPr/>
          </a:p>
          <a:p>
            <a:pPr marL="342900" marR="0" lvl="0" indent="-342900" algn="l" rtl="0">
              <a:lnSpc>
                <a:spcPct val="60000"/>
              </a:lnSpc>
              <a:spcBef>
                <a:spcPts val="1200"/>
              </a:spcBef>
              <a:spcAft>
                <a:spcPts val="0"/>
              </a:spcAft>
              <a:buClr>
                <a:srgbClr val="C0504D"/>
              </a:buClr>
              <a:buFont typeface="Arial"/>
              <a:buNone/>
            </a:pPr>
            <a:r>
              <a:rPr lang="en-US" sz="2400" b="0" i="0" u="none" strike="noStrike" cap="none">
                <a:solidFill>
                  <a:srgbClr val="C0504D"/>
                </a:solidFill>
                <a:latin typeface="Courier New"/>
                <a:ea typeface="Courier New"/>
                <a:cs typeface="Courier New"/>
                <a:sym typeface="Courier New"/>
              </a:rPr>
              <a:t>		void b(int n) {</a:t>
            </a:r>
            <a:endParaRPr/>
          </a:p>
          <a:p>
            <a:pPr marL="342900" marR="0" lvl="0" indent="-342900" algn="l" rtl="0">
              <a:lnSpc>
                <a:spcPct val="60000"/>
              </a:lnSpc>
              <a:spcBef>
                <a:spcPts val="480"/>
              </a:spcBef>
              <a:spcAft>
                <a:spcPts val="0"/>
              </a:spcAft>
              <a:buClr>
                <a:srgbClr val="C0504D"/>
              </a:buClr>
              <a:buFont typeface="Arial"/>
              <a:buNone/>
            </a:pPr>
            <a:r>
              <a:rPr lang="en-US" sz="2400" b="0" i="0" u="none" strike="noStrike" cap="none">
                <a:solidFill>
                  <a:srgbClr val="C0504D"/>
                </a:solidFill>
                <a:latin typeface="Courier New"/>
                <a:ea typeface="Courier New"/>
                <a:cs typeface="Courier New"/>
                <a:sym typeface="Courier New"/>
              </a:rPr>
              <a:t>		  c(2);</a:t>
            </a:r>
            <a:endParaRPr/>
          </a:p>
          <a:p>
            <a:pPr marL="342900" marR="0" lvl="0" indent="-342900" algn="l" rtl="0">
              <a:lnSpc>
                <a:spcPct val="60000"/>
              </a:lnSpc>
              <a:spcBef>
                <a:spcPts val="480"/>
              </a:spcBef>
              <a:spcAft>
                <a:spcPts val="0"/>
              </a:spcAft>
              <a:buClr>
                <a:srgbClr val="C0504D"/>
              </a:buClr>
              <a:buFont typeface="Arial"/>
              <a:buNone/>
            </a:pPr>
            <a:r>
              <a:rPr lang="en-US" sz="2400" b="0" i="0" u="none" strike="noStrike" cap="none">
                <a:solidFill>
                  <a:srgbClr val="C0504D"/>
                </a:solidFill>
                <a:latin typeface="Courier New"/>
                <a:ea typeface="Courier New"/>
                <a:cs typeface="Courier New"/>
                <a:sym typeface="Courier New"/>
              </a:rPr>
              <a:t>		  d(4); }</a:t>
            </a:r>
            <a:endParaRPr/>
          </a:p>
          <a:p>
            <a:pPr marL="342900" marR="0" lvl="0" indent="-342900" algn="l" rtl="0">
              <a:lnSpc>
                <a:spcPct val="60000"/>
              </a:lnSpc>
              <a:spcBef>
                <a:spcPts val="1200"/>
              </a:spcBef>
              <a:spcAft>
                <a:spcPts val="0"/>
              </a:spcAft>
              <a:buClr>
                <a:srgbClr val="66FF33"/>
              </a:buClr>
              <a:buFont typeface="Arial"/>
              <a:buNone/>
            </a:pPr>
            <a:r>
              <a:rPr lang="en-US" sz="2400" b="0" i="0" u="none" strike="noStrike" cap="none">
                <a:solidFill>
                  <a:srgbClr val="66FF33"/>
                </a:solidFill>
                <a:latin typeface="Courier New"/>
                <a:ea typeface="Courier New"/>
                <a:cs typeface="Courier New"/>
                <a:sym typeface="Courier New"/>
              </a:rPr>
              <a:t>		void c(int o) {</a:t>
            </a:r>
            <a:endParaRPr/>
          </a:p>
          <a:p>
            <a:pPr marL="342900" marR="0" lvl="0" indent="-342900" algn="l" rtl="0">
              <a:lnSpc>
                <a:spcPct val="60000"/>
              </a:lnSpc>
              <a:spcBef>
                <a:spcPts val="480"/>
              </a:spcBef>
              <a:spcAft>
                <a:spcPts val="0"/>
              </a:spcAft>
              <a:buClr>
                <a:srgbClr val="66FF33"/>
              </a:buClr>
              <a:buFont typeface="Arial"/>
              <a:buNone/>
            </a:pPr>
            <a:r>
              <a:rPr lang="en-US" sz="2400" b="0" i="0" u="none" strike="noStrike" cap="none">
                <a:solidFill>
                  <a:srgbClr val="66FF33"/>
                </a:solidFill>
                <a:latin typeface="Courier New"/>
                <a:ea typeface="Courier New"/>
                <a:cs typeface="Courier New"/>
                <a:sym typeface="Courier New"/>
              </a:rPr>
              <a:t>		  printf(“c”); }</a:t>
            </a:r>
            <a:endParaRPr/>
          </a:p>
          <a:p>
            <a:pPr marL="342900" marR="0" lvl="0" indent="-342900" algn="l" rtl="0">
              <a:lnSpc>
                <a:spcPct val="60000"/>
              </a:lnSpc>
              <a:spcBef>
                <a:spcPts val="1200"/>
              </a:spcBef>
              <a:spcAft>
                <a:spcPts val="0"/>
              </a:spcAft>
              <a:buClr>
                <a:srgbClr val="FF00FF"/>
              </a:buClr>
              <a:buFont typeface="Arial"/>
              <a:buNone/>
            </a:pPr>
            <a:r>
              <a:rPr lang="en-US" sz="2400" b="0" i="0" u="none" strike="noStrike" cap="none">
                <a:solidFill>
                  <a:srgbClr val="FF00FF"/>
                </a:solidFill>
                <a:latin typeface="Courier New"/>
                <a:ea typeface="Courier New"/>
                <a:cs typeface="Courier New"/>
                <a:sym typeface="Courier New"/>
              </a:rPr>
              <a:t>		void d(int p) {</a:t>
            </a:r>
            <a:endParaRPr/>
          </a:p>
          <a:p>
            <a:pPr marL="342900" marR="0" lvl="0" indent="-342900" algn="l" rtl="0">
              <a:lnSpc>
                <a:spcPct val="60000"/>
              </a:lnSpc>
              <a:spcBef>
                <a:spcPts val="480"/>
              </a:spcBef>
              <a:spcAft>
                <a:spcPts val="0"/>
              </a:spcAft>
              <a:buClr>
                <a:srgbClr val="FF00FF"/>
              </a:buClr>
              <a:buFont typeface="Arial"/>
              <a:buNone/>
            </a:pPr>
            <a:r>
              <a:rPr lang="en-US" sz="2400" b="0" i="0" u="none" strike="noStrike" cap="none">
                <a:solidFill>
                  <a:srgbClr val="FF00FF"/>
                </a:solidFill>
                <a:latin typeface="Courier New"/>
                <a:ea typeface="Courier New"/>
                <a:cs typeface="Courier New"/>
                <a:sym typeface="Courier New"/>
              </a:rPr>
              <a:t>		  printf(“d”); }</a:t>
            </a:r>
            <a:endParaRPr sz="2400" b="0" i="0" u="none" strike="noStrike" cap="none">
              <a:solidFill>
                <a:srgbClr val="FF00FF"/>
              </a:solidFill>
              <a:latin typeface="Courier New"/>
              <a:ea typeface="Courier New"/>
              <a:cs typeface="Courier New"/>
              <a:sym typeface="Courier New"/>
            </a:endParaRPr>
          </a:p>
        </p:txBody>
      </p:sp>
      <p:sp>
        <p:nvSpPr>
          <p:cNvPr id="317" name="Google Shape;317;p3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318" name="Google Shape;318;p3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319" name="Google Shape;319;p3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7</a:t>
            </a:fld>
            <a:endParaRPr sz="1200">
              <a:solidFill>
                <a:srgbClr val="888888"/>
              </a:solidFill>
              <a:latin typeface="Calibri"/>
              <a:ea typeface="Calibri"/>
              <a:cs typeface="Calibri"/>
              <a:sym typeface="Calibri"/>
            </a:endParaRPr>
          </a:p>
        </p:txBody>
      </p:sp>
      <p:sp>
        <p:nvSpPr>
          <p:cNvPr id="320" name="Google Shape;320;p35" descr="Large grid"/>
          <p:cNvSpPr/>
          <p:nvPr/>
        </p:nvSpPr>
        <p:spPr>
          <a:xfrm>
            <a:off x="7272338" y="1981200"/>
            <a:ext cx="1143000" cy="762000"/>
          </a:xfrm>
          <a:prstGeom prst="rect">
            <a:avLst/>
          </a:prstGeom>
          <a:solidFill>
            <a:schemeClr val="lt1"/>
          </a:solid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1" name="Google Shape;321;p35"/>
          <p:cNvSpPr txBox="1"/>
          <p:nvPr/>
        </p:nvSpPr>
        <p:spPr>
          <a:xfrm>
            <a:off x="7348538" y="1524000"/>
            <a:ext cx="795300" cy="399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i="1">
                <a:solidFill>
                  <a:schemeClr val="dk1"/>
                </a:solidFill>
                <a:latin typeface="Calibri"/>
                <a:ea typeface="Calibri"/>
                <a:cs typeface="Calibri"/>
                <a:sym typeface="Calibri"/>
              </a:rPr>
              <a:t>stack</a:t>
            </a:r>
            <a:endParaRPr/>
          </a:p>
        </p:txBody>
      </p:sp>
      <p:sp>
        <p:nvSpPr>
          <p:cNvPr id="322" name="Google Shape;322;p35" descr="Large grid"/>
          <p:cNvSpPr/>
          <p:nvPr/>
        </p:nvSpPr>
        <p:spPr>
          <a:xfrm>
            <a:off x="7272338" y="2743200"/>
            <a:ext cx="1143000" cy="838200"/>
          </a:xfrm>
          <a:prstGeom prst="rect">
            <a:avLst/>
          </a:prstGeom>
          <a:solidFill>
            <a:schemeClr val="lt1"/>
          </a:solidFill>
          <a:ln w="12700" cap="flat" cmpd="sng">
            <a:solidFill>
              <a:schemeClr val="accent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3" name="Google Shape;323;p35" descr="Large grid"/>
          <p:cNvSpPr/>
          <p:nvPr/>
        </p:nvSpPr>
        <p:spPr>
          <a:xfrm>
            <a:off x="7272338" y="3581400"/>
            <a:ext cx="1143000" cy="838200"/>
          </a:xfrm>
          <a:prstGeom prst="rect">
            <a:avLst/>
          </a:prstGeom>
          <a:solidFill>
            <a:srgbClr val="FFFFFF"/>
          </a:solidFill>
          <a:ln w="12700" cap="flat" cmpd="sng">
            <a:solidFill>
              <a:schemeClr val="accent2"/>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4" name="Google Shape;324;p35" descr="Large grid"/>
          <p:cNvSpPr/>
          <p:nvPr/>
        </p:nvSpPr>
        <p:spPr>
          <a:xfrm>
            <a:off x="7272338" y="4419600"/>
            <a:ext cx="1143000" cy="838200"/>
          </a:xfrm>
          <a:prstGeom prst="rect">
            <a:avLst/>
          </a:prstGeom>
          <a:solidFill>
            <a:srgbClr val="FFFFFF"/>
          </a:solidFill>
          <a:ln w="12700" cap="flat" cmpd="sng">
            <a:solidFill>
              <a:srgbClr val="66FF33"/>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5" name="Google Shape;325;p35" descr="Large grid"/>
          <p:cNvSpPr/>
          <p:nvPr/>
        </p:nvSpPr>
        <p:spPr>
          <a:xfrm>
            <a:off x="7272338" y="4419600"/>
            <a:ext cx="1143000" cy="838200"/>
          </a:xfrm>
          <a:prstGeom prst="rect">
            <a:avLst/>
          </a:prstGeom>
          <a:solidFill>
            <a:srgbClr val="FFFFFF"/>
          </a:solidFill>
          <a:ln w="12700" cap="flat" cmpd="sng">
            <a:solidFill>
              <a:srgbClr val="FF00FF"/>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326" name="Google Shape;326;p35"/>
          <p:cNvGrpSpPr/>
          <p:nvPr/>
        </p:nvGrpSpPr>
        <p:grpSpPr>
          <a:xfrm>
            <a:off x="5410200" y="2514600"/>
            <a:ext cx="1828800" cy="399900"/>
            <a:chOff x="5748338" y="2514600"/>
            <a:chExt cx="1828800" cy="399900"/>
          </a:xfrm>
        </p:grpSpPr>
        <p:sp>
          <p:nvSpPr>
            <p:cNvPr id="327" name="Google Shape;327;p35"/>
            <p:cNvSpPr txBox="1"/>
            <p:nvPr/>
          </p:nvSpPr>
          <p:spPr>
            <a:xfrm>
              <a:off x="5748338" y="2514600"/>
              <a:ext cx="1639800" cy="399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i="1">
                  <a:solidFill>
                    <a:schemeClr val="dk1"/>
                  </a:solidFill>
                  <a:latin typeface="Calibri"/>
                  <a:ea typeface="Calibri"/>
                  <a:cs typeface="Calibri"/>
                  <a:sym typeface="Calibri"/>
                </a:rPr>
                <a:t>Stack Pointer</a:t>
              </a:r>
              <a:endParaRPr/>
            </a:p>
          </p:txBody>
        </p:sp>
        <p:cxnSp>
          <p:nvCxnSpPr>
            <p:cNvPr id="328" name="Google Shape;328;p35"/>
            <p:cNvCxnSpPr/>
            <p:nvPr/>
          </p:nvCxnSpPr>
          <p:spPr>
            <a:xfrm>
              <a:off x="7272338" y="2743200"/>
              <a:ext cx="304800" cy="0"/>
            </a:xfrm>
            <a:prstGeom prst="straightConnector1">
              <a:avLst/>
            </a:prstGeom>
            <a:noFill/>
            <a:ln w="38100" cap="flat" cmpd="sng">
              <a:solidFill>
                <a:schemeClr val="accent1"/>
              </a:solidFill>
              <a:prstDash val="solid"/>
              <a:round/>
              <a:headEnd type="none" w="sm" len="sm"/>
              <a:tailEnd type="triangle" w="med" len="med"/>
            </a:ln>
          </p:spPr>
        </p:cxnSp>
      </p:grpSp>
      <p:cxnSp>
        <p:nvCxnSpPr>
          <p:cNvPr id="329" name="Google Shape;329;p35"/>
          <p:cNvCxnSpPr/>
          <p:nvPr/>
        </p:nvCxnSpPr>
        <p:spPr>
          <a:xfrm>
            <a:off x="8773563" y="3352800"/>
            <a:ext cx="0" cy="1371600"/>
          </a:xfrm>
          <a:prstGeom prst="straightConnector1">
            <a:avLst/>
          </a:prstGeom>
          <a:noFill/>
          <a:ln w="12700" cap="flat" cmpd="sng">
            <a:solidFill>
              <a:schemeClr val="dk1"/>
            </a:solidFill>
            <a:prstDash val="solid"/>
            <a:round/>
            <a:headEnd type="none" w="sm" len="sm"/>
            <a:tailEnd type="triangle" w="med" len="med"/>
          </a:ln>
        </p:spPr>
      </p:cxnSp>
      <p:sp>
        <p:nvSpPr>
          <p:cNvPr id="330" name="Google Shape;330;p35"/>
          <p:cNvSpPr txBox="1"/>
          <p:nvPr/>
        </p:nvSpPr>
        <p:spPr>
          <a:xfrm>
            <a:off x="8392563" y="2362200"/>
            <a:ext cx="1082700" cy="10065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a:solidFill>
                  <a:schemeClr val="dk1"/>
                </a:solidFill>
                <a:latin typeface="Calibri"/>
                <a:ea typeface="Calibri"/>
                <a:cs typeface="Calibri"/>
                <a:sym typeface="Calibri"/>
              </a:rPr>
              <a:t>Stack grows down</a:t>
            </a:r>
            <a:endParaRPr/>
          </a:p>
        </p:txBody>
      </p:sp>
      <p:cxnSp>
        <p:nvCxnSpPr>
          <p:cNvPr id="331" name="Google Shape;331;p35"/>
          <p:cNvCxnSpPr/>
          <p:nvPr/>
        </p:nvCxnSpPr>
        <p:spPr>
          <a:xfrm>
            <a:off x="914400" y="2590800"/>
            <a:ext cx="489900" cy="0"/>
          </a:xfrm>
          <a:prstGeom prst="straightConnector1">
            <a:avLst/>
          </a:prstGeom>
          <a:noFill/>
          <a:ln w="38100" cap="flat" cmpd="sng">
            <a:solidFill>
              <a:srgbClr val="FF0000"/>
            </a:solidFill>
            <a:prstDash val="solid"/>
            <a:round/>
            <a:headEnd type="none" w="sm" len="sm"/>
            <a:tailEnd type="triangle" w="lg" len="lg"/>
          </a:ln>
        </p:spPr>
      </p:cxnSp>
      <p:cxnSp>
        <p:nvCxnSpPr>
          <p:cNvPr id="332" name="Google Shape;332;p35"/>
          <p:cNvCxnSpPr/>
          <p:nvPr/>
        </p:nvCxnSpPr>
        <p:spPr>
          <a:xfrm>
            <a:off x="914400" y="3532632"/>
            <a:ext cx="489900" cy="0"/>
          </a:xfrm>
          <a:prstGeom prst="straightConnector1">
            <a:avLst/>
          </a:prstGeom>
          <a:noFill/>
          <a:ln w="38100" cap="flat" cmpd="sng">
            <a:solidFill>
              <a:srgbClr val="FF0000"/>
            </a:solidFill>
            <a:prstDash val="solid"/>
            <a:round/>
            <a:headEnd type="none" w="sm" len="sm"/>
            <a:tailEnd type="triangle" w="lg" len="lg"/>
          </a:ln>
        </p:spPr>
      </p:cxnSp>
      <p:cxnSp>
        <p:nvCxnSpPr>
          <p:cNvPr id="333" name="Google Shape;333;p35"/>
          <p:cNvCxnSpPr/>
          <p:nvPr/>
        </p:nvCxnSpPr>
        <p:spPr>
          <a:xfrm>
            <a:off x="914400" y="4209288"/>
            <a:ext cx="489900" cy="0"/>
          </a:xfrm>
          <a:prstGeom prst="straightConnector1">
            <a:avLst/>
          </a:prstGeom>
          <a:noFill/>
          <a:ln w="38100" cap="flat" cmpd="sng">
            <a:solidFill>
              <a:srgbClr val="FF0000"/>
            </a:solidFill>
            <a:prstDash val="solid"/>
            <a:round/>
            <a:headEnd type="none" w="sm" len="sm"/>
            <a:tailEnd type="triangle" w="lg" len="lg"/>
          </a:ln>
        </p:spPr>
      </p:cxnSp>
      <p:cxnSp>
        <p:nvCxnSpPr>
          <p:cNvPr id="334" name="Google Shape;334;p35"/>
          <p:cNvCxnSpPr/>
          <p:nvPr/>
        </p:nvCxnSpPr>
        <p:spPr>
          <a:xfrm>
            <a:off x="914400" y="5160264"/>
            <a:ext cx="489900" cy="0"/>
          </a:xfrm>
          <a:prstGeom prst="straightConnector1">
            <a:avLst/>
          </a:prstGeom>
          <a:noFill/>
          <a:ln w="38100" cap="flat" cmpd="sng">
            <a:solidFill>
              <a:srgbClr val="FF0000"/>
            </a:solidFill>
            <a:prstDash val="solid"/>
            <a:round/>
            <a:headEnd type="none" w="sm" len="sm"/>
            <a:tailEnd type="triangle" w="lg" len="lg"/>
          </a:ln>
        </p:spPr>
      </p:cxnSp>
      <p:cxnSp>
        <p:nvCxnSpPr>
          <p:cNvPr id="335" name="Google Shape;335;p35"/>
          <p:cNvCxnSpPr/>
          <p:nvPr/>
        </p:nvCxnSpPr>
        <p:spPr>
          <a:xfrm>
            <a:off x="914400" y="5836920"/>
            <a:ext cx="489900" cy="0"/>
          </a:xfrm>
          <a:prstGeom prst="straightConnector1">
            <a:avLst/>
          </a:prstGeom>
          <a:noFill/>
          <a:ln w="38100" cap="flat" cmpd="sng">
            <a:solidFill>
              <a:srgbClr val="FF0000"/>
            </a:solidFill>
            <a:prstDash val="solid"/>
            <a:round/>
            <a:headEnd type="none" w="sm" len="sm"/>
            <a:tailEnd type="triangle" w="lg" len="lg"/>
          </a:ln>
        </p:spPr>
      </p:cxnSp>
      <p:grpSp>
        <p:nvGrpSpPr>
          <p:cNvPr id="336" name="Google Shape;336;p35"/>
          <p:cNvGrpSpPr/>
          <p:nvPr/>
        </p:nvGrpSpPr>
        <p:grpSpPr>
          <a:xfrm>
            <a:off x="5410200" y="3352800"/>
            <a:ext cx="1828800" cy="399900"/>
            <a:chOff x="5748338" y="2514600"/>
            <a:chExt cx="1828800" cy="399900"/>
          </a:xfrm>
        </p:grpSpPr>
        <p:sp>
          <p:nvSpPr>
            <p:cNvPr id="337" name="Google Shape;337;p35"/>
            <p:cNvSpPr txBox="1"/>
            <p:nvPr/>
          </p:nvSpPr>
          <p:spPr>
            <a:xfrm>
              <a:off x="5748338" y="2514600"/>
              <a:ext cx="1639800" cy="399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i="1">
                  <a:solidFill>
                    <a:schemeClr val="dk1"/>
                  </a:solidFill>
                  <a:latin typeface="Calibri"/>
                  <a:ea typeface="Calibri"/>
                  <a:cs typeface="Calibri"/>
                  <a:sym typeface="Calibri"/>
                </a:rPr>
                <a:t>Stack Pointer</a:t>
              </a:r>
              <a:endParaRPr/>
            </a:p>
          </p:txBody>
        </p:sp>
        <p:cxnSp>
          <p:nvCxnSpPr>
            <p:cNvPr id="338" name="Google Shape;338;p35"/>
            <p:cNvCxnSpPr/>
            <p:nvPr/>
          </p:nvCxnSpPr>
          <p:spPr>
            <a:xfrm>
              <a:off x="7272338" y="2743200"/>
              <a:ext cx="304800" cy="0"/>
            </a:xfrm>
            <a:prstGeom prst="straightConnector1">
              <a:avLst/>
            </a:prstGeom>
            <a:noFill/>
            <a:ln w="38100" cap="flat" cmpd="sng">
              <a:solidFill>
                <a:schemeClr val="accent1"/>
              </a:solidFill>
              <a:prstDash val="solid"/>
              <a:round/>
              <a:headEnd type="none" w="sm" len="sm"/>
              <a:tailEnd type="triangle" w="med" len="med"/>
            </a:ln>
          </p:spPr>
        </p:cxnSp>
      </p:grpSp>
      <p:grpSp>
        <p:nvGrpSpPr>
          <p:cNvPr id="339" name="Google Shape;339;p35"/>
          <p:cNvGrpSpPr/>
          <p:nvPr/>
        </p:nvGrpSpPr>
        <p:grpSpPr>
          <a:xfrm>
            <a:off x="5410200" y="4191000"/>
            <a:ext cx="1828800" cy="399900"/>
            <a:chOff x="5748338" y="2514600"/>
            <a:chExt cx="1828800" cy="399900"/>
          </a:xfrm>
        </p:grpSpPr>
        <p:sp>
          <p:nvSpPr>
            <p:cNvPr id="340" name="Google Shape;340;p35"/>
            <p:cNvSpPr txBox="1"/>
            <p:nvPr/>
          </p:nvSpPr>
          <p:spPr>
            <a:xfrm>
              <a:off x="5748338" y="2514600"/>
              <a:ext cx="1639800" cy="399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i="1">
                  <a:solidFill>
                    <a:schemeClr val="dk1"/>
                  </a:solidFill>
                  <a:latin typeface="Calibri"/>
                  <a:ea typeface="Calibri"/>
                  <a:cs typeface="Calibri"/>
                  <a:sym typeface="Calibri"/>
                </a:rPr>
                <a:t>Stack Pointer</a:t>
              </a:r>
              <a:endParaRPr/>
            </a:p>
          </p:txBody>
        </p:sp>
        <p:cxnSp>
          <p:nvCxnSpPr>
            <p:cNvPr id="341" name="Google Shape;341;p35"/>
            <p:cNvCxnSpPr/>
            <p:nvPr/>
          </p:nvCxnSpPr>
          <p:spPr>
            <a:xfrm>
              <a:off x="7272338" y="2743200"/>
              <a:ext cx="304800" cy="0"/>
            </a:xfrm>
            <a:prstGeom prst="straightConnector1">
              <a:avLst/>
            </a:prstGeom>
            <a:noFill/>
            <a:ln w="38100" cap="flat" cmpd="sng">
              <a:solidFill>
                <a:schemeClr val="accent1"/>
              </a:solidFill>
              <a:prstDash val="solid"/>
              <a:round/>
              <a:headEnd type="none" w="sm" len="sm"/>
              <a:tailEnd type="triangle" w="med" len="med"/>
            </a:ln>
          </p:spPr>
        </p:cxnSp>
      </p:grpSp>
      <p:grpSp>
        <p:nvGrpSpPr>
          <p:cNvPr id="342" name="Google Shape;342;p35"/>
          <p:cNvGrpSpPr/>
          <p:nvPr/>
        </p:nvGrpSpPr>
        <p:grpSpPr>
          <a:xfrm>
            <a:off x="5410200" y="5029200"/>
            <a:ext cx="1828800" cy="399900"/>
            <a:chOff x="5748338" y="2514600"/>
            <a:chExt cx="1828800" cy="399900"/>
          </a:xfrm>
        </p:grpSpPr>
        <p:sp>
          <p:nvSpPr>
            <p:cNvPr id="343" name="Google Shape;343;p35"/>
            <p:cNvSpPr txBox="1"/>
            <p:nvPr/>
          </p:nvSpPr>
          <p:spPr>
            <a:xfrm>
              <a:off x="5748338" y="2514600"/>
              <a:ext cx="1639800" cy="399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000" b="1" i="1">
                  <a:solidFill>
                    <a:schemeClr val="dk1"/>
                  </a:solidFill>
                  <a:latin typeface="Calibri"/>
                  <a:ea typeface="Calibri"/>
                  <a:cs typeface="Calibri"/>
                  <a:sym typeface="Calibri"/>
                </a:rPr>
                <a:t>Stack Pointer</a:t>
              </a:r>
              <a:endParaRPr/>
            </a:p>
          </p:txBody>
        </p:sp>
        <p:cxnSp>
          <p:nvCxnSpPr>
            <p:cNvPr id="344" name="Google Shape;344;p35"/>
            <p:cNvCxnSpPr/>
            <p:nvPr/>
          </p:nvCxnSpPr>
          <p:spPr>
            <a:xfrm>
              <a:off x="7272338" y="2743200"/>
              <a:ext cx="304800" cy="0"/>
            </a:xfrm>
            <a:prstGeom prst="straightConnector1">
              <a:avLst/>
            </a:prstGeom>
            <a:noFill/>
            <a:ln w="38100" cap="flat" cmpd="sng">
              <a:solidFill>
                <a:schemeClr val="accent1"/>
              </a:solidFill>
              <a:prstDash val="solid"/>
              <a:round/>
              <a:headEnd type="none" w="sm" len="sm"/>
              <a:tailEnd type="triangle" w="med" len="med"/>
            </a:ln>
          </p:spPr>
        </p:cxnSp>
      </p:grpSp>
    </p:spTree>
    <p:extLst>
      <p:ext uri="{BB962C8B-B14F-4D97-AF65-F5344CB8AC3E}">
        <p14:creationId xmlns:p14="http://schemas.microsoft.com/office/powerpoint/2010/main" val="4248337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1"/>
                                        </p:tgtEl>
                                        <p:attrNameLst>
                                          <p:attrName>style.visibility</p:attrName>
                                        </p:attrNameLst>
                                      </p:cBhvr>
                                      <p:to>
                                        <p:strVal val="visible"/>
                                      </p:to>
                                    </p:set>
                                  </p:childTnLst>
                                </p:cTn>
                              </p:par>
                              <p:par>
                                <p:cTn id="7" presetID="10" presetClass="entr" presetSubtype="0" fill="hold" nodeType="withEffect">
                                  <p:stCondLst>
                                    <p:cond delay="0"/>
                                  </p:stCondLst>
                                  <p:childTnLst>
                                    <p:set>
                                      <p:cBhvr>
                                        <p:cTn id="8" dur="1" fill="hold">
                                          <p:stCondLst>
                                            <p:cond delay="0"/>
                                          </p:stCondLst>
                                        </p:cTn>
                                        <p:tgtEl>
                                          <p:spTgt spid="320"/>
                                        </p:tgtEl>
                                        <p:attrNameLst>
                                          <p:attrName>style.visibility</p:attrName>
                                        </p:attrNameLst>
                                      </p:cBhvr>
                                      <p:to>
                                        <p:strVal val="visible"/>
                                      </p:to>
                                    </p:set>
                                    <p:animEffect transition="in" filter="fade">
                                      <p:cBhvr>
                                        <p:cTn id="9" dur="500"/>
                                        <p:tgtEl>
                                          <p:spTgt spid="320"/>
                                        </p:tgtEl>
                                      </p:cBhvr>
                                    </p:animEffect>
                                  </p:childTnLst>
                                </p:cTn>
                              </p:par>
                              <p:par>
                                <p:cTn id="10" presetID="1" presetClass="entr" presetSubtype="0" fill="hold" nodeType="withEffect">
                                  <p:stCondLst>
                                    <p:cond delay="0"/>
                                  </p:stCondLst>
                                  <p:childTnLst>
                                    <p:set>
                                      <p:cBhvr>
                                        <p:cTn id="11" dur="1" fill="hold">
                                          <p:stCondLst>
                                            <p:cond delay="0"/>
                                          </p:stCondLst>
                                        </p:cTn>
                                        <p:tgtEl>
                                          <p:spTgt spid="32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nodeType="clickEffect">
                                  <p:stCondLst>
                                    <p:cond delay="0"/>
                                  </p:stCondLst>
                                  <p:childTnLst>
                                    <p:animEffect transition="out" filter="fade">
                                      <p:cBhvr>
                                        <p:cTn id="15" dur="1000"/>
                                        <p:tgtEl>
                                          <p:spTgt spid="331"/>
                                        </p:tgtEl>
                                      </p:cBhvr>
                                    </p:animEffect>
                                    <p:set>
                                      <p:cBhvr>
                                        <p:cTn id="16" dur="1" fill="hold">
                                          <p:stCondLst>
                                            <p:cond delay="1000"/>
                                          </p:stCondLst>
                                        </p:cTn>
                                        <p:tgtEl>
                                          <p:spTgt spid="331"/>
                                        </p:tgtEl>
                                        <p:attrNameLst>
                                          <p:attrName>style.visibility</p:attrName>
                                        </p:attrNameLst>
                                      </p:cBhvr>
                                      <p:to>
                                        <p:strVal val="hidden"/>
                                      </p:to>
                                    </p:set>
                                  </p:childTnLst>
                                </p:cTn>
                              </p:par>
                            </p:childTnLst>
                          </p:cTn>
                        </p:par>
                        <p:par>
                          <p:cTn id="17" fill="hold">
                            <p:stCondLst>
                              <p:cond delay="1000"/>
                            </p:stCondLst>
                            <p:childTnLst>
                              <p:par>
                                <p:cTn id="18" presetID="1" presetClass="entr" presetSubtype="0" fill="hold" nodeType="afterEffect">
                                  <p:stCondLst>
                                    <p:cond delay="500"/>
                                  </p:stCondLst>
                                  <p:childTnLst>
                                    <p:set>
                                      <p:cBhvr>
                                        <p:cTn id="19" dur="1" fill="hold">
                                          <p:stCondLst>
                                            <p:cond delay="0"/>
                                          </p:stCondLst>
                                        </p:cTn>
                                        <p:tgtEl>
                                          <p:spTgt spid="332"/>
                                        </p:tgtEl>
                                        <p:attrNameLst>
                                          <p:attrName>style.visibility</p:attrName>
                                        </p:attrNameLst>
                                      </p:cBhvr>
                                      <p:to>
                                        <p:strVal val="visible"/>
                                      </p:to>
                                    </p:set>
                                  </p:childTnLst>
                                </p:cTn>
                              </p:par>
                              <p:par>
                                <p:cTn id="20" presetID="10" presetClass="exit" presetSubtype="0" fill="hold" nodeType="withEffect">
                                  <p:stCondLst>
                                    <p:cond delay="0"/>
                                  </p:stCondLst>
                                  <p:childTnLst>
                                    <p:animEffect transition="out" filter="fade">
                                      <p:cBhvr>
                                        <p:cTn id="21" dur="1000"/>
                                        <p:tgtEl>
                                          <p:spTgt spid="326"/>
                                        </p:tgtEl>
                                      </p:cBhvr>
                                    </p:animEffect>
                                    <p:set>
                                      <p:cBhvr>
                                        <p:cTn id="22" dur="1" fill="hold">
                                          <p:stCondLst>
                                            <p:cond delay="1000"/>
                                          </p:stCondLst>
                                        </p:cTn>
                                        <p:tgtEl>
                                          <p:spTgt spid="326"/>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336"/>
                                        </p:tgtEl>
                                        <p:attrNameLst>
                                          <p:attrName>style.visibility</p:attrName>
                                        </p:attrNameLst>
                                      </p:cBhvr>
                                      <p:to>
                                        <p:strVal val="visible"/>
                                      </p:to>
                                    </p:set>
                                  </p:childTnLst>
                                </p:cTn>
                              </p:par>
                              <p:par>
                                <p:cTn id="25" presetID="10" presetClass="entr" presetSubtype="0" fill="hold" nodeType="withEffect">
                                  <p:stCondLst>
                                    <p:cond delay="500"/>
                                  </p:stCondLst>
                                  <p:childTnLst>
                                    <p:set>
                                      <p:cBhvr>
                                        <p:cTn id="26" dur="1" fill="hold">
                                          <p:stCondLst>
                                            <p:cond delay="0"/>
                                          </p:stCondLst>
                                        </p:cTn>
                                        <p:tgtEl>
                                          <p:spTgt spid="322"/>
                                        </p:tgtEl>
                                        <p:attrNameLst>
                                          <p:attrName>style.visibility</p:attrName>
                                        </p:attrNameLst>
                                      </p:cBhvr>
                                      <p:to>
                                        <p:strVal val="visible"/>
                                      </p:to>
                                    </p:set>
                                    <p:animEffect transition="in" filter="fade">
                                      <p:cBhvr>
                                        <p:cTn id="27" dur="1000"/>
                                        <p:tgtEl>
                                          <p:spTgt spid="32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nodeType="clickEffect">
                                  <p:stCondLst>
                                    <p:cond delay="0"/>
                                  </p:stCondLst>
                                  <p:childTnLst>
                                    <p:animEffect transition="out" filter="fade">
                                      <p:cBhvr>
                                        <p:cTn id="31" dur="1000"/>
                                        <p:tgtEl>
                                          <p:spTgt spid="332"/>
                                        </p:tgtEl>
                                      </p:cBhvr>
                                    </p:animEffect>
                                    <p:set>
                                      <p:cBhvr>
                                        <p:cTn id="32" dur="1" fill="hold">
                                          <p:stCondLst>
                                            <p:cond delay="1000"/>
                                          </p:stCondLst>
                                        </p:cTn>
                                        <p:tgtEl>
                                          <p:spTgt spid="332"/>
                                        </p:tgtEl>
                                        <p:attrNameLst>
                                          <p:attrName>style.visibility</p:attrName>
                                        </p:attrNameLst>
                                      </p:cBhvr>
                                      <p:to>
                                        <p:strVal val="hidden"/>
                                      </p:to>
                                    </p:set>
                                  </p:childTnLst>
                                </p:cTn>
                              </p:par>
                            </p:childTnLst>
                          </p:cTn>
                        </p:par>
                        <p:par>
                          <p:cTn id="33" fill="hold">
                            <p:stCondLst>
                              <p:cond delay="1000"/>
                            </p:stCondLst>
                            <p:childTnLst>
                              <p:par>
                                <p:cTn id="34" presetID="1" presetClass="entr" presetSubtype="0" fill="hold" nodeType="afterEffect">
                                  <p:stCondLst>
                                    <p:cond delay="500"/>
                                  </p:stCondLst>
                                  <p:childTnLst>
                                    <p:set>
                                      <p:cBhvr>
                                        <p:cTn id="35" dur="1" fill="hold">
                                          <p:stCondLst>
                                            <p:cond delay="0"/>
                                          </p:stCondLst>
                                        </p:cTn>
                                        <p:tgtEl>
                                          <p:spTgt spid="333"/>
                                        </p:tgtEl>
                                        <p:attrNameLst>
                                          <p:attrName>style.visibility</p:attrName>
                                        </p:attrNameLst>
                                      </p:cBhvr>
                                      <p:to>
                                        <p:strVal val="visible"/>
                                      </p:to>
                                    </p:set>
                                  </p:childTnLst>
                                </p:cTn>
                              </p:par>
                              <p:par>
                                <p:cTn id="36" presetID="10" presetClass="exit" presetSubtype="0" fill="hold" nodeType="withEffect">
                                  <p:stCondLst>
                                    <p:cond delay="0"/>
                                  </p:stCondLst>
                                  <p:childTnLst>
                                    <p:animEffect transition="out" filter="fade">
                                      <p:cBhvr>
                                        <p:cTn id="37" dur="1000"/>
                                        <p:tgtEl>
                                          <p:spTgt spid="336"/>
                                        </p:tgtEl>
                                      </p:cBhvr>
                                    </p:animEffect>
                                    <p:set>
                                      <p:cBhvr>
                                        <p:cTn id="38" dur="1" fill="hold">
                                          <p:stCondLst>
                                            <p:cond delay="1000"/>
                                          </p:stCondLst>
                                        </p:cTn>
                                        <p:tgtEl>
                                          <p:spTgt spid="336"/>
                                        </p:tgtEl>
                                        <p:attrNameLst>
                                          <p:attrName>style.visibility</p:attrName>
                                        </p:attrNameLst>
                                      </p:cBhvr>
                                      <p:to>
                                        <p:strVal val="hidden"/>
                                      </p:to>
                                    </p:set>
                                  </p:childTnLst>
                                </p:cTn>
                              </p:par>
                              <p:par>
                                <p:cTn id="39" presetID="1" presetClass="entr" presetSubtype="0" fill="hold" nodeType="withEffect">
                                  <p:stCondLst>
                                    <p:cond delay="0"/>
                                  </p:stCondLst>
                                  <p:childTnLst>
                                    <p:set>
                                      <p:cBhvr>
                                        <p:cTn id="40" dur="1" fill="hold">
                                          <p:stCondLst>
                                            <p:cond delay="0"/>
                                          </p:stCondLst>
                                        </p:cTn>
                                        <p:tgtEl>
                                          <p:spTgt spid="339"/>
                                        </p:tgtEl>
                                        <p:attrNameLst>
                                          <p:attrName>style.visibility</p:attrName>
                                        </p:attrNameLst>
                                      </p:cBhvr>
                                      <p:to>
                                        <p:strVal val="visible"/>
                                      </p:to>
                                    </p:set>
                                  </p:childTnLst>
                                </p:cTn>
                              </p:par>
                              <p:par>
                                <p:cTn id="41" presetID="10" presetClass="entr" presetSubtype="0" fill="hold" nodeType="withEffect">
                                  <p:stCondLst>
                                    <p:cond delay="500"/>
                                  </p:stCondLst>
                                  <p:childTnLst>
                                    <p:set>
                                      <p:cBhvr>
                                        <p:cTn id="42" dur="1" fill="hold">
                                          <p:stCondLst>
                                            <p:cond delay="0"/>
                                          </p:stCondLst>
                                        </p:cTn>
                                        <p:tgtEl>
                                          <p:spTgt spid="323"/>
                                        </p:tgtEl>
                                        <p:attrNameLst>
                                          <p:attrName>style.visibility</p:attrName>
                                        </p:attrNameLst>
                                      </p:cBhvr>
                                      <p:to>
                                        <p:strVal val="visible"/>
                                      </p:to>
                                    </p:set>
                                    <p:animEffect transition="in" filter="fade">
                                      <p:cBhvr>
                                        <p:cTn id="43" dur="1000"/>
                                        <p:tgtEl>
                                          <p:spTgt spid="323"/>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nodeType="clickEffect">
                                  <p:stCondLst>
                                    <p:cond delay="0"/>
                                  </p:stCondLst>
                                  <p:childTnLst>
                                    <p:animEffect transition="out" filter="fade">
                                      <p:cBhvr>
                                        <p:cTn id="47" dur="1000"/>
                                        <p:tgtEl>
                                          <p:spTgt spid="333"/>
                                        </p:tgtEl>
                                      </p:cBhvr>
                                    </p:animEffect>
                                    <p:set>
                                      <p:cBhvr>
                                        <p:cTn id="48" dur="1" fill="hold">
                                          <p:stCondLst>
                                            <p:cond delay="1000"/>
                                          </p:stCondLst>
                                        </p:cTn>
                                        <p:tgtEl>
                                          <p:spTgt spid="333"/>
                                        </p:tgtEl>
                                        <p:attrNameLst>
                                          <p:attrName>style.visibility</p:attrName>
                                        </p:attrNameLst>
                                      </p:cBhvr>
                                      <p:to>
                                        <p:strVal val="hidden"/>
                                      </p:to>
                                    </p:set>
                                  </p:childTnLst>
                                </p:cTn>
                              </p:par>
                            </p:childTnLst>
                          </p:cTn>
                        </p:par>
                        <p:par>
                          <p:cTn id="49" fill="hold">
                            <p:stCondLst>
                              <p:cond delay="1000"/>
                            </p:stCondLst>
                            <p:childTnLst>
                              <p:par>
                                <p:cTn id="50" presetID="1" presetClass="entr" presetSubtype="0" fill="hold" nodeType="afterEffect">
                                  <p:stCondLst>
                                    <p:cond delay="500"/>
                                  </p:stCondLst>
                                  <p:childTnLst>
                                    <p:set>
                                      <p:cBhvr>
                                        <p:cTn id="51" dur="1" fill="hold">
                                          <p:stCondLst>
                                            <p:cond delay="0"/>
                                          </p:stCondLst>
                                        </p:cTn>
                                        <p:tgtEl>
                                          <p:spTgt spid="334"/>
                                        </p:tgtEl>
                                        <p:attrNameLst>
                                          <p:attrName>style.visibility</p:attrName>
                                        </p:attrNameLst>
                                      </p:cBhvr>
                                      <p:to>
                                        <p:strVal val="visible"/>
                                      </p:to>
                                    </p:set>
                                  </p:childTnLst>
                                </p:cTn>
                              </p:par>
                              <p:par>
                                <p:cTn id="52" presetID="10" presetClass="entr" presetSubtype="0" fill="hold" nodeType="withEffect">
                                  <p:stCondLst>
                                    <p:cond delay="500"/>
                                  </p:stCondLst>
                                  <p:childTnLst>
                                    <p:set>
                                      <p:cBhvr>
                                        <p:cTn id="53" dur="1" fill="hold">
                                          <p:stCondLst>
                                            <p:cond delay="0"/>
                                          </p:stCondLst>
                                        </p:cTn>
                                        <p:tgtEl>
                                          <p:spTgt spid="324"/>
                                        </p:tgtEl>
                                        <p:attrNameLst>
                                          <p:attrName>style.visibility</p:attrName>
                                        </p:attrNameLst>
                                      </p:cBhvr>
                                      <p:to>
                                        <p:strVal val="visible"/>
                                      </p:to>
                                    </p:set>
                                    <p:animEffect transition="in" filter="fade">
                                      <p:cBhvr>
                                        <p:cTn id="54" dur="500"/>
                                        <p:tgtEl>
                                          <p:spTgt spid="324"/>
                                        </p:tgtEl>
                                      </p:cBhvr>
                                    </p:animEffect>
                                  </p:childTnLst>
                                </p:cTn>
                              </p:par>
                              <p:par>
                                <p:cTn id="55" presetID="10" presetClass="exit" presetSubtype="0" fill="hold" nodeType="withEffect">
                                  <p:stCondLst>
                                    <p:cond delay="0"/>
                                  </p:stCondLst>
                                  <p:childTnLst>
                                    <p:animEffect transition="out" filter="fade">
                                      <p:cBhvr>
                                        <p:cTn id="56" dur="900"/>
                                        <p:tgtEl>
                                          <p:spTgt spid="339"/>
                                        </p:tgtEl>
                                      </p:cBhvr>
                                    </p:animEffect>
                                    <p:set>
                                      <p:cBhvr>
                                        <p:cTn id="57" dur="1" fill="hold">
                                          <p:stCondLst>
                                            <p:cond delay="900"/>
                                          </p:stCondLst>
                                        </p:cTn>
                                        <p:tgtEl>
                                          <p:spTgt spid="339"/>
                                        </p:tgtEl>
                                        <p:attrNameLst>
                                          <p:attrName>style.visibility</p:attrName>
                                        </p:attrNameLst>
                                      </p:cBhvr>
                                      <p:to>
                                        <p:strVal val="hidden"/>
                                      </p:to>
                                    </p:set>
                                  </p:childTnLst>
                                </p:cTn>
                              </p:par>
                              <p:par>
                                <p:cTn id="58" presetID="1" presetClass="entr" presetSubtype="0" fill="hold" nodeType="withEffect">
                                  <p:stCondLst>
                                    <p:cond delay="0"/>
                                  </p:stCondLst>
                                  <p:childTnLst>
                                    <p:set>
                                      <p:cBhvr>
                                        <p:cTn id="59" dur="1" fill="hold">
                                          <p:stCondLst>
                                            <p:cond delay="0"/>
                                          </p:stCondLst>
                                        </p:cTn>
                                        <p:tgtEl>
                                          <p:spTgt spid="342"/>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nodeType="clickEffect">
                                  <p:stCondLst>
                                    <p:cond delay="0"/>
                                  </p:stCondLst>
                                  <p:childTnLst>
                                    <p:animEffect transition="out" filter="fade">
                                      <p:cBhvr>
                                        <p:cTn id="63" dur="1000"/>
                                        <p:tgtEl>
                                          <p:spTgt spid="334"/>
                                        </p:tgtEl>
                                      </p:cBhvr>
                                    </p:animEffect>
                                    <p:set>
                                      <p:cBhvr>
                                        <p:cTn id="64" dur="1" fill="hold">
                                          <p:stCondLst>
                                            <p:cond delay="1000"/>
                                          </p:stCondLst>
                                        </p:cTn>
                                        <p:tgtEl>
                                          <p:spTgt spid="334"/>
                                        </p:tgtEl>
                                        <p:attrNameLst>
                                          <p:attrName>style.visibility</p:attrName>
                                        </p:attrNameLst>
                                      </p:cBhvr>
                                      <p:to>
                                        <p:strVal val="hidden"/>
                                      </p:to>
                                    </p:set>
                                  </p:childTnLst>
                                </p:cTn>
                              </p:par>
                            </p:childTnLst>
                          </p:cTn>
                        </p:par>
                        <p:par>
                          <p:cTn id="65" fill="hold">
                            <p:stCondLst>
                              <p:cond delay="1000"/>
                            </p:stCondLst>
                            <p:childTnLst>
                              <p:par>
                                <p:cTn id="66" presetID="1" presetClass="entr" presetSubtype="0" fill="hold" nodeType="afterEffect">
                                  <p:stCondLst>
                                    <p:cond delay="500"/>
                                  </p:stCondLst>
                                  <p:childTnLst>
                                    <p:set>
                                      <p:cBhvr>
                                        <p:cTn id="67" dur="1" fill="hold">
                                          <p:stCondLst>
                                            <p:cond delay="0"/>
                                          </p:stCondLst>
                                        </p:cTn>
                                        <p:tgtEl>
                                          <p:spTgt spid="333"/>
                                        </p:tgtEl>
                                        <p:attrNameLst>
                                          <p:attrName>style.visibility</p:attrName>
                                        </p:attrNameLst>
                                      </p:cBhvr>
                                      <p:to>
                                        <p:strVal val="visible"/>
                                      </p:to>
                                    </p:set>
                                  </p:childTnLst>
                                </p:cTn>
                              </p:par>
                              <p:par>
                                <p:cTn id="68" presetID="10" presetClass="exit" presetSubtype="0" fill="hold" nodeType="withEffect">
                                  <p:stCondLst>
                                    <p:cond delay="500"/>
                                  </p:stCondLst>
                                  <p:childTnLst>
                                    <p:animEffect transition="out" filter="fade">
                                      <p:cBhvr>
                                        <p:cTn id="69" dur="1000"/>
                                        <p:tgtEl>
                                          <p:spTgt spid="324"/>
                                        </p:tgtEl>
                                      </p:cBhvr>
                                    </p:animEffect>
                                    <p:set>
                                      <p:cBhvr>
                                        <p:cTn id="70" dur="1" fill="hold">
                                          <p:stCondLst>
                                            <p:cond delay="1000"/>
                                          </p:stCondLst>
                                        </p:cTn>
                                        <p:tgtEl>
                                          <p:spTgt spid="324"/>
                                        </p:tgtEl>
                                        <p:attrNameLst>
                                          <p:attrName>style.visibility</p:attrName>
                                        </p:attrNameLst>
                                      </p:cBhvr>
                                      <p:to>
                                        <p:strVal val="hidden"/>
                                      </p:to>
                                    </p:set>
                                  </p:childTnLst>
                                </p:cTn>
                              </p:par>
                              <p:par>
                                <p:cTn id="71" presetID="10" presetClass="exit" presetSubtype="0" fill="hold" nodeType="withEffect">
                                  <p:stCondLst>
                                    <p:cond delay="0"/>
                                  </p:stCondLst>
                                  <p:childTnLst>
                                    <p:animEffect transition="out" filter="fade">
                                      <p:cBhvr>
                                        <p:cTn id="72" dur="1000"/>
                                        <p:tgtEl>
                                          <p:spTgt spid="342"/>
                                        </p:tgtEl>
                                      </p:cBhvr>
                                    </p:animEffect>
                                    <p:set>
                                      <p:cBhvr>
                                        <p:cTn id="73" dur="1" fill="hold">
                                          <p:stCondLst>
                                            <p:cond delay="1000"/>
                                          </p:stCondLst>
                                        </p:cTn>
                                        <p:tgtEl>
                                          <p:spTgt spid="342"/>
                                        </p:tgtEl>
                                        <p:attrNameLst>
                                          <p:attrName>style.visibility</p:attrName>
                                        </p:attrNameLst>
                                      </p:cBhvr>
                                      <p:to>
                                        <p:strVal val="hidden"/>
                                      </p:to>
                                    </p:set>
                                  </p:childTnLst>
                                </p:cTn>
                              </p:par>
                              <p:par>
                                <p:cTn id="74" presetID="1" presetClass="entr" presetSubtype="0" fill="hold" nodeType="withEffect">
                                  <p:stCondLst>
                                    <p:cond delay="0"/>
                                  </p:stCondLst>
                                  <p:childTnLst>
                                    <p:set>
                                      <p:cBhvr>
                                        <p:cTn id="75" dur="1" fill="hold">
                                          <p:stCondLst>
                                            <p:cond delay="0"/>
                                          </p:stCondLst>
                                        </p:cTn>
                                        <p:tgtEl>
                                          <p:spTgt spid="339"/>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0" presetClass="exit" presetSubtype="0" fill="hold" nodeType="clickEffect">
                                  <p:stCondLst>
                                    <p:cond delay="0"/>
                                  </p:stCondLst>
                                  <p:childTnLst>
                                    <p:animEffect transition="out" filter="fade">
                                      <p:cBhvr>
                                        <p:cTn id="79" dur="1000"/>
                                        <p:tgtEl>
                                          <p:spTgt spid="333"/>
                                        </p:tgtEl>
                                      </p:cBhvr>
                                    </p:animEffect>
                                    <p:set>
                                      <p:cBhvr>
                                        <p:cTn id="80" dur="1" fill="hold">
                                          <p:stCondLst>
                                            <p:cond delay="1000"/>
                                          </p:stCondLst>
                                        </p:cTn>
                                        <p:tgtEl>
                                          <p:spTgt spid="333"/>
                                        </p:tgtEl>
                                        <p:attrNameLst>
                                          <p:attrName>style.visibility</p:attrName>
                                        </p:attrNameLst>
                                      </p:cBhvr>
                                      <p:to>
                                        <p:strVal val="hidden"/>
                                      </p:to>
                                    </p:set>
                                  </p:childTnLst>
                                </p:cTn>
                              </p:par>
                            </p:childTnLst>
                          </p:cTn>
                        </p:par>
                        <p:par>
                          <p:cTn id="81" fill="hold">
                            <p:stCondLst>
                              <p:cond delay="1000"/>
                            </p:stCondLst>
                            <p:childTnLst>
                              <p:par>
                                <p:cTn id="82" presetID="1" presetClass="entr" presetSubtype="0" fill="hold" nodeType="afterEffect">
                                  <p:stCondLst>
                                    <p:cond delay="500"/>
                                  </p:stCondLst>
                                  <p:childTnLst>
                                    <p:set>
                                      <p:cBhvr>
                                        <p:cTn id="83" dur="1" fill="hold">
                                          <p:stCondLst>
                                            <p:cond delay="0"/>
                                          </p:stCondLst>
                                        </p:cTn>
                                        <p:tgtEl>
                                          <p:spTgt spid="335"/>
                                        </p:tgtEl>
                                        <p:attrNameLst>
                                          <p:attrName>style.visibility</p:attrName>
                                        </p:attrNameLst>
                                      </p:cBhvr>
                                      <p:to>
                                        <p:strVal val="visible"/>
                                      </p:to>
                                    </p:set>
                                  </p:childTnLst>
                                </p:cTn>
                              </p:par>
                              <p:par>
                                <p:cTn id="84" presetID="10" presetClass="entr" presetSubtype="0" fill="hold" nodeType="withEffect">
                                  <p:stCondLst>
                                    <p:cond delay="500"/>
                                  </p:stCondLst>
                                  <p:childTnLst>
                                    <p:set>
                                      <p:cBhvr>
                                        <p:cTn id="85" dur="1" fill="hold">
                                          <p:stCondLst>
                                            <p:cond delay="0"/>
                                          </p:stCondLst>
                                        </p:cTn>
                                        <p:tgtEl>
                                          <p:spTgt spid="325"/>
                                        </p:tgtEl>
                                        <p:attrNameLst>
                                          <p:attrName>style.visibility</p:attrName>
                                        </p:attrNameLst>
                                      </p:cBhvr>
                                      <p:to>
                                        <p:strVal val="visible"/>
                                      </p:to>
                                    </p:set>
                                    <p:animEffect transition="in" filter="fade">
                                      <p:cBhvr>
                                        <p:cTn id="86" dur="1000"/>
                                        <p:tgtEl>
                                          <p:spTgt spid="325"/>
                                        </p:tgtEl>
                                      </p:cBhvr>
                                    </p:animEffect>
                                  </p:childTnLst>
                                </p:cTn>
                              </p:par>
                              <p:par>
                                <p:cTn id="87" presetID="10" presetClass="exit" presetSubtype="0" fill="hold" nodeType="withEffect">
                                  <p:stCondLst>
                                    <p:cond delay="0"/>
                                  </p:stCondLst>
                                  <p:childTnLst>
                                    <p:animEffect transition="out" filter="fade">
                                      <p:cBhvr>
                                        <p:cTn id="88" dur="1000"/>
                                        <p:tgtEl>
                                          <p:spTgt spid="339"/>
                                        </p:tgtEl>
                                      </p:cBhvr>
                                    </p:animEffect>
                                    <p:set>
                                      <p:cBhvr>
                                        <p:cTn id="89" dur="1" fill="hold">
                                          <p:stCondLst>
                                            <p:cond delay="1000"/>
                                          </p:stCondLst>
                                        </p:cTn>
                                        <p:tgtEl>
                                          <p:spTgt spid="339"/>
                                        </p:tgtEl>
                                        <p:attrNameLst>
                                          <p:attrName>style.visibility</p:attrName>
                                        </p:attrNameLst>
                                      </p:cBhvr>
                                      <p:to>
                                        <p:strVal val="hidden"/>
                                      </p:to>
                                    </p:set>
                                  </p:childTnLst>
                                </p:cTn>
                              </p:par>
                              <p:par>
                                <p:cTn id="90" presetID="1" presetClass="entr" presetSubtype="0" fill="hold" nodeType="withEffect">
                                  <p:stCondLst>
                                    <p:cond delay="0"/>
                                  </p:stCondLst>
                                  <p:childTnLst>
                                    <p:set>
                                      <p:cBhvr>
                                        <p:cTn id="91" dur="1" fill="hold">
                                          <p:stCondLst>
                                            <p:cond delay="0"/>
                                          </p:stCondLst>
                                        </p:cTn>
                                        <p:tgtEl>
                                          <p:spTgt spid="3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3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Stack Misuse Example</a:t>
            </a:r>
            <a:endParaRPr sz="4400" b="0" i="0" u="none" strike="noStrike" cap="none">
              <a:solidFill>
                <a:schemeClr val="accent1"/>
              </a:solidFill>
              <a:latin typeface="Calibri"/>
              <a:ea typeface="Calibri"/>
              <a:cs typeface="Calibri"/>
              <a:sym typeface="Calibri"/>
            </a:endParaRPr>
          </a:p>
        </p:txBody>
      </p:sp>
      <p:sp>
        <p:nvSpPr>
          <p:cNvPr id="350" name="Google Shape;350;p36"/>
          <p:cNvSpPr txBox="1">
            <a:spLocks noGrp="1"/>
          </p:cNvSpPr>
          <p:nvPr>
            <p:ph type="body" idx="1"/>
          </p:nvPr>
        </p:nvSpPr>
        <p:spPr>
          <a:xfrm>
            <a:off x="457200" y="1600200"/>
            <a:ext cx="8229600" cy="4876800"/>
          </a:xfrm>
          <a:prstGeom prst="rect">
            <a:avLst/>
          </a:prstGeom>
          <a:noFill/>
          <a:ln>
            <a:noFill/>
          </a:ln>
        </p:spPr>
        <p:txBody>
          <a:bodyPr spcFirstLastPara="1" wrap="square" lIns="91425" tIns="45700" rIns="91425" bIns="45700" anchor="t" anchorCtr="0">
            <a:noAutofit/>
          </a:bodyPr>
          <a:lstStyle/>
          <a:p>
            <a:pPr marL="0" marR="0" lvl="1" indent="0" algn="l" rtl="0">
              <a:lnSpc>
                <a:spcPct val="90000"/>
              </a:lnSpc>
              <a:spcBef>
                <a:spcPts val="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int *getPtr() {</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  int y;</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  y = 3;</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  return &amp;y;</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a:t>
            </a:r>
            <a:endParaRPr sz="2600" b="0" i="0" u="none" strike="noStrike" cap="none">
              <a:solidFill>
                <a:schemeClr val="dk1"/>
              </a:solidFill>
              <a:latin typeface="Courier New"/>
              <a:ea typeface="Courier New"/>
              <a:cs typeface="Courier New"/>
              <a:sym typeface="Courier New"/>
            </a:endParaRPr>
          </a:p>
          <a:p>
            <a:pPr marL="0" marR="0" lvl="1" indent="0" algn="l" rtl="0">
              <a:lnSpc>
                <a:spcPct val="90000"/>
              </a:lnSpc>
              <a:spcBef>
                <a:spcPts val="120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int main () {</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  int *stackAddr,content; </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  stackAddr = getPtr();</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  content = *stackAddr;</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  printf("%d", content); /* 3 */</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  content = *stackAddr;</a:t>
            </a:r>
            <a:br>
              <a:rPr lang="en-US" sz="2600" b="0" i="0" u="none" strike="noStrike" cap="none">
                <a:solidFill>
                  <a:schemeClr val="dk1"/>
                </a:solidFill>
                <a:latin typeface="Courier New"/>
                <a:ea typeface="Courier New"/>
                <a:cs typeface="Courier New"/>
                <a:sym typeface="Courier New"/>
              </a:rPr>
            </a:br>
            <a:r>
              <a:rPr lang="en-US" sz="2600" b="0" i="0" u="none" strike="noStrike" cap="none">
                <a:solidFill>
                  <a:schemeClr val="dk1"/>
                </a:solidFill>
                <a:latin typeface="Courier New"/>
                <a:ea typeface="Courier New"/>
                <a:cs typeface="Courier New"/>
                <a:sym typeface="Courier New"/>
              </a:rPr>
              <a:t>  printf("%d", content); /* </a:t>
            </a:r>
            <a:r>
              <a:rPr lang="en-US" sz="2600">
                <a:latin typeface="Courier New"/>
                <a:ea typeface="Courier New"/>
                <a:cs typeface="Courier New"/>
                <a:sym typeface="Courier New"/>
              </a:rPr>
              <a:t>?</a:t>
            </a:r>
            <a:r>
              <a:rPr lang="en-US" sz="2600" b="0" i="0" u="none" strike="noStrike" cap="none">
                <a:solidFill>
                  <a:schemeClr val="dk1"/>
                </a:solidFill>
                <a:latin typeface="Courier New"/>
                <a:ea typeface="Courier New"/>
                <a:cs typeface="Courier New"/>
                <a:sym typeface="Courier New"/>
              </a:rPr>
              <a:t> */</a:t>
            </a:r>
            <a:endParaRPr/>
          </a:p>
          <a:p>
            <a:pPr marL="0" marR="0" lvl="1" indent="0" algn="l" rtl="0">
              <a:lnSpc>
                <a:spcPct val="90000"/>
              </a:lnSpc>
              <a:spcBef>
                <a:spcPts val="520"/>
              </a:spcBef>
              <a:spcAft>
                <a:spcPts val="0"/>
              </a:spcAft>
              <a:buClr>
                <a:schemeClr val="dk1"/>
              </a:buClr>
              <a:buFont typeface="Arial"/>
              <a:buNone/>
            </a:pPr>
            <a:r>
              <a:rPr lang="en-US" sz="2600" b="0" i="0" u="none" strike="noStrike" cap="none">
                <a:solidFill>
                  <a:schemeClr val="dk1"/>
                </a:solidFill>
                <a:latin typeface="Courier New"/>
                <a:ea typeface="Courier New"/>
                <a:cs typeface="Courier New"/>
                <a:sym typeface="Courier New"/>
              </a:rPr>
              <a:t>};</a:t>
            </a:r>
            <a:endParaRPr sz="2600" b="0" i="0" u="none" strike="noStrike" cap="none">
              <a:solidFill>
                <a:schemeClr val="dk1"/>
              </a:solidFill>
              <a:latin typeface="Courier New"/>
              <a:ea typeface="Courier New"/>
              <a:cs typeface="Courier New"/>
              <a:sym typeface="Courier New"/>
            </a:endParaRPr>
          </a:p>
        </p:txBody>
      </p:sp>
      <p:sp>
        <p:nvSpPr>
          <p:cNvPr id="351" name="Google Shape;351;p3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352" name="Google Shape;352;p3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L="2743200" marR="0" lvl="6"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L="3200400" marR="0" lvl="7"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L="3657600" marR="0" lvl="8" indent="0"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spcBef>
                <a:spcPts val="0"/>
              </a:spcBef>
              <a:spcAft>
                <a:spcPts val="0"/>
              </a:spcAft>
              <a:buNone/>
            </a:pPr>
            <a:endParaRPr sz="1200">
              <a:solidFill>
                <a:srgbClr val="888888"/>
              </a:solidFill>
              <a:latin typeface="Calibri"/>
              <a:ea typeface="Calibri"/>
              <a:cs typeface="Calibri"/>
              <a:sym typeface="Calibri"/>
            </a:endParaRPr>
          </a:p>
        </p:txBody>
      </p:sp>
      <p:sp>
        <p:nvSpPr>
          <p:cNvPr id="353" name="Google Shape;353;p3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Font typeface="Arial"/>
              <a:buNone/>
              <a:defRPr sz="1200" b="0" i="0" u="none" strike="noStrike" cap="none">
                <a:solidFill>
                  <a:srgbClr val="888888"/>
                </a:solidFill>
                <a:latin typeface="Calibri"/>
                <a:ea typeface="Calibri"/>
                <a:cs typeface="Calibri"/>
                <a:sym typeface="Calibri"/>
              </a:defRPr>
            </a:lvl9pPr>
          </a:lstStyle>
          <a:p>
            <a:pPr marL="0" marR="0" lvl="0" indent="0" algn="r" rtl="0">
              <a:spcBef>
                <a:spcPts val="0"/>
              </a:spcBef>
              <a:spcAft>
                <a:spcPts val="0"/>
              </a:spcAft>
              <a:buNone/>
            </a:pPr>
            <a:fld id="{00000000-1234-1234-1234-123412341234}" type="slidenum">
              <a:rPr lang="en-US" smtClean="0"/>
              <a:pPr marL="0" marR="0" lvl="0" indent="0" algn="r" rtl="0">
                <a:spcBef>
                  <a:spcPts val="0"/>
                </a:spcBef>
                <a:spcAft>
                  <a:spcPts val="0"/>
                </a:spcAft>
                <a:buNone/>
              </a:pPr>
              <a:t>8</a:t>
            </a:fld>
            <a:endParaRPr sz="1200">
              <a:solidFill>
                <a:srgbClr val="888888"/>
              </a:solidFill>
              <a:latin typeface="Calibri"/>
              <a:ea typeface="Calibri"/>
              <a:cs typeface="Calibri"/>
              <a:sym typeface="Calibri"/>
            </a:endParaRPr>
          </a:p>
        </p:txBody>
      </p:sp>
      <p:grpSp>
        <p:nvGrpSpPr>
          <p:cNvPr id="354" name="Google Shape;354;p36"/>
          <p:cNvGrpSpPr/>
          <p:nvPr/>
        </p:nvGrpSpPr>
        <p:grpSpPr>
          <a:xfrm>
            <a:off x="2971800" y="2017693"/>
            <a:ext cx="4572000" cy="954107"/>
            <a:chOff x="2971800" y="2017693"/>
            <a:chExt cx="4572000" cy="954107"/>
          </a:xfrm>
        </p:grpSpPr>
        <p:sp>
          <p:nvSpPr>
            <p:cNvPr id="355" name="Google Shape;355;p36"/>
            <p:cNvSpPr txBox="1"/>
            <p:nvPr/>
          </p:nvSpPr>
          <p:spPr>
            <a:xfrm>
              <a:off x="3962400" y="2017693"/>
              <a:ext cx="3581400" cy="95410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rgbClr val="FF0000"/>
                  </a:solidFill>
                  <a:latin typeface="Calibri"/>
                  <a:ea typeface="Calibri"/>
                  <a:cs typeface="Calibri"/>
                  <a:sym typeface="Calibri"/>
                </a:rPr>
                <a:t>What’s BAD about</a:t>
              </a:r>
              <a:endParaRPr/>
            </a:p>
            <a:p>
              <a:pPr marL="0" marR="0" lvl="0" indent="0" algn="l" rtl="0">
                <a:spcBef>
                  <a:spcPts val="0"/>
                </a:spcBef>
                <a:spcAft>
                  <a:spcPts val="0"/>
                </a:spcAft>
                <a:buNone/>
              </a:pPr>
              <a:r>
                <a:rPr lang="en-US" sz="2800" b="1">
                  <a:solidFill>
                    <a:srgbClr val="FF0000"/>
                  </a:solidFill>
                  <a:latin typeface="Calibri"/>
                  <a:ea typeface="Calibri"/>
                  <a:cs typeface="Calibri"/>
                  <a:sym typeface="Calibri"/>
                </a:rPr>
                <a:t>this function?</a:t>
              </a:r>
              <a:endParaRPr sz="2800" b="1">
                <a:solidFill>
                  <a:srgbClr val="FF0000"/>
                </a:solidFill>
                <a:latin typeface="Calibri"/>
                <a:ea typeface="Calibri"/>
                <a:cs typeface="Calibri"/>
                <a:sym typeface="Calibri"/>
              </a:endParaRPr>
            </a:p>
          </p:txBody>
        </p:sp>
        <p:cxnSp>
          <p:nvCxnSpPr>
            <p:cNvPr id="356" name="Google Shape;356;p36"/>
            <p:cNvCxnSpPr/>
            <p:nvPr/>
          </p:nvCxnSpPr>
          <p:spPr>
            <a:xfrm rot="10800000">
              <a:off x="2971800" y="2286000"/>
              <a:ext cx="914400" cy="0"/>
            </a:xfrm>
            <a:prstGeom prst="straightConnector1">
              <a:avLst/>
            </a:prstGeom>
            <a:noFill/>
            <a:ln w="38100" cap="flat" cmpd="sng">
              <a:solidFill>
                <a:srgbClr val="FF0000"/>
              </a:solidFill>
              <a:prstDash val="solid"/>
              <a:round/>
              <a:headEnd type="none" w="sm" len="sm"/>
              <a:tailEnd type="stealth" w="med" len="med"/>
            </a:ln>
          </p:spPr>
        </p:cxnSp>
      </p:grpSp>
      <p:grpSp>
        <p:nvGrpSpPr>
          <p:cNvPr id="357" name="Google Shape;357;p36"/>
          <p:cNvGrpSpPr/>
          <p:nvPr/>
        </p:nvGrpSpPr>
        <p:grpSpPr>
          <a:xfrm>
            <a:off x="3474720" y="1609727"/>
            <a:ext cx="2081752" cy="2009593"/>
            <a:chOff x="2160" y="1152"/>
            <a:chExt cx="1323" cy="1363"/>
          </a:xfrm>
        </p:grpSpPr>
        <p:grpSp>
          <p:nvGrpSpPr>
            <p:cNvPr id="358" name="Google Shape;358;p36"/>
            <p:cNvGrpSpPr/>
            <p:nvPr/>
          </p:nvGrpSpPr>
          <p:grpSpPr>
            <a:xfrm>
              <a:off x="2592" y="1152"/>
              <a:ext cx="816" cy="570"/>
              <a:chOff x="4608" y="3312"/>
              <a:chExt cx="816" cy="570"/>
            </a:xfrm>
          </p:grpSpPr>
          <p:sp>
            <p:nvSpPr>
              <p:cNvPr id="359" name="Google Shape;359;p36"/>
              <p:cNvSpPr/>
              <p:nvPr/>
            </p:nvSpPr>
            <p:spPr>
              <a:xfrm>
                <a:off x="4608" y="3312"/>
                <a:ext cx="816" cy="570"/>
              </a:xfrm>
              <a:prstGeom prst="rect">
                <a:avLst/>
              </a:prstGeom>
              <a:noFill/>
              <a:ln w="5715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0" name="Google Shape;360;p36"/>
              <p:cNvSpPr txBox="1"/>
              <p:nvPr/>
            </p:nvSpPr>
            <p:spPr>
              <a:xfrm>
                <a:off x="4699" y="3408"/>
                <a:ext cx="576" cy="35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a:solidFill>
                      <a:schemeClr val="dk1"/>
                    </a:solidFill>
                    <a:latin typeface="Calibri"/>
                    <a:ea typeface="Calibri"/>
                    <a:cs typeface="Calibri"/>
                    <a:sym typeface="Calibri"/>
                  </a:rPr>
                  <a:t>main</a:t>
                </a:r>
                <a:endParaRPr sz="2000">
                  <a:solidFill>
                    <a:schemeClr val="dk1"/>
                  </a:solidFill>
                  <a:latin typeface="Calibri"/>
                  <a:ea typeface="Calibri"/>
                  <a:cs typeface="Calibri"/>
                  <a:sym typeface="Calibri"/>
                </a:endParaRPr>
              </a:p>
            </p:txBody>
          </p:sp>
        </p:grpSp>
        <p:sp>
          <p:nvSpPr>
            <p:cNvPr id="361" name="Google Shape;361;p36"/>
            <p:cNvSpPr/>
            <p:nvPr/>
          </p:nvSpPr>
          <p:spPr>
            <a:xfrm>
              <a:off x="2592" y="1727"/>
              <a:ext cx="816" cy="577"/>
            </a:xfrm>
            <a:prstGeom prst="rect">
              <a:avLst/>
            </a:prstGeom>
            <a:noFill/>
            <a:ln w="5715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2" name="Google Shape;362;p36"/>
            <p:cNvSpPr txBox="1"/>
            <p:nvPr/>
          </p:nvSpPr>
          <p:spPr>
            <a:xfrm>
              <a:off x="2633" y="1678"/>
              <a:ext cx="850" cy="64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a:solidFill>
                    <a:schemeClr val="dk1"/>
                  </a:solidFill>
                  <a:latin typeface="Calibri"/>
                  <a:ea typeface="Calibri"/>
                  <a:cs typeface="Calibri"/>
                  <a:sym typeface="Calibri"/>
                </a:rPr>
                <a:t>getPtr()</a:t>
              </a:r>
              <a:br>
                <a:rPr lang="en-US" sz="2800">
                  <a:solidFill>
                    <a:schemeClr val="dk1"/>
                  </a:solidFill>
                  <a:latin typeface="Calibri"/>
                  <a:ea typeface="Calibri"/>
                  <a:cs typeface="Calibri"/>
                  <a:sym typeface="Calibri"/>
                </a:rPr>
              </a:br>
              <a:r>
                <a:rPr lang="en-US" sz="2800">
                  <a:solidFill>
                    <a:schemeClr val="dk1"/>
                  </a:solidFill>
                  <a:latin typeface="Calibri"/>
                  <a:ea typeface="Calibri"/>
                  <a:cs typeface="Calibri"/>
                  <a:sym typeface="Calibri"/>
                </a:rPr>
                <a:t>(y==3)</a:t>
              </a:r>
              <a:endParaRPr sz="2000">
                <a:solidFill>
                  <a:schemeClr val="dk1"/>
                </a:solidFill>
                <a:latin typeface="Calibri"/>
                <a:ea typeface="Calibri"/>
                <a:cs typeface="Calibri"/>
                <a:sym typeface="Calibri"/>
              </a:endParaRPr>
            </a:p>
          </p:txBody>
        </p:sp>
        <p:grpSp>
          <p:nvGrpSpPr>
            <p:cNvPr id="363" name="Google Shape;363;p36"/>
            <p:cNvGrpSpPr/>
            <p:nvPr/>
          </p:nvGrpSpPr>
          <p:grpSpPr>
            <a:xfrm>
              <a:off x="2160" y="2160"/>
              <a:ext cx="432" cy="355"/>
              <a:chOff x="2112" y="925"/>
              <a:chExt cx="432" cy="355"/>
            </a:xfrm>
          </p:grpSpPr>
          <p:sp>
            <p:nvSpPr>
              <p:cNvPr id="364" name="Google Shape;364;p36"/>
              <p:cNvSpPr txBox="1"/>
              <p:nvPr/>
            </p:nvSpPr>
            <p:spPr>
              <a:xfrm>
                <a:off x="2112" y="925"/>
                <a:ext cx="344" cy="35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chemeClr val="dk1"/>
                    </a:solidFill>
                    <a:latin typeface="Calibri"/>
                    <a:ea typeface="Calibri"/>
                    <a:cs typeface="Calibri"/>
                    <a:sym typeface="Calibri"/>
                  </a:rPr>
                  <a:t>SP</a:t>
                </a:r>
                <a:endParaRPr sz="2000">
                  <a:solidFill>
                    <a:schemeClr val="dk1"/>
                  </a:solidFill>
                  <a:latin typeface="Calibri"/>
                  <a:ea typeface="Calibri"/>
                  <a:cs typeface="Calibri"/>
                  <a:sym typeface="Calibri"/>
                </a:endParaRPr>
              </a:p>
            </p:txBody>
          </p:sp>
          <p:cxnSp>
            <p:nvCxnSpPr>
              <p:cNvPr id="365" name="Google Shape;365;p36"/>
              <p:cNvCxnSpPr/>
              <p:nvPr/>
            </p:nvCxnSpPr>
            <p:spPr>
              <a:xfrm>
                <a:off x="2400" y="1116"/>
                <a:ext cx="144" cy="0"/>
              </a:xfrm>
              <a:prstGeom prst="straightConnector1">
                <a:avLst/>
              </a:prstGeom>
              <a:noFill/>
              <a:ln w="38100" cap="flat" cmpd="sng">
                <a:solidFill>
                  <a:schemeClr val="dk1"/>
                </a:solidFill>
                <a:prstDash val="solid"/>
                <a:round/>
                <a:headEnd type="none" w="sm" len="sm"/>
                <a:tailEnd type="triangle" w="med" len="med"/>
              </a:ln>
            </p:spPr>
          </p:cxnSp>
        </p:grpSp>
      </p:grpSp>
      <p:grpSp>
        <p:nvGrpSpPr>
          <p:cNvPr id="366" name="Google Shape;366;p36"/>
          <p:cNvGrpSpPr/>
          <p:nvPr/>
        </p:nvGrpSpPr>
        <p:grpSpPr>
          <a:xfrm>
            <a:off x="5404598" y="1618190"/>
            <a:ext cx="1921398" cy="1099608"/>
            <a:chOff x="5404598" y="1405465"/>
            <a:chExt cx="1921398" cy="1099608"/>
          </a:xfrm>
        </p:grpSpPr>
        <p:grpSp>
          <p:nvGrpSpPr>
            <p:cNvPr id="367" name="Google Shape;367;p36"/>
            <p:cNvGrpSpPr/>
            <p:nvPr/>
          </p:nvGrpSpPr>
          <p:grpSpPr>
            <a:xfrm>
              <a:off x="6030596" y="1405465"/>
              <a:ext cx="1295400" cy="838200"/>
              <a:chOff x="4565" y="3312"/>
              <a:chExt cx="816" cy="528"/>
            </a:xfrm>
          </p:grpSpPr>
          <p:sp>
            <p:nvSpPr>
              <p:cNvPr id="368" name="Google Shape;368;p36"/>
              <p:cNvSpPr/>
              <p:nvPr/>
            </p:nvSpPr>
            <p:spPr>
              <a:xfrm>
                <a:off x="4565" y="3312"/>
                <a:ext cx="816" cy="528"/>
              </a:xfrm>
              <a:prstGeom prst="rect">
                <a:avLst/>
              </a:prstGeom>
              <a:noFill/>
              <a:ln w="5715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9" name="Google Shape;369;p36"/>
              <p:cNvSpPr txBox="1"/>
              <p:nvPr/>
            </p:nvSpPr>
            <p:spPr>
              <a:xfrm>
                <a:off x="4688" y="3386"/>
                <a:ext cx="576" cy="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a:solidFill>
                      <a:schemeClr val="dk1"/>
                    </a:solidFill>
                    <a:latin typeface="Calibri"/>
                    <a:ea typeface="Calibri"/>
                    <a:cs typeface="Calibri"/>
                    <a:sym typeface="Calibri"/>
                  </a:rPr>
                  <a:t>main</a:t>
                </a:r>
                <a:endParaRPr sz="2000">
                  <a:solidFill>
                    <a:schemeClr val="dk1"/>
                  </a:solidFill>
                  <a:latin typeface="Calibri"/>
                  <a:ea typeface="Calibri"/>
                  <a:cs typeface="Calibri"/>
                  <a:sym typeface="Calibri"/>
                </a:endParaRPr>
              </a:p>
            </p:txBody>
          </p:sp>
        </p:grpSp>
        <p:grpSp>
          <p:nvGrpSpPr>
            <p:cNvPr id="370" name="Google Shape;370;p36"/>
            <p:cNvGrpSpPr/>
            <p:nvPr/>
          </p:nvGrpSpPr>
          <p:grpSpPr>
            <a:xfrm>
              <a:off x="5404598" y="1981198"/>
              <a:ext cx="660401" cy="523875"/>
              <a:chOff x="3328" y="896"/>
              <a:chExt cx="416" cy="330"/>
            </a:xfrm>
          </p:grpSpPr>
          <p:sp>
            <p:nvSpPr>
              <p:cNvPr id="371" name="Google Shape;371;p36"/>
              <p:cNvSpPr txBox="1"/>
              <p:nvPr/>
            </p:nvSpPr>
            <p:spPr>
              <a:xfrm>
                <a:off x="3328" y="896"/>
                <a:ext cx="344" cy="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chemeClr val="dk1"/>
                    </a:solidFill>
                    <a:latin typeface="Calibri"/>
                    <a:ea typeface="Calibri"/>
                    <a:cs typeface="Calibri"/>
                    <a:sym typeface="Calibri"/>
                  </a:rPr>
                  <a:t>SP</a:t>
                </a:r>
                <a:endParaRPr sz="2000">
                  <a:solidFill>
                    <a:schemeClr val="dk1"/>
                  </a:solidFill>
                  <a:latin typeface="Calibri"/>
                  <a:ea typeface="Calibri"/>
                  <a:cs typeface="Calibri"/>
                  <a:sym typeface="Calibri"/>
                </a:endParaRPr>
              </a:p>
            </p:txBody>
          </p:sp>
          <p:cxnSp>
            <p:nvCxnSpPr>
              <p:cNvPr id="372" name="Google Shape;372;p36"/>
              <p:cNvCxnSpPr/>
              <p:nvPr/>
            </p:nvCxnSpPr>
            <p:spPr>
              <a:xfrm>
                <a:off x="3600" y="1104"/>
                <a:ext cx="144" cy="0"/>
              </a:xfrm>
              <a:prstGeom prst="straightConnector1">
                <a:avLst/>
              </a:prstGeom>
              <a:noFill/>
              <a:ln w="38100" cap="flat" cmpd="sng">
                <a:solidFill>
                  <a:schemeClr val="dk1"/>
                </a:solidFill>
                <a:prstDash val="solid"/>
                <a:round/>
                <a:headEnd type="none" w="sm" len="sm"/>
                <a:tailEnd type="triangle" w="med" len="med"/>
              </a:ln>
            </p:spPr>
          </p:cxnSp>
        </p:grpSp>
      </p:grpSp>
      <p:grpSp>
        <p:nvGrpSpPr>
          <p:cNvPr id="373" name="Google Shape;373;p36"/>
          <p:cNvGrpSpPr/>
          <p:nvPr/>
        </p:nvGrpSpPr>
        <p:grpSpPr>
          <a:xfrm>
            <a:off x="6962457" y="1609725"/>
            <a:ext cx="1981200" cy="2124075"/>
            <a:chOff x="2160" y="1152"/>
            <a:chExt cx="1248" cy="1338"/>
          </a:xfrm>
        </p:grpSpPr>
        <p:grpSp>
          <p:nvGrpSpPr>
            <p:cNvPr id="374" name="Google Shape;374;p36"/>
            <p:cNvGrpSpPr/>
            <p:nvPr/>
          </p:nvGrpSpPr>
          <p:grpSpPr>
            <a:xfrm>
              <a:off x="2592" y="1152"/>
              <a:ext cx="816" cy="528"/>
              <a:chOff x="4608" y="3312"/>
              <a:chExt cx="816" cy="528"/>
            </a:xfrm>
          </p:grpSpPr>
          <p:sp>
            <p:nvSpPr>
              <p:cNvPr id="375" name="Google Shape;375;p36"/>
              <p:cNvSpPr/>
              <p:nvPr/>
            </p:nvSpPr>
            <p:spPr>
              <a:xfrm>
                <a:off x="4608" y="3312"/>
                <a:ext cx="816" cy="528"/>
              </a:xfrm>
              <a:prstGeom prst="rect">
                <a:avLst/>
              </a:prstGeom>
              <a:noFill/>
              <a:ln w="5715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6" name="Google Shape;376;p36"/>
              <p:cNvSpPr txBox="1"/>
              <p:nvPr/>
            </p:nvSpPr>
            <p:spPr>
              <a:xfrm>
                <a:off x="4731" y="3397"/>
                <a:ext cx="576" cy="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a:solidFill>
                      <a:schemeClr val="dk1"/>
                    </a:solidFill>
                    <a:latin typeface="Calibri"/>
                    <a:ea typeface="Calibri"/>
                    <a:cs typeface="Calibri"/>
                    <a:sym typeface="Calibri"/>
                  </a:rPr>
                  <a:t>main</a:t>
                </a:r>
                <a:endParaRPr sz="2000">
                  <a:solidFill>
                    <a:schemeClr val="dk1"/>
                  </a:solidFill>
                  <a:latin typeface="Calibri"/>
                  <a:ea typeface="Calibri"/>
                  <a:cs typeface="Calibri"/>
                  <a:sym typeface="Calibri"/>
                </a:endParaRPr>
              </a:p>
            </p:txBody>
          </p:sp>
        </p:grpSp>
        <p:sp>
          <p:nvSpPr>
            <p:cNvPr id="377" name="Google Shape;377;p36"/>
            <p:cNvSpPr/>
            <p:nvPr/>
          </p:nvSpPr>
          <p:spPr>
            <a:xfrm>
              <a:off x="2592" y="1680"/>
              <a:ext cx="816" cy="624"/>
            </a:xfrm>
            <a:prstGeom prst="rect">
              <a:avLst/>
            </a:prstGeom>
            <a:noFill/>
            <a:ln w="5715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8" name="Google Shape;378;p36"/>
            <p:cNvSpPr txBox="1"/>
            <p:nvPr/>
          </p:nvSpPr>
          <p:spPr>
            <a:xfrm>
              <a:off x="2592" y="1680"/>
              <a:ext cx="763" cy="59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a:solidFill>
                    <a:schemeClr val="dk1"/>
                  </a:solidFill>
                  <a:latin typeface="Calibri"/>
                  <a:ea typeface="Calibri"/>
                  <a:cs typeface="Calibri"/>
                  <a:sym typeface="Calibri"/>
                </a:rPr>
                <a:t>printf()</a:t>
              </a:r>
              <a:br>
                <a:rPr lang="en-US" sz="2800">
                  <a:solidFill>
                    <a:schemeClr val="dk1"/>
                  </a:solidFill>
                  <a:latin typeface="Calibri"/>
                  <a:ea typeface="Calibri"/>
                  <a:cs typeface="Calibri"/>
                  <a:sym typeface="Calibri"/>
                </a:rPr>
              </a:br>
              <a:r>
                <a:rPr lang="en-US" sz="2800">
                  <a:solidFill>
                    <a:schemeClr val="dk1"/>
                  </a:solidFill>
                  <a:latin typeface="Calibri"/>
                  <a:ea typeface="Calibri"/>
                  <a:cs typeface="Calibri"/>
                  <a:sym typeface="Calibri"/>
                </a:rPr>
                <a:t>(y==?)</a:t>
              </a:r>
              <a:endParaRPr/>
            </a:p>
          </p:txBody>
        </p:sp>
        <p:grpSp>
          <p:nvGrpSpPr>
            <p:cNvPr id="379" name="Google Shape;379;p36"/>
            <p:cNvGrpSpPr/>
            <p:nvPr/>
          </p:nvGrpSpPr>
          <p:grpSpPr>
            <a:xfrm>
              <a:off x="2160" y="2160"/>
              <a:ext cx="432" cy="330"/>
              <a:chOff x="2112" y="925"/>
              <a:chExt cx="432" cy="330"/>
            </a:xfrm>
          </p:grpSpPr>
          <p:sp>
            <p:nvSpPr>
              <p:cNvPr id="380" name="Google Shape;380;p36"/>
              <p:cNvSpPr txBox="1"/>
              <p:nvPr/>
            </p:nvSpPr>
            <p:spPr>
              <a:xfrm>
                <a:off x="2112" y="925"/>
                <a:ext cx="344" cy="33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2800" b="1">
                    <a:solidFill>
                      <a:schemeClr val="dk1"/>
                    </a:solidFill>
                    <a:latin typeface="Calibri"/>
                    <a:ea typeface="Calibri"/>
                    <a:cs typeface="Calibri"/>
                    <a:sym typeface="Calibri"/>
                  </a:rPr>
                  <a:t>SP</a:t>
                </a:r>
                <a:endParaRPr sz="2000">
                  <a:solidFill>
                    <a:schemeClr val="dk1"/>
                  </a:solidFill>
                  <a:latin typeface="Calibri"/>
                  <a:ea typeface="Calibri"/>
                  <a:cs typeface="Calibri"/>
                  <a:sym typeface="Calibri"/>
                </a:endParaRPr>
              </a:p>
            </p:txBody>
          </p:sp>
          <p:cxnSp>
            <p:nvCxnSpPr>
              <p:cNvPr id="381" name="Google Shape;381;p36"/>
              <p:cNvCxnSpPr/>
              <p:nvPr/>
            </p:nvCxnSpPr>
            <p:spPr>
              <a:xfrm>
                <a:off x="2400" y="1117"/>
                <a:ext cx="144" cy="0"/>
              </a:xfrm>
              <a:prstGeom prst="straightConnector1">
                <a:avLst/>
              </a:prstGeom>
              <a:noFill/>
              <a:ln w="38100" cap="flat" cmpd="sng">
                <a:solidFill>
                  <a:schemeClr val="dk1"/>
                </a:solidFill>
                <a:prstDash val="solid"/>
                <a:round/>
                <a:headEnd type="none" w="sm" len="sm"/>
                <a:tailEnd type="triangle" w="med" len="med"/>
              </a:ln>
            </p:spPr>
          </p:cxnSp>
        </p:grpSp>
      </p:grpSp>
      <p:sp>
        <p:nvSpPr>
          <p:cNvPr id="382" name="Google Shape;382;p36"/>
          <p:cNvSpPr txBox="1"/>
          <p:nvPr/>
        </p:nvSpPr>
        <p:spPr>
          <a:xfrm>
            <a:off x="7498080" y="3447871"/>
            <a:ext cx="1645322" cy="1200329"/>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i="1">
                <a:solidFill>
                  <a:srgbClr val="FF0000"/>
                </a:solidFill>
                <a:latin typeface="Calibri"/>
                <a:ea typeface="Calibri"/>
                <a:cs typeface="Calibri"/>
                <a:sym typeface="Calibri"/>
              </a:rPr>
              <a:t>printf </a:t>
            </a:r>
            <a:endParaRPr/>
          </a:p>
          <a:p>
            <a:pPr marL="0" marR="0" lvl="0" indent="0" algn="ctr" rtl="0">
              <a:spcBef>
                <a:spcPts val="0"/>
              </a:spcBef>
              <a:spcAft>
                <a:spcPts val="0"/>
              </a:spcAft>
              <a:buNone/>
            </a:pPr>
            <a:r>
              <a:rPr lang="en-US" sz="2400" i="1">
                <a:solidFill>
                  <a:srgbClr val="FF0000"/>
                </a:solidFill>
                <a:latin typeface="Calibri"/>
                <a:ea typeface="Calibri"/>
                <a:cs typeface="Calibri"/>
                <a:sym typeface="Calibri"/>
              </a:rPr>
              <a:t>overwrites </a:t>
            </a:r>
            <a:endParaRPr/>
          </a:p>
          <a:p>
            <a:pPr marL="0" marR="0" lvl="0" indent="0" algn="ctr" rtl="0">
              <a:spcBef>
                <a:spcPts val="0"/>
              </a:spcBef>
              <a:spcAft>
                <a:spcPts val="0"/>
              </a:spcAft>
              <a:buNone/>
            </a:pPr>
            <a:r>
              <a:rPr lang="en-US" sz="2400" i="1">
                <a:solidFill>
                  <a:srgbClr val="FF0000"/>
                </a:solidFill>
                <a:latin typeface="Calibri"/>
                <a:ea typeface="Calibri"/>
                <a:cs typeface="Calibri"/>
                <a:sym typeface="Calibri"/>
              </a:rPr>
              <a:t>stack frame</a:t>
            </a:r>
            <a:endParaRPr/>
          </a:p>
        </p:txBody>
      </p:sp>
      <p:cxnSp>
        <p:nvCxnSpPr>
          <p:cNvPr id="383" name="Google Shape;383;p36"/>
          <p:cNvCxnSpPr/>
          <p:nvPr/>
        </p:nvCxnSpPr>
        <p:spPr>
          <a:xfrm>
            <a:off x="365760" y="4462272"/>
            <a:ext cx="457200" cy="0"/>
          </a:xfrm>
          <a:prstGeom prst="straightConnector1">
            <a:avLst/>
          </a:prstGeom>
          <a:noFill/>
          <a:ln w="38100" cap="flat" cmpd="sng">
            <a:solidFill>
              <a:srgbClr val="FF0000"/>
            </a:solidFill>
            <a:prstDash val="solid"/>
            <a:round/>
            <a:headEnd type="none" w="sm" len="sm"/>
            <a:tailEnd type="triangle" w="lg" len="lg"/>
          </a:ln>
        </p:spPr>
      </p:cxnSp>
      <p:cxnSp>
        <p:nvCxnSpPr>
          <p:cNvPr id="384" name="Google Shape;384;p36"/>
          <p:cNvCxnSpPr/>
          <p:nvPr/>
        </p:nvCxnSpPr>
        <p:spPr>
          <a:xfrm>
            <a:off x="365760" y="4818888"/>
            <a:ext cx="457200" cy="0"/>
          </a:xfrm>
          <a:prstGeom prst="straightConnector1">
            <a:avLst/>
          </a:prstGeom>
          <a:noFill/>
          <a:ln w="38100" cap="flat" cmpd="sng">
            <a:solidFill>
              <a:srgbClr val="FF0000"/>
            </a:solidFill>
            <a:prstDash val="solid"/>
            <a:round/>
            <a:headEnd type="none" w="sm" len="sm"/>
            <a:tailEnd type="triangle" w="lg" len="lg"/>
          </a:ln>
        </p:spPr>
      </p:cxnSp>
      <p:cxnSp>
        <p:nvCxnSpPr>
          <p:cNvPr id="385" name="Google Shape;385;p36"/>
          <p:cNvCxnSpPr/>
          <p:nvPr/>
        </p:nvCxnSpPr>
        <p:spPr>
          <a:xfrm>
            <a:off x="365760" y="5193792"/>
            <a:ext cx="457200" cy="0"/>
          </a:xfrm>
          <a:prstGeom prst="straightConnector1">
            <a:avLst/>
          </a:prstGeom>
          <a:noFill/>
          <a:ln w="38100" cap="flat" cmpd="sng">
            <a:solidFill>
              <a:srgbClr val="FF0000"/>
            </a:solidFill>
            <a:prstDash val="solid"/>
            <a:round/>
            <a:headEnd type="none" w="sm" len="sm"/>
            <a:tailEnd type="triangle" w="lg" len="lg"/>
          </a:ln>
        </p:spPr>
      </p:cxnSp>
      <p:sp>
        <p:nvSpPr>
          <p:cNvPr id="386" name="Google Shape;386;p36"/>
          <p:cNvSpPr txBox="1"/>
          <p:nvPr/>
        </p:nvSpPr>
        <p:spPr>
          <a:xfrm>
            <a:off x="5760720" y="2743200"/>
            <a:ext cx="1554480"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a:solidFill>
                  <a:schemeClr val="dk1"/>
                </a:solidFill>
                <a:latin typeface="Courier New"/>
                <a:ea typeface="Courier New"/>
                <a:cs typeface="Courier New"/>
                <a:sym typeface="Courier New"/>
              </a:rPr>
              <a:t>stackAddr</a:t>
            </a:r>
            <a:endParaRPr sz="2000">
              <a:solidFill>
                <a:schemeClr val="dk1"/>
              </a:solidFill>
              <a:latin typeface="Courier New"/>
              <a:ea typeface="Courier New"/>
              <a:cs typeface="Courier New"/>
              <a:sym typeface="Courier New"/>
            </a:endParaRPr>
          </a:p>
        </p:txBody>
      </p:sp>
      <p:cxnSp>
        <p:nvCxnSpPr>
          <p:cNvPr id="387" name="Google Shape;387;p36"/>
          <p:cNvCxnSpPr/>
          <p:nvPr/>
        </p:nvCxnSpPr>
        <p:spPr>
          <a:xfrm rot="10800000">
            <a:off x="5486400" y="2953512"/>
            <a:ext cx="365760" cy="0"/>
          </a:xfrm>
          <a:prstGeom prst="straightConnector1">
            <a:avLst/>
          </a:prstGeom>
          <a:noFill/>
          <a:ln w="25400" cap="flat" cmpd="sng">
            <a:solidFill>
              <a:schemeClr val="dk1"/>
            </a:solidFill>
            <a:prstDash val="solid"/>
            <a:round/>
            <a:headEnd type="none" w="sm" len="sm"/>
            <a:tailEnd type="stealth" w="med" len="med"/>
          </a:ln>
        </p:spPr>
      </p:cxnSp>
      <p:cxnSp>
        <p:nvCxnSpPr>
          <p:cNvPr id="388" name="Google Shape;388;p36"/>
          <p:cNvCxnSpPr/>
          <p:nvPr/>
        </p:nvCxnSpPr>
        <p:spPr>
          <a:xfrm>
            <a:off x="7223760" y="2953512"/>
            <a:ext cx="365760" cy="0"/>
          </a:xfrm>
          <a:prstGeom prst="straightConnector1">
            <a:avLst/>
          </a:prstGeom>
          <a:noFill/>
          <a:ln w="25400" cap="flat" cmpd="sng">
            <a:solidFill>
              <a:srgbClr val="FF0000"/>
            </a:solidFill>
            <a:prstDash val="solid"/>
            <a:round/>
            <a:headEnd type="none" w="sm" len="sm"/>
            <a:tailEnd type="stealth" w="med" len="med"/>
          </a:ln>
        </p:spPr>
      </p:cxnSp>
      <p:sp>
        <p:nvSpPr>
          <p:cNvPr id="389" name="Google Shape;389;p36"/>
          <p:cNvSpPr txBox="1"/>
          <p:nvPr/>
        </p:nvSpPr>
        <p:spPr>
          <a:xfrm>
            <a:off x="3566160" y="1463040"/>
            <a:ext cx="5577840" cy="2194560"/>
          </a:xfrm>
          <a:prstGeom prst="rect">
            <a:avLst/>
          </a:prstGeom>
          <a:solidFill>
            <a:schemeClr val="lt1"/>
          </a:solidFill>
          <a:ln>
            <a:noFill/>
          </a:ln>
        </p:spPr>
        <p:txBody>
          <a:bodyPr spcFirstLastPara="1" wrap="square" lIns="91425" tIns="182875" rIns="91425" bIns="45700" anchor="t" anchorCtr="0">
            <a:noAutofit/>
          </a:bodyPr>
          <a:lstStyle/>
          <a:p>
            <a:pPr marL="0" marR="0" lvl="0" indent="0" algn="ctr" rtl="0">
              <a:lnSpc>
                <a:spcPct val="85000"/>
              </a:lnSpc>
              <a:spcBef>
                <a:spcPts val="0"/>
              </a:spcBef>
              <a:spcAft>
                <a:spcPts val="0"/>
              </a:spcAft>
              <a:buNone/>
            </a:pPr>
            <a:r>
              <a:rPr lang="en-US" sz="2800" b="1">
                <a:solidFill>
                  <a:srgbClr val="FF0000"/>
                </a:solidFill>
                <a:latin typeface="Calibri"/>
                <a:ea typeface="Calibri"/>
                <a:cs typeface="Calibri"/>
                <a:sym typeface="Calibri"/>
              </a:rPr>
              <a:t>Never</a:t>
            </a:r>
            <a:r>
              <a:rPr lang="en-US" sz="2800">
                <a:solidFill>
                  <a:srgbClr val="FF0000"/>
                </a:solidFill>
                <a:latin typeface="Calibri"/>
                <a:ea typeface="Calibri"/>
                <a:cs typeface="Calibri"/>
                <a:sym typeface="Calibri"/>
              </a:rPr>
              <a:t> return pointers to </a:t>
            </a:r>
            <a:endParaRPr sz="2800">
              <a:solidFill>
                <a:srgbClr val="FF0000"/>
              </a:solidFill>
              <a:latin typeface="Calibri"/>
              <a:ea typeface="Calibri"/>
              <a:cs typeface="Calibri"/>
              <a:sym typeface="Calibri"/>
            </a:endParaRPr>
          </a:p>
          <a:p>
            <a:pPr marL="0" marR="0" lvl="0" indent="0" algn="ctr" rtl="0">
              <a:lnSpc>
                <a:spcPct val="85000"/>
              </a:lnSpc>
              <a:spcBef>
                <a:spcPts val="0"/>
              </a:spcBef>
              <a:spcAft>
                <a:spcPts val="0"/>
              </a:spcAft>
              <a:buNone/>
            </a:pPr>
            <a:r>
              <a:rPr lang="en-US" sz="2800">
                <a:solidFill>
                  <a:srgbClr val="FF0000"/>
                </a:solidFill>
                <a:latin typeface="Calibri"/>
                <a:ea typeface="Calibri"/>
                <a:cs typeface="Calibri"/>
                <a:sym typeface="Calibri"/>
              </a:rPr>
              <a:t>local variable from functions</a:t>
            </a:r>
            <a:endParaRPr/>
          </a:p>
          <a:p>
            <a:pPr marL="0" marR="0" lvl="0" indent="0" algn="ctr" rtl="0">
              <a:lnSpc>
                <a:spcPct val="85000"/>
              </a:lnSpc>
              <a:spcBef>
                <a:spcPts val="0"/>
              </a:spcBef>
              <a:spcAft>
                <a:spcPts val="0"/>
              </a:spcAft>
              <a:buNone/>
            </a:pPr>
            <a:endParaRPr sz="2800">
              <a:solidFill>
                <a:srgbClr val="FF0000"/>
              </a:solidFill>
              <a:latin typeface="Calibri"/>
              <a:ea typeface="Calibri"/>
              <a:cs typeface="Calibri"/>
              <a:sym typeface="Calibri"/>
            </a:endParaRPr>
          </a:p>
          <a:p>
            <a:pPr marL="0" marR="0" lvl="0" indent="0" algn="ctr" rtl="0">
              <a:lnSpc>
                <a:spcPct val="85000"/>
              </a:lnSpc>
              <a:spcBef>
                <a:spcPts val="0"/>
              </a:spcBef>
              <a:spcAft>
                <a:spcPts val="0"/>
              </a:spcAft>
              <a:buNone/>
            </a:pPr>
            <a:r>
              <a:rPr lang="en-US" sz="2800">
                <a:solidFill>
                  <a:srgbClr val="FF0000"/>
                </a:solidFill>
                <a:latin typeface="Calibri"/>
                <a:ea typeface="Calibri"/>
                <a:cs typeface="Calibri"/>
                <a:sym typeface="Calibri"/>
              </a:rPr>
              <a:t>Your compiler will warn you about this </a:t>
            </a:r>
            <a:endParaRPr sz="2800">
              <a:solidFill>
                <a:srgbClr val="FF0000"/>
              </a:solidFill>
              <a:latin typeface="Calibri"/>
              <a:ea typeface="Calibri"/>
              <a:cs typeface="Calibri"/>
              <a:sym typeface="Calibri"/>
            </a:endParaRPr>
          </a:p>
          <a:p>
            <a:pPr marL="0" marR="0" lvl="0" indent="0" algn="ctr" rtl="0">
              <a:lnSpc>
                <a:spcPct val="85000"/>
              </a:lnSpc>
              <a:spcBef>
                <a:spcPts val="0"/>
              </a:spcBef>
              <a:spcAft>
                <a:spcPts val="0"/>
              </a:spcAft>
              <a:buNone/>
            </a:pPr>
            <a:r>
              <a:rPr lang="en-US" sz="2800">
                <a:solidFill>
                  <a:srgbClr val="FF0000"/>
                </a:solidFill>
                <a:latin typeface="Calibri"/>
                <a:ea typeface="Calibri"/>
                <a:cs typeface="Calibri"/>
                <a:sym typeface="Calibri"/>
              </a:rPr>
              <a:t>– don’t ignore such warnings!</a:t>
            </a:r>
            <a:endParaRPr/>
          </a:p>
        </p:txBody>
      </p:sp>
    </p:spTree>
    <p:extLst>
      <p:ext uri="{BB962C8B-B14F-4D97-AF65-F5344CB8AC3E}">
        <p14:creationId xmlns:p14="http://schemas.microsoft.com/office/powerpoint/2010/main" val="644098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1"/>
                                          </p:stCondLst>
                                        </p:cTn>
                                        <p:tgtEl>
                                          <p:spTgt spid="354"/>
                                        </p:tgtEl>
                                        <p:attrNameLst>
                                          <p:attrName>style.visibility</p:attrName>
                                        </p:attrNameLst>
                                      </p:cBhvr>
                                      <p:to>
                                        <p:strVal val="hidden"/>
                                      </p:to>
                                    </p:set>
                                  </p:childTnLst>
                                </p:cTn>
                              </p:par>
                              <p:par>
                                <p:cTn id="7" presetID="1" presetClass="entr" presetSubtype="0" fill="hold" nodeType="withEffect">
                                  <p:stCondLst>
                                    <p:cond delay="0"/>
                                  </p:stCondLst>
                                  <p:childTnLst>
                                    <p:set>
                                      <p:cBhvr>
                                        <p:cTn id="8" dur="1" fill="hold">
                                          <p:stCondLst>
                                            <p:cond delay="0"/>
                                          </p:stCondLst>
                                        </p:cTn>
                                        <p:tgtEl>
                                          <p:spTgt spid="38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5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66"/>
                                        </p:tgtEl>
                                        <p:attrNameLst>
                                          <p:attrName>style.visibility</p:attrName>
                                        </p:attrNameLst>
                                      </p:cBhvr>
                                      <p:to>
                                        <p:strVal val="visible"/>
                                      </p:to>
                                    </p:set>
                                  </p:childTnLst>
                                </p:cTn>
                              </p:par>
                              <p:par>
                                <p:cTn id="25" presetID="1" presetClass="exit" presetSubtype="0" fill="hold" nodeType="withEffect">
                                  <p:stCondLst>
                                    <p:cond delay="0"/>
                                  </p:stCondLst>
                                  <p:childTnLst>
                                    <p:set>
                                      <p:cBhvr>
                                        <p:cTn id="26" dur="1" fill="hold">
                                          <p:stCondLst>
                                            <p:cond delay="1"/>
                                          </p:stCondLst>
                                        </p:cTn>
                                        <p:tgtEl>
                                          <p:spTgt spid="38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8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73"/>
                                        </p:tgtEl>
                                        <p:attrNameLst>
                                          <p:attrName>style.visibility</p:attrName>
                                        </p:attrNameLst>
                                      </p:cBhvr>
                                      <p:to>
                                        <p:strVal val="visible"/>
                                      </p:to>
                                    </p:set>
                                  </p:childTnLst>
                                </p:cTn>
                              </p:par>
                              <p:par>
                                <p:cTn id="33" presetID="1" presetClass="exit" presetSubtype="0" fill="hold" nodeType="withEffect">
                                  <p:stCondLst>
                                    <p:cond delay="0"/>
                                  </p:stCondLst>
                                  <p:childTnLst>
                                    <p:set>
                                      <p:cBhvr>
                                        <p:cTn id="34" dur="1" fill="hold">
                                          <p:stCondLst>
                                            <p:cond delay="1"/>
                                          </p:stCondLst>
                                        </p:cTn>
                                        <p:tgtEl>
                                          <p:spTgt spid="384"/>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8"/>
                                        </p:tgtEl>
                                        <p:attrNameLst>
                                          <p:attrName>style.visibility</p:attrName>
                                        </p:attrNameLst>
                                      </p:cBhvr>
                                      <p:to>
                                        <p:strVal val="visible"/>
                                      </p:to>
                                    </p:set>
                                  </p:childTnLst>
                                </p:cTn>
                              </p:par>
                              <p:par>
                                <p:cTn id="39" presetID="1" presetClass="exit" presetSubtype="0" fill="hold" nodeType="withEffect">
                                  <p:stCondLst>
                                    <p:cond delay="0"/>
                                  </p:stCondLst>
                                  <p:childTnLst>
                                    <p:set>
                                      <p:cBhvr>
                                        <p:cTn id="40" dur="1" fill="hold">
                                          <p:stCondLst>
                                            <p:cond delay="1"/>
                                          </p:stCondLst>
                                        </p:cTn>
                                        <p:tgtEl>
                                          <p:spTgt spid="387"/>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8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89"/>
                                        </p:tgtEl>
                                        <p:attrNameLst>
                                          <p:attrName>style.visibility</p:attrName>
                                        </p:attrNameLst>
                                      </p:cBhvr>
                                      <p:to>
                                        <p:strVal val="visible"/>
                                      </p:to>
                                    </p:set>
                                  </p:childTnLst>
                                </p:cTn>
                              </p:par>
                              <p:par>
                                <p:cTn id="49" presetID="1" presetClass="exit" presetSubtype="0" fill="hold" nodeType="withEffect">
                                  <p:stCondLst>
                                    <p:cond delay="0"/>
                                  </p:stCondLst>
                                  <p:childTnLst>
                                    <p:set>
                                      <p:cBhvr>
                                        <p:cTn id="50" dur="1" fill="hold">
                                          <p:stCondLst>
                                            <p:cond delay="1"/>
                                          </p:stCondLst>
                                        </p:cTn>
                                        <p:tgtEl>
                                          <p:spTgt spid="3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93"/>
        <p:cNvGrpSpPr/>
        <p:nvPr/>
      </p:nvGrpSpPr>
      <p:grpSpPr>
        <a:xfrm>
          <a:off x="0" y="0"/>
          <a:ext cx="0" cy="0"/>
          <a:chOff x="0" y="0"/>
          <a:chExt cx="0" cy="0"/>
        </a:xfrm>
      </p:grpSpPr>
      <p:sp>
        <p:nvSpPr>
          <p:cNvPr id="394" name="Google Shape;394;p37"/>
          <p:cNvSpPr txBox="1">
            <a:spLocks noGrp="1"/>
          </p:cNvSpPr>
          <p:nvPr>
            <p:ph type="body" idx="1"/>
          </p:nvPr>
        </p:nvSpPr>
        <p:spPr>
          <a:xfrm>
            <a:off x="457200" y="1371600"/>
            <a:ext cx="5486400" cy="4846200"/>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Program’s </a:t>
            </a:r>
            <a:r>
              <a:rPr lang="en-US" sz="2800" b="0" i="1" u="none" strike="noStrike" cap="none">
                <a:solidFill>
                  <a:srgbClr val="FF0000"/>
                </a:solidFill>
                <a:latin typeface="Calibri"/>
                <a:ea typeface="Calibri"/>
                <a:cs typeface="Calibri"/>
                <a:sym typeface="Calibri"/>
              </a:rPr>
              <a:t>address space</a:t>
            </a:r>
            <a:r>
              <a:rPr lang="en-US" sz="2800" b="0" i="0" u="none" strike="noStrike" cap="none">
                <a:solidFill>
                  <a:srgbClr val="FF0000"/>
                </a:solidFill>
                <a:latin typeface="Calibri"/>
                <a:ea typeface="Calibri"/>
                <a:cs typeface="Calibri"/>
                <a:sym typeface="Calibri"/>
              </a:rPr>
              <a:t> </a:t>
            </a:r>
            <a:br>
              <a:rPr lang="en-US" sz="2800" b="0" i="0" u="none" strike="noStrike" cap="none">
                <a:solidFill>
                  <a:srgbClr val="FF0000"/>
                </a:solidFill>
                <a:latin typeface="Calibri"/>
                <a:ea typeface="Calibri"/>
                <a:cs typeface="Calibri"/>
                <a:sym typeface="Calibri"/>
              </a:rPr>
            </a:br>
            <a:r>
              <a:rPr lang="en-US" sz="2800" b="0" i="0" u="none" strike="noStrike" cap="none">
                <a:solidFill>
                  <a:schemeClr val="dk1"/>
                </a:solidFill>
                <a:latin typeface="Calibri"/>
                <a:ea typeface="Calibri"/>
                <a:cs typeface="Calibri"/>
                <a:sym typeface="Calibri"/>
              </a:rPr>
              <a:t>contains 4 regions:</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Stack</a:t>
            </a:r>
            <a:r>
              <a:rPr lang="en-US" sz="2400" b="0" i="0" u="none" strike="noStrike" cap="none">
                <a:solidFill>
                  <a:schemeClr val="dk1"/>
                </a:solidFill>
                <a:latin typeface="Calibri"/>
                <a:ea typeface="Calibri"/>
                <a:cs typeface="Calibri"/>
                <a:sym typeface="Calibri"/>
              </a:rPr>
              <a:t>:  local variables, grows downward</a:t>
            </a:r>
            <a:r>
              <a:rPr lang="en-US" sz="2400" b="0" i="0" u="none" strike="noStrike" cap="none">
                <a:solidFill>
                  <a:schemeClr val="accent2"/>
                </a:solidFill>
                <a:latin typeface="Calibri"/>
                <a:ea typeface="Calibri"/>
                <a:cs typeface="Calibri"/>
                <a:sym typeface="Calibri"/>
              </a:rPr>
              <a:t> </a:t>
            </a:r>
            <a:endParaRPr/>
          </a:p>
          <a:p>
            <a:pPr marL="742950" marR="0" lvl="1" indent="-285750" algn="l" rtl="0">
              <a:spcBef>
                <a:spcPts val="480"/>
              </a:spcBef>
              <a:spcAft>
                <a:spcPts val="0"/>
              </a:spcAft>
              <a:buClr>
                <a:schemeClr val="dk1"/>
              </a:buClr>
              <a:buSzPts val="2400"/>
              <a:buFont typeface="Arial"/>
              <a:buChar char="–"/>
            </a:pPr>
            <a:r>
              <a:rPr lang="en-US" sz="2400" b="0" i="0" u="none" strike="noStrike" cap="none">
                <a:solidFill>
                  <a:srgbClr val="FF0000"/>
                </a:solidFill>
                <a:latin typeface="Calibri"/>
                <a:ea typeface="Calibri"/>
                <a:cs typeface="Calibri"/>
                <a:sym typeface="Calibri"/>
              </a:rPr>
              <a:t>Heap</a:t>
            </a:r>
            <a:r>
              <a:rPr lang="en-US" sz="2400" b="0" i="0" u="none" strike="noStrike" cap="none">
                <a:solidFill>
                  <a:schemeClr val="dk1"/>
                </a:solidFill>
                <a:latin typeface="Calibri"/>
                <a:ea typeface="Calibri"/>
                <a:cs typeface="Calibri"/>
                <a:sym typeface="Calibri"/>
              </a:rPr>
              <a:t>:  space requested via  </a:t>
            </a:r>
            <a:r>
              <a:rPr lang="en-US" sz="2400" b="0" i="0" u="none" strike="noStrike" cap="none">
                <a:solidFill>
                  <a:schemeClr val="dk1"/>
                </a:solidFill>
                <a:latin typeface="Courier New"/>
                <a:ea typeface="Courier New"/>
                <a:cs typeface="Courier New"/>
                <a:sym typeface="Courier New"/>
              </a:rPr>
              <a:t>malloc()</a:t>
            </a:r>
            <a:r>
              <a:rPr lang="en-US" sz="2400" b="0" i="0" u="none" strike="noStrike" cap="none">
                <a:solidFill>
                  <a:schemeClr val="dk1"/>
                </a:solidFill>
                <a:latin typeface="Calibri"/>
                <a:ea typeface="Calibri"/>
                <a:cs typeface="Calibri"/>
                <a:sym typeface="Calibri"/>
              </a:rPr>
              <a:t> and used with pointers;  resizes dynamically, grows upward</a:t>
            </a:r>
            <a:endParaRPr/>
          </a:p>
          <a:p>
            <a:pPr marL="742950" marR="0" lvl="1" indent="-285750" algn="l" rtl="0">
              <a:spcBef>
                <a:spcPts val="480"/>
              </a:spcBef>
              <a:spcAft>
                <a:spcPts val="0"/>
              </a:spcAft>
              <a:buClr>
                <a:schemeClr val="dk1"/>
              </a:buClr>
              <a:buSzPts val="2400"/>
              <a:buFont typeface="Arial"/>
              <a:buChar char="–"/>
            </a:pPr>
            <a:r>
              <a:rPr lang="en-US" sz="2400" b="1" i="0" u="none" strike="noStrike" cap="none">
                <a:solidFill>
                  <a:srgbClr val="FF0000"/>
                </a:solidFill>
              </a:rPr>
              <a:t>Static Data</a:t>
            </a:r>
            <a:r>
              <a:rPr lang="en-US" sz="2400" b="1" i="0" u="none" strike="noStrike" cap="none">
                <a:solidFill>
                  <a:schemeClr val="dk1"/>
                </a:solidFill>
              </a:rPr>
              <a:t>:  global and static variables, does not grow or shrink</a:t>
            </a:r>
            <a:endParaRPr b="1"/>
          </a:p>
          <a:p>
            <a:pPr marL="742950" marR="0" lvl="1" indent="-285750" algn="l" rtl="0">
              <a:spcBef>
                <a:spcPts val="480"/>
              </a:spcBef>
              <a:spcAft>
                <a:spcPts val="0"/>
              </a:spcAft>
              <a:buClr>
                <a:schemeClr val="dk1"/>
              </a:buClr>
              <a:buSzPts val="2400"/>
              <a:buFont typeface="Arial"/>
              <a:buChar char="–"/>
            </a:pPr>
            <a:r>
              <a:rPr lang="en-US" sz="2400" b="1" i="0" u="none" strike="noStrike" cap="none">
                <a:solidFill>
                  <a:srgbClr val="FF0000"/>
                </a:solidFill>
              </a:rPr>
              <a:t>Code</a:t>
            </a:r>
            <a:r>
              <a:rPr lang="en-US" sz="2400" b="1" i="0" u="none" strike="noStrike" cap="none">
                <a:solidFill>
                  <a:schemeClr val="dk1"/>
                </a:solidFill>
              </a:rPr>
              <a:t>:  loaded when program </a:t>
            </a:r>
            <a:br>
              <a:rPr lang="en-US" sz="2400" b="1" i="0" u="none" strike="noStrike" cap="none">
                <a:solidFill>
                  <a:schemeClr val="dk1"/>
                </a:solidFill>
              </a:rPr>
            </a:br>
            <a:r>
              <a:rPr lang="en-US" sz="2400" b="1" i="0" u="none" strike="noStrike" cap="none">
                <a:solidFill>
                  <a:schemeClr val="dk1"/>
                </a:solidFill>
              </a:rPr>
              <a:t>starts, does not change</a:t>
            </a:r>
            <a:endParaRPr b="1"/>
          </a:p>
        </p:txBody>
      </p:sp>
      <p:sp>
        <p:nvSpPr>
          <p:cNvPr id="396" name="Google Shape;396;p3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accent1"/>
              </a:buClr>
              <a:buFont typeface="Calibri"/>
              <a:buNone/>
            </a:pPr>
            <a:r>
              <a:rPr lang="en-US" sz="4400" b="0" i="0" u="none" strike="noStrike" cap="none">
                <a:solidFill>
                  <a:schemeClr val="accent1"/>
                </a:solidFill>
                <a:latin typeface="Calibri"/>
                <a:ea typeface="Calibri"/>
                <a:cs typeface="Calibri"/>
                <a:sym typeface="Calibri"/>
              </a:rPr>
              <a:t>C Memory Layout</a:t>
            </a:r>
            <a:endParaRPr sz="4400" b="0" i="0" u="none" strike="noStrike" cap="none">
              <a:solidFill>
                <a:schemeClr val="accent1"/>
              </a:solidFill>
              <a:latin typeface="Calibri"/>
              <a:ea typeface="Calibri"/>
              <a:cs typeface="Calibri"/>
              <a:sym typeface="Calibri"/>
            </a:endParaRPr>
          </a:p>
        </p:txBody>
      </p:sp>
      <p:sp>
        <p:nvSpPr>
          <p:cNvPr id="397" name="Google Shape;397;p3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200" dirty="0">
              <a:solidFill>
                <a:srgbClr val="888888"/>
              </a:solidFill>
              <a:latin typeface="Calibri"/>
              <a:ea typeface="Calibri"/>
              <a:cs typeface="Calibri"/>
              <a:sym typeface="Calibri"/>
            </a:endParaRPr>
          </a:p>
        </p:txBody>
      </p:sp>
      <p:sp>
        <p:nvSpPr>
          <p:cNvPr id="398" name="Google Shape;398;p3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dirty="0">
              <a:solidFill>
                <a:srgbClr val="888888"/>
              </a:solidFill>
              <a:latin typeface="Calibri"/>
              <a:ea typeface="Calibri"/>
              <a:cs typeface="Calibri"/>
              <a:sym typeface="Calibri"/>
            </a:endParaRPr>
          </a:p>
        </p:txBody>
      </p:sp>
      <p:sp>
        <p:nvSpPr>
          <p:cNvPr id="399" name="Google Shape;399;p3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p>
            <a:pPr marL="0" marR="0" lvl="0" indent="0" algn="r" rtl="0">
              <a:spcBef>
                <a:spcPts val="0"/>
              </a:spcBef>
              <a:spcAft>
                <a:spcPts val="0"/>
              </a:spcAft>
              <a:buNone/>
            </a:pPr>
            <a:fld id="{00000000-1234-1234-1234-123412341234}" type="slidenum">
              <a:rPr lang="en-US" sz="1200">
                <a:solidFill>
                  <a:srgbClr val="888888"/>
                </a:solidFill>
                <a:latin typeface="Calibri"/>
                <a:ea typeface="Calibri"/>
                <a:cs typeface="Calibri"/>
                <a:sym typeface="Calibri"/>
              </a:rPr>
              <a:t>9</a:t>
            </a:fld>
            <a:endParaRPr sz="1200">
              <a:solidFill>
                <a:srgbClr val="888888"/>
              </a:solidFill>
              <a:latin typeface="Calibri"/>
              <a:ea typeface="Calibri"/>
              <a:cs typeface="Calibri"/>
              <a:sym typeface="Calibri"/>
            </a:endParaRPr>
          </a:p>
        </p:txBody>
      </p:sp>
      <p:grpSp>
        <p:nvGrpSpPr>
          <p:cNvPr id="400" name="Google Shape;400;p37"/>
          <p:cNvGrpSpPr/>
          <p:nvPr/>
        </p:nvGrpSpPr>
        <p:grpSpPr>
          <a:xfrm>
            <a:off x="4754853" y="1463054"/>
            <a:ext cx="3836646" cy="4299708"/>
            <a:chOff x="4480561" y="914400"/>
            <a:chExt cx="3959796" cy="4758420"/>
          </a:xfrm>
        </p:grpSpPr>
        <p:sp>
          <p:nvSpPr>
            <p:cNvPr id="401" name="Google Shape;401;p37" descr="Wide upward diagonal"/>
            <p:cNvSpPr/>
            <p:nvPr/>
          </p:nvSpPr>
          <p:spPr>
            <a:xfrm>
              <a:off x="5994400" y="1549400"/>
              <a:ext cx="2438400" cy="1828800"/>
            </a:xfrm>
            <a:prstGeom prst="rect">
              <a:avLst/>
            </a:prstGeom>
            <a:solidFill>
              <a:srgbClr val="FFFFFF"/>
            </a:solidFill>
            <a:ln w="12700" cap="flat" cmpd="sng">
              <a:solidFill>
                <a:schemeClr val="lt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2" name="Google Shape;402;p37"/>
            <p:cNvSpPr/>
            <p:nvPr/>
          </p:nvSpPr>
          <p:spPr>
            <a:xfrm>
              <a:off x="5994400" y="1016000"/>
              <a:ext cx="2438400" cy="4572000"/>
            </a:xfrm>
            <a:prstGeom prst="rect">
              <a:avLst/>
            </a:prstGeom>
            <a:noFill/>
            <a:ln w="381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3" name="Google Shape;403;p37"/>
            <p:cNvSpPr/>
            <p:nvPr/>
          </p:nvSpPr>
          <p:spPr>
            <a:xfrm>
              <a:off x="6001957" y="4757357"/>
              <a:ext cx="2438400" cy="838200"/>
            </a:xfrm>
            <a:prstGeom prst="rect">
              <a:avLst/>
            </a:prstGeom>
            <a:noFill/>
            <a:ln w="127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4" name="Google Shape;404;p37"/>
            <p:cNvSpPr/>
            <p:nvPr/>
          </p:nvSpPr>
          <p:spPr>
            <a:xfrm>
              <a:off x="5994400" y="4064000"/>
              <a:ext cx="2438400" cy="685800"/>
            </a:xfrm>
            <a:prstGeom prst="rect">
              <a:avLst/>
            </a:prstGeom>
            <a:noFill/>
            <a:ln w="38100"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cxnSp>
          <p:nvCxnSpPr>
            <p:cNvPr id="405" name="Google Shape;405;p37"/>
            <p:cNvCxnSpPr/>
            <p:nvPr/>
          </p:nvCxnSpPr>
          <p:spPr>
            <a:xfrm>
              <a:off x="5994400" y="3378200"/>
              <a:ext cx="2438400" cy="0"/>
            </a:xfrm>
            <a:prstGeom prst="straightConnector1">
              <a:avLst/>
            </a:prstGeom>
            <a:noFill/>
            <a:ln w="38100" cap="flat" cmpd="sng">
              <a:solidFill>
                <a:schemeClr val="dk1"/>
              </a:solidFill>
              <a:prstDash val="lgDash"/>
              <a:round/>
              <a:headEnd type="none" w="sm" len="sm"/>
              <a:tailEnd type="none" w="sm" len="sm"/>
            </a:ln>
          </p:spPr>
        </p:cxnSp>
        <p:cxnSp>
          <p:nvCxnSpPr>
            <p:cNvPr id="406" name="Google Shape;406;p37"/>
            <p:cNvCxnSpPr/>
            <p:nvPr/>
          </p:nvCxnSpPr>
          <p:spPr>
            <a:xfrm>
              <a:off x="5994400" y="1549400"/>
              <a:ext cx="2438400" cy="0"/>
            </a:xfrm>
            <a:prstGeom prst="straightConnector1">
              <a:avLst/>
            </a:prstGeom>
            <a:noFill/>
            <a:ln w="38100" cap="flat" cmpd="sng">
              <a:solidFill>
                <a:schemeClr val="dk1"/>
              </a:solidFill>
              <a:prstDash val="lgDash"/>
              <a:round/>
              <a:headEnd type="none" w="sm" len="sm"/>
              <a:tailEnd type="none" w="sm" len="sm"/>
            </a:ln>
          </p:spPr>
        </p:cxnSp>
        <p:sp>
          <p:nvSpPr>
            <p:cNvPr id="407" name="Google Shape;407;p37"/>
            <p:cNvSpPr txBox="1"/>
            <p:nvPr/>
          </p:nvSpPr>
          <p:spPr>
            <a:xfrm>
              <a:off x="6737343" y="4820604"/>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code</a:t>
              </a:r>
              <a:endParaRPr/>
            </a:p>
          </p:txBody>
        </p:sp>
        <p:sp>
          <p:nvSpPr>
            <p:cNvPr id="408" name="Google Shape;408;p37"/>
            <p:cNvSpPr txBox="1"/>
            <p:nvPr/>
          </p:nvSpPr>
          <p:spPr>
            <a:xfrm>
              <a:off x="6283324" y="4076691"/>
              <a:ext cx="20520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static data</a:t>
              </a:r>
              <a:endParaRPr/>
            </a:p>
          </p:txBody>
        </p:sp>
        <p:sp>
          <p:nvSpPr>
            <p:cNvPr id="409" name="Google Shape;409;p37"/>
            <p:cNvSpPr txBox="1"/>
            <p:nvPr/>
          </p:nvSpPr>
          <p:spPr>
            <a:xfrm>
              <a:off x="6724649" y="3390906"/>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heap</a:t>
              </a:r>
              <a:endParaRPr/>
            </a:p>
          </p:txBody>
        </p:sp>
        <p:sp>
          <p:nvSpPr>
            <p:cNvPr id="410" name="Google Shape;410;p37"/>
            <p:cNvSpPr txBox="1"/>
            <p:nvPr/>
          </p:nvSpPr>
          <p:spPr>
            <a:xfrm>
              <a:off x="6718302" y="1015989"/>
              <a:ext cx="1161300" cy="58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200">
                  <a:solidFill>
                    <a:schemeClr val="dk1"/>
                  </a:solidFill>
                  <a:latin typeface="Calibri"/>
                  <a:ea typeface="Calibri"/>
                  <a:cs typeface="Calibri"/>
                  <a:sym typeface="Calibri"/>
                </a:rPr>
                <a:t>stack</a:t>
              </a:r>
              <a:endParaRPr/>
            </a:p>
          </p:txBody>
        </p:sp>
        <p:cxnSp>
          <p:nvCxnSpPr>
            <p:cNvPr id="411" name="Google Shape;411;p37"/>
            <p:cNvCxnSpPr/>
            <p:nvPr/>
          </p:nvCxnSpPr>
          <p:spPr>
            <a:xfrm rot="10800000">
              <a:off x="7213600" y="2997200"/>
              <a:ext cx="0" cy="381000"/>
            </a:xfrm>
            <a:prstGeom prst="straightConnector1">
              <a:avLst/>
            </a:prstGeom>
            <a:noFill/>
            <a:ln w="31750" cap="flat" cmpd="sng">
              <a:solidFill>
                <a:schemeClr val="dk1"/>
              </a:solidFill>
              <a:prstDash val="solid"/>
              <a:round/>
              <a:headEnd type="none" w="sm" len="sm"/>
              <a:tailEnd type="triangle" w="med" len="med"/>
            </a:ln>
          </p:spPr>
        </p:cxnSp>
        <p:cxnSp>
          <p:nvCxnSpPr>
            <p:cNvPr id="412" name="Google Shape;412;p37"/>
            <p:cNvCxnSpPr/>
            <p:nvPr/>
          </p:nvCxnSpPr>
          <p:spPr>
            <a:xfrm>
              <a:off x="7213600" y="1549400"/>
              <a:ext cx="0" cy="381000"/>
            </a:xfrm>
            <a:prstGeom prst="straightConnector1">
              <a:avLst/>
            </a:prstGeom>
            <a:noFill/>
            <a:ln w="31750" cap="flat" cmpd="sng">
              <a:solidFill>
                <a:schemeClr val="dk1"/>
              </a:solidFill>
              <a:prstDash val="solid"/>
              <a:round/>
              <a:headEnd type="none" w="sm" len="sm"/>
              <a:tailEnd type="triangle" w="med" len="med"/>
            </a:ln>
          </p:spPr>
        </p:cxnSp>
        <p:sp>
          <p:nvSpPr>
            <p:cNvPr id="413" name="Google Shape;413;p37"/>
            <p:cNvSpPr txBox="1"/>
            <p:nvPr/>
          </p:nvSpPr>
          <p:spPr>
            <a:xfrm>
              <a:off x="4480561" y="914400"/>
              <a:ext cx="1463100" cy="3693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800" b="1" i="1">
                  <a:solidFill>
                    <a:schemeClr val="dk1"/>
                  </a:solidFill>
                  <a:latin typeface="Calibri"/>
                  <a:ea typeface="Calibri"/>
                  <a:cs typeface="Calibri"/>
                  <a:sym typeface="Calibri"/>
                </a:rPr>
                <a:t>~ FFFF FFFF</a:t>
              </a:r>
              <a:r>
                <a:rPr lang="en-US" sz="1800" b="1" i="1" baseline="-25000">
                  <a:solidFill>
                    <a:schemeClr val="dk1"/>
                  </a:solidFill>
                  <a:latin typeface="Calibri"/>
                  <a:ea typeface="Calibri"/>
                  <a:cs typeface="Calibri"/>
                  <a:sym typeface="Calibri"/>
                </a:rPr>
                <a:t>hex</a:t>
              </a:r>
              <a:endParaRPr sz="1800" b="1" i="1">
                <a:solidFill>
                  <a:schemeClr val="dk1"/>
                </a:solidFill>
                <a:latin typeface="Calibri"/>
                <a:ea typeface="Calibri"/>
                <a:cs typeface="Calibri"/>
                <a:sym typeface="Calibri"/>
              </a:endParaRPr>
            </a:p>
          </p:txBody>
        </p:sp>
        <p:sp>
          <p:nvSpPr>
            <p:cNvPr id="414" name="Google Shape;414;p37"/>
            <p:cNvSpPr txBox="1"/>
            <p:nvPr/>
          </p:nvSpPr>
          <p:spPr>
            <a:xfrm>
              <a:off x="5212080" y="5303520"/>
              <a:ext cx="731400" cy="369300"/>
            </a:xfrm>
            <a:prstGeom prst="rect">
              <a:avLst/>
            </a:prstGeom>
            <a:noFill/>
            <a:ln>
              <a:noFill/>
            </a:ln>
          </p:spPr>
          <p:txBody>
            <a:bodyPr spcFirstLastPara="1" wrap="square" lIns="91425" tIns="45700" rIns="91425" bIns="45700" anchor="t" anchorCtr="0">
              <a:noAutofit/>
            </a:bodyPr>
            <a:lstStyle/>
            <a:p>
              <a:pPr marL="0" marR="0" lvl="0" indent="0" algn="r" rtl="0">
                <a:spcBef>
                  <a:spcPts val="0"/>
                </a:spcBef>
                <a:spcAft>
                  <a:spcPts val="0"/>
                </a:spcAft>
                <a:buNone/>
              </a:pPr>
              <a:r>
                <a:rPr lang="en-US" sz="1800" b="1" i="1">
                  <a:solidFill>
                    <a:schemeClr val="dk1"/>
                  </a:solidFill>
                  <a:latin typeface="Calibri"/>
                  <a:ea typeface="Calibri"/>
                  <a:cs typeface="Calibri"/>
                  <a:sym typeface="Calibri"/>
                </a:rPr>
                <a:t>~ 0</a:t>
              </a:r>
              <a:r>
                <a:rPr lang="en-US" sz="1800" b="1" i="1" baseline="-25000">
                  <a:solidFill>
                    <a:schemeClr val="dk1"/>
                  </a:solidFill>
                  <a:latin typeface="Calibri"/>
                  <a:ea typeface="Calibri"/>
                  <a:cs typeface="Calibri"/>
                  <a:sym typeface="Calibri"/>
                </a:rPr>
                <a:t>hex</a:t>
              </a:r>
              <a:endParaRPr sz="1800" b="1" i="1">
                <a:solidFill>
                  <a:schemeClr val="dk1"/>
                </a:solidFill>
                <a:latin typeface="Calibri"/>
                <a:ea typeface="Calibri"/>
                <a:cs typeface="Calibri"/>
                <a:sym typeface="Calibri"/>
              </a:endParaRPr>
            </a:p>
          </p:txBody>
        </p:sp>
      </p:grpSp>
      <p:sp>
        <p:nvSpPr>
          <p:cNvPr id="415" name="Google Shape;415;p37"/>
          <p:cNvSpPr txBox="1"/>
          <p:nvPr/>
        </p:nvSpPr>
        <p:spPr>
          <a:xfrm>
            <a:off x="6126480" y="5669280"/>
            <a:ext cx="2569500" cy="9234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800" b="1" i="1">
                <a:solidFill>
                  <a:schemeClr val="dk1"/>
                </a:solidFill>
                <a:latin typeface="Calibri"/>
                <a:ea typeface="Calibri"/>
                <a:cs typeface="Calibri"/>
                <a:sym typeface="Calibri"/>
              </a:rPr>
              <a:t>OS prevents accesses</a:t>
            </a:r>
            <a:br>
              <a:rPr lang="en-US" sz="1800" b="1" i="1">
                <a:solidFill>
                  <a:schemeClr val="dk1"/>
                </a:solidFill>
                <a:latin typeface="Calibri"/>
                <a:ea typeface="Calibri"/>
                <a:cs typeface="Calibri"/>
                <a:sym typeface="Calibri"/>
              </a:rPr>
            </a:br>
            <a:r>
              <a:rPr lang="en-US" sz="1800" b="1" i="1">
                <a:solidFill>
                  <a:schemeClr val="dk1"/>
                </a:solidFill>
                <a:latin typeface="Calibri"/>
                <a:ea typeface="Calibri"/>
                <a:cs typeface="Calibri"/>
                <a:sym typeface="Calibri"/>
              </a:rPr>
              <a:t>between stack and heap </a:t>
            </a:r>
            <a:endParaRPr/>
          </a:p>
          <a:p>
            <a:pPr marL="0" marR="0" lvl="0" indent="0" algn="ctr" rtl="0">
              <a:spcBef>
                <a:spcPts val="0"/>
              </a:spcBef>
              <a:spcAft>
                <a:spcPts val="0"/>
              </a:spcAft>
              <a:buNone/>
            </a:pPr>
            <a:r>
              <a:rPr lang="en-US" sz="1800" b="1" i="1">
                <a:solidFill>
                  <a:schemeClr val="dk1"/>
                </a:solidFill>
                <a:latin typeface="Calibri"/>
                <a:ea typeface="Calibri"/>
                <a:cs typeface="Calibri"/>
                <a:sym typeface="Calibri"/>
              </a:rPr>
              <a:t>(via virtual memory)</a:t>
            </a:r>
            <a:endParaRPr/>
          </a:p>
        </p:txBody>
      </p:sp>
    </p:spTree>
    <p:extLst>
      <p:ext uri="{BB962C8B-B14F-4D97-AF65-F5344CB8AC3E}">
        <p14:creationId xmlns:p14="http://schemas.microsoft.com/office/powerpoint/2010/main" val="1367810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UWTheme-351-Au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rgbClr val="CC0000"/>
          </a:solidFill>
          <a:prstDash val="solid"/>
          <a:round/>
          <a:headEnd type="none" w="med" len="med"/>
          <a:tailEnd type="triangle" w="med" len="med"/>
        </a:ln>
        <a:effectLst/>
      </a:spPr>
      <a:bodyPr vert="horz" wrap="square" lIns="91440" tIns="45720" rIns="91440" bIns="45720"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sz="2000" smtClean="0">
            <a:solidFill>
              <a:srgbClr val="C00000"/>
            </a:solidFill>
            <a:latin typeface="Calibri" charset="0"/>
            <a:ea typeface="Calibri" charset="0"/>
            <a:cs typeface="Calibri" charset="0"/>
          </a:defRPr>
        </a:defPPr>
      </a:lstStyle>
    </a:spDef>
    <a:lnDef>
      <a:spPr bwMode="auto">
        <a:xfrm>
          <a:off x="0" y="0"/>
          <a:ext cx="1" cy="1"/>
        </a:xfrm>
        <a:custGeom>
          <a:avLst/>
          <a:gdLst/>
          <a:ahLst/>
          <a:cxnLst/>
          <a:rect l="0" t="0" r="0" b="0"/>
          <a:pathLst/>
        </a:custGeom>
        <a:noFill/>
        <a:ln w="25400" cap="flat" cmpd="sng" algn="ctr">
          <a:solidFill>
            <a:srgbClr val="CC00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1" i="0" u="none" strike="noStrike" cap="none" normalizeH="0" baseline="0" smtClean="0">
            <a:ln>
              <a:noFill/>
            </a:ln>
            <a:solidFill>
              <a:schemeClr val="tx1"/>
            </a:solidFill>
            <a:effectLst/>
            <a:latin typeface="Arial Narrow" pitchFamily="34" charset="0"/>
          </a:defRPr>
        </a:defPPr>
      </a:lstStyle>
    </a:lnDef>
    <a:txDef>
      <a:spPr>
        <a:noFill/>
      </a:spPr>
      <a:bodyPr wrap="none" rtlCol="0">
        <a:spAutoFit/>
      </a:bodyPr>
      <a:lstStyle>
        <a:defPPr>
          <a:defRPr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UWTheme-351-Au18" id="{5C6D7646-6FE6-4EA9-9440-0A3D5C463217}" vid="{2D96F9FA-743E-48FB-9478-12DCF3A4EC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UWTheme-351-Au18</Template>
  <TotalTime>5132</TotalTime>
  <Words>6515</Words>
  <Application>Microsoft Macintosh PowerPoint</Application>
  <PresentationFormat>On-screen Show (4:3)</PresentationFormat>
  <Paragraphs>772</Paragraphs>
  <Slides>46</Slides>
  <Notes>45</Notes>
  <HiddenSlides>4</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46</vt:i4>
      </vt:variant>
    </vt:vector>
  </HeadingPairs>
  <TitlesOfParts>
    <vt:vector size="58" baseType="lpstr">
      <vt:lpstr>Arial</vt:lpstr>
      <vt:lpstr>Arial Narrow</vt:lpstr>
      <vt:lpstr>Calibri</vt:lpstr>
      <vt:lpstr>Courier</vt:lpstr>
      <vt:lpstr>Courier New</vt:lpstr>
      <vt:lpstr>Droid Sans Mono</vt:lpstr>
      <vt:lpstr>Lato</vt:lpstr>
      <vt:lpstr>Noto Sans Symbols</vt:lpstr>
      <vt:lpstr>Roboto Regular</vt:lpstr>
      <vt:lpstr>Times New Roman</vt:lpstr>
      <vt:lpstr>Wingdings</vt:lpstr>
      <vt:lpstr>UWTheme-351-Au18</vt:lpstr>
      <vt:lpstr>Review</vt:lpstr>
      <vt:lpstr>Multiple Ways to Store Program Data</vt:lpstr>
      <vt:lpstr>Agenda</vt:lpstr>
      <vt:lpstr>C Memory Layout</vt:lpstr>
      <vt:lpstr>Where Do the Variables Go?</vt:lpstr>
      <vt:lpstr>The Stack</vt:lpstr>
      <vt:lpstr>The Stack</vt:lpstr>
      <vt:lpstr>Stack Misuse Example</vt:lpstr>
      <vt:lpstr>C Memory Layout</vt:lpstr>
      <vt:lpstr>Static Data</vt:lpstr>
      <vt:lpstr>PowerPoint Presentation</vt:lpstr>
      <vt:lpstr>PowerPoint Presentation</vt:lpstr>
      <vt:lpstr>Addresses</vt:lpstr>
      <vt:lpstr>Endianness</vt:lpstr>
      <vt:lpstr>Endianness</vt:lpstr>
      <vt:lpstr>Common Mistakes</vt:lpstr>
      <vt:lpstr>Agenda</vt:lpstr>
      <vt:lpstr>C Memory Layout</vt:lpstr>
      <vt:lpstr>Dynamic Memory Allocation</vt:lpstr>
      <vt:lpstr>sizeof()</vt:lpstr>
      <vt:lpstr>Allocating Memory in C</vt:lpstr>
      <vt:lpstr>Using malloc()</vt:lpstr>
      <vt:lpstr>Releasing Memory</vt:lpstr>
      <vt:lpstr>End-to-End Example</vt:lpstr>
      <vt:lpstr>Dynamic Memory Example</vt:lpstr>
      <vt:lpstr>PowerPoint Presentation</vt:lpstr>
      <vt:lpstr>Agenda</vt:lpstr>
      <vt:lpstr>PowerPoint Presentation</vt:lpstr>
      <vt:lpstr>Know Your Memory Errors</vt:lpstr>
      <vt:lpstr>Common Memory Problems</vt:lpstr>
      <vt:lpstr>Using Uninitialized Values</vt:lpstr>
      <vt:lpstr>Using Memory You Don’t Own (1)</vt:lpstr>
      <vt:lpstr>Using Memory You Don’t Own (2)</vt:lpstr>
      <vt:lpstr>Using Memory You Don’t Own (3)</vt:lpstr>
      <vt:lpstr>Using Memory You Haven’t Allocated</vt:lpstr>
      <vt:lpstr>Using Memory You Haven’t Allocated</vt:lpstr>
      <vt:lpstr>Freeing Invalid Memory</vt:lpstr>
      <vt:lpstr>Memory Leaks</vt:lpstr>
      <vt:lpstr>Memory Leaks</vt:lpstr>
      <vt:lpstr>Agenda</vt:lpstr>
      <vt:lpstr>Linked List Example</vt:lpstr>
      <vt:lpstr>Adding a Node to the List</vt:lpstr>
      <vt:lpstr>Adding a Node to the List</vt:lpstr>
      <vt:lpstr>Removing a Node from the List</vt:lpstr>
      <vt:lpstr>Additional Functionality</vt:lpstr>
      <vt:lpstr>Summary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dc:title>
  <dc:creator>Justin Hsia</dc:creator>
  <cp:lastModifiedBy>Arrvindh Shriraman</cp:lastModifiedBy>
  <cp:revision>168</cp:revision>
  <cp:lastPrinted>2018-11-24T03:22:22Z</cp:lastPrinted>
  <dcterms:created xsi:type="dcterms:W3CDTF">2016-11-26T04:13:12Z</dcterms:created>
  <dcterms:modified xsi:type="dcterms:W3CDTF">2020-08-03T21:05:57Z</dcterms:modified>
</cp:coreProperties>
</file>