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8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9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0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1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2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3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6.xml" ContentType="application/vnd.openxmlformats-officedocument.presentationml.notesSlide+xml"/>
  <Override PartName="/ppt/tags/tag292.xml" ContentType="application/vnd.openxmlformats-officedocument.presentationml.tags+xml"/>
  <Override PartName="/ppt/notesSlides/notesSlide17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8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9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20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21.xml" ContentType="application/vnd.openxmlformats-officedocument.presentationml.notesSl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22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23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910.xml" ContentType="application/vnd.openxmlformats-officedocument.presentationml.tags+xml"/>
  <Override PartName="/ppt/tags/tag2210.xml" ContentType="application/vnd.openxmlformats-officedocument.presentationml.tags+xml"/>
  <Override PartName="/ppt/tags/tag1990.xml" ContentType="application/vnd.openxmlformats-officedocument.presentationml.tags+xml"/>
  <Override PartName="/ppt/tags/tag55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3" r:id="rId1"/>
  </p:sldMasterIdLst>
  <p:notesMasterIdLst>
    <p:notesMasterId r:id="rId27"/>
  </p:notesMasterIdLst>
  <p:handoutMasterIdLst>
    <p:handoutMasterId r:id="rId28"/>
  </p:handoutMasterIdLst>
  <p:sldIdLst>
    <p:sldId id="465" r:id="rId2"/>
    <p:sldId id="711" r:id="rId3"/>
    <p:sldId id="296" r:id="rId4"/>
    <p:sldId id="443" r:id="rId5"/>
    <p:sldId id="444" r:id="rId6"/>
    <p:sldId id="446" r:id="rId7"/>
    <p:sldId id="447" r:id="rId8"/>
    <p:sldId id="449" r:id="rId9"/>
    <p:sldId id="323" r:id="rId10"/>
    <p:sldId id="450" r:id="rId11"/>
    <p:sldId id="451" r:id="rId12"/>
    <p:sldId id="337" r:id="rId13"/>
    <p:sldId id="424" r:id="rId14"/>
    <p:sldId id="448" r:id="rId15"/>
    <p:sldId id="454" r:id="rId16"/>
    <p:sldId id="456" r:id="rId17"/>
    <p:sldId id="457" r:id="rId18"/>
    <p:sldId id="277" r:id="rId19"/>
    <p:sldId id="427" r:id="rId20"/>
    <p:sldId id="279" r:id="rId21"/>
    <p:sldId id="458" r:id="rId22"/>
    <p:sldId id="459" r:id="rId23"/>
    <p:sldId id="315" r:id="rId24"/>
    <p:sldId id="460" r:id="rId25"/>
    <p:sldId id="461" r:id="rId26"/>
  </p:sldIdLst>
  <p:sldSz cx="9144000" cy="6858000" type="screen4x3"/>
  <p:notesSz cx="9296400" cy="7010400"/>
  <p:custDataLst>
    <p:tags r:id="rId29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6" userDrawn="1">
          <p15:clr>
            <a:srgbClr val="A4A3A4"/>
          </p15:clr>
        </p15:guide>
        <p15:guide id="2" pos="275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4B2A85"/>
    <a:srgbClr val="AB0000"/>
    <a:srgbClr val="FFFF99"/>
    <a:srgbClr val="FFDBD0"/>
    <a:srgbClr val="644C00"/>
    <a:srgbClr val="F2E8B2"/>
    <a:srgbClr val="D0DAFF"/>
    <a:srgbClr val="C5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6"/>
    <p:restoredTop sz="89466" autoAdjust="0"/>
  </p:normalViewPr>
  <p:slideViewPr>
    <p:cSldViewPr>
      <p:cViewPr varScale="1">
        <p:scale>
          <a:sx n="110" d="100"/>
          <a:sy n="110" d="100"/>
        </p:scale>
        <p:origin x="201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848" y="176"/>
      </p:cViewPr>
      <p:guideLst>
        <p:guide orient="horz" pos="2106"/>
        <p:guide pos="275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4AC2F8E9-D6FD-A745-AA23-75F40CF3562C}"/>
    <pc:docChg chg="custSel modSld">
      <pc:chgData name="Max Willsey" userId="4991600_tp_dropbox" providerId="OAuth2" clId="{4AC2F8E9-D6FD-A745-AA23-75F40CF3562C}" dt="2019-01-14T19:57:44.188" v="2" actId="7634"/>
      <pc:docMkLst>
        <pc:docMk/>
      </pc:docMkLst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0" sldId="277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0" sldId="277"/>
            <ac:inkMk id="7" creationId="{0F4E3F21-30B6-D049-A698-FC9A9A7FA084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498537247" sldId="280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498537247" sldId="280"/>
            <ac:inkMk id="2" creationId="{DA12BC6E-FA2B-7145-A0C0-DB039CBB6426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1367981273" sldId="296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1367981273" sldId="296"/>
            <ac:inkMk id="4" creationId="{884F1BB9-FFB7-2346-B887-61DAF9A2CD71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3552159864" sldId="307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3552159864" sldId="307"/>
            <ac:inkMk id="6" creationId="{1306B1D3-86B6-5241-BCDF-A89293C306B8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1863370411" sldId="323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1863370411" sldId="323"/>
            <ac:inkMk id="18" creationId="{54CEB2E5-D729-7F44-BCEA-627CA30242C2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815320111" sldId="337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815320111" sldId="337"/>
            <ac:inkMk id="3" creationId="{DF6DE9FD-D0A2-8343-8FB4-9E22B9C25957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388216073" sldId="443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388216073" sldId="443"/>
            <ac:inkMk id="3" creationId="{361FA9A8-4371-0E46-BA89-0CBD16B30A2B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62663614" sldId="444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62663614" sldId="444"/>
            <ac:inkMk id="6" creationId="{0565F775-79E5-7047-88CA-1B880F1704A3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547486830" sldId="446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547486830" sldId="446"/>
            <ac:inkMk id="5" creationId="{D878FCD2-DD56-E24C-AC6B-B41DAFA9D72D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139961348" sldId="447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139961348" sldId="447"/>
            <ac:inkMk id="3" creationId="{C06F7E41-348A-C446-8AF9-6DBA4579C0DC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1503432288" sldId="449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1503432288" sldId="449"/>
            <ac:inkMk id="142" creationId="{AEED4BFC-B990-0E42-997F-46F50AA59B5F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4229526237" sldId="450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4229526237" sldId="450"/>
            <ac:inkMk id="8" creationId="{2ADC0595-0C8E-9B45-8DCF-6B5641E78645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149189820" sldId="451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149189820" sldId="451"/>
            <ac:inkMk id="3" creationId="{758C0237-D0FD-AC4A-9741-B7189F0DCD01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401561322" sldId="454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401561322" sldId="454"/>
            <ac:inkMk id="19" creationId="{82CD7E36-E93F-884C-8FD0-F4CDF28A31AD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533523904" sldId="456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533523904" sldId="456"/>
            <ac:inkMk id="7" creationId="{9EE910B2-0E36-5446-9C44-53F6ABF656DC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194781938" sldId="457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194781938" sldId="457"/>
            <ac:inkMk id="7" creationId="{EED08179-8C90-1445-AB7A-2746EECBD08C}"/>
          </ac:inkMkLst>
        </pc:inkChg>
      </pc:sldChg>
      <pc:sldChg chg="addSp modNotesTx">
        <pc:chgData name="Max Willsey" userId="4991600_tp_dropbox" providerId="OAuth2" clId="{4AC2F8E9-D6FD-A745-AA23-75F40CF3562C}" dt="2019-01-14T19:57:44.188" v="2" actId="7634"/>
        <pc:sldMkLst>
          <pc:docMk/>
          <pc:sldMk cId="1054528164" sldId="465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1054528164" sldId="465"/>
            <ac:inkMk id="2" creationId="{A964E151-E63B-084A-895A-2B53519E88DB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1783219475" sldId="474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1783219475" sldId="474"/>
            <ac:inkMk id="6" creationId="{F4A3C6B0-E79D-C440-8198-82E5E7A6D00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616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>
                <a:latin typeface="Helvetica Neue Regular" charset="0"/>
              </a:rPr>
              <a:t>CSE351 Lecture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616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FBC9026-38BE-704B-962B-EE795F7854C4}" type="slidenum">
              <a:rPr lang="en-US">
                <a:latin typeface="Helvetica Neue Regular" charset="0"/>
              </a:rPr>
              <a:pPr>
                <a:defRPr/>
              </a:pPr>
              <a:t>‹#›</a:t>
            </a:fld>
            <a:endParaRPr lang="en-US"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8237" cy="275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0270" y="3493014"/>
            <a:ext cx="7914066" cy="3308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</a:p>
          <a:p>
            <a:pPr lvl="1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00072" y="6987183"/>
            <a:ext cx="4292512" cy="366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09" charset="0"/>
              <a:buNone/>
              <a:tabLst>
                <a:tab pos="698925" algn="l"/>
                <a:tab pos="1397851" algn="l"/>
                <a:tab pos="2096776" algn="l"/>
                <a:tab pos="2795702" algn="l"/>
              </a:tabLst>
              <a:defRPr sz="1400">
                <a:solidFill>
                  <a:srgbClr val="000000"/>
                </a:solidFill>
                <a:latin typeface="Times New Roman" pitchFamily="-109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22BDE2-C154-9A43-AAE0-0757C991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8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1pPr>
    <a:lvl2pPr marL="32004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#define does text substitution</a:t>
            </a:r>
          </a:p>
          <a:p>
            <a:r>
              <a:rPr lang="en-US" dirty="0"/>
              <a:t>x &amp; 0  = 0</a:t>
            </a:r>
          </a:p>
          <a:p>
            <a:r>
              <a:rPr lang="en-US" dirty="0"/>
              <a:t>x &amp; 1 = x</a:t>
            </a:r>
          </a:p>
        </p:txBody>
      </p:sp>
    </p:spTree>
    <p:extLst>
      <p:ext uri="{BB962C8B-B14F-4D97-AF65-F5344CB8AC3E}">
        <p14:creationId xmlns:p14="http://schemas.microsoft.com/office/powerpoint/2010/main" val="2877800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you don’t </a:t>
            </a:r>
            <a:r>
              <a:rPr lang="en-US" dirty="0" err="1"/>
              <a:t>wanna</a:t>
            </a:r>
            <a:r>
              <a:rPr lang="en-US" dirty="0"/>
              <a:t> use “==”</a:t>
            </a:r>
          </a:p>
        </p:txBody>
      </p:sp>
    </p:spTree>
    <p:extLst>
      <p:ext uri="{BB962C8B-B14F-4D97-AF65-F5344CB8AC3E}">
        <p14:creationId xmlns:p14="http://schemas.microsoft.com/office/powerpoint/2010/main" val="2081916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0x0F = 0000_1111</a:t>
            </a:r>
          </a:p>
          <a:p>
            <a:r>
              <a:rPr lang="en-US" dirty="0"/>
              <a:t>Cast to unsigned because of two’s complement,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3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2" y="0"/>
            <a:ext cx="2022" cy="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14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Okay,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so now let’s talk some more about how we represent numbers, or </a:t>
            </a:r>
            <a:r>
              <a:rPr lang="en-US" b="1" i="0" baseline="0" dirty="0">
                <a:latin typeface="Roboto" charset="0"/>
                <a:ea typeface="Roboto" charset="0"/>
                <a:cs typeface="Roboto" charset="0"/>
              </a:rPr>
              <a:t>integers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to be specific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Multiple sizes of integers, using different numbers of bytes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But for each size, there are two ways of interpreting the bits…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Same width, just shifted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8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“1’s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place”, the “2’s place”, “4’s place”</a:t>
            </a:r>
            <a:r>
              <a:rPr lang="is-IS" b="0" i="0" baseline="0" dirty="0">
                <a:latin typeface="Roboto Light" charset="0"/>
                <a:ea typeface="Roboto Light" charset="0"/>
                <a:cs typeface="Roboto Light" charset="0"/>
              </a:rPr>
              <a:t>…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An important use of unsigned values in C is pointers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- t</a:t>
            </a:r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here are no negative memory addresses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What if we want to represent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negative numbers?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possibility; some good things</a:t>
            </a:r>
          </a:p>
          <a:p>
            <a:r>
              <a:rPr lang="en-US" dirty="0"/>
              <a:t>0b0010 = 2 in signed or unsigned</a:t>
            </a:r>
          </a:p>
        </p:txBody>
      </p:sp>
    </p:spTree>
    <p:extLst>
      <p:ext uri="{BB962C8B-B14F-4D97-AF65-F5344CB8AC3E}">
        <p14:creationId xmlns:p14="http://schemas.microsoft.com/office/powerpoint/2010/main" val="767810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Binary goes up clockwise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4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01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addition should work now</a:t>
            </a:r>
          </a:p>
        </p:txBody>
      </p:sp>
    </p:spTree>
    <p:extLst>
      <p:ext uri="{BB962C8B-B14F-4D97-AF65-F5344CB8AC3E}">
        <p14:creationId xmlns:p14="http://schemas.microsoft.com/office/powerpoint/2010/main" val="3441343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shift negatives so 0 == 0</a:t>
            </a:r>
          </a:p>
        </p:txBody>
      </p:sp>
    </p:spTree>
    <p:extLst>
      <p:ext uri="{BB962C8B-B14F-4D97-AF65-F5344CB8AC3E}">
        <p14:creationId xmlns:p14="http://schemas.microsoft.com/office/powerpoint/2010/main" val="633981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Big negative shift!</a:t>
            </a:r>
          </a:p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8 + 2 = 10</a:t>
            </a:r>
          </a:p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-8 + 2 = -6</a:t>
            </a:r>
          </a:p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44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Memorize this trick. It’s very handy</a:t>
            </a:r>
          </a:p>
        </p:txBody>
      </p:sp>
    </p:spTree>
    <p:extLst>
      <p:ext uri="{BB962C8B-B14F-4D97-AF65-F5344CB8AC3E}">
        <p14:creationId xmlns:p14="http://schemas.microsoft.com/office/powerpoint/2010/main" val="3120812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out for &amp; vs &amp;&amp;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1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</a:t>
            </a:r>
            <a:r>
              <a:rPr lang="en-US" baseline="0" dirty="0"/>
              <a:t> comparison:  War</a:t>
            </a:r>
            <a:endParaRPr lang="en-US" dirty="0"/>
          </a:p>
          <a:p>
            <a:r>
              <a:rPr lang="en-US" dirty="0"/>
              <a:t>Same suit:</a:t>
            </a:r>
            <a:r>
              <a:rPr lang="en-US" baseline="0" dirty="0"/>
              <a:t>  Crazy 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3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Now, how do we use the </a:t>
            </a:r>
            <a:r>
              <a:rPr lang="en-US" dirty="0" err="1"/>
              <a:t>boolean</a:t>
            </a:r>
            <a:r>
              <a:rPr lang="en-US" dirty="0"/>
              <a:t> operators?</a:t>
            </a:r>
          </a:p>
          <a:p>
            <a:pPr lvl="1"/>
            <a:r>
              <a:rPr lang="en-US" dirty="0"/>
              <a:t>Typically on ”bit vectors”</a:t>
            </a:r>
            <a:r>
              <a:rPr lang="en-US" baseline="0" dirty="0"/>
              <a:t> (treat a byte, or multiple bytes) as a bit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40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bit-twiddling puzzles in </a:t>
            </a:r>
            <a:r>
              <a:rPr lang="en-US"/>
              <a:t>Lab 2 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7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52 bits takes 7 bytes</a:t>
            </a:r>
          </a:p>
          <a:p>
            <a:r>
              <a:rPr lang="en-US" baseline="0" dirty="0"/>
              <a:t>17 bites takes 3 bytes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arbitrariness</a:t>
            </a:r>
            <a:r>
              <a:rPr lang="en-US" baseline="0" dirty="0"/>
              <a:t> of binary encoding choices:  A is 1 instead of 0, ordering of suits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90F41F-C57B-5544-8C32-2ABF1239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78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1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1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266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065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6673" y="-2231"/>
            <a:ext cx="537327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5757" y="-2231"/>
            <a:ext cx="952505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Integers I</a:t>
            </a:r>
          </a:p>
        </p:txBody>
      </p:sp>
    </p:spTree>
    <p:extLst>
      <p:ext uri="{BB962C8B-B14F-4D97-AF65-F5344CB8AC3E}">
        <p14:creationId xmlns:p14="http://schemas.microsoft.com/office/powerpoint/2010/main" val="35524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hyperlink" Target="http://xkcd.com/257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tags" Target="../tags/tag237.xml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tags" Target="../tags/tag235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tags" Target="../tags/tag2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5" Type="http://schemas.openxmlformats.org/officeDocument/2006/relationships/tags" Target="../tags/tag243.xml"/><Relationship Id="rId10" Type="http://schemas.openxmlformats.org/officeDocument/2006/relationships/tags" Target="../tags/tag248.xml"/><Relationship Id="rId4" Type="http://schemas.openxmlformats.org/officeDocument/2006/relationships/tags" Target="../tags/tag242.xml"/><Relationship Id="rId9" Type="http://schemas.openxmlformats.org/officeDocument/2006/relationships/tags" Target="../tags/tag2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tags" Target="../tags/tag275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29" Type="http://schemas.openxmlformats.org/officeDocument/2006/relationships/notesSlide" Target="../notesSlides/notesSlide12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tags" Target="../tags/tag27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1.xml"/><Relationship Id="rId10" Type="http://schemas.openxmlformats.org/officeDocument/2006/relationships/tags" Target="../tags/tag286.xml"/><Relationship Id="rId4" Type="http://schemas.openxmlformats.org/officeDocument/2006/relationships/tags" Target="../tags/tag280.xml"/><Relationship Id="rId9" Type="http://schemas.openxmlformats.org/officeDocument/2006/relationships/tags" Target="../tags/tag2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.png"/><Relationship Id="rId3" Type="http://schemas.openxmlformats.org/officeDocument/2006/relationships/image" Target="../media/image12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image" Target="../media/image13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318.xml"/><Relationship Id="rId21" Type="http://schemas.openxmlformats.org/officeDocument/2006/relationships/tags" Target="../tags/tag313.xml"/><Relationship Id="rId42" Type="http://schemas.openxmlformats.org/officeDocument/2006/relationships/tags" Target="../tags/tag334.xml"/><Relationship Id="rId47" Type="http://schemas.openxmlformats.org/officeDocument/2006/relationships/tags" Target="../tags/tag339.xml"/><Relationship Id="rId63" Type="http://schemas.openxmlformats.org/officeDocument/2006/relationships/tags" Target="../tags/tag355.xml"/><Relationship Id="rId68" Type="http://schemas.openxmlformats.org/officeDocument/2006/relationships/tags" Target="../tags/tag360.xml"/><Relationship Id="rId7" Type="http://schemas.openxmlformats.org/officeDocument/2006/relationships/tags" Target="../tags/tag299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9" Type="http://schemas.openxmlformats.org/officeDocument/2006/relationships/tags" Target="../tags/tag321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tags" Target="../tags/tag324.xml"/><Relationship Id="rId37" Type="http://schemas.openxmlformats.org/officeDocument/2006/relationships/tags" Target="../tags/tag329.xml"/><Relationship Id="rId40" Type="http://schemas.openxmlformats.org/officeDocument/2006/relationships/tags" Target="../tags/tag332.xml"/><Relationship Id="rId45" Type="http://schemas.openxmlformats.org/officeDocument/2006/relationships/tags" Target="../tags/tag337.xml"/><Relationship Id="rId53" Type="http://schemas.openxmlformats.org/officeDocument/2006/relationships/tags" Target="../tags/tag345.xml"/><Relationship Id="rId58" Type="http://schemas.openxmlformats.org/officeDocument/2006/relationships/tags" Target="../tags/tag350.xml"/><Relationship Id="rId66" Type="http://schemas.openxmlformats.org/officeDocument/2006/relationships/tags" Target="../tags/tag358.xml"/><Relationship Id="rId5" Type="http://schemas.openxmlformats.org/officeDocument/2006/relationships/tags" Target="../tags/tag297.xml"/><Relationship Id="rId61" Type="http://schemas.openxmlformats.org/officeDocument/2006/relationships/tags" Target="../tags/tag353.xml"/><Relationship Id="rId19" Type="http://schemas.openxmlformats.org/officeDocument/2006/relationships/tags" Target="../tags/tag31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tags" Target="../tags/tag327.xml"/><Relationship Id="rId43" Type="http://schemas.openxmlformats.org/officeDocument/2006/relationships/tags" Target="../tags/tag335.xml"/><Relationship Id="rId48" Type="http://schemas.openxmlformats.org/officeDocument/2006/relationships/tags" Target="../tags/tag340.xml"/><Relationship Id="rId56" Type="http://schemas.openxmlformats.org/officeDocument/2006/relationships/tags" Target="../tags/tag348.xml"/><Relationship Id="rId64" Type="http://schemas.openxmlformats.org/officeDocument/2006/relationships/tags" Target="../tags/tag356.xml"/><Relationship Id="rId69" Type="http://schemas.openxmlformats.org/officeDocument/2006/relationships/tags" Target="../tags/tag361.xml"/><Relationship Id="rId8" Type="http://schemas.openxmlformats.org/officeDocument/2006/relationships/tags" Target="../tags/tag300.xml"/><Relationship Id="rId51" Type="http://schemas.openxmlformats.org/officeDocument/2006/relationships/tags" Target="../tags/tag343.xml"/><Relationship Id="rId72" Type="http://schemas.openxmlformats.org/officeDocument/2006/relationships/notesSlide" Target="../notesSlides/notesSlide18.xml"/><Relationship Id="rId3" Type="http://schemas.openxmlformats.org/officeDocument/2006/relationships/tags" Target="../tags/tag295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tags" Target="../tags/tag325.xml"/><Relationship Id="rId38" Type="http://schemas.openxmlformats.org/officeDocument/2006/relationships/tags" Target="../tags/tag330.xml"/><Relationship Id="rId46" Type="http://schemas.openxmlformats.org/officeDocument/2006/relationships/tags" Target="../tags/tag338.xml"/><Relationship Id="rId59" Type="http://schemas.openxmlformats.org/officeDocument/2006/relationships/tags" Target="../tags/tag351.xml"/><Relationship Id="rId67" Type="http://schemas.openxmlformats.org/officeDocument/2006/relationships/tags" Target="../tags/tag359.xml"/><Relationship Id="rId20" Type="http://schemas.openxmlformats.org/officeDocument/2006/relationships/tags" Target="../tags/tag312.xml"/><Relationship Id="rId41" Type="http://schemas.openxmlformats.org/officeDocument/2006/relationships/tags" Target="../tags/tag333.xml"/><Relationship Id="rId54" Type="http://schemas.openxmlformats.org/officeDocument/2006/relationships/tags" Target="../tags/tag346.xml"/><Relationship Id="rId62" Type="http://schemas.openxmlformats.org/officeDocument/2006/relationships/tags" Target="../tags/tag354.xml"/><Relationship Id="rId70" Type="http://schemas.openxmlformats.org/officeDocument/2006/relationships/tags" Target="../tags/tag362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tags" Target="../tags/tag328.xml"/><Relationship Id="rId49" Type="http://schemas.openxmlformats.org/officeDocument/2006/relationships/tags" Target="../tags/tag341.xml"/><Relationship Id="rId57" Type="http://schemas.openxmlformats.org/officeDocument/2006/relationships/tags" Target="../tags/tag349.xml"/><Relationship Id="rId10" Type="http://schemas.openxmlformats.org/officeDocument/2006/relationships/tags" Target="../tags/tag302.xml"/><Relationship Id="rId31" Type="http://schemas.openxmlformats.org/officeDocument/2006/relationships/tags" Target="../tags/tag323.xml"/><Relationship Id="rId44" Type="http://schemas.openxmlformats.org/officeDocument/2006/relationships/tags" Target="../tags/tag336.xml"/><Relationship Id="rId52" Type="http://schemas.openxmlformats.org/officeDocument/2006/relationships/tags" Target="../tags/tag344.xml"/><Relationship Id="rId60" Type="http://schemas.openxmlformats.org/officeDocument/2006/relationships/tags" Target="../tags/tag352.xml"/><Relationship Id="rId65" Type="http://schemas.openxmlformats.org/officeDocument/2006/relationships/tags" Target="../tags/tag357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39" Type="http://schemas.openxmlformats.org/officeDocument/2006/relationships/tags" Target="../tags/tag331.xml"/><Relationship Id="rId34" Type="http://schemas.openxmlformats.org/officeDocument/2006/relationships/tags" Target="../tags/tag326.xml"/><Relationship Id="rId50" Type="http://schemas.openxmlformats.org/officeDocument/2006/relationships/tags" Target="../tags/tag342.xml"/><Relationship Id="rId55" Type="http://schemas.openxmlformats.org/officeDocument/2006/relationships/tags" Target="../tags/tag34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notesSlide" Target="../notesSlides/notesSlide19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tags" Target="../tags/tag391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8" Type="http://schemas.openxmlformats.org/officeDocument/2006/relationships/tags" Target="../tags/tag370.xml"/><Relationship Id="rId3" Type="http://schemas.openxmlformats.org/officeDocument/2006/relationships/tags" Target="../tags/tag36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7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6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.png"/><Relationship Id="rId35" Type="http://schemas.openxmlformats.org/officeDocument/2006/relationships/image" Target="../media/image8.tiff"/><Relationship Id="rId8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tags" Target="../tags/tag438.xml"/><Relationship Id="rId21" Type="http://schemas.openxmlformats.org/officeDocument/2006/relationships/tags" Target="../tags/tag420.xml"/><Relationship Id="rId34" Type="http://schemas.openxmlformats.org/officeDocument/2006/relationships/tags" Target="../tags/tag433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tags" Target="../tags/tag428.xml"/><Relationship Id="rId41" Type="http://schemas.openxmlformats.org/officeDocument/2006/relationships/tags" Target="../tags/tag440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tags" Target="../tags/tag431.xml"/><Relationship Id="rId37" Type="http://schemas.openxmlformats.org/officeDocument/2006/relationships/tags" Target="../tags/tag436.xml"/><Relationship Id="rId40" Type="http://schemas.openxmlformats.org/officeDocument/2006/relationships/tags" Target="../tags/tag439.xml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tags" Target="../tags/tag427.xml"/><Relationship Id="rId36" Type="http://schemas.openxmlformats.org/officeDocument/2006/relationships/tags" Target="../tags/tag435.xml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tags" Target="../tags/tag430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30" Type="http://schemas.openxmlformats.org/officeDocument/2006/relationships/tags" Target="../tags/tag429.xml"/><Relationship Id="rId35" Type="http://schemas.openxmlformats.org/officeDocument/2006/relationships/tags" Target="../tags/tag434.xml"/><Relationship Id="rId43" Type="http://schemas.openxmlformats.org/officeDocument/2006/relationships/notesSlide" Target="../notesSlides/notesSlide20.xml"/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tags" Target="../tags/tag432.xml"/><Relationship Id="rId38" Type="http://schemas.openxmlformats.org/officeDocument/2006/relationships/tags" Target="../tags/tag43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26" Type="http://schemas.openxmlformats.org/officeDocument/2006/relationships/tags" Target="../tags/tag466.xml"/><Relationship Id="rId3" Type="http://schemas.openxmlformats.org/officeDocument/2006/relationships/tags" Target="../tags/tag443.xml"/><Relationship Id="rId21" Type="http://schemas.openxmlformats.org/officeDocument/2006/relationships/tags" Target="../tags/tag461.xml"/><Relationship Id="rId34" Type="http://schemas.openxmlformats.org/officeDocument/2006/relationships/tags" Target="../tags/tag474.xml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tags" Target="../tags/tag465.xml"/><Relationship Id="rId33" Type="http://schemas.openxmlformats.org/officeDocument/2006/relationships/tags" Target="../tags/tag473.xml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tags" Target="../tags/tag460.xml"/><Relationship Id="rId29" Type="http://schemas.openxmlformats.org/officeDocument/2006/relationships/tags" Target="../tags/tag469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tags" Target="../tags/tag464.xml"/><Relationship Id="rId32" Type="http://schemas.openxmlformats.org/officeDocument/2006/relationships/tags" Target="../tags/tag472.xml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28" Type="http://schemas.openxmlformats.org/officeDocument/2006/relationships/tags" Target="../tags/tag468.xml"/><Relationship Id="rId36" Type="http://schemas.openxmlformats.org/officeDocument/2006/relationships/notesSlide" Target="../notesSlides/notesSlide21.xml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31" Type="http://schemas.openxmlformats.org/officeDocument/2006/relationships/tags" Target="../tags/tag471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tags" Target="../tags/tag462.xml"/><Relationship Id="rId27" Type="http://schemas.openxmlformats.org/officeDocument/2006/relationships/tags" Target="../tags/tag467.xml"/><Relationship Id="rId30" Type="http://schemas.openxmlformats.org/officeDocument/2006/relationships/tags" Target="../tags/tag470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4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tags" Target="../tags/tag500.xml"/><Relationship Id="rId21" Type="http://schemas.openxmlformats.org/officeDocument/2006/relationships/tags" Target="../tags/tag495.xml"/><Relationship Id="rId34" Type="http://schemas.openxmlformats.org/officeDocument/2006/relationships/tags" Target="../tags/tag508.xml"/><Relationship Id="rId7" Type="http://schemas.openxmlformats.org/officeDocument/2006/relationships/tags" Target="../tags/tag481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tags" Target="../tags/tag499.xml"/><Relationship Id="rId33" Type="http://schemas.openxmlformats.org/officeDocument/2006/relationships/tags" Target="../tags/tag507.xml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0" Type="http://schemas.openxmlformats.org/officeDocument/2006/relationships/tags" Target="../tags/tag494.xml"/><Relationship Id="rId29" Type="http://schemas.openxmlformats.org/officeDocument/2006/relationships/tags" Target="../tags/tag503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24" Type="http://schemas.openxmlformats.org/officeDocument/2006/relationships/tags" Target="../tags/tag498.xml"/><Relationship Id="rId32" Type="http://schemas.openxmlformats.org/officeDocument/2006/relationships/tags" Target="../tags/tag506.xml"/><Relationship Id="rId37" Type="http://schemas.openxmlformats.org/officeDocument/2006/relationships/image" Target="../media/image29.png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tags" Target="../tags/tag497.xml"/><Relationship Id="rId28" Type="http://schemas.openxmlformats.org/officeDocument/2006/relationships/tags" Target="../tags/tag502.xml"/><Relationship Id="rId36" Type="http://schemas.openxmlformats.org/officeDocument/2006/relationships/notesSlide" Target="../notesSlides/notesSlide22.xml"/><Relationship Id="rId10" Type="http://schemas.openxmlformats.org/officeDocument/2006/relationships/tags" Target="../tags/tag484.xml"/><Relationship Id="rId19" Type="http://schemas.openxmlformats.org/officeDocument/2006/relationships/tags" Target="../tags/tag493.xml"/><Relationship Id="rId31" Type="http://schemas.openxmlformats.org/officeDocument/2006/relationships/tags" Target="../tags/tag505.xml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tags" Target="../tags/tag496.xml"/><Relationship Id="rId27" Type="http://schemas.openxmlformats.org/officeDocument/2006/relationships/tags" Target="../tags/tag501.xml"/><Relationship Id="rId30" Type="http://schemas.openxmlformats.org/officeDocument/2006/relationships/tags" Target="../tags/tag504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82.xml"/><Relationship Id="rId3" Type="http://schemas.openxmlformats.org/officeDocument/2006/relationships/tags" Target="../tags/tag47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tags" Target="../tags/tag534.xml"/><Relationship Id="rId39" Type="http://schemas.openxmlformats.org/officeDocument/2006/relationships/tags" Target="../tags/tag547.xml"/><Relationship Id="rId21" Type="http://schemas.openxmlformats.org/officeDocument/2006/relationships/tags" Target="../tags/tag529.xml"/><Relationship Id="rId34" Type="http://schemas.openxmlformats.org/officeDocument/2006/relationships/tags" Target="../tags/tag542.xml"/><Relationship Id="rId42" Type="http://schemas.openxmlformats.org/officeDocument/2006/relationships/tags" Target="../tags/tag550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40.png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9" Type="http://schemas.openxmlformats.org/officeDocument/2006/relationships/tags" Target="../tags/tag537.xml"/><Relationship Id="rId11" Type="http://schemas.openxmlformats.org/officeDocument/2006/relationships/tags" Target="../tags/tag519.xml"/><Relationship Id="rId24" Type="http://schemas.openxmlformats.org/officeDocument/2006/relationships/tags" Target="../tags/tag532.xml"/><Relationship Id="rId32" Type="http://schemas.openxmlformats.org/officeDocument/2006/relationships/tags" Target="../tags/tag540.xml"/><Relationship Id="rId37" Type="http://schemas.openxmlformats.org/officeDocument/2006/relationships/tags" Target="../tags/tag545.xml"/><Relationship Id="rId40" Type="http://schemas.openxmlformats.org/officeDocument/2006/relationships/tags" Target="../tags/tag548.xml"/><Relationship Id="rId45" Type="http://schemas.openxmlformats.org/officeDocument/2006/relationships/tags" Target="../tags/tag553.xml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36" Type="http://schemas.openxmlformats.org/officeDocument/2006/relationships/tags" Target="../tags/tag544.xml"/><Relationship Id="rId49" Type="http://schemas.openxmlformats.org/officeDocument/2006/relationships/tags" Target="../tags/tag5590.xml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31" Type="http://schemas.openxmlformats.org/officeDocument/2006/relationships/tags" Target="../tags/tag539.xml"/><Relationship Id="rId44" Type="http://schemas.openxmlformats.org/officeDocument/2006/relationships/tags" Target="../tags/tag552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tags" Target="../tags/tag530.xml"/><Relationship Id="rId27" Type="http://schemas.openxmlformats.org/officeDocument/2006/relationships/tags" Target="../tags/tag535.xml"/><Relationship Id="rId30" Type="http://schemas.openxmlformats.org/officeDocument/2006/relationships/tags" Target="../tags/tag538.xml"/><Relationship Id="rId35" Type="http://schemas.openxmlformats.org/officeDocument/2006/relationships/tags" Target="../tags/tag543.xml"/><Relationship Id="rId43" Type="http://schemas.openxmlformats.org/officeDocument/2006/relationships/tags" Target="../tags/tag551.xml"/><Relationship Id="rId48" Type="http://schemas.openxmlformats.org/officeDocument/2006/relationships/notesSlide" Target="../notesSlides/notesSlide23.xml"/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tags" Target="../tags/tag533.xml"/><Relationship Id="rId33" Type="http://schemas.openxmlformats.org/officeDocument/2006/relationships/tags" Target="../tags/tag541.xml"/><Relationship Id="rId38" Type="http://schemas.openxmlformats.org/officeDocument/2006/relationships/tags" Target="../tags/tag546.xml"/><Relationship Id="rId46" Type="http://schemas.openxmlformats.org/officeDocument/2006/relationships/tags" Target="../tags/tag554.xml"/><Relationship Id="rId20" Type="http://schemas.openxmlformats.org/officeDocument/2006/relationships/tags" Target="../tags/tag528.xml"/><Relationship Id="rId41" Type="http://schemas.openxmlformats.org/officeDocument/2006/relationships/tags" Target="../tags/tag549.xml"/><Relationship Id="rId1" Type="http://schemas.openxmlformats.org/officeDocument/2006/relationships/tags" Target="../tags/tag509.xml"/><Relationship Id="rId6" Type="http://schemas.openxmlformats.org/officeDocument/2006/relationships/tags" Target="../tags/tag514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tags" Target="../tags/tag580.xml"/><Relationship Id="rId21" Type="http://schemas.openxmlformats.org/officeDocument/2006/relationships/tags" Target="../tags/tag575.xml"/><Relationship Id="rId34" Type="http://schemas.openxmlformats.org/officeDocument/2006/relationships/tags" Target="../tags/tag588.xml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tags" Target="../tags/tag579.xml"/><Relationship Id="rId33" Type="http://schemas.openxmlformats.org/officeDocument/2006/relationships/tags" Target="../tags/tag587.xm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tags" Target="../tags/tag574.xml"/><Relationship Id="rId29" Type="http://schemas.openxmlformats.org/officeDocument/2006/relationships/tags" Target="../tags/tag583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tags" Target="../tags/tag578.xml"/><Relationship Id="rId32" Type="http://schemas.openxmlformats.org/officeDocument/2006/relationships/tags" Target="../tags/tag586.xml"/><Relationship Id="rId37" Type="http://schemas.openxmlformats.org/officeDocument/2006/relationships/notesSlide" Target="../notesSlides/notesSlide24.xml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tags" Target="../tags/tag577.xml"/><Relationship Id="rId28" Type="http://schemas.openxmlformats.org/officeDocument/2006/relationships/tags" Target="../tags/tag582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31" Type="http://schemas.openxmlformats.org/officeDocument/2006/relationships/tags" Target="../tags/tag585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tags" Target="../tags/tag576.xml"/><Relationship Id="rId27" Type="http://schemas.openxmlformats.org/officeDocument/2006/relationships/tags" Target="../tags/tag581.xml"/><Relationship Id="rId30" Type="http://schemas.openxmlformats.org/officeDocument/2006/relationships/tags" Target="../tags/tag584.xml"/><Relationship Id="rId35" Type="http://schemas.openxmlformats.org/officeDocument/2006/relationships/tags" Target="../tags/tag589.xml"/><Relationship Id="rId8" Type="http://schemas.openxmlformats.org/officeDocument/2006/relationships/tags" Target="../tags/tag562.xml"/><Relationship Id="rId3" Type="http://schemas.openxmlformats.org/officeDocument/2006/relationships/tags" Target="../tags/tag5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19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40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2210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4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64.xml"/><Relationship Id="rId21" Type="http://schemas.openxmlformats.org/officeDocument/2006/relationships/tags" Target="../tags/tag68.xml"/><Relationship Id="rId42" Type="http://schemas.openxmlformats.org/officeDocument/2006/relationships/tags" Target="../tags/tag89.xml"/><Relationship Id="rId63" Type="http://schemas.openxmlformats.org/officeDocument/2006/relationships/tags" Target="../tags/tag110.xml"/><Relationship Id="rId84" Type="http://schemas.openxmlformats.org/officeDocument/2006/relationships/tags" Target="../tags/tag131.xml"/><Relationship Id="rId138" Type="http://schemas.openxmlformats.org/officeDocument/2006/relationships/slideLayout" Target="../slideLayouts/slideLayout2.xml"/><Relationship Id="rId16" Type="http://schemas.openxmlformats.org/officeDocument/2006/relationships/tags" Target="../tags/tag63.xml"/><Relationship Id="rId107" Type="http://schemas.openxmlformats.org/officeDocument/2006/relationships/tags" Target="../tags/tag154.xml"/><Relationship Id="rId11" Type="http://schemas.openxmlformats.org/officeDocument/2006/relationships/tags" Target="../tags/tag58.xml"/><Relationship Id="rId32" Type="http://schemas.openxmlformats.org/officeDocument/2006/relationships/tags" Target="../tags/tag79.xml"/><Relationship Id="rId37" Type="http://schemas.openxmlformats.org/officeDocument/2006/relationships/tags" Target="../tags/tag84.xml"/><Relationship Id="rId53" Type="http://schemas.openxmlformats.org/officeDocument/2006/relationships/tags" Target="../tags/tag100.xml"/><Relationship Id="rId58" Type="http://schemas.openxmlformats.org/officeDocument/2006/relationships/tags" Target="../tags/tag105.xml"/><Relationship Id="rId74" Type="http://schemas.openxmlformats.org/officeDocument/2006/relationships/tags" Target="../tags/tag121.xml"/><Relationship Id="rId79" Type="http://schemas.openxmlformats.org/officeDocument/2006/relationships/tags" Target="../tags/tag126.xml"/><Relationship Id="rId102" Type="http://schemas.openxmlformats.org/officeDocument/2006/relationships/tags" Target="../tags/tag149.xml"/><Relationship Id="rId123" Type="http://schemas.openxmlformats.org/officeDocument/2006/relationships/tags" Target="../tags/tag170.xml"/><Relationship Id="rId128" Type="http://schemas.openxmlformats.org/officeDocument/2006/relationships/tags" Target="../tags/tag175.xml"/><Relationship Id="rId5" Type="http://schemas.openxmlformats.org/officeDocument/2006/relationships/tags" Target="../tags/tag52.xml"/><Relationship Id="rId90" Type="http://schemas.openxmlformats.org/officeDocument/2006/relationships/tags" Target="../tags/tag137.xml"/><Relationship Id="rId95" Type="http://schemas.openxmlformats.org/officeDocument/2006/relationships/tags" Target="../tags/tag142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43" Type="http://schemas.openxmlformats.org/officeDocument/2006/relationships/tags" Target="../tags/tag90.xml"/><Relationship Id="rId48" Type="http://schemas.openxmlformats.org/officeDocument/2006/relationships/tags" Target="../tags/tag95.xml"/><Relationship Id="rId64" Type="http://schemas.openxmlformats.org/officeDocument/2006/relationships/tags" Target="../tags/tag111.xml"/><Relationship Id="rId69" Type="http://schemas.openxmlformats.org/officeDocument/2006/relationships/tags" Target="../tags/tag116.xml"/><Relationship Id="rId113" Type="http://schemas.openxmlformats.org/officeDocument/2006/relationships/tags" Target="../tags/tag160.xml"/><Relationship Id="rId118" Type="http://schemas.openxmlformats.org/officeDocument/2006/relationships/tags" Target="../tags/tag165.xml"/><Relationship Id="rId134" Type="http://schemas.openxmlformats.org/officeDocument/2006/relationships/tags" Target="../tags/tag181.xml"/><Relationship Id="rId139" Type="http://schemas.openxmlformats.org/officeDocument/2006/relationships/notesSlide" Target="../notesSlides/notesSlide8.xml"/><Relationship Id="rId80" Type="http://schemas.openxmlformats.org/officeDocument/2006/relationships/tags" Target="../tags/tag127.xml"/><Relationship Id="rId85" Type="http://schemas.openxmlformats.org/officeDocument/2006/relationships/tags" Target="../tags/tag132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33" Type="http://schemas.openxmlformats.org/officeDocument/2006/relationships/tags" Target="../tags/tag80.xml"/><Relationship Id="rId38" Type="http://schemas.openxmlformats.org/officeDocument/2006/relationships/tags" Target="../tags/tag85.xml"/><Relationship Id="rId59" Type="http://schemas.openxmlformats.org/officeDocument/2006/relationships/tags" Target="../tags/tag106.xml"/><Relationship Id="rId103" Type="http://schemas.openxmlformats.org/officeDocument/2006/relationships/tags" Target="../tags/tag150.xml"/><Relationship Id="rId108" Type="http://schemas.openxmlformats.org/officeDocument/2006/relationships/tags" Target="../tags/tag155.xml"/><Relationship Id="rId124" Type="http://schemas.openxmlformats.org/officeDocument/2006/relationships/tags" Target="../tags/tag171.xml"/><Relationship Id="rId129" Type="http://schemas.openxmlformats.org/officeDocument/2006/relationships/tags" Target="../tags/tag176.xml"/><Relationship Id="rId54" Type="http://schemas.openxmlformats.org/officeDocument/2006/relationships/tags" Target="../tags/tag101.xml"/><Relationship Id="rId70" Type="http://schemas.openxmlformats.org/officeDocument/2006/relationships/tags" Target="../tags/tag117.xml"/><Relationship Id="rId75" Type="http://schemas.openxmlformats.org/officeDocument/2006/relationships/tags" Target="../tags/tag122.xml"/><Relationship Id="rId91" Type="http://schemas.openxmlformats.org/officeDocument/2006/relationships/tags" Target="../tags/tag138.xml"/><Relationship Id="rId96" Type="http://schemas.openxmlformats.org/officeDocument/2006/relationships/tags" Target="../tags/tag143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49" Type="http://schemas.openxmlformats.org/officeDocument/2006/relationships/tags" Target="../tags/tag96.xml"/><Relationship Id="rId114" Type="http://schemas.openxmlformats.org/officeDocument/2006/relationships/tags" Target="../tags/tag161.xml"/><Relationship Id="rId119" Type="http://schemas.openxmlformats.org/officeDocument/2006/relationships/tags" Target="../tags/tag166.xml"/><Relationship Id="rId44" Type="http://schemas.openxmlformats.org/officeDocument/2006/relationships/tags" Target="../tags/tag91.xml"/><Relationship Id="rId60" Type="http://schemas.openxmlformats.org/officeDocument/2006/relationships/tags" Target="../tags/tag107.xml"/><Relationship Id="rId65" Type="http://schemas.openxmlformats.org/officeDocument/2006/relationships/tags" Target="../tags/tag112.xml"/><Relationship Id="rId81" Type="http://schemas.openxmlformats.org/officeDocument/2006/relationships/tags" Target="../tags/tag128.xml"/><Relationship Id="rId86" Type="http://schemas.openxmlformats.org/officeDocument/2006/relationships/tags" Target="../tags/tag133.xml"/><Relationship Id="rId130" Type="http://schemas.openxmlformats.org/officeDocument/2006/relationships/tags" Target="../tags/tag177.xml"/><Relationship Id="rId135" Type="http://schemas.openxmlformats.org/officeDocument/2006/relationships/tags" Target="../tags/tag182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39" Type="http://schemas.openxmlformats.org/officeDocument/2006/relationships/tags" Target="../tags/tag86.xml"/><Relationship Id="rId109" Type="http://schemas.openxmlformats.org/officeDocument/2006/relationships/tags" Target="../tags/tag156.xml"/><Relationship Id="rId34" Type="http://schemas.openxmlformats.org/officeDocument/2006/relationships/tags" Target="../tags/tag81.xml"/><Relationship Id="rId50" Type="http://schemas.openxmlformats.org/officeDocument/2006/relationships/tags" Target="../tags/tag97.xml"/><Relationship Id="rId55" Type="http://schemas.openxmlformats.org/officeDocument/2006/relationships/tags" Target="../tags/tag102.xml"/><Relationship Id="rId76" Type="http://schemas.openxmlformats.org/officeDocument/2006/relationships/tags" Target="../tags/tag123.xml"/><Relationship Id="rId97" Type="http://schemas.openxmlformats.org/officeDocument/2006/relationships/tags" Target="../tags/tag144.xml"/><Relationship Id="rId104" Type="http://schemas.openxmlformats.org/officeDocument/2006/relationships/tags" Target="../tags/tag151.xml"/><Relationship Id="rId120" Type="http://schemas.openxmlformats.org/officeDocument/2006/relationships/tags" Target="../tags/tag167.xml"/><Relationship Id="rId125" Type="http://schemas.openxmlformats.org/officeDocument/2006/relationships/tags" Target="../tags/tag172.xml"/><Relationship Id="rId7" Type="http://schemas.openxmlformats.org/officeDocument/2006/relationships/tags" Target="../tags/tag54.xml"/><Relationship Id="rId71" Type="http://schemas.openxmlformats.org/officeDocument/2006/relationships/tags" Target="../tags/tag118.xml"/><Relationship Id="rId92" Type="http://schemas.openxmlformats.org/officeDocument/2006/relationships/tags" Target="../tags/tag139.xml"/><Relationship Id="rId2" Type="http://schemas.openxmlformats.org/officeDocument/2006/relationships/tags" Target="../tags/tag49.xml"/><Relationship Id="rId29" Type="http://schemas.openxmlformats.org/officeDocument/2006/relationships/tags" Target="../tags/tag76.xml"/><Relationship Id="rId24" Type="http://schemas.openxmlformats.org/officeDocument/2006/relationships/tags" Target="../tags/tag71.xml"/><Relationship Id="rId40" Type="http://schemas.openxmlformats.org/officeDocument/2006/relationships/tags" Target="../tags/tag87.xml"/><Relationship Id="rId45" Type="http://schemas.openxmlformats.org/officeDocument/2006/relationships/tags" Target="../tags/tag92.xml"/><Relationship Id="rId66" Type="http://schemas.openxmlformats.org/officeDocument/2006/relationships/tags" Target="../tags/tag113.xml"/><Relationship Id="rId87" Type="http://schemas.openxmlformats.org/officeDocument/2006/relationships/tags" Target="../tags/tag134.xml"/><Relationship Id="rId110" Type="http://schemas.openxmlformats.org/officeDocument/2006/relationships/tags" Target="../tags/tag157.xml"/><Relationship Id="rId115" Type="http://schemas.openxmlformats.org/officeDocument/2006/relationships/tags" Target="../tags/tag162.xml"/><Relationship Id="rId131" Type="http://schemas.openxmlformats.org/officeDocument/2006/relationships/tags" Target="../tags/tag178.xml"/><Relationship Id="rId136" Type="http://schemas.openxmlformats.org/officeDocument/2006/relationships/tags" Target="../tags/tag183.xml"/><Relationship Id="rId61" Type="http://schemas.openxmlformats.org/officeDocument/2006/relationships/tags" Target="../tags/tag108.xml"/><Relationship Id="rId82" Type="http://schemas.openxmlformats.org/officeDocument/2006/relationships/tags" Target="../tags/tag129.xml"/><Relationship Id="rId19" Type="http://schemas.openxmlformats.org/officeDocument/2006/relationships/tags" Target="../tags/tag66.xml"/><Relationship Id="rId14" Type="http://schemas.openxmlformats.org/officeDocument/2006/relationships/tags" Target="../tags/tag61.xml"/><Relationship Id="rId30" Type="http://schemas.openxmlformats.org/officeDocument/2006/relationships/tags" Target="../tags/tag77.xml"/><Relationship Id="rId35" Type="http://schemas.openxmlformats.org/officeDocument/2006/relationships/tags" Target="../tags/tag82.xml"/><Relationship Id="rId56" Type="http://schemas.openxmlformats.org/officeDocument/2006/relationships/tags" Target="../tags/tag103.xml"/><Relationship Id="rId77" Type="http://schemas.openxmlformats.org/officeDocument/2006/relationships/tags" Target="../tags/tag124.xml"/><Relationship Id="rId100" Type="http://schemas.openxmlformats.org/officeDocument/2006/relationships/tags" Target="../tags/tag147.xml"/><Relationship Id="rId105" Type="http://schemas.openxmlformats.org/officeDocument/2006/relationships/tags" Target="../tags/tag152.xml"/><Relationship Id="rId126" Type="http://schemas.openxmlformats.org/officeDocument/2006/relationships/tags" Target="../tags/tag173.xml"/><Relationship Id="rId8" Type="http://schemas.openxmlformats.org/officeDocument/2006/relationships/tags" Target="../tags/tag55.xml"/><Relationship Id="rId51" Type="http://schemas.openxmlformats.org/officeDocument/2006/relationships/tags" Target="../tags/tag98.xml"/><Relationship Id="rId72" Type="http://schemas.openxmlformats.org/officeDocument/2006/relationships/tags" Target="../tags/tag119.xml"/><Relationship Id="rId93" Type="http://schemas.openxmlformats.org/officeDocument/2006/relationships/tags" Target="../tags/tag140.xml"/><Relationship Id="rId98" Type="http://schemas.openxmlformats.org/officeDocument/2006/relationships/tags" Target="../tags/tag145.xml"/><Relationship Id="rId121" Type="http://schemas.openxmlformats.org/officeDocument/2006/relationships/tags" Target="../tags/tag168.xml"/><Relationship Id="rId3" Type="http://schemas.openxmlformats.org/officeDocument/2006/relationships/tags" Target="../tags/tag50.xml"/><Relationship Id="rId25" Type="http://schemas.openxmlformats.org/officeDocument/2006/relationships/tags" Target="../tags/tag72.xml"/><Relationship Id="rId46" Type="http://schemas.openxmlformats.org/officeDocument/2006/relationships/tags" Target="../tags/tag93.xml"/><Relationship Id="rId67" Type="http://schemas.openxmlformats.org/officeDocument/2006/relationships/tags" Target="../tags/tag114.xml"/><Relationship Id="rId116" Type="http://schemas.openxmlformats.org/officeDocument/2006/relationships/tags" Target="../tags/tag163.xml"/><Relationship Id="rId137" Type="http://schemas.openxmlformats.org/officeDocument/2006/relationships/tags" Target="../tags/tag184.xml"/><Relationship Id="rId20" Type="http://schemas.openxmlformats.org/officeDocument/2006/relationships/tags" Target="../tags/tag67.xml"/><Relationship Id="rId41" Type="http://schemas.openxmlformats.org/officeDocument/2006/relationships/tags" Target="../tags/tag88.xml"/><Relationship Id="rId62" Type="http://schemas.openxmlformats.org/officeDocument/2006/relationships/tags" Target="../tags/tag109.xml"/><Relationship Id="rId83" Type="http://schemas.openxmlformats.org/officeDocument/2006/relationships/tags" Target="../tags/tag130.xml"/><Relationship Id="rId88" Type="http://schemas.openxmlformats.org/officeDocument/2006/relationships/tags" Target="../tags/tag135.xml"/><Relationship Id="rId111" Type="http://schemas.openxmlformats.org/officeDocument/2006/relationships/tags" Target="../tags/tag158.xml"/><Relationship Id="rId132" Type="http://schemas.openxmlformats.org/officeDocument/2006/relationships/tags" Target="../tags/tag179.xml"/><Relationship Id="rId15" Type="http://schemas.openxmlformats.org/officeDocument/2006/relationships/tags" Target="../tags/tag62.xml"/><Relationship Id="rId36" Type="http://schemas.openxmlformats.org/officeDocument/2006/relationships/tags" Target="../tags/tag83.xml"/><Relationship Id="rId57" Type="http://schemas.openxmlformats.org/officeDocument/2006/relationships/tags" Target="../tags/tag104.xml"/><Relationship Id="rId106" Type="http://schemas.openxmlformats.org/officeDocument/2006/relationships/tags" Target="../tags/tag153.xml"/><Relationship Id="rId127" Type="http://schemas.openxmlformats.org/officeDocument/2006/relationships/tags" Target="../tags/tag174.xml"/><Relationship Id="rId10" Type="http://schemas.openxmlformats.org/officeDocument/2006/relationships/tags" Target="../tags/tag57.xml"/><Relationship Id="rId31" Type="http://schemas.openxmlformats.org/officeDocument/2006/relationships/tags" Target="../tags/tag78.xml"/><Relationship Id="rId52" Type="http://schemas.openxmlformats.org/officeDocument/2006/relationships/tags" Target="../tags/tag99.xml"/><Relationship Id="rId73" Type="http://schemas.openxmlformats.org/officeDocument/2006/relationships/tags" Target="../tags/tag120.xml"/><Relationship Id="rId78" Type="http://schemas.openxmlformats.org/officeDocument/2006/relationships/tags" Target="../tags/tag125.xml"/><Relationship Id="rId94" Type="http://schemas.openxmlformats.org/officeDocument/2006/relationships/tags" Target="../tags/tag141.xml"/><Relationship Id="rId99" Type="http://schemas.openxmlformats.org/officeDocument/2006/relationships/tags" Target="../tags/tag146.xml"/><Relationship Id="rId101" Type="http://schemas.openxmlformats.org/officeDocument/2006/relationships/tags" Target="../tags/tag148.xml"/><Relationship Id="rId122" Type="http://schemas.openxmlformats.org/officeDocument/2006/relationships/tags" Target="../tags/tag169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26" Type="http://schemas.openxmlformats.org/officeDocument/2006/relationships/tags" Target="../tags/tag73.xml"/><Relationship Id="rId47" Type="http://schemas.openxmlformats.org/officeDocument/2006/relationships/tags" Target="../tags/tag94.xml"/><Relationship Id="rId68" Type="http://schemas.openxmlformats.org/officeDocument/2006/relationships/tags" Target="../tags/tag115.xml"/><Relationship Id="rId89" Type="http://schemas.openxmlformats.org/officeDocument/2006/relationships/tags" Target="../tags/tag136.xml"/><Relationship Id="rId112" Type="http://schemas.openxmlformats.org/officeDocument/2006/relationships/tags" Target="../tags/tag159.xml"/><Relationship Id="rId133" Type="http://schemas.openxmlformats.org/officeDocument/2006/relationships/tags" Target="../tags/tag18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notesSlide" Target="../notesSlides/notesSlide9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130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19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Integers I</a:t>
            </a:r>
            <a:endParaRPr lang="en-US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453548"/>
            <a:ext cx="365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4"/>
              </a:rPr>
              <a:t>http://xkcd.com/257/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23" y="1800309"/>
            <a:ext cx="4572012" cy="36301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C25B04-6FDF-CF48-ACA2-4ECBB4376FFF}"/>
              </a:ext>
            </a:extLst>
          </p:cNvPr>
          <p:cNvSpPr/>
          <p:nvPr/>
        </p:nvSpPr>
        <p:spPr>
          <a:xfrm>
            <a:off x="0" y="6571527"/>
            <a:ext cx="9101979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Acknowledgments: These slides have been modified by </a:t>
            </a:r>
            <a:r>
              <a:rPr lang="en-US" dirty="0" err="1"/>
              <a:t>Arrvindh</a:t>
            </a:r>
            <a:r>
              <a:rPr lang="en-US" dirty="0"/>
              <a:t> </a:t>
            </a:r>
            <a:r>
              <a:rPr lang="en-US" dirty="0" err="1"/>
              <a:t>Shriraman</a:t>
            </a:r>
            <a:r>
              <a:rPr lang="en-US" dirty="0"/>
              <a:t>, Justin </a:t>
            </a:r>
            <a:r>
              <a:rPr lang="en-US" dirty="0" err="1"/>
              <a:t>Tsia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2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62456"/>
            <a:ext cx="8594725" cy="22860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card1 = hand[0];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card2 = hand[1];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...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if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( </a:t>
            </a:r>
            <a:r>
              <a:rPr lang="en-US" sz="2000" dirty="0" err="1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isSameSuit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065722" y="5824728"/>
            <a:ext cx="4944678" cy="836035"/>
            <a:chOff x="3927632" y="3429000"/>
            <a:chExt cx="4944678" cy="836035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927632" y="3429000"/>
              <a:ext cx="2455570" cy="353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SUIT_MASK = 0x30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4096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591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Here we turns all </a:t>
            </a:r>
            <a:r>
              <a:rPr lang="en-US" i="1" dirty="0">
                <a:latin typeface="Calibri" pitchFamily="34" charset="0"/>
              </a:rPr>
              <a:t>but</a:t>
            </a:r>
            <a:r>
              <a:rPr lang="en-US" dirty="0">
                <a:latin typeface="Calibri" pitchFamily="34" charset="0"/>
              </a:rPr>
              <a:t> the bits of interest in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82880" y="3776472"/>
            <a:ext cx="8778240" cy="1528880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isSameSuit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1" name="Rounded Rectangular Callout 40"/>
          <p:cNvSpPr/>
          <p:nvPr>
            <p:custDataLst>
              <p:tags r:id="rId6"/>
            </p:custDataLst>
          </p:nvPr>
        </p:nvSpPr>
        <p:spPr bwMode="auto">
          <a:xfrm>
            <a:off x="381000" y="5669280"/>
            <a:ext cx="1645920" cy="533400"/>
          </a:xfrm>
          <a:prstGeom prst="wedgeRoundRectCallout">
            <a:avLst>
              <a:gd name="adj1" fmla="val -43242"/>
              <a:gd name="adj2" fmla="val -23117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/>
                <a:cs typeface="Calibri"/>
              </a:rPr>
              <a:t>returns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5" name="Straight Arrow Connector 24"/>
          <p:cNvCxnSpPr>
            <a:stCxn id="3" idx="0"/>
          </p:cNvCxnSpPr>
          <p:nvPr/>
        </p:nvCxnSpPr>
        <p:spPr bwMode="auto">
          <a:xfrm flipH="1">
            <a:off x="3657600" y="1362456"/>
            <a:ext cx="1020763" cy="244754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95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Here we turns all </a:t>
            </a:r>
            <a:r>
              <a:rPr lang="en-US" i="1" dirty="0">
                <a:latin typeface="Calibri" pitchFamily="34" charset="0"/>
              </a:rPr>
              <a:t>but</a:t>
            </a:r>
            <a:r>
              <a:rPr lang="en-US" dirty="0">
                <a:latin typeface="Calibri" pitchFamily="34" charset="0"/>
              </a:rPr>
              <a:t> the bits of interest in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82880" y="1362456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isSameSuit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(!((card1 &amp; SUIT_MASK) ^ (card2 &amp; SUIT_MASK)));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// 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7994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40286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09970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2004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SUIT_MASK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455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25420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4619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91"/>
              </p:ext>
            </p:extLst>
          </p:nvPr>
        </p:nvGraphicFramePr>
        <p:xfrm>
          <a:off x="3291840" y="56235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8565"/>
              </p:ext>
            </p:extLst>
          </p:nvPr>
        </p:nvGraphicFramePr>
        <p:xfrm>
          <a:off x="3291840" y="626364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Rounded Rectangular Callout 59"/>
          <p:cNvSpPr/>
          <p:nvPr>
            <p:custDataLst>
              <p:tags r:id="rId5"/>
            </p:custDataLst>
          </p:nvPr>
        </p:nvSpPr>
        <p:spPr bwMode="auto">
          <a:xfrm>
            <a:off x="95354" y="6016666"/>
            <a:ext cx="3028846" cy="460334"/>
          </a:xfrm>
          <a:prstGeom prst="wedgeRoundRectCallout">
            <a:avLst>
              <a:gd name="adj1" fmla="val 78841"/>
              <a:gd name="adj2" fmla="val -3175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!(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x^y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equivalent to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x==y</a:t>
            </a:r>
            <a:endParaRPr kumimoji="0" 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sp>
        <p:nvSpPr>
          <p:cNvPr id="50" name="Rectangle 49"/>
          <p:cNvSpPr/>
          <p:nvPr>
            <p:custDataLst>
              <p:tags r:id="rId6"/>
            </p:custDataLst>
          </p:nvPr>
        </p:nvSpPr>
        <p:spPr>
          <a:xfrm>
            <a:off x="1005840" y="3878171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55" name="Rectangle 54"/>
          <p:cNvSpPr/>
          <p:nvPr>
            <p:custDataLst>
              <p:tags r:id="rId7"/>
            </p:custDataLst>
          </p:nvPr>
        </p:nvSpPr>
        <p:spPr>
          <a:xfrm>
            <a:off x="1005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56" name="Rectangle 55"/>
          <p:cNvSpPr/>
          <p:nvPr>
            <p:custDataLst>
              <p:tags r:id="rId8"/>
            </p:custDataLst>
          </p:nvPr>
        </p:nvSpPr>
        <p:spPr>
          <a:xfrm>
            <a:off x="3291840" y="530047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^</a:t>
            </a:r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3291840" y="59222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!</a:t>
            </a:r>
          </a:p>
        </p:txBody>
      </p:sp>
      <p:sp>
        <p:nvSpPr>
          <p:cNvPr id="61" name="Rectangle 60"/>
          <p:cNvSpPr/>
          <p:nvPr>
            <p:custDataLst>
              <p:tags r:id="rId10"/>
            </p:custDataLst>
          </p:nvPr>
        </p:nvSpPr>
        <p:spPr>
          <a:xfrm>
            <a:off x="5577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>
          <a:xfrm>
            <a:off x="5581531" y="388315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149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50" grpId="0"/>
      <p:bldP spid="55" grpId="0"/>
      <p:bldP spid="56" grpId="0"/>
      <p:bldP spid="59" grpId="0"/>
      <p:bldP spid="61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1905000" y="5916168"/>
            <a:ext cx="5112511" cy="836035"/>
            <a:chOff x="3759799" y="3429000"/>
            <a:chExt cx="5112511" cy="836035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759799" y="3429000"/>
              <a:ext cx="2681055" cy="34996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Anonymous Pro" charset="0"/>
                  <a:cs typeface="Arial" panose="020B0604020202020204" pitchFamily="34" charset="0"/>
                </a:rPr>
                <a:t>VALUE_MASK = 0x0F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7792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1221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4800" y="3867912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char)(card1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char)(card2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1362456"/>
            <a:ext cx="859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char</a:t>
            </a:r>
            <a:r>
              <a:rPr lang="en-US" sz="2000" kern="0" dirty="0"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char</a:t>
            </a:r>
            <a:r>
              <a:rPr lang="en-US" sz="2000" kern="0" dirty="0"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card1 = hand[0];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card2 = hand[1];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...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if</a:t>
            </a:r>
            <a:r>
              <a:rPr lang="en-US" sz="2000" kern="0" dirty="0">
                <a:latin typeface="Courier New"/>
                <a:cs typeface="Courier New"/>
              </a:rPr>
              <a:t> ( </a:t>
            </a:r>
            <a:r>
              <a:rPr lang="en-US" sz="2000" kern="0" dirty="0" err="1">
                <a:solidFill>
                  <a:srgbClr val="0000FF"/>
                </a:solidFill>
                <a:latin typeface="Courier New"/>
                <a:cs typeface="Courier New"/>
              </a:rPr>
              <a:t>greaterValue</a:t>
            </a:r>
            <a:r>
              <a:rPr lang="en-US" sz="2000" kern="0" dirty="0"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3" name="TextBox 42"/>
          <p:cNvSpPr txBox="1"/>
          <p:nvPr>
            <p:custDataLst>
              <p:tags r:id="rId6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815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1310883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687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6435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754880" y="3200400"/>
            <a:ext cx="777777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2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49968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VALUE_MASK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8898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1005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>
          <a:xfrm>
            <a:off x="5577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3018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9147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>
            <p:custDataLst>
              <p:tags r:id="rId7"/>
            </p:custDataLst>
          </p:nvPr>
        </p:nvSpPr>
        <p:spPr>
          <a:xfrm>
            <a:off x="5577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>
          <a:xfrm>
            <a:off x="1005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>
          <a:xfrm>
            <a:off x="3657600" y="5257800"/>
            <a:ext cx="1828800" cy="779316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r>
              <a:rPr lang="en-US" sz="240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r>
              <a:rPr lang="en-US" sz="24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13</a:t>
            </a:r>
            <a:r>
              <a:rPr lang="en-US" sz="240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endParaRPr lang="en-US" sz="24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 </a:t>
            </a:r>
            <a:r>
              <a:rPr lang="en-US" sz="1600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(false)</a:t>
            </a:r>
            <a:endParaRPr lang="en-US" sz="2400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3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1" grpId="0"/>
      <p:bldP spid="7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0354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Unsigned and signed</a:t>
            </a:r>
          </a:p>
          <a:p>
            <a:pPr lvl="1"/>
            <a:r>
              <a:rPr lang="en-US" dirty="0"/>
              <a:t>Casting in C</a:t>
            </a:r>
          </a:p>
          <a:p>
            <a:r>
              <a:rPr lang="en-US" dirty="0"/>
              <a:t>Consequences of finite width representation</a:t>
            </a:r>
          </a:p>
          <a:p>
            <a:pPr lvl="1"/>
            <a:r>
              <a:rPr lang="en-US" dirty="0"/>
              <a:t>Overflow, sign extension</a:t>
            </a:r>
          </a:p>
          <a:p>
            <a:r>
              <a:rPr lang="en-US" dirty="0"/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The hardware (and C) supports two flavors of integers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>
                    <a:solidFill>
                      <a:srgbClr val="0070C0"/>
                    </a:solidFill>
                  </a:rPr>
                  <a:t> – only the non-negatives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i="1" dirty="0">
                    <a:solidFill>
                      <a:srgbClr val="AB0000"/>
                    </a:solidFill>
                  </a:rPr>
                  <a:t>signed</a:t>
                </a:r>
                <a:r>
                  <a:rPr lang="en-US" dirty="0">
                    <a:solidFill>
                      <a:srgbClr val="AB0000"/>
                    </a:solidFill>
                  </a:rPr>
                  <a:t> – both negatives and non-negatives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Cannot represent all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𝑤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bits</a:t>
                </a: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distinct bit patterns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Unsigned values:	</a:t>
                </a:r>
                <a:r>
                  <a:rPr lang="en-US" sz="1000" dirty="0">
                    <a:solidFill>
                      <a:srgbClr val="0070C0"/>
                    </a:solidFill>
                  </a:rPr>
                  <a:t>                </a:t>
                </a:r>
                <a:r>
                  <a:rPr lang="en-US" dirty="0">
                    <a:solidFill>
                      <a:srgbClr val="0070C0"/>
                    </a:solidFill>
                  </a:rPr>
                  <a:t>0 ...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–1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AB0000"/>
                    </a:solidFill>
                  </a:rPr>
                  <a:t>Signed values: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AB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 … 0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–1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Example:</a:t>
                </a:r>
                <a:r>
                  <a:rPr lang="en-US" dirty="0"/>
                  <a:t>  8-bit integers (</a:t>
                </a:r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018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826655"/>
            <a:chOff x="0" y="4568305"/>
            <a:chExt cx="9144000" cy="82665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57200" y="4754880"/>
              <a:ext cx="8229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4572000" y="457200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256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128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−128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743200" y="466344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667"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1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Unsigned values follow the standard base 2 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Add and subtract using the normal “carry” and “borrow” rules, just in binary</a:t>
                </a: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Useful formula: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N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ones in a row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How would you make </a:t>
                </a:r>
                <a:r>
                  <a:rPr lang="en-US" i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signed 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integers?</a:t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560" y="3474720"/>
            <a:ext cx="187452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00111111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00001000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01000111</a:t>
            </a: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7280" y="3474720"/>
            <a:ext cx="77724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63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71</a:t>
            </a:r>
          </a:p>
        </p:txBody>
      </p:sp>
    </p:spTree>
    <p:extLst>
      <p:ext uri="{BB962C8B-B14F-4D97-AF65-F5344CB8AC3E}">
        <p14:creationId xmlns:p14="http://schemas.microsoft.com/office/powerpoint/2010/main" val="25335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Benefits: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907024"/>
            <a:ext cx="144558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</p:spTree>
    <p:extLst>
      <p:ext uri="{BB962C8B-B14F-4D97-AF65-F5344CB8AC3E}">
        <p14:creationId xmlns:p14="http://schemas.microsoft.com/office/powerpoint/2010/main" val="2194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103313"/>
          </a:xfrm>
        </p:spPr>
        <p:txBody>
          <a:bodyPr/>
          <a:lstStyle/>
          <a:p>
            <a:r>
              <a:rPr lang="en-US" dirty="0"/>
              <a:t>MSB is the</a:t>
            </a:r>
            <a:r>
              <a:rPr lang="en-US" b="0" dirty="0"/>
              <a:t>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761C12-904D-8C44-8635-C24A5C4EBB34}"/>
              </a:ext>
            </a:extLst>
          </p:cNvPr>
          <p:cNvGrpSpPr/>
          <p:nvPr/>
        </p:nvGrpSpPr>
        <p:grpSpPr>
          <a:xfrm>
            <a:off x="517318" y="2905815"/>
            <a:ext cx="3641725" cy="3363913"/>
            <a:chOff x="304378" y="2899568"/>
            <a:chExt cx="3641725" cy="3363913"/>
          </a:xfrm>
        </p:grpSpPr>
        <p:grpSp>
          <p:nvGrpSpPr>
            <p:cNvPr id="42" name="Group 3"/>
            <p:cNvGrpSpPr>
              <a:grpSpLocks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304378" y="2899568"/>
              <a:ext cx="3641725" cy="3363913"/>
              <a:chOff x="2366" y="1413"/>
              <a:chExt cx="2294" cy="2119"/>
            </a:xfrm>
          </p:grpSpPr>
          <p:sp>
            <p:nvSpPr>
              <p:cNvPr id="43" name="Freeform 4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566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/>
                  </a:solidFill>
                  <a:latin typeface="Helvetica Neue Regular" charset="0"/>
                </a:endParaRPr>
              </a:p>
            </p:txBody>
          </p:sp>
          <p:sp>
            <p:nvSpPr>
              <p:cNvPr id="44" name="Text Box 5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610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45" name="Text Box 6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69" y="1828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134" y="224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47" name="Text Box 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150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48" name="Text Box 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915" y="1828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631" y="224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50" name="Text Box 11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631" y="252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754" y="2739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50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53" name="Text Box 14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610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869" y="2935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55" name="Text Box 1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134" y="252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56" name="Text Box 17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22" y="2024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22" y="2739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58" name="Text Box 19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915" y="2935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59" name="Text Box 2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754" y="2024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50" y="1413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249" y="1602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1</a:t>
                </a:r>
              </a:p>
            </p:txBody>
          </p:sp>
          <p:sp>
            <p:nvSpPr>
              <p:cNvPr id="62" name="Text Box 23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59" y="1858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2</a:t>
                </a:r>
              </a:p>
            </p:txBody>
          </p:sp>
          <p:sp>
            <p:nvSpPr>
              <p:cNvPr id="63" name="Text Box 24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549" y="2165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3</a:t>
                </a:r>
              </a:p>
            </p:txBody>
          </p:sp>
          <p:sp>
            <p:nvSpPr>
              <p:cNvPr id="64" name="Text Box 25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547" y="257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4</a:t>
                </a:r>
              </a:p>
            </p:txBody>
          </p:sp>
          <p:sp>
            <p:nvSpPr>
              <p:cNvPr id="65" name="Text Box 26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444" y="2909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5</a:t>
                </a:r>
              </a:p>
            </p:txBody>
          </p:sp>
          <p:sp>
            <p:nvSpPr>
              <p:cNvPr id="66" name="Text Box 27"/>
              <p:cNvSpPr txBox="1"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227" y="318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6</a:t>
                </a:r>
              </a:p>
            </p:txBody>
          </p:sp>
          <p:sp>
            <p:nvSpPr>
              <p:cNvPr id="67" name="Text Box 28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874" y="337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7</a:t>
                </a:r>
              </a:p>
            </p:txBody>
          </p:sp>
          <p:sp>
            <p:nvSpPr>
              <p:cNvPr id="68" name="Text Box 29"/>
              <p:cNvSpPr txBox="1"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044" y="3377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8</a:t>
                </a:r>
              </a:p>
            </p:txBody>
          </p:sp>
          <p:sp>
            <p:nvSpPr>
              <p:cNvPr id="69" name="Text Box 3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708" y="3187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9</a:t>
                </a:r>
              </a:p>
            </p:txBody>
          </p:sp>
          <p:sp>
            <p:nvSpPr>
              <p:cNvPr id="70" name="Text Box 31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500" y="2909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10</a:t>
                </a:r>
              </a:p>
            </p:txBody>
          </p:sp>
          <p:sp>
            <p:nvSpPr>
              <p:cNvPr id="71" name="Text Box 32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397" y="2577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</a:t>
                </a:r>
              </a:p>
            </p:txBody>
          </p:sp>
          <p:sp>
            <p:nvSpPr>
              <p:cNvPr id="72" name="Text Box 33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366" y="2165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12</a:t>
                </a:r>
              </a:p>
            </p:txBody>
          </p:sp>
          <p:sp>
            <p:nvSpPr>
              <p:cNvPr id="73" name="Text Box 34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480" y="1858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13</a:t>
                </a:r>
              </a:p>
            </p:txBody>
          </p:sp>
          <p:sp>
            <p:nvSpPr>
              <p:cNvPr id="74" name="Text Box 3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687" y="1602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14</a:t>
                </a:r>
              </a:p>
            </p:txBody>
          </p:sp>
          <p:sp>
            <p:nvSpPr>
              <p:cNvPr id="75" name="Text Box 3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019" y="1413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15</a:t>
                </a:r>
                <a:endParaRPr lang="en-US" sz="1600" b="0" dirty="0">
                  <a:solidFill>
                    <a:schemeClr val="bg2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437059" y="4379553"/>
              <a:ext cx="1463040" cy="34996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  <a:latin typeface="Calibri" pitchFamily="34" charset="0"/>
                </a:rPr>
                <a:t>Unsigned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48E2C6-E37F-C34F-9F6B-E13AD310F651}"/>
              </a:ext>
            </a:extLst>
          </p:cNvPr>
          <p:cNvGrpSpPr/>
          <p:nvPr/>
        </p:nvGrpSpPr>
        <p:grpSpPr>
          <a:xfrm>
            <a:off x="4975225" y="2889250"/>
            <a:ext cx="3787775" cy="3359150"/>
            <a:chOff x="4975225" y="2889250"/>
            <a:chExt cx="3787775" cy="3359150"/>
          </a:xfrm>
        </p:grpSpPr>
        <p:grpSp>
          <p:nvGrpSpPr>
            <p:cNvPr id="18439" name="Group 3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975225" y="2889250"/>
              <a:ext cx="3787775" cy="3359150"/>
              <a:chOff x="2366" y="1413"/>
              <a:chExt cx="2386" cy="2116"/>
            </a:xfrm>
          </p:grpSpPr>
          <p:sp>
            <p:nvSpPr>
              <p:cNvPr id="18440" name="Freeform 4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18441" name="Text Box 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59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8442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8443" name="Text Box 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8444" name="Text Box 8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8445" name="Text Box 9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8446" name="Text Box 10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8447" name="Text Box 11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8448" name="Text Box 1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8449" name="Text Box 1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99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450" name="Text Box 14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8451" name="Text Box 15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18452" name="Text Box 1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18453" name="Text Box 17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18454" name="Text Box 1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18455" name="Text Box 19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18456" name="Text Box 2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18457" name="Text Box 21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18458" name="Text Box 2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18459" name="Text Box 23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18460" name="Text Box 24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18461" name="Text Box 25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18462" name="Text Box 26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18463" name="Text Box 27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18464" name="Text Box 28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8465" name="Text Box 29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044" y="337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0</a:t>
                </a:r>
              </a:p>
            </p:txBody>
          </p:sp>
          <p:sp>
            <p:nvSpPr>
              <p:cNvPr id="18466" name="Text Box 30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708" y="318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1</a:t>
                </a:r>
              </a:p>
            </p:txBody>
          </p:sp>
          <p:sp>
            <p:nvSpPr>
              <p:cNvPr id="18467" name="Text Box 3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500" y="2909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8468" name="Text Box 32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97" y="257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8469" name="Text Box 33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66" y="2165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8470" name="Text Box 34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480" y="1858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8471" name="Text Box 3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687" y="1602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8472" name="Text Box 36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019" y="1413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Sign and Magnitude</a:t>
              </a: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Two representations of 0  </a:t>
            </a:r>
            <a:r>
              <a:rPr lang="en-US" dirty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27951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6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>
            <p:custDataLst>
              <p:tags r:id="rId22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3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4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5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Two representations of 0  (bad for checking equality)</a:t>
            </a:r>
          </a:p>
          <a:p>
            <a:pPr lvl="1" eaLnBrk="1" hangingPunct="1"/>
            <a:r>
              <a:rPr lang="en-US" dirty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cs typeface="Calibri" panose="020F0502020204030204" pitchFamily="34" charset="0"/>
              </a:rPr>
              <a:t>Negatives “increment” in wrong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direction!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1111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0001</a:t>
            </a: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/>
              <a:t>“Flip” negative encodings so incrementing works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379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“Shift” negative numbers to eliminate –0</a:t>
                </a:r>
              </a:p>
              <a:p>
                <a:endParaRPr lang="en-US" dirty="0"/>
              </a:p>
              <a:p>
                <a:r>
                  <a:rPr lang="en-US" dirty="0"/>
                  <a:t>MSB </a:t>
                </a:r>
                <a:r>
                  <a:rPr lang="en-US" i="1" dirty="0"/>
                  <a:t>still</a:t>
                </a:r>
                <a:r>
                  <a:rPr lang="en-US" dirty="0"/>
                  <a:t> indicates sign!</a:t>
                </a:r>
              </a:p>
              <a:p>
                <a:pPr lvl="1"/>
                <a:r>
                  <a:rPr lang="en-US" dirty="0"/>
                  <a:t>This is why we represent one</a:t>
                </a:r>
                <a:br>
                  <a:rPr lang="en-US" dirty="0"/>
                </a:br>
                <a:r>
                  <a:rPr lang="en-US" dirty="0"/>
                  <a:t>more negative than positive</a:t>
                </a:r>
                <a:br>
                  <a:rPr lang="en-US" dirty="0"/>
                </a:br>
                <a:r>
                  <a:rPr lang="en-US" dirty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7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/>
              <a:t>4-bit Examples: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unsigned: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</a:rPr>
              <a:t>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10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two’s complement: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-1*2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–6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-1 represented as: </a:t>
            </a:r>
            <a:br>
              <a:rPr lang="en-US" dirty="0"/>
            </a:br>
            <a:r>
              <a:rPr lang="en-US" dirty="0">
                <a:solidFill>
                  <a:srgbClr val="AB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111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AB0000"/>
                </a:solidFill>
              </a:rPr>
              <a:t>-2</a:t>
            </a:r>
            <a:r>
              <a:rPr lang="en-US" baseline="30000" dirty="0">
                <a:solidFill>
                  <a:srgbClr val="AB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(2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1)</a:t>
            </a:r>
          </a:p>
          <a:p>
            <a:pPr lvl="2"/>
            <a:r>
              <a:rPr lang="en-US" dirty="0"/>
              <a:t>MSB makes it super negative, add up </a:t>
            </a:r>
            <a:br>
              <a:rPr lang="en-US" dirty="0"/>
            </a:br>
            <a:r>
              <a:rPr lang="en-US" dirty="0"/>
              <a:t>all the other bits to get back up to -1</a:t>
            </a:r>
          </a:p>
          <a:p>
            <a:pPr lvl="2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−1)</m:t>
                          </m:r>
                        </m:sub>
                      </m:sSub>
                    </m:oMath>
                  </a14:m>
                  <a:r>
                    <a:rPr kumimoji="0" lang="en-US" sz="20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1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−1)</m:t>
                          </m:r>
                        </m:sup>
                      </m:sSup>
                    </m:oMath>
                  </a14:m>
                  <a:r>
                    <a: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>
                  <a:blip r:embed="rId50"/>
                  <a:stretch>
                    <a:fillRect t="-2532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. . .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0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w-1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w-2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8208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Two’s Complement is So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Roughly same number of (+) and (–) numbers</a:t>
            </a:r>
          </a:p>
          <a:p>
            <a:r>
              <a:rPr lang="en-US" dirty="0"/>
              <a:t>Positive number encodings match unsigned</a:t>
            </a:r>
          </a:p>
          <a:p>
            <a:r>
              <a:rPr lang="en-US" dirty="0"/>
              <a:t>Simple arithmetic (x + -y = x – y)</a:t>
            </a:r>
          </a:p>
          <a:p>
            <a:r>
              <a:rPr lang="en-US" dirty="0"/>
              <a:t>Single zero</a:t>
            </a:r>
          </a:p>
          <a:p>
            <a:r>
              <a:rPr lang="en-US" dirty="0"/>
              <a:t>All zeros encoding = 0</a:t>
            </a:r>
          </a:p>
          <a:p>
            <a:r>
              <a:rPr lang="en-US" dirty="0"/>
              <a:t>Simple negation procedure:</a:t>
            </a:r>
          </a:p>
          <a:p>
            <a:pPr lvl="1"/>
            <a:r>
              <a:rPr lang="en-US" dirty="0"/>
              <a:t>Get negative representation </a:t>
            </a:r>
            <a:br>
              <a:rPr lang="en-US" dirty="0"/>
            </a:br>
            <a:r>
              <a:rPr lang="en-US" dirty="0"/>
              <a:t>of any integer by taking </a:t>
            </a:r>
            <a:br>
              <a:rPr lang="en-US" dirty="0"/>
            </a:br>
            <a:r>
              <a:rPr lang="en-US" dirty="0"/>
              <a:t>bitwise complement and </a:t>
            </a:r>
            <a:br>
              <a:rPr lang="en-US" dirty="0"/>
            </a:br>
            <a:r>
              <a:rPr lang="en-US" dirty="0"/>
              <a:t>then adding one!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035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Bit-level operators allow for fine-grained manipulations of data</a:t>
            </a:r>
          </a:p>
          <a:p>
            <a:pPr lvl="1"/>
            <a:r>
              <a:rPr lang="en-US" dirty="0"/>
              <a:t>Bitwise 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/>
              <a:t>) </a:t>
            </a:r>
            <a:r>
              <a:rPr lang="en-US" b="1" dirty="0"/>
              <a:t>different than logical </a:t>
            </a:r>
            <a:r>
              <a:rPr lang="en-US" dirty="0"/>
              <a:t>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Especially useful with bit masks</a:t>
            </a:r>
          </a:p>
          <a:p>
            <a:r>
              <a:rPr lang="en-US" dirty="0"/>
              <a:t>Choice of </a:t>
            </a:r>
            <a:r>
              <a:rPr lang="en-US" i="1" dirty="0"/>
              <a:t>encoding scheme</a:t>
            </a:r>
            <a:r>
              <a:rPr lang="en-US" dirty="0"/>
              <a:t> is important</a:t>
            </a:r>
          </a:p>
          <a:p>
            <a:pPr lvl="1"/>
            <a:r>
              <a:rPr lang="en-US" dirty="0"/>
              <a:t>Tradeoffs based on size requirements and desired operations</a:t>
            </a:r>
          </a:p>
          <a:p>
            <a:r>
              <a:rPr lang="en-US" dirty="0"/>
              <a:t>Integers represented using unsigned and two’s complement representations</a:t>
            </a:r>
          </a:p>
          <a:p>
            <a:pPr lvl="1"/>
            <a:r>
              <a:rPr lang="en-US" dirty="0"/>
              <a:t>Limited by fixed bit width</a:t>
            </a:r>
          </a:p>
          <a:p>
            <a:pPr lvl="1"/>
            <a:r>
              <a:rPr lang="en-US" dirty="0"/>
              <a:t>We’ll examine arithmetic operations next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But before we get to integers….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Encode a standard deck of playing cards</a:t>
            </a:r>
          </a:p>
          <a:p>
            <a:r>
              <a:rPr lang="en-US" sz="2400" dirty="0"/>
              <a:t>52 cards in 4 suits</a:t>
            </a:r>
          </a:p>
          <a:p>
            <a:pPr lvl="1"/>
            <a:r>
              <a:rPr lang="en-US" sz="2000" dirty="0"/>
              <a:t>How do we encode suits, face cards?</a:t>
            </a:r>
          </a:p>
          <a:p>
            <a:r>
              <a:rPr lang="en-US" sz="2400" dirty="0"/>
              <a:t>What operations do we want to make easy to implement?</a:t>
            </a:r>
          </a:p>
          <a:p>
            <a:pPr lvl="1"/>
            <a:r>
              <a:rPr lang="en-US" sz="2000" dirty="0"/>
              <a:t>Which is the higher value card?</a:t>
            </a:r>
          </a:p>
          <a:p>
            <a:pPr lvl="1"/>
            <a:r>
              <a:rPr lang="en-US" sz="2000" dirty="0"/>
              <a:t>Are they the same suit?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3962400"/>
            <a:ext cx="6324600" cy="26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33528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0" dirty="0">
                    <a:cs typeface="Calibri" panose="020F0502020204030204" pitchFamily="34" charset="0"/>
                  </a:rPr>
                  <a:t>Developed by George Boole in 19th Century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Algebraic representation of logic (True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1,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0)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AND: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A&amp;B=1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both A is 1 and B is 1</a:t>
                </a:r>
              </a:p>
              <a:p>
                <a:pPr lvl="1" defTabSz="457200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OR: 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A|B=1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XOR: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A^B=1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1, but not both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NOT: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 ~A=1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A is 0 and vice-versa</a:t>
                </a:r>
              </a:p>
              <a:p>
                <a:pPr lvl="1">
                  <a:defRPr/>
                </a:pPr>
                <a:r>
                  <a:rPr lang="en-US" dirty="0" err="1">
                    <a:cs typeface="Calibri" panose="020F0502020204030204" pitchFamily="34" charset="0"/>
                  </a:rPr>
                  <a:t>DeMorgan’s</a:t>
                </a:r>
                <a:r>
                  <a:rPr lang="en-US" dirty="0">
                    <a:cs typeface="Calibri" panose="020F0502020204030204" pitchFamily="34" charset="0"/>
                  </a:rPr>
                  <a:t> Law: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~(A|B) = ~A &amp; ~B</a:t>
                </a:r>
                <a:b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</a:b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		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~(A&amp;B) = ~A | ~B</a:t>
                </a:r>
              </a:p>
            </p:txBody>
          </p:sp>
        </mc:Choice>
        <mc:Fallback xmlns="">
          <p:sp>
            <p:nvSpPr>
              <p:cNvPr id="11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3352801"/>
              </a:xfrm>
              <a:blipFill rotWithShape="0">
                <a:blip r:embed="rId7"/>
                <a:stretch>
                  <a:fillRect l="-364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49255"/>
              </p:ext>
            </p:extLst>
          </p:nvPr>
        </p:nvGraphicFramePr>
        <p:xfrm>
          <a:off x="1236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42222"/>
              </p:ext>
            </p:extLst>
          </p:nvPr>
        </p:nvGraphicFramePr>
        <p:xfrm>
          <a:off x="29887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40035"/>
              </p:ext>
            </p:extLst>
          </p:nvPr>
        </p:nvGraphicFramePr>
        <p:xfrm>
          <a:off x="4665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0895"/>
              </p:ext>
            </p:extLst>
          </p:nvPr>
        </p:nvGraphicFramePr>
        <p:xfrm>
          <a:off x="6417731" y="5394960"/>
          <a:ext cx="973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2894" y="50235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6602" y="502352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1603" y="502352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XOR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3804" y="50235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3882160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General Boolean Algebras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</p:spPr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Operate on bit vectors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Operations applied bitwise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All of the properties of Boolean algebra apply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Examples of useful operations:</a:t>
                </a:r>
              </a:p>
              <a:p>
                <a:pPr lvl="2"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endParaRPr lang="en-US" sz="1200" dirty="0"/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0=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409770" y="1362075"/>
                <a:ext cx="8366125" cy="4972050"/>
              </a:xfrm>
              <a:blipFill rotWithShape="0">
                <a:blip r:embed="rId13"/>
                <a:stretch>
                  <a:fillRect l="-291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3274" y="2651760"/>
            <a:ext cx="203132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&amp; 01010101</a:t>
            </a: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032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| 01010101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056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^ 01010101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2651760"/>
            <a:ext cx="187452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~ 01010101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7760" y="5394960"/>
            <a:ext cx="1874520" cy="1015663"/>
            <a:chOff x="6400800" y="4206240"/>
            <a:chExt cx="1874520" cy="1015663"/>
          </a:xfrm>
        </p:grpSpPr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080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1110000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11110101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962335" y="4206240"/>
              <a:ext cx="621792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4206240"/>
            <a:ext cx="1874520" cy="1015663"/>
            <a:chOff x="4937760" y="4206240"/>
            <a:chExt cx="1874520" cy="1015663"/>
          </a:xfrm>
        </p:grpSpPr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^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00000000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95544" y="4206240"/>
              <a:ext cx="1243584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6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Bit-Level Operations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cs typeface="Calibri" panose="020F0502020204030204" pitchFamily="34" charset="0"/>
              </a:rPr>
              <a:t> (AND)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|</a:t>
            </a:r>
            <a:r>
              <a:rPr lang="en-US" dirty="0">
                <a:cs typeface="Calibri" panose="020F0502020204030204" pitchFamily="34" charset="0"/>
              </a:rPr>
              <a:t> (OR)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^</a:t>
            </a:r>
            <a:r>
              <a:rPr lang="en-US" dirty="0">
                <a:cs typeface="Calibri" panose="020F0502020204030204" pitchFamily="34" charset="0"/>
              </a:rPr>
              <a:t> (XOR)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~</a:t>
            </a:r>
            <a:r>
              <a:rPr lang="en-US" dirty="0">
                <a:cs typeface="Calibri" panose="020F0502020204030204" pitchFamily="34" charset="0"/>
              </a:rPr>
              <a:t> (NOT)</a:t>
            </a:r>
          </a:p>
          <a:p>
            <a:pPr lvl="1"/>
            <a:r>
              <a:rPr lang="en-US" dirty="0"/>
              <a:t>View arguments as bit vectors, apply operations bitwise</a:t>
            </a:r>
          </a:p>
          <a:p>
            <a:pPr lvl="1"/>
            <a:r>
              <a:rPr lang="en-US" dirty="0"/>
              <a:t>Apply to any “integral” data type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</a:p>
          <a:p>
            <a:r>
              <a:rPr lang="en-US" dirty="0"/>
              <a:t>Examples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a, b, c;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~a;			//       0b          -&gt;0x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0x69;	// 0x69-&gt;0b 0110 1001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(char) 0x55;	// 0x55-&gt;0b 0101 0101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&amp; b;		//       0b          -&gt;0x  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a;			//       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^ b;		//       0b          -&gt;0x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Contrast:  Logic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760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Logical operators in C: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 (AND),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 (OR),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(NOT)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0</a:t>
            </a:r>
            <a:r>
              <a:rPr lang="en-US" dirty="0"/>
              <a:t> is False,  </a:t>
            </a:r>
            <a:r>
              <a:rPr lang="en-US" b="1" u="sng" dirty="0"/>
              <a:t>anything nonzero </a:t>
            </a:r>
            <a:r>
              <a:rPr lang="en-US" dirty="0"/>
              <a:t>is True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Always</a:t>
            </a:r>
            <a:r>
              <a:rPr lang="en-US" dirty="0"/>
              <a:t> return 0 or 1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Early termination </a:t>
            </a:r>
            <a:r>
              <a:rPr lang="en-US" dirty="0"/>
              <a:t>(a.k.a. short-circuit evaluation)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= (42 == 6) || boom();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 = (42 == 6) &amp;&amp; boom();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endParaRPr lang="en-US" dirty="0"/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Examples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!0x41  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!0x00  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!!0x41 -&gt;  0x01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33092" y="4462828"/>
            <a:ext cx="4572000" cy="20141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 lvl="1">
              <a:lnSpc>
                <a:spcPct val="100000"/>
              </a:lnSpc>
            </a:pP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0xCC &amp;&amp; 0x33 -&gt; 0x01</a:t>
            </a:r>
          </a:p>
          <a:p>
            <a:pPr lvl="1">
              <a:lnSpc>
                <a:spcPct val="100000"/>
              </a:lnSpc>
            </a:pP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0x00 || 0x33 -&gt; 0x01</a:t>
            </a:r>
          </a:p>
        </p:txBody>
      </p:sp>
    </p:spTree>
    <p:extLst>
      <p:ext uri="{BB962C8B-B14F-4D97-AF65-F5344CB8AC3E}">
        <p14:creationId xmlns:p14="http://schemas.microsoft.com/office/powerpoint/2010/main" val="21399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possible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card (52):  bit corresponding to card set to 1</a:t>
            </a:r>
          </a:p>
          <a:p>
            <a:pPr marL="363474" lvl="1" indent="0">
              <a:buNone/>
            </a:pPr>
            <a:endParaRPr lang="en-US" sz="3200" dirty="0"/>
          </a:p>
          <a:p>
            <a:pPr lvl="1"/>
            <a:r>
              <a:rPr lang="en-US" dirty="0"/>
              <a:t>“One-hot” encoding  (similar to set notation)</a:t>
            </a:r>
          </a:p>
          <a:p>
            <a:pPr lvl="1"/>
            <a:r>
              <a:rPr lang="en-US" dirty="0"/>
              <a:t>Drawbacks:</a:t>
            </a:r>
          </a:p>
          <a:p>
            <a:pPr lvl="2"/>
            <a:r>
              <a:rPr lang="en-US" dirty="0"/>
              <a:t>Hard to compare values and suits</a:t>
            </a:r>
          </a:p>
          <a:p>
            <a:pPr lvl="2"/>
            <a:r>
              <a:rPr lang="en-US" dirty="0"/>
              <a:t>Large number of bits required</a:t>
            </a:r>
          </a:p>
          <a:p>
            <a:pPr lvl="2"/>
            <a:endParaRPr lang="en-US" dirty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suit (4), 1 bit per number (13):  2 bits set</a:t>
            </a:r>
          </a:p>
          <a:p>
            <a:endParaRPr lang="en-US" dirty="0"/>
          </a:p>
          <a:p>
            <a:pPr lvl="1"/>
            <a:r>
              <a:rPr lang="en-US" dirty="0"/>
              <a:t>Pair of one-hot encoded values</a:t>
            </a:r>
          </a:p>
          <a:p>
            <a:pPr lvl="1"/>
            <a:r>
              <a:rPr lang="en-US" dirty="0"/>
              <a:t>Easier to compare suits and values, but still lots of bits used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752" y="1920240"/>
            <a:ext cx="8763000" cy="529071"/>
            <a:chOff x="189752" y="2057400"/>
            <a:chExt cx="8763000" cy="529071"/>
          </a:xfrm>
        </p:grpSpPr>
        <p:grpSp>
          <p:nvGrpSpPr>
            <p:cNvPr id="72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189752" y="2057400"/>
              <a:ext cx="8763000" cy="136922"/>
              <a:chOff x="152400" y="1981200"/>
              <a:chExt cx="9753600" cy="152400"/>
            </a:xfrm>
          </p:grpSpPr>
          <p:sp>
            <p:nvSpPr>
              <p:cNvPr id="7" name="Rectangle 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5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0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5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0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76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1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21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7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52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7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82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0" name="Rectangle 1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98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1" name="Rectangle 2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13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2" name="Rectangle 2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8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43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59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5" name="Rectangle 2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74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89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4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20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9" name="Rectangle 2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35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50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65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2" name="Rectangle 3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81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3" name="Rectangle 3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96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411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26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41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457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472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487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502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518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533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548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563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579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594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09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624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40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55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70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85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701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716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731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746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762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8" name="Rectangle 5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777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9" name="Rectangle 5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792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Rectangle 5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807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Rectangle 6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822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838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3" name="Rectangle 6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53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868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5" name="Rectangle 6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883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899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14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29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44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60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72"/>
              </p:custDataLst>
            </p:nvPr>
          </p:nvCxnSpPr>
          <p:spPr bwMode="auto">
            <a:xfrm flipV="1">
              <a:off x="1838138" y="2278607"/>
              <a:ext cx="710743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28800" y="2233297"/>
              <a:ext cx="7104888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52 bits of 64-bit word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1423" y="5120640"/>
            <a:ext cx="8763000" cy="661577"/>
            <a:chOff x="211423" y="4754880"/>
            <a:chExt cx="8763000" cy="661577"/>
          </a:xfrm>
        </p:grpSpPr>
        <p:grpSp>
          <p:nvGrpSpPr>
            <p:cNvPr id="4" name="Group 3"/>
            <p:cNvGrpSpPr/>
            <p:nvPr/>
          </p:nvGrpSpPr>
          <p:grpSpPr>
            <a:xfrm>
              <a:off x="211423" y="4754880"/>
              <a:ext cx="8763000" cy="314591"/>
              <a:chOff x="211423" y="4257409"/>
              <a:chExt cx="8763000" cy="314591"/>
            </a:xfrm>
          </p:grpSpPr>
          <p:grpSp>
            <p:nvGrpSpPr>
              <p:cNvPr id="73" name="Group 7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423" y="4257409"/>
                <a:ext cx="8763000" cy="136922"/>
                <a:chOff x="152400" y="1981200"/>
                <a:chExt cx="9753600" cy="152400"/>
              </a:xfrm>
            </p:grpSpPr>
            <p:sp>
              <p:nvSpPr>
                <p:cNvPr id="75" name="Rectangle 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5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0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5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0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6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91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6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21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37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52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67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82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98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3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8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3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59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4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9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04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0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5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0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65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81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96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11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26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" name="Rectangle 103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41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" name="Rectangle 104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57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72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87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2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18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533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548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563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579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594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" name="Rectangle 114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609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" name="Rectangle 115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624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640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655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670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685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01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16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31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46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2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25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7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26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92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07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8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1" name="Rectangle 130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53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68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83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99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4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29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136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44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60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75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0" name="Straight Connector 139"/>
              <p:cNvCxnSpPr/>
              <p:nvPr>
                <p:custDataLst>
                  <p:tags r:id="rId5"/>
                </p:custDataLst>
              </p:nvPr>
            </p:nvCxnSpPr>
            <p:spPr bwMode="auto">
              <a:xfrm>
                <a:off x="7190074" y="4475632"/>
                <a:ext cx="1777171" cy="298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>
                <p:custDataLst>
                  <p:tags r:id="rId6"/>
                </p:custDataLst>
              </p:nvPr>
            </p:nvCxnSpPr>
            <p:spPr bwMode="auto">
              <a:xfrm flipV="1">
                <a:off x="6632804" y="4569018"/>
                <a:ext cx="566608" cy="2982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6516121" y="5066489"/>
              <a:ext cx="78579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AB0000"/>
                  </a:solidFill>
                  <a:latin typeface="Calibri" pitchFamily="34" charset="0"/>
                </a:rPr>
                <a:t>4 suits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3166" y="4969625"/>
              <a:ext cx="130279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AB0000"/>
                  </a:solidFill>
                  <a:latin typeface="Calibri" pitchFamily="34" charset="0"/>
                </a:rPr>
                <a:t>13 numbers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better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14350" indent="-514350">
                  <a:buSzPct val="100000"/>
                  <a:buFont typeface="+mj-lt"/>
                  <a:buAutoNum type="arabicParenR" startAt="3"/>
                </a:pPr>
                <a:r>
                  <a:rPr lang="en-US" dirty="0"/>
                  <a:t>Binary encoding of all 52 cards – only 6 bits needed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=64≥52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Fits in one byte (smaller than one-hot encodings)</a:t>
                </a:r>
              </a:p>
              <a:p>
                <a:pPr lvl="1"/>
                <a:r>
                  <a:rPr lang="en-US" dirty="0"/>
                  <a:t>How can we make value and suit comparisons easier?</a:t>
                </a:r>
              </a:p>
              <a:p>
                <a:pPr lvl="1"/>
                <a:endParaRPr lang="en-US" sz="1400" dirty="0"/>
              </a:p>
              <a:p>
                <a:pPr marL="514350" indent="-514350">
                  <a:buSzPct val="100000"/>
                  <a:buFont typeface="+mj-lt"/>
                  <a:buAutoNum type="arabicParenR" startAt="4"/>
                </a:pPr>
                <a:r>
                  <a:rPr lang="en-US" dirty="0"/>
                  <a:t>Separate binary encodings of suit (2 bits) and value (4 bits)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Also fits in one byte, and easy to do comparisons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0"/>
                </p:custDataLst>
              </p:nvPr>
            </p:nvSpPr>
            <p:spPr>
              <a:blipFill rotWithShape="0">
                <a:blip r:embed="rId31"/>
                <a:stretch>
                  <a:fillRect l="-1529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750" y="1886388"/>
            <a:ext cx="2861912" cy="753580"/>
            <a:chOff x="5110750" y="1886388"/>
            <a:chExt cx="2861912" cy="753580"/>
          </a:xfrm>
        </p:grpSpPr>
        <p:grpSp>
          <p:nvGrpSpPr>
            <p:cNvPr id="8" name="Group 7"/>
            <p:cNvGrpSpPr/>
            <p:nvPr>
              <p:custDataLst>
                <p:tags r:id="rId17"/>
              </p:custDataLst>
            </p:nvPr>
          </p:nvGrpSpPr>
          <p:grpSpPr>
            <a:xfrm>
              <a:off x="5110750" y="1886388"/>
              <a:ext cx="2463470" cy="307934"/>
              <a:chOff x="-1668462" y="2711098"/>
              <a:chExt cx="1095375" cy="136922"/>
            </a:xfrm>
          </p:grpSpPr>
          <p:sp>
            <p:nvSpPr>
              <p:cNvPr id="7" name="Rectangle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733384" y="2278607"/>
              <a:ext cx="1848876" cy="933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12342" y="2286794"/>
              <a:ext cx="256032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6 bits of a byte</a:t>
              </a:r>
            </a:p>
          </p:txBody>
        </p:sp>
      </p:grpSp>
      <p:grpSp>
        <p:nvGrpSpPr>
          <p:cNvPr id="17" name="Group 16"/>
          <p:cNvGrpSpPr/>
          <p:nvPr>
            <p:custDataLst>
              <p:tags r:id="rId4"/>
            </p:custDataLst>
          </p:nvPr>
        </p:nvGrpSpPr>
        <p:grpSpPr>
          <a:xfrm>
            <a:off x="5104408" y="4389120"/>
            <a:ext cx="2471510" cy="801267"/>
            <a:chOff x="5104408" y="4419600"/>
            <a:chExt cx="2471510" cy="801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5104408" y="4419600"/>
              <a:ext cx="2463470" cy="307934"/>
              <a:chOff x="-1668462" y="2711098"/>
              <a:chExt cx="1095375" cy="136922"/>
            </a:xfrm>
          </p:grpSpPr>
          <p:sp>
            <p:nvSpPr>
              <p:cNvPr id="146" name="Rectangle 14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8" name="Rectangle 1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9" name="Rectangle 1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0" name="Rectangle 1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1" name="Rectangle 1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2" name="Rectangle 1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3" name="Rectangle 1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4" name="Rectangle 15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6331000" y="48118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5717704" y="49115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1484" y="4867693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21084" y="477016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5521"/>
              </p:ext>
            </p:extLst>
          </p:nvPr>
        </p:nvGraphicFramePr>
        <p:xfrm>
          <a:off x="7785199" y="4882896"/>
          <a:ext cx="91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04"/>
              </p:ext>
            </p:extLst>
          </p:nvPr>
        </p:nvGraphicFramePr>
        <p:xfrm>
          <a:off x="1981200" y="5852160"/>
          <a:ext cx="5303520" cy="70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.  .  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39403</TotalTime>
  <Words>2915</Words>
  <Application>Microsoft Macintosh PowerPoint</Application>
  <PresentationFormat>On-screen Show (4:3)</PresentationFormat>
  <Paragraphs>823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Helvetica Neue Regular</vt:lpstr>
      <vt:lpstr>Roboto</vt:lpstr>
      <vt:lpstr>Roboto Light</vt:lpstr>
      <vt:lpstr>Roboto Regular</vt:lpstr>
      <vt:lpstr>Tahoma</vt:lpstr>
      <vt:lpstr>Times New Roman</vt:lpstr>
      <vt:lpstr>Wingdings</vt:lpstr>
      <vt:lpstr>UWTheme-351-Au18</vt:lpstr>
      <vt:lpstr>Integers I</vt:lpstr>
      <vt:lpstr>Roadmap</vt:lpstr>
      <vt:lpstr>But before we get to integers…. </vt:lpstr>
      <vt:lpstr>Boolean Algebra</vt:lpstr>
      <vt:lpstr>General Boolean Algebras</vt:lpstr>
      <vt:lpstr>Bit-Level Operations in C</vt:lpstr>
      <vt:lpstr>Contrast:  Logic Operations</vt:lpstr>
      <vt:lpstr>Two possible representations</vt:lpstr>
      <vt:lpstr>Two better representations</vt:lpstr>
      <vt:lpstr>Compare Card Suits</vt:lpstr>
      <vt:lpstr>Compare Card Suits</vt:lpstr>
      <vt:lpstr>Compare Card Values</vt:lpstr>
      <vt:lpstr>Compare Card Values</vt:lpstr>
      <vt:lpstr>Integers</vt:lpstr>
      <vt:lpstr>Encoding Integers</vt:lpstr>
      <vt:lpstr>Unsigned 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Hardware/Software Interface CSE351 Spring 2011   April 4, 2011: Integers (and more about C pointers)</dc:title>
  <dc:creator>Ruth Anderson</dc:creator>
  <cp:lastModifiedBy>Arrvindh Shriraman</cp:lastModifiedBy>
  <cp:revision>1260</cp:revision>
  <cp:lastPrinted>2018-10-03T00:13:26Z</cp:lastPrinted>
  <dcterms:created xsi:type="dcterms:W3CDTF">2014-04-04T04:13:44Z</dcterms:created>
  <dcterms:modified xsi:type="dcterms:W3CDTF">2021-09-09T21:36:51Z</dcterms:modified>
</cp:coreProperties>
</file>