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3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5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6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7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8.xml" ContentType="application/vnd.openxmlformats-officedocument.presentationml.notesSlid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notesSlides/notesSlide9.xml" ContentType="application/vnd.openxmlformats-officedocument.presentationml.notesSlide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notesSlides/notesSlide10.xml" ContentType="application/vnd.openxmlformats-officedocument.presentationml.notesSlide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13"/>
  </p:notesMasterIdLst>
  <p:handoutMasterIdLst>
    <p:handoutMasterId r:id="rId14"/>
  </p:handoutMasterIdLst>
  <p:sldIdLst>
    <p:sldId id="267" r:id="rId2"/>
    <p:sldId id="272" r:id="rId3"/>
    <p:sldId id="303" r:id="rId4"/>
    <p:sldId id="270" r:id="rId5"/>
    <p:sldId id="269" r:id="rId6"/>
    <p:sldId id="304" r:id="rId7"/>
    <p:sldId id="276" r:id="rId8"/>
    <p:sldId id="278" r:id="rId9"/>
    <p:sldId id="280" r:id="rId10"/>
    <p:sldId id="281" r:id="rId11"/>
    <p:sldId id="28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3" autoAdjust="0"/>
    <p:restoredTop sz="92275" autoAdjust="0"/>
  </p:normalViewPr>
  <p:slideViewPr>
    <p:cSldViewPr snapToGrid="0">
      <p:cViewPr varScale="1">
        <p:scale>
          <a:sx n="114" d="100"/>
          <a:sy n="114" d="100"/>
        </p:scale>
        <p:origin x="16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1FFB1-F758-4728-8D78-4C424FB5B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20521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A5C75A-6A06-4608-900C-CFA238C84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0184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4367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808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863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819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94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37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No bounds checking</a:t>
            </a:r>
          </a:p>
          <a:p>
            <a:r>
              <a:rPr lang="en-US" dirty="0" err="1"/>
              <a:t>Segfault</a:t>
            </a:r>
            <a:r>
              <a:rPr lang="en-US" baseline="0" dirty="0"/>
              <a:t>, security flaw (buffer overflow!)</a:t>
            </a:r>
            <a:endParaRPr lang="en-US" dirty="0"/>
          </a:p>
          <a:p>
            <a:r>
              <a:rPr lang="en-US" b="1" dirty="0"/>
              <a:t>Fix:</a:t>
            </a:r>
            <a:r>
              <a:rPr lang="en-US" dirty="0"/>
              <a:t>  use </a:t>
            </a:r>
            <a:r>
              <a:rPr lang="en-US" dirty="0" err="1"/>
              <a:t>fgets</a:t>
            </a:r>
            <a:r>
              <a:rPr lang="en-US" dirty="0"/>
              <a:t>()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6628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Referencing nonexistent variable</a:t>
            </a:r>
          </a:p>
          <a:p>
            <a:r>
              <a:rPr lang="en-US" dirty="0"/>
              <a:t>No </a:t>
            </a:r>
            <a:r>
              <a:rPr lang="en-US" dirty="0" err="1"/>
              <a:t>segfault</a:t>
            </a:r>
            <a:r>
              <a:rPr lang="en-US" baseline="0" dirty="0"/>
              <a:t> (unless casting to pointer &amp; </a:t>
            </a:r>
            <a:r>
              <a:rPr lang="en-US" baseline="0" dirty="0" err="1"/>
              <a:t>deref</a:t>
            </a:r>
            <a:r>
              <a:rPr lang="en-US" baseline="0" dirty="0"/>
              <a:t>), no security flaw (except in very strange case)</a:t>
            </a:r>
            <a:endParaRPr lang="en-US" dirty="0"/>
          </a:p>
          <a:p>
            <a:r>
              <a:rPr lang="en-US" b="1" dirty="0"/>
              <a:t>Fix:</a:t>
            </a:r>
            <a:r>
              <a:rPr lang="en-US" dirty="0"/>
              <a:t>  allocate </a:t>
            </a:r>
            <a:r>
              <a:rPr lang="en-US" dirty="0" err="1"/>
              <a:t>val</a:t>
            </a:r>
            <a:r>
              <a:rPr lang="en-US" dirty="0"/>
              <a:t> dynamically, rather than as a local variable.</a:t>
            </a:r>
          </a:p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2835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b="0" dirty="0"/>
              <a:t>Wrong allocation size</a:t>
            </a:r>
          </a:p>
          <a:p>
            <a:r>
              <a:rPr lang="en-US" b="0" dirty="0" err="1"/>
              <a:t>Segfault</a:t>
            </a:r>
            <a:r>
              <a:rPr lang="en-US" b="0" dirty="0"/>
              <a:t>, no security flaw</a:t>
            </a:r>
          </a:p>
          <a:p>
            <a:r>
              <a:rPr lang="en-US" b="1" dirty="0"/>
              <a:t>Fix:</a:t>
            </a:r>
            <a:r>
              <a:rPr lang="en-US" dirty="0"/>
              <a:t>  p = </a:t>
            </a:r>
            <a:r>
              <a:rPr lang="en-US" dirty="0" err="1"/>
              <a:t>malloc</a:t>
            </a:r>
            <a:r>
              <a:rPr lang="en-US" dirty="0"/>
              <a:t>(N * </a:t>
            </a:r>
            <a:r>
              <a:rPr lang="en-US" dirty="0" err="1"/>
              <a:t>sizeof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b="1" dirty="0"/>
              <a:t> *</a:t>
            </a:r>
            <a:r>
              <a:rPr lang="en-US" dirty="0"/>
              <a:t>))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771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06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b="0" dirty="0"/>
              <a:t>Reading</a:t>
            </a:r>
            <a:r>
              <a:rPr lang="en-US" b="0" baseline="0" dirty="0"/>
              <a:t> uninitialized memory</a:t>
            </a:r>
          </a:p>
          <a:p>
            <a:r>
              <a:rPr lang="en-US" b="0" baseline="0" dirty="0"/>
              <a:t>No </a:t>
            </a:r>
            <a:r>
              <a:rPr lang="en-US" b="0" baseline="0" dirty="0" err="1"/>
              <a:t>segfault</a:t>
            </a:r>
            <a:r>
              <a:rPr lang="en-US" b="0" baseline="0" dirty="0"/>
              <a:t>, no security flaw</a:t>
            </a:r>
            <a:endParaRPr lang="en-US" b="0" dirty="0"/>
          </a:p>
          <a:p>
            <a:r>
              <a:rPr lang="en-US" b="1" dirty="0"/>
              <a:t>Fix:</a:t>
            </a:r>
            <a:r>
              <a:rPr lang="en-US" dirty="0"/>
              <a:t>  explicitly zero y[</a:t>
            </a:r>
            <a:r>
              <a:rPr lang="en-US" dirty="0" err="1"/>
              <a:t>i</a:t>
            </a:r>
            <a:r>
              <a:rPr lang="en-US" dirty="0"/>
              <a:t>], or</a:t>
            </a:r>
            <a:r>
              <a:rPr lang="en-US" baseline="0" dirty="0"/>
              <a:t> use </a:t>
            </a:r>
            <a:r>
              <a:rPr lang="en-US" baseline="0" dirty="0" err="1"/>
              <a:t>calloc</a:t>
            </a:r>
            <a:r>
              <a:rPr lang="en-US" baseline="0" dirty="0"/>
              <a:t>()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0256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696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Dereference</a:t>
            </a:r>
            <a:r>
              <a:rPr lang="en-US" baseline="0" dirty="0"/>
              <a:t> a non-pointer</a:t>
            </a:r>
            <a:endParaRPr lang="en-US" dirty="0"/>
          </a:p>
          <a:p>
            <a:r>
              <a:rPr lang="en-US" dirty="0" err="1"/>
              <a:t>Segfault</a:t>
            </a:r>
            <a:r>
              <a:rPr lang="en-US" dirty="0"/>
              <a:t>, security</a:t>
            </a:r>
            <a:r>
              <a:rPr lang="en-US" baseline="0" dirty="0"/>
              <a:t> flaw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Fix:</a:t>
            </a:r>
            <a:r>
              <a:rPr lang="en-US" dirty="0"/>
              <a:t>  &amp;</a:t>
            </a:r>
            <a:r>
              <a:rPr lang="en-US" dirty="0" err="1"/>
              <a:t>val</a:t>
            </a:r>
            <a:r>
              <a:rPr lang="en-US" dirty="0"/>
              <a:t>, not </a:t>
            </a:r>
            <a:r>
              <a:rPr lang="en-US" dirty="0" err="1"/>
              <a:t>val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8679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b="0" dirty="0"/>
              <a:t>Freed block – free again</a:t>
            </a:r>
          </a:p>
          <a:p>
            <a:r>
              <a:rPr lang="en-US" b="0" dirty="0"/>
              <a:t>Program</a:t>
            </a:r>
            <a:r>
              <a:rPr lang="en-US" b="0" baseline="0" dirty="0"/>
              <a:t> aborts (but not a </a:t>
            </a:r>
            <a:r>
              <a:rPr lang="en-US" b="0" baseline="0" dirty="0" err="1"/>
              <a:t>segfault</a:t>
            </a:r>
            <a:r>
              <a:rPr lang="en-US" b="0" baseline="0" dirty="0"/>
              <a:t>), no security flaw</a:t>
            </a:r>
            <a:endParaRPr lang="en-US" b="0" dirty="0"/>
          </a:p>
          <a:p>
            <a:r>
              <a:rPr lang="en-US" b="1" dirty="0"/>
              <a:t>Fix:</a:t>
            </a:r>
            <a:r>
              <a:rPr lang="en-US" dirty="0"/>
              <a:t>  free(x)</a:t>
            </a:r>
            <a:r>
              <a:rPr lang="en-US" baseline="0" dirty="0"/>
              <a:t> just once, fix typo to free(y)</a:t>
            </a:r>
            <a:endParaRPr lang="en-US" dirty="0"/>
          </a:p>
          <a:p>
            <a:r>
              <a:rPr lang="en-US" dirty="0"/>
              <a:t>Difficult</a:t>
            </a:r>
            <a:r>
              <a:rPr lang="en-US" baseline="0" dirty="0"/>
              <a:t> to diagnose / resolve because free() itself doesn’t (can’t) return any errors – errors are only encountered later on!</a:t>
            </a:r>
          </a:p>
          <a:p>
            <a:endParaRPr lang="en-US" baseline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0754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Freed block</a:t>
            </a:r>
            <a:r>
              <a:rPr lang="en-US" baseline="0" dirty="0"/>
              <a:t> – access again</a:t>
            </a:r>
          </a:p>
          <a:p>
            <a:r>
              <a:rPr lang="en-US" baseline="0" dirty="0"/>
              <a:t>Aborts (x unallocated – also possible reassigned to y), no security flaw</a:t>
            </a:r>
            <a:endParaRPr lang="en-US" dirty="0"/>
          </a:p>
          <a:p>
            <a:r>
              <a:rPr lang="en-US" b="1" dirty="0"/>
              <a:t>Fix:</a:t>
            </a:r>
            <a:r>
              <a:rPr lang="en-US" dirty="0"/>
              <a:t>  free(x)</a:t>
            </a:r>
            <a:r>
              <a:rPr lang="en-US" baseline="0" dirty="0"/>
              <a:t> </a:t>
            </a:r>
            <a:r>
              <a:rPr lang="en-US" i="1" baseline="0" dirty="0"/>
              <a:t>after</a:t>
            </a:r>
            <a:r>
              <a:rPr lang="en-US" i="0" baseline="0" dirty="0"/>
              <a:t> the for loop…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9366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ext Box 1"/>
          <p:cNvSpPr txBox="1">
            <a:spLocks noChangeArrowheads="1"/>
          </p:cNvSpPr>
          <p:nvPr/>
        </p:nvSpPr>
        <p:spPr bwMode="auto">
          <a:xfrm>
            <a:off x="1542013" y="551877"/>
            <a:ext cx="6505092" cy="27285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98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79872" y="3470166"/>
            <a:ext cx="7027172" cy="328661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Memory</a:t>
            </a:r>
            <a:r>
              <a:rPr lang="en-US" baseline="0" dirty="0"/>
              <a:t> leak</a:t>
            </a:r>
          </a:p>
          <a:p>
            <a:r>
              <a:rPr lang="en-US" dirty="0"/>
              <a:t>No program stop,</a:t>
            </a:r>
            <a:r>
              <a:rPr lang="en-US" baseline="0" dirty="0"/>
              <a:t> no security flaw</a:t>
            </a:r>
            <a:endParaRPr lang="en-US" dirty="0"/>
          </a:p>
          <a:p>
            <a:r>
              <a:rPr lang="en-US" b="1" dirty="0"/>
              <a:t>Fix: </a:t>
            </a:r>
            <a:r>
              <a:rPr lang="en-US" dirty="0"/>
              <a:t>save next = head-&gt;next before free(head), then free</a:t>
            </a:r>
            <a:r>
              <a:rPr lang="en-US" baseline="0" dirty="0"/>
              <a:t> next (and all other nodes following it) too…</a:t>
            </a:r>
          </a:p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671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039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794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533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768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028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47437"/>
            <a:ext cx="2150721" cy="16903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407901" y="-2231"/>
            <a:ext cx="73609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CMPT 295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796801" y="-2231"/>
            <a:ext cx="155042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L23:  Memory Allocation</a:t>
            </a:r>
            <a:r>
              <a:rPr lang="en-US" sz="900" b="0" i="0" baseline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 III</a:t>
            </a:r>
            <a:endParaRPr lang="en-US" sz="900" b="0" i="0" dirty="0">
              <a:solidFill>
                <a:schemeClr val="bg1"/>
              </a:solidFill>
              <a:latin typeface="Roboto Regular" charset="0"/>
              <a:ea typeface="Roboto Regular" charset="0"/>
              <a:cs typeface="Roboto Regula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611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286" y="438912"/>
            <a:ext cx="8403336" cy="758952"/>
          </a:xfrm>
          <a:ln/>
        </p:spPr>
        <p:txBody>
          <a:bodyPr/>
          <a:lstStyle/>
          <a:p>
            <a:r>
              <a:rPr lang="en-GB" dirty="0"/>
              <a:t>Memory-Related Perils and Pitfalls in 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</a:t>
            </a:fld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091138"/>
              </p:ext>
            </p:extLst>
          </p:nvPr>
        </p:nvGraphicFramePr>
        <p:xfrm>
          <a:off x="457200" y="1005840"/>
          <a:ext cx="7988440" cy="496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5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6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Slide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Program stop</a:t>
                      </a:r>
                    </a:p>
                    <a:p>
                      <a:pPr algn="ctr"/>
                      <a:r>
                        <a:rPr lang="en-US" sz="16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possible?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Fixes: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4B2A8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A)</a:t>
                      </a:r>
                    </a:p>
                  </a:txBody>
                  <a:tcPr marL="0" marR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Dereferencing</a:t>
                      </a:r>
                      <a:r>
                        <a:rPr lang="en-US" sz="20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 non-pointer</a:t>
                      </a:r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4B2A8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B)</a:t>
                      </a:r>
                    </a:p>
                  </a:txBody>
                  <a:tcPr marL="0" marR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Freed block – access again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4B2A8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C)</a:t>
                      </a:r>
                    </a:p>
                  </a:txBody>
                  <a:tcPr marL="0" marR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Freed block – free again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4B2A8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D)</a:t>
                      </a:r>
                    </a:p>
                  </a:txBody>
                  <a:tcPr marL="0" marR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Memory leak – failing to free memory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4B2A8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E)</a:t>
                      </a:r>
                    </a:p>
                  </a:txBody>
                  <a:tcPr marL="0" marR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bounds checking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4B2A8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F)</a:t>
                      </a:r>
                    </a:p>
                  </a:txBody>
                  <a:tcPr marL="0" marR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Reading uninitialized memory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4B2A8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G)</a:t>
                      </a:r>
                    </a:p>
                  </a:txBody>
                  <a:tcPr marL="0" marR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Referencing nonexistent variable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4B2A8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H)</a:t>
                      </a:r>
                    </a:p>
                  </a:txBody>
                  <a:tcPr marL="0" marR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Wrong allocation size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52329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GB" dirty="0"/>
              <a:t>Dealing With Memory Bugs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ln/>
        </p:spPr>
        <p:txBody>
          <a:bodyPr/>
          <a:lstStyle/>
          <a:p>
            <a:pPr>
              <a:lnSpc>
                <a:spcPct val="85000"/>
              </a:lnSpc>
            </a:pPr>
            <a:r>
              <a:rPr lang="en-GB" dirty="0"/>
              <a:t>Conventional debugger (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gdb</a:t>
            </a:r>
            <a:r>
              <a:rPr lang="en-GB" dirty="0"/>
              <a:t>)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Good for finding bad pointer dereferences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Hard to detect the other memory bugs</a:t>
            </a:r>
          </a:p>
          <a:p>
            <a:pPr>
              <a:lnSpc>
                <a:spcPct val="85000"/>
              </a:lnSpc>
            </a:pPr>
            <a:r>
              <a:rPr lang="en-GB" dirty="0"/>
              <a:t>Debugging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GB" dirty="0"/>
              <a:t> (</a:t>
            </a:r>
            <a:r>
              <a:rPr lang="en-GB" dirty="0" err="1"/>
              <a:t>UToronto</a:t>
            </a:r>
            <a:r>
              <a:rPr lang="en-GB" dirty="0"/>
              <a:t> CSRI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GB" dirty="0"/>
              <a:t>)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Wrapper around conventional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GB" dirty="0"/>
              <a:t>Detects memory bugs at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GB" dirty="0"/>
              <a:t> and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GB" dirty="0"/>
              <a:t> boundaries</a:t>
            </a:r>
          </a:p>
          <a:p>
            <a:pPr lvl="2">
              <a:lnSpc>
                <a:spcPct val="97000"/>
              </a:lnSpc>
            </a:pPr>
            <a:r>
              <a:rPr lang="en-GB" dirty="0"/>
              <a:t>Memory overwrites that corrupt heap structures</a:t>
            </a:r>
          </a:p>
          <a:p>
            <a:pPr lvl="2">
              <a:lnSpc>
                <a:spcPct val="97000"/>
              </a:lnSpc>
            </a:pPr>
            <a:r>
              <a:rPr lang="en-GB" dirty="0"/>
              <a:t>Some instances of freeing blocks multiple times</a:t>
            </a:r>
          </a:p>
          <a:p>
            <a:pPr lvl="2">
              <a:lnSpc>
                <a:spcPct val="97000"/>
              </a:lnSpc>
            </a:pPr>
            <a:r>
              <a:rPr lang="en-GB" dirty="0"/>
              <a:t>Memory leaks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Cannot detect all memory bugs</a:t>
            </a:r>
          </a:p>
          <a:p>
            <a:pPr lvl="2">
              <a:lnSpc>
                <a:spcPct val="97000"/>
              </a:lnSpc>
            </a:pPr>
            <a:r>
              <a:rPr lang="en-GB" dirty="0"/>
              <a:t>Overwrites into the middle of allocated blocks</a:t>
            </a:r>
          </a:p>
          <a:p>
            <a:pPr lvl="2">
              <a:lnSpc>
                <a:spcPct val="97000"/>
              </a:lnSpc>
            </a:pPr>
            <a:r>
              <a:rPr lang="en-GB" dirty="0"/>
              <a:t>Freeing block twice that has been reallocated in the interim</a:t>
            </a:r>
          </a:p>
          <a:p>
            <a:pPr lvl="2">
              <a:lnSpc>
                <a:spcPct val="97000"/>
              </a:lnSpc>
            </a:pPr>
            <a:r>
              <a:rPr lang="en-GB" dirty="0"/>
              <a:t>Referencing freed blocks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Rounded Rectangle 60">
            <a:extLst>
              <a:ext uri="{FF2B5EF4-FFF2-40B4-BE49-F238E27FC236}">
                <a16:creationId xmlns:a16="http://schemas.microsoft.com/office/drawing/2014/main" id="{3A85B306-ED6C-473B-9604-2A53EC43DB6C}"/>
              </a:ext>
            </a:extLst>
          </p:cNvPr>
          <p:cNvSpPr/>
          <p:nvPr/>
        </p:nvSpPr>
        <p:spPr bwMode="auto">
          <a:xfrm>
            <a:off x="7132320" y="457200"/>
            <a:ext cx="1785257" cy="534282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Non-testable Material</a:t>
            </a:r>
          </a:p>
        </p:txBody>
      </p:sp>
    </p:spTree>
    <p:extLst>
      <p:ext uri="{BB962C8B-B14F-4D97-AF65-F5344CB8AC3E}">
        <p14:creationId xmlns:p14="http://schemas.microsoft.com/office/powerpoint/2010/main" val="171297942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GB" dirty="0"/>
              <a:t>Dealing With Memory Bugs (cont.)</a:t>
            </a:r>
          </a:p>
        </p:txBody>
      </p:sp>
      <p:sp>
        <p:nvSpPr>
          <p:cNvPr id="40962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Some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GB" dirty="0"/>
              <a:t> implementations contain checking code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Linux </a:t>
            </a:r>
            <a:r>
              <a:rPr lang="en-GB" dirty="0" err="1"/>
              <a:t>glibc</a:t>
            </a:r>
            <a:r>
              <a:rPr lang="en-GB" dirty="0"/>
              <a:t> </a:t>
            </a:r>
            <a:r>
              <a:rPr lang="en-GB" dirty="0" err="1"/>
              <a:t>malloc</a:t>
            </a:r>
            <a:r>
              <a:rPr lang="en-GB" dirty="0"/>
              <a:t>:  </a:t>
            </a:r>
            <a:r>
              <a:rPr lang="en-GB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setenv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 MALLOC_CHECK_ 2 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FreeBSD:  </a:t>
            </a:r>
            <a:r>
              <a:rPr lang="en-GB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setenv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 MALLOC_OPTIONS AJR 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Binary translator:  </a:t>
            </a:r>
            <a:r>
              <a:rPr lang="en-GB" dirty="0" err="1">
                <a:solidFill>
                  <a:srgbClr val="C00000"/>
                </a:solidFill>
              </a:rPr>
              <a:t>valgrind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(Linux), Purify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Powerful debugging and analysis technique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Rewrites text section of executable object file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detect all errors as debugging </a:t>
            </a:r>
            <a:r>
              <a:rPr lang="en-GB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endParaRPr lang="en-GB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also check each individual reference at runtime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Bad pointers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Overwriting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outside of allocated block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Rounded Rectangle 60">
            <a:extLst>
              <a:ext uri="{FF2B5EF4-FFF2-40B4-BE49-F238E27FC236}">
                <a16:creationId xmlns:a16="http://schemas.microsoft.com/office/drawing/2014/main" id="{03E66999-FAAD-47E3-BE99-F164C9262753}"/>
              </a:ext>
            </a:extLst>
          </p:cNvPr>
          <p:cNvSpPr/>
          <p:nvPr/>
        </p:nvSpPr>
        <p:spPr bwMode="auto">
          <a:xfrm>
            <a:off x="7132320" y="457200"/>
            <a:ext cx="1785257" cy="534282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Non-testable Material</a:t>
            </a:r>
          </a:p>
        </p:txBody>
      </p:sp>
    </p:spTree>
    <p:extLst>
      <p:ext uri="{BB962C8B-B14F-4D97-AF65-F5344CB8AC3E}">
        <p14:creationId xmlns:p14="http://schemas.microsoft.com/office/powerpoint/2010/main" val="13456457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GB" dirty="0"/>
              <a:t>Find That Bug!  (Slide </a:t>
            </a:r>
            <a:fld id="{713E43D8-BF6F-4FF2-8E66-96D6B0700127}" type="slidenum">
              <a:rPr lang="en-GB" smtClean="0"/>
              <a:t>2</a:t>
            </a:fld>
            <a:r>
              <a:rPr lang="en-GB" dirty="0"/>
              <a:t>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2771" name="Text Box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914400" y="1371600"/>
            <a:ext cx="7106730" cy="132562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char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s[8];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0" dirty="0">
              <a:latin typeface="Courier New" panose="02070309020205020404" pitchFamily="49" charset="0"/>
              <a:ea typeface="Arial Unicode MS" panose="020B0604020202020204" pitchFamily="34" charset="-128"/>
              <a:cs typeface="Courier New" panose="02070309020205020404" pitchFamily="49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gets(s);  </a:t>
            </a:r>
            <a:r>
              <a:rPr lang="en-GB" sz="2000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/* reads "123456789" from </a:t>
            </a:r>
            <a:r>
              <a:rPr lang="en-GB" sz="2000" b="1" i="1" dirty="0" err="1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stdin</a:t>
            </a:r>
            <a:r>
              <a:rPr lang="en-GB" sz="2000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*/ 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828090"/>
              </p:ext>
            </p:extLst>
          </p:nvPr>
        </p:nvGraphicFramePr>
        <p:xfrm>
          <a:off x="640080" y="5943600"/>
          <a:ext cx="59436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Error 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</a:t>
                      </a:r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stop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Fix: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Type: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Possible?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625575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GB" dirty="0"/>
              <a:t>Find That Bug!  (Slide </a:t>
            </a:r>
            <a:fld id="{63B07D7A-42A7-4D62-A0C1-29E9764CFB69}" type="slidenum">
              <a:rPr lang="en-GB" smtClean="0"/>
              <a:t>3</a:t>
            </a:fld>
            <a:r>
              <a:rPr lang="en-GB" dirty="0"/>
              <a:t>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4819" name="Text Box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914400" y="1371600"/>
            <a:ext cx="2490082" cy="163339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int*</a:t>
            </a:r>
            <a:r>
              <a:rPr lang="en-US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foo()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val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= 0;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0" dirty="0">
              <a:latin typeface="Courier New" panose="02070309020205020404" pitchFamily="49" charset="0"/>
              <a:ea typeface="Arial Unicode MS" panose="020B0604020202020204" pitchFamily="34" charset="-128"/>
              <a:cs typeface="Courier New" panose="02070309020205020404" pitchFamily="49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return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&amp;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val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}  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40080" y="5943600"/>
          <a:ext cx="59436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Error 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</a:t>
                      </a:r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stop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Fix: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Type: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Possible?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938988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GB" dirty="0"/>
              <a:t>Find That Bug!  (Slide </a:t>
            </a:r>
            <a:fld id="{F250E430-BDD3-4E52-B424-0448193D8CBC}" type="slidenum">
              <a:rPr lang="en-GB" smtClean="0"/>
              <a:t>4</a:t>
            </a:fld>
            <a:r>
              <a:rPr lang="en-GB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2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dirty="0"/>
              <a:t>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  <a:r>
              <a:rPr lang="en-US" dirty="0"/>
              <a:t> defined elsewhere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  <a:r>
              <a:rPr lang="en-US" dirty="0"/>
              <a:t>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0723" name="Text Box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914400" y="1371600"/>
            <a:ext cx="6798954" cy="22489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GB" sz="2000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</a:t>
            </a: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**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p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;</a:t>
            </a:r>
          </a:p>
          <a:p>
            <a:endParaRPr lang="en-GB" sz="2000" b="0" dirty="0">
              <a:latin typeface="Courier New" panose="02070309020205020404" pitchFamily="49" charset="0"/>
              <a:ea typeface="Arial Unicode MS" panose="020B0604020202020204" pitchFamily="34" charset="-128"/>
              <a:cs typeface="Courier New" panose="02070309020205020404" pitchFamily="49" charset="0"/>
            </a:endParaRPr>
          </a:p>
          <a:p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p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= (</a:t>
            </a: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</a:t>
            </a: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**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malloc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( N * 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sizeof(</a:t>
            </a:r>
            <a:r>
              <a:rPr lang="en-GB" sz="2000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 );</a:t>
            </a:r>
          </a:p>
          <a:p>
            <a:endParaRPr lang="en-GB" sz="2000" b="0" dirty="0">
              <a:latin typeface="Courier New" panose="02070309020205020404" pitchFamily="49" charset="0"/>
              <a:ea typeface="Arial Unicode MS" panose="020B0604020202020204" pitchFamily="34" charset="-128"/>
              <a:cs typeface="Courier New" panose="02070309020205020404" pitchFamily="49" charset="0"/>
            </a:endParaRPr>
          </a:p>
          <a:p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for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(</a:t>
            </a:r>
            <a:r>
              <a:rPr lang="en-GB" sz="2000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= 0; 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&lt; N; 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++) {</a:t>
            </a:r>
          </a:p>
          <a:p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p[i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] = (</a:t>
            </a: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</a:t>
            </a: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*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malloc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( M * 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sizeof(</a:t>
            </a:r>
            <a:r>
              <a:rPr lang="en-GB" sz="2000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 );</a:t>
            </a:r>
          </a:p>
          <a:p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}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5270826"/>
              </p:ext>
            </p:extLst>
          </p:nvPr>
        </p:nvGraphicFramePr>
        <p:xfrm>
          <a:off x="640080" y="5943600"/>
          <a:ext cx="59436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Error 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</a:t>
                      </a:r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stop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Fix: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Type: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Possible?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623278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GB" dirty="0"/>
              <a:t>Find That Bug!  (Slide </a:t>
            </a:r>
            <a:fld id="{190644EC-9D4D-4D2B-BB88-7D0F85800EE9}" type="slidenum">
              <a:rPr lang="en-GB" smtClean="0"/>
              <a:t>5</a:t>
            </a:fld>
            <a:r>
              <a:rPr lang="en-GB" dirty="0"/>
              <a:t>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6875" y="1371600"/>
            <a:ext cx="8366125" cy="497205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/>
              <a:t> is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dirty="0" err="1"/>
              <a:t>x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dirty="0"/>
              <a:t> matrix,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/>
              <a:t> is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dirty="0"/>
              <a:t>-sized vector (so product is vector of size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dirty="0"/>
              <a:t>)</a:t>
            </a:r>
          </a:p>
          <a:p>
            <a:pPr lvl="2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dirty="0"/>
              <a:t> defined elsewhere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  <a:r>
              <a:rPr lang="en-US" dirty="0"/>
              <a:t>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9699" name="Text Box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914400" y="1371600"/>
            <a:ext cx="6109663" cy="314150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GB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/* return y = </a:t>
            </a:r>
            <a:r>
              <a:rPr lang="en-GB" b="1" i="1" dirty="0" err="1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Ax</a:t>
            </a:r>
            <a:r>
              <a:rPr lang="en-GB" b="1" i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*/</a:t>
            </a:r>
          </a:p>
          <a:p>
            <a:r>
              <a:rPr lang="en-GB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*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matvec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(</a:t>
            </a:r>
            <a:r>
              <a:rPr lang="en-GB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**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A, </a:t>
            </a:r>
            <a:r>
              <a:rPr lang="en-GB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*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x) { </a:t>
            </a:r>
          </a:p>
          <a:p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*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y = (</a:t>
            </a:r>
            <a:r>
              <a:rPr lang="en-GB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 *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malloc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( N*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sizeof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(</a:t>
            </a:r>
            <a:r>
              <a:rPr lang="en-GB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 );</a:t>
            </a:r>
          </a:p>
          <a:p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, j;</a:t>
            </a:r>
          </a:p>
          <a:p>
            <a:endParaRPr lang="en-GB" b="0" dirty="0">
              <a:latin typeface="Courier New" panose="02070309020205020404" pitchFamily="49" charset="0"/>
              <a:ea typeface="Arial Unicode MS" panose="020B0604020202020204" pitchFamily="34" charset="-128"/>
              <a:cs typeface="Courier New" panose="02070309020205020404" pitchFamily="49" charset="0"/>
            </a:endParaRPr>
          </a:p>
          <a:p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for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(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= 0; 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&lt; N; 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++)</a:t>
            </a:r>
          </a:p>
          <a:p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   </a:t>
            </a:r>
            <a:r>
              <a:rPr lang="en-GB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for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(j = 0; j &lt; N; 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j++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</a:t>
            </a:r>
          </a:p>
          <a:p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      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y[i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] += 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A[i][j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] * 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x[j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];</a:t>
            </a:r>
          </a:p>
          <a:p>
            <a:endParaRPr lang="en-GB" b="1" dirty="0">
              <a:latin typeface="Courier New" panose="02070309020205020404" pitchFamily="49" charset="0"/>
              <a:ea typeface="Arial Unicode MS" panose="020B0604020202020204" pitchFamily="34" charset="-128"/>
              <a:cs typeface="Courier New" panose="02070309020205020404" pitchFamily="49" charset="0"/>
            </a:endParaRPr>
          </a:p>
          <a:p>
            <a:r>
              <a:rPr lang="en-GB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return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y;</a:t>
            </a:r>
          </a:p>
          <a:p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}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879834"/>
              </p:ext>
            </p:extLst>
          </p:nvPr>
        </p:nvGraphicFramePr>
        <p:xfrm>
          <a:off x="640080" y="5943600"/>
          <a:ext cx="59436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Error 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</a:t>
                      </a:r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stop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Fix: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Type: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Possible?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631332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GB" dirty="0"/>
              <a:t>Find That Bug!  (Slide </a:t>
            </a:r>
            <a:fld id="{79F778B0-A060-40DC-A0EB-D0715266F194}" type="slidenum">
              <a:rPr lang="en-GB" smtClean="0"/>
              <a:t>6</a:t>
            </a:fld>
            <a:r>
              <a:rPr lang="en-GB" dirty="0"/>
              <a:t>)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075"/>
            <a:ext cx="8366125" cy="914400"/>
          </a:xfrm>
          <a:ln/>
        </p:spPr>
        <p:txBody>
          <a:bodyPr/>
          <a:lstStyle/>
          <a:p>
            <a:r>
              <a:rPr lang="en-GB" sz="2400" dirty="0"/>
              <a:t>The classic </a:t>
            </a:r>
            <a:r>
              <a:rPr lang="en-GB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scanf</a:t>
            </a:r>
            <a:r>
              <a:rPr lang="en-GB" sz="2400" dirty="0"/>
              <a:t> bug</a:t>
            </a:r>
          </a:p>
          <a:p>
            <a:pPr lvl="1"/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scanf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char *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format)</a:t>
            </a:r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8675" name="Text Box 3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914400" y="2286000"/>
            <a:ext cx="2797859" cy="101784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2000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val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...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</a:pP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scanf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(</a:t>
            </a:r>
            <a:r>
              <a:rPr lang="en-US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"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%d</a:t>
            </a:r>
            <a:r>
              <a:rPr lang="en-US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"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, val);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40080" y="5943600"/>
          <a:ext cx="59436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Error 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</a:t>
                      </a:r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stop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Fix: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Type: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Possible?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770284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GB" dirty="0"/>
              <a:t>Find That Bug!  (Slide </a:t>
            </a:r>
            <a:fld id="{D55B4FD4-3D85-41A1-90A5-496B0192B4D7}" type="slidenum">
              <a:rPr lang="en-GB" smtClean="0"/>
              <a:t>7</a:t>
            </a:fld>
            <a:r>
              <a:rPr lang="en-GB" dirty="0"/>
              <a:t>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5843" name="Text Box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914400" y="1371600"/>
            <a:ext cx="5721736" cy="286450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x = (</a:t>
            </a: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int*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)malloc( N * sizeof(</a:t>
            </a: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 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i="1" dirty="0">
                <a:solidFill>
                  <a:srgbClr val="C0000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sz="2000" i="1" dirty="0">
                <a:solidFill>
                  <a:srgbClr val="C0000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// </a:t>
            </a:r>
            <a:r>
              <a:rPr lang="en-GB" sz="2000" b="0" i="1" dirty="0">
                <a:solidFill>
                  <a:srgbClr val="C0000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manipulate x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free(x);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0" dirty="0">
              <a:latin typeface="Courier New" panose="02070309020205020404" pitchFamily="49" charset="0"/>
              <a:ea typeface="Arial Unicode MS" panose="020B0604020202020204" pitchFamily="34" charset="-128"/>
              <a:cs typeface="Courier New" panose="02070309020205020404" pitchFamily="49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...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0" dirty="0">
              <a:latin typeface="Courier New" panose="02070309020205020404" pitchFamily="49" charset="0"/>
              <a:ea typeface="Arial Unicode MS" panose="020B0604020202020204" pitchFamily="34" charset="-128"/>
              <a:cs typeface="Courier New" panose="02070309020205020404" pitchFamily="49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y = (</a:t>
            </a: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int*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)malloc( M * sizeof(</a:t>
            </a: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 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i="1" dirty="0">
                <a:solidFill>
                  <a:srgbClr val="C0000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// manipulate y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free(x);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7106155"/>
              </p:ext>
            </p:extLst>
          </p:nvPr>
        </p:nvGraphicFramePr>
        <p:xfrm>
          <a:off x="640080" y="5943600"/>
          <a:ext cx="59436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Error 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</a:t>
                      </a:r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stop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Fix: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Type: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Possible?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3609591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GB" dirty="0"/>
              <a:t>Find That Bug!  (Slide </a:t>
            </a:r>
            <a:fld id="{DC4EDC38-02D3-411D-9370-A3E9A6D37E53}" type="slidenum">
              <a:rPr lang="en-GB" smtClean="0"/>
              <a:t>8</a:t>
            </a:fld>
            <a:r>
              <a:rPr lang="en-GB" dirty="0"/>
              <a:t>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6867" name="Text Box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914400" y="1371600"/>
            <a:ext cx="5721736" cy="286450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x = (</a:t>
            </a: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int*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)malloc( N * sizeof(</a:t>
            </a: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 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i="1" dirty="0">
                <a:solidFill>
                  <a:srgbClr val="C0000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// manipulate x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free(x);</a:t>
            </a:r>
            <a:endParaRPr lang="en-US" sz="2000" b="0" dirty="0">
              <a:latin typeface="Courier New" panose="02070309020205020404" pitchFamily="49" charset="0"/>
              <a:ea typeface="Arial Unicode MS" panose="020B0604020202020204" pitchFamily="34" charset="-128"/>
              <a:cs typeface="Courier New" panose="02070309020205020404" pitchFamily="49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0" dirty="0">
              <a:latin typeface="Courier New" panose="02070309020205020404" pitchFamily="49" charset="0"/>
              <a:ea typeface="Arial Unicode MS" panose="020B0604020202020204" pitchFamily="34" charset="-128"/>
              <a:cs typeface="Courier New" panose="02070309020205020404" pitchFamily="49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...</a:t>
            </a:r>
            <a:endParaRPr lang="en-US" sz="2000" b="0" dirty="0">
              <a:latin typeface="Courier New" panose="02070309020205020404" pitchFamily="49" charset="0"/>
              <a:ea typeface="Arial Unicode MS" panose="020B0604020202020204" pitchFamily="34" charset="-128"/>
              <a:cs typeface="Courier New" panose="02070309020205020404" pitchFamily="49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0" dirty="0">
              <a:latin typeface="Courier New" panose="02070309020205020404" pitchFamily="49" charset="0"/>
              <a:ea typeface="Arial Unicode MS" panose="020B0604020202020204" pitchFamily="34" charset="-128"/>
              <a:cs typeface="Courier New" panose="02070309020205020404" pitchFamily="49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y = (</a:t>
            </a: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int*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)malloc( M * sizeof(</a:t>
            </a: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 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for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(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=0; 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&lt;M; 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y[</a:t>
            </a:r>
            <a:r>
              <a:rPr lang="en-GB" sz="2000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] = </a:t>
            </a:r>
            <a:r>
              <a:rPr lang="en-GB" sz="200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x[</a:t>
            </a:r>
            <a:r>
              <a:rPr lang="en-GB" sz="200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</a:t>
            </a:r>
            <a:r>
              <a:rPr lang="en-GB" sz="200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]</a:t>
            </a:r>
            <a:r>
              <a:rPr lang="en-GB" sz="2000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++;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9820901"/>
              </p:ext>
            </p:extLst>
          </p:nvPr>
        </p:nvGraphicFramePr>
        <p:xfrm>
          <a:off x="640080" y="5943600"/>
          <a:ext cx="59436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Error 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</a:t>
                      </a:r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stop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Fix: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Type: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Possible?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2007822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GB" dirty="0"/>
              <a:t>Find That Bug!  (Slide </a:t>
            </a:r>
            <a:fld id="{CD8E5E6F-D7CD-4D4C-9F2B-AEF07D75A604}" type="slidenum">
              <a:rPr lang="en-GB" smtClean="0"/>
              <a:t>9</a:t>
            </a:fld>
            <a:r>
              <a:rPr lang="en-GB" dirty="0"/>
              <a:t>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8915" name="Text Box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914400" y="1371600"/>
            <a:ext cx="7350387" cy="397249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typedef</a:t>
            </a:r>
            <a:r>
              <a:rPr lang="en-GB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</a:t>
            </a:r>
            <a:r>
              <a:rPr lang="en-GB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struct</a:t>
            </a:r>
            <a:r>
              <a:rPr lang="en-GB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L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int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val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b="1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struct</a:t>
            </a:r>
            <a:r>
              <a:rPr lang="en-GB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L *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next;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} </a:t>
            </a:r>
            <a:r>
              <a:rPr lang="en-GB" b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list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b="0" dirty="0">
              <a:latin typeface="Courier New" panose="02070309020205020404" pitchFamily="49" charset="0"/>
              <a:ea typeface="Arial Unicode MS" panose="020B0604020202020204" pitchFamily="34" charset="-128"/>
              <a:cs typeface="Courier New" panose="02070309020205020404" pitchFamily="49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void</a:t>
            </a:r>
            <a:r>
              <a:rPr lang="en-US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foo()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b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list *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head = (</a:t>
            </a:r>
            <a:r>
              <a:rPr lang="en-GB" b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list *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 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malloc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( 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sizeof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(</a:t>
            </a:r>
            <a:r>
              <a:rPr lang="en-GB" b="1" dirty="0">
                <a:solidFill>
                  <a:srgbClr val="0070C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list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) 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head-&gt;</a:t>
            </a:r>
            <a:r>
              <a:rPr lang="en-GB" b="0" dirty="0" err="1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val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= 0;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head-&gt;next = NULL;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i="1" dirty="0">
                <a:solidFill>
                  <a:srgbClr val="C00000"/>
                </a:solidFill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   // create and manipulate the rest of the list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   ...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free(head);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   </a:t>
            </a:r>
            <a:r>
              <a:rPr lang="en-GB" b="1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return</a:t>
            </a: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rPr>
              <a:t>}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3935178"/>
              </p:ext>
            </p:extLst>
          </p:nvPr>
        </p:nvGraphicFramePr>
        <p:xfrm>
          <a:off x="640080" y="5943600"/>
          <a:ext cx="5943600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Error 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</a:t>
                      </a:r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stop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Fix: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Type: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Possible?</a:t>
                      </a:r>
                    </a:p>
                  </a:txBody>
                  <a:tcPr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1149663"/>
      </p:ext>
    </p:extLst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6876</TotalTime>
  <Words>1006</Words>
  <Application>Microsoft Macintosh PowerPoint</Application>
  <PresentationFormat>On-screen Show (4:3)</PresentationFormat>
  <Paragraphs>213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Arial Narrow</vt:lpstr>
      <vt:lpstr>Calibri</vt:lpstr>
      <vt:lpstr>Courier New</vt:lpstr>
      <vt:lpstr>Lato</vt:lpstr>
      <vt:lpstr>Roboto Regular</vt:lpstr>
      <vt:lpstr>Times New Roman</vt:lpstr>
      <vt:lpstr>Wingdings</vt:lpstr>
      <vt:lpstr>UWTheme-351-Au18</vt:lpstr>
      <vt:lpstr>Memory-Related Perils and Pitfalls in C</vt:lpstr>
      <vt:lpstr>Find That Bug!  (Slide 2)</vt:lpstr>
      <vt:lpstr>Find That Bug!  (Slide 3)</vt:lpstr>
      <vt:lpstr>Find That Bug!  (Slide 4)</vt:lpstr>
      <vt:lpstr>Find That Bug!  (Slide 5)</vt:lpstr>
      <vt:lpstr>Find That Bug!  (Slide 6)</vt:lpstr>
      <vt:lpstr>Find That Bug!  (Slide 7)</vt:lpstr>
      <vt:lpstr>Find That Bug!  (Slide 8)</vt:lpstr>
      <vt:lpstr>Find That Bug!  (Slide 9)</vt:lpstr>
      <vt:lpstr>Dealing With Memory Bugs</vt:lpstr>
      <vt:lpstr>Dealing With Memory Bugs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Memory Allocation III CSE 351 Autumn 2016</dc:title>
  <dc:creator>Justin Hsia</dc:creator>
  <cp:lastModifiedBy>Arrvindh Shriraman</cp:lastModifiedBy>
  <cp:revision>99</cp:revision>
  <cp:lastPrinted>2019-11-27T18:57:14Z</cp:lastPrinted>
  <dcterms:created xsi:type="dcterms:W3CDTF">2016-11-27T02:39:48Z</dcterms:created>
  <dcterms:modified xsi:type="dcterms:W3CDTF">2020-09-16T16:33:46Z</dcterms:modified>
</cp:coreProperties>
</file>