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3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4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5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6.xml" ContentType="application/vnd.openxmlformats-officedocument.presentationml.notesSlide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notesSlides/notesSlide7.xml" ContentType="application/vnd.openxmlformats-officedocument.presentationml.notesSlide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notesSlides/notesSlide8.xml" ContentType="application/vnd.openxmlformats-officedocument.presentationml.notesSlide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notesSlides/notesSlide9.xml" ContentType="application/vnd.openxmlformats-officedocument.presentationml.notesSlide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notesSlides/notesSlide10.xml" ContentType="application/vnd.openxmlformats-officedocument.presentationml.notesSlide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notesSlides/notesSlide11.xml" ContentType="application/vnd.openxmlformats-officedocument.presentationml.notesSlide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notesSlides/notesSlide12.xml" ContentType="application/vnd.openxmlformats-officedocument.presentationml.notesSlide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notesSlides/notesSlide13.xml" ContentType="application/vnd.openxmlformats-officedocument.presentationml.notesSlide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notesSlides/notesSlide14.xml" ContentType="application/vnd.openxmlformats-officedocument.presentationml.notesSlide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notesSlides/notesSlide24.xml" ContentType="application/vnd.openxmlformats-officedocument.presentationml.notesSlide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notesSlides/notesSlide25.xml" ContentType="application/vnd.openxmlformats-officedocument.presentationml.notesSlide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notesSlides/notesSlide26.xml" ContentType="application/vnd.openxmlformats-officedocument.presentationml.notesSlide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7210.xml" ContentType="application/vnd.openxmlformats-officedocument.presentationml.tags+xml"/>
  <Override PartName="/ppt/tags/tag5990.xml" ContentType="application/vnd.openxmlformats-officedocument.presentationml.tags+xml"/>
  <Override PartName="/ppt/tags/tag670.xml" ContentType="application/vnd.openxmlformats-officedocument.presentationml.tags+xml"/>
  <Override PartName="/ppt/tags/tag1520.xml" ContentType="application/vnd.openxmlformats-officedocument.presentationml.tags+xml"/>
  <Override PartName="/ppt/tags/tag1540.xml" ContentType="application/vnd.openxmlformats-officedocument.presentationml.tags+xml"/>
  <Override PartName="/ppt/tags/tag1620.xml" ContentType="application/vnd.openxmlformats-officedocument.presentationml.tags+xml"/>
  <Override PartName="/ppt/tags/tag1630.xml" ContentType="application/vnd.openxmlformats-officedocument.presentationml.tags+xml"/>
  <Override PartName="/ppt/tags/tag1610.xml" ContentType="application/vnd.openxmlformats-officedocument.presentationml.tags+xml"/>
  <Override PartName="/ppt/tags/tag1590.xml" ContentType="application/vnd.openxmlformats-officedocument.presentationml.tags+xml"/>
  <Override PartName="/ppt/tags/tag1570.xml" ContentType="application/vnd.openxmlformats-officedocument.presentationml.tags+xml"/>
  <Override PartName="/ppt/tags/tag155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5" r:id="rId1"/>
  </p:sldMasterIdLst>
  <p:notesMasterIdLst>
    <p:notesMasterId r:id="rId33"/>
  </p:notesMasterIdLst>
  <p:handoutMasterIdLst>
    <p:handoutMasterId r:id="rId34"/>
  </p:handoutMasterIdLst>
  <p:sldIdLst>
    <p:sldId id="885" r:id="rId2"/>
    <p:sldId id="798" r:id="rId3"/>
    <p:sldId id="895" r:id="rId4"/>
    <p:sldId id="719" r:id="rId5"/>
    <p:sldId id="774" r:id="rId6"/>
    <p:sldId id="824" r:id="rId7"/>
    <p:sldId id="906" r:id="rId8"/>
    <p:sldId id="890" r:id="rId9"/>
    <p:sldId id="889" r:id="rId10"/>
    <p:sldId id="847" r:id="rId11"/>
    <p:sldId id="848" r:id="rId12"/>
    <p:sldId id="849" r:id="rId13"/>
    <p:sldId id="907" r:id="rId14"/>
    <p:sldId id="908" r:id="rId15"/>
    <p:sldId id="860" r:id="rId16"/>
    <p:sldId id="913" r:id="rId17"/>
    <p:sldId id="914" r:id="rId18"/>
    <p:sldId id="909" r:id="rId19"/>
    <p:sldId id="343" r:id="rId20"/>
    <p:sldId id="361" r:id="rId21"/>
    <p:sldId id="262" r:id="rId22"/>
    <p:sldId id="910" r:id="rId23"/>
    <p:sldId id="446" r:id="rId24"/>
    <p:sldId id="912" r:id="rId25"/>
    <p:sldId id="367" r:id="rId26"/>
    <p:sldId id="366" r:id="rId27"/>
    <p:sldId id="454" r:id="rId28"/>
    <p:sldId id="277" r:id="rId29"/>
    <p:sldId id="279" r:id="rId30"/>
    <p:sldId id="460" r:id="rId31"/>
    <p:sldId id="280" r:id="rId32"/>
  </p:sldIdLst>
  <p:sldSz cx="9144000" cy="6858000" type="screen4x3"/>
  <p:notesSz cx="9586913" cy="7302500"/>
  <p:custDataLst>
    <p:tags r:id="rId3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0" userDrawn="1">
          <p15:clr>
            <a:srgbClr val="A4A3A4"/>
          </p15:clr>
        </p15:guide>
        <p15:guide id="2" pos="302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don Holt" initials="B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CC97"/>
    <a:srgbClr val="FFFF99"/>
    <a:srgbClr val="4E6F21"/>
    <a:srgbClr val="3E6353"/>
    <a:srgbClr val="C00000"/>
    <a:srgbClr val="0000FF"/>
    <a:srgbClr val="F6F5BD"/>
    <a:srgbClr val="4B2A85"/>
    <a:srgbClr val="FF6600"/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1" autoAdjust="0"/>
    <p:restoredTop sz="62600" autoAdjust="0"/>
  </p:normalViewPr>
  <p:slideViewPr>
    <p:cSldViewPr snapToObjects="1">
      <p:cViewPr varScale="1">
        <p:scale>
          <a:sx n="137" d="100"/>
          <a:sy n="137" d="100"/>
        </p:scale>
        <p:origin x="429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notesViewPr>
    <p:cSldViewPr snapToObjects="1">
      <p:cViewPr varScale="1">
        <p:scale>
          <a:sx n="111" d="100"/>
          <a:sy n="111" d="100"/>
        </p:scale>
        <p:origin x="2488" y="200"/>
      </p:cViewPr>
      <p:guideLst>
        <p:guide orient="horz" pos="2300"/>
        <p:guide pos="30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495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01569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02017" y="0"/>
            <a:ext cx="4201569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3225" y="522288"/>
            <a:ext cx="3716338" cy="2786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485" y="3482563"/>
            <a:ext cx="7002615" cy="3250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65126"/>
            <a:ext cx="4201569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02017" y="6965126"/>
            <a:ext cx="4201569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356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b="0" i="0" kern="1200">
        <a:solidFill>
          <a:schemeClr val="tx1"/>
        </a:solidFill>
        <a:latin typeface="Roboto Regular" charset="0"/>
        <a:ea typeface="Roboto Regular" charset="0"/>
        <a:cs typeface="Roboto Regular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b="0" i="0" kern="1200">
        <a:solidFill>
          <a:schemeClr val="tx1"/>
        </a:solidFill>
        <a:latin typeface="Roboto Regular" charset="0"/>
        <a:ea typeface="Roboto Regular" charset="0"/>
        <a:cs typeface="Roboto Regular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b="0" i="0" kern="1200">
        <a:solidFill>
          <a:schemeClr val="tx1"/>
        </a:solidFill>
        <a:latin typeface="Roboto Regular" charset="0"/>
        <a:ea typeface="Roboto Regular" charset="0"/>
        <a:cs typeface="Roboto Regular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Roboto Regular" charset="0"/>
        <a:ea typeface="Roboto Regular" charset="0"/>
        <a:cs typeface="Roboto Regular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Roboto Regular" charset="0"/>
        <a:ea typeface="Roboto Regular" charset="0"/>
        <a:cs typeface="Roboto Regular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Compare all the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64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No structs or field names in assembly! Just offsets</a:t>
            </a:r>
          </a:p>
        </p:txBody>
      </p:sp>
    </p:spTree>
    <p:extLst>
      <p:ext uri="{BB962C8B-B14F-4D97-AF65-F5344CB8AC3E}">
        <p14:creationId xmlns:p14="http://schemas.microsoft.com/office/powerpoint/2010/main" val="15532642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>
              <a:latin typeface="Roboto" charset="0"/>
              <a:ea typeface="Roboto" charset="0"/>
              <a:cs typeface="Robo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61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struct S1 { … } *p; - this defines a ne</a:t>
            </a:r>
            <a:r>
              <a:rPr lang="en-US" baseline="0" dirty="0"/>
              <a:t>w type “struct S1”, and creates a variable p with type “struct S1 *”</a:t>
            </a:r>
          </a:p>
          <a:p>
            <a:r>
              <a:rPr lang="en-US" baseline="0" dirty="0"/>
              <a:t>#include &lt;</a:t>
            </a:r>
            <a:r>
              <a:rPr lang="en-US" baseline="0" dirty="0" err="1"/>
              <a:t>stddef.h</a:t>
            </a:r>
            <a:r>
              <a:rPr lang="en-US" baseline="0" dirty="0"/>
              <a:t>&gt;// for </a:t>
            </a:r>
            <a:r>
              <a:rPr lang="en-US" baseline="0" dirty="0" err="1"/>
              <a:t>offsetof</a:t>
            </a:r>
            <a:endParaRPr lang="en-US" baseline="0" dirty="0"/>
          </a:p>
          <a:p>
            <a:r>
              <a:rPr lang="en-US" baseline="0" dirty="0" err="1"/>
              <a:t>printf</a:t>
            </a:r>
            <a:r>
              <a:rPr lang="en-US" baseline="0" dirty="0"/>
              <a:t>("</a:t>
            </a:r>
            <a:r>
              <a:rPr lang="en-US" baseline="0" dirty="0" err="1"/>
              <a:t>sizeof</a:t>
            </a:r>
            <a:r>
              <a:rPr lang="en-US" baseline="0" dirty="0"/>
              <a:t> p = %d\n", (</a:t>
            </a:r>
            <a:r>
              <a:rPr lang="en-US" baseline="0" dirty="0" err="1"/>
              <a:t>int</a:t>
            </a:r>
            <a:r>
              <a:rPr lang="en-US" baseline="0" dirty="0"/>
              <a:t>) </a:t>
            </a:r>
            <a:r>
              <a:rPr lang="en-US" baseline="0" dirty="0" err="1"/>
              <a:t>sizeof</a:t>
            </a:r>
            <a:r>
              <a:rPr lang="en-US" baseline="0" dirty="0"/>
              <a:t>(p));</a:t>
            </a:r>
          </a:p>
          <a:p>
            <a:r>
              <a:rPr lang="en-US" baseline="0" dirty="0" err="1"/>
              <a:t>printf</a:t>
            </a:r>
            <a:r>
              <a:rPr lang="en-US" baseline="0" dirty="0"/>
              <a:t>("offset of v in p = %d\n", (int) </a:t>
            </a:r>
            <a:r>
              <a:rPr lang="en-US" baseline="0" dirty="0" err="1"/>
              <a:t>offsetof</a:t>
            </a:r>
            <a:r>
              <a:rPr lang="en-US" baseline="0" dirty="0"/>
              <a:t>(struct S1, v));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032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Note the difference of -&gt; and .</a:t>
            </a:r>
            <a:endParaRPr lang="en-US" baseline="0" dirty="0">
              <a:latin typeface="Roboto" charset="0"/>
              <a:ea typeface="Roboto" charset="0"/>
              <a:cs typeface="Robo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2839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Infinite struct!!!</a:t>
            </a:r>
          </a:p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This is why you need a pointer</a:t>
            </a:r>
          </a:p>
        </p:txBody>
      </p:sp>
    </p:spTree>
    <p:extLst>
      <p:ext uri="{BB962C8B-B14F-4D97-AF65-F5344CB8AC3E}">
        <p14:creationId xmlns:p14="http://schemas.microsoft.com/office/powerpoint/2010/main" val="27574466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772">
              <a:defRPr/>
            </a:pPr>
            <a:r>
              <a:rPr lang="en-US" dirty="0"/>
              <a:t>struct S2 { … } a[10];</a:t>
            </a:r>
            <a:r>
              <a:rPr lang="en-US" baseline="0" dirty="0"/>
              <a:t> - declares a new type “struct S2”, then declares an array </a:t>
            </a:r>
            <a:r>
              <a:rPr lang="en-US" i="1" baseline="0" dirty="0"/>
              <a:t>a</a:t>
            </a:r>
            <a:r>
              <a:rPr lang="en-US" i="0" baseline="0" dirty="0"/>
              <a:t> that contains 10 “struct S2” elements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066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619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676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02040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50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Arrays explain the funky part of pointer arithmetic</a:t>
            </a:r>
          </a:p>
        </p:txBody>
      </p:sp>
    </p:spTree>
    <p:extLst>
      <p:ext uri="{BB962C8B-B14F-4D97-AF65-F5344CB8AC3E}">
        <p14:creationId xmlns:p14="http://schemas.microsoft.com/office/powerpoint/2010/main" val="6005313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Some bit-twiddling puzzles in Lab 2 and 3</a:t>
            </a:r>
          </a:p>
        </p:txBody>
      </p:sp>
    </p:spTree>
    <p:extLst>
      <p:ext uri="{BB962C8B-B14F-4D97-AF65-F5344CB8AC3E}">
        <p14:creationId xmlns:p14="http://schemas.microsoft.com/office/powerpoint/2010/main" val="8945739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04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8 bit example</a:t>
            </a:r>
          </a:p>
          <a:p>
            <a:r>
              <a:rPr lang="en-US" dirty="0"/>
              <a:t>Undefined is BAD, eats your laundry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258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Okay,</a:t>
            </a:r>
            <a:r>
              <a:rPr lang="en-US" b="0" i="0" baseline="0" dirty="0">
                <a:latin typeface="Roboto" charset="0"/>
                <a:ea typeface="Roboto" charset="0"/>
                <a:cs typeface="Roboto" charset="0"/>
              </a:rPr>
              <a:t> so now let’s talk some more about how we represent numbers, or </a:t>
            </a:r>
            <a:r>
              <a:rPr lang="en-US" b="1" i="0" baseline="0" dirty="0">
                <a:latin typeface="Roboto" charset="0"/>
                <a:ea typeface="Roboto" charset="0"/>
                <a:cs typeface="Roboto" charset="0"/>
              </a:rPr>
              <a:t>integers</a:t>
            </a:r>
            <a:r>
              <a:rPr lang="en-US" b="0" i="0" baseline="0" dirty="0">
                <a:latin typeface="Roboto" charset="0"/>
                <a:ea typeface="Roboto" charset="0"/>
                <a:cs typeface="Roboto" charset="0"/>
              </a:rPr>
              <a:t> to be specific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Multiple sizes of integers, using different numbers of bytes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But for each size, there are two ways of interpreting the bits…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Same width, just shifted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677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895600" y="533400"/>
            <a:ext cx="3503613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6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29640" y="3329331"/>
            <a:ext cx="7437120" cy="3154042"/>
          </a:xfrm>
          <a:noFill/>
          <a:ln/>
        </p:spPr>
        <p:txBody>
          <a:bodyPr wrap="none" anchor="ctr"/>
          <a:lstStyle/>
          <a:p>
            <a:r>
              <a:rPr lang="en-US" b="0" i="0" dirty="0">
                <a:latin typeface="Roboto Light" charset="0"/>
                <a:ea typeface="Roboto Light" charset="0"/>
                <a:cs typeface="Roboto Light" charset="0"/>
              </a:rPr>
              <a:t>To</a:t>
            </a:r>
            <a:r>
              <a:rPr lang="en-US" b="0" i="0" baseline="0" dirty="0">
                <a:latin typeface="Roboto Light" charset="0"/>
                <a:ea typeface="Roboto Light" charset="0"/>
                <a:cs typeface="Roboto Light" charset="0"/>
              </a:rPr>
              <a:t> help visualize these numbers, we’ll use this number wheel</a:t>
            </a:r>
          </a:p>
          <a:p>
            <a:r>
              <a:rPr lang="en-US" b="0" i="0" baseline="0" dirty="0">
                <a:latin typeface="Roboto Light" charset="0"/>
                <a:ea typeface="Roboto Light" charset="0"/>
                <a:cs typeface="Roboto Light" charset="0"/>
              </a:rPr>
              <a:t>Binary goes up clockwise</a:t>
            </a:r>
          </a:p>
          <a:p>
            <a:r>
              <a:rPr lang="en-US" b="0" i="0" baseline="0" dirty="0">
                <a:latin typeface="Roboto Light" charset="0"/>
                <a:ea typeface="Roboto Light" charset="0"/>
                <a:cs typeface="Roboto Light" charset="0"/>
              </a:rPr>
              <a:t>See how we start with </a:t>
            </a:r>
            <a:r>
              <a:rPr lang="en-US" b="1" i="0" baseline="0" dirty="0">
                <a:latin typeface="Roboto Light" charset="0"/>
                <a:ea typeface="Roboto Light" charset="0"/>
                <a:cs typeface="Roboto Light" charset="0"/>
              </a:rPr>
              <a:t>+0 – +7</a:t>
            </a:r>
            <a:r>
              <a:rPr lang="en-US" b="0" i="0" baseline="0" dirty="0">
                <a:latin typeface="Roboto Light" charset="0"/>
                <a:ea typeface="Roboto Light" charset="0"/>
                <a:cs typeface="Roboto Light" charset="0"/>
              </a:rPr>
              <a:t> on right side</a:t>
            </a:r>
          </a:p>
          <a:p>
            <a:r>
              <a:rPr lang="en-US" b="0" i="0" dirty="0">
                <a:latin typeface="Roboto Light" charset="0"/>
                <a:ea typeface="Roboto Light" charset="0"/>
                <a:cs typeface="Roboto Light" charset="0"/>
              </a:rPr>
              <a:t>Then the left side, which starts with 1, are</a:t>
            </a:r>
            <a:r>
              <a:rPr lang="en-US" b="0" i="0" baseline="0" dirty="0">
                <a:latin typeface="Roboto Light" charset="0"/>
                <a:ea typeface="Roboto Light" charset="0"/>
                <a:cs typeface="Roboto Light" charset="0"/>
              </a:rPr>
              <a:t> all negative, starting with -0 .. -7</a:t>
            </a:r>
            <a:endParaRPr lang="en-US" b="0" i="0" dirty="0">
              <a:latin typeface="Roboto Light" charset="0"/>
              <a:ea typeface="Roboto Light" charset="0"/>
              <a:cs typeface="Robo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5739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895600" y="533400"/>
            <a:ext cx="3503613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29640" y="3329331"/>
            <a:ext cx="7437120" cy="3154042"/>
          </a:xfrm>
          <a:noFill/>
          <a:ln/>
        </p:spPr>
        <p:txBody>
          <a:bodyPr wrap="none" anchor="ctr"/>
          <a:lstStyle/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Arithmetic is</a:t>
            </a: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 cumbersome</a:t>
            </a:r>
          </a:p>
          <a:p>
            <a:r>
              <a:rPr lang="en-US" dirty="0">
                <a:latin typeface="Roboto" charset="0"/>
                <a:ea typeface="Roboto" charset="0"/>
                <a:cs typeface="Roboto" charset="0"/>
              </a:rPr>
              <a:t>4</a:t>
            </a:r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 – 3 should be 1, as we see on the left</a:t>
            </a:r>
          </a:p>
          <a:p>
            <a:r>
              <a:rPr lang="en-US" baseline="0" dirty="0">
                <a:latin typeface="Roboto" charset="0"/>
                <a:ea typeface="Roboto" charset="0"/>
                <a:cs typeface="Roboto" charset="0"/>
              </a:rPr>
              <a:t>But 4 + -3 should </a:t>
            </a:r>
            <a:r>
              <a:rPr lang="en-US" i="0" baseline="0" dirty="0">
                <a:latin typeface="Roboto" charset="0"/>
                <a:ea typeface="Roboto" charset="0"/>
                <a:cs typeface="Roboto" charset="0"/>
              </a:rPr>
              <a:t>be </a:t>
            </a:r>
            <a:r>
              <a:rPr lang="en-US" i="1" baseline="0" dirty="0">
                <a:latin typeface="Roboto" charset="0"/>
                <a:ea typeface="Roboto" charset="0"/>
                <a:cs typeface="Roboto" charset="0"/>
              </a:rPr>
              <a:t>equivalent</a:t>
            </a:r>
            <a:r>
              <a:rPr lang="en-US" i="0" baseline="0" dirty="0">
                <a:latin typeface="Roboto" charset="0"/>
                <a:ea typeface="Roboto" charset="0"/>
                <a:cs typeface="Roboto" charset="0"/>
              </a:rPr>
              <a:t>, but if we naively add the two together, it doesn’t work</a:t>
            </a:r>
          </a:p>
          <a:p>
            <a:r>
              <a:rPr lang="en-US" i="0" baseline="0" dirty="0">
                <a:latin typeface="Roboto" charset="0"/>
                <a:ea typeface="Roboto" charset="0"/>
                <a:cs typeface="Roboto" charset="0"/>
              </a:rPr>
              <a:t>We have to make sure we change all plus-negatives to subtractions</a:t>
            </a:r>
          </a:p>
          <a:p>
            <a:r>
              <a:rPr lang="en-US" i="0" baseline="0" dirty="0">
                <a:latin typeface="Roboto" charset="0"/>
                <a:ea typeface="Roboto" charset="0"/>
                <a:cs typeface="Roboto" charset="0"/>
              </a:rPr>
              <a:t>So, how do we solve these problems?</a:t>
            </a:r>
          </a:p>
          <a:p>
            <a:pPr lvl="1"/>
            <a:r>
              <a:rPr lang="en-US" i="0" baseline="0" dirty="0">
                <a:latin typeface="Roboto" charset="0"/>
                <a:ea typeface="Roboto" charset="0"/>
                <a:cs typeface="Roboto" charset="0"/>
              </a:rPr>
              <a:t>It turns out there’s a really clever other way of interpreting the MSB</a:t>
            </a:r>
            <a:endParaRPr lang="en-US" dirty="0">
              <a:latin typeface="Roboto" charset="0"/>
              <a:ea typeface="Roboto" charset="0"/>
              <a:cs typeface="Robot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9903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Memorize this trick. It’s very handy</a:t>
            </a:r>
          </a:p>
        </p:txBody>
      </p:sp>
    </p:spTree>
    <p:extLst>
      <p:ext uri="{BB962C8B-B14F-4D97-AF65-F5344CB8AC3E}">
        <p14:creationId xmlns:p14="http://schemas.microsoft.com/office/powerpoint/2010/main" val="31208123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36875" y="527050"/>
            <a:ext cx="3473450" cy="2605088"/>
          </a:xfrm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5619" y="3313547"/>
            <a:ext cx="6855968" cy="3136901"/>
          </a:xfrm>
          <a:noFill/>
          <a:ln/>
        </p:spPr>
        <p:txBody>
          <a:bodyPr/>
          <a:lstStyle/>
          <a:p>
            <a:r>
              <a:rPr lang="en-US" b="0" i="0" dirty="0">
                <a:latin typeface="Roboto Light" charset="0"/>
                <a:ea typeface="Roboto Light" charset="0"/>
                <a:cs typeface="Roboto Light" charset="0"/>
              </a:rPr>
              <a:t>General algorithm for any number of bits</a:t>
            </a:r>
          </a:p>
          <a:p>
            <a:r>
              <a:rPr lang="en-US" b="0" i="0" dirty="0">
                <a:latin typeface="Roboto Light" charset="0"/>
                <a:ea typeface="Roboto Light" charset="0"/>
                <a:cs typeface="Roboto Light" charset="0"/>
              </a:rPr>
              <a:t>Formula is complicated, but visually simple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633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8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1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921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Memory is linear</a:t>
            </a:r>
          </a:p>
        </p:txBody>
      </p:sp>
    </p:spTree>
    <p:extLst>
      <p:ext uri="{BB962C8B-B14F-4D97-AF65-F5344CB8AC3E}">
        <p14:creationId xmlns:p14="http://schemas.microsoft.com/office/powerpoint/2010/main" val="1018712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25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72 2 yes</a:t>
            </a:r>
          </a:p>
          <a:p>
            <a:r>
              <a:rPr lang="en-US" dirty="0"/>
              <a:t>36 9 no</a:t>
            </a:r>
          </a:p>
          <a:p>
            <a:r>
              <a:rPr lang="en-US" dirty="0"/>
              <a:t>52 5 no</a:t>
            </a:r>
          </a:p>
          <a:p>
            <a:r>
              <a:rPr lang="en-US" dirty="0"/>
              <a:t>?? ?? No</a:t>
            </a:r>
          </a:p>
          <a:p>
            <a:r>
              <a:rPr lang="en-US" dirty="0"/>
              <a:t>64 4 no</a:t>
            </a:r>
          </a:p>
        </p:txBody>
      </p:sp>
    </p:spTree>
    <p:extLst>
      <p:ext uri="{BB962C8B-B14F-4D97-AF65-F5344CB8AC3E}">
        <p14:creationId xmlns:p14="http://schemas.microsoft.com/office/powerpoint/2010/main" val="3932331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Depends on how array is declared, look at type</a:t>
            </a:r>
          </a:p>
          <a:p>
            <a:r>
              <a:rPr lang="en-US" dirty="0"/>
              <a:t>Multi-dimensional arrays are a special construct!</a:t>
            </a:r>
          </a:p>
        </p:txBody>
      </p:sp>
    </p:spTree>
    <p:extLst>
      <p:ext uri="{BB962C8B-B14F-4D97-AF65-F5344CB8AC3E}">
        <p14:creationId xmlns:p14="http://schemas.microsoft.com/office/powerpoint/2010/main" val="341223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7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6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40173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60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022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3455" y="1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8249" y="-2231"/>
            <a:ext cx="12875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Week 2 - Summary</a:t>
            </a:r>
          </a:p>
        </p:txBody>
      </p:sp>
    </p:spTree>
    <p:extLst>
      <p:ext uri="{BB962C8B-B14F-4D97-AF65-F5344CB8AC3E}">
        <p14:creationId xmlns:p14="http://schemas.microsoft.com/office/powerpoint/2010/main" val="144036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352.xml"/><Relationship Id="rId13" Type="http://schemas.openxmlformats.org/officeDocument/2006/relationships/tags" Target="../tags/tag357.xml"/><Relationship Id="rId3" Type="http://schemas.openxmlformats.org/officeDocument/2006/relationships/tags" Target="../tags/tag347.xml"/><Relationship Id="rId7" Type="http://schemas.openxmlformats.org/officeDocument/2006/relationships/tags" Target="../tags/tag351.xml"/><Relationship Id="rId12" Type="http://schemas.openxmlformats.org/officeDocument/2006/relationships/tags" Target="../tags/tag356.xml"/><Relationship Id="rId2" Type="http://schemas.openxmlformats.org/officeDocument/2006/relationships/tags" Target="../tags/tag346.xml"/><Relationship Id="rId1" Type="http://schemas.openxmlformats.org/officeDocument/2006/relationships/tags" Target="../tags/tag345.xml"/><Relationship Id="rId6" Type="http://schemas.openxmlformats.org/officeDocument/2006/relationships/tags" Target="../tags/tag350.xml"/><Relationship Id="rId11" Type="http://schemas.openxmlformats.org/officeDocument/2006/relationships/tags" Target="../tags/tag355.xml"/><Relationship Id="rId5" Type="http://schemas.openxmlformats.org/officeDocument/2006/relationships/tags" Target="../tags/tag349.xml"/><Relationship Id="rId15" Type="http://schemas.openxmlformats.org/officeDocument/2006/relationships/notesSlide" Target="../notesSlides/notesSlide10.xml"/><Relationship Id="rId10" Type="http://schemas.openxmlformats.org/officeDocument/2006/relationships/tags" Target="../tags/tag354.xml"/><Relationship Id="rId4" Type="http://schemas.openxmlformats.org/officeDocument/2006/relationships/tags" Target="../tags/tag348.xml"/><Relationship Id="rId9" Type="http://schemas.openxmlformats.org/officeDocument/2006/relationships/tags" Target="../tags/tag353.xml"/><Relationship Id="rId1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365.xml"/><Relationship Id="rId13" Type="http://schemas.openxmlformats.org/officeDocument/2006/relationships/tags" Target="../tags/tag37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60.xml"/><Relationship Id="rId7" Type="http://schemas.openxmlformats.org/officeDocument/2006/relationships/tags" Target="../tags/tag364.xml"/><Relationship Id="rId12" Type="http://schemas.openxmlformats.org/officeDocument/2006/relationships/tags" Target="../tags/tag369.xml"/><Relationship Id="rId17" Type="http://schemas.openxmlformats.org/officeDocument/2006/relationships/tags" Target="../tags/tag374.xml"/><Relationship Id="rId2" Type="http://schemas.openxmlformats.org/officeDocument/2006/relationships/tags" Target="../tags/tag359.xml"/><Relationship Id="rId16" Type="http://schemas.openxmlformats.org/officeDocument/2006/relationships/tags" Target="../tags/tag373.xml"/><Relationship Id="rId1" Type="http://schemas.openxmlformats.org/officeDocument/2006/relationships/tags" Target="../tags/tag358.xml"/><Relationship Id="rId6" Type="http://schemas.openxmlformats.org/officeDocument/2006/relationships/tags" Target="../tags/tag363.xml"/><Relationship Id="rId11" Type="http://schemas.openxmlformats.org/officeDocument/2006/relationships/tags" Target="../tags/tag368.xml"/><Relationship Id="rId5" Type="http://schemas.openxmlformats.org/officeDocument/2006/relationships/tags" Target="../tags/tag362.xml"/><Relationship Id="rId15" Type="http://schemas.openxmlformats.org/officeDocument/2006/relationships/tags" Target="../tags/tag372.xml"/><Relationship Id="rId10" Type="http://schemas.openxmlformats.org/officeDocument/2006/relationships/tags" Target="../tags/tag367.xml"/><Relationship Id="rId19" Type="http://schemas.openxmlformats.org/officeDocument/2006/relationships/notesSlide" Target="../notesSlides/notesSlide11.xml"/><Relationship Id="rId4" Type="http://schemas.openxmlformats.org/officeDocument/2006/relationships/tags" Target="../tags/tag361.xml"/><Relationship Id="rId9" Type="http://schemas.openxmlformats.org/officeDocument/2006/relationships/tags" Target="../tags/tag366.xml"/><Relationship Id="rId14" Type="http://schemas.openxmlformats.org/officeDocument/2006/relationships/tags" Target="../tags/tag371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387.xml"/><Relationship Id="rId18" Type="http://schemas.openxmlformats.org/officeDocument/2006/relationships/tags" Target="../tags/tag392.xml"/><Relationship Id="rId26" Type="http://schemas.openxmlformats.org/officeDocument/2006/relationships/tags" Target="../tags/tag400.xml"/><Relationship Id="rId39" Type="http://schemas.openxmlformats.org/officeDocument/2006/relationships/image" Target="../media/image130.png"/><Relationship Id="rId21" Type="http://schemas.openxmlformats.org/officeDocument/2006/relationships/tags" Target="../tags/tag395.xml"/><Relationship Id="rId34" Type="http://schemas.openxmlformats.org/officeDocument/2006/relationships/tags" Target="../tags/tag408.xml"/><Relationship Id="rId7" Type="http://schemas.openxmlformats.org/officeDocument/2006/relationships/tags" Target="../tags/tag381.xml"/><Relationship Id="rId12" Type="http://schemas.openxmlformats.org/officeDocument/2006/relationships/tags" Target="../tags/tag386.xml"/><Relationship Id="rId17" Type="http://schemas.openxmlformats.org/officeDocument/2006/relationships/tags" Target="../tags/tag391.xml"/><Relationship Id="rId25" Type="http://schemas.openxmlformats.org/officeDocument/2006/relationships/tags" Target="../tags/tag399.xml"/><Relationship Id="rId33" Type="http://schemas.openxmlformats.org/officeDocument/2006/relationships/tags" Target="../tags/tag407.xml"/><Relationship Id="rId38" Type="http://schemas.openxmlformats.org/officeDocument/2006/relationships/tags" Target="../tags/tag5990.xml"/><Relationship Id="rId2" Type="http://schemas.openxmlformats.org/officeDocument/2006/relationships/tags" Target="../tags/tag376.xml"/><Relationship Id="rId16" Type="http://schemas.openxmlformats.org/officeDocument/2006/relationships/tags" Target="../tags/tag390.xml"/><Relationship Id="rId20" Type="http://schemas.openxmlformats.org/officeDocument/2006/relationships/tags" Target="../tags/tag394.xml"/><Relationship Id="rId29" Type="http://schemas.openxmlformats.org/officeDocument/2006/relationships/tags" Target="../tags/tag403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tags" Target="../tags/tag385.xml"/><Relationship Id="rId24" Type="http://schemas.openxmlformats.org/officeDocument/2006/relationships/tags" Target="../tags/tag398.xml"/><Relationship Id="rId32" Type="http://schemas.openxmlformats.org/officeDocument/2006/relationships/tags" Target="../tags/tag406.xml"/><Relationship Id="rId37" Type="http://schemas.openxmlformats.org/officeDocument/2006/relationships/notesSlide" Target="../notesSlides/notesSlide12.xml"/><Relationship Id="rId5" Type="http://schemas.openxmlformats.org/officeDocument/2006/relationships/tags" Target="../tags/tag379.xml"/><Relationship Id="rId15" Type="http://schemas.openxmlformats.org/officeDocument/2006/relationships/tags" Target="../tags/tag389.xml"/><Relationship Id="rId23" Type="http://schemas.openxmlformats.org/officeDocument/2006/relationships/tags" Target="../tags/tag397.xml"/><Relationship Id="rId28" Type="http://schemas.openxmlformats.org/officeDocument/2006/relationships/tags" Target="../tags/tag402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384.xml"/><Relationship Id="rId19" Type="http://schemas.openxmlformats.org/officeDocument/2006/relationships/tags" Target="../tags/tag393.xml"/><Relationship Id="rId31" Type="http://schemas.openxmlformats.org/officeDocument/2006/relationships/tags" Target="../tags/tag405.xml"/><Relationship Id="rId4" Type="http://schemas.openxmlformats.org/officeDocument/2006/relationships/tags" Target="../tags/tag378.xml"/><Relationship Id="rId9" Type="http://schemas.openxmlformats.org/officeDocument/2006/relationships/tags" Target="../tags/tag383.xml"/><Relationship Id="rId14" Type="http://schemas.openxmlformats.org/officeDocument/2006/relationships/tags" Target="../tags/tag388.xml"/><Relationship Id="rId22" Type="http://schemas.openxmlformats.org/officeDocument/2006/relationships/tags" Target="../tags/tag396.xml"/><Relationship Id="rId27" Type="http://schemas.openxmlformats.org/officeDocument/2006/relationships/tags" Target="../tags/tag401.xml"/><Relationship Id="rId30" Type="http://schemas.openxmlformats.org/officeDocument/2006/relationships/tags" Target="../tags/tag404.xml"/><Relationship Id="rId35" Type="http://schemas.openxmlformats.org/officeDocument/2006/relationships/tags" Target="../tags/tag409.xml"/><Relationship Id="rId8" Type="http://schemas.openxmlformats.org/officeDocument/2006/relationships/tags" Target="../tags/tag382.xml"/><Relationship Id="rId3" Type="http://schemas.openxmlformats.org/officeDocument/2006/relationships/tags" Target="../tags/tag37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417.xml"/><Relationship Id="rId13" Type="http://schemas.openxmlformats.org/officeDocument/2006/relationships/tags" Target="../tags/tag422.xml"/><Relationship Id="rId18" Type="http://schemas.openxmlformats.org/officeDocument/2006/relationships/notesSlide" Target="../notesSlides/notesSlide13.xml"/><Relationship Id="rId3" Type="http://schemas.openxmlformats.org/officeDocument/2006/relationships/tags" Target="../tags/tag412.xml"/><Relationship Id="rId7" Type="http://schemas.openxmlformats.org/officeDocument/2006/relationships/tags" Target="../tags/tag416.xml"/><Relationship Id="rId12" Type="http://schemas.openxmlformats.org/officeDocument/2006/relationships/tags" Target="../tags/tag421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411.xml"/><Relationship Id="rId16" Type="http://schemas.openxmlformats.org/officeDocument/2006/relationships/tags" Target="../tags/tag425.xml"/><Relationship Id="rId1" Type="http://schemas.openxmlformats.org/officeDocument/2006/relationships/tags" Target="../tags/tag410.xml"/><Relationship Id="rId6" Type="http://schemas.openxmlformats.org/officeDocument/2006/relationships/tags" Target="../tags/tag415.xml"/><Relationship Id="rId11" Type="http://schemas.openxmlformats.org/officeDocument/2006/relationships/tags" Target="../tags/tag420.xml"/><Relationship Id="rId5" Type="http://schemas.openxmlformats.org/officeDocument/2006/relationships/tags" Target="../tags/tag414.xml"/><Relationship Id="rId15" Type="http://schemas.openxmlformats.org/officeDocument/2006/relationships/tags" Target="../tags/tag424.xml"/><Relationship Id="rId10" Type="http://schemas.openxmlformats.org/officeDocument/2006/relationships/tags" Target="../tags/tag419.xml"/><Relationship Id="rId4" Type="http://schemas.openxmlformats.org/officeDocument/2006/relationships/tags" Target="../tags/tag413.xml"/><Relationship Id="rId9" Type="http://schemas.openxmlformats.org/officeDocument/2006/relationships/tags" Target="../tags/tag418.xml"/><Relationship Id="rId14" Type="http://schemas.openxmlformats.org/officeDocument/2006/relationships/tags" Target="../tags/tag42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433.xml"/><Relationship Id="rId3" Type="http://schemas.openxmlformats.org/officeDocument/2006/relationships/tags" Target="../tags/tag428.xml"/><Relationship Id="rId7" Type="http://schemas.openxmlformats.org/officeDocument/2006/relationships/tags" Target="../tags/tag432.xml"/><Relationship Id="rId2" Type="http://schemas.openxmlformats.org/officeDocument/2006/relationships/tags" Target="../tags/tag427.xml"/><Relationship Id="rId1" Type="http://schemas.openxmlformats.org/officeDocument/2006/relationships/tags" Target="../tags/tag426.xml"/><Relationship Id="rId6" Type="http://schemas.openxmlformats.org/officeDocument/2006/relationships/tags" Target="../tags/tag431.xml"/><Relationship Id="rId11" Type="http://schemas.openxmlformats.org/officeDocument/2006/relationships/notesSlide" Target="../notesSlides/notesSlide14.xml"/><Relationship Id="rId5" Type="http://schemas.openxmlformats.org/officeDocument/2006/relationships/tags" Target="../tags/tag43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429.xml"/><Relationship Id="rId9" Type="http://schemas.openxmlformats.org/officeDocument/2006/relationships/tags" Target="../tags/tag43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442.xml"/><Relationship Id="rId13" Type="http://schemas.openxmlformats.org/officeDocument/2006/relationships/tags" Target="../tags/tag670.xml"/><Relationship Id="rId3" Type="http://schemas.openxmlformats.org/officeDocument/2006/relationships/tags" Target="../tags/tag437.xml"/><Relationship Id="rId7" Type="http://schemas.openxmlformats.org/officeDocument/2006/relationships/tags" Target="../tags/tag441.xml"/><Relationship Id="rId12" Type="http://schemas.openxmlformats.org/officeDocument/2006/relationships/notesSlide" Target="../notesSlides/notesSlide15.xml"/><Relationship Id="rId2" Type="http://schemas.openxmlformats.org/officeDocument/2006/relationships/tags" Target="../tags/tag436.xml"/><Relationship Id="rId1" Type="http://schemas.openxmlformats.org/officeDocument/2006/relationships/tags" Target="../tags/tag435.xml"/><Relationship Id="rId6" Type="http://schemas.openxmlformats.org/officeDocument/2006/relationships/tags" Target="../tags/tag44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439.xml"/><Relationship Id="rId10" Type="http://schemas.openxmlformats.org/officeDocument/2006/relationships/tags" Target="../tags/tag444.xml"/><Relationship Id="rId4" Type="http://schemas.openxmlformats.org/officeDocument/2006/relationships/tags" Target="../tags/tag438.xml"/><Relationship Id="rId9" Type="http://schemas.openxmlformats.org/officeDocument/2006/relationships/tags" Target="../tags/tag443.xml"/><Relationship Id="rId14" Type="http://schemas.openxmlformats.org/officeDocument/2006/relationships/image" Target="../media/image160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image" Target="../media/image100.png"/><Relationship Id="rId3" Type="http://schemas.openxmlformats.org/officeDocument/2006/relationships/tags" Target="../tags/tag7.xml"/><Relationship Id="rId21" Type="http://schemas.openxmlformats.org/officeDocument/2006/relationships/tags" Target="../tags/tag25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tags" Target="../tags/tag7210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0" Type="http://schemas.openxmlformats.org/officeDocument/2006/relationships/tags" Target="../tags/tag24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24" Type="http://schemas.openxmlformats.org/officeDocument/2006/relationships/notesSlide" Target="../notesSlides/notesSlide2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14.xml"/><Relationship Id="rId19" Type="http://schemas.openxmlformats.org/officeDocument/2006/relationships/tags" Target="../tags/tag23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Relationship Id="rId22" Type="http://schemas.openxmlformats.org/officeDocument/2006/relationships/tags" Target="../tags/tag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24.png"/><Relationship Id="rId3" Type="http://schemas.openxmlformats.org/officeDocument/2006/relationships/image" Target="../media/image120.png"/><Relationship Id="rId7" Type="http://schemas.openxmlformats.org/officeDocument/2006/relationships/image" Target="../media/image180.png"/><Relationship Id="rId12" Type="http://schemas.openxmlformats.org/officeDocument/2006/relationships/image" Target="../media/image2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220.png"/><Relationship Id="rId5" Type="http://schemas.openxmlformats.org/officeDocument/2006/relationships/image" Target="../media/image160.png"/><Relationship Id="rId10" Type="http://schemas.openxmlformats.org/officeDocument/2006/relationships/image" Target="../media/image210.png"/><Relationship Id="rId4" Type="http://schemas.openxmlformats.org/officeDocument/2006/relationships/image" Target="../media/image150.png"/><Relationship Id="rId9" Type="http://schemas.openxmlformats.org/officeDocument/2006/relationships/image" Target="../media/image211.png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tags" Target="../tags/tag470.xml"/><Relationship Id="rId21" Type="http://schemas.openxmlformats.org/officeDocument/2006/relationships/tags" Target="../tags/tag465.xml"/><Relationship Id="rId42" Type="http://schemas.openxmlformats.org/officeDocument/2006/relationships/tags" Target="../tags/tag486.xml"/><Relationship Id="rId47" Type="http://schemas.openxmlformats.org/officeDocument/2006/relationships/tags" Target="../tags/tag491.xml"/><Relationship Id="rId63" Type="http://schemas.openxmlformats.org/officeDocument/2006/relationships/tags" Target="../tags/tag507.xml"/><Relationship Id="rId68" Type="http://schemas.openxmlformats.org/officeDocument/2006/relationships/tags" Target="../tags/tag512.xml"/><Relationship Id="rId7" Type="http://schemas.openxmlformats.org/officeDocument/2006/relationships/tags" Target="../tags/tag451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446.xml"/><Relationship Id="rId16" Type="http://schemas.openxmlformats.org/officeDocument/2006/relationships/tags" Target="../tags/tag460.xml"/><Relationship Id="rId29" Type="http://schemas.openxmlformats.org/officeDocument/2006/relationships/tags" Target="../tags/tag473.xml"/><Relationship Id="rId11" Type="http://schemas.openxmlformats.org/officeDocument/2006/relationships/tags" Target="../tags/tag455.xml"/><Relationship Id="rId24" Type="http://schemas.openxmlformats.org/officeDocument/2006/relationships/tags" Target="../tags/tag468.xml"/><Relationship Id="rId32" Type="http://schemas.openxmlformats.org/officeDocument/2006/relationships/tags" Target="../tags/tag476.xml"/><Relationship Id="rId37" Type="http://schemas.openxmlformats.org/officeDocument/2006/relationships/tags" Target="../tags/tag481.xml"/><Relationship Id="rId40" Type="http://schemas.openxmlformats.org/officeDocument/2006/relationships/tags" Target="../tags/tag484.xml"/><Relationship Id="rId45" Type="http://schemas.openxmlformats.org/officeDocument/2006/relationships/tags" Target="../tags/tag489.xml"/><Relationship Id="rId53" Type="http://schemas.openxmlformats.org/officeDocument/2006/relationships/tags" Target="../tags/tag497.xml"/><Relationship Id="rId58" Type="http://schemas.openxmlformats.org/officeDocument/2006/relationships/tags" Target="../tags/tag502.xml"/><Relationship Id="rId66" Type="http://schemas.openxmlformats.org/officeDocument/2006/relationships/tags" Target="../tags/tag510.xml"/><Relationship Id="rId5" Type="http://schemas.openxmlformats.org/officeDocument/2006/relationships/tags" Target="../tags/tag449.xml"/><Relationship Id="rId61" Type="http://schemas.openxmlformats.org/officeDocument/2006/relationships/tags" Target="../tags/tag505.xml"/><Relationship Id="rId19" Type="http://schemas.openxmlformats.org/officeDocument/2006/relationships/tags" Target="../tags/tag463.xml"/><Relationship Id="rId14" Type="http://schemas.openxmlformats.org/officeDocument/2006/relationships/tags" Target="../tags/tag458.xml"/><Relationship Id="rId22" Type="http://schemas.openxmlformats.org/officeDocument/2006/relationships/tags" Target="../tags/tag466.xml"/><Relationship Id="rId27" Type="http://schemas.openxmlformats.org/officeDocument/2006/relationships/tags" Target="../tags/tag471.xml"/><Relationship Id="rId30" Type="http://schemas.openxmlformats.org/officeDocument/2006/relationships/tags" Target="../tags/tag474.xml"/><Relationship Id="rId35" Type="http://schemas.openxmlformats.org/officeDocument/2006/relationships/tags" Target="../tags/tag479.xml"/><Relationship Id="rId43" Type="http://schemas.openxmlformats.org/officeDocument/2006/relationships/tags" Target="../tags/tag487.xml"/><Relationship Id="rId48" Type="http://schemas.openxmlformats.org/officeDocument/2006/relationships/tags" Target="../tags/tag492.xml"/><Relationship Id="rId56" Type="http://schemas.openxmlformats.org/officeDocument/2006/relationships/tags" Target="../tags/tag500.xml"/><Relationship Id="rId64" Type="http://schemas.openxmlformats.org/officeDocument/2006/relationships/tags" Target="../tags/tag508.xml"/><Relationship Id="rId69" Type="http://schemas.openxmlformats.org/officeDocument/2006/relationships/tags" Target="../tags/tag513.xml"/><Relationship Id="rId8" Type="http://schemas.openxmlformats.org/officeDocument/2006/relationships/tags" Target="../tags/tag452.xml"/><Relationship Id="rId51" Type="http://schemas.openxmlformats.org/officeDocument/2006/relationships/tags" Target="../tags/tag495.xml"/><Relationship Id="rId72" Type="http://schemas.openxmlformats.org/officeDocument/2006/relationships/notesSlide" Target="../notesSlides/notesSlide24.xml"/><Relationship Id="rId3" Type="http://schemas.openxmlformats.org/officeDocument/2006/relationships/tags" Target="../tags/tag447.xml"/><Relationship Id="rId12" Type="http://schemas.openxmlformats.org/officeDocument/2006/relationships/tags" Target="../tags/tag456.xml"/><Relationship Id="rId17" Type="http://schemas.openxmlformats.org/officeDocument/2006/relationships/tags" Target="../tags/tag461.xml"/><Relationship Id="rId25" Type="http://schemas.openxmlformats.org/officeDocument/2006/relationships/tags" Target="../tags/tag469.xml"/><Relationship Id="rId33" Type="http://schemas.openxmlformats.org/officeDocument/2006/relationships/tags" Target="../tags/tag477.xml"/><Relationship Id="rId38" Type="http://schemas.openxmlformats.org/officeDocument/2006/relationships/tags" Target="../tags/tag482.xml"/><Relationship Id="rId46" Type="http://schemas.openxmlformats.org/officeDocument/2006/relationships/tags" Target="../tags/tag490.xml"/><Relationship Id="rId59" Type="http://schemas.openxmlformats.org/officeDocument/2006/relationships/tags" Target="../tags/tag503.xml"/><Relationship Id="rId67" Type="http://schemas.openxmlformats.org/officeDocument/2006/relationships/tags" Target="../tags/tag511.xml"/><Relationship Id="rId20" Type="http://schemas.openxmlformats.org/officeDocument/2006/relationships/tags" Target="../tags/tag464.xml"/><Relationship Id="rId41" Type="http://schemas.openxmlformats.org/officeDocument/2006/relationships/tags" Target="../tags/tag485.xml"/><Relationship Id="rId54" Type="http://schemas.openxmlformats.org/officeDocument/2006/relationships/tags" Target="../tags/tag498.xml"/><Relationship Id="rId62" Type="http://schemas.openxmlformats.org/officeDocument/2006/relationships/tags" Target="../tags/tag506.xml"/><Relationship Id="rId70" Type="http://schemas.openxmlformats.org/officeDocument/2006/relationships/tags" Target="../tags/tag514.xml"/><Relationship Id="rId1" Type="http://schemas.openxmlformats.org/officeDocument/2006/relationships/tags" Target="../tags/tag445.xml"/><Relationship Id="rId6" Type="http://schemas.openxmlformats.org/officeDocument/2006/relationships/tags" Target="../tags/tag450.xml"/><Relationship Id="rId15" Type="http://schemas.openxmlformats.org/officeDocument/2006/relationships/tags" Target="../tags/tag459.xml"/><Relationship Id="rId23" Type="http://schemas.openxmlformats.org/officeDocument/2006/relationships/tags" Target="../tags/tag467.xml"/><Relationship Id="rId28" Type="http://schemas.openxmlformats.org/officeDocument/2006/relationships/tags" Target="../tags/tag472.xml"/><Relationship Id="rId36" Type="http://schemas.openxmlformats.org/officeDocument/2006/relationships/tags" Target="../tags/tag480.xml"/><Relationship Id="rId49" Type="http://schemas.openxmlformats.org/officeDocument/2006/relationships/tags" Target="../tags/tag493.xml"/><Relationship Id="rId57" Type="http://schemas.openxmlformats.org/officeDocument/2006/relationships/tags" Target="../tags/tag501.xml"/><Relationship Id="rId10" Type="http://schemas.openxmlformats.org/officeDocument/2006/relationships/tags" Target="../tags/tag454.xml"/><Relationship Id="rId31" Type="http://schemas.openxmlformats.org/officeDocument/2006/relationships/tags" Target="../tags/tag475.xml"/><Relationship Id="rId44" Type="http://schemas.openxmlformats.org/officeDocument/2006/relationships/tags" Target="../tags/tag488.xml"/><Relationship Id="rId52" Type="http://schemas.openxmlformats.org/officeDocument/2006/relationships/tags" Target="../tags/tag496.xml"/><Relationship Id="rId60" Type="http://schemas.openxmlformats.org/officeDocument/2006/relationships/tags" Target="../tags/tag504.xml"/><Relationship Id="rId65" Type="http://schemas.openxmlformats.org/officeDocument/2006/relationships/tags" Target="../tags/tag509.xml"/><Relationship Id="rId4" Type="http://schemas.openxmlformats.org/officeDocument/2006/relationships/tags" Target="../tags/tag448.xml"/><Relationship Id="rId9" Type="http://schemas.openxmlformats.org/officeDocument/2006/relationships/tags" Target="../tags/tag453.xml"/><Relationship Id="rId13" Type="http://schemas.openxmlformats.org/officeDocument/2006/relationships/tags" Target="../tags/tag457.xml"/><Relationship Id="rId18" Type="http://schemas.openxmlformats.org/officeDocument/2006/relationships/tags" Target="../tags/tag462.xml"/><Relationship Id="rId39" Type="http://schemas.openxmlformats.org/officeDocument/2006/relationships/tags" Target="../tags/tag483.xml"/><Relationship Id="rId34" Type="http://schemas.openxmlformats.org/officeDocument/2006/relationships/tags" Target="../tags/tag478.xml"/><Relationship Id="rId50" Type="http://schemas.openxmlformats.org/officeDocument/2006/relationships/tags" Target="../tags/tag494.xml"/><Relationship Id="rId55" Type="http://schemas.openxmlformats.org/officeDocument/2006/relationships/tags" Target="../tags/tag499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tags" Target="../tags/tag527.xml"/><Relationship Id="rId18" Type="http://schemas.openxmlformats.org/officeDocument/2006/relationships/tags" Target="../tags/tag532.xml"/><Relationship Id="rId26" Type="http://schemas.openxmlformats.org/officeDocument/2006/relationships/tags" Target="../tags/tag540.xml"/><Relationship Id="rId39" Type="http://schemas.openxmlformats.org/officeDocument/2006/relationships/tags" Target="../tags/tag553.xml"/><Relationship Id="rId21" Type="http://schemas.openxmlformats.org/officeDocument/2006/relationships/tags" Target="../tags/tag535.xml"/><Relationship Id="rId34" Type="http://schemas.openxmlformats.org/officeDocument/2006/relationships/tags" Target="../tags/tag548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521.xml"/><Relationship Id="rId2" Type="http://schemas.openxmlformats.org/officeDocument/2006/relationships/tags" Target="../tags/tag516.xml"/><Relationship Id="rId16" Type="http://schemas.openxmlformats.org/officeDocument/2006/relationships/tags" Target="../tags/tag530.xml"/><Relationship Id="rId20" Type="http://schemas.openxmlformats.org/officeDocument/2006/relationships/tags" Target="../tags/tag534.xml"/><Relationship Id="rId29" Type="http://schemas.openxmlformats.org/officeDocument/2006/relationships/tags" Target="../tags/tag543.xml"/><Relationship Id="rId41" Type="http://schemas.openxmlformats.org/officeDocument/2006/relationships/tags" Target="../tags/tag555.xml"/><Relationship Id="rId1" Type="http://schemas.openxmlformats.org/officeDocument/2006/relationships/tags" Target="../tags/tag515.xml"/><Relationship Id="rId6" Type="http://schemas.openxmlformats.org/officeDocument/2006/relationships/tags" Target="../tags/tag520.xml"/><Relationship Id="rId11" Type="http://schemas.openxmlformats.org/officeDocument/2006/relationships/tags" Target="../tags/tag525.xml"/><Relationship Id="rId24" Type="http://schemas.openxmlformats.org/officeDocument/2006/relationships/tags" Target="../tags/tag538.xml"/><Relationship Id="rId32" Type="http://schemas.openxmlformats.org/officeDocument/2006/relationships/tags" Target="../tags/tag546.xml"/><Relationship Id="rId37" Type="http://schemas.openxmlformats.org/officeDocument/2006/relationships/tags" Target="../tags/tag551.xml"/><Relationship Id="rId40" Type="http://schemas.openxmlformats.org/officeDocument/2006/relationships/tags" Target="../tags/tag554.xml"/><Relationship Id="rId5" Type="http://schemas.openxmlformats.org/officeDocument/2006/relationships/tags" Target="../tags/tag519.xml"/><Relationship Id="rId15" Type="http://schemas.openxmlformats.org/officeDocument/2006/relationships/tags" Target="../tags/tag529.xml"/><Relationship Id="rId23" Type="http://schemas.openxmlformats.org/officeDocument/2006/relationships/tags" Target="../tags/tag537.xml"/><Relationship Id="rId28" Type="http://schemas.openxmlformats.org/officeDocument/2006/relationships/tags" Target="../tags/tag542.xml"/><Relationship Id="rId36" Type="http://schemas.openxmlformats.org/officeDocument/2006/relationships/tags" Target="../tags/tag550.xml"/><Relationship Id="rId10" Type="http://schemas.openxmlformats.org/officeDocument/2006/relationships/tags" Target="../tags/tag524.xml"/><Relationship Id="rId19" Type="http://schemas.openxmlformats.org/officeDocument/2006/relationships/tags" Target="../tags/tag533.xml"/><Relationship Id="rId31" Type="http://schemas.openxmlformats.org/officeDocument/2006/relationships/tags" Target="../tags/tag545.xml"/><Relationship Id="rId4" Type="http://schemas.openxmlformats.org/officeDocument/2006/relationships/tags" Target="../tags/tag518.xml"/><Relationship Id="rId9" Type="http://schemas.openxmlformats.org/officeDocument/2006/relationships/tags" Target="../tags/tag523.xml"/><Relationship Id="rId14" Type="http://schemas.openxmlformats.org/officeDocument/2006/relationships/tags" Target="../tags/tag528.xml"/><Relationship Id="rId22" Type="http://schemas.openxmlformats.org/officeDocument/2006/relationships/tags" Target="../tags/tag536.xml"/><Relationship Id="rId27" Type="http://schemas.openxmlformats.org/officeDocument/2006/relationships/tags" Target="../tags/tag541.xml"/><Relationship Id="rId30" Type="http://schemas.openxmlformats.org/officeDocument/2006/relationships/tags" Target="../tags/tag544.xml"/><Relationship Id="rId35" Type="http://schemas.openxmlformats.org/officeDocument/2006/relationships/tags" Target="../tags/tag549.xml"/><Relationship Id="rId43" Type="http://schemas.openxmlformats.org/officeDocument/2006/relationships/notesSlide" Target="../notesSlides/notesSlide25.xml"/><Relationship Id="rId8" Type="http://schemas.openxmlformats.org/officeDocument/2006/relationships/tags" Target="../tags/tag522.xml"/><Relationship Id="rId3" Type="http://schemas.openxmlformats.org/officeDocument/2006/relationships/tags" Target="../tags/tag517.xml"/><Relationship Id="rId12" Type="http://schemas.openxmlformats.org/officeDocument/2006/relationships/tags" Target="../tags/tag526.xml"/><Relationship Id="rId17" Type="http://schemas.openxmlformats.org/officeDocument/2006/relationships/tags" Target="../tags/tag531.xml"/><Relationship Id="rId25" Type="http://schemas.openxmlformats.org/officeDocument/2006/relationships/tags" Target="../tags/tag539.xml"/><Relationship Id="rId33" Type="http://schemas.openxmlformats.org/officeDocument/2006/relationships/tags" Target="../tags/tag547.xml"/><Relationship Id="rId38" Type="http://schemas.openxmlformats.org/officeDocument/2006/relationships/tags" Target="../tags/tag552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52.xml"/><Relationship Id="rId21" Type="http://schemas.openxmlformats.org/officeDocument/2006/relationships/tags" Target="../tags/tag47.xml"/><Relationship Id="rId34" Type="http://schemas.openxmlformats.org/officeDocument/2006/relationships/tags" Target="../tags/tag60.xml"/><Relationship Id="rId42" Type="http://schemas.openxmlformats.org/officeDocument/2006/relationships/tags" Target="../tags/tag68.xml"/><Relationship Id="rId47" Type="http://schemas.openxmlformats.org/officeDocument/2006/relationships/tags" Target="../tags/tag73.xml"/><Relationship Id="rId50" Type="http://schemas.openxmlformats.org/officeDocument/2006/relationships/tags" Target="../tags/tag76.xml"/><Relationship Id="rId55" Type="http://schemas.openxmlformats.org/officeDocument/2006/relationships/tags" Target="../tags/tag81.xml"/><Relationship Id="rId63" Type="http://schemas.openxmlformats.org/officeDocument/2006/relationships/tags" Target="../tags/tag8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29" Type="http://schemas.openxmlformats.org/officeDocument/2006/relationships/tags" Target="../tags/tag55.xml"/><Relationship Id="rId11" Type="http://schemas.openxmlformats.org/officeDocument/2006/relationships/tags" Target="../tags/tag37.xml"/><Relationship Id="rId24" Type="http://schemas.openxmlformats.org/officeDocument/2006/relationships/tags" Target="../tags/tag50.xml"/><Relationship Id="rId32" Type="http://schemas.openxmlformats.org/officeDocument/2006/relationships/tags" Target="../tags/tag58.xml"/><Relationship Id="rId37" Type="http://schemas.openxmlformats.org/officeDocument/2006/relationships/tags" Target="../tags/tag63.xml"/><Relationship Id="rId40" Type="http://schemas.openxmlformats.org/officeDocument/2006/relationships/tags" Target="../tags/tag66.xml"/><Relationship Id="rId45" Type="http://schemas.openxmlformats.org/officeDocument/2006/relationships/tags" Target="../tags/tag71.xml"/><Relationship Id="rId53" Type="http://schemas.openxmlformats.org/officeDocument/2006/relationships/tags" Target="../tags/tag79.xml"/><Relationship Id="rId58" Type="http://schemas.openxmlformats.org/officeDocument/2006/relationships/tags" Target="../tags/tag84.xml"/><Relationship Id="rId5" Type="http://schemas.openxmlformats.org/officeDocument/2006/relationships/tags" Target="../tags/tag31.xml"/><Relationship Id="rId61" Type="http://schemas.openxmlformats.org/officeDocument/2006/relationships/tags" Target="../tags/tag87.xml"/><Relationship Id="rId19" Type="http://schemas.openxmlformats.org/officeDocument/2006/relationships/tags" Target="../tags/tag45.xml"/><Relationship Id="rId14" Type="http://schemas.openxmlformats.org/officeDocument/2006/relationships/tags" Target="../tags/tag40.xml"/><Relationship Id="rId22" Type="http://schemas.openxmlformats.org/officeDocument/2006/relationships/tags" Target="../tags/tag48.xml"/><Relationship Id="rId27" Type="http://schemas.openxmlformats.org/officeDocument/2006/relationships/tags" Target="../tags/tag53.xml"/><Relationship Id="rId30" Type="http://schemas.openxmlformats.org/officeDocument/2006/relationships/tags" Target="../tags/tag56.xml"/><Relationship Id="rId35" Type="http://schemas.openxmlformats.org/officeDocument/2006/relationships/tags" Target="../tags/tag61.xml"/><Relationship Id="rId43" Type="http://schemas.openxmlformats.org/officeDocument/2006/relationships/tags" Target="../tags/tag69.xml"/><Relationship Id="rId48" Type="http://schemas.openxmlformats.org/officeDocument/2006/relationships/tags" Target="../tags/tag74.xml"/><Relationship Id="rId56" Type="http://schemas.openxmlformats.org/officeDocument/2006/relationships/tags" Target="../tags/tag82.xml"/><Relationship Id="rId64" Type="http://schemas.openxmlformats.org/officeDocument/2006/relationships/slideLayout" Target="../slideLayouts/slideLayout4.xml"/><Relationship Id="rId8" Type="http://schemas.openxmlformats.org/officeDocument/2006/relationships/tags" Target="../tags/tag34.xml"/><Relationship Id="rId51" Type="http://schemas.openxmlformats.org/officeDocument/2006/relationships/tags" Target="../tags/tag77.xml"/><Relationship Id="rId3" Type="http://schemas.openxmlformats.org/officeDocument/2006/relationships/tags" Target="../tags/tag29.xml"/><Relationship Id="rId12" Type="http://schemas.openxmlformats.org/officeDocument/2006/relationships/tags" Target="../tags/tag38.xml"/><Relationship Id="rId17" Type="http://schemas.openxmlformats.org/officeDocument/2006/relationships/tags" Target="../tags/tag43.xml"/><Relationship Id="rId25" Type="http://schemas.openxmlformats.org/officeDocument/2006/relationships/tags" Target="../tags/tag51.xml"/><Relationship Id="rId33" Type="http://schemas.openxmlformats.org/officeDocument/2006/relationships/tags" Target="../tags/tag59.xml"/><Relationship Id="rId38" Type="http://schemas.openxmlformats.org/officeDocument/2006/relationships/tags" Target="../tags/tag64.xml"/><Relationship Id="rId46" Type="http://schemas.openxmlformats.org/officeDocument/2006/relationships/tags" Target="../tags/tag72.xml"/><Relationship Id="rId59" Type="http://schemas.openxmlformats.org/officeDocument/2006/relationships/tags" Target="../tags/tag85.xml"/><Relationship Id="rId20" Type="http://schemas.openxmlformats.org/officeDocument/2006/relationships/tags" Target="../tags/tag46.xml"/><Relationship Id="rId41" Type="http://schemas.openxmlformats.org/officeDocument/2006/relationships/tags" Target="../tags/tag67.xml"/><Relationship Id="rId54" Type="http://schemas.openxmlformats.org/officeDocument/2006/relationships/tags" Target="../tags/tag80.xml"/><Relationship Id="rId62" Type="http://schemas.openxmlformats.org/officeDocument/2006/relationships/tags" Target="../tags/tag8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5" Type="http://schemas.openxmlformats.org/officeDocument/2006/relationships/tags" Target="../tags/tag41.xml"/><Relationship Id="rId23" Type="http://schemas.openxmlformats.org/officeDocument/2006/relationships/tags" Target="../tags/tag49.xml"/><Relationship Id="rId28" Type="http://schemas.openxmlformats.org/officeDocument/2006/relationships/tags" Target="../tags/tag54.xml"/><Relationship Id="rId36" Type="http://schemas.openxmlformats.org/officeDocument/2006/relationships/tags" Target="../tags/tag62.xml"/><Relationship Id="rId49" Type="http://schemas.openxmlformats.org/officeDocument/2006/relationships/tags" Target="../tags/tag75.xml"/><Relationship Id="rId57" Type="http://schemas.openxmlformats.org/officeDocument/2006/relationships/tags" Target="../tags/tag83.xml"/><Relationship Id="rId10" Type="http://schemas.openxmlformats.org/officeDocument/2006/relationships/tags" Target="../tags/tag36.xml"/><Relationship Id="rId31" Type="http://schemas.openxmlformats.org/officeDocument/2006/relationships/tags" Target="../tags/tag57.xml"/><Relationship Id="rId44" Type="http://schemas.openxmlformats.org/officeDocument/2006/relationships/tags" Target="../tags/tag70.xml"/><Relationship Id="rId52" Type="http://schemas.openxmlformats.org/officeDocument/2006/relationships/tags" Target="../tags/tag78.xml"/><Relationship Id="rId60" Type="http://schemas.openxmlformats.org/officeDocument/2006/relationships/tags" Target="../tags/tag86.xml"/><Relationship Id="rId65" Type="http://schemas.openxmlformats.org/officeDocument/2006/relationships/notesSlide" Target="../notesSlides/notesSlide3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3" Type="http://schemas.openxmlformats.org/officeDocument/2006/relationships/tags" Target="../tags/tag39.xml"/><Relationship Id="rId18" Type="http://schemas.openxmlformats.org/officeDocument/2006/relationships/tags" Target="../tags/tag44.xml"/><Relationship Id="rId39" Type="http://schemas.openxmlformats.org/officeDocument/2006/relationships/tags" Target="../tags/tag65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tags" Target="../tags/tag568.xml"/><Relationship Id="rId18" Type="http://schemas.openxmlformats.org/officeDocument/2006/relationships/tags" Target="../tags/tag573.xml"/><Relationship Id="rId26" Type="http://schemas.openxmlformats.org/officeDocument/2006/relationships/tags" Target="../tags/tag581.xml"/><Relationship Id="rId21" Type="http://schemas.openxmlformats.org/officeDocument/2006/relationships/tags" Target="../tags/tag576.xml"/><Relationship Id="rId34" Type="http://schemas.openxmlformats.org/officeDocument/2006/relationships/tags" Target="../tags/tag589.xml"/><Relationship Id="rId7" Type="http://schemas.openxmlformats.org/officeDocument/2006/relationships/tags" Target="../tags/tag562.xml"/><Relationship Id="rId12" Type="http://schemas.openxmlformats.org/officeDocument/2006/relationships/tags" Target="../tags/tag567.xml"/><Relationship Id="rId17" Type="http://schemas.openxmlformats.org/officeDocument/2006/relationships/tags" Target="../tags/tag572.xml"/><Relationship Id="rId25" Type="http://schemas.openxmlformats.org/officeDocument/2006/relationships/tags" Target="../tags/tag580.xml"/><Relationship Id="rId33" Type="http://schemas.openxmlformats.org/officeDocument/2006/relationships/tags" Target="../tags/tag588.xml"/><Relationship Id="rId2" Type="http://schemas.openxmlformats.org/officeDocument/2006/relationships/tags" Target="../tags/tag557.xml"/><Relationship Id="rId16" Type="http://schemas.openxmlformats.org/officeDocument/2006/relationships/tags" Target="../tags/tag571.xml"/><Relationship Id="rId20" Type="http://schemas.openxmlformats.org/officeDocument/2006/relationships/tags" Target="../tags/tag575.xml"/><Relationship Id="rId29" Type="http://schemas.openxmlformats.org/officeDocument/2006/relationships/tags" Target="../tags/tag584.xml"/><Relationship Id="rId1" Type="http://schemas.openxmlformats.org/officeDocument/2006/relationships/tags" Target="../tags/tag556.xml"/><Relationship Id="rId6" Type="http://schemas.openxmlformats.org/officeDocument/2006/relationships/tags" Target="../tags/tag561.xml"/><Relationship Id="rId11" Type="http://schemas.openxmlformats.org/officeDocument/2006/relationships/tags" Target="../tags/tag566.xml"/><Relationship Id="rId24" Type="http://schemas.openxmlformats.org/officeDocument/2006/relationships/tags" Target="../tags/tag579.xml"/><Relationship Id="rId32" Type="http://schemas.openxmlformats.org/officeDocument/2006/relationships/tags" Target="../tags/tag587.xml"/><Relationship Id="rId37" Type="http://schemas.openxmlformats.org/officeDocument/2006/relationships/notesSlide" Target="../notesSlides/notesSlide26.xml"/><Relationship Id="rId5" Type="http://schemas.openxmlformats.org/officeDocument/2006/relationships/tags" Target="../tags/tag560.xml"/><Relationship Id="rId15" Type="http://schemas.openxmlformats.org/officeDocument/2006/relationships/tags" Target="../tags/tag570.xml"/><Relationship Id="rId23" Type="http://schemas.openxmlformats.org/officeDocument/2006/relationships/tags" Target="../tags/tag578.xml"/><Relationship Id="rId28" Type="http://schemas.openxmlformats.org/officeDocument/2006/relationships/tags" Target="../tags/tag583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565.xml"/><Relationship Id="rId19" Type="http://schemas.openxmlformats.org/officeDocument/2006/relationships/tags" Target="../tags/tag574.xml"/><Relationship Id="rId31" Type="http://schemas.openxmlformats.org/officeDocument/2006/relationships/tags" Target="../tags/tag586.xml"/><Relationship Id="rId4" Type="http://schemas.openxmlformats.org/officeDocument/2006/relationships/tags" Target="../tags/tag559.xml"/><Relationship Id="rId9" Type="http://schemas.openxmlformats.org/officeDocument/2006/relationships/tags" Target="../tags/tag564.xml"/><Relationship Id="rId14" Type="http://schemas.openxmlformats.org/officeDocument/2006/relationships/tags" Target="../tags/tag569.xml"/><Relationship Id="rId22" Type="http://schemas.openxmlformats.org/officeDocument/2006/relationships/tags" Target="../tags/tag577.xml"/><Relationship Id="rId27" Type="http://schemas.openxmlformats.org/officeDocument/2006/relationships/tags" Target="../tags/tag582.xml"/><Relationship Id="rId30" Type="http://schemas.openxmlformats.org/officeDocument/2006/relationships/tags" Target="../tags/tag585.xml"/><Relationship Id="rId35" Type="http://schemas.openxmlformats.org/officeDocument/2006/relationships/tags" Target="../tags/tag590.xml"/><Relationship Id="rId8" Type="http://schemas.openxmlformats.org/officeDocument/2006/relationships/tags" Target="../tags/tag563.xml"/><Relationship Id="rId3" Type="http://schemas.openxmlformats.org/officeDocument/2006/relationships/tags" Target="../tags/tag558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603.xml"/><Relationship Id="rId18" Type="http://schemas.openxmlformats.org/officeDocument/2006/relationships/tags" Target="../tags/tag608.xml"/><Relationship Id="rId26" Type="http://schemas.openxmlformats.org/officeDocument/2006/relationships/tags" Target="../tags/tag616.xml"/><Relationship Id="rId39" Type="http://schemas.openxmlformats.org/officeDocument/2006/relationships/tags" Target="../tags/tag629.xml"/><Relationship Id="rId21" Type="http://schemas.openxmlformats.org/officeDocument/2006/relationships/tags" Target="../tags/tag611.xml"/><Relationship Id="rId34" Type="http://schemas.openxmlformats.org/officeDocument/2006/relationships/tags" Target="../tags/tag624.xml"/><Relationship Id="rId42" Type="http://schemas.openxmlformats.org/officeDocument/2006/relationships/tags" Target="../tags/tag632.xml"/><Relationship Id="rId47" Type="http://schemas.openxmlformats.org/officeDocument/2006/relationships/image" Target="../media/image12.png"/><Relationship Id="rId50" Type="http://schemas.openxmlformats.org/officeDocument/2006/relationships/tags" Target="../tags/tag1620.xml"/><Relationship Id="rId55" Type="http://schemas.openxmlformats.org/officeDocument/2006/relationships/image" Target="../media/image17.png"/><Relationship Id="rId7" Type="http://schemas.openxmlformats.org/officeDocument/2006/relationships/tags" Target="../tags/tag597.xml"/><Relationship Id="rId2" Type="http://schemas.openxmlformats.org/officeDocument/2006/relationships/tags" Target="../tags/tag592.xml"/><Relationship Id="rId16" Type="http://schemas.openxmlformats.org/officeDocument/2006/relationships/tags" Target="../tags/tag606.xml"/><Relationship Id="rId29" Type="http://schemas.openxmlformats.org/officeDocument/2006/relationships/tags" Target="../tags/tag619.xml"/><Relationship Id="rId11" Type="http://schemas.openxmlformats.org/officeDocument/2006/relationships/tags" Target="../tags/tag601.xml"/><Relationship Id="rId24" Type="http://schemas.openxmlformats.org/officeDocument/2006/relationships/tags" Target="../tags/tag614.xml"/><Relationship Id="rId32" Type="http://schemas.openxmlformats.org/officeDocument/2006/relationships/tags" Target="../tags/tag622.xml"/><Relationship Id="rId37" Type="http://schemas.openxmlformats.org/officeDocument/2006/relationships/tags" Target="../tags/tag627.xml"/><Relationship Id="rId40" Type="http://schemas.openxmlformats.org/officeDocument/2006/relationships/tags" Target="../tags/tag630.xml"/><Relationship Id="rId45" Type="http://schemas.openxmlformats.org/officeDocument/2006/relationships/notesSlide" Target="../notesSlides/notesSlide27.xml"/><Relationship Id="rId53" Type="http://schemas.openxmlformats.org/officeDocument/2006/relationships/image" Target="../media/image16.png"/><Relationship Id="rId58" Type="http://schemas.openxmlformats.org/officeDocument/2006/relationships/tags" Target="../tags/tag1570.xml"/><Relationship Id="rId5" Type="http://schemas.openxmlformats.org/officeDocument/2006/relationships/tags" Target="../tags/tag595.xml"/><Relationship Id="rId61" Type="http://schemas.openxmlformats.org/officeDocument/2006/relationships/image" Target="../media/image20.png"/><Relationship Id="rId19" Type="http://schemas.openxmlformats.org/officeDocument/2006/relationships/tags" Target="../tags/tag609.xml"/><Relationship Id="rId14" Type="http://schemas.openxmlformats.org/officeDocument/2006/relationships/tags" Target="../tags/tag604.xml"/><Relationship Id="rId22" Type="http://schemas.openxmlformats.org/officeDocument/2006/relationships/tags" Target="../tags/tag612.xml"/><Relationship Id="rId27" Type="http://schemas.openxmlformats.org/officeDocument/2006/relationships/tags" Target="../tags/tag617.xml"/><Relationship Id="rId30" Type="http://schemas.openxmlformats.org/officeDocument/2006/relationships/tags" Target="../tags/tag620.xml"/><Relationship Id="rId35" Type="http://schemas.openxmlformats.org/officeDocument/2006/relationships/tags" Target="../tags/tag625.xml"/><Relationship Id="rId43" Type="http://schemas.openxmlformats.org/officeDocument/2006/relationships/tags" Target="../tags/tag633.xml"/><Relationship Id="rId48" Type="http://schemas.openxmlformats.org/officeDocument/2006/relationships/tags" Target="../tags/tag1540.xml"/><Relationship Id="rId56" Type="http://schemas.openxmlformats.org/officeDocument/2006/relationships/tags" Target="../tags/tag1590.xml"/><Relationship Id="rId8" Type="http://schemas.openxmlformats.org/officeDocument/2006/relationships/tags" Target="../tags/tag598.xml"/><Relationship Id="rId51" Type="http://schemas.openxmlformats.org/officeDocument/2006/relationships/image" Target="../media/image15.png"/><Relationship Id="rId3" Type="http://schemas.openxmlformats.org/officeDocument/2006/relationships/tags" Target="../tags/tag593.xml"/><Relationship Id="rId12" Type="http://schemas.openxmlformats.org/officeDocument/2006/relationships/tags" Target="../tags/tag602.xml"/><Relationship Id="rId17" Type="http://schemas.openxmlformats.org/officeDocument/2006/relationships/tags" Target="../tags/tag607.xml"/><Relationship Id="rId25" Type="http://schemas.openxmlformats.org/officeDocument/2006/relationships/tags" Target="../tags/tag615.xml"/><Relationship Id="rId33" Type="http://schemas.openxmlformats.org/officeDocument/2006/relationships/tags" Target="../tags/tag623.xml"/><Relationship Id="rId38" Type="http://schemas.openxmlformats.org/officeDocument/2006/relationships/tags" Target="../tags/tag628.xml"/><Relationship Id="rId46" Type="http://schemas.openxmlformats.org/officeDocument/2006/relationships/tags" Target="../tags/tag1520.xml"/><Relationship Id="rId59" Type="http://schemas.openxmlformats.org/officeDocument/2006/relationships/image" Target="../media/image19.png"/><Relationship Id="rId20" Type="http://schemas.openxmlformats.org/officeDocument/2006/relationships/tags" Target="../tags/tag610.xml"/><Relationship Id="rId41" Type="http://schemas.openxmlformats.org/officeDocument/2006/relationships/tags" Target="../tags/tag631.xml"/><Relationship Id="rId54" Type="http://schemas.openxmlformats.org/officeDocument/2006/relationships/tags" Target="../tags/tag1610.xml"/><Relationship Id="rId1" Type="http://schemas.openxmlformats.org/officeDocument/2006/relationships/tags" Target="../tags/tag591.xml"/><Relationship Id="rId6" Type="http://schemas.openxmlformats.org/officeDocument/2006/relationships/tags" Target="../tags/tag596.xml"/><Relationship Id="rId15" Type="http://schemas.openxmlformats.org/officeDocument/2006/relationships/tags" Target="../tags/tag605.xml"/><Relationship Id="rId23" Type="http://schemas.openxmlformats.org/officeDocument/2006/relationships/tags" Target="../tags/tag613.xml"/><Relationship Id="rId28" Type="http://schemas.openxmlformats.org/officeDocument/2006/relationships/tags" Target="../tags/tag618.xml"/><Relationship Id="rId36" Type="http://schemas.openxmlformats.org/officeDocument/2006/relationships/tags" Target="../tags/tag626.xml"/><Relationship Id="rId49" Type="http://schemas.openxmlformats.org/officeDocument/2006/relationships/image" Target="../media/image1400.png"/><Relationship Id="rId57" Type="http://schemas.openxmlformats.org/officeDocument/2006/relationships/image" Target="../media/image18.png"/><Relationship Id="rId10" Type="http://schemas.openxmlformats.org/officeDocument/2006/relationships/tags" Target="../tags/tag600.xml"/><Relationship Id="rId31" Type="http://schemas.openxmlformats.org/officeDocument/2006/relationships/tags" Target="../tags/tag621.xml"/><Relationship Id="rId44" Type="http://schemas.openxmlformats.org/officeDocument/2006/relationships/slideLayout" Target="../slideLayouts/slideLayout2.xml"/><Relationship Id="rId52" Type="http://schemas.openxmlformats.org/officeDocument/2006/relationships/tags" Target="../tags/tag1630.xml"/><Relationship Id="rId60" Type="http://schemas.openxmlformats.org/officeDocument/2006/relationships/tags" Target="../tags/tag1550.xml"/><Relationship Id="rId4" Type="http://schemas.openxmlformats.org/officeDocument/2006/relationships/tags" Target="../tags/tag594.xml"/><Relationship Id="rId9" Type="http://schemas.openxmlformats.org/officeDocument/2006/relationships/tags" Target="../tags/tag59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94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93.xml"/><Relationship Id="rId9" Type="http://schemas.openxmlformats.org/officeDocument/2006/relationships/tags" Target="../tags/tag98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9" Type="http://schemas.openxmlformats.org/officeDocument/2006/relationships/tags" Target="../tags/tag137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47" Type="http://schemas.openxmlformats.org/officeDocument/2006/relationships/tags" Target="../tags/tag145.xml"/><Relationship Id="rId50" Type="http://schemas.openxmlformats.org/officeDocument/2006/relationships/tags" Target="../tags/tag148.xml"/><Relationship Id="rId7" Type="http://schemas.openxmlformats.org/officeDocument/2006/relationships/tags" Target="../tags/tag105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9" Type="http://schemas.openxmlformats.org/officeDocument/2006/relationships/tags" Target="../tags/tag127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45" Type="http://schemas.openxmlformats.org/officeDocument/2006/relationships/tags" Target="../tags/tag143.xml"/><Relationship Id="rId53" Type="http://schemas.openxmlformats.org/officeDocument/2006/relationships/notesSlide" Target="../notesSlides/notesSlide5.xml"/><Relationship Id="rId5" Type="http://schemas.openxmlformats.org/officeDocument/2006/relationships/tags" Target="../tags/tag103.xml"/><Relationship Id="rId10" Type="http://schemas.openxmlformats.org/officeDocument/2006/relationships/tags" Target="../tags/tag108.xml"/><Relationship Id="rId19" Type="http://schemas.openxmlformats.org/officeDocument/2006/relationships/tags" Target="../tags/tag117.xml"/><Relationship Id="rId31" Type="http://schemas.openxmlformats.org/officeDocument/2006/relationships/tags" Target="../tags/tag129.xml"/><Relationship Id="rId44" Type="http://schemas.openxmlformats.org/officeDocument/2006/relationships/tags" Target="../tags/tag142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Relationship Id="rId48" Type="http://schemas.openxmlformats.org/officeDocument/2006/relationships/tags" Target="../tags/tag146.xml"/><Relationship Id="rId8" Type="http://schemas.openxmlformats.org/officeDocument/2006/relationships/tags" Target="../tags/tag106.xml"/><Relationship Id="rId51" Type="http://schemas.openxmlformats.org/officeDocument/2006/relationships/tags" Target="../tags/tag149.xml"/><Relationship Id="rId3" Type="http://schemas.openxmlformats.org/officeDocument/2006/relationships/tags" Target="../tags/tag101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46" Type="http://schemas.openxmlformats.org/officeDocument/2006/relationships/tags" Target="../tags/tag144.xml"/><Relationship Id="rId20" Type="http://schemas.openxmlformats.org/officeDocument/2006/relationships/tags" Target="../tags/tag118.xml"/><Relationship Id="rId41" Type="http://schemas.openxmlformats.org/officeDocument/2006/relationships/tags" Target="../tags/tag139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49" Type="http://schemas.openxmlformats.org/officeDocument/2006/relationships/tags" Target="../tags/tag14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tags" Target="../tags/tag167.xml"/><Relationship Id="rId26" Type="http://schemas.openxmlformats.org/officeDocument/2006/relationships/tags" Target="../tags/tag175.xml"/><Relationship Id="rId3" Type="http://schemas.openxmlformats.org/officeDocument/2006/relationships/tags" Target="../tags/tag152.xml"/><Relationship Id="rId21" Type="http://schemas.openxmlformats.org/officeDocument/2006/relationships/tags" Target="../tags/tag170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tags" Target="../tags/tag166.xml"/><Relationship Id="rId25" Type="http://schemas.openxmlformats.org/officeDocument/2006/relationships/tags" Target="../tags/tag174.xml"/><Relationship Id="rId2" Type="http://schemas.openxmlformats.org/officeDocument/2006/relationships/tags" Target="../tags/tag151.xml"/><Relationship Id="rId16" Type="http://schemas.openxmlformats.org/officeDocument/2006/relationships/tags" Target="../tags/tag165.xml"/><Relationship Id="rId20" Type="http://schemas.openxmlformats.org/officeDocument/2006/relationships/tags" Target="../tags/tag169.xml"/><Relationship Id="rId29" Type="http://schemas.openxmlformats.org/officeDocument/2006/relationships/tags" Target="../tags/tag178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24" Type="http://schemas.openxmlformats.org/officeDocument/2006/relationships/tags" Target="../tags/tag173.xml"/><Relationship Id="rId32" Type="http://schemas.openxmlformats.org/officeDocument/2006/relationships/notesSlide" Target="../notesSlides/notesSlide6.xml"/><Relationship Id="rId5" Type="http://schemas.openxmlformats.org/officeDocument/2006/relationships/tags" Target="../tags/tag154.xml"/><Relationship Id="rId15" Type="http://schemas.openxmlformats.org/officeDocument/2006/relationships/tags" Target="../tags/tag164.xml"/><Relationship Id="rId23" Type="http://schemas.openxmlformats.org/officeDocument/2006/relationships/tags" Target="../tags/tag172.xml"/><Relationship Id="rId28" Type="http://schemas.openxmlformats.org/officeDocument/2006/relationships/tags" Target="../tags/tag177.xml"/><Relationship Id="rId10" Type="http://schemas.openxmlformats.org/officeDocument/2006/relationships/tags" Target="../tags/tag159.xml"/><Relationship Id="rId19" Type="http://schemas.openxmlformats.org/officeDocument/2006/relationships/tags" Target="../tags/tag168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Relationship Id="rId22" Type="http://schemas.openxmlformats.org/officeDocument/2006/relationships/tags" Target="../tags/tag171.xml"/><Relationship Id="rId27" Type="http://schemas.openxmlformats.org/officeDocument/2006/relationships/tags" Target="../tags/tag176.xml"/><Relationship Id="rId30" Type="http://schemas.openxmlformats.org/officeDocument/2006/relationships/tags" Target="../tags/tag17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87.xml"/><Relationship Id="rId3" Type="http://schemas.openxmlformats.org/officeDocument/2006/relationships/tags" Target="../tags/tag182.xml"/><Relationship Id="rId7" Type="http://schemas.openxmlformats.org/officeDocument/2006/relationships/tags" Target="../tags/tag186.xml"/><Relationship Id="rId12" Type="http://schemas.openxmlformats.org/officeDocument/2006/relationships/notesSlide" Target="../notesSlides/notesSlide7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tags" Target="../tags/tag185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84.xml"/><Relationship Id="rId10" Type="http://schemas.openxmlformats.org/officeDocument/2006/relationships/tags" Target="../tags/tag189.xml"/><Relationship Id="rId4" Type="http://schemas.openxmlformats.org/officeDocument/2006/relationships/tags" Target="../tags/tag183.xml"/><Relationship Id="rId9" Type="http://schemas.openxmlformats.org/officeDocument/2006/relationships/tags" Target="../tags/tag188.xml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tags" Target="../tags/tag215.xml"/><Relationship Id="rId21" Type="http://schemas.openxmlformats.org/officeDocument/2006/relationships/tags" Target="../tags/tag210.xml"/><Relationship Id="rId42" Type="http://schemas.openxmlformats.org/officeDocument/2006/relationships/tags" Target="../tags/tag231.xml"/><Relationship Id="rId47" Type="http://schemas.openxmlformats.org/officeDocument/2006/relationships/tags" Target="../tags/tag236.xml"/><Relationship Id="rId63" Type="http://schemas.openxmlformats.org/officeDocument/2006/relationships/tags" Target="../tags/tag252.xml"/><Relationship Id="rId68" Type="http://schemas.openxmlformats.org/officeDocument/2006/relationships/tags" Target="../tags/tag257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9" Type="http://schemas.openxmlformats.org/officeDocument/2006/relationships/tags" Target="../tags/tag218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tags" Target="../tags/tag221.xml"/><Relationship Id="rId37" Type="http://schemas.openxmlformats.org/officeDocument/2006/relationships/tags" Target="../tags/tag226.xml"/><Relationship Id="rId40" Type="http://schemas.openxmlformats.org/officeDocument/2006/relationships/tags" Target="../tags/tag229.xml"/><Relationship Id="rId45" Type="http://schemas.openxmlformats.org/officeDocument/2006/relationships/tags" Target="../tags/tag234.xml"/><Relationship Id="rId53" Type="http://schemas.openxmlformats.org/officeDocument/2006/relationships/tags" Target="../tags/tag242.xml"/><Relationship Id="rId58" Type="http://schemas.openxmlformats.org/officeDocument/2006/relationships/tags" Target="../tags/tag247.xml"/><Relationship Id="rId66" Type="http://schemas.openxmlformats.org/officeDocument/2006/relationships/tags" Target="../tags/tag255.xml"/><Relationship Id="rId74" Type="http://schemas.openxmlformats.org/officeDocument/2006/relationships/tags" Target="../tags/tag263.xml"/><Relationship Id="rId5" Type="http://schemas.openxmlformats.org/officeDocument/2006/relationships/tags" Target="../tags/tag194.xml"/><Relationship Id="rId61" Type="http://schemas.openxmlformats.org/officeDocument/2006/relationships/tags" Target="../tags/tag250.xml"/><Relationship Id="rId19" Type="http://schemas.openxmlformats.org/officeDocument/2006/relationships/tags" Target="../tags/tag20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tags" Target="../tags/tag216.xml"/><Relationship Id="rId30" Type="http://schemas.openxmlformats.org/officeDocument/2006/relationships/tags" Target="../tags/tag219.xml"/><Relationship Id="rId35" Type="http://schemas.openxmlformats.org/officeDocument/2006/relationships/tags" Target="../tags/tag224.xml"/><Relationship Id="rId43" Type="http://schemas.openxmlformats.org/officeDocument/2006/relationships/tags" Target="../tags/tag232.xml"/><Relationship Id="rId48" Type="http://schemas.openxmlformats.org/officeDocument/2006/relationships/tags" Target="../tags/tag237.xml"/><Relationship Id="rId56" Type="http://schemas.openxmlformats.org/officeDocument/2006/relationships/tags" Target="../tags/tag245.xml"/><Relationship Id="rId64" Type="http://schemas.openxmlformats.org/officeDocument/2006/relationships/tags" Target="../tags/tag253.xml"/><Relationship Id="rId69" Type="http://schemas.openxmlformats.org/officeDocument/2006/relationships/tags" Target="../tags/tag258.xml"/><Relationship Id="rId8" Type="http://schemas.openxmlformats.org/officeDocument/2006/relationships/tags" Target="../tags/tag197.xml"/><Relationship Id="rId51" Type="http://schemas.openxmlformats.org/officeDocument/2006/relationships/tags" Target="../tags/tag240.xml"/><Relationship Id="rId72" Type="http://schemas.openxmlformats.org/officeDocument/2006/relationships/tags" Target="../tags/tag261.xml"/><Relationship Id="rId3" Type="http://schemas.openxmlformats.org/officeDocument/2006/relationships/tags" Target="../tags/tag192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tags" Target="../tags/tag214.xml"/><Relationship Id="rId33" Type="http://schemas.openxmlformats.org/officeDocument/2006/relationships/tags" Target="../tags/tag222.xml"/><Relationship Id="rId38" Type="http://schemas.openxmlformats.org/officeDocument/2006/relationships/tags" Target="../tags/tag227.xml"/><Relationship Id="rId46" Type="http://schemas.openxmlformats.org/officeDocument/2006/relationships/tags" Target="../tags/tag235.xml"/><Relationship Id="rId59" Type="http://schemas.openxmlformats.org/officeDocument/2006/relationships/tags" Target="../tags/tag248.xml"/><Relationship Id="rId67" Type="http://schemas.openxmlformats.org/officeDocument/2006/relationships/tags" Target="../tags/tag256.xml"/><Relationship Id="rId20" Type="http://schemas.openxmlformats.org/officeDocument/2006/relationships/tags" Target="../tags/tag209.xml"/><Relationship Id="rId41" Type="http://schemas.openxmlformats.org/officeDocument/2006/relationships/tags" Target="../tags/tag230.xml"/><Relationship Id="rId54" Type="http://schemas.openxmlformats.org/officeDocument/2006/relationships/tags" Target="../tags/tag243.xml"/><Relationship Id="rId62" Type="http://schemas.openxmlformats.org/officeDocument/2006/relationships/tags" Target="../tags/tag251.xml"/><Relationship Id="rId70" Type="http://schemas.openxmlformats.org/officeDocument/2006/relationships/tags" Target="../tags/tag259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tags" Target="../tags/tag217.xml"/><Relationship Id="rId36" Type="http://schemas.openxmlformats.org/officeDocument/2006/relationships/tags" Target="../tags/tag225.xml"/><Relationship Id="rId49" Type="http://schemas.openxmlformats.org/officeDocument/2006/relationships/tags" Target="../tags/tag238.xml"/><Relationship Id="rId57" Type="http://schemas.openxmlformats.org/officeDocument/2006/relationships/tags" Target="../tags/tag246.xml"/><Relationship Id="rId10" Type="http://schemas.openxmlformats.org/officeDocument/2006/relationships/tags" Target="../tags/tag199.xml"/><Relationship Id="rId31" Type="http://schemas.openxmlformats.org/officeDocument/2006/relationships/tags" Target="../tags/tag220.xml"/><Relationship Id="rId44" Type="http://schemas.openxmlformats.org/officeDocument/2006/relationships/tags" Target="../tags/tag233.xml"/><Relationship Id="rId52" Type="http://schemas.openxmlformats.org/officeDocument/2006/relationships/tags" Target="../tags/tag241.xml"/><Relationship Id="rId60" Type="http://schemas.openxmlformats.org/officeDocument/2006/relationships/tags" Target="../tags/tag249.xml"/><Relationship Id="rId65" Type="http://schemas.openxmlformats.org/officeDocument/2006/relationships/tags" Target="../tags/tag254.xml"/><Relationship Id="rId73" Type="http://schemas.openxmlformats.org/officeDocument/2006/relationships/tags" Target="../tags/tag262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39" Type="http://schemas.openxmlformats.org/officeDocument/2006/relationships/tags" Target="../tags/tag228.xml"/><Relationship Id="rId34" Type="http://schemas.openxmlformats.org/officeDocument/2006/relationships/tags" Target="../tags/tag223.xml"/><Relationship Id="rId50" Type="http://schemas.openxmlformats.org/officeDocument/2006/relationships/tags" Target="../tags/tag239.xml"/><Relationship Id="rId55" Type="http://schemas.openxmlformats.org/officeDocument/2006/relationships/tags" Target="../tags/tag244.xml"/><Relationship Id="rId76" Type="http://schemas.openxmlformats.org/officeDocument/2006/relationships/notesSlide" Target="../notesSlides/notesSlide8.xml"/><Relationship Id="rId7" Type="http://schemas.openxmlformats.org/officeDocument/2006/relationships/tags" Target="../tags/tag196.xml"/><Relationship Id="rId71" Type="http://schemas.openxmlformats.org/officeDocument/2006/relationships/tags" Target="../tags/tag260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tags" Target="../tags/tag289.xml"/><Relationship Id="rId21" Type="http://schemas.openxmlformats.org/officeDocument/2006/relationships/tags" Target="../tags/tag284.xml"/><Relationship Id="rId42" Type="http://schemas.openxmlformats.org/officeDocument/2006/relationships/tags" Target="../tags/tag305.xml"/><Relationship Id="rId47" Type="http://schemas.openxmlformats.org/officeDocument/2006/relationships/tags" Target="../tags/tag310.xml"/><Relationship Id="rId63" Type="http://schemas.openxmlformats.org/officeDocument/2006/relationships/tags" Target="../tags/tag326.xml"/><Relationship Id="rId68" Type="http://schemas.openxmlformats.org/officeDocument/2006/relationships/tags" Target="../tags/tag331.xml"/><Relationship Id="rId84" Type="http://schemas.openxmlformats.org/officeDocument/2006/relationships/image" Target="../media/image1.png"/><Relationship Id="rId16" Type="http://schemas.openxmlformats.org/officeDocument/2006/relationships/tags" Target="../tags/tag279.xml"/><Relationship Id="rId11" Type="http://schemas.openxmlformats.org/officeDocument/2006/relationships/tags" Target="../tags/tag274.xml"/><Relationship Id="rId32" Type="http://schemas.openxmlformats.org/officeDocument/2006/relationships/tags" Target="../tags/tag295.xml"/><Relationship Id="rId37" Type="http://schemas.openxmlformats.org/officeDocument/2006/relationships/tags" Target="../tags/tag300.xml"/><Relationship Id="rId53" Type="http://schemas.openxmlformats.org/officeDocument/2006/relationships/tags" Target="../tags/tag316.xml"/><Relationship Id="rId58" Type="http://schemas.openxmlformats.org/officeDocument/2006/relationships/tags" Target="../tags/tag321.xml"/><Relationship Id="rId74" Type="http://schemas.openxmlformats.org/officeDocument/2006/relationships/tags" Target="../tags/tag337.xml"/><Relationship Id="rId79" Type="http://schemas.openxmlformats.org/officeDocument/2006/relationships/tags" Target="../tags/tag342.xml"/><Relationship Id="rId5" Type="http://schemas.openxmlformats.org/officeDocument/2006/relationships/tags" Target="../tags/tag268.xml"/><Relationship Id="rId61" Type="http://schemas.openxmlformats.org/officeDocument/2006/relationships/tags" Target="../tags/tag324.xml"/><Relationship Id="rId82" Type="http://schemas.openxmlformats.org/officeDocument/2006/relationships/slideLayout" Target="../slideLayouts/slideLayout4.xml"/><Relationship Id="rId19" Type="http://schemas.openxmlformats.org/officeDocument/2006/relationships/tags" Target="../tags/tag282.xml"/><Relationship Id="rId14" Type="http://schemas.openxmlformats.org/officeDocument/2006/relationships/tags" Target="../tags/tag277.xml"/><Relationship Id="rId22" Type="http://schemas.openxmlformats.org/officeDocument/2006/relationships/tags" Target="../tags/tag285.xml"/><Relationship Id="rId27" Type="http://schemas.openxmlformats.org/officeDocument/2006/relationships/tags" Target="../tags/tag290.xml"/><Relationship Id="rId30" Type="http://schemas.openxmlformats.org/officeDocument/2006/relationships/tags" Target="../tags/tag293.xml"/><Relationship Id="rId35" Type="http://schemas.openxmlformats.org/officeDocument/2006/relationships/tags" Target="../tags/tag298.xml"/><Relationship Id="rId43" Type="http://schemas.openxmlformats.org/officeDocument/2006/relationships/tags" Target="../tags/tag306.xml"/><Relationship Id="rId48" Type="http://schemas.openxmlformats.org/officeDocument/2006/relationships/tags" Target="../tags/tag311.xml"/><Relationship Id="rId56" Type="http://schemas.openxmlformats.org/officeDocument/2006/relationships/tags" Target="../tags/tag319.xml"/><Relationship Id="rId64" Type="http://schemas.openxmlformats.org/officeDocument/2006/relationships/tags" Target="../tags/tag327.xml"/><Relationship Id="rId69" Type="http://schemas.openxmlformats.org/officeDocument/2006/relationships/tags" Target="../tags/tag332.xml"/><Relationship Id="rId77" Type="http://schemas.openxmlformats.org/officeDocument/2006/relationships/tags" Target="../tags/tag340.xml"/><Relationship Id="rId8" Type="http://schemas.openxmlformats.org/officeDocument/2006/relationships/tags" Target="../tags/tag271.xml"/><Relationship Id="rId51" Type="http://schemas.openxmlformats.org/officeDocument/2006/relationships/tags" Target="../tags/tag314.xml"/><Relationship Id="rId72" Type="http://schemas.openxmlformats.org/officeDocument/2006/relationships/tags" Target="../tags/tag335.xml"/><Relationship Id="rId80" Type="http://schemas.openxmlformats.org/officeDocument/2006/relationships/tags" Target="../tags/tag343.xml"/><Relationship Id="rId3" Type="http://schemas.openxmlformats.org/officeDocument/2006/relationships/tags" Target="../tags/tag266.xml"/><Relationship Id="rId12" Type="http://schemas.openxmlformats.org/officeDocument/2006/relationships/tags" Target="../tags/tag275.xml"/><Relationship Id="rId17" Type="http://schemas.openxmlformats.org/officeDocument/2006/relationships/tags" Target="../tags/tag280.xml"/><Relationship Id="rId25" Type="http://schemas.openxmlformats.org/officeDocument/2006/relationships/tags" Target="../tags/tag288.xml"/><Relationship Id="rId33" Type="http://schemas.openxmlformats.org/officeDocument/2006/relationships/tags" Target="../tags/tag296.xml"/><Relationship Id="rId38" Type="http://schemas.openxmlformats.org/officeDocument/2006/relationships/tags" Target="../tags/tag301.xml"/><Relationship Id="rId46" Type="http://schemas.openxmlformats.org/officeDocument/2006/relationships/tags" Target="../tags/tag309.xml"/><Relationship Id="rId59" Type="http://schemas.openxmlformats.org/officeDocument/2006/relationships/tags" Target="../tags/tag322.xml"/><Relationship Id="rId67" Type="http://schemas.openxmlformats.org/officeDocument/2006/relationships/tags" Target="../tags/tag330.xml"/><Relationship Id="rId20" Type="http://schemas.openxmlformats.org/officeDocument/2006/relationships/tags" Target="../tags/tag283.xml"/><Relationship Id="rId41" Type="http://schemas.openxmlformats.org/officeDocument/2006/relationships/tags" Target="../tags/tag304.xml"/><Relationship Id="rId54" Type="http://schemas.openxmlformats.org/officeDocument/2006/relationships/tags" Target="../tags/tag317.xml"/><Relationship Id="rId62" Type="http://schemas.openxmlformats.org/officeDocument/2006/relationships/tags" Target="../tags/tag325.xml"/><Relationship Id="rId70" Type="http://schemas.openxmlformats.org/officeDocument/2006/relationships/tags" Target="../tags/tag333.xml"/><Relationship Id="rId75" Type="http://schemas.openxmlformats.org/officeDocument/2006/relationships/tags" Target="../tags/tag338.xml"/><Relationship Id="rId83" Type="http://schemas.openxmlformats.org/officeDocument/2006/relationships/notesSlide" Target="../notesSlides/notesSlide9.xml"/><Relationship Id="rId1" Type="http://schemas.openxmlformats.org/officeDocument/2006/relationships/tags" Target="../tags/tag264.xml"/><Relationship Id="rId6" Type="http://schemas.openxmlformats.org/officeDocument/2006/relationships/tags" Target="../tags/tag269.xml"/><Relationship Id="rId15" Type="http://schemas.openxmlformats.org/officeDocument/2006/relationships/tags" Target="../tags/tag278.xml"/><Relationship Id="rId23" Type="http://schemas.openxmlformats.org/officeDocument/2006/relationships/tags" Target="../tags/tag286.xml"/><Relationship Id="rId28" Type="http://schemas.openxmlformats.org/officeDocument/2006/relationships/tags" Target="../tags/tag291.xml"/><Relationship Id="rId36" Type="http://schemas.openxmlformats.org/officeDocument/2006/relationships/tags" Target="../tags/tag299.xml"/><Relationship Id="rId49" Type="http://schemas.openxmlformats.org/officeDocument/2006/relationships/tags" Target="../tags/tag312.xml"/><Relationship Id="rId57" Type="http://schemas.openxmlformats.org/officeDocument/2006/relationships/tags" Target="../tags/tag320.xml"/><Relationship Id="rId10" Type="http://schemas.openxmlformats.org/officeDocument/2006/relationships/tags" Target="../tags/tag273.xml"/><Relationship Id="rId31" Type="http://schemas.openxmlformats.org/officeDocument/2006/relationships/tags" Target="../tags/tag294.xml"/><Relationship Id="rId44" Type="http://schemas.openxmlformats.org/officeDocument/2006/relationships/tags" Target="../tags/tag307.xml"/><Relationship Id="rId52" Type="http://schemas.openxmlformats.org/officeDocument/2006/relationships/tags" Target="../tags/tag315.xml"/><Relationship Id="rId60" Type="http://schemas.openxmlformats.org/officeDocument/2006/relationships/tags" Target="../tags/tag323.xml"/><Relationship Id="rId65" Type="http://schemas.openxmlformats.org/officeDocument/2006/relationships/tags" Target="../tags/tag328.xml"/><Relationship Id="rId73" Type="http://schemas.openxmlformats.org/officeDocument/2006/relationships/tags" Target="../tags/tag336.xml"/><Relationship Id="rId78" Type="http://schemas.openxmlformats.org/officeDocument/2006/relationships/tags" Target="../tags/tag341.xml"/><Relationship Id="rId81" Type="http://schemas.openxmlformats.org/officeDocument/2006/relationships/tags" Target="../tags/tag344.xml"/><Relationship Id="rId4" Type="http://schemas.openxmlformats.org/officeDocument/2006/relationships/tags" Target="../tags/tag267.xml"/><Relationship Id="rId9" Type="http://schemas.openxmlformats.org/officeDocument/2006/relationships/tags" Target="../tags/tag272.xml"/><Relationship Id="rId13" Type="http://schemas.openxmlformats.org/officeDocument/2006/relationships/tags" Target="../tags/tag276.xml"/><Relationship Id="rId18" Type="http://schemas.openxmlformats.org/officeDocument/2006/relationships/tags" Target="../tags/tag281.xml"/><Relationship Id="rId39" Type="http://schemas.openxmlformats.org/officeDocument/2006/relationships/tags" Target="../tags/tag302.xml"/><Relationship Id="rId34" Type="http://schemas.openxmlformats.org/officeDocument/2006/relationships/tags" Target="../tags/tag297.xml"/><Relationship Id="rId50" Type="http://schemas.openxmlformats.org/officeDocument/2006/relationships/tags" Target="../tags/tag313.xml"/><Relationship Id="rId55" Type="http://schemas.openxmlformats.org/officeDocument/2006/relationships/tags" Target="../tags/tag318.xml"/><Relationship Id="rId76" Type="http://schemas.openxmlformats.org/officeDocument/2006/relationships/tags" Target="../tags/tag339.xml"/><Relationship Id="rId7" Type="http://schemas.openxmlformats.org/officeDocument/2006/relationships/tags" Target="../tags/tag270.xml"/><Relationship Id="rId71" Type="http://schemas.openxmlformats.org/officeDocument/2006/relationships/tags" Target="../tags/tag334.xml"/><Relationship Id="rId2" Type="http://schemas.openxmlformats.org/officeDocument/2006/relationships/tags" Target="../tags/tag265.xml"/><Relationship Id="rId29" Type="http://schemas.openxmlformats.org/officeDocument/2006/relationships/tags" Target="../tags/tag292.xml"/><Relationship Id="rId24" Type="http://schemas.openxmlformats.org/officeDocument/2006/relationships/tags" Target="../tags/tag287.xml"/><Relationship Id="rId40" Type="http://schemas.openxmlformats.org/officeDocument/2006/relationships/tags" Target="../tags/tag303.xml"/><Relationship Id="rId45" Type="http://schemas.openxmlformats.org/officeDocument/2006/relationships/tags" Target="../tags/tag308.xml"/><Relationship Id="rId66" Type="http://schemas.openxmlformats.org/officeDocument/2006/relationships/tags" Target="../tags/tag3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Data Structures in 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Arrays</a:t>
            </a:r>
          </a:p>
          <a:p>
            <a:pPr lvl="1"/>
            <a:r>
              <a:rPr lang="en-US" dirty="0"/>
              <a:t>One-dimensional</a:t>
            </a:r>
          </a:p>
          <a:p>
            <a:pPr lvl="1"/>
            <a:r>
              <a:rPr lang="en-US" dirty="0"/>
              <a:t>Multi-dimensional (nested)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Multi-level</a:t>
            </a:r>
          </a:p>
          <a:p>
            <a:r>
              <a:rPr lang="en-US" dirty="0"/>
              <a:t>Structs</a:t>
            </a:r>
          </a:p>
          <a:p>
            <a:pPr lvl="1"/>
            <a:r>
              <a:rPr lang="en-US" dirty="0"/>
              <a:t>Alignment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81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 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9489" y="3424429"/>
            <a:ext cx="8321040" cy="3227832"/>
          </a:xfrm>
        </p:spPr>
        <p:txBody>
          <a:bodyPr/>
          <a:lstStyle/>
          <a:p>
            <a:r>
              <a:rPr lang="en-US" dirty="0"/>
              <a:t>Structure represented as block of memory</a:t>
            </a:r>
          </a:p>
          <a:p>
            <a:pPr lvl="1"/>
            <a:r>
              <a:rPr lang="en-US" dirty="0"/>
              <a:t>Big enough to hold all of the fields</a:t>
            </a:r>
          </a:p>
          <a:p>
            <a:r>
              <a:rPr lang="en-US" dirty="0"/>
              <a:t>Fields ordered according to declaration order</a:t>
            </a:r>
          </a:p>
          <a:p>
            <a:pPr lvl="1"/>
            <a:r>
              <a:rPr lang="en-US" dirty="0"/>
              <a:t>Even if another ordering would be more compact</a:t>
            </a:r>
          </a:p>
          <a:p>
            <a:r>
              <a:rPr lang="en-US" dirty="0"/>
              <a:t>Compiler determines overall size + positions of fields</a:t>
            </a:r>
          </a:p>
          <a:p>
            <a:pPr lvl="1"/>
            <a:r>
              <a:rPr lang="en-US" dirty="0"/>
              <a:t>Machine-level program has no understanding of the structures in the source code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19" name="Rectangle 11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22" name="Line 16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8" name="Rectangle 17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3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34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5" name="Rectangle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36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37" name="Rectangle 1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21" name="Rectangle 2">
            <a:extLst>
              <a:ext uri="{FF2B5EF4-FFF2-40B4-BE49-F238E27FC236}">
                <a16:creationId xmlns:a16="http://schemas.microsoft.com/office/drawing/2014/main" id="{31071AA4-AD74-E74F-B556-C57A1B097514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26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537767" y="4913885"/>
            <a:ext cx="5599611" cy="643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a0, a1, 16 # Coming up in Week 3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323588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480560" y="3151580"/>
            <a:ext cx="402336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r)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r-&gt;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Accessing a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  <p:custDataLst>
              <p:tags r:id="rId4"/>
            </p:custDataLst>
          </p:nvPr>
        </p:nvSpPr>
        <p:spPr>
          <a:xfrm>
            <a:off x="377204" y="3446970"/>
            <a:ext cx="3840480" cy="322783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Compiler knows the </a:t>
            </a:r>
            <a:r>
              <a:rPr lang="en-US" i="1" dirty="0">
                <a:latin typeface="Calibri" pitchFamily="-96" charset="0"/>
              </a:rPr>
              <a:t>offset </a:t>
            </a:r>
            <a:r>
              <a:rPr lang="en-US" dirty="0">
                <a:latin typeface="Calibri" pitchFamily="-96" charset="0"/>
              </a:rPr>
              <a:t>of each member within a </a:t>
            </a:r>
            <a:r>
              <a:rPr lang="en-US" dirty="0" err="1">
                <a:latin typeface="Calibri" pitchFamily="-96" charset="0"/>
              </a:rPr>
              <a:t>struct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*(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r+offset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en-US" dirty="0">
                <a:ea typeface="Anonymous Pro" charset="0"/>
                <a:cs typeface="Courier New" panose="02070309020205020404" pitchFamily="49" charset="0"/>
              </a:rPr>
              <a:t>Referring to absolute offset, so no pointer arithmetic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8" name="Line 14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6146952" y="1746504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95454" y="1362456"/>
            <a:ext cx="92204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r-&gt;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283968" y="1362456"/>
            <a:ext cx="3978969" cy="1611991"/>
            <a:chOff x="4283968" y="1020631"/>
            <a:chExt cx="3978969" cy="1611991"/>
          </a:xfrm>
        </p:grpSpPr>
        <p:sp>
          <p:nvSpPr>
            <p:cNvPr id="32" name="Rectangle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427984" y="1826627"/>
              <a:ext cx="1739478" cy="431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eaLnBrk="0" hangingPunct="0">
                <a:defRPr/>
              </a:pPr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33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4436368" y="140163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5" name="Rectangle 1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283968" y="102063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</a:t>
              </a:r>
            </a:p>
          </p:txBody>
        </p:sp>
        <p:sp>
          <p:nvSpPr>
            <p:cNvPr id="36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</a:t>
              </a:r>
              <a:endParaRPr lang="en-US" sz="20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7" name="Rectangle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next</a:t>
              </a:r>
            </a:p>
          </p:txBody>
        </p:sp>
        <p:sp>
          <p:nvSpPr>
            <p:cNvPr id="38" name="Rectangle 1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355976" y="223826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9" name="Rectangl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886488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40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794518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24</a:t>
              </a:r>
            </a:p>
          </p:txBody>
        </p:sp>
        <p:sp>
          <p:nvSpPr>
            <p:cNvPr id="41" name="Rectangle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772419" y="2220799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32</a:t>
              </a:r>
            </a:p>
          </p:txBody>
        </p:sp>
      </p:grpSp>
      <p:sp>
        <p:nvSpPr>
          <p:cNvPr id="21" name="Rectangle 2">
            <a:extLst>
              <a:ext uri="{FF2B5EF4-FFF2-40B4-BE49-F238E27FC236}">
                <a16:creationId xmlns:a16="http://schemas.microsoft.com/office/drawing/2014/main" id="{98AB460E-3E6B-724C-9432-AECD06862DC2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48640" y="1362456"/>
            <a:ext cx="3296295" cy="202876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a[4];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rec 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r;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04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2" name="Rectangle 4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xfrm>
                <a:off x="396240" y="1362456"/>
                <a:ext cx="8366760" cy="3602922"/>
              </a:xfrm>
              <a:ln/>
            </p:spPr>
            <p:txBody>
              <a:bodyPr/>
              <a:lstStyle/>
              <a:p>
                <a:r>
                  <a:rPr lang="en-US" dirty="0"/>
                  <a:t>Unaligned Data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Aligned Data</a:t>
                </a:r>
              </a:p>
              <a:p>
                <a:pPr marL="552450" lvl="1"/>
                <a:r>
                  <a:rPr lang="en-US" dirty="0"/>
                  <a:t>Primitive data type requires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r>
                  <a:rPr lang="en-US" dirty="0"/>
                  <a:t> bytes</a:t>
                </a:r>
              </a:p>
              <a:p>
                <a:pPr marL="552450" lvl="1"/>
                <a:r>
                  <a:rPr lang="en-US" dirty="0"/>
                  <a:t>Address must be multiple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libri Bold Italic" charset="0"/>
                        <a:cs typeface="Calibri Bold Italic" charset="0"/>
                        <a:sym typeface="Calibri Bold Italic" charset="0"/>
                      </a:rPr>
                      <m:t>𝐾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253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38"/>
                </p:custDataLst>
              </p:nvPr>
            </p:nvSpPr>
            <p:spPr>
              <a:xfrm>
                <a:off x="396240" y="1362456"/>
                <a:ext cx="8366760" cy="3602922"/>
              </a:xfrm>
              <a:blipFill rotWithShape="0">
                <a:blip r:embed="rId39"/>
                <a:stretch>
                  <a:fillRect l="-291" t="-1692" b="-541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33400" y="1920240"/>
            <a:ext cx="5765527" cy="747643"/>
            <a:chOff x="533400" y="1752600"/>
            <a:chExt cx="5765527" cy="747643"/>
          </a:xfrm>
        </p:grpSpPr>
        <p:sp>
          <p:nvSpPr>
            <p:cNvPr id="25" name="Rectangle 7"/>
            <p:cNvSpPr>
              <a:spLocks/>
            </p:cNvSpPr>
            <p:nvPr>
              <p:custDataLst>
                <p:tags r:id="rId27"/>
              </p:custDataLst>
            </p:nvPr>
          </p:nvSpPr>
          <p:spPr bwMode="auto">
            <a:xfrm>
              <a:off x="633413" y="1752600"/>
              <a:ext cx="317500" cy="381000"/>
            </a:xfrm>
            <a:prstGeom prst="rect">
              <a:avLst/>
            </a:prstGeom>
            <a:solidFill>
              <a:srgbClr val="F6F5BD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</a:t>
              </a:r>
            </a:p>
          </p:txBody>
        </p:sp>
        <p:sp>
          <p:nvSpPr>
            <p:cNvPr id="26" name="Rectangle 8"/>
            <p:cNvSpPr>
              <a:spLocks/>
            </p:cNvSpPr>
            <p:nvPr>
              <p:custDataLst>
                <p:tags r:id="rId28"/>
              </p:custDataLst>
            </p:nvPr>
          </p:nvSpPr>
          <p:spPr bwMode="auto">
            <a:xfrm>
              <a:off x="936625" y="1752600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[0]</a:t>
              </a:r>
            </a:p>
          </p:txBody>
        </p:sp>
        <p:sp>
          <p:nvSpPr>
            <p:cNvPr id="27" name="Rectangle 9"/>
            <p:cNvSpPr>
              <a:spLocks/>
            </p:cNvSpPr>
            <p:nvPr>
              <p:custDataLst>
                <p:tags r:id="rId29"/>
              </p:custDataLst>
            </p:nvPr>
          </p:nvSpPr>
          <p:spPr bwMode="auto">
            <a:xfrm>
              <a:off x="2206625" y="1752600"/>
              <a:ext cx="1270000" cy="381000"/>
            </a:xfrm>
            <a:prstGeom prst="rect">
              <a:avLst/>
            </a:prstGeom>
            <a:solidFill>
              <a:srgbClr val="D5F1C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 err="1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i</a:t>
              </a:r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[1]</a:t>
              </a:r>
            </a:p>
          </p:txBody>
        </p:sp>
        <p:sp>
          <p:nvSpPr>
            <p:cNvPr id="28" name="Rectangle 10"/>
            <p:cNvSpPr>
              <a:spLocks/>
            </p:cNvSpPr>
            <p:nvPr>
              <p:custDataLst>
                <p:tags r:id="rId30"/>
              </p:custDataLst>
            </p:nvPr>
          </p:nvSpPr>
          <p:spPr bwMode="auto">
            <a:xfrm>
              <a:off x="3449638" y="1752600"/>
              <a:ext cx="25400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v</a:t>
              </a:r>
            </a:p>
          </p:txBody>
        </p:sp>
        <p:sp>
          <p:nvSpPr>
            <p:cNvPr id="31" name="Rectangle 13"/>
            <p:cNvSpPr>
              <a:spLocks/>
            </p:cNvSpPr>
            <p:nvPr>
              <p:custDataLst>
                <p:tags r:id="rId31"/>
              </p:custDataLst>
            </p:nvPr>
          </p:nvSpPr>
          <p:spPr bwMode="auto">
            <a:xfrm>
              <a:off x="533400" y="2146300"/>
              <a:ext cx="214802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</a:t>
              </a:r>
            </a:p>
          </p:txBody>
        </p:sp>
        <p:sp>
          <p:nvSpPr>
            <p:cNvPr id="32" name="Rectangle 14"/>
            <p:cNvSpPr>
              <a:spLocks/>
            </p:cNvSpPr>
            <p:nvPr>
              <p:custDataLst>
                <p:tags r:id="rId32"/>
              </p:custDataLst>
            </p:nvPr>
          </p:nvSpPr>
          <p:spPr bwMode="auto">
            <a:xfrm>
              <a:off x="838200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p+1</a:t>
              </a:r>
            </a:p>
          </p:txBody>
        </p:sp>
        <p:sp>
          <p:nvSpPr>
            <p:cNvPr id="33" name="Rectangle 15"/>
            <p:cNvSpPr>
              <a:spLocks/>
            </p:cNvSpPr>
            <p:nvPr>
              <p:custDataLst>
                <p:tags r:id="rId33"/>
              </p:custDataLst>
            </p:nvPr>
          </p:nvSpPr>
          <p:spPr bwMode="auto">
            <a:xfrm>
              <a:off x="1941512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p+5</a:t>
              </a:r>
            </a:p>
          </p:txBody>
        </p:sp>
        <p:sp>
          <p:nvSpPr>
            <p:cNvPr id="34" name="Rectangle 16"/>
            <p:cNvSpPr>
              <a:spLocks/>
            </p:cNvSpPr>
            <p:nvPr>
              <p:custDataLst>
                <p:tags r:id="rId34"/>
              </p:custDataLst>
            </p:nvPr>
          </p:nvSpPr>
          <p:spPr bwMode="auto">
            <a:xfrm>
              <a:off x="3124200" y="2146300"/>
              <a:ext cx="490519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p+9</a:t>
              </a:r>
            </a:p>
          </p:txBody>
        </p:sp>
        <p:sp>
          <p:nvSpPr>
            <p:cNvPr id="35" name="Rectangle 17"/>
            <p:cNvSpPr>
              <a:spLocks/>
            </p:cNvSpPr>
            <p:nvPr>
              <p:custDataLst>
                <p:tags r:id="rId35"/>
              </p:custDataLst>
            </p:nvPr>
          </p:nvSpPr>
          <p:spPr bwMode="auto">
            <a:xfrm>
              <a:off x="5670550" y="2146300"/>
              <a:ext cx="628377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p+17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47019" y="5567680"/>
            <a:ext cx="3247268" cy="1141790"/>
            <a:chOff x="1747019" y="5567680"/>
            <a:chExt cx="3247268" cy="1141790"/>
          </a:xfrm>
        </p:grpSpPr>
        <p:cxnSp>
          <p:nvCxnSpPr>
            <p:cNvPr id="40" name="Straight Arrow Connector 39"/>
            <p:cNvCxnSpPr/>
            <p:nvPr>
              <p:custDataLst>
                <p:tags r:id="rId24"/>
              </p:custDataLst>
            </p:nvPr>
          </p:nvCxnSpPr>
          <p:spPr bwMode="auto">
            <a:xfrm flipH="1" flipV="1">
              <a:off x="1747019" y="5567680"/>
              <a:ext cx="9144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6" name="TextBox 35"/>
            <p:cNvSpPr txBox="1"/>
            <p:nvPr>
              <p:custDataLst>
                <p:tags r:id="rId25"/>
              </p:custDataLst>
            </p:nvPr>
          </p:nvSpPr>
          <p:spPr>
            <a:xfrm>
              <a:off x="2377440" y="6309360"/>
              <a:ext cx="26168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</a:rPr>
                <a:t>internal fragmentation</a:t>
              </a:r>
            </a:p>
          </p:txBody>
        </p:sp>
        <p:cxnSp>
          <p:nvCxnSpPr>
            <p:cNvPr id="37" name="Straight Arrow Connector 36"/>
            <p:cNvCxnSpPr/>
            <p:nvPr>
              <p:custDataLst>
                <p:tags r:id="rId26"/>
              </p:custDataLst>
            </p:nvPr>
          </p:nvCxnSpPr>
          <p:spPr bwMode="auto">
            <a:xfrm flipV="1">
              <a:off x="4441620" y="5577840"/>
              <a:ext cx="457200" cy="8229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4" name="Rectangle 3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S1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*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p;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81000" y="5120640"/>
            <a:ext cx="8181702" cy="1544320"/>
            <a:chOff x="381000" y="5120640"/>
            <a:chExt cx="8181702" cy="1544320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5120640"/>
              <a:ext cx="8181702" cy="747643"/>
              <a:chOff x="381000" y="4572000"/>
              <a:chExt cx="8181702" cy="747643"/>
            </a:xfrm>
          </p:grpSpPr>
          <p:sp>
            <p:nvSpPr>
              <p:cNvPr id="6" name="Rectangle 7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633413" y="4572000"/>
                <a:ext cx="317500" cy="381000"/>
              </a:xfrm>
              <a:prstGeom prst="rect">
                <a:avLst/>
              </a:prstGeom>
              <a:solidFill>
                <a:srgbClr val="F6F5BD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c</a:t>
                </a:r>
              </a:p>
            </p:txBody>
          </p:sp>
          <p:sp>
            <p:nvSpPr>
              <p:cNvPr id="7" name="Rectangle 8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190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[0]</a:t>
                </a:r>
              </a:p>
            </p:txBody>
          </p:sp>
          <p:sp>
            <p:nvSpPr>
              <p:cNvPr id="8" name="Rectangle 9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173413" y="4572000"/>
                <a:ext cx="1270000" cy="381000"/>
              </a:xfrm>
              <a:prstGeom prst="rect">
                <a:avLst/>
              </a:prstGeom>
              <a:solidFill>
                <a:srgbClr val="D5F1C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i</a:t>
                </a:r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[1]</a:t>
                </a:r>
              </a:p>
            </p:txBody>
          </p:sp>
          <p:sp>
            <p:nvSpPr>
              <p:cNvPr id="9" name="Rectangle 10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5713413" y="4572000"/>
                <a:ext cx="2540000" cy="381000"/>
              </a:xfrm>
              <a:prstGeom prst="rect">
                <a:avLst/>
              </a:prstGeom>
              <a:solidFill>
                <a:srgbClr val="D6D6F4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20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v</a:t>
                </a:r>
              </a:p>
            </p:txBody>
          </p:sp>
          <p:sp>
            <p:nvSpPr>
              <p:cNvPr id="10" name="Rectangle 11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950913" y="4572000"/>
                <a:ext cx="9525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3 bytes</a:t>
                </a:r>
              </a:p>
            </p:txBody>
          </p:sp>
          <p:sp>
            <p:nvSpPr>
              <p:cNvPr id="11" name="Rectangle 12"/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43413" y="4572000"/>
                <a:ext cx="1270000" cy="381000"/>
              </a:xfrm>
              <a:prstGeom prst="rect">
                <a:avLst/>
              </a:prstGeom>
              <a:solidFill>
                <a:srgbClr val="B2B2B2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ctr"/>
                <a:r>
                  <a:rPr lang="en-US" sz="1800" i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 Bold Italic" charset="0"/>
                    <a:cs typeface="Calibri" panose="020F0502020204030204" pitchFamily="34" charset="0"/>
                    <a:sym typeface="Calibri Bold Italic" charset="0"/>
                  </a:rPr>
                  <a:t>4 bytes</a:t>
                </a:r>
              </a:p>
            </p:txBody>
          </p:sp>
          <p:sp>
            <p:nvSpPr>
              <p:cNvPr id="12" name="Rectangle 13"/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810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p+0</a:t>
                </a:r>
              </a:p>
            </p:txBody>
          </p:sp>
          <p:sp>
            <p:nvSpPr>
              <p:cNvPr id="13" name="Rectangle 14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52588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p+4</a:t>
                </a:r>
              </a:p>
            </p:txBody>
          </p:sp>
          <p:sp>
            <p:nvSpPr>
              <p:cNvPr id="14" name="Rectangle 15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908300" y="4965700"/>
                <a:ext cx="490519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p+8</a:t>
                </a:r>
              </a:p>
            </p:txBody>
          </p:sp>
          <p:sp>
            <p:nvSpPr>
              <p:cNvPr id="15" name="Rectangle 16"/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538797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p+16</a:t>
                </a:r>
              </a:p>
            </p:txBody>
          </p:sp>
          <p:sp>
            <p:nvSpPr>
              <p:cNvPr id="16" name="Rectangle 17"/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7934325" y="4965700"/>
                <a:ext cx="628377" cy="353943"/>
              </a:xfrm>
              <a:prstGeom prst="rect">
                <a:avLst/>
              </a:prstGeom>
              <a:noFill/>
              <a:ln w="254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38100" tIns="38100" rIns="38100" bIns="38100">
                <a:spAutoFit/>
              </a:bodyPr>
              <a:lstStyle/>
              <a:p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p+24</a:t>
                </a:r>
              </a:p>
            </p:txBody>
          </p:sp>
        </p:grpSp>
        <p:sp>
          <p:nvSpPr>
            <p:cNvPr id="17" name="Line 1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rot="10800000" flipH="1">
              <a:off x="1903412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18" name="Rectangle 19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1380533" y="6035040"/>
              <a:ext cx="20701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4</a:t>
              </a:r>
            </a:p>
          </p:txBody>
        </p:sp>
        <p:sp>
          <p:nvSpPr>
            <p:cNvPr id="19" name="Rectangle 20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4799012" y="6035040"/>
              <a:ext cx="19050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rot="10800000" flipH="1">
              <a:off x="5710609" y="5852160"/>
              <a:ext cx="0" cy="27432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1" name="Rectangle 22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404812" y="6309360"/>
              <a:ext cx="15367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2" name="Line 2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rot="10800000" flipH="1">
              <a:off x="633412" y="5852160"/>
              <a:ext cx="0" cy="54864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3" name="Rectangle 24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6945312" y="6309360"/>
              <a:ext cx="1536700" cy="3556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>
                <a:spcBef>
                  <a:spcPts val="638"/>
                </a:spcBef>
              </a:pPr>
              <a:r>
                <a:rPr lang="en-US" sz="18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Multiple of 8</a:t>
              </a:r>
            </a:p>
          </p:txBody>
        </p:sp>
        <p:sp>
          <p:nvSpPr>
            <p:cNvPr id="24" name="Line 2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rot="10800000" flipH="1">
              <a:off x="8253412" y="5852160"/>
              <a:ext cx="0" cy="54864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378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Struct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8" name="Line 1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6322804" y="2879120"/>
            <a:ext cx="0" cy="10958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34387" y="2417455"/>
            <a:ext cx="202811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&amp;f-&gt;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my_bar</a:t>
            </a:r>
            <a:endParaRPr lang="en-US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286288" y="3164215"/>
            <a:ext cx="4678381" cy="1611996"/>
            <a:chOff x="5886488" y="1020626"/>
            <a:chExt cx="4678381" cy="1611996"/>
          </a:xfrm>
        </p:grpSpPr>
        <p:sp>
          <p:nvSpPr>
            <p:cNvPr id="38" name="Line 16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8823379" y="1447346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9" name="Rectangle 1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8168059" y="1020626"/>
              <a:ext cx="2396810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&amp;f-&gt;</a:t>
              </a:r>
              <a:r>
                <a:rPr lang="en-US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my_bar.y</a:t>
              </a:r>
              <a:endParaRPr lang="en-US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0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41" name="Rectangle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886488" y="2235077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44" name="Rectangle 1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794518" y="2220799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45" name="Rectangle 1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7665506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</p:grpSp>
      <p:sp>
        <p:nvSpPr>
          <p:cNvPr id="23" name="Rectangle 2">
            <a:extLst>
              <a:ext uri="{FF2B5EF4-FFF2-40B4-BE49-F238E27FC236}">
                <a16:creationId xmlns:a16="http://schemas.microsoft.com/office/drawing/2014/main" id="{1BDB4698-205F-7B49-9E37-EE4B37C0AE48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4074" y="2074557"/>
            <a:ext cx="3296295" cy="34137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my_bar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bar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y;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eaLnBrk="0" hangingPunct="0"/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 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f;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9AC92E73-8C18-0543-B1ED-A7D64D394F17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328894" y="3965926"/>
            <a:ext cx="876300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C73010D2-8DD3-CA47-A1B4-0C600C70CEB9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205194" y="3965926"/>
            <a:ext cx="869944" cy="4318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</a:p>
        </p:txBody>
      </p:sp>
      <p:sp>
        <p:nvSpPr>
          <p:cNvPr id="30" name="Rectangle 15">
            <a:extLst>
              <a:ext uri="{FF2B5EF4-FFF2-40B4-BE49-F238E27FC236}">
                <a16:creationId xmlns:a16="http://schemas.microsoft.com/office/drawing/2014/main" id="{E960E1E9-600D-0B4E-9D78-5D6232817534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962306" y="436438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24</a:t>
            </a:r>
          </a:p>
        </p:txBody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id="{8DCA8C76-2AF8-204A-AA35-68CFAA4C9BEE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940207" y="4364388"/>
            <a:ext cx="49051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581305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Struct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1995984" y="4545046"/>
            <a:ext cx="5097168" cy="810285"/>
            <a:chOff x="5886488" y="1822337"/>
            <a:chExt cx="5097168" cy="810285"/>
          </a:xfrm>
        </p:grpSpPr>
        <p:sp>
          <p:nvSpPr>
            <p:cNvPr id="40" name="Rectangle 10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161106" y="182233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41" name="Rectangle 1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037406" y="182233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6488" y="2235077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44" name="Rectangle 1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794518" y="2220799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45" name="Rectangle 1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665506" y="2235077"/>
              <a:ext cx="49051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16</a:t>
              </a:r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F4340980-B4E8-E54B-9970-7D0429785017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913706" y="1822337"/>
              <a:ext cx="3069950" cy="431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?????????</a:t>
              </a:r>
            </a:p>
          </p:txBody>
        </p:sp>
      </p:grpSp>
      <p:sp>
        <p:nvSpPr>
          <p:cNvPr id="23" name="Rectangle 2">
            <a:extLst>
              <a:ext uri="{FF2B5EF4-FFF2-40B4-BE49-F238E27FC236}">
                <a16:creationId xmlns:a16="http://schemas.microsoft.com/office/drawing/2014/main" id="{1BDB4698-205F-7B49-9E37-EE4B37C0AE48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10136" y="2064402"/>
            <a:ext cx="3296295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b;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foo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my_foo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eaLnBrk="0" hangingPunct="0"/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17965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11200" y="3708400"/>
            <a:ext cx="7670800" cy="1408176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677" name="Rectangle 5"/>
              <p:cNvSpPr>
                <a:spLocks noGrp="1" noChangeArrowheads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393192" y="1362456"/>
                <a:ext cx="8366760" cy="2743200"/>
              </a:xfrm>
              <a:ln/>
            </p:spPr>
            <p:txBody>
              <a:bodyPr/>
              <a:lstStyle/>
              <a:p>
                <a:r>
                  <a:rPr lang="en-US" dirty="0"/>
                  <a:t>Overall structure length multiple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Satisfy alignment requirement </a:t>
                </a:r>
                <a:br>
                  <a:rPr lang="en-US" dirty="0"/>
                </a:br>
                <a:r>
                  <a:rPr lang="en-US" dirty="0"/>
                  <a:t>for every element in array</a:t>
                </a:r>
              </a:p>
            </p:txBody>
          </p:sp>
        </mc:Choice>
        <mc:Fallback xmlns="">
          <p:sp>
            <p:nvSpPr>
              <p:cNvPr id="28677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3"/>
                </p:custDataLst>
              </p:nvPr>
            </p:nvSpPr>
            <p:spPr>
              <a:xfrm>
                <a:off x="393192" y="1362456"/>
                <a:ext cx="8366760" cy="2743200"/>
              </a:xfrm>
              <a:blipFill rotWithShape="0">
                <a:blip r:embed="rId14"/>
                <a:stretch>
                  <a:fillRect l="-364" t="-222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28791" name="Group 119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1181100" y="3314700"/>
          <a:ext cx="759881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6858000" y="1371600"/>
            <a:ext cx="1701437" cy="14971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struct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S2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{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pPr algn="l"/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double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v;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18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[2];</a:t>
            </a:r>
            <a:endParaRPr lang="en-US" sz="2400" b="0" dirty="0">
              <a:solidFill>
                <a:schemeClr val="tx1"/>
              </a:solidFill>
              <a:latin typeface="Courier New" panose="02070309020205020404" pitchFamily="49" charset="0"/>
              <a:ea typeface="Lucida Grande" charset="0"/>
              <a:cs typeface="Courier New" panose="02070309020205020404" pitchFamily="49" charset="0"/>
              <a:sym typeface="Arial Narrow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char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c;</a:t>
            </a:r>
          </a:p>
          <a:p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 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a[10]</a:t>
            </a: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;</a:t>
            </a:r>
          </a:p>
        </p:txBody>
      </p:sp>
      <p:sp>
        <p:nvSpPr>
          <p:cNvPr id="8" name="TextBox 7"/>
          <p:cNvSpPr txBox="1"/>
          <p:nvPr>
            <p:custDataLst>
              <p:tags r:id="rId7"/>
            </p:custDataLst>
          </p:nvPr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16" name="Group 7"/>
          <p:cNvGraphicFramePr>
            <a:graphicFrameLocks noGrp="1"/>
          </p:cNvGraphicFramePr>
          <p:nvPr>
            <p:custDataLst>
              <p:tags r:id="rId8"/>
            </p:custDataLst>
          </p:nvPr>
        </p:nvGraphicFramePr>
        <p:xfrm>
          <a:off x="338328" y="512064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3549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05857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 Bold Italic" charset="0"/>
                          <a:cs typeface="Calibri" panose="020F0502020204030204" pitchFamily="34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ヒラギノ角ゴ ProN W6" charset="0"/>
                        <a:cs typeface="Courier New" panose="02070309020205020404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>
            <p:custDataLst>
              <p:tags r:id="rId9"/>
            </p:custDataLst>
          </p:nvPr>
        </p:nvSpPr>
        <p:spPr>
          <a:xfrm>
            <a:off x="4114800" y="6309360"/>
            <a:ext cx="2663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external fragmentation</a:t>
            </a:r>
          </a:p>
        </p:txBody>
      </p:sp>
      <p:cxnSp>
        <p:nvCxnSpPr>
          <p:cNvPr id="18" name="Straight Arrow Connector 17"/>
          <p:cNvCxnSpPr/>
          <p:nvPr>
            <p:custDataLst>
              <p:tags r:id="rId10"/>
            </p:custDataLst>
          </p:nvPr>
        </p:nvCxnSpPr>
        <p:spPr bwMode="auto">
          <a:xfrm flipV="1">
            <a:off x="6452647" y="5577841"/>
            <a:ext cx="457200" cy="82296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74428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F12D1-7E2D-CD46-6406-8CA675E4E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Arrays (Array of Structs)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DE6AB-C22A-7A0C-5FD6-0B1C47922E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7F7366C-A7FD-9CBD-3450-F2FAB7F43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804" y="1267637"/>
            <a:ext cx="6083300" cy="120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455FB932-DCDF-6E22-019A-6AE9C8C05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74789"/>
            <a:ext cx="7962900" cy="120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0E8A145-AD0C-51FA-4494-034B1F1F499E}"/>
              </a:ext>
            </a:extLst>
          </p:cNvPr>
          <p:cNvSpPr/>
          <p:nvPr/>
        </p:nvSpPr>
        <p:spPr>
          <a:xfrm>
            <a:off x="4065370" y="1009739"/>
            <a:ext cx="9861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Arrays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04703CA-55A4-90DD-FA88-C8ADC72173A9}"/>
              </a:ext>
            </a:extLst>
          </p:cNvPr>
          <p:cNvSpPr/>
          <p:nvPr/>
        </p:nvSpPr>
        <p:spPr>
          <a:xfrm>
            <a:off x="2853286" y="2469989"/>
            <a:ext cx="3887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Array of structures (non zeros)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605A980-1EA0-6ADB-E23E-FCFADD719F40}"/>
              </a:ext>
            </a:extLst>
          </p:cNvPr>
          <p:cNvSpPr/>
          <p:nvPr/>
        </p:nvSpPr>
        <p:spPr>
          <a:xfrm>
            <a:off x="419100" y="3810000"/>
            <a:ext cx="79145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</a:rPr>
              <a:t>struct coo { int row; int col; int </a:t>
            </a:r>
            <a:r>
              <a:rPr lang="en-US" dirty="0" err="1">
                <a:solidFill>
                  <a:srgbClr val="333333"/>
                </a:solidFill>
              </a:rPr>
              <a:t>val</a:t>
            </a:r>
            <a:r>
              <a:rPr lang="en-US" dirty="0">
                <a:solidFill>
                  <a:srgbClr val="333333"/>
                </a:solidFill>
              </a:rPr>
              <a:t>; } // each non-zero </a:t>
            </a:r>
          </a:p>
          <a:p>
            <a:r>
              <a:rPr lang="en-US" dirty="0">
                <a:solidFill>
                  <a:srgbClr val="333333"/>
                </a:solidFill>
              </a:rPr>
              <a:t>int </a:t>
            </a:r>
            <a:r>
              <a:rPr lang="en-US" dirty="0" err="1">
                <a:solidFill>
                  <a:srgbClr val="333333"/>
                </a:solidFill>
              </a:rPr>
              <a:t>nnz</a:t>
            </a:r>
            <a:r>
              <a:rPr lang="en-US" dirty="0">
                <a:solidFill>
                  <a:srgbClr val="333333"/>
                </a:solidFill>
              </a:rPr>
              <a:t>                                                  // number of non zeros </a:t>
            </a:r>
          </a:p>
          <a:p>
            <a:r>
              <a:rPr lang="en-US" dirty="0">
                <a:solidFill>
                  <a:srgbClr val="333333"/>
                </a:solidFill>
              </a:rPr>
              <a:t>struct </a:t>
            </a:r>
            <a:r>
              <a:rPr lang="en-US" dirty="0" err="1">
                <a:solidFill>
                  <a:srgbClr val="333333"/>
                </a:solidFill>
              </a:rPr>
              <a:t>coo_array</a:t>
            </a:r>
            <a:r>
              <a:rPr lang="en-US" dirty="0">
                <a:solidFill>
                  <a:srgbClr val="333333"/>
                </a:solidFill>
              </a:rPr>
              <a:t>[</a:t>
            </a:r>
            <a:r>
              <a:rPr lang="en-US" dirty="0" err="1">
                <a:solidFill>
                  <a:srgbClr val="333333"/>
                </a:solidFill>
              </a:rPr>
              <a:t>nnz</a:t>
            </a:r>
            <a:r>
              <a:rPr lang="en-US" dirty="0">
                <a:solidFill>
                  <a:srgbClr val="333333"/>
                </a:solidFill>
              </a:rPr>
              <a:t>]                         // Array of non zeros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02A987-67D4-F6B3-4FD9-AECB27ECE565}"/>
              </a:ext>
            </a:extLst>
          </p:cNvPr>
          <p:cNvSpPr/>
          <p:nvPr/>
        </p:nvSpPr>
        <p:spPr>
          <a:xfrm>
            <a:off x="3133525" y="4956121"/>
            <a:ext cx="44790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</a:rPr>
              <a:t>for 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 = 0 to </a:t>
            </a:r>
            <a:r>
              <a:rPr lang="en-US" dirty="0" err="1">
                <a:solidFill>
                  <a:srgbClr val="333333"/>
                </a:solidFill>
              </a:rPr>
              <a:t>nnz</a:t>
            </a:r>
            <a:r>
              <a:rPr lang="en-US" dirty="0">
                <a:solidFill>
                  <a:srgbClr val="333333"/>
                </a:solidFill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</a:rPr>
              <a:t>   int* base = &amp;coo[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] </a:t>
            </a:r>
          </a:p>
          <a:p>
            <a:r>
              <a:rPr lang="en-US" dirty="0">
                <a:solidFill>
                  <a:srgbClr val="333333"/>
                </a:solidFill>
              </a:rPr>
              <a:t>   int r = *base </a:t>
            </a:r>
          </a:p>
          <a:p>
            <a:r>
              <a:rPr lang="en-US" dirty="0">
                <a:solidFill>
                  <a:srgbClr val="333333"/>
                </a:solidFill>
              </a:rPr>
              <a:t>   int c = *(base+1) </a:t>
            </a:r>
          </a:p>
          <a:p>
            <a:r>
              <a:rPr lang="en-US" dirty="0">
                <a:solidFill>
                  <a:srgbClr val="333333"/>
                </a:solidFill>
              </a:rPr>
              <a:t>   int </a:t>
            </a:r>
            <a:r>
              <a:rPr lang="en-US" dirty="0" err="1">
                <a:solidFill>
                  <a:srgbClr val="333333"/>
                </a:solidFill>
              </a:rPr>
              <a:t>val</a:t>
            </a:r>
            <a:r>
              <a:rPr lang="en-US" dirty="0">
                <a:solidFill>
                  <a:srgbClr val="333333"/>
                </a:solidFill>
              </a:rPr>
              <a:t> = *(base+2)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68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6F0E8-C1F5-2DE1-D777-442BBA957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Arrays (Structs of Arrays)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8866E-8667-F29E-05DA-6FBB8E286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 row[</a:t>
            </a:r>
            <a:r>
              <a:rPr lang="en-US" dirty="0" err="1"/>
              <a:t>nnz</a:t>
            </a:r>
            <a:r>
              <a:rPr lang="en-US" dirty="0"/>
              <a:t>]</a:t>
            </a:r>
          </a:p>
          <a:p>
            <a:endParaRPr lang="en-US" dirty="0"/>
          </a:p>
          <a:p>
            <a:r>
              <a:rPr lang="en-US" dirty="0"/>
              <a:t>int col[</a:t>
            </a:r>
            <a:r>
              <a:rPr lang="en-US" dirty="0" err="1"/>
              <a:t>nnz</a:t>
            </a:r>
            <a:r>
              <a:rPr lang="en-US" dirty="0"/>
              <a:t>]</a:t>
            </a:r>
          </a:p>
          <a:p>
            <a:endParaRPr lang="en-US" dirty="0"/>
          </a:p>
          <a:p>
            <a:r>
              <a:rPr lang="en-US" dirty="0"/>
              <a:t>int </a:t>
            </a:r>
            <a:r>
              <a:rPr lang="en-US" dirty="0" err="1"/>
              <a:t>val</a:t>
            </a:r>
            <a:r>
              <a:rPr lang="en-US" dirty="0"/>
              <a:t>[</a:t>
            </a:r>
            <a:r>
              <a:rPr lang="en-US" dirty="0" err="1"/>
              <a:t>nnz</a:t>
            </a:r>
            <a:r>
              <a:rPr lang="en-US" dirty="0"/>
              <a:t>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6AB3A-2ECE-F29F-B661-50E3924925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528A025-9EBE-5217-7E9A-7D9055FCA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780" y="990600"/>
            <a:ext cx="3124200" cy="89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43DF9863-9DA9-84E4-AFF1-309026A36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229" y="2178425"/>
            <a:ext cx="3124200" cy="89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ABEA059B-FC43-C9CE-79A1-F126B9420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212666"/>
            <a:ext cx="3124200" cy="89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1596C9E-F8F7-BF7D-16E3-AAF29742055A}"/>
              </a:ext>
            </a:extLst>
          </p:cNvPr>
          <p:cNvSpPr/>
          <p:nvPr/>
        </p:nvSpPr>
        <p:spPr>
          <a:xfrm>
            <a:off x="2895600" y="4478124"/>
            <a:ext cx="44790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</a:rPr>
              <a:t>for 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 = 0 to </a:t>
            </a:r>
            <a:r>
              <a:rPr lang="en-US" dirty="0" err="1">
                <a:solidFill>
                  <a:srgbClr val="333333"/>
                </a:solidFill>
              </a:rPr>
              <a:t>nnz</a:t>
            </a:r>
            <a:r>
              <a:rPr lang="en-US" dirty="0">
                <a:solidFill>
                  <a:srgbClr val="333333"/>
                </a:solidFill>
              </a:rPr>
              <a:t> </a:t>
            </a:r>
          </a:p>
          <a:p>
            <a:r>
              <a:rPr lang="en-US" dirty="0">
                <a:solidFill>
                  <a:srgbClr val="333333"/>
                </a:solidFill>
              </a:rPr>
              <a:t>   int r = row[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] </a:t>
            </a:r>
          </a:p>
          <a:p>
            <a:r>
              <a:rPr lang="en-US" dirty="0">
                <a:solidFill>
                  <a:srgbClr val="333333"/>
                </a:solidFill>
              </a:rPr>
              <a:t>   int c = col[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] </a:t>
            </a:r>
          </a:p>
          <a:p>
            <a:r>
              <a:rPr lang="en-US" dirty="0">
                <a:solidFill>
                  <a:srgbClr val="333333"/>
                </a:solidFill>
              </a:rPr>
              <a:t>   int </a:t>
            </a:r>
            <a:r>
              <a:rPr lang="en-US" dirty="0" err="1">
                <a:solidFill>
                  <a:srgbClr val="333333"/>
                </a:solidFill>
              </a:rPr>
              <a:t>val</a:t>
            </a:r>
            <a:r>
              <a:rPr lang="en-US" dirty="0">
                <a:solidFill>
                  <a:srgbClr val="333333"/>
                </a:solidFill>
              </a:rPr>
              <a:t> = </a:t>
            </a:r>
            <a:r>
              <a:rPr lang="en-US" dirty="0" err="1">
                <a:solidFill>
                  <a:srgbClr val="333333"/>
                </a:solidFill>
              </a:rPr>
              <a:t>val</a:t>
            </a:r>
            <a:r>
              <a:rPr lang="en-US" dirty="0">
                <a:solidFill>
                  <a:srgbClr val="333333"/>
                </a:solidFill>
              </a:rPr>
              <a:t>[</a:t>
            </a:r>
            <a:r>
              <a:rPr lang="en-US" dirty="0" err="1">
                <a:solidFill>
                  <a:srgbClr val="333333"/>
                </a:solidFill>
              </a:rPr>
              <a:t>i</a:t>
            </a:r>
            <a:r>
              <a:rPr lang="en-US" dirty="0">
                <a:solidFill>
                  <a:srgbClr val="333333"/>
                </a:solidFill>
              </a:rPr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39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38C72-E5C6-F74E-AD64-8A85EA77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ECCF04-ABFE-A04A-A398-A6B346280F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0C2EC1-49AB-7A40-80A4-296C220AEA73}"/>
              </a:ext>
            </a:extLst>
          </p:cNvPr>
          <p:cNvSpPr/>
          <p:nvPr/>
        </p:nvSpPr>
        <p:spPr>
          <a:xfrm>
            <a:off x="2266497" y="3198168"/>
            <a:ext cx="4611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Multiple Ways to Store Program Data</a:t>
            </a:r>
          </a:p>
        </p:txBody>
      </p:sp>
    </p:spTree>
    <p:extLst>
      <p:ext uri="{BB962C8B-B14F-4D97-AF65-F5344CB8AC3E}">
        <p14:creationId xmlns:p14="http://schemas.microsoft.com/office/powerpoint/2010/main" val="1558498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Ways to Store Program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Static global data</a:t>
            </a:r>
          </a:p>
          <a:p>
            <a:pPr lvl="1"/>
            <a:r>
              <a:rPr lang="en-US" sz="2000" i="1" dirty="0"/>
              <a:t>Fixed size </a:t>
            </a:r>
            <a:r>
              <a:rPr lang="en-US" sz="2000" dirty="0"/>
              <a:t>at compile-time</a:t>
            </a:r>
          </a:p>
          <a:p>
            <a:pPr lvl="1"/>
            <a:r>
              <a:rPr lang="en-US" sz="2000" dirty="0"/>
              <a:t>Entire </a:t>
            </a:r>
            <a:r>
              <a:rPr lang="en-US" sz="2000" i="1" dirty="0"/>
              <a:t>lifetime of the program </a:t>
            </a:r>
            <a:br>
              <a:rPr lang="en-US" sz="2000" dirty="0"/>
            </a:br>
            <a:r>
              <a:rPr lang="en-US" sz="2000" dirty="0"/>
              <a:t>(loaded from executable)</a:t>
            </a:r>
          </a:p>
          <a:p>
            <a:pPr lvl="1"/>
            <a:r>
              <a:rPr lang="en-US" sz="2000" dirty="0"/>
              <a:t>Portion is read-only </a:t>
            </a:r>
            <a:br>
              <a:rPr lang="en-US" sz="2000" dirty="0"/>
            </a:br>
            <a:r>
              <a:rPr lang="en-US" sz="2000" dirty="0"/>
              <a:t>(e.g. string literals)</a:t>
            </a:r>
          </a:p>
          <a:p>
            <a:r>
              <a:rPr lang="en-US" sz="2400" dirty="0"/>
              <a:t>Stack-allocated data</a:t>
            </a:r>
          </a:p>
          <a:p>
            <a:pPr lvl="1"/>
            <a:r>
              <a:rPr lang="en-US" sz="2000" dirty="0"/>
              <a:t>Local/temporary variables</a:t>
            </a:r>
          </a:p>
          <a:p>
            <a:pPr lvl="2"/>
            <a:r>
              <a:rPr lang="en-US" sz="1600" i="1" dirty="0"/>
              <a:t>Can</a:t>
            </a:r>
            <a:r>
              <a:rPr lang="en-US" sz="1600" dirty="0"/>
              <a:t> be dynamically sized (in some versions of C)</a:t>
            </a:r>
          </a:p>
          <a:p>
            <a:pPr lvl="1"/>
            <a:r>
              <a:rPr lang="en-US" sz="2000" i="1" dirty="0"/>
              <a:t>Known lifetime </a:t>
            </a:r>
            <a:r>
              <a:rPr lang="en-US" sz="2000" dirty="0"/>
              <a:t>(deallocated on 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</a:t>
            </a:r>
            <a:r>
              <a:rPr lang="en-US" sz="2000" dirty="0"/>
              <a:t>)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Dynamic (heap) data</a:t>
            </a:r>
          </a:p>
          <a:p>
            <a:pPr lvl="1"/>
            <a:r>
              <a:rPr lang="en-US" sz="2000" dirty="0"/>
              <a:t>Size known only at runtime (i.e. based on user-input)</a:t>
            </a:r>
          </a:p>
          <a:p>
            <a:pPr lvl="1"/>
            <a:r>
              <a:rPr lang="en-US" sz="2000" dirty="0"/>
              <a:t>Lifetime known only at runtime (long-lived data structures)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C8F36-2C5D-4980-8FC5-5544ECC98AD7}" type="slidenum">
              <a:rPr lang="en-US" smtClean="0"/>
              <a:t>19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1645920"/>
            <a:ext cx="4206240" cy="2286000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array[1024];</a:t>
            </a:r>
          </a:p>
          <a:p>
            <a:endParaRPr lang="en-US" sz="1600" b="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void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foo(</a:t>
            </a:r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n) {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6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tmp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6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local_array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[n];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int* </a:t>
            </a:r>
            <a:r>
              <a:rPr lang="en-US" sz="16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dyn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 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(</a:t>
            </a:r>
            <a:r>
              <a:rPr lang="en-US" sz="16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int*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sz="16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malloc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(n*</a:t>
            </a:r>
            <a:r>
              <a:rPr lang="en-US" sz="1600" b="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b="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7785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Array Access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208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Basic Principle</a:t>
                </a:r>
              </a:p>
              <a:p>
                <a:pPr lvl="1"/>
                <a:r>
                  <a:rPr lang="en-US" b="1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T</a:t>
                </a:r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A[N];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Anonymous Pro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</a:t>
                </a:r>
                <a:r>
                  <a:rPr lang="en-US" dirty="0"/>
                  <a:t>array of data type </a:t>
                </a:r>
                <a:r>
                  <a:rPr lang="en-US" b="1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T</a:t>
                </a:r>
                <a:r>
                  <a:rPr lang="en-US" dirty="0"/>
                  <a:t> and length </a:t>
                </a:r>
                <a:r>
                  <a:rPr lang="en-US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N</a:t>
                </a:r>
              </a:p>
              <a:p>
                <a:pPr lvl="1"/>
                <a:r>
                  <a:rPr lang="en-US" dirty="0"/>
                  <a:t>Identifier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US" dirty="0"/>
                  <a:t> returns address of array (type 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T*</a:t>
                </a:r>
                <a:r>
                  <a:rPr lang="en-US" dirty="0"/>
                  <a:t>)</a:t>
                </a:r>
              </a:p>
              <a:p>
                <a:pPr lvl="1"/>
                <a:endParaRPr lang="en-US" u="sng" dirty="0"/>
              </a:p>
              <a:p>
                <a:pPr lvl="1"/>
                <a:endParaRPr lang="en-US" u="sng" dirty="0"/>
              </a:p>
              <a:p>
                <a:r>
                  <a:rPr lang="en-US" u="sng" dirty="0"/>
                  <a:t>Reference</a:t>
                </a:r>
                <a:r>
                  <a:rPr lang="en-US" dirty="0"/>
                  <a:t>        </a:t>
                </a:r>
                <a:r>
                  <a:rPr lang="en-US" u="sng" dirty="0"/>
                  <a:t>Type</a:t>
                </a:r>
                <a:r>
                  <a:rPr lang="en-US" dirty="0"/>
                  <a:t>	</a:t>
                </a:r>
                <a:r>
                  <a:rPr lang="en-US" u="sng" dirty="0"/>
                  <a:t>Value</a:t>
                </a:r>
                <a:r>
                  <a:rPr lang="en-US" dirty="0">
                    <a:latin typeface="Anonymous Pro" charset="0"/>
                    <a:ea typeface="Anonymous Pro" charset="0"/>
                    <a:cs typeface="Anonymous Pro" charset="0"/>
                  </a:rPr>
                  <a:t>		</a:t>
                </a:r>
              </a:p>
            </p:txBody>
          </p:sp>
        </mc:Choice>
        <mc:Fallback xmlns="">
          <p:sp>
            <p:nvSpPr>
              <p:cNvPr id="30208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25"/>
                </p:custDataLst>
              </p:nvPr>
            </p:nvSpPr>
            <p:spPr>
              <a:blipFill rotWithShape="0">
                <a:blip r:embed="rId26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Slide Number Placeholder 2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4" name="Text Box 3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17495" y="2819400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x[5];</a:t>
            </a:r>
          </a:p>
        </p:txBody>
      </p:sp>
      <p:grpSp>
        <p:nvGrpSpPr>
          <p:cNvPr id="2" name="Group 24"/>
          <p:cNvGrpSpPr/>
          <p:nvPr>
            <p:custDataLst>
              <p:tags r:id="rId5"/>
            </p:custDataLst>
          </p:nvPr>
        </p:nvGrpSpPr>
        <p:grpSpPr>
          <a:xfrm>
            <a:off x="2616435" y="2866822"/>
            <a:ext cx="5334000" cy="754353"/>
            <a:chOff x="2514600" y="3429000"/>
            <a:chExt cx="5334000" cy="774469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</p:grpSp>
        <p:sp>
          <p:nvSpPr>
            <p:cNvPr id="27" name="Text Box 32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514600" y="3810000"/>
              <a:ext cx="396875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28" name="Text Box 33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+4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29" name="Line 34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0" name="Line 35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968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+8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2" name="Line 37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0292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+12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4" name="Line 39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5" name="Text Box 40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9436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+16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Line 41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Text Box 42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85800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a</a:t>
              </a:r>
              <a:r>
                <a:rPr lang="en-US" sz="1800" b="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rPr>
                <a:t>+20</a:t>
              </a:r>
              <a:endParaRPr lang="en-US" sz="1800" b="0" i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endParaRPr>
            </a:p>
          </p:txBody>
        </p:sp>
        <p:sp>
          <p:nvSpPr>
            <p:cNvPr id="38" name="Line 43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4114800"/>
          <a:ext cx="7426960" cy="2595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x[4]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</a:p>
                  </a:txBody>
                  <a:tcPr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x+1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+ 4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&amp;x[2]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x[5]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?? 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(whatever’s in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memory at </a:t>
                      </a:r>
                      <a:r>
                        <a:rPr lang="en-US" baseline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addr</a:t>
                      </a:r>
                      <a:r>
                        <a:rPr lang="en-US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x+20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*(x+1)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x+i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+ 4*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T w="190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4045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Memory Layout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Program’s </a:t>
            </a:r>
            <a:r>
              <a:rPr lang="en-US" sz="28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address space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4 regions:</a:t>
            </a:r>
            <a:endParaRPr dirty="0"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local variables, grows downward</a:t>
            </a:r>
            <a:r>
              <a:rPr lang="en-US" sz="2400" b="0" i="0" u="none" strike="noStrike" cap="none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space requested via 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malloc()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used with pointers;  resizes dynamically, grows upward</a:t>
            </a:r>
            <a:endParaRPr dirty="0"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Static Data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global and static variables, does not grow or shrink</a:t>
            </a:r>
            <a:endParaRPr dirty="0"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loaded when program </a:t>
            </a:r>
            <a:b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starts, does not change</a:t>
            </a:r>
            <a:endParaRPr dirty="0"/>
          </a:p>
        </p:txBody>
      </p:sp>
      <p:sp>
        <p:nvSpPr>
          <p:cNvPr id="243" name="Google Shape;243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6" name="Google Shape;246;p32"/>
          <p:cNvGrpSpPr/>
          <p:nvPr/>
        </p:nvGrpSpPr>
        <p:grpSpPr>
          <a:xfrm>
            <a:off x="4754853" y="1417654"/>
            <a:ext cx="3836646" cy="4299737"/>
            <a:chOff x="4480561" y="914400"/>
            <a:chExt cx="3959796" cy="4758452"/>
          </a:xfrm>
        </p:grpSpPr>
        <p:sp>
          <p:nvSpPr>
            <p:cNvPr id="247" name="Google Shape;247;p32" descr="Wide upward diagonal"/>
            <p:cNvSpPr/>
            <p:nvPr/>
          </p:nvSpPr>
          <p:spPr>
            <a:xfrm>
              <a:off x="5994400" y="1549400"/>
              <a:ext cx="2438400" cy="1828800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32"/>
            <p:cNvSpPr/>
            <p:nvPr/>
          </p:nvSpPr>
          <p:spPr>
            <a:xfrm>
              <a:off x="5994400" y="1016000"/>
              <a:ext cx="2438400" cy="45720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32"/>
            <p:cNvSpPr/>
            <p:nvPr/>
          </p:nvSpPr>
          <p:spPr>
            <a:xfrm>
              <a:off x="6001957" y="4757357"/>
              <a:ext cx="2438400" cy="838200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32"/>
            <p:cNvSpPr/>
            <p:nvPr/>
          </p:nvSpPr>
          <p:spPr>
            <a:xfrm>
              <a:off x="5994400" y="4064000"/>
              <a:ext cx="2438400" cy="6858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1" name="Google Shape;251;p32"/>
            <p:cNvCxnSpPr/>
            <p:nvPr/>
          </p:nvCxnSpPr>
          <p:spPr>
            <a:xfrm>
              <a:off x="5994400" y="3378200"/>
              <a:ext cx="24384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</p:cxnSp>
        <p:cxnSp>
          <p:nvCxnSpPr>
            <p:cNvPr id="252" name="Google Shape;252;p32"/>
            <p:cNvCxnSpPr/>
            <p:nvPr/>
          </p:nvCxnSpPr>
          <p:spPr>
            <a:xfrm>
              <a:off x="5994400" y="1549400"/>
              <a:ext cx="24384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</p:cxnSp>
        <p:sp>
          <p:nvSpPr>
            <p:cNvPr id="253" name="Google Shape;253;p32"/>
            <p:cNvSpPr txBox="1"/>
            <p:nvPr/>
          </p:nvSpPr>
          <p:spPr>
            <a:xfrm>
              <a:off x="6737343" y="4820604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code</a:t>
              </a:r>
              <a:endParaRPr/>
            </a:p>
          </p:txBody>
        </p:sp>
        <p:sp>
          <p:nvSpPr>
            <p:cNvPr id="254" name="Google Shape;254;p32"/>
            <p:cNvSpPr txBox="1"/>
            <p:nvPr/>
          </p:nvSpPr>
          <p:spPr>
            <a:xfrm>
              <a:off x="6283324" y="4076691"/>
              <a:ext cx="20520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static data</a:t>
              </a:r>
              <a:endParaRPr/>
            </a:p>
          </p:txBody>
        </p:sp>
        <p:sp>
          <p:nvSpPr>
            <p:cNvPr id="255" name="Google Shape;255;p32"/>
            <p:cNvSpPr txBox="1"/>
            <p:nvPr/>
          </p:nvSpPr>
          <p:spPr>
            <a:xfrm>
              <a:off x="6724649" y="3390906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heap</a:t>
              </a:r>
              <a:endParaRPr/>
            </a:p>
          </p:txBody>
        </p:sp>
        <p:sp>
          <p:nvSpPr>
            <p:cNvPr id="256" name="Google Shape;256;p32"/>
            <p:cNvSpPr txBox="1"/>
            <p:nvPr/>
          </p:nvSpPr>
          <p:spPr>
            <a:xfrm>
              <a:off x="6718302" y="1015989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stack</a:t>
              </a:r>
              <a:endParaRPr/>
            </a:p>
          </p:txBody>
        </p:sp>
        <p:cxnSp>
          <p:nvCxnSpPr>
            <p:cNvPr id="257" name="Google Shape;257;p32"/>
            <p:cNvCxnSpPr/>
            <p:nvPr/>
          </p:nvCxnSpPr>
          <p:spPr>
            <a:xfrm rot="10800000">
              <a:off x="7213600" y="2997200"/>
              <a:ext cx="0" cy="381000"/>
            </a:xfrm>
            <a:prstGeom prst="straightConnector1">
              <a:avLst/>
            </a:prstGeom>
            <a:noFill/>
            <a:ln w="317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258" name="Google Shape;258;p32"/>
            <p:cNvCxnSpPr/>
            <p:nvPr/>
          </p:nvCxnSpPr>
          <p:spPr>
            <a:xfrm>
              <a:off x="7213600" y="1549400"/>
              <a:ext cx="0" cy="381000"/>
            </a:xfrm>
            <a:prstGeom prst="straightConnector1">
              <a:avLst/>
            </a:prstGeom>
            <a:noFill/>
            <a:ln w="317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259" name="Google Shape;259;p32"/>
            <p:cNvSpPr txBox="1"/>
            <p:nvPr/>
          </p:nvSpPr>
          <p:spPr>
            <a:xfrm>
              <a:off x="4480561" y="914400"/>
              <a:ext cx="146304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~ FFFF FFFF</a:t>
              </a:r>
              <a:r>
                <a:rPr lang="en-US" sz="1800" b="1" i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hex</a:t>
              </a:r>
              <a:endParaRPr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32"/>
            <p:cNvSpPr txBox="1"/>
            <p:nvPr/>
          </p:nvSpPr>
          <p:spPr>
            <a:xfrm>
              <a:off x="5212080" y="5303520"/>
              <a:ext cx="731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~ 0</a:t>
              </a:r>
              <a:r>
                <a:rPr lang="en-US" sz="1800" b="1" i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hex</a:t>
              </a:r>
              <a:endParaRPr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32"/>
          <p:cNvSpPr txBox="1"/>
          <p:nvPr/>
        </p:nvSpPr>
        <p:spPr>
          <a:xfrm>
            <a:off x="6126480" y="5669280"/>
            <a:ext cx="256935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prevents accesses</a:t>
            </a:r>
            <a:b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between stack and heap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(via virtual memory)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2538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Stack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64008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stack frame is a contiguous block of memory holding the local variables of a single procedure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stack frame includes:</a:t>
            </a:r>
            <a:endParaRPr dirty="0"/>
          </a:p>
          <a:p>
            <a:pPr marL="508000" marR="0" lvl="1" indent="-2921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–"/>
            </a:pPr>
            <a:r>
              <a:rPr lang="en-US" sz="222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Location of caller function</a:t>
            </a:r>
            <a:endParaRPr dirty="0"/>
          </a:p>
          <a:p>
            <a:pPr marL="508000" marR="0" lvl="1" indent="-2921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–"/>
            </a:pPr>
            <a:r>
              <a:rPr lang="en-US" sz="222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 arguments</a:t>
            </a:r>
            <a:endParaRPr sz="22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marR="0" lvl="1" indent="-29210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220"/>
              <a:buFont typeface="Arial"/>
              <a:buChar char="–"/>
            </a:pPr>
            <a:r>
              <a:rPr lang="en-US" sz="222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Space for local variables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Stack pointer (SP) tells where lowest (current) stack frame is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•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 procedure ends, stack pointer is moved back (but data remains (</a:t>
            </a:r>
            <a:r>
              <a:rPr lang="en-US" sz="259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garbage!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)); frees memory for future stack frames; </a:t>
            </a: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78435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3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34"/>
          <p:cNvSpPr/>
          <p:nvPr/>
        </p:nvSpPr>
        <p:spPr>
          <a:xfrm>
            <a:off x="7620000" y="4267200"/>
            <a:ext cx="1295400" cy="838200"/>
          </a:xfrm>
          <a:prstGeom prst="rect">
            <a:avLst/>
          </a:prstGeom>
          <a:noFill/>
          <a:ln w="57150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34"/>
          <p:cNvSpPr txBox="1"/>
          <p:nvPr/>
        </p:nvSpPr>
        <p:spPr>
          <a:xfrm>
            <a:off x="7696200" y="4419600"/>
            <a:ext cx="1093788" cy="519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9" name="Google Shape;289;p34"/>
          <p:cNvGrpSpPr/>
          <p:nvPr/>
        </p:nvGrpSpPr>
        <p:grpSpPr>
          <a:xfrm>
            <a:off x="7620000" y="2438400"/>
            <a:ext cx="1295400" cy="1295400"/>
            <a:chOff x="4608" y="3312"/>
            <a:chExt cx="816" cy="528"/>
          </a:xfrm>
        </p:grpSpPr>
        <p:sp>
          <p:nvSpPr>
            <p:cNvPr id="290" name="Google Shape;290;p34"/>
            <p:cNvSpPr/>
            <p:nvPr/>
          </p:nvSpPr>
          <p:spPr>
            <a:xfrm>
              <a:off x="4608" y="3312"/>
              <a:ext cx="816" cy="528"/>
            </a:xfrm>
            <a:prstGeom prst="rect">
              <a:avLst/>
            </a:prstGeom>
            <a:noFill/>
            <a:ln w="571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34"/>
            <p:cNvSpPr txBox="1"/>
            <p:nvPr/>
          </p:nvSpPr>
          <p:spPr>
            <a:xfrm>
              <a:off x="4656" y="3408"/>
              <a:ext cx="689" cy="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frame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2" name="Google Shape;292;p34"/>
          <p:cNvGrpSpPr/>
          <p:nvPr/>
        </p:nvGrpSpPr>
        <p:grpSpPr>
          <a:xfrm>
            <a:off x="7620000" y="3733800"/>
            <a:ext cx="1295400" cy="615950"/>
            <a:chOff x="4608" y="3312"/>
            <a:chExt cx="816" cy="607"/>
          </a:xfrm>
        </p:grpSpPr>
        <p:sp>
          <p:nvSpPr>
            <p:cNvPr id="293" name="Google Shape;293;p34"/>
            <p:cNvSpPr/>
            <p:nvPr/>
          </p:nvSpPr>
          <p:spPr>
            <a:xfrm>
              <a:off x="4608" y="3312"/>
              <a:ext cx="816" cy="528"/>
            </a:xfrm>
            <a:prstGeom prst="rect">
              <a:avLst/>
            </a:prstGeom>
            <a:noFill/>
            <a:ln w="571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34"/>
            <p:cNvSpPr txBox="1"/>
            <p:nvPr/>
          </p:nvSpPr>
          <p:spPr>
            <a:xfrm>
              <a:off x="4656" y="3407"/>
              <a:ext cx="689" cy="5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frame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5" name="Google Shape;295;p34"/>
          <p:cNvGrpSpPr/>
          <p:nvPr/>
        </p:nvGrpSpPr>
        <p:grpSpPr>
          <a:xfrm>
            <a:off x="7620000" y="1905000"/>
            <a:ext cx="1295400" cy="615950"/>
            <a:chOff x="4608" y="3312"/>
            <a:chExt cx="816" cy="607"/>
          </a:xfrm>
        </p:grpSpPr>
        <p:sp>
          <p:nvSpPr>
            <p:cNvPr id="296" name="Google Shape;296;p34"/>
            <p:cNvSpPr/>
            <p:nvPr/>
          </p:nvSpPr>
          <p:spPr>
            <a:xfrm>
              <a:off x="4608" y="3312"/>
              <a:ext cx="816" cy="528"/>
            </a:xfrm>
            <a:prstGeom prst="rect">
              <a:avLst/>
            </a:prstGeom>
            <a:noFill/>
            <a:ln w="5715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34"/>
            <p:cNvSpPr txBox="1"/>
            <p:nvPr/>
          </p:nvSpPr>
          <p:spPr>
            <a:xfrm>
              <a:off x="4656" y="3407"/>
              <a:ext cx="689" cy="5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frame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8" name="Google Shape;298;p34"/>
          <p:cNvGrpSpPr/>
          <p:nvPr/>
        </p:nvGrpSpPr>
        <p:grpSpPr>
          <a:xfrm>
            <a:off x="6705600" y="3937000"/>
            <a:ext cx="838200" cy="519113"/>
            <a:chOff x="6400800" y="4953000"/>
            <a:chExt cx="838200" cy="519113"/>
          </a:xfrm>
        </p:grpSpPr>
        <p:sp>
          <p:nvSpPr>
            <p:cNvPr id="299" name="Google Shape;299;p34"/>
            <p:cNvSpPr txBox="1"/>
            <p:nvPr/>
          </p:nvSpPr>
          <p:spPr>
            <a:xfrm>
              <a:off x="6400800" y="4953000"/>
              <a:ext cx="658813" cy="5191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0" name="Google Shape;300;p34"/>
            <p:cNvCxnSpPr/>
            <p:nvPr/>
          </p:nvCxnSpPr>
          <p:spPr>
            <a:xfrm>
              <a:off x="7010400" y="5257800"/>
              <a:ext cx="2286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cxnSp>
        <p:nvCxnSpPr>
          <p:cNvPr id="301" name="Google Shape;301;p34"/>
          <p:cNvCxnSpPr/>
          <p:nvPr/>
        </p:nvCxnSpPr>
        <p:spPr>
          <a:xfrm rot="5400000">
            <a:off x="7147477" y="5594299"/>
            <a:ext cx="952185" cy="0"/>
          </a:xfrm>
          <a:prstGeom prst="straightConnector1">
            <a:avLst/>
          </a:prstGeom>
          <a:noFill/>
          <a:ln w="476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302" name="Google Shape;302;p34"/>
          <p:cNvCxnSpPr/>
          <p:nvPr/>
        </p:nvCxnSpPr>
        <p:spPr>
          <a:xfrm rot="5400000">
            <a:off x="8440988" y="5603116"/>
            <a:ext cx="952185" cy="0"/>
          </a:xfrm>
          <a:prstGeom prst="straightConnector1">
            <a:avLst/>
          </a:prstGeom>
          <a:noFill/>
          <a:ln w="476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303" name="Google Shape;303;p34"/>
          <p:cNvSpPr txBox="1"/>
          <p:nvPr/>
        </p:nvSpPr>
        <p:spPr>
          <a:xfrm>
            <a:off x="8061877" y="5972148"/>
            <a:ext cx="9144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34"/>
          <p:cNvSpPr/>
          <p:nvPr/>
        </p:nvSpPr>
        <p:spPr>
          <a:xfrm>
            <a:off x="7653797" y="4997292"/>
            <a:ext cx="1224238" cy="18892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40000" dist="23000" dir="5400000" rotWithShape="0">
              <a:schemeClr val="lt1">
                <a:alpha val="34901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34"/>
          <p:cNvSpPr txBox="1"/>
          <p:nvPr/>
        </p:nvSpPr>
        <p:spPr>
          <a:xfrm>
            <a:off x="7620000" y="1214362"/>
            <a:ext cx="1524000" cy="690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call: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34"/>
          <p:cNvSpPr txBox="1"/>
          <p:nvPr/>
        </p:nvSpPr>
        <p:spPr>
          <a:xfrm>
            <a:off x="7616952" y="1216152"/>
            <a:ext cx="1524000" cy="690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Function returns:</a:t>
            </a:r>
            <a:endParaRPr sz="24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7" name="Google Shape;307;p34"/>
          <p:cNvGrpSpPr/>
          <p:nvPr/>
        </p:nvGrpSpPr>
        <p:grpSpPr>
          <a:xfrm>
            <a:off x="6705600" y="4751600"/>
            <a:ext cx="838200" cy="519000"/>
            <a:chOff x="6400800" y="4953000"/>
            <a:chExt cx="838200" cy="519000"/>
          </a:xfrm>
        </p:grpSpPr>
        <p:sp>
          <p:nvSpPr>
            <p:cNvPr id="308" name="Google Shape;308;p34"/>
            <p:cNvSpPr txBox="1"/>
            <p:nvPr/>
          </p:nvSpPr>
          <p:spPr>
            <a:xfrm>
              <a:off x="6400800" y="4953000"/>
              <a:ext cx="658800" cy="51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</a:t>
              </a:r>
              <a:endPara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9" name="Google Shape;309;p34"/>
            <p:cNvCxnSpPr/>
            <p:nvPr/>
          </p:nvCxnSpPr>
          <p:spPr>
            <a:xfrm>
              <a:off x="7010400" y="5257800"/>
              <a:ext cx="2286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69707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B123C-BB24-E04F-A247-AE4A7F783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E7FFE-F40B-8E48-9514-5CA9FE4B5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7B0A5-2074-954E-A38F-0F0C1FA0E5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8681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Bit-Level Operations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>
                <a:cs typeface="Calibri" panose="020F0502020204030204" pitchFamily="34" charset="0"/>
              </a:rPr>
              <a:t> (AND)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|</a:t>
            </a:r>
            <a:r>
              <a:rPr lang="en-US" dirty="0">
                <a:cs typeface="Calibri" panose="020F0502020204030204" pitchFamily="34" charset="0"/>
              </a:rPr>
              <a:t> (OR)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^</a:t>
            </a:r>
            <a:r>
              <a:rPr lang="en-US" dirty="0">
                <a:cs typeface="Calibri" panose="020F0502020204030204" pitchFamily="34" charset="0"/>
              </a:rPr>
              <a:t> (XOR)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~</a:t>
            </a:r>
            <a:r>
              <a:rPr lang="en-US" dirty="0">
                <a:cs typeface="Calibri" panose="020F0502020204030204" pitchFamily="34" charset="0"/>
              </a:rPr>
              <a:t> (NOT)</a:t>
            </a:r>
          </a:p>
          <a:p>
            <a:pPr lvl="1"/>
            <a:r>
              <a:rPr lang="en-US" dirty="0"/>
              <a:t>View arguments as bit vectors, apply operations bitwise</a:t>
            </a:r>
          </a:p>
          <a:p>
            <a:pPr lvl="1"/>
            <a:r>
              <a:rPr lang="en-US" dirty="0"/>
              <a:t>Apply to any “integral” data type</a:t>
            </a:r>
          </a:p>
          <a:p>
            <a:pPr lvl="2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dirty="0"/>
              <a:t>,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,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short</a:t>
            </a:r>
            <a:r>
              <a:rPr lang="en-US" dirty="0"/>
              <a:t>,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dirty="0"/>
              <a:t>,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</a:p>
          <a:p>
            <a:r>
              <a:rPr lang="en-US" dirty="0"/>
              <a:t>Examples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 a, b, c;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(char) 0x41;	// 0x41-&gt;0b 0100 0001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 = ~a;			//       0b          -&gt;0x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(char) 0x69;	// 0x69-&gt;0b 0110 1001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 = (char) 0x55;	// 0x55-&gt;0b 0101 0101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 = a &amp; b;		//       0b          -&gt;0x  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 = (char) 0x41;	// 0x41-&gt;0b 0100 0001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b = a;			//       0b 0100 0001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 = a ^ b;		//       0b          -&gt;0x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80258-DC00-4EB7-9E0E-1FD39B8D824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868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D644-D534-F1C5-FE6E-53C3F2AC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60" y="109126"/>
            <a:ext cx="8405982" cy="762000"/>
          </a:xfrm>
        </p:spPr>
        <p:txBody>
          <a:bodyPr/>
          <a:lstStyle/>
          <a:p>
            <a:r>
              <a:rPr lang="en-US" dirty="0"/>
              <a:t>Intuition for logical operators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B865C-C306-2729-9EF9-8916127747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8FAFF-8156-2F70-4514-860C6A1B016E}"/>
              </a:ext>
            </a:extLst>
          </p:cNvPr>
          <p:cNvSpPr/>
          <p:nvPr/>
        </p:nvSpPr>
        <p:spPr>
          <a:xfrm>
            <a:off x="224495" y="5091496"/>
            <a:ext cx="878695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e.g.,   extract bits at position 3 and 2 from number</a:t>
            </a:r>
          </a:p>
          <a:p>
            <a:r>
              <a:rPr lang="en-US" dirty="0"/>
              <a:t>           number &amp; 1100  - Copy positions 3 and 2. Reset positions 1 and 0</a:t>
            </a:r>
          </a:p>
          <a:p>
            <a:r>
              <a:rPr lang="en-US" dirty="0"/>
              <a:t>           1001   &amp; 1100   = </a:t>
            </a:r>
            <a:r>
              <a:rPr lang="en-US" dirty="0">
                <a:solidFill>
                  <a:schemeClr val="accent2"/>
                </a:solidFill>
              </a:rPr>
              <a:t>10</a:t>
            </a:r>
            <a:r>
              <a:rPr lang="en-US" dirty="0"/>
              <a:t>00  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E9D9FC-B51A-4061-3CBC-3D3B6640F5B6}"/>
              </a:ext>
            </a:extLst>
          </p:cNvPr>
          <p:cNvSpPr/>
          <p:nvPr/>
        </p:nvSpPr>
        <p:spPr>
          <a:xfrm>
            <a:off x="990600" y="6285255"/>
            <a:ext cx="748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10</a:t>
            </a:r>
            <a:r>
              <a:rPr lang="en-US" dirty="0"/>
              <a:t>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D5ACFB-1878-77C9-1262-27365B7DDB41}"/>
              </a:ext>
            </a:extLst>
          </p:cNvPr>
          <p:cNvSpPr/>
          <p:nvPr/>
        </p:nvSpPr>
        <p:spPr>
          <a:xfrm>
            <a:off x="2895600" y="6285255"/>
            <a:ext cx="633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--10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0D7F796-DD1B-0F9B-5B80-085D9647DEF2}"/>
              </a:ext>
            </a:extLst>
          </p:cNvPr>
          <p:cNvCxnSpPr>
            <a:stCxn id="8" idx="3"/>
            <a:endCxn id="9" idx="1"/>
          </p:cNvCxnSpPr>
          <p:nvPr/>
        </p:nvCxnSpPr>
        <p:spPr bwMode="auto">
          <a:xfrm>
            <a:off x="1739523" y="6516088"/>
            <a:ext cx="11560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Freeform 76">
            <a:extLst>
              <a:ext uri="{FF2B5EF4-FFF2-40B4-BE49-F238E27FC236}">
                <a16:creationId xmlns:a16="http://schemas.microsoft.com/office/drawing/2014/main" id="{66E3FF51-C2E6-00EF-6778-877D2F4E3AB3}"/>
              </a:ext>
            </a:extLst>
          </p:cNvPr>
          <p:cNvSpPr/>
          <p:nvPr/>
        </p:nvSpPr>
        <p:spPr>
          <a:xfrm>
            <a:off x="14445" y="775101"/>
            <a:ext cx="3033554" cy="421592"/>
          </a:xfrm>
          <a:custGeom>
            <a:avLst/>
            <a:gdLst>
              <a:gd name="connsiteX0" fmla="*/ -58 w 3033554"/>
              <a:gd name="connsiteY0" fmla="*/ -184 h 421592"/>
              <a:gd name="connsiteX1" fmla="*/ 3033497 w 3033554"/>
              <a:gd name="connsiteY1" fmla="*/ -184 h 421592"/>
              <a:gd name="connsiteX2" fmla="*/ 3033497 w 3033554"/>
              <a:gd name="connsiteY2" fmla="*/ 421409 h 421592"/>
              <a:gd name="connsiteX3" fmla="*/ -58 w 3033554"/>
              <a:gd name="connsiteY3" fmla="*/ 421409 h 42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421592">
                <a:moveTo>
                  <a:pt x="-58" y="-184"/>
                </a:moveTo>
                <a:lnTo>
                  <a:pt x="3033497" y="-184"/>
                </a:lnTo>
                <a:lnTo>
                  <a:pt x="3033497" y="421409"/>
                </a:lnTo>
                <a:lnTo>
                  <a:pt x="-58" y="421409"/>
                </a:lnTo>
                <a:close/>
              </a:path>
            </a:pathLst>
          </a:custGeom>
          <a:solidFill>
            <a:srgbClr val="000000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8" name="Freeform 77">
            <a:extLst>
              <a:ext uri="{FF2B5EF4-FFF2-40B4-BE49-F238E27FC236}">
                <a16:creationId xmlns:a16="http://schemas.microsoft.com/office/drawing/2014/main" id="{4A10F88F-F883-6AB2-E340-5E6F6E02F457}"/>
              </a:ext>
            </a:extLst>
          </p:cNvPr>
          <p:cNvSpPr/>
          <p:nvPr/>
        </p:nvSpPr>
        <p:spPr>
          <a:xfrm>
            <a:off x="3048000" y="775101"/>
            <a:ext cx="3450668" cy="421592"/>
          </a:xfrm>
          <a:custGeom>
            <a:avLst/>
            <a:gdLst>
              <a:gd name="connsiteX0" fmla="*/ -58 w 3450668"/>
              <a:gd name="connsiteY0" fmla="*/ -184 h 421592"/>
              <a:gd name="connsiteX1" fmla="*/ 3450610 w 3450668"/>
              <a:gd name="connsiteY1" fmla="*/ -184 h 421592"/>
              <a:gd name="connsiteX2" fmla="*/ 3450610 w 3450668"/>
              <a:gd name="connsiteY2" fmla="*/ 421409 h 421592"/>
              <a:gd name="connsiteX3" fmla="*/ -58 w 3450668"/>
              <a:gd name="connsiteY3" fmla="*/ 421409 h 42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421592">
                <a:moveTo>
                  <a:pt x="-58" y="-184"/>
                </a:moveTo>
                <a:lnTo>
                  <a:pt x="3450610" y="-184"/>
                </a:lnTo>
                <a:lnTo>
                  <a:pt x="3450610" y="421409"/>
                </a:lnTo>
                <a:lnTo>
                  <a:pt x="-58" y="421409"/>
                </a:lnTo>
                <a:close/>
              </a:path>
            </a:pathLst>
          </a:custGeom>
          <a:solidFill>
            <a:srgbClr val="000000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9" name="Freeform 78">
            <a:extLst>
              <a:ext uri="{FF2B5EF4-FFF2-40B4-BE49-F238E27FC236}">
                <a16:creationId xmlns:a16="http://schemas.microsoft.com/office/drawing/2014/main" id="{A69BC8B8-45A3-2D95-4011-60AB66543C58}"/>
              </a:ext>
            </a:extLst>
          </p:cNvPr>
          <p:cNvSpPr/>
          <p:nvPr/>
        </p:nvSpPr>
        <p:spPr>
          <a:xfrm>
            <a:off x="6498668" y="775101"/>
            <a:ext cx="2616440" cy="421592"/>
          </a:xfrm>
          <a:custGeom>
            <a:avLst/>
            <a:gdLst>
              <a:gd name="connsiteX0" fmla="*/ -58 w 2616440"/>
              <a:gd name="connsiteY0" fmla="*/ -184 h 421592"/>
              <a:gd name="connsiteX1" fmla="*/ 2616383 w 2616440"/>
              <a:gd name="connsiteY1" fmla="*/ -184 h 421592"/>
              <a:gd name="connsiteX2" fmla="*/ 2616383 w 2616440"/>
              <a:gd name="connsiteY2" fmla="*/ 421409 h 421592"/>
              <a:gd name="connsiteX3" fmla="*/ -58 w 2616440"/>
              <a:gd name="connsiteY3" fmla="*/ 421409 h 421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421592">
                <a:moveTo>
                  <a:pt x="-58" y="-184"/>
                </a:moveTo>
                <a:lnTo>
                  <a:pt x="2616383" y="-184"/>
                </a:lnTo>
                <a:lnTo>
                  <a:pt x="2616383" y="421409"/>
                </a:lnTo>
                <a:lnTo>
                  <a:pt x="-58" y="421409"/>
                </a:lnTo>
                <a:close/>
              </a:path>
            </a:pathLst>
          </a:custGeom>
          <a:solidFill>
            <a:srgbClr val="000000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0" name="Freeform 79">
            <a:extLst>
              <a:ext uri="{FF2B5EF4-FFF2-40B4-BE49-F238E27FC236}">
                <a16:creationId xmlns:a16="http://schemas.microsoft.com/office/drawing/2014/main" id="{E3875E34-9611-BCA4-2EF3-C648D80406F6}"/>
              </a:ext>
            </a:extLst>
          </p:cNvPr>
          <p:cNvSpPr/>
          <p:nvPr/>
        </p:nvSpPr>
        <p:spPr>
          <a:xfrm>
            <a:off x="14445" y="1196694"/>
            <a:ext cx="3033554" cy="658377"/>
          </a:xfrm>
          <a:custGeom>
            <a:avLst/>
            <a:gdLst>
              <a:gd name="connsiteX0" fmla="*/ -58 w 3033554"/>
              <a:gd name="connsiteY0" fmla="*/ -184 h 658377"/>
              <a:gd name="connsiteX1" fmla="*/ 3033497 w 3033554"/>
              <a:gd name="connsiteY1" fmla="*/ -184 h 658377"/>
              <a:gd name="connsiteX2" fmla="*/ 3033497 w 3033554"/>
              <a:gd name="connsiteY2" fmla="*/ 658193 h 658377"/>
              <a:gd name="connsiteX3" fmla="*/ -58 w 3033554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7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 80">
            <a:extLst>
              <a:ext uri="{FF2B5EF4-FFF2-40B4-BE49-F238E27FC236}">
                <a16:creationId xmlns:a16="http://schemas.microsoft.com/office/drawing/2014/main" id="{7A63020F-7827-0573-33D5-91DDE56B7655}"/>
              </a:ext>
            </a:extLst>
          </p:cNvPr>
          <p:cNvSpPr/>
          <p:nvPr/>
        </p:nvSpPr>
        <p:spPr>
          <a:xfrm>
            <a:off x="3048000" y="1196694"/>
            <a:ext cx="3450668" cy="658377"/>
          </a:xfrm>
          <a:custGeom>
            <a:avLst/>
            <a:gdLst>
              <a:gd name="connsiteX0" fmla="*/ -58 w 3450668"/>
              <a:gd name="connsiteY0" fmla="*/ -184 h 658377"/>
              <a:gd name="connsiteX1" fmla="*/ 3450610 w 3450668"/>
              <a:gd name="connsiteY1" fmla="*/ -184 h 658377"/>
              <a:gd name="connsiteX2" fmla="*/ 3450610 w 3450668"/>
              <a:gd name="connsiteY2" fmla="*/ 658193 h 658377"/>
              <a:gd name="connsiteX3" fmla="*/ -58 w 3450668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7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AD7ADA24-6F7A-A604-F8CA-3788EF403C29}"/>
              </a:ext>
            </a:extLst>
          </p:cNvPr>
          <p:cNvSpPr/>
          <p:nvPr/>
        </p:nvSpPr>
        <p:spPr>
          <a:xfrm>
            <a:off x="6498668" y="1196694"/>
            <a:ext cx="2616440" cy="658377"/>
          </a:xfrm>
          <a:custGeom>
            <a:avLst/>
            <a:gdLst>
              <a:gd name="connsiteX0" fmla="*/ -58 w 2616440"/>
              <a:gd name="connsiteY0" fmla="*/ -184 h 658377"/>
              <a:gd name="connsiteX1" fmla="*/ 2616383 w 2616440"/>
              <a:gd name="connsiteY1" fmla="*/ -184 h 658377"/>
              <a:gd name="connsiteX2" fmla="*/ 2616383 w 2616440"/>
              <a:gd name="connsiteY2" fmla="*/ 658193 h 658377"/>
              <a:gd name="connsiteX3" fmla="*/ -58 w 2616440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7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 82">
            <a:extLst>
              <a:ext uri="{FF2B5EF4-FFF2-40B4-BE49-F238E27FC236}">
                <a16:creationId xmlns:a16="http://schemas.microsoft.com/office/drawing/2014/main" id="{D94979B9-619E-E464-7920-C0A68BF34497}"/>
              </a:ext>
            </a:extLst>
          </p:cNvPr>
          <p:cNvSpPr/>
          <p:nvPr/>
        </p:nvSpPr>
        <p:spPr>
          <a:xfrm>
            <a:off x="14445" y="1855071"/>
            <a:ext cx="3033554" cy="658377"/>
          </a:xfrm>
          <a:custGeom>
            <a:avLst/>
            <a:gdLst>
              <a:gd name="connsiteX0" fmla="*/ -58 w 3033554"/>
              <a:gd name="connsiteY0" fmla="*/ -184 h 658377"/>
              <a:gd name="connsiteX1" fmla="*/ 3033497 w 3033554"/>
              <a:gd name="connsiteY1" fmla="*/ -184 h 658377"/>
              <a:gd name="connsiteX2" fmla="*/ 3033497 w 3033554"/>
              <a:gd name="connsiteY2" fmla="*/ 658193 h 658377"/>
              <a:gd name="connsiteX3" fmla="*/ -58 w 3033554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7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Freeform 83">
            <a:extLst>
              <a:ext uri="{FF2B5EF4-FFF2-40B4-BE49-F238E27FC236}">
                <a16:creationId xmlns:a16="http://schemas.microsoft.com/office/drawing/2014/main" id="{E9BF4A5B-CBE4-57F0-2304-3A4D4DFB1530}"/>
              </a:ext>
            </a:extLst>
          </p:cNvPr>
          <p:cNvSpPr/>
          <p:nvPr/>
        </p:nvSpPr>
        <p:spPr>
          <a:xfrm>
            <a:off x="3048000" y="1855071"/>
            <a:ext cx="3450668" cy="658377"/>
          </a:xfrm>
          <a:custGeom>
            <a:avLst/>
            <a:gdLst>
              <a:gd name="connsiteX0" fmla="*/ -58 w 3450668"/>
              <a:gd name="connsiteY0" fmla="*/ -184 h 658377"/>
              <a:gd name="connsiteX1" fmla="*/ 3450610 w 3450668"/>
              <a:gd name="connsiteY1" fmla="*/ -184 h 658377"/>
              <a:gd name="connsiteX2" fmla="*/ 3450610 w 3450668"/>
              <a:gd name="connsiteY2" fmla="*/ 658193 h 658377"/>
              <a:gd name="connsiteX3" fmla="*/ -58 w 3450668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7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" name="Freeform 84">
            <a:extLst>
              <a:ext uri="{FF2B5EF4-FFF2-40B4-BE49-F238E27FC236}">
                <a16:creationId xmlns:a16="http://schemas.microsoft.com/office/drawing/2014/main" id="{BC4E0608-FBC9-F784-4429-5DEBAEAE7FC5}"/>
              </a:ext>
            </a:extLst>
          </p:cNvPr>
          <p:cNvSpPr/>
          <p:nvPr/>
        </p:nvSpPr>
        <p:spPr>
          <a:xfrm>
            <a:off x="6498668" y="1855071"/>
            <a:ext cx="2616440" cy="658377"/>
          </a:xfrm>
          <a:custGeom>
            <a:avLst/>
            <a:gdLst>
              <a:gd name="connsiteX0" fmla="*/ -58 w 2616440"/>
              <a:gd name="connsiteY0" fmla="*/ -184 h 658377"/>
              <a:gd name="connsiteX1" fmla="*/ 2616383 w 2616440"/>
              <a:gd name="connsiteY1" fmla="*/ -184 h 658377"/>
              <a:gd name="connsiteX2" fmla="*/ 2616383 w 2616440"/>
              <a:gd name="connsiteY2" fmla="*/ 658193 h 658377"/>
              <a:gd name="connsiteX3" fmla="*/ -58 w 2616440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7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6" name="Freeform 85">
            <a:extLst>
              <a:ext uri="{FF2B5EF4-FFF2-40B4-BE49-F238E27FC236}">
                <a16:creationId xmlns:a16="http://schemas.microsoft.com/office/drawing/2014/main" id="{51AFA700-ADB0-601D-088A-186B3F0E781F}"/>
              </a:ext>
            </a:extLst>
          </p:cNvPr>
          <p:cNvSpPr/>
          <p:nvPr/>
        </p:nvSpPr>
        <p:spPr>
          <a:xfrm>
            <a:off x="14445" y="2513449"/>
            <a:ext cx="3033554" cy="658377"/>
          </a:xfrm>
          <a:custGeom>
            <a:avLst/>
            <a:gdLst>
              <a:gd name="connsiteX0" fmla="*/ -58 w 3033554"/>
              <a:gd name="connsiteY0" fmla="*/ -184 h 658377"/>
              <a:gd name="connsiteX1" fmla="*/ 3033497 w 3033554"/>
              <a:gd name="connsiteY1" fmla="*/ -184 h 658377"/>
              <a:gd name="connsiteX2" fmla="*/ 3033497 w 3033554"/>
              <a:gd name="connsiteY2" fmla="*/ 658193 h 658377"/>
              <a:gd name="connsiteX3" fmla="*/ -58 w 3033554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7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id="{FC45814C-16DA-FA79-F508-0DEC85349551}"/>
              </a:ext>
            </a:extLst>
          </p:cNvPr>
          <p:cNvSpPr/>
          <p:nvPr/>
        </p:nvSpPr>
        <p:spPr>
          <a:xfrm>
            <a:off x="3048000" y="2513449"/>
            <a:ext cx="3450668" cy="658377"/>
          </a:xfrm>
          <a:custGeom>
            <a:avLst/>
            <a:gdLst>
              <a:gd name="connsiteX0" fmla="*/ -58 w 3450668"/>
              <a:gd name="connsiteY0" fmla="*/ -184 h 658377"/>
              <a:gd name="connsiteX1" fmla="*/ 3450610 w 3450668"/>
              <a:gd name="connsiteY1" fmla="*/ -184 h 658377"/>
              <a:gd name="connsiteX2" fmla="*/ 3450610 w 3450668"/>
              <a:gd name="connsiteY2" fmla="*/ 658193 h 658377"/>
              <a:gd name="connsiteX3" fmla="*/ -58 w 3450668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7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AA4B5D2E-6A8F-5C0E-91A2-87BB4D32DB30}"/>
              </a:ext>
            </a:extLst>
          </p:cNvPr>
          <p:cNvSpPr/>
          <p:nvPr/>
        </p:nvSpPr>
        <p:spPr>
          <a:xfrm>
            <a:off x="6498668" y="2513449"/>
            <a:ext cx="2616440" cy="658377"/>
          </a:xfrm>
          <a:custGeom>
            <a:avLst/>
            <a:gdLst>
              <a:gd name="connsiteX0" fmla="*/ -58 w 2616440"/>
              <a:gd name="connsiteY0" fmla="*/ -184 h 658377"/>
              <a:gd name="connsiteX1" fmla="*/ 2616383 w 2616440"/>
              <a:gd name="connsiteY1" fmla="*/ -184 h 658377"/>
              <a:gd name="connsiteX2" fmla="*/ 2616383 w 2616440"/>
              <a:gd name="connsiteY2" fmla="*/ 658193 h 658377"/>
              <a:gd name="connsiteX3" fmla="*/ -58 w 2616440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7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id="{38E914A1-FCCA-F796-D6D3-0A1B35FDCFCD}"/>
              </a:ext>
            </a:extLst>
          </p:cNvPr>
          <p:cNvSpPr/>
          <p:nvPr/>
        </p:nvSpPr>
        <p:spPr>
          <a:xfrm>
            <a:off x="14445" y="3171826"/>
            <a:ext cx="3033554" cy="658376"/>
          </a:xfrm>
          <a:custGeom>
            <a:avLst/>
            <a:gdLst>
              <a:gd name="connsiteX0" fmla="*/ -58 w 3033554"/>
              <a:gd name="connsiteY0" fmla="*/ -184 h 658376"/>
              <a:gd name="connsiteX1" fmla="*/ 3033497 w 3033554"/>
              <a:gd name="connsiteY1" fmla="*/ -184 h 658376"/>
              <a:gd name="connsiteX2" fmla="*/ 3033497 w 3033554"/>
              <a:gd name="connsiteY2" fmla="*/ 658193 h 658376"/>
              <a:gd name="connsiteX3" fmla="*/ -58 w 3033554"/>
              <a:gd name="connsiteY3" fmla="*/ 658193 h 65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6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F5673C0F-6266-2F96-E75B-D6CBE636C920}"/>
              </a:ext>
            </a:extLst>
          </p:cNvPr>
          <p:cNvSpPr/>
          <p:nvPr/>
        </p:nvSpPr>
        <p:spPr>
          <a:xfrm>
            <a:off x="3048000" y="3171826"/>
            <a:ext cx="3450668" cy="658376"/>
          </a:xfrm>
          <a:custGeom>
            <a:avLst/>
            <a:gdLst>
              <a:gd name="connsiteX0" fmla="*/ -58 w 3450668"/>
              <a:gd name="connsiteY0" fmla="*/ -184 h 658376"/>
              <a:gd name="connsiteX1" fmla="*/ 3450610 w 3450668"/>
              <a:gd name="connsiteY1" fmla="*/ -184 h 658376"/>
              <a:gd name="connsiteX2" fmla="*/ 3450610 w 3450668"/>
              <a:gd name="connsiteY2" fmla="*/ 658193 h 658376"/>
              <a:gd name="connsiteX3" fmla="*/ -58 w 3450668"/>
              <a:gd name="connsiteY3" fmla="*/ 658193 h 65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6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 90">
            <a:extLst>
              <a:ext uri="{FF2B5EF4-FFF2-40B4-BE49-F238E27FC236}">
                <a16:creationId xmlns:a16="http://schemas.microsoft.com/office/drawing/2014/main" id="{F60462CF-5B05-9014-FA64-14E8F6495CC3}"/>
              </a:ext>
            </a:extLst>
          </p:cNvPr>
          <p:cNvSpPr/>
          <p:nvPr/>
        </p:nvSpPr>
        <p:spPr>
          <a:xfrm>
            <a:off x="6498668" y="3171826"/>
            <a:ext cx="2616440" cy="658376"/>
          </a:xfrm>
          <a:custGeom>
            <a:avLst/>
            <a:gdLst>
              <a:gd name="connsiteX0" fmla="*/ -58 w 2616440"/>
              <a:gd name="connsiteY0" fmla="*/ -184 h 658376"/>
              <a:gd name="connsiteX1" fmla="*/ 2616383 w 2616440"/>
              <a:gd name="connsiteY1" fmla="*/ -184 h 658376"/>
              <a:gd name="connsiteX2" fmla="*/ 2616383 w 2616440"/>
              <a:gd name="connsiteY2" fmla="*/ 658193 h 658376"/>
              <a:gd name="connsiteX3" fmla="*/ -58 w 2616440"/>
              <a:gd name="connsiteY3" fmla="*/ 658193 h 65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6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5B84CA7D-952D-8243-C693-23F76F3ADAA5}"/>
              </a:ext>
            </a:extLst>
          </p:cNvPr>
          <p:cNvSpPr/>
          <p:nvPr/>
        </p:nvSpPr>
        <p:spPr>
          <a:xfrm>
            <a:off x="14445" y="3830203"/>
            <a:ext cx="3033554" cy="658377"/>
          </a:xfrm>
          <a:custGeom>
            <a:avLst/>
            <a:gdLst>
              <a:gd name="connsiteX0" fmla="*/ -58 w 3033554"/>
              <a:gd name="connsiteY0" fmla="*/ -184 h 658377"/>
              <a:gd name="connsiteX1" fmla="*/ 3033497 w 3033554"/>
              <a:gd name="connsiteY1" fmla="*/ -184 h 658377"/>
              <a:gd name="connsiteX2" fmla="*/ 3033497 w 3033554"/>
              <a:gd name="connsiteY2" fmla="*/ 658193 h 658377"/>
              <a:gd name="connsiteX3" fmla="*/ -58 w 3033554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7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id="{B7A45D1A-7E02-240D-7686-34EE88A2D90F}"/>
              </a:ext>
            </a:extLst>
          </p:cNvPr>
          <p:cNvSpPr/>
          <p:nvPr/>
        </p:nvSpPr>
        <p:spPr>
          <a:xfrm>
            <a:off x="3048000" y="3830203"/>
            <a:ext cx="3450668" cy="658377"/>
          </a:xfrm>
          <a:custGeom>
            <a:avLst/>
            <a:gdLst>
              <a:gd name="connsiteX0" fmla="*/ -58 w 3450668"/>
              <a:gd name="connsiteY0" fmla="*/ -184 h 658377"/>
              <a:gd name="connsiteX1" fmla="*/ 3450610 w 3450668"/>
              <a:gd name="connsiteY1" fmla="*/ -184 h 658377"/>
              <a:gd name="connsiteX2" fmla="*/ 3450610 w 3450668"/>
              <a:gd name="connsiteY2" fmla="*/ 658193 h 658377"/>
              <a:gd name="connsiteX3" fmla="*/ -58 w 3450668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7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A771F570-3380-8B77-1662-4C369B40C147}"/>
              </a:ext>
            </a:extLst>
          </p:cNvPr>
          <p:cNvSpPr/>
          <p:nvPr/>
        </p:nvSpPr>
        <p:spPr>
          <a:xfrm>
            <a:off x="6498668" y="3830203"/>
            <a:ext cx="2616440" cy="658377"/>
          </a:xfrm>
          <a:custGeom>
            <a:avLst/>
            <a:gdLst>
              <a:gd name="connsiteX0" fmla="*/ -58 w 2616440"/>
              <a:gd name="connsiteY0" fmla="*/ -184 h 658377"/>
              <a:gd name="connsiteX1" fmla="*/ 2616383 w 2616440"/>
              <a:gd name="connsiteY1" fmla="*/ -184 h 658377"/>
              <a:gd name="connsiteX2" fmla="*/ 2616383 w 2616440"/>
              <a:gd name="connsiteY2" fmla="*/ 658193 h 658377"/>
              <a:gd name="connsiteX3" fmla="*/ -58 w 2616440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7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CBCBCB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id="{02CA1634-D1EF-EB2D-F75B-3C312EC2B4E5}"/>
              </a:ext>
            </a:extLst>
          </p:cNvPr>
          <p:cNvSpPr/>
          <p:nvPr/>
        </p:nvSpPr>
        <p:spPr>
          <a:xfrm>
            <a:off x="14445" y="4523223"/>
            <a:ext cx="3033554" cy="658377"/>
          </a:xfrm>
          <a:custGeom>
            <a:avLst/>
            <a:gdLst>
              <a:gd name="connsiteX0" fmla="*/ -58 w 3033554"/>
              <a:gd name="connsiteY0" fmla="*/ -184 h 658377"/>
              <a:gd name="connsiteX1" fmla="*/ 3033497 w 3033554"/>
              <a:gd name="connsiteY1" fmla="*/ -184 h 658377"/>
              <a:gd name="connsiteX2" fmla="*/ 3033497 w 3033554"/>
              <a:gd name="connsiteY2" fmla="*/ 658193 h 658377"/>
              <a:gd name="connsiteX3" fmla="*/ -58 w 3033554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33554" h="658377">
                <a:moveTo>
                  <a:pt x="-58" y="-184"/>
                </a:moveTo>
                <a:lnTo>
                  <a:pt x="3033497" y="-184"/>
                </a:lnTo>
                <a:lnTo>
                  <a:pt x="3033497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DC07D967-F690-58B9-BB18-442AA3BD201C}"/>
              </a:ext>
            </a:extLst>
          </p:cNvPr>
          <p:cNvSpPr/>
          <p:nvPr/>
        </p:nvSpPr>
        <p:spPr>
          <a:xfrm>
            <a:off x="3048000" y="4523223"/>
            <a:ext cx="3450668" cy="658377"/>
          </a:xfrm>
          <a:custGeom>
            <a:avLst/>
            <a:gdLst>
              <a:gd name="connsiteX0" fmla="*/ -58 w 3450668"/>
              <a:gd name="connsiteY0" fmla="*/ -184 h 658377"/>
              <a:gd name="connsiteX1" fmla="*/ 3450610 w 3450668"/>
              <a:gd name="connsiteY1" fmla="*/ -184 h 658377"/>
              <a:gd name="connsiteX2" fmla="*/ 3450610 w 3450668"/>
              <a:gd name="connsiteY2" fmla="*/ 658193 h 658377"/>
              <a:gd name="connsiteX3" fmla="*/ -58 w 3450668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668" h="658377">
                <a:moveTo>
                  <a:pt x="-58" y="-184"/>
                </a:moveTo>
                <a:lnTo>
                  <a:pt x="3450610" y="-184"/>
                </a:lnTo>
                <a:lnTo>
                  <a:pt x="3450610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Freeform 96">
            <a:extLst>
              <a:ext uri="{FF2B5EF4-FFF2-40B4-BE49-F238E27FC236}">
                <a16:creationId xmlns:a16="http://schemas.microsoft.com/office/drawing/2014/main" id="{8A4598A6-FB0E-D02C-9B89-29B288E794EC}"/>
              </a:ext>
            </a:extLst>
          </p:cNvPr>
          <p:cNvSpPr/>
          <p:nvPr/>
        </p:nvSpPr>
        <p:spPr>
          <a:xfrm>
            <a:off x="6498668" y="4523223"/>
            <a:ext cx="2616440" cy="658377"/>
          </a:xfrm>
          <a:custGeom>
            <a:avLst/>
            <a:gdLst>
              <a:gd name="connsiteX0" fmla="*/ -58 w 2616440"/>
              <a:gd name="connsiteY0" fmla="*/ -184 h 658377"/>
              <a:gd name="connsiteX1" fmla="*/ 2616383 w 2616440"/>
              <a:gd name="connsiteY1" fmla="*/ -184 h 658377"/>
              <a:gd name="connsiteX2" fmla="*/ 2616383 w 2616440"/>
              <a:gd name="connsiteY2" fmla="*/ 658193 h 658377"/>
              <a:gd name="connsiteX3" fmla="*/ -58 w 2616440"/>
              <a:gd name="connsiteY3" fmla="*/ 658193 h 65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440" h="658377">
                <a:moveTo>
                  <a:pt x="-58" y="-184"/>
                </a:moveTo>
                <a:lnTo>
                  <a:pt x="2616383" y="-184"/>
                </a:lnTo>
                <a:lnTo>
                  <a:pt x="2616383" y="658193"/>
                </a:lnTo>
                <a:lnTo>
                  <a:pt x="-58" y="658193"/>
                </a:lnTo>
                <a:close/>
              </a:path>
            </a:pathLst>
          </a:custGeom>
          <a:solidFill>
            <a:srgbClr val="E7E7E7"/>
          </a:solidFill>
          <a:ln w="72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03620E4D-7F7F-242D-0012-B6E0F3365FA1}"/>
              </a:ext>
            </a:extLst>
          </p:cNvPr>
          <p:cNvSpPr/>
          <p:nvPr/>
        </p:nvSpPr>
        <p:spPr>
          <a:xfrm>
            <a:off x="3048000" y="1137752"/>
            <a:ext cx="7222" cy="4386294"/>
          </a:xfrm>
          <a:custGeom>
            <a:avLst/>
            <a:gdLst>
              <a:gd name="connsiteX0" fmla="*/ -58 w 7222"/>
              <a:gd name="connsiteY0" fmla="*/ -184 h 4386294"/>
              <a:gd name="connsiteX1" fmla="*/ -58 w 7222"/>
              <a:gd name="connsiteY1" fmla="*/ 4386111 h 4386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2" h="4386294">
                <a:moveTo>
                  <a:pt x="-58" y="-184"/>
                </a:moveTo>
                <a:lnTo>
                  <a:pt x="-58" y="4386111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id="{BDCF658C-0141-7936-B522-E2E9E48CB343}"/>
              </a:ext>
            </a:extLst>
          </p:cNvPr>
          <p:cNvSpPr/>
          <p:nvPr/>
        </p:nvSpPr>
        <p:spPr>
          <a:xfrm>
            <a:off x="6498668" y="1137752"/>
            <a:ext cx="7222" cy="4386294"/>
          </a:xfrm>
          <a:custGeom>
            <a:avLst/>
            <a:gdLst>
              <a:gd name="connsiteX0" fmla="*/ -58 w 7222"/>
              <a:gd name="connsiteY0" fmla="*/ -184 h 4386294"/>
              <a:gd name="connsiteX1" fmla="*/ -58 w 7222"/>
              <a:gd name="connsiteY1" fmla="*/ 4386111 h 4386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2" h="4386294">
                <a:moveTo>
                  <a:pt x="-58" y="-184"/>
                </a:moveTo>
                <a:lnTo>
                  <a:pt x="-58" y="4386111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id="{9A4CC565-D122-2479-A05B-1C4A7A2D19F0}"/>
              </a:ext>
            </a:extLst>
          </p:cNvPr>
          <p:cNvSpPr/>
          <p:nvPr/>
        </p:nvSpPr>
        <p:spPr>
          <a:xfrm>
            <a:off x="7222" y="1196694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43336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279A8FC8-066F-149A-C8AC-37E28878D55F}"/>
              </a:ext>
            </a:extLst>
          </p:cNvPr>
          <p:cNvSpPr/>
          <p:nvPr/>
        </p:nvSpPr>
        <p:spPr>
          <a:xfrm>
            <a:off x="7222" y="1855071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2" name="Freeform 101">
            <a:extLst>
              <a:ext uri="{FF2B5EF4-FFF2-40B4-BE49-F238E27FC236}">
                <a16:creationId xmlns:a16="http://schemas.microsoft.com/office/drawing/2014/main" id="{8ECB19F2-6C9F-79FC-F871-AF6807AFF653}"/>
              </a:ext>
            </a:extLst>
          </p:cNvPr>
          <p:cNvSpPr/>
          <p:nvPr/>
        </p:nvSpPr>
        <p:spPr>
          <a:xfrm>
            <a:off x="7222" y="2513449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FBCCC096-5C14-1753-56AF-8FC7F4BFBDD6}"/>
              </a:ext>
            </a:extLst>
          </p:cNvPr>
          <p:cNvSpPr/>
          <p:nvPr/>
        </p:nvSpPr>
        <p:spPr>
          <a:xfrm>
            <a:off x="7222" y="3171826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id="{DFDFF0C0-AB4C-B1CF-C385-6057C9B1CBF9}"/>
              </a:ext>
            </a:extLst>
          </p:cNvPr>
          <p:cNvSpPr/>
          <p:nvPr/>
        </p:nvSpPr>
        <p:spPr>
          <a:xfrm>
            <a:off x="7222" y="3830203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" name="Freeform 104">
            <a:extLst>
              <a:ext uri="{FF2B5EF4-FFF2-40B4-BE49-F238E27FC236}">
                <a16:creationId xmlns:a16="http://schemas.microsoft.com/office/drawing/2014/main" id="{798A2838-B9BD-B26A-AAAD-D09E20FFB4BA}"/>
              </a:ext>
            </a:extLst>
          </p:cNvPr>
          <p:cNvSpPr/>
          <p:nvPr/>
        </p:nvSpPr>
        <p:spPr>
          <a:xfrm>
            <a:off x="7222" y="4488581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6" name="Freeform 105">
            <a:extLst>
              <a:ext uri="{FF2B5EF4-FFF2-40B4-BE49-F238E27FC236}">
                <a16:creationId xmlns:a16="http://schemas.microsoft.com/office/drawing/2014/main" id="{1554DFC9-F2BD-5FA7-E97F-10BB626C09BF}"/>
              </a:ext>
            </a:extLst>
          </p:cNvPr>
          <p:cNvSpPr/>
          <p:nvPr/>
        </p:nvSpPr>
        <p:spPr>
          <a:xfrm>
            <a:off x="14445" y="1137752"/>
            <a:ext cx="7222" cy="4386294"/>
          </a:xfrm>
          <a:custGeom>
            <a:avLst/>
            <a:gdLst>
              <a:gd name="connsiteX0" fmla="*/ -58 w 7222"/>
              <a:gd name="connsiteY0" fmla="*/ -184 h 4386294"/>
              <a:gd name="connsiteX1" fmla="*/ -58 w 7222"/>
              <a:gd name="connsiteY1" fmla="*/ 4386111 h 4386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2" h="4386294">
                <a:moveTo>
                  <a:pt x="-58" y="-184"/>
                </a:moveTo>
                <a:lnTo>
                  <a:pt x="-58" y="4386111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Freeform 106">
            <a:extLst>
              <a:ext uri="{FF2B5EF4-FFF2-40B4-BE49-F238E27FC236}">
                <a16:creationId xmlns:a16="http://schemas.microsoft.com/office/drawing/2014/main" id="{EBD40F25-E4A5-9176-1F49-422904BA3A72}"/>
              </a:ext>
            </a:extLst>
          </p:cNvPr>
          <p:cNvSpPr/>
          <p:nvPr/>
        </p:nvSpPr>
        <p:spPr>
          <a:xfrm>
            <a:off x="9115109" y="1137752"/>
            <a:ext cx="7222" cy="4386294"/>
          </a:xfrm>
          <a:custGeom>
            <a:avLst/>
            <a:gdLst>
              <a:gd name="connsiteX0" fmla="*/ -58 w 7222"/>
              <a:gd name="connsiteY0" fmla="*/ -184 h 4386294"/>
              <a:gd name="connsiteX1" fmla="*/ -58 w 7222"/>
              <a:gd name="connsiteY1" fmla="*/ 4386111 h 4386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2" h="4386294">
                <a:moveTo>
                  <a:pt x="-58" y="-184"/>
                </a:moveTo>
                <a:lnTo>
                  <a:pt x="-58" y="4386111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8" name="Freeform 107">
            <a:extLst>
              <a:ext uri="{FF2B5EF4-FFF2-40B4-BE49-F238E27FC236}">
                <a16:creationId xmlns:a16="http://schemas.microsoft.com/office/drawing/2014/main" id="{695D53DA-D18A-DC3C-904F-021448EDB3D9}"/>
              </a:ext>
            </a:extLst>
          </p:cNvPr>
          <p:cNvSpPr/>
          <p:nvPr/>
        </p:nvSpPr>
        <p:spPr>
          <a:xfrm>
            <a:off x="7222" y="775101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9" name="Freeform 108">
            <a:extLst>
              <a:ext uri="{FF2B5EF4-FFF2-40B4-BE49-F238E27FC236}">
                <a16:creationId xmlns:a16="http://schemas.microsoft.com/office/drawing/2014/main" id="{A4F20BCA-838B-9172-A0E4-865F21A39915}"/>
              </a:ext>
            </a:extLst>
          </p:cNvPr>
          <p:cNvSpPr/>
          <p:nvPr/>
        </p:nvSpPr>
        <p:spPr>
          <a:xfrm>
            <a:off x="7222" y="5516828"/>
            <a:ext cx="9115109" cy="7219"/>
          </a:xfrm>
          <a:custGeom>
            <a:avLst/>
            <a:gdLst>
              <a:gd name="connsiteX0" fmla="*/ -58 w 9115109"/>
              <a:gd name="connsiteY0" fmla="*/ -184 h 7219"/>
              <a:gd name="connsiteX1" fmla="*/ 9115051 w 9115109"/>
              <a:gd name="connsiteY1" fmla="*/ -184 h 7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15109" h="7219">
                <a:moveTo>
                  <a:pt x="-58" y="-184"/>
                </a:moveTo>
                <a:lnTo>
                  <a:pt x="9115051" y="-184"/>
                </a:lnTo>
              </a:path>
            </a:pathLst>
          </a:custGeom>
          <a:noFill/>
          <a:ln w="14445" cap="flat">
            <a:solidFill>
              <a:srgbClr val="FFFFFF"/>
            </a:solidFill>
            <a:prstDash val="solid"/>
            <a:round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CA65AD7-A1A3-32EC-5168-CD2B6FD9FC04}"/>
              </a:ext>
            </a:extLst>
          </p:cNvPr>
          <p:cNvSpPr txBox="1"/>
          <p:nvPr/>
        </p:nvSpPr>
        <p:spPr>
          <a:xfrm>
            <a:off x="265363" y="782723"/>
            <a:ext cx="1165173" cy="4018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47" b="1" spc="0" baseline="0" dirty="0">
                <a:solidFill>
                  <a:srgbClr val="FFFFFF"/>
                </a:solidFill>
                <a:latin typeface="Calibri"/>
                <a:cs typeface="Calibri"/>
                <a:sym typeface="Calibri"/>
                <a:rtl val="0"/>
              </a:rPr>
              <a:t>Operator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89E559A5-7140-E05D-1D43-4E3D6AA81B39}"/>
              </a:ext>
            </a:extLst>
          </p:cNvPr>
          <p:cNvSpPr txBox="1"/>
          <p:nvPr/>
        </p:nvSpPr>
        <p:spPr>
          <a:xfrm>
            <a:off x="3179742" y="782723"/>
            <a:ext cx="760699" cy="4018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47" b="1" spc="0" baseline="0" dirty="0">
                <a:solidFill>
                  <a:srgbClr val="FFFFFF"/>
                </a:solidFill>
                <a:latin typeface="Calibri"/>
                <a:cs typeface="Calibri"/>
                <a:sym typeface="Calibri"/>
                <a:rtl val="0"/>
              </a:rPr>
              <a:t>Input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A8F70B5-AE26-E09F-A94F-94715C137872}"/>
              </a:ext>
            </a:extLst>
          </p:cNvPr>
          <p:cNvSpPr txBox="1"/>
          <p:nvPr/>
        </p:nvSpPr>
        <p:spPr>
          <a:xfrm>
            <a:off x="6511235" y="782723"/>
            <a:ext cx="955714" cy="4018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47" b="1" spc="0" baseline="0" dirty="0">
                <a:solidFill>
                  <a:srgbClr val="FFFFFF"/>
                </a:solidFill>
                <a:latin typeface="Calibri"/>
                <a:cs typeface="Calibri"/>
                <a:sym typeface="Calibri"/>
                <a:rtl val="0"/>
              </a:rPr>
              <a:t>Output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ABB13E8-E0F2-9661-F24C-AAA6BB9EE9F0}"/>
              </a:ext>
            </a:extLst>
          </p:cNvPr>
          <p:cNvSpPr txBox="1"/>
          <p:nvPr/>
        </p:nvSpPr>
        <p:spPr>
          <a:xfrm>
            <a:off x="27013" y="1201428"/>
            <a:ext cx="2313590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&amp; 1 : Copy 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EB09D67-13B3-ACFB-5667-93072743B62D}"/>
              </a:ext>
            </a:extLst>
          </p:cNvPr>
          <p:cNvSpPr txBox="1"/>
          <p:nvPr/>
        </p:nvSpPr>
        <p:spPr>
          <a:xfrm>
            <a:off x="3060567" y="1201428"/>
            <a:ext cx="258083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1001 &amp; 1111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1A58335-8E4D-A852-0A67-F82624AA5246}"/>
              </a:ext>
            </a:extLst>
          </p:cNvPr>
          <p:cNvSpPr txBox="1"/>
          <p:nvPr/>
        </p:nvSpPr>
        <p:spPr>
          <a:xfrm>
            <a:off x="7284792" y="1201428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1001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A420ACC9-2753-CBE4-555C-1787F536B31F}"/>
              </a:ext>
            </a:extLst>
          </p:cNvPr>
          <p:cNvSpPr txBox="1"/>
          <p:nvPr/>
        </p:nvSpPr>
        <p:spPr>
          <a:xfrm>
            <a:off x="27013" y="1858362"/>
            <a:ext cx="392339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|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7507779-0B7E-626E-768D-8EA5A40AA2A5}"/>
              </a:ext>
            </a:extLst>
          </p:cNvPr>
          <p:cNvSpPr txBox="1"/>
          <p:nvPr/>
        </p:nvSpPr>
        <p:spPr>
          <a:xfrm>
            <a:off x="449543" y="1858362"/>
            <a:ext cx="74625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1 :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26DFA58-952D-DC23-C2C0-1E95A1C0E8EA}"/>
              </a:ext>
            </a:extLst>
          </p:cNvPr>
          <p:cNvSpPr txBox="1"/>
          <p:nvPr/>
        </p:nvSpPr>
        <p:spPr>
          <a:xfrm>
            <a:off x="1123065" y="1858362"/>
            <a:ext cx="984605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Set 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C25F146-758B-2014-5027-7D15C8C6B317}"/>
              </a:ext>
            </a:extLst>
          </p:cNvPr>
          <p:cNvSpPr txBox="1"/>
          <p:nvPr/>
        </p:nvSpPr>
        <p:spPr>
          <a:xfrm>
            <a:off x="3060567" y="1858362"/>
            <a:ext cx="1540756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1001 | 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4076B42-AF65-D1F2-26DB-FC52042F06A0}"/>
              </a:ext>
            </a:extLst>
          </p:cNvPr>
          <p:cNvSpPr txBox="1"/>
          <p:nvPr/>
        </p:nvSpPr>
        <p:spPr>
          <a:xfrm>
            <a:off x="4422055" y="1858362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1111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19E3C7B-3F1C-2954-CF85-5D29634F8442}"/>
              </a:ext>
            </a:extLst>
          </p:cNvPr>
          <p:cNvSpPr txBox="1"/>
          <p:nvPr/>
        </p:nvSpPr>
        <p:spPr>
          <a:xfrm>
            <a:off x="7284792" y="1858362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1111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5302B14-E28E-214F-C7B9-C5EA2D7D435E}"/>
              </a:ext>
            </a:extLst>
          </p:cNvPr>
          <p:cNvSpPr txBox="1"/>
          <p:nvPr/>
        </p:nvSpPr>
        <p:spPr>
          <a:xfrm>
            <a:off x="27013" y="2522514"/>
            <a:ext cx="601799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&amp;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201E8C5-7294-A30B-981F-F6CEF658D0E8}"/>
              </a:ext>
            </a:extLst>
          </p:cNvPr>
          <p:cNvSpPr txBox="1"/>
          <p:nvPr/>
        </p:nvSpPr>
        <p:spPr>
          <a:xfrm>
            <a:off x="447738" y="2522514"/>
            <a:ext cx="1988567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0 : Reset 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244B4D9-6DBC-923D-9582-E1B06E9D3218}"/>
              </a:ext>
            </a:extLst>
          </p:cNvPr>
          <p:cNvSpPr txBox="1"/>
          <p:nvPr/>
        </p:nvSpPr>
        <p:spPr>
          <a:xfrm>
            <a:off x="3060567" y="2522514"/>
            <a:ext cx="237137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1001 |0000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C75E02B-C399-8140-B92C-4914CB08E648}"/>
              </a:ext>
            </a:extLst>
          </p:cNvPr>
          <p:cNvSpPr txBox="1"/>
          <p:nvPr/>
        </p:nvSpPr>
        <p:spPr>
          <a:xfrm>
            <a:off x="7284792" y="2522514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0000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C33AA1D-D061-5E85-5449-BED401EAFDEA}"/>
              </a:ext>
            </a:extLst>
          </p:cNvPr>
          <p:cNvSpPr txBox="1"/>
          <p:nvPr/>
        </p:nvSpPr>
        <p:spPr>
          <a:xfrm>
            <a:off x="27013" y="3179448"/>
            <a:ext cx="601799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| 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2B0A49A-11AE-BD6A-47A6-5B2623CF5331}"/>
              </a:ext>
            </a:extLst>
          </p:cNvPr>
          <p:cNvSpPr txBox="1"/>
          <p:nvPr/>
        </p:nvSpPr>
        <p:spPr>
          <a:xfrm>
            <a:off x="449543" y="3179448"/>
            <a:ext cx="179355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0 :  Copy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E8CC78A-431D-106C-66E4-00AD807A03F1}"/>
              </a:ext>
            </a:extLst>
          </p:cNvPr>
          <p:cNvSpPr txBox="1"/>
          <p:nvPr/>
        </p:nvSpPr>
        <p:spPr>
          <a:xfrm>
            <a:off x="3060567" y="3179448"/>
            <a:ext cx="414007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4E8AC92F-E068-681B-F634-9DB1481806AC}"/>
              </a:ext>
            </a:extLst>
          </p:cNvPr>
          <p:cNvSpPr txBox="1"/>
          <p:nvPr/>
        </p:nvSpPr>
        <p:spPr>
          <a:xfrm>
            <a:off x="3295306" y="3179448"/>
            <a:ext cx="2241363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001 | 0000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EFB204C7-4839-A783-D0D9-CDDB44098D80}"/>
              </a:ext>
            </a:extLst>
          </p:cNvPr>
          <p:cNvSpPr txBox="1"/>
          <p:nvPr/>
        </p:nvSpPr>
        <p:spPr>
          <a:xfrm>
            <a:off x="7284792" y="3179448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1001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44A9F03A-9E7B-8D27-1DD4-8D2D766D2314}"/>
              </a:ext>
            </a:extLst>
          </p:cNvPr>
          <p:cNvSpPr txBox="1"/>
          <p:nvPr/>
        </p:nvSpPr>
        <p:spPr>
          <a:xfrm>
            <a:off x="27013" y="3836381"/>
            <a:ext cx="515126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^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1519E03C-5B27-A720-E5A7-5CD73E267044}"/>
              </a:ext>
            </a:extLst>
          </p:cNvPr>
          <p:cNvSpPr txBox="1"/>
          <p:nvPr/>
        </p:nvSpPr>
        <p:spPr>
          <a:xfrm>
            <a:off x="362870" y="3836381"/>
            <a:ext cx="515126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1 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DA05E32-44CB-A57D-E456-7D37733F2ACF}"/>
              </a:ext>
            </a:extLst>
          </p:cNvPr>
          <p:cNvSpPr txBox="1"/>
          <p:nvPr/>
        </p:nvSpPr>
        <p:spPr>
          <a:xfrm>
            <a:off x="702340" y="3836381"/>
            <a:ext cx="118684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:  Flip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3A0ADC5C-3FE4-9053-05B4-0032236DB60A}"/>
              </a:ext>
            </a:extLst>
          </p:cNvPr>
          <p:cNvSpPr txBox="1"/>
          <p:nvPr/>
        </p:nvSpPr>
        <p:spPr>
          <a:xfrm>
            <a:off x="3060567" y="3836381"/>
            <a:ext cx="155520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1001 ^ 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86FD5B6B-B0AA-DB50-0915-344D71228D10}"/>
              </a:ext>
            </a:extLst>
          </p:cNvPr>
          <p:cNvSpPr txBox="1"/>
          <p:nvPr/>
        </p:nvSpPr>
        <p:spPr>
          <a:xfrm>
            <a:off x="4440112" y="3836381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1111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9DAE09AE-E71D-91D4-59C4-28E1F0DDDE71}"/>
              </a:ext>
            </a:extLst>
          </p:cNvPr>
          <p:cNvSpPr txBox="1"/>
          <p:nvPr/>
        </p:nvSpPr>
        <p:spPr>
          <a:xfrm>
            <a:off x="7245969" y="3836381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0110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F30DA3-EA03-08D8-6AD1-8122C639FE58}"/>
              </a:ext>
            </a:extLst>
          </p:cNvPr>
          <p:cNvSpPr txBox="1"/>
          <p:nvPr/>
        </p:nvSpPr>
        <p:spPr>
          <a:xfrm>
            <a:off x="27013" y="4527957"/>
            <a:ext cx="2133022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000000"/>
                </a:solidFill>
                <a:latin typeface="Calibri"/>
                <a:cs typeface="Calibri"/>
                <a:sym typeface="Calibri"/>
                <a:rtl val="0"/>
              </a:rPr>
              <a:t>^ 0 :  Copy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7B36702E-9109-CA2D-3B83-3C94D29C1209}"/>
              </a:ext>
            </a:extLst>
          </p:cNvPr>
          <p:cNvSpPr txBox="1"/>
          <p:nvPr/>
        </p:nvSpPr>
        <p:spPr>
          <a:xfrm>
            <a:off x="3060567" y="4527957"/>
            <a:ext cx="2494159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FF0000"/>
                </a:solidFill>
                <a:latin typeface="Calibri"/>
                <a:cs typeface="Calibri"/>
                <a:sym typeface="Calibri"/>
                <a:rtl val="0"/>
              </a:rPr>
              <a:t>1001 ^ 0000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C42670C6-D238-5B4C-E36B-32290E3B75C7}"/>
              </a:ext>
            </a:extLst>
          </p:cNvPr>
          <p:cNvSpPr txBox="1"/>
          <p:nvPr/>
        </p:nvSpPr>
        <p:spPr>
          <a:xfrm>
            <a:off x="7246006" y="4527957"/>
            <a:ext cx="1114614" cy="64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39" spc="0" baseline="0" dirty="0">
                <a:solidFill>
                  <a:srgbClr val="3333CC"/>
                </a:solidFill>
                <a:latin typeface="Calibri"/>
                <a:cs typeface="Calibri"/>
                <a:sym typeface="Calibri"/>
                <a:rtl val="0"/>
              </a:rPr>
              <a:t>1001</a:t>
            </a:r>
          </a:p>
        </p:txBody>
      </p:sp>
    </p:spTree>
    <p:extLst>
      <p:ext uri="{BB962C8B-B14F-4D97-AF65-F5344CB8AC3E}">
        <p14:creationId xmlns:p14="http://schemas.microsoft.com/office/powerpoint/2010/main" val="374631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9" y="210762"/>
            <a:ext cx="8405982" cy="762000"/>
          </a:xfrm>
        </p:spPr>
        <p:txBody>
          <a:bodyPr/>
          <a:lstStyle/>
          <a:p>
            <a:r>
              <a:rPr lang="en-US" dirty="0"/>
              <a:t>Shift Operations (also watch Lab 3 video)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Left shift (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x&lt;&lt;n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Fill with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dirty="0"/>
                  <a:t>s on right</a:t>
                </a:r>
              </a:p>
              <a:p>
                <a:r>
                  <a:rPr lang="en-US" dirty="0"/>
                  <a:t>Right shift (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x&gt;&gt;n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Logical shift (for </a:t>
                </a:r>
                <a:r>
                  <a:rPr lang="en-US" dirty="0">
                    <a:solidFill>
                      <a:srgbClr val="0070C0"/>
                    </a:solidFill>
                  </a:rPr>
                  <a:t>unsigned</a:t>
                </a:r>
                <a:r>
                  <a:rPr lang="en-US" dirty="0"/>
                  <a:t> values)</a:t>
                </a:r>
              </a:p>
              <a:p>
                <a:pPr lvl="2"/>
                <a:r>
                  <a:rPr lang="en-US" dirty="0"/>
                  <a:t>Fill with 0s on left</a:t>
                </a:r>
              </a:p>
              <a:p>
                <a:pPr lvl="1"/>
                <a:r>
                  <a:rPr lang="en-US" dirty="0"/>
                  <a:t>Arithmetic shift (for </a:t>
                </a:r>
                <a:r>
                  <a:rPr lang="en-US" dirty="0">
                    <a:solidFill>
                      <a:srgbClr val="C00000"/>
                    </a:solidFill>
                  </a:rPr>
                  <a:t>signed</a:t>
                </a:r>
                <a:r>
                  <a:rPr lang="en-US" dirty="0"/>
                  <a:t> values)</a:t>
                </a:r>
              </a:p>
              <a:p>
                <a:pPr lvl="2"/>
                <a:r>
                  <a:rPr lang="en-US" dirty="0"/>
                  <a:t>Replicate most significant bit on left</a:t>
                </a:r>
              </a:p>
              <a:p>
                <a:r>
                  <a:rPr lang="en-US" dirty="0"/>
                  <a:t>Notes:</a:t>
                </a:r>
              </a:p>
              <a:p>
                <a:pPr lvl="1"/>
                <a:r>
                  <a:rPr lang="en-US" dirty="0"/>
                  <a:t>Shifts by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n&lt;0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≥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w</a:t>
                </a:r>
                <a:r>
                  <a:rPr lang="en-US" dirty="0"/>
                  <a:t> (bit width of x) are </a:t>
                </a:r>
                <a:r>
                  <a:rPr lang="en-US" i="1" dirty="0"/>
                  <a:t>undefined</a:t>
                </a:r>
              </a:p>
              <a:p>
                <a:pPr lvl="1"/>
                <a:r>
                  <a:rPr lang="en-US" b="1" dirty="0"/>
                  <a:t>In C:</a:t>
                </a:r>
                <a:r>
                  <a:rPr lang="en-US" dirty="0"/>
                  <a:t>  behavior of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&gt;&gt;</a:t>
                </a:r>
                <a:r>
                  <a:rPr lang="en-US" dirty="0"/>
                  <a:t> is determined by compiler</a:t>
                </a:r>
              </a:p>
              <a:p>
                <a:pPr lvl="2"/>
                <a:r>
                  <a:rPr lang="en-US" dirty="0"/>
                  <a:t>depends on data type of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</a:t>
                </a:r>
                <a:r>
                  <a:rPr lang="en-US" dirty="0"/>
                  <a:t> (signed/unsigned)</a:t>
                </a:r>
              </a:p>
              <a:p>
                <a:pPr lvl="1"/>
                <a:r>
                  <a:rPr lang="en-US" b="1" dirty="0"/>
                  <a:t>In Java:</a:t>
                </a:r>
                <a:r>
                  <a:rPr lang="en-US" dirty="0"/>
                  <a:t>  logical shift is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&gt;&gt;&gt;</a:t>
                </a:r>
                <a:r>
                  <a:rPr lang="en-US" dirty="0"/>
                  <a:t> and arithmetic shift is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&gt;&gt;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03" t="-1272" b="-8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7DE08-BC57-4632-9E57-881D4F594D52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486400" y="914400"/>
          <a:ext cx="347472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0010 0010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x&lt;&lt;3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0001 0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logical: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x&gt;&gt;2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00 1000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arithmetic: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x&gt;&gt;2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00 1000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486400" y="2834640"/>
          <a:ext cx="347472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1010 0010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x&lt;&lt;3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0001 0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logical: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x&gt;&gt;2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0 1000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arithmetic:</a:t>
                      </a:r>
                    </a:p>
                  </a:txBody>
                  <a:tcPr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x&gt;&gt;2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20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0 1000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402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Sign and unsigned variables in C</a:t>
                </a:r>
              </a:p>
              <a:p>
                <a:pPr lvl="1"/>
                <a:r>
                  <a:rPr lang="en-US" dirty="0"/>
                  <a:t>Bit pattern remains the same, just </a:t>
                </a:r>
                <a:r>
                  <a:rPr lang="en-US" i="1" dirty="0"/>
                  <a:t>interpreted</a:t>
                </a:r>
                <a:r>
                  <a:rPr lang="en-US" dirty="0"/>
                  <a:t> differently</a:t>
                </a:r>
              </a:p>
              <a:p>
                <a:pPr lvl="1"/>
                <a:r>
                  <a:rPr lang="en-US" dirty="0"/>
                  <a:t>Strange things can happen with our arithmetic when we convert/cast between sign and unsigned numbers</a:t>
                </a:r>
              </a:p>
              <a:p>
                <a:pPr lvl="2"/>
                <a:r>
                  <a:rPr lang="en-US" dirty="0"/>
                  <a:t>Type of variables affects behavior of operators (shifting, comparison)</a:t>
                </a:r>
              </a:p>
              <a:p>
                <a:r>
                  <a:rPr lang="en-US" dirty="0"/>
                  <a:t>We can only represent so many numbers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 bits</a:t>
                </a:r>
              </a:p>
              <a:p>
                <a:pPr lvl="1"/>
                <a:r>
                  <a:rPr lang="en-US" dirty="0"/>
                  <a:t>When we exceed the limits, </a:t>
                </a:r>
                <a:r>
                  <a:rPr lang="en-US" i="1" dirty="0"/>
                  <a:t>arithmetic overflow</a:t>
                </a:r>
                <a:r>
                  <a:rPr lang="en-US" dirty="0"/>
                  <a:t> occurs</a:t>
                </a:r>
              </a:p>
              <a:p>
                <a:pPr lvl="1"/>
                <a:r>
                  <a:rPr lang="en-US" i="1" dirty="0"/>
                  <a:t>Sign extension</a:t>
                </a:r>
                <a:r>
                  <a:rPr lang="en-US" dirty="0"/>
                  <a:t> tries to preserve value when expanding</a:t>
                </a:r>
              </a:p>
              <a:p>
                <a:r>
                  <a:rPr lang="en-US" dirty="0"/>
                  <a:t>Shifting is a useful bitwise operator</a:t>
                </a:r>
              </a:p>
              <a:p>
                <a:pPr lvl="1"/>
                <a:r>
                  <a:rPr lang="en-US" dirty="0"/>
                  <a:t>Right shifting can be arithmetic (sign) or logical (0)</a:t>
                </a:r>
              </a:p>
              <a:p>
                <a:pPr lvl="1"/>
                <a:r>
                  <a:rPr lang="en-US" dirty="0"/>
                  <a:t>Can be used in multiplication with constant or bit masking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91" t="-1103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7DE08-BC57-4632-9E57-881D4F594D5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437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The hardware (and C) supports two flavors of integers</a:t>
                </a:r>
              </a:p>
              <a:p>
                <a:pPr lvl="1"/>
                <a:r>
                  <a:rPr lang="en-US" i="1" dirty="0">
                    <a:solidFill>
                      <a:srgbClr val="0070C0"/>
                    </a:solidFill>
                  </a:rPr>
                  <a:t>unsigned</a:t>
                </a:r>
                <a:r>
                  <a:rPr lang="en-US" dirty="0">
                    <a:solidFill>
                      <a:srgbClr val="0070C0"/>
                    </a:solidFill>
                  </a:rPr>
                  <a:t> – only the non-negatives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i="1" dirty="0">
                    <a:solidFill>
                      <a:srgbClr val="AB0000"/>
                    </a:solidFill>
                  </a:rPr>
                  <a:t>signed</a:t>
                </a:r>
                <a:r>
                  <a:rPr lang="en-US" dirty="0">
                    <a:solidFill>
                      <a:srgbClr val="AB0000"/>
                    </a:solidFill>
                  </a:rPr>
                  <a:t> – both negatives and non-negatives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Cannot represent all integers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ＭＳ Ｐゴシック" pitchFamily="34" charset="-128"/>
                        <a:cs typeface="ＭＳ Ｐゴシック" pitchFamily="34" charset="-128"/>
                      </a:rPr>
                      <m:t>𝑤</m:t>
                    </m:r>
                  </m:oMath>
                </a14:m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 bits</a:t>
                </a:r>
              </a:p>
              <a:p>
                <a:pPr lvl="1"/>
                <a:r>
                  <a:rPr lang="en-US" dirty="0"/>
                  <a:t>Only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p>
                  </m:oMath>
                </a14:m>
                <a:r>
                  <a:rPr lang="en-US" dirty="0"/>
                  <a:t> distinct bit patterns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dirty="0">
                    <a:solidFill>
                      <a:srgbClr val="0070C0"/>
                    </a:solidFill>
                  </a:rPr>
                  <a:t>Unsigned values:	</a:t>
                </a:r>
                <a:r>
                  <a:rPr lang="en-US" sz="1000" dirty="0">
                    <a:solidFill>
                      <a:srgbClr val="0070C0"/>
                    </a:solidFill>
                  </a:rPr>
                  <a:t>                </a:t>
                </a:r>
                <a:r>
                  <a:rPr lang="en-US" dirty="0">
                    <a:solidFill>
                      <a:srgbClr val="0070C0"/>
                    </a:solidFill>
                  </a:rPr>
                  <a:t>0 ...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–1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dirty="0">
                    <a:solidFill>
                      <a:srgbClr val="AB0000"/>
                    </a:solidFill>
                  </a:rPr>
                  <a:t>Signed values:	 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AB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AB0000"/>
                    </a:solidFill>
                  </a:rPr>
                  <a:t> … 0 …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AB0000"/>
                    </a:solidFill>
                  </a:rPr>
                  <a:t>–1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b="1" dirty="0"/>
                  <a:t>Example:</a:t>
                </a:r>
                <a:r>
                  <a:rPr lang="en-US" dirty="0"/>
                  <a:t>  8-bit integers (</a:t>
                </a:r>
                <a:r>
                  <a:rPr lang="en-US" i="1" dirty="0"/>
                  <a:t>e.g.</a:t>
                </a:r>
                <a:r>
                  <a:rPr lang="en-US" dirty="0"/>
                  <a:t>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char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03" t="-1018" r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5486400"/>
            <a:ext cx="9144000" cy="826655"/>
            <a:chOff x="0" y="4568305"/>
            <a:chExt cx="9144000" cy="826655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457200" y="4754880"/>
              <a:ext cx="82296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1148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0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4754880"/>
                  <a:ext cx="914400" cy="36576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0" y="4568305"/>
                  <a:ext cx="457200" cy="3657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noAutofit/>
                </a:bodyPr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ea typeface="Roboto" charset="0"/>
                      <a:cs typeface="Calibri" panose="020F0502020204030204" pitchFamily="34" charset="0"/>
                    </a:rPr>
                    <a:t>-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Roboto" charset="0"/>
                          <a:cs typeface="Roboto" charset="0"/>
                        </a:rPr>
                        <m:t>∞</m:t>
                      </m:r>
                    </m:oMath>
                  </a14:m>
                  <a:endParaRPr lang="en-US" dirty="0">
                    <a:latin typeface="Roboto" charset="0"/>
                    <a:ea typeface="Roboto" charset="0"/>
                    <a:cs typeface="Roboto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4568305"/>
                  <a:ext cx="457200" cy="36576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0667" t="-11667" b="-2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/>
            <p:cNvCxnSpPr/>
            <p:nvPr/>
          </p:nvCxnSpPr>
          <p:spPr bwMode="auto">
            <a:xfrm>
              <a:off x="4572000" y="4572000"/>
              <a:ext cx="3657600" cy="0"/>
            </a:xfrm>
            <a:prstGeom prst="line">
              <a:avLst/>
            </a:prstGeom>
            <a:noFill/>
            <a:ln w="476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77724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256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2400" y="4754880"/>
                  <a:ext cx="914400" cy="36576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9436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128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3600" y="4754880"/>
                  <a:ext cx="914400" cy="36576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22860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−128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0" y="4754880"/>
                  <a:ext cx="914400" cy="36576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Connector 12"/>
            <p:cNvCxnSpPr/>
            <p:nvPr/>
          </p:nvCxnSpPr>
          <p:spPr bwMode="auto">
            <a:xfrm>
              <a:off x="2743200" y="4663440"/>
              <a:ext cx="3657600" cy="0"/>
            </a:xfrm>
            <a:prstGeom prst="line">
              <a:avLst/>
            </a:prstGeom>
            <a:noFill/>
            <a:ln w="476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77724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2400" y="5029200"/>
                  <a:ext cx="914400" cy="36576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59436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36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22860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8686800" y="4572000"/>
                  <a:ext cx="457200" cy="3657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noAutofit/>
                </a:bodyPr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ea typeface="Roboto" charset="0"/>
                      <a:cs typeface="Calibri" panose="020F0502020204030204" pitchFamily="34" charset="0"/>
                    </a:rPr>
                    <a:t>+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Roboto" charset="0"/>
                          <a:cs typeface="Roboto" charset="0"/>
                        </a:rPr>
                        <m:t>∞</m:t>
                      </m:r>
                    </m:oMath>
                  </a14:m>
                  <a:endParaRPr lang="en-US" dirty="0">
                    <a:latin typeface="Roboto" charset="0"/>
                    <a:ea typeface="Roboto" charset="0"/>
                    <a:cs typeface="Roboto" charset="0"/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6800" y="4572000"/>
                  <a:ext cx="457200" cy="36576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14667" t="-11667" b="-2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114800" y="502920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𝟎</m:t>
                        </m:r>
                      </m:oMath>
                    </m:oMathPara>
                  </a14:m>
                  <a:endParaRPr lang="en-US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2819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Sign and Magnitude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103313"/>
          </a:xfrm>
        </p:spPr>
        <p:txBody>
          <a:bodyPr/>
          <a:lstStyle/>
          <a:p>
            <a:r>
              <a:rPr lang="en-US" dirty="0"/>
              <a:t>MSB is the</a:t>
            </a:r>
            <a:r>
              <a:rPr lang="en-US" b="0" dirty="0"/>
              <a:t> sign bit, rest of the bits are </a:t>
            </a:r>
            <a:r>
              <a:rPr lang="en-US" dirty="0"/>
              <a:t>magnitude</a:t>
            </a:r>
          </a:p>
          <a:p>
            <a:r>
              <a:rPr lang="en-US" dirty="0"/>
              <a:t>Drawbacks?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28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D761C12-904D-8C44-8635-C24A5C4EBB34}"/>
              </a:ext>
            </a:extLst>
          </p:cNvPr>
          <p:cNvGrpSpPr/>
          <p:nvPr/>
        </p:nvGrpSpPr>
        <p:grpSpPr>
          <a:xfrm>
            <a:off x="517318" y="2905815"/>
            <a:ext cx="3641725" cy="3363913"/>
            <a:chOff x="304378" y="2899568"/>
            <a:chExt cx="3641725" cy="3363913"/>
          </a:xfrm>
        </p:grpSpPr>
        <p:grpSp>
          <p:nvGrpSpPr>
            <p:cNvPr id="42" name="Group 3"/>
            <p:cNvGrpSpPr>
              <a:grpSpLocks/>
            </p:cNvGrpSpPr>
            <p:nvPr>
              <p:custDataLst>
                <p:tags r:id="rId37"/>
              </p:custDataLst>
            </p:nvPr>
          </p:nvGrpSpPr>
          <p:grpSpPr bwMode="auto">
            <a:xfrm>
              <a:off x="304378" y="2899568"/>
              <a:ext cx="3641725" cy="3363913"/>
              <a:chOff x="2366" y="1413"/>
              <a:chExt cx="2294" cy="2119"/>
            </a:xfrm>
          </p:grpSpPr>
          <p:sp>
            <p:nvSpPr>
              <p:cNvPr id="43" name="Freeform 4"/>
              <p:cNvSpPr>
                <a:spLocks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2566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bg2"/>
                  </a:solidFill>
                  <a:latin typeface="Helvetica Neue Regular" charset="0"/>
                </a:endParaRPr>
              </a:p>
            </p:txBody>
          </p:sp>
          <p:sp>
            <p:nvSpPr>
              <p:cNvPr id="44" name="Text Box 5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610" y="1632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45" name="Text Box 6"/>
              <p:cNvSpPr txBox="1"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869" y="1828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46" name="Text Box 7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134" y="2242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47" name="Text Box 8"/>
              <p:cNvSpPr txBox="1"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150" y="1632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48" name="Text Box 9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915" y="1828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49" name="Text Box 10"/>
              <p:cNvSpPr txBox="1"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631" y="2242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50" name="Text Box 11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631" y="2521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51" name="Text Box 12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54" y="2739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52" name="Text Box 13"/>
              <p:cNvSpPr txBox="1"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150" y="3131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53" name="Text Box 14"/>
              <p:cNvSpPr txBox="1"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610" y="3131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54" name="Text Box 15"/>
              <p:cNvSpPr txBox="1"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3869" y="2935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55" name="Text Box 16"/>
              <p:cNvSpPr txBox="1"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134" y="2521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56" name="Text Box 17"/>
              <p:cNvSpPr txBox="1"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4022" y="2024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57" name="Text Box 18"/>
              <p:cNvSpPr txBox="1"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4022" y="2739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58" name="Text Box 19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915" y="2935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59" name="Text Box 20"/>
              <p:cNvSpPr txBox="1"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54" y="2024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60" name="Text Box 21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3950" y="1413"/>
                <a:ext cx="7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61" name="Text Box 22"/>
              <p:cNvSpPr txBox="1"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249" y="1602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1</a:t>
                </a:r>
              </a:p>
            </p:txBody>
          </p:sp>
          <p:sp>
            <p:nvSpPr>
              <p:cNvPr id="62" name="Text Box 23"/>
              <p:cNvSpPr txBox="1"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4459" y="1858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2</a:t>
                </a:r>
              </a:p>
            </p:txBody>
          </p:sp>
          <p:sp>
            <p:nvSpPr>
              <p:cNvPr id="63" name="Text Box 24"/>
              <p:cNvSpPr txBox="1"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549" y="2165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3</a:t>
                </a:r>
              </a:p>
            </p:txBody>
          </p:sp>
          <p:sp>
            <p:nvSpPr>
              <p:cNvPr id="64" name="Text Box 25"/>
              <p:cNvSpPr txBox="1"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4547" y="2577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4</a:t>
                </a:r>
              </a:p>
            </p:txBody>
          </p:sp>
          <p:sp>
            <p:nvSpPr>
              <p:cNvPr id="65" name="Text Box 26"/>
              <p:cNvSpPr txBox="1"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444" y="2909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5</a:t>
                </a:r>
              </a:p>
            </p:txBody>
          </p:sp>
          <p:sp>
            <p:nvSpPr>
              <p:cNvPr id="66" name="Text Box 27"/>
              <p:cNvSpPr txBox="1"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227" y="3187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6</a:t>
                </a:r>
              </a:p>
            </p:txBody>
          </p:sp>
          <p:sp>
            <p:nvSpPr>
              <p:cNvPr id="67" name="Text Box 28"/>
              <p:cNvSpPr txBox="1"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874" y="3377"/>
                <a:ext cx="11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 7</a:t>
                </a:r>
              </a:p>
            </p:txBody>
          </p:sp>
          <p:sp>
            <p:nvSpPr>
              <p:cNvPr id="68" name="Text Box 29"/>
              <p:cNvSpPr txBox="1"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044" y="3377"/>
                <a:ext cx="7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8</a:t>
                </a:r>
              </a:p>
            </p:txBody>
          </p:sp>
          <p:sp>
            <p:nvSpPr>
              <p:cNvPr id="69" name="Text Box 30"/>
              <p:cNvSpPr txBox="1"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708" y="3187"/>
                <a:ext cx="7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9</a:t>
                </a:r>
              </a:p>
            </p:txBody>
          </p:sp>
          <p:sp>
            <p:nvSpPr>
              <p:cNvPr id="70" name="Text Box 31"/>
              <p:cNvSpPr txBox="1"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500" y="2909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10</a:t>
                </a:r>
              </a:p>
            </p:txBody>
          </p:sp>
          <p:sp>
            <p:nvSpPr>
              <p:cNvPr id="71" name="Text Box 32"/>
              <p:cNvSpPr txBox="1"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397" y="2577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11</a:t>
                </a:r>
              </a:p>
            </p:txBody>
          </p:sp>
          <p:sp>
            <p:nvSpPr>
              <p:cNvPr id="72" name="Text Box 33"/>
              <p:cNvSpPr txBox="1"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366" y="2165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12</a:t>
                </a:r>
              </a:p>
            </p:txBody>
          </p:sp>
          <p:sp>
            <p:nvSpPr>
              <p:cNvPr id="73" name="Text Box 34"/>
              <p:cNvSpPr txBox="1"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480" y="1858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13</a:t>
                </a:r>
              </a:p>
            </p:txBody>
          </p:sp>
          <p:sp>
            <p:nvSpPr>
              <p:cNvPr id="74" name="Text Box 35"/>
              <p:cNvSpPr txBox="1"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687" y="1602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 dirty="0">
                    <a:solidFill>
                      <a:schemeClr val="bg2"/>
                    </a:solidFill>
                    <a:latin typeface="Tahoma" pitchFamily="34" charset="0"/>
                  </a:rPr>
                  <a:t>14</a:t>
                </a:r>
              </a:p>
            </p:txBody>
          </p:sp>
          <p:sp>
            <p:nvSpPr>
              <p:cNvPr id="75" name="Text Box 36"/>
              <p:cNvSpPr txBox="1"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3019" y="1413"/>
                <a:ext cx="141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b="0">
                    <a:solidFill>
                      <a:schemeClr val="bg2"/>
                    </a:solidFill>
                    <a:latin typeface="Tahoma" pitchFamily="34" charset="0"/>
                  </a:rPr>
                  <a:t>15</a:t>
                </a:r>
                <a:endParaRPr lang="en-US" sz="1600" b="0" dirty="0">
                  <a:solidFill>
                    <a:schemeClr val="bg2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1437059" y="4379553"/>
              <a:ext cx="1463040" cy="349968"/>
            </a:xfrm>
            <a:prstGeom prst="rect">
              <a:avLst/>
            </a:prstGeom>
            <a:noFill/>
          </p:spPr>
          <p:txBody>
            <a:bodyPr wrap="square" rtlCol="0">
              <a:normAutofit fontScale="85000" lnSpcReduction="20000"/>
            </a:bodyPr>
            <a:lstStyle/>
            <a:p>
              <a:pPr algn="ctr"/>
              <a:r>
                <a:rPr lang="en-US" b="1" dirty="0">
                  <a:solidFill>
                    <a:schemeClr val="bg2"/>
                  </a:solidFill>
                  <a:latin typeface="Calibri" pitchFamily="34" charset="0"/>
                </a:rPr>
                <a:t>Unsigned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648E2C6-E37F-C34F-9F6B-E13AD310F651}"/>
              </a:ext>
            </a:extLst>
          </p:cNvPr>
          <p:cNvGrpSpPr/>
          <p:nvPr/>
        </p:nvGrpSpPr>
        <p:grpSpPr>
          <a:xfrm>
            <a:off x="4975225" y="2889250"/>
            <a:ext cx="3787775" cy="3359150"/>
            <a:chOff x="4975225" y="2889250"/>
            <a:chExt cx="3787775" cy="3359150"/>
          </a:xfrm>
        </p:grpSpPr>
        <p:grpSp>
          <p:nvGrpSpPr>
            <p:cNvPr id="18439" name="Group 3"/>
            <p:cNvGrpSpPr>
              <a:grpSpLocks/>
            </p:cNvGrpSpPr>
            <p:nvPr>
              <p:custDataLst>
                <p:tags r:id="rId3"/>
              </p:custDataLst>
            </p:nvPr>
          </p:nvGrpSpPr>
          <p:grpSpPr bwMode="auto">
            <a:xfrm>
              <a:off x="4975225" y="2889250"/>
              <a:ext cx="3787775" cy="3359150"/>
              <a:chOff x="2366" y="1413"/>
              <a:chExt cx="2386" cy="2116"/>
            </a:xfrm>
          </p:grpSpPr>
          <p:sp>
            <p:nvSpPr>
              <p:cNvPr id="18440" name="Freeform 4"/>
              <p:cNvSpPr>
                <a:spLocks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18441" name="Text Box 5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659" y="1632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18442" name="Text Box 6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918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18443" name="Text Box 7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4183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18444" name="Text Box 8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19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18445" name="Text Box 9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964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18446" name="Text Box 10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680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18447" name="Text Box 11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80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18448" name="Text Box 12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803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18449" name="Text Box 13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199" y="3131"/>
                <a:ext cx="282" cy="1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18450" name="Text Box 14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65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18451" name="Text Box 15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918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18452" name="Text Box 16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183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18453" name="Text Box 17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071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18454" name="Text Box 18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071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18455" name="Text Box 19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964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18456" name="Text Box 20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803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18457" name="Text Box 21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3950" y="1413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+ 0</a:t>
                </a:r>
              </a:p>
            </p:txBody>
          </p:sp>
          <p:sp>
            <p:nvSpPr>
              <p:cNvPr id="18458" name="Text Box 22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249" y="1602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+ 1</a:t>
                </a:r>
              </a:p>
            </p:txBody>
          </p:sp>
          <p:sp>
            <p:nvSpPr>
              <p:cNvPr id="18459" name="Text Box 23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59" y="1858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+ 2</a:t>
                </a:r>
              </a:p>
            </p:txBody>
          </p:sp>
          <p:sp>
            <p:nvSpPr>
              <p:cNvPr id="18460" name="Text Box 24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49" y="2165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+ 3</a:t>
                </a:r>
              </a:p>
            </p:txBody>
          </p:sp>
          <p:sp>
            <p:nvSpPr>
              <p:cNvPr id="18461" name="Text Box 25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47" y="25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+ 4</a:t>
                </a:r>
              </a:p>
            </p:txBody>
          </p:sp>
          <p:sp>
            <p:nvSpPr>
              <p:cNvPr id="18462" name="Text Box 26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44" y="2909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18463" name="Text Box 27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227" y="318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18464" name="Text Box 28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874" y="33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+ 7</a:t>
                </a:r>
              </a:p>
            </p:txBody>
          </p:sp>
          <p:sp>
            <p:nvSpPr>
              <p:cNvPr id="18465" name="Text Box 29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044" y="3377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0</a:t>
                </a:r>
              </a:p>
            </p:txBody>
          </p:sp>
          <p:sp>
            <p:nvSpPr>
              <p:cNvPr id="18466" name="Text Box 30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708" y="3187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1</a:t>
                </a:r>
              </a:p>
            </p:txBody>
          </p:sp>
          <p:sp>
            <p:nvSpPr>
              <p:cNvPr id="18467" name="Text Box 31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500" y="2909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2</a:t>
                </a:r>
              </a:p>
            </p:txBody>
          </p:sp>
          <p:sp>
            <p:nvSpPr>
              <p:cNvPr id="18468" name="Text Box 32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97" y="2577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3</a:t>
                </a:r>
              </a:p>
            </p:txBody>
          </p:sp>
          <p:sp>
            <p:nvSpPr>
              <p:cNvPr id="18469" name="Text Box 33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66" y="2165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4</a:t>
                </a:r>
              </a:p>
            </p:txBody>
          </p:sp>
          <p:sp>
            <p:nvSpPr>
              <p:cNvPr id="18470" name="Text Box 34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480" y="1858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5</a:t>
                </a:r>
              </a:p>
            </p:txBody>
          </p:sp>
          <p:sp>
            <p:nvSpPr>
              <p:cNvPr id="18471" name="Text Box 35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687" y="1602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– 6</a:t>
                </a:r>
              </a:p>
            </p:txBody>
          </p:sp>
          <p:sp>
            <p:nvSpPr>
              <p:cNvPr id="18472" name="Text Box 36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019" y="1413"/>
                <a:ext cx="1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7</a:t>
                </a:r>
              </a:p>
            </p:txBody>
          </p:sp>
        </p:grpSp>
        <p:sp>
          <p:nvSpPr>
            <p:cNvPr id="3" name="TextBox 2"/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Calibri" pitchFamily="34" charset="0"/>
                </a:rPr>
                <a:t>Sign and Magnitude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6724446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Sign and Magnitude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MSB is</a:t>
            </a:r>
            <a:r>
              <a:rPr lang="en-US" b="0" dirty="0"/>
              <a:t> the sign bit, rest of the bits are </a:t>
            </a:r>
            <a:r>
              <a:rPr lang="en-US" dirty="0"/>
              <a:t>magnitude</a:t>
            </a:r>
          </a:p>
          <a:p>
            <a:r>
              <a:rPr lang="en-US" dirty="0"/>
              <a:t>Drawbacks:</a:t>
            </a:r>
          </a:p>
          <a:p>
            <a:pPr lvl="1"/>
            <a:r>
              <a:rPr lang="en-US" dirty="0"/>
              <a:t>Two representations of 0  (bad for checking equality)</a:t>
            </a:r>
          </a:p>
          <a:p>
            <a:pPr lvl="1" eaLnBrk="1" hangingPunct="1"/>
            <a:r>
              <a:rPr lang="en-US" dirty="0">
                <a:solidFill>
                  <a:srgbClr val="AB0000"/>
                </a:solidFill>
              </a:rPr>
              <a:t>Arithmetic is cumbersome</a:t>
            </a:r>
          </a:p>
          <a:p>
            <a:pPr lvl="2" eaLnBrk="1" hangingPunct="1"/>
            <a:r>
              <a:rPr lang="en-US" dirty="0"/>
              <a:t>Example: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4-3 != 4+(-3)</a:t>
            </a:r>
          </a:p>
          <a:p>
            <a:pPr lvl="2" eaLnBrk="1" hangingPunct="1"/>
            <a:endParaRPr lang="en-US" dirty="0">
              <a:cs typeface="Calibri" panose="020F0502020204030204" pitchFamily="34" charset="0"/>
            </a:endParaRPr>
          </a:p>
          <a:p>
            <a:pPr lvl="2" eaLnBrk="1" hangingPunct="1"/>
            <a:endParaRPr lang="en-US" dirty="0">
              <a:cs typeface="Calibri" panose="020F0502020204030204" pitchFamily="34" charset="0"/>
            </a:endParaRPr>
          </a:p>
          <a:p>
            <a:pPr lvl="2" eaLnBrk="1" hangingPunct="1"/>
            <a:endParaRPr lang="en-US" dirty="0">
              <a:cs typeface="Calibri" panose="020F0502020204030204" pitchFamily="34" charset="0"/>
            </a:endParaRPr>
          </a:p>
          <a:p>
            <a:pPr lvl="2" eaLnBrk="1" hangingPunct="1"/>
            <a:endParaRPr lang="en-US" dirty="0">
              <a:cs typeface="Calibri" panose="020F0502020204030204" pitchFamily="34" charset="0"/>
            </a:endParaRPr>
          </a:p>
          <a:p>
            <a:pPr lvl="2" eaLnBrk="1" hangingPunct="1">
              <a:spcBef>
                <a:spcPts val="1200"/>
              </a:spcBef>
            </a:pPr>
            <a:r>
              <a:rPr lang="en-US" dirty="0">
                <a:cs typeface="Calibri" panose="020F0502020204030204" pitchFamily="34" charset="0"/>
              </a:rPr>
              <a:t>Negatives “increment” in wrong</a:t>
            </a:r>
            <a:br>
              <a:rPr lang="en-US" dirty="0">
                <a:cs typeface="Calibri" panose="020F0502020204030204" pitchFamily="34" charset="0"/>
              </a:rPr>
            </a:br>
            <a:r>
              <a:rPr lang="en-US" dirty="0">
                <a:cs typeface="Calibri" panose="020F0502020204030204" pitchFamily="34" charset="0"/>
              </a:rPr>
              <a:t>direction!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pSp>
        <p:nvGrpSpPr>
          <p:cNvPr id="20487" name="Group 3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975225" y="2889250"/>
            <a:ext cx="3787775" cy="3359150"/>
            <a:chOff x="2366" y="1413"/>
            <a:chExt cx="2386" cy="2116"/>
          </a:xfrm>
        </p:grpSpPr>
        <p:sp>
          <p:nvSpPr>
            <p:cNvPr id="20488" name="Freeform 4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2615" y="1499"/>
              <a:ext cx="1943" cy="1926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1 h 10000"/>
                <a:gd name="T6" fmla="*/ 1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00"/>
                <a:gd name="T19" fmla="*/ 0 h 10000"/>
                <a:gd name="T20" fmla="*/ 10000 w 10000"/>
                <a:gd name="T21" fmla="*/ 10000 h 100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00" h="10000">
                  <a:moveTo>
                    <a:pt x="5000" y="0"/>
                  </a:moveTo>
                  <a:cubicBezTo>
                    <a:pt x="2238" y="0"/>
                    <a:pt x="0" y="2238"/>
                    <a:pt x="0" y="5000"/>
                  </a:cubicBezTo>
                  <a:cubicBezTo>
                    <a:pt x="0" y="7761"/>
                    <a:pt x="2238" y="10000"/>
                    <a:pt x="5000" y="10000"/>
                  </a:cubicBezTo>
                  <a:cubicBezTo>
                    <a:pt x="7761" y="10000"/>
                    <a:pt x="10000" y="7761"/>
                    <a:pt x="10000" y="5000"/>
                  </a:cubicBezTo>
                  <a:cubicBezTo>
                    <a:pt x="10000" y="2238"/>
                    <a:pt x="7761" y="0"/>
                    <a:pt x="5000" y="0"/>
                  </a:cubicBezTo>
                  <a:close/>
                  <a:moveTo>
                    <a:pt x="5000" y="0"/>
                  </a:moveTo>
                </a:path>
              </a:pathLst>
            </a:cu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Helvetica Neue Regular" charset="0"/>
              </a:endParaRPr>
            </a:p>
          </p:txBody>
        </p:sp>
        <p:sp>
          <p:nvSpPr>
            <p:cNvPr id="20489" name="Text Box 5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659" y="163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0000</a:t>
              </a:r>
            </a:p>
          </p:txBody>
        </p:sp>
        <p:sp>
          <p:nvSpPr>
            <p:cNvPr id="20490" name="Text Box 6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918" y="1828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0001</a:t>
              </a:r>
            </a:p>
          </p:txBody>
        </p:sp>
        <p:sp>
          <p:nvSpPr>
            <p:cNvPr id="20491" name="Text Box 7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183" y="224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0011</a:t>
              </a:r>
            </a:p>
          </p:txBody>
        </p:sp>
        <p:sp>
          <p:nvSpPr>
            <p:cNvPr id="20492" name="Text Box 8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199" y="163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latin typeface="Tahoma" pitchFamily="34" charset="0"/>
                </a:rPr>
                <a:t>1111</a:t>
              </a:r>
            </a:p>
          </p:txBody>
        </p:sp>
        <p:sp>
          <p:nvSpPr>
            <p:cNvPr id="20493" name="Text Box 9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964" y="1828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1110</a:t>
              </a:r>
            </a:p>
          </p:txBody>
        </p:sp>
        <p:sp>
          <p:nvSpPr>
            <p:cNvPr id="20494" name="Text Box 10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80" y="224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1100</a:t>
              </a:r>
            </a:p>
          </p:txBody>
        </p:sp>
        <p:sp>
          <p:nvSpPr>
            <p:cNvPr id="20495" name="Text Box 11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680" y="252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1011</a:t>
              </a:r>
            </a:p>
          </p:txBody>
        </p:sp>
        <p:sp>
          <p:nvSpPr>
            <p:cNvPr id="20496" name="Text Box 12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03" y="2739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1010</a:t>
              </a:r>
            </a:p>
          </p:txBody>
        </p:sp>
        <p:sp>
          <p:nvSpPr>
            <p:cNvPr id="20497" name="Text Box 13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199" y="313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1000</a:t>
              </a:r>
            </a:p>
          </p:txBody>
        </p:sp>
        <p:sp>
          <p:nvSpPr>
            <p:cNvPr id="20498" name="Text Box 14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659" y="313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0111</a:t>
              </a:r>
            </a:p>
          </p:txBody>
        </p:sp>
        <p:sp>
          <p:nvSpPr>
            <p:cNvPr id="20499" name="Text Box 15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918" y="2935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0110</a:t>
              </a:r>
            </a:p>
          </p:txBody>
        </p:sp>
        <p:sp>
          <p:nvSpPr>
            <p:cNvPr id="20500" name="Text Box 16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183" y="252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0100</a:t>
              </a:r>
            </a:p>
          </p:txBody>
        </p:sp>
        <p:sp>
          <p:nvSpPr>
            <p:cNvPr id="20501" name="Text Box 17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071" y="2024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0010</a:t>
              </a:r>
            </a:p>
          </p:txBody>
        </p:sp>
        <p:sp>
          <p:nvSpPr>
            <p:cNvPr id="20502" name="Text Box 18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071" y="2739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0101</a:t>
              </a:r>
            </a:p>
          </p:txBody>
        </p:sp>
        <p:sp>
          <p:nvSpPr>
            <p:cNvPr id="20503" name="Text Box 19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964" y="2935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1001</a:t>
              </a:r>
            </a:p>
          </p:txBody>
        </p:sp>
        <p:sp>
          <p:nvSpPr>
            <p:cNvPr id="20504" name="Text Box 20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803" y="2024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1101</a:t>
              </a:r>
            </a:p>
          </p:txBody>
        </p:sp>
        <p:sp>
          <p:nvSpPr>
            <p:cNvPr id="20505" name="Text Box 21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950" y="1413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+ 0</a:t>
              </a:r>
            </a:p>
          </p:txBody>
        </p:sp>
        <p:sp>
          <p:nvSpPr>
            <p:cNvPr id="20506" name="Text Box 22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249" y="1602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+ 1</a:t>
              </a:r>
            </a:p>
          </p:txBody>
        </p:sp>
        <p:sp>
          <p:nvSpPr>
            <p:cNvPr id="20507" name="Text Box 23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59" y="1858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+ 2</a:t>
              </a:r>
            </a:p>
          </p:txBody>
        </p:sp>
        <p:sp>
          <p:nvSpPr>
            <p:cNvPr id="20508" name="Text Box 24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549" y="2165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+ 3</a:t>
              </a:r>
            </a:p>
          </p:txBody>
        </p:sp>
        <p:sp>
          <p:nvSpPr>
            <p:cNvPr id="20509" name="Text Box 25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547" y="257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+ 4</a:t>
              </a:r>
            </a:p>
          </p:txBody>
        </p:sp>
        <p:sp>
          <p:nvSpPr>
            <p:cNvPr id="20510" name="Text Box 26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4444" y="2909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+ 5</a:t>
              </a:r>
            </a:p>
          </p:txBody>
        </p:sp>
        <p:sp>
          <p:nvSpPr>
            <p:cNvPr id="20511" name="Text Box 27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227" y="318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+ 6</a:t>
              </a:r>
            </a:p>
          </p:txBody>
        </p:sp>
        <p:sp>
          <p:nvSpPr>
            <p:cNvPr id="20512" name="Text Box 28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874" y="337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+ 7</a:t>
              </a:r>
            </a:p>
          </p:txBody>
        </p:sp>
        <p:sp>
          <p:nvSpPr>
            <p:cNvPr id="20513" name="Text Box 29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044" y="3377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0</a:t>
              </a:r>
            </a:p>
          </p:txBody>
        </p:sp>
        <p:sp>
          <p:nvSpPr>
            <p:cNvPr id="20514" name="Text Box 30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2708" y="3187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1</a:t>
              </a:r>
            </a:p>
          </p:txBody>
        </p:sp>
        <p:sp>
          <p:nvSpPr>
            <p:cNvPr id="20515" name="Text Box 31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2500" y="2909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2</a:t>
              </a:r>
            </a:p>
          </p:txBody>
        </p:sp>
        <p:sp>
          <p:nvSpPr>
            <p:cNvPr id="20516" name="Text Box 32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397" y="2577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3</a:t>
              </a:r>
            </a:p>
          </p:txBody>
        </p:sp>
        <p:sp>
          <p:nvSpPr>
            <p:cNvPr id="20517" name="Text Box 33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366" y="2165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4</a:t>
              </a:r>
            </a:p>
          </p:txBody>
        </p:sp>
        <p:sp>
          <p:nvSpPr>
            <p:cNvPr id="20518" name="Text Box 34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480" y="1858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5</a:t>
              </a:r>
            </a:p>
          </p:txBody>
        </p:sp>
        <p:sp>
          <p:nvSpPr>
            <p:cNvPr id="20519" name="Text Box 35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687" y="1602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6</a:t>
              </a:r>
            </a:p>
          </p:txBody>
        </p:sp>
        <p:sp>
          <p:nvSpPr>
            <p:cNvPr id="20520" name="Text Box 36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019" y="1413"/>
              <a:ext cx="1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– 7</a:t>
              </a:r>
            </a:p>
          </p:txBody>
        </p:sp>
      </p:grpSp>
      <p:sp>
        <p:nvSpPr>
          <p:cNvPr id="41" name="Text Box 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246120" y="3840480"/>
            <a:ext cx="1097280" cy="969264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0876" rIns="90000" bIns="45000">
            <a:prstTxWarp prst="textNoShape">
              <a:avLst/>
            </a:prstTxWarp>
          </a:bodyPr>
          <a:lstStyle/>
          <a:p>
            <a:pPr>
              <a:tabLst>
                <a:tab pos="723900" algn="l"/>
              </a:tabLst>
            </a:pPr>
            <a:r>
              <a:rPr lang="en-US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0100</a:t>
            </a:r>
            <a:br>
              <a:rPr lang="en-US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u="sng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+ 1011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1111</a:t>
            </a:r>
            <a:endParaRPr lang="en-US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97280" y="3840480"/>
            <a:ext cx="1097280" cy="969264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0876" rIns="90000" bIns="45000">
            <a:prstTxWarp prst="textNoShape">
              <a:avLst/>
            </a:prstTxWarp>
          </a:bodyPr>
          <a:lstStyle/>
          <a:p>
            <a:pPr>
              <a:tabLst>
                <a:tab pos="7239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0100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u="sng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- 0011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0001</a:t>
            </a:r>
          </a:p>
        </p:txBody>
      </p:sp>
      <p:sp>
        <p:nvSpPr>
          <p:cNvPr id="45" name="Text Box 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3840480"/>
            <a:ext cx="635320" cy="969264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0876" rIns="90000" bIns="45000">
            <a:prstTxWarp prst="textNoShape">
              <a:avLst/>
            </a:prstTxWarp>
          </a:bodyPr>
          <a:lstStyle/>
          <a:p>
            <a:pPr algn="r">
              <a:tabLst>
                <a:tab pos="7239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u="sng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- 3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0588" y="4806807"/>
            <a:ext cx="1097280" cy="365760"/>
          </a:xfrm>
          <a:prstGeom prst="rect">
            <a:avLst/>
          </a:prstGeom>
        </p:spPr>
        <p:txBody>
          <a:bodyPr wrap="none" lIns="0" tIns="0" rIns="0" bIns="0" anchor="ctr" anchorCtr="0">
            <a:norm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</a:rPr>
              <a:t>✓</a:t>
            </a:r>
            <a:endParaRPr lang="en-US" sz="2400" dirty="0"/>
          </a:p>
        </p:txBody>
      </p:sp>
      <p:sp>
        <p:nvSpPr>
          <p:cNvPr id="48" name="Text Box 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472744" y="3840480"/>
            <a:ext cx="777240" cy="968151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60876" rIns="90000" bIns="45000">
            <a:prstTxWarp prst="textNoShape">
              <a:avLst/>
            </a:prstTxWarp>
          </a:bodyPr>
          <a:lstStyle/>
          <a:p>
            <a:pPr algn="r">
              <a:tabLst>
                <a:tab pos="7239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u="sng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-3</a:t>
            </a:r>
            <a:b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3238818" y="4809744"/>
            <a:ext cx="1097280" cy="365760"/>
          </a:xfrm>
          <a:prstGeom prst="rect">
            <a:avLst/>
          </a:prstGeom>
        </p:spPr>
        <p:txBody>
          <a:bodyPr wrap="none" lIns="0" tIns="0" rIns="0" bIns="0" anchor="ctr" anchorCtr="0">
            <a:norm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✗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185060" y="4261054"/>
            <a:ext cx="1463040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Sign and Magnitude</a:t>
            </a:r>
          </a:p>
        </p:txBody>
      </p:sp>
    </p:spTree>
    <p:extLst>
      <p:ext uri="{BB962C8B-B14F-4D97-AF65-F5344CB8AC3E}">
        <p14:creationId xmlns:p14="http://schemas.microsoft.com/office/powerpoint/2010/main" val="42038659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Referencing Examples</a:t>
            </a:r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2" name="Group 24"/>
          <p:cNvGrpSpPr/>
          <p:nvPr>
            <p:custDataLst>
              <p:tags r:id="rId3"/>
            </p:custDataLst>
          </p:nvPr>
        </p:nvGrpSpPr>
        <p:grpSpPr>
          <a:xfrm>
            <a:off x="2335305" y="1190422"/>
            <a:ext cx="5435835" cy="754354"/>
            <a:chOff x="2412765" y="3429000"/>
            <a:chExt cx="5435835" cy="774470"/>
          </a:xfrm>
        </p:grpSpPr>
        <p:grpSp>
          <p:nvGrpSpPr>
            <p:cNvPr id="3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7" name="Rectangle 26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88" name="Rectangle 2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89" name="Rectangle 2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0" name="Rectangle 29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1" name="Rectangle 30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3</a:t>
                </a:r>
              </a:p>
            </p:txBody>
          </p:sp>
        </p:grpSp>
        <p:sp>
          <p:nvSpPr>
            <p:cNvPr id="75" name="Text Box 32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76" name="Text Box 33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20</a:t>
              </a:r>
            </a:p>
          </p:txBody>
        </p:sp>
        <p:sp>
          <p:nvSpPr>
            <p:cNvPr id="77" name="Line 34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8" name="Line 35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79" name="Text Box 36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80" name="Line 37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1" name="Text Box 38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28</a:t>
              </a:r>
            </a:p>
          </p:txBody>
        </p:sp>
        <p:sp>
          <p:nvSpPr>
            <p:cNvPr id="82" name="Line 39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3" name="Text Box 40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84" name="Line 41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85" name="Text Box 42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86" name="Line 43"/>
            <p:cNvSpPr>
              <a:spLocks noChangeShapeType="1"/>
            </p:cNvSpPr>
            <p:nvPr>
              <p:custDataLst>
                <p:tags r:id="rId58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4" name="Group 24"/>
          <p:cNvGrpSpPr/>
          <p:nvPr>
            <p:custDataLst>
              <p:tags r:id="rId4"/>
            </p:custDataLst>
          </p:nvPr>
        </p:nvGrpSpPr>
        <p:grpSpPr>
          <a:xfrm>
            <a:off x="2336565" y="1992198"/>
            <a:ext cx="5435835" cy="754354"/>
            <a:chOff x="2412765" y="3429000"/>
            <a:chExt cx="5435835" cy="774470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7" name="Rectangle 26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08" name="Rectangle 27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8</a:t>
                </a:r>
              </a:p>
            </p:txBody>
          </p:sp>
          <p:sp>
            <p:nvSpPr>
              <p:cNvPr id="109" name="Rectangle 28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10" name="Rectangle 29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11" name="Rectangle 30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5</a:t>
                </a:r>
              </a:p>
            </p:txBody>
          </p:sp>
        </p:grpSp>
        <p:sp>
          <p:nvSpPr>
            <p:cNvPr id="95" name="Text Box 32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96" name="Text Box 33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40</a:t>
              </a:r>
            </a:p>
          </p:txBody>
        </p:sp>
        <p:sp>
          <p:nvSpPr>
            <p:cNvPr id="97" name="Line 3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8" name="Line 3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99" name="Text Box 36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44</a:t>
              </a:r>
            </a:p>
          </p:txBody>
        </p:sp>
        <p:sp>
          <p:nvSpPr>
            <p:cNvPr id="100" name="Line 37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1" name="Text Box 38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102" name="Line 39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3" name="Text Box 40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52</a:t>
              </a:r>
            </a:p>
          </p:txBody>
        </p:sp>
        <p:sp>
          <p:nvSpPr>
            <p:cNvPr id="104" name="Line 41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05" name="Text Box 42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06" name="Line 43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6" name="Group 24"/>
          <p:cNvGrpSpPr/>
          <p:nvPr>
            <p:custDataLst>
              <p:tags r:id="rId5"/>
            </p:custDataLst>
          </p:nvPr>
        </p:nvGrpSpPr>
        <p:grpSpPr>
          <a:xfrm>
            <a:off x="2335305" y="2830398"/>
            <a:ext cx="5435835" cy="754354"/>
            <a:chOff x="2412765" y="3429000"/>
            <a:chExt cx="5435835" cy="774470"/>
          </a:xfrm>
        </p:grpSpPr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7" name="Rectangle 26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128" name="Rectangle 27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129" name="Rectangle 28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30" name="Rectangle 29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31" name="Rectangle 30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0</a:t>
                </a:r>
              </a:p>
            </p:txBody>
          </p:sp>
        </p:grpSp>
        <p:sp>
          <p:nvSpPr>
            <p:cNvPr id="115" name="Text Box 3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412765" y="3810000"/>
              <a:ext cx="66787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56</a:t>
              </a:r>
            </a:p>
          </p:txBody>
        </p:sp>
        <p:sp>
          <p:nvSpPr>
            <p:cNvPr id="116" name="Text Box 3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182470" y="3824288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60</a:t>
              </a:r>
            </a:p>
          </p:txBody>
        </p:sp>
        <p:sp>
          <p:nvSpPr>
            <p:cNvPr id="117" name="Line 34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8" name="Line 3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9" name="Text Box 36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09687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64</a:t>
              </a:r>
            </a:p>
          </p:txBody>
        </p:sp>
        <p:sp>
          <p:nvSpPr>
            <p:cNvPr id="120" name="Line 3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1" name="Text Box 38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0292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68</a:t>
              </a:r>
            </a:p>
          </p:txBody>
        </p:sp>
        <p:sp>
          <p:nvSpPr>
            <p:cNvPr id="122" name="Line 39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3" name="Text Box 40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9436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124" name="Line 41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5" name="Text Box 42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858000" y="3824289"/>
              <a:ext cx="990600" cy="37918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dirty="0">
                  <a:latin typeface="Calibri" pitchFamily="34" charset="0"/>
                </a:rPr>
                <a:t>76</a:t>
              </a:r>
            </a:p>
          </p:txBody>
        </p:sp>
        <p:sp>
          <p:nvSpPr>
            <p:cNvPr id="126" name="Line 43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pPr algn="ctr"/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69" name="Rectangle 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0728" y="3689350"/>
            <a:ext cx="830738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tabLst>
                <a:tab pos="344488" algn="l"/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2400" i="0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Reference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	  </a:t>
            </a:r>
            <a:r>
              <a:rPr kumimoji="0" lang="en-US" sz="2400" b="1" i="0" u="sng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Guaranteed?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[3]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[6]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[-1]	</a:t>
            </a:r>
          </a:p>
          <a:p>
            <a:pPr marL="560388" marR="0" lvl="1" indent="-222250" algn="l" defTabSz="895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None/>
              <a:tabLst>
                <a:tab pos="2235200" algn="l"/>
                <a:tab pos="4686300" algn="l"/>
                <a:tab pos="59436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cmu[15]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onymous Pro" panose="02060609030202000504" pitchFamily="49" charset="0"/>
              </a:rPr>
              <a:t>	</a:t>
            </a:r>
          </a:p>
        </p:txBody>
      </p:sp>
      <p:sp>
        <p:nvSpPr>
          <p:cNvPr id="71" name="TextBox 70"/>
          <p:cNvSpPr txBox="1"/>
          <p:nvPr>
            <p:custDataLst>
              <p:tags r:id="rId7"/>
            </p:custDataLst>
          </p:nvPr>
        </p:nvSpPr>
        <p:spPr>
          <a:xfrm>
            <a:off x="2505591" y="4073161"/>
            <a:ext cx="5909185" cy="141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 3 = 48	9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Yes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 6 = 60	4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36 + 4*-1 = 32	3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</a:p>
          <a:p>
            <a:pPr>
              <a:lnSpc>
                <a:spcPct val="120000"/>
              </a:lnSpc>
              <a:tabLst>
                <a:tab pos="2566988" algn="l"/>
                <a:tab pos="3890963" algn="l"/>
              </a:tabLst>
            </a:pPr>
            <a:r>
              <a:rPr lang="en-US" sz="1800" b="0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 + 4*15 = 76	??</a:t>
            </a:r>
            <a:r>
              <a:rPr lang="en-US" sz="1800" b="0" i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b="0" kern="0" dirty="0">
                <a:solidFill>
                  <a:srgbClr val="CC0000"/>
                </a:solidFill>
                <a:latin typeface="Calibri"/>
                <a:cs typeface="Calibri"/>
              </a:rPr>
              <a:t>No</a:t>
            </a:r>
            <a:endParaRPr lang="en-US" sz="2000" b="0" i="1" dirty="0">
              <a:solidFill>
                <a:srgbClr val="CC0000"/>
              </a:solidFill>
              <a:latin typeface="Calibri"/>
              <a:cs typeface="Calibri"/>
            </a:endParaRPr>
          </a:p>
        </p:txBody>
      </p:sp>
      <p:sp>
        <p:nvSpPr>
          <p:cNvPr id="70" name="Text Box 3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3038" y="112908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73" name="Text Box 3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94298" y="1930858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</p:txBody>
      </p:sp>
      <p:sp>
        <p:nvSpPr>
          <p:cNvPr id="74" name="Text Box 3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038" y="2772912"/>
            <a:ext cx="22345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68" name="Rectangle 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  <p:sp>
        <p:nvSpPr>
          <p:cNvPr id="72" name="Rectangle 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93192" y="5486400"/>
            <a:ext cx="8366760" cy="118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b="0" dirty="0"/>
              <a:t>No bounds checking</a:t>
            </a:r>
            <a:endParaRPr lang="en-US" sz="2000" b="0" kern="0" dirty="0"/>
          </a:p>
          <a:p>
            <a:r>
              <a:rPr lang="en-US" sz="2000" b="0" kern="0" dirty="0"/>
              <a:t>Example arrays happened to be allocated in successive 20 byte blocks</a:t>
            </a:r>
          </a:p>
          <a:p>
            <a:pPr lvl="1"/>
            <a:r>
              <a:rPr lang="en-US" b="0" kern="0" dirty="0"/>
              <a:t>Not guaranteed to happen in general</a:t>
            </a:r>
          </a:p>
        </p:txBody>
      </p:sp>
    </p:spTree>
    <p:extLst>
      <p:ext uri="{BB962C8B-B14F-4D97-AF65-F5344CB8AC3E}">
        <p14:creationId xmlns:p14="http://schemas.microsoft.com/office/powerpoint/2010/main" val="46674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Two’s Complement is So Great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Roughly same number of (+) and (–) numbers</a:t>
            </a:r>
          </a:p>
          <a:p>
            <a:r>
              <a:rPr lang="en-US" dirty="0"/>
              <a:t>Positive number encodings match unsigned</a:t>
            </a:r>
          </a:p>
          <a:p>
            <a:r>
              <a:rPr lang="en-US" dirty="0"/>
              <a:t>Simple arithmetic (x + -y = x – y)</a:t>
            </a:r>
          </a:p>
          <a:p>
            <a:r>
              <a:rPr lang="en-US" dirty="0"/>
              <a:t>Single zero</a:t>
            </a:r>
          </a:p>
          <a:p>
            <a:r>
              <a:rPr lang="en-US" dirty="0"/>
              <a:t>All zeros encoding = 0</a:t>
            </a:r>
          </a:p>
          <a:p>
            <a:r>
              <a:rPr lang="en-US" dirty="0"/>
              <a:t>Simple negation procedure:</a:t>
            </a:r>
          </a:p>
          <a:p>
            <a:pPr lvl="1"/>
            <a:r>
              <a:rPr lang="en-US" dirty="0"/>
              <a:t>Get negative representation </a:t>
            </a:r>
            <a:br>
              <a:rPr lang="en-US" dirty="0"/>
            </a:br>
            <a:r>
              <a:rPr lang="en-US" dirty="0"/>
              <a:t>of any integer by taking </a:t>
            </a:r>
            <a:br>
              <a:rPr lang="en-US" dirty="0"/>
            </a:br>
            <a:r>
              <a:rPr lang="en-US" dirty="0"/>
              <a:t>bitwise complement and </a:t>
            </a:r>
            <a:br>
              <a:rPr lang="en-US" dirty="0"/>
            </a:br>
            <a:r>
              <a:rPr lang="en-US" dirty="0"/>
              <a:t>then adding one!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b="1" dirty="0">
                <a:solidFill>
                  <a:srgbClr val="4B2A85"/>
                </a:solidFill>
              </a:rPr>
              <a:t>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~x + 1 == -x 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41" name="Freeform 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038344" y="3017520"/>
            <a:ext cx="4023360" cy="3810000"/>
          </a:xfrm>
          <a:custGeom>
            <a:avLst/>
            <a:gdLst>
              <a:gd name="T0" fmla="*/ 0 w 10000"/>
              <a:gd name="T1" fmla="*/ 0 h 10000"/>
              <a:gd name="T2" fmla="*/ 0 w 10000"/>
              <a:gd name="T3" fmla="*/ 0 h 10000"/>
              <a:gd name="T4" fmla="*/ 0 w 10000"/>
              <a:gd name="T5" fmla="*/ 1 h 10000"/>
              <a:gd name="T6" fmla="*/ 1 w 10000"/>
              <a:gd name="T7" fmla="*/ 0 h 10000"/>
              <a:gd name="T8" fmla="*/ 0 w 10000"/>
              <a:gd name="T9" fmla="*/ 0 h 10000"/>
              <a:gd name="T10" fmla="*/ 0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0"/>
              <a:gd name="T19" fmla="*/ 0 h 10000"/>
              <a:gd name="T20" fmla="*/ 10000 w 10000"/>
              <a:gd name="T21" fmla="*/ 10000 h 10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0" h="10000">
                <a:moveTo>
                  <a:pt x="5000" y="0"/>
                </a:moveTo>
                <a:cubicBezTo>
                  <a:pt x="2238" y="0"/>
                  <a:pt x="0" y="2238"/>
                  <a:pt x="0" y="5000"/>
                </a:cubicBezTo>
                <a:cubicBezTo>
                  <a:pt x="0" y="7761"/>
                  <a:pt x="2238" y="10000"/>
                  <a:pt x="5000" y="10000"/>
                </a:cubicBezTo>
                <a:cubicBezTo>
                  <a:pt x="7761" y="10000"/>
                  <a:pt x="10000" y="7761"/>
                  <a:pt x="10000" y="5000"/>
                </a:cubicBezTo>
                <a:cubicBezTo>
                  <a:pt x="10000" y="2238"/>
                  <a:pt x="7761" y="0"/>
                  <a:pt x="5000" y="0"/>
                </a:cubicBezTo>
                <a:close/>
                <a:moveTo>
                  <a:pt x="5000" y="0"/>
                </a:moveTo>
              </a:path>
            </a:pathLst>
          </a:custGeom>
          <a:solidFill>
            <a:srgbClr val="FFFF99"/>
          </a:solidFill>
          <a:ln w="25400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Helvetica Neue Regular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120640" y="3255010"/>
            <a:ext cx="3787775" cy="3360738"/>
            <a:chOff x="4975225" y="2889250"/>
            <a:chExt cx="3787775" cy="3360738"/>
          </a:xfrm>
        </p:grpSpPr>
        <p:grpSp>
          <p:nvGrpSpPr>
            <p:cNvPr id="6" name="Group 3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4975225" y="2889250"/>
              <a:ext cx="3787775" cy="3360738"/>
              <a:chOff x="2366" y="1413"/>
              <a:chExt cx="2386" cy="2117"/>
            </a:xfrm>
          </p:grpSpPr>
          <p:sp>
            <p:nvSpPr>
              <p:cNvPr id="8" name="Freeform 4"/>
              <p:cNvSpPr>
                <a:spLocks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9" name="Text Box 5"/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65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918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183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19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964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680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15" name="Text Box 11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680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16" name="Text Box 1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803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17" name="Text Box 1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9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18" name="Text Box 14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5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19" name="Text Box 15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918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183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21" name="Text Box 17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071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22" name="Text Box 18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071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23" name="Text Box 19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64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24" name="Text Box 20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803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950" y="1413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+ 0</a:t>
                </a:r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249" y="1602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+ 1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59" y="1858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+ 2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49" y="2165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+ 3</a:t>
                </a:r>
              </a:p>
            </p:txBody>
          </p:sp>
          <p:sp>
            <p:nvSpPr>
              <p:cNvPr id="29" name="Text Box 25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47" y="25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+ 4</a:t>
                </a:r>
              </a:p>
            </p:txBody>
          </p:sp>
          <p:sp>
            <p:nvSpPr>
              <p:cNvPr id="30" name="Text Box 26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44" y="2909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31" name="Text Box 27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227" y="318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32" name="Text Box 28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874" y="33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+ 7</a:t>
                </a:r>
              </a:p>
            </p:txBody>
          </p:sp>
          <p:sp>
            <p:nvSpPr>
              <p:cNvPr id="33" name="Text Box 29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044" y="33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8</a:t>
                </a:r>
              </a:p>
            </p:txBody>
          </p:sp>
          <p:sp>
            <p:nvSpPr>
              <p:cNvPr id="34" name="Text Box 30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708" y="318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7</a:t>
                </a:r>
              </a:p>
            </p:txBody>
          </p:sp>
          <p:sp>
            <p:nvSpPr>
              <p:cNvPr id="35" name="Text Box 3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500" y="2909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6</a:t>
                </a:r>
              </a:p>
            </p:txBody>
          </p:sp>
          <p:sp>
            <p:nvSpPr>
              <p:cNvPr id="36" name="Text Box 32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97" y="25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5</a:t>
                </a:r>
              </a:p>
            </p:txBody>
          </p:sp>
          <p:sp>
            <p:nvSpPr>
              <p:cNvPr id="37" name="Text Box 33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66" y="2165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4</a:t>
                </a:r>
              </a:p>
            </p:txBody>
          </p:sp>
          <p:sp>
            <p:nvSpPr>
              <p:cNvPr id="38" name="Text Box 34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480" y="1858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3</a:t>
                </a:r>
              </a:p>
            </p:txBody>
          </p:sp>
          <p:sp>
            <p:nvSpPr>
              <p:cNvPr id="39" name="Text Box 35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687" y="1602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2</a:t>
                </a:r>
              </a:p>
            </p:txBody>
          </p:sp>
          <p:sp>
            <p:nvSpPr>
              <p:cNvPr id="40" name="Text Box 36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019" y="1413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1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Calibri" pitchFamily="34" charset="0"/>
                </a:rPr>
                <a:t>Two’s</a:t>
              </a:r>
              <a:br>
                <a:rPr lang="en-US" b="1" dirty="0">
                  <a:latin typeface="Calibri" pitchFamily="34" charset="0"/>
                </a:rPr>
              </a:br>
              <a:r>
                <a:rPr lang="en-US" b="1" dirty="0">
                  <a:latin typeface="Calibri" pitchFamily="34" charset="0"/>
                </a:rPr>
                <a:t>Complement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6035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Sign Extension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23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b="1" dirty="0"/>
                  <a:t>Task:</a:t>
                </a:r>
                <a:r>
                  <a:rPr lang="en-US" dirty="0"/>
                  <a:t>  Given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dirty="0"/>
                  <a:t>-bit signed integer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dirty="0"/>
                  <a:t>, convert it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𝑤</m:t>
                    </m:r>
                  </m:oMath>
                </a14:m>
                <a:r>
                  <a:rPr lang="en-US" i="0" dirty="0">
                    <a:latin typeface="+mj-lt"/>
                  </a:rPr>
                  <a:t>+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-bit signed integer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</a:t>
                </a:r>
                <a:r>
                  <a:rPr lang="en-US" i="1" dirty="0"/>
                  <a:t>with the same value</a:t>
                </a:r>
                <a:endParaRPr lang="en-US" dirty="0"/>
              </a:p>
              <a:p>
                <a:pPr eaLnBrk="1" hangingPunct="1"/>
                <a:r>
                  <a:rPr lang="en-US" b="1" dirty="0">
                    <a:solidFill>
                      <a:srgbClr val="FF0000"/>
                    </a:solidFill>
                    <a:ea typeface="ＭＳ Ｐゴシック" pitchFamily="34" charset="-128"/>
                    <a:cs typeface="ＭＳ Ｐゴシック" pitchFamily="34" charset="-128"/>
                  </a:rPr>
                  <a:t>Rule:</a:t>
                </a:r>
                <a:r>
                  <a:rPr lang="en-US" dirty="0">
                    <a:solidFill>
                      <a:srgbClr val="FF0000"/>
                    </a:solidFill>
                    <a:ea typeface="ＭＳ Ｐゴシック" pitchFamily="34" charset="-128"/>
                    <a:cs typeface="ＭＳ Ｐゴシック" pitchFamily="34" charset="-128"/>
                  </a:rPr>
                  <a:t>  Add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copies of sign bit</a:t>
                </a:r>
              </a:p>
              <a:p>
                <a:pPr lvl="1" eaLnBrk="1" hangingPunct="1"/>
                <a:r>
                  <a:rPr lang="en-US" dirty="0">
                    <a:cs typeface="Calibri" panose="020F0502020204030204" pitchFamily="34" charset="0"/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dirty="0">
                    <a:cs typeface="Calibri" panose="020F0502020204030204" pitchFamily="34" charset="0"/>
                  </a:rPr>
                  <a:t> be the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𝑖</m:t>
                    </m:r>
                  </m:oMath>
                </a14:m>
                <a:r>
                  <a:rPr lang="en-US" b="0" dirty="0">
                    <a:cs typeface="Calibri" panose="020F0502020204030204" pitchFamily="34" charset="0"/>
                  </a:rPr>
                  <a:t>-</a:t>
                </a:r>
                <a:r>
                  <a:rPr lang="en-US" b="0" dirty="0" err="1">
                    <a:cs typeface="Calibri" panose="020F0502020204030204" pitchFamily="34" charset="0"/>
                  </a:rPr>
                  <a:t>th</a:t>
                </a:r>
                <a:r>
                  <a:rPr lang="en-US" b="0" dirty="0">
                    <a:cs typeface="Calibri" panose="020F0502020204030204" pitchFamily="34" charset="0"/>
                  </a:rPr>
                  <a:t> digit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X</m:t>
                    </m:r>
                  </m:oMath>
                </a14:m>
                <a:r>
                  <a:rPr lang="en-US" b="0" dirty="0">
                    <a:cs typeface="Calibri" panose="020F0502020204030204" pitchFamily="34" charset="0"/>
                  </a:rPr>
                  <a:t> in binary</a:t>
                </a:r>
              </a:p>
              <a:p>
                <a:pPr lvl="1" eaLnBrk="1" hangingPunct="1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eaLnBrk="1" hangingPunct="1"/>
                <a:endParaRPr lang="en-US" dirty="0">
                  <a:ea typeface="ＭＳ Ｐゴシック" pitchFamily="34" charset="-128"/>
                  <a:cs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563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46"/>
                </p:custDataLst>
              </p:nvPr>
            </p:nvSpPr>
            <p:spPr>
              <a:blipFill rotWithShape="0">
                <a:blip r:embed="rId4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28" name="Rectangle 5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1934707" y="3884893"/>
                <a:ext cx="1525545" cy="33598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0000"/>
                  </a:lnSpc>
                </a:pP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𝑘</m:t>
                    </m:r>
                  </m:oMath>
                </a14:m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copies of MSB</a:t>
                </a:r>
              </a:p>
            </p:txBody>
          </p:sp>
        </mc:Choice>
        <mc:Fallback xmlns="">
          <p:sp>
            <p:nvSpPr>
              <p:cNvPr id="56328" name="Rectangle 5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1934707" y="3884893"/>
                <a:ext cx="1525545" cy="335989"/>
              </a:xfrm>
              <a:prstGeom prst="rect">
                <a:avLst/>
              </a:prstGeom>
              <a:blipFill rotWithShape="0">
                <a:blip r:embed="rId49"/>
                <a:stretch>
                  <a:fillRect t="-5455" r="-797" b="-23636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Left Brace 1"/>
          <p:cNvSpPr/>
          <p:nvPr/>
        </p:nvSpPr>
        <p:spPr bwMode="auto">
          <a:xfrm rot="16200000">
            <a:off x="2560320" y="2880360"/>
            <a:ext cx="274320" cy="1828800"/>
          </a:xfrm>
          <a:prstGeom prst="leftBrace">
            <a:avLst/>
          </a:prstGeom>
          <a:noFill/>
          <a:ln w="25400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1" name="Left Brace 50"/>
          <p:cNvSpPr/>
          <p:nvPr/>
        </p:nvSpPr>
        <p:spPr bwMode="auto">
          <a:xfrm rot="16200000">
            <a:off x="4901737" y="2468880"/>
            <a:ext cx="274320" cy="265176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74720" y="4114800"/>
            <a:ext cx="4992688" cy="2204601"/>
            <a:chOff x="2101850" y="4389120"/>
            <a:chExt cx="4992688" cy="2204601"/>
          </a:xfrm>
        </p:grpSpPr>
        <p:grpSp>
          <p:nvGrpSpPr>
            <p:cNvPr id="56330" name="Group 7"/>
            <p:cNvGrpSpPr>
              <a:grpSpLocks/>
            </p:cNvGrpSpPr>
            <p:nvPr/>
          </p:nvGrpSpPr>
          <p:grpSpPr bwMode="auto">
            <a:xfrm>
              <a:off x="2101850" y="4616450"/>
              <a:ext cx="4984750" cy="1763712"/>
              <a:chOff x="1516" y="2563"/>
              <a:chExt cx="3140" cy="1111"/>
            </a:xfrm>
          </p:grpSpPr>
          <p:grpSp>
            <p:nvGrpSpPr>
              <p:cNvPr id="56337" name="Group 8"/>
              <p:cNvGrpSpPr>
                <a:grpSpLocks/>
              </p:cNvGrpSpPr>
              <p:nvPr/>
            </p:nvGrpSpPr>
            <p:grpSpPr bwMode="auto">
              <a:xfrm>
                <a:off x="2928" y="2633"/>
                <a:ext cx="1728" cy="144"/>
                <a:chOff x="2928" y="2633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2928" y="2633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  <a:buFont typeface="Times New Roman" charset="0"/>
                    <a:buNone/>
                    <a:defRPr/>
                  </a:pPr>
                  <a:endParaRPr lang="en-US">
                    <a:latin typeface="Helvetica Neue Regular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6366" name="Rectangle 10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3072" y="2633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endParaRPr lang="en-US">
                    <a:latin typeface="Helvetica Neue Regular" charset="0"/>
                  </a:endParaRPr>
                </a:p>
              </p:txBody>
            </p:sp>
            <p:sp>
              <p:nvSpPr>
                <p:cNvPr id="56367" name="Rectangle 11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3216" y="2633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endParaRPr lang="en-US">
                    <a:latin typeface="Helvetica Neue Regular" charset="0"/>
                  </a:endParaRPr>
                </a:p>
              </p:txBody>
            </p:sp>
            <p:sp>
              <p:nvSpPr>
                <p:cNvPr id="56368" name="Rectangle 12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4224" y="2633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endParaRPr lang="en-US">
                    <a:latin typeface="Helvetica Neue Regular" charset="0"/>
                  </a:endParaRPr>
                </a:p>
              </p:txBody>
            </p:sp>
            <p:sp>
              <p:nvSpPr>
                <p:cNvPr id="56369" name="Rectangle 13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4368" y="2633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endParaRPr lang="en-US">
                    <a:latin typeface="Helvetica Neue Regular" charset="0"/>
                  </a:endParaRPr>
                </a:p>
              </p:txBody>
            </p:sp>
            <p:sp>
              <p:nvSpPr>
                <p:cNvPr id="56370" name="Rectangle 14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4512" y="2633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endParaRPr lang="en-US">
                    <a:latin typeface="Helvetica Neue Regular" charset="0"/>
                  </a:endParaRPr>
                </a:p>
              </p:txBody>
            </p:sp>
            <p:sp>
              <p:nvSpPr>
                <p:cNvPr id="56371" name="Rectangle 15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3360" y="2633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en-US" dirty="0">
                      <a:latin typeface="Helvetica Neue Regular" charset="0"/>
                    </a:rPr>
                    <a:t>• • •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338" name="Rectangle 16"/>
                  <p:cNvSpPr>
                    <a:spLocks noChangeArrowheads="1"/>
                  </p:cNvSpPr>
                  <p:nvPr>
                    <p:custDataLst>
                      <p:tags r:id="rId12"/>
                    </p:custDataLst>
                  </p:nvPr>
                </p:nvSpPr>
                <p:spPr bwMode="auto">
                  <a:xfrm>
                    <a:off x="2678" y="2563"/>
                    <a:ext cx="264" cy="285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14:m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40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</m:oMath>
                    </a14:m>
                    <a:r>
                      <a:rPr lang="en-US" dirty="0">
                        <a:latin typeface="Times" pitchFamily="34" charset="0"/>
                      </a:rPr>
                      <a:t> </a:t>
                    </a:r>
                    <a:endParaRPr lang="en-US" dirty="0">
                      <a:latin typeface="Symbol" pitchFamily="34" charset="2"/>
                    </a:endParaRPr>
                  </a:p>
                </p:txBody>
              </p:sp>
            </mc:Choice>
            <mc:Fallback xmlns="">
              <p:sp>
                <p:nvSpPr>
                  <p:cNvPr id="56338" name="Rectangle 16"/>
                  <p:cNvSpPr>
                    <a:spLocks noRot="1" noChangeAspect="1" noMove="1" noResize="1" noEditPoints="1" noAdjustHandles="1" noChangeArrowheads="1" noChangeShapeType="1" noTextEdit="1"/>
                  </p:cNvSpPr>
                  <p:nvPr>
                    <p:custDataLst>
                      <p:tags r:id="rId50"/>
                    </p:custDataLst>
                  </p:nvPr>
                </p:nvSpPr>
                <p:spPr bwMode="auto">
                  <a:xfrm>
                    <a:off x="2678" y="2563"/>
                    <a:ext cx="264" cy="285"/>
                  </a:xfrm>
                  <a:prstGeom prst="rect">
                    <a:avLst/>
                  </a:prstGeom>
                  <a:blipFill rotWithShape="0">
                    <a:blip r:embed="rId51"/>
                    <a:stretch>
                      <a:fillRect l="-4412"/>
                    </a:stretch>
                  </a:blip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339" name="Rectangle 17"/>
                  <p:cNvSpPr>
                    <a:spLocks noChangeArrowheads="1"/>
                  </p:cNvSpPr>
                  <p:nvPr>
                    <p:custDataLst>
                      <p:tags r:id="rId13"/>
                    </p:custDataLst>
                  </p:nvPr>
                </p:nvSpPr>
                <p:spPr bwMode="auto">
                  <a:xfrm>
                    <a:off x="1516" y="3383"/>
                    <a:ext cx="317" cy="29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m:rPr>
                              <m:sty m:val="p"/>
                            </m:rPr>
                            <a:rPr lang="en-US" sz="2400" i="0" dirty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400" i="0" dirty="0" smtClean="0">
                              <a:latin typeface="Cambria Math" panose="02040503050406030204" pitchFamily="18" charset="0"/>
                            </a:rPr>
                            <m:t>ʹ</m:t>
                          </m:r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56339" name="Rectangle 17"/>
                  <p:cNvSpPr>
                    <a:spLocks noRot="1" noChangeAspect="1" noMove="1" noResize="1" noEditPoints="1" noAdjustHandles="1" noChangeArrowheads="1" noChangeShapeType="1" noTextEdit="1"/>
                  </p:cNvSpPr>
                  <p:nvPr>
                    <p:custDataLst>
                      <p:tags r:id="rId52"/>
                    </p:custDataLst>
                  </p:nvPr>
                </p:nvSpPr>
                <p:spPr bwMode="auto">
                  <a:xfrm>
                    <a:off x="1516" y="3383"/>
                    <a:ext cx="317" cy="291"/>
                  </a:xfrm>
                  <a:prstGeom prst="rect">
                    <a:avLst/>
                  </a:prstGeom>
                  <a:blipFill rotWithShape="0">
                    <a:blip r:embed="rId53"/>
                    <a:stretch>
                      <a:fillRect/>
                    </a:stretch>
                  </a:blip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6340" name="Line 18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997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1" name="Line 19"/>
              <p:cNvSpPr>
                <a:spLocks noChangeShapeType="1"/>
              </p:cNvSpPr>
              <p:nvPr>
                <p:custDataLst>
                  <p:tags r:id="rId15"/>
                </p:custDataLst>
              </p:nvPr>
            </p:nvSpPr>
            <p:spPr bwMode="auto">
              <a:xfrm flipH="1">
                <a:off x="2870" y="2823"/>
                <a:ext cx="127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grpSp>
            <p:nvGrpSpPr>
              <p:cNvPr id="56342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algn="ctr">
                    <a:lnSpc>
                      <a:spcPct val="100000"/>
                    </a:lnSpc>
                    <a:buFont typeface="Times New Roman" pitchFamily="-109" charset="0"/>
                    <a:buNone/>
                    <a:defRPr/>
                  </a:pPr>
                  <a:r>
                    <a:rPr lang="en-US">
                      <a:latin typeface="Helvetica Neue Regular" charset="0"/>
                      <a:ea typeface="DejaVu Sans" charset="0"/>
                      <a:cs typeface="DejaVu Sans" charset="0"/>
                    </a:rPr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  <a:buFont typeface="Times New Roman" charset="0"/>
                    <a:buNone/>
                    <a:defRPr/>
                  </a:pPr>
                  <a:endParaRPr lang="en-US">
                    <a:latin typeface="Helvetica Neue Regular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  <a:buFont typeface="Times New Roman" charset="0"/>
                    <a:buNone/>
                    <a:defRPr/>
                  </a:pPr>
                  <a:endParaRPr lang="en-US">
                    <a:latin typeface="Helvetica Neue Regular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  <a:buFont typeface="Times New Roman" charset="0"/>
                    <a:buNone/>
                    <a:defRPr/>
                  </a:pPr>
                  <a:endParaRPr lang="en-US">
                    <a:latin typeface="Helvetica Neue Regular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lnSpc>
                      <a:spcPct val="100000"/>
                    </a:lnSpc>
                    <a:buFont typeface="Times New Roman" charset="0"/>
                    <a:buNone/>
                    <a:defRPr/>
                  </a:pPr>
                  <a:endParaRPr lang="en-US">
                    <a:latin typeface="Helvetica Neue Regular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56357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>
                    <p:custDataLst>
                      <p:tags r:id="rId30"/>
                    </p:custDataLst>
                  </p:nvPr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100000"/>
                      </a:lnSpc>
                      <a:buFont typeface="Times New Roman" charset="0"/>
                      <a:buNone/>
                      <a:defRPr/>
                    </a:pPr>
                    <a:endParaRPr lang="en-US">
                      <a:latin typeface="Helvetica Neue Regular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6359" name="Rectangle 28"/>
                  <p:cNvSpPr>
                    <a:spLocks noChangeArrowheads="1"/>
                  </p:cNvSpPr>
                  <p:nvPr>
                    <p:custDataLst>
                      <p:tags r:id="rId31"/>
                    </p:custDataLst>
                  </p:nvPr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>
                      <a:latin typeface="Helvetica Neue Regular" charset="0"/>
                    </a:endParaRPr>
                  </a:p>
                </p:txBody>
              </p:sp>
              <p:sp>
                <p:nvSpPr>
                  <p:cNvPr id="56360" name="Rectangle 29"/>
                  <p:cNvSpPr>
                    <a:spLocks noChangeArrowheads="1"/>
                  </p:cNvSpPr>
                  <p:nvPr>
                    <p:custDataLst>
                      <p:tags r:id="rId32"/>
                    </p:custDataLst>
                  </p:nvPr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>
                      <a:latin typeface="Helvetica Neue Regular" charset="0"/>
                    </a:endParaRPr>
                  </a:p>
                </p:txBody>
              </p:sp>
              <p:sp>
                <p:nvSpPr>
                  <p:cNvPr id="56361" name="Rectangle 30"/>
                  <p:cNvSpPr>
                    <a:spLocks noChangeArrowheads="1"/>
                  </p:cNvSpPr>
                  <p:nvPr>
                    <p:custDataLst>
                      <p:tags r:id="rId33"/>
                    </p:custDataLst>
                  </p:nvPr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>
                      <a:latin typeface="Helvetica Neue Regular" charset="0"/>
                    </a:endParaRPr>
                  </a:p>
                </p:txBody>
              </p:sp>
              <p:sp>
                <p:nvSpPr>
                  <p:cNvPr id="56362" name="Rectangle 31"/>
                  <p:cNvSpPr>
                    <a:spLocks noChangeArrowheads="1"/>
                  </p:cNvSpPr>
                  <p:nvPr>
                    <p:custDataLst>
                      <p:tags r:id="rId34"/>
                    </p:custDataLst>
                  </p:nvPr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>
                      <a:latin typeface="Helvetica Neue Regular" charset="0"/>
                    </a:endParaRPr>
                  </a:p>
                </p:txBody>
              </p:sp>
              <p:sp>
                <p:nvSpPr>
                  <p:cNvPr id="56363" name="Rectangle 32"/>
                  <p:cNvSpPr>
                    <a:spLocks noChangeArrowheads="1"/>
                  </p:cNvSpPr>
                  <p:nvPr>
                    <p:custDataLst>
                      <p:tags r:id="rId35"/>
                    </p:custDataLst>
                  </p:nvPr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endParaRPr lang="en-US">
                      <a:latin typeface="Helvetica Neue Regular" charset="0"/>
                    </a:endParaRPr>
                  </a:p>
                </p:txBody>
              </p:sp>
              <p:sp>
                <p:nvSpPr>
                  <p:cNvPr id="56364" name="Rectangle 33"/>
                  <p:cNvSpPr>
                    <a:spLocks noChangeArrowheads="1"/>
                  </p:cNvSpPr>
                  <p:nvPr>
                    <p:custDataLst>
                      <p:tags r:id="rId36"/>
                    </p:custDataLst>
                  </p:nvPr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pPr algn="ctr">
                      <a:lnSpc>
                        <a:spcPct val="100000"/>
                      </a:lnSpc>
                    </a:pPr>
                    <a:r>
                      <a:rPr lang="en-US" dirty="0">
                        <a:latin typeface="Helvetica Neue Regular" charset="0"/>
                      </a:rPr>
                      <a:t>• • •</a:t>
                    </a:r>
                  </a:p>
                </p:txBody>
              </p:sp>
            </p:grpSp>
          </p:grpSp>
          <p:sp>
            <p:nvSpPr>
              <p:cNvPr id="56343" name="Line 34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 flipH="1">
                <a:off x="2726" y="2823"/>
                <a:ext cx="271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4" name="Line 35"/>
              <p:cNvSpPr>
                <a:spLocks noChangeShapeType="1"/>
              </p:cNvSpPr>
              <p:nvPr>
                <p:custDataLst>
                  <p:tags r:id="rId17"/>
                </p:custDataLst>
              </p:nvPr>
            </p:nvSpPr>
            <p:spPr bwMode="auto">
              <a:xfrm flipH="1">
                <a:off x="2064" y="2823"/>
                <a:ext cx="933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5" name="Line 36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H="1">
                <a:off x="1920" y="2823"/>
                <a:ext cx="1077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6" name="Line 37"/>
              <p:cNvSpPr>
                <a:spLocks noChangeShapeType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144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7" name="Line 38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294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8" name="Line 39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296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49" name="Line 40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40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50" name="Line 41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84" y="2823"/>
                <a:ext cx="0" cy="57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6351" name="Rectangle 42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482" y="3115"/>
                <a:ext cx="297" cy="19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400" dirty="0">
                    <a:latin typeface="Helvetica Neue Regular" charset="0"/>
                  </a:rPr>
                  <a:t>• • •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4351338" y="4389120"/>
              <a:ext cx="2743200" cy="276999"/>
              <a:chOff x="4351338" y="4389120"/>
              <a:chExt cx="2743200" cy="276999"/>
            </a:xfrm>
          </p:grpSpPr>
          <p:sp>
            <p:nvSpPr>
              <p:cNvPr id="56331" name="Line 43"/>
              <p:cNvSpPr>
                <a:spLocks noChangeShapeType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4351338" y="4540250"/>
                <a:ext cx="2743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332" name="Rectangle 44"/>
                  <p:cNvSpPr>
                    <a:spLocks noChangeArrowheads="1"/>
                  </p:cNvSpPr>
                  <p:nvPr>
                    <p:custDataLst>
                      <p:tags r:id="rId11"/>
                    </p:custDataLst>
                  </p:nvPr>
                </p:nvSpPr>
                <p:spPr bwMode="auto">
                  <a:xfrm>
                    <a:off x="5532438" y="4389120"/>
                    <a:ext cx="419025" cy="276999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tIns="0" bIns="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>
                      <a:latin typeface="Roboto" panose="02000000000000000000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56332" name="Rectangle 44"/>
                  <p:cNvSpPr>
                    <a:spLocks noRot="1" noChangeAspect="1" noMove="1" noResize="1" noEditPoints="1" noAdjustHandles="1" noChangeArrowheads="1" noChangeShapeType="1" noTextEdit="1"/>
                  </p:cNvSpPr>
                  <p:nvPr>
                    <p:custDataLst>
                      <p:tags r:id="rId54"/>
                    </p:custDataLst>
                  </p:nvPr>
                </p:nvSpPr>
                <p:spPr bwMode="auto">
                  <a:xfrm>
                    <a:off x="5532438" y="4389120"/>
                    <a:ext cx="419025" cy="276999"/>
                  </a:xfrm>
                  <a:prstGeom prst="rect">
                    <a:avLst/>
                  </a:prstGeom>
                  <a:blipFill rotWithShape="0">
                    <a:blip r:embed="rId55"/>
                    <a:stretch>
                      <a:fillRect b="-2222"/>
                    </a:stretch>
                  </a:blip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" name="Group 3"/>
            <p:cNvGrpSpPr/>
            <p:nvPr/>
          </p:nvGrpSpPr>
          <p:grpSpPr>
            <a:xfrm>
              <a:off x="2598738" y="6316722"/>
              <a:ext cx="1752600" cy="276999"/>
              <a:chOff x="2598738" y="6316722"/>
              <a:chExt cx="1752600" cy="276999"/>
            </a:xfrm>
          </p:grpSpPr>
          <p:sp>
            <p:nvSpPr>
              <p:cNvPr id="56335" name="Line 47"/>
              <p:cNvSpPr>
                <a:spLocks noChangeShapeType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598738" y="6457729"/>
                <a:ext cx="17526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6336" name="Rectangle 48"/>
                  <p:cNvSpPr>
                    <a:spLocks noChangeArrowheads="1"/>
                  </p:cNvSpPr>
                  <p:nvPr>
                    <p:custDataLst>
                      <p:tags r:id="rId9"/>
                    </p:custDataLst>
                  </p:nvPr>
                </p:nvSpPr>
                <p:spPr bwMode="auto">
                  <a:xfrm>
                    <a:off x="3277973" y="6316722"/>
                    <a:ext cx="375744" cy="276999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tIns="0" bIns="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oMath>
                      </m:oMathPara>
                    </a14:m>
                    <a:endParaRPr lang="en-US" dirty="0">
                      <a:latin typeface="Roboto" panose="02000000000000000000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56336" name="Rectangle 48"/>
                  <p:cNvSpPr>
                    <a:spLocks noRot="1" noChangeAspect="1" noMove="1" noResize="1" noEditPoints="1" noAdjustHandles="1" noChangeArrowheads="1" noChangeShapeType="1" noTextEdit="1"/>
                  </p:cNvSpPr>
                  <p:nvPr>
                    <p:custDataLst>
                      <p:tags r:id="rId56"/>
                    </p:custDataLst>
                  </p:nvPr>
                </p:nvSpPr>
                <p:spPr bwMode="auto">
                  <a:xfrm>
                    <a:off x="3277973" y="6316722"/>
                    <a:ext cx="375744" cy="276999"/>
                  </a:xfrm>
                  <a:prstGeom prst="rect">
                    <a:avLst/>
                  </a:prstGeom>
                  <a:blipFill rotWithShape="0">
                    <a:blip r:embed="rId57"/>
                    <a:stretch>
                      <a:fillRect b="-8696"/>
                    </a:stretch>
                  </a:blip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3" name="Group 52"/>
            <p:cNvGrpSpPr/>
            <p:nvPr/>
          </p:nvGrpSpPr>
          <p:grpSpPr>
            <a:xfrm>
              <a:off x="4343400" y="6309360"/>
              <a:ext cx="2743200" cy="276999"/>
              <a:chOff x="4351338" y="4366896"/>
              <a:chExt cx="2743200" cy="276999"/>
            </a:xfrm>
          </p:grpSpPr>
          <p:sp>
            <p:nvSpPr>
              <p:cNvPr id="54" name="Line 43"/>
              <p:cNvSpPr>
                <a:spLocks noChangeShapeType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351338" y="4515265"/>
                <a:ext cx="2743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Rectangle 44"/>
                  <p:cNvSpPr>
                    <a:spLocks noChangeArrowheads="1"/>
                  </p:cNvSpPr>
                  <p:nvPr>
                    <p:custDataLst>
                      <p:tags r:id="rId7"/>
                    </p:custDataLst>
                  </p:nvPr>
                </p:nvSpPr>
                <p:spPr bwMode="auto">
                  <a:xfrm>
                    <a:off x="5532438" y="4366896"/>
                    <a:ext cx="419025" cy="276999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tIns="0" bIns="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lnSpc>
                        <a:spcPct val="100000"/>
                      </a:lnSpc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oMath>
                      </m:oMathPara>
                    </a14:m>
                    <a:endParaRPr lang="en-US" dirty="0">
                      <a:latin typeface="Roboto" panose="02000000000000000000" pitchFamily="2" charset="0"/>
                    </a:endParaRPr>
                  </a:p>
                </p:txBody>
              </p:sp>
            </mc:Choice>
            <mc:Fallback xmlns="">
              <p:sp>
                <p:nvSpPr>
                  <p:cNvPr id="55" name="Rectangle 44"/>
                  <p:cNvSpPr>
                    <a:spLocks noRot="1" noChangeAspect="1" noMove="1" noResize="1" noEditPoints="1" noAdjustHandles="1" noChangeArrowheads="1" noChangeShapeType="1" noTextEdit="1"/>
                  </p:cNvSpPr>
                  <p:nvPr>
                    <p:custDataLst>
                      <p:tags r:id="rId58"/>
                    </p:custDataLst>
                  </p:nvPr>
                </p:nvSpPr>
                <p:spPr bwMode="auto">
                  <a:xfrm>
                    <a:off x="5532438" y="4366896"/>
                    <a:ext cx="419025" cy="276999"/>
                  </a:xfrm>
                  <a:prstGeom prst="rect">
                    <a:avLst/>
                  </a:prstGeom>
                  <a:blipFill rotWithShape="0">
                    <a:blip r:embed="rId59"/>
                    <a:stretch>
                      <a:fillRect b="-2222"/>
                    </a:stretch>
                  </a:blipFill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554790" y="3886200"/>
                <a:ext cx="968213" cy="33598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original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600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X</m:t>
                    </m:r>
                  </m:oMath>
                </a14:m>
                <a:endParaRPr lang="en-US"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8" name="Rectangle 5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554790" y="3886200"/>
                <a:ext cx="968213" cy="335989"/>
              </a:xfrm>
              <a:prstGeom prst="rect">
                <a:avLst/>
              </a:prstGeom>
              <a:blipFill rotWithShape="0">
                <a:blip r:embed="rId61"/>
                <a:stretch>
                  <a:fillRect l="-3145" t="-7273" b="-21818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905336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401" y="1298575"/>
            <a:ext cx="331123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 =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{{ 9, 8, 1, 9,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3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1, 5 }};</a:t>
            </a:r>
          </a:p>
        </p:txBody>
      </p:sp>
      <p:sp>
        <p:nvSpPr>
          <p:cNvPr id="30822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Nested Array Example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TextBox 1"/>
          <p:cNvSpPr txBox="1"/>
          <p:nvPr>
            <p:custDataLst>
              <p:tags r:id="rId4"/>
            </p:custDataLst>
          </p:nvPr>
        </p:nvSpPr>
        <p:spPr>
          <a:xfrm>
            <a:off x="5882105" y="1296738"/>
            <a:ext cx="2713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itchFamily="34" charset="0"/>
              </a:rPr>
              <a:t>Remember,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A[N]</a:t>
            </a:r>
            <a:r>
              <a:rPr lang="en-US" sz="2000" b="0" dirty="0">
                <a:latin typeface="Calibri" pitchFamily="34" charset="0"/>
              </a:rPr>
              <a:t> is an array with elements of type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alibri" pitchFamily="34" charset="0"/>
              </a:rPr>
              <a:t>, with length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</p:txBody>
      </p:sp>
      <p:sp>
        <p:nvSpPr>
          <p:cNvPr id="3" name="TextBox 2"/>
          <p:cNvSpPr txBox="1"/>
          <p:nvPr>
            <p:custDataLst>
              <p:tags r:id="rId5"/>
            </p:custDataLst>
          </p:nvPr>
        </p:nvSpPr>
        <p:spPr>
          <a:xfrm>
            <a:off x="3395133" y="3479800"/>
            <a:ext cx="4119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What is the layout in memory?</a:t>
            </a: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561364" y="1352736"/>
            <a:ext cx="2011680" cy="274320"/>
          </a:xfrm>
          <a:prstGeom prst="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6" name="Straight Arrow Connector 5"/>
          <p:cNvCxnSpPr/>
          <p:nvPr>
            <p:custDataLst>
              <p:tags r:id="rId7"/>
            </p:custDataLst>
          </p:nvPr>
        </p:nvCxnSpPr>
        <p:spPr bwMode="auto">
          <a:xfrm>
            <a:off x="809835" y="1665614"/>
            <a:ext cx="285283" cy="1941681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>
            <p:custDataLst>
              <p:tags r:id="rId8"/>
            </p:custDataLst>
          </p:nvPr>
        </p:nvSpPr>
        <p:spPr>
          <a:xfrm>
            <a:off x="368108" y="3625700"/>
            <a:ext cx="27655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C00000"/>
                </a:solidFill>
                <a:latin typeface="Calibri" pitchFamily="34" charset="0"/>
              </a:rPr>
              <a:t>same as: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sea[4][5];</a:t>
            </a:r>
          </a:p>
        </p:txBody>
      </p:sp>
      <p:sp>
        <p:nvSpPr>
          <p:cNvPr id="12" name="Rectangle 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</p:spTree>
    <p:extLst>
      <p:ext uri="{BB962C8B-B14F-4D97-AF65-F5344CB8AC3E}">
        <p14:creationId xmlns:p14="http://schemas.microsoft.com/office/powerpoint/2010/main" val="515649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5108549"/>
            <a:ext cx="8366760" cy="1452062"/>
          </a:xfrm>
        </p:spPr>
        <p:txBody>
          <a:bodyPr/>
          <a:lstStyle/>
          <a:p>
            <a:r>
              <a:rPr lang="en-US" dirty="0"/>
              <a:t>“Row-major” ordering of all elements</a:t>
            </a:r>
          </a:p>
          <a:p>
            <a:r>
              <a:rPr lang="en-US" dirty="0"/>
              <a:t>Elements in the same row are contiguous</a:t>
            </a:r>
          </a:p>
          <a:p>
            <a:r>
              <a:rPr lang="en-US" dirty="0"/>
              <a:t>Guaranteed  (in C)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08232" name="Line 8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905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3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4357687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3429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5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00400" y="4357687"/>
            <a:ext cx="46038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4953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7" name="Text Box 13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656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6477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39" name="Text Box 1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180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8001000" y="4205287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41" name="Text Box 1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7704138" y="4357687"/>
            <a:ext cx="59824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156</a:t>
            </a:r>
          </a:p>
        </p:txBody>
      </p:sp>
      <p:grpSp>
        <p:nvGrpSpPr>
          <p:cNvPr id="2" name="Group 19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905000" y="3443287"/>
            <a:ext cx="1524000" cy="762000"/>
            <a:chOff x="816" y="2640"/>
            <a:chExt cx="960" cy="480"/>
          </a:xfrm>
        </p:grpSpPr>
        <p:sp>
          <p:nvSpPr>
            <p:cNvPr id="308244" name="Rectangle 20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45" name="Rectangle 2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46" name="Rectangle 2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47" name="Rectangle 23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48" name="Rectangle 2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3429000" y="3443287"/>
            <a:ext cx="1524000" cy="762000"/>
            <a:chOff x="816" y="2640"/>
            <a:chExt cx="960" cy="480"/>
          </a:xfrm>
        </p:grpSpPr>
        <p:sp>
          <p:nvSpPr>
            <p:cNvPr id="308250" name="Rectangle 2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51" name="Rectangle 2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52" name="Rectangle 2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53" name="Rectangle 2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08254" name="Rectangle 30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grpSp>
        <p:nvGrpSpPr>
          <p:cNvPr id="4" name="Group 31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4953000" y="3443287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</a:p>
          </p:txBody>
        </p:sp>
      </p:grpSp>
      <p:grpSp>
        <p:nvGrpSpPr>
          <p:cNvPr id="5" name="Group 37"/>
          <p:cNvGrpSpPr>
            <a:grpSpLocks/>
          </p:cNvGrpSpPr>
          <p:nvPr>
            <p:custDataLst>
              <p:tags r:id="rId17"/>
            </p:custDataLst>
          </p:nvPr>
        </p:nvGrpSpPr>
        <p:grpSpPr bwMode="auto">
          <a:xfrm>
            <a:off x="6477000" y="3438527"/>
            <a:ext cx="1524000" cy="766763"/>
            <a:chOff x="816" y="2637"/>
            <a:chExt cx="960" cy="483"/>
          </a:xfrm>
        </p:grpSpPr>
        <p:sp>
          <p:nvSpPr>
            <p:cNvPr id="308262" name="Rectangle 38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</a:p>
          </p:txBody>
        </p:sp>
        <p:sp>
          <p:nvSpPr>
            <p:cNvPr id="308263" name="Rectangle 39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8</a:t>
              </a:r>
            </a:p>
          </p:txBody>
        </p:sp>
        <p:sp>
          <p:nvSpPr>
            <p:cNvPr id="308264" name="Rectangle 40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65" name="Rectangle 4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308266" name="Rectangle 4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5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05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429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953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477000" y="3443287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48" name="Group 47"/>
          <p:cNvGrpSpPr/>
          <p:nvPr>
            <p:custDataLst>
              <p:tags r:id="rId22"/>
            </p:custDataLst>
          </p:nvPr>
        </p:nvGrpSpPr>
        <p:grpSpPr>
          <a:xfrm>
            <a:off x="6666196" y="2431519"/>
            <a:ext cx="1563248" cy="1011771"/>
            <a:chOff x="6666196" y="2431519"/>
            <a:chExt cx="1563248" cy="1011771"/>
          </a:xfrm>
        </p:grpSpPr>
        <p:sp>
          <p:nvSpPr>
            <p:cNvPr id="308230" name="Text Box 6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666196" y="2431519"/>
              <a:ext cx="1563248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sea[3][2];</a:t>
              </a:r>
            </a:p>
          </p:txBody>
        </p:sp>
        <p:cxnSp>
          <p:nvCxnSpPr>
            <p:cNvPr id="47" name="Straight Arrow Connector 46"/>
            <p:cNvCxnSpPr>
              <a:stCxn id="308230" idx="2"/>
              <a:endCxn id="308264" idx="0"/>
            </p:cNvCxnSpPr>
            <p:nvPr>
              <p:custDataLst>
                <p:tags r:id="rId31"/>
              </p:custDataLst>
            </p:nvPr>
          </p:nvCxnSpPr>
          <p:spPr bwMode="auto">
            <a:xfrm flipH="1">
              <a:off x="7239000" y="2800851"/>
              <a:ext cx="208820" cy="642439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" name="TextBox 7"/>
          <p:cNvSpPr txBox="1"/>
          <p:nvPr>
            <p:custDataLst>
              <p:tags r:id="rId23"/>
            </p:custDataLst>
          </p:nvPr>
        </p:nvSpPr>
        <p:spPr>
          <a:xfrm>
            <a:off x="2209800" y="2973125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0</a:t>
            </a:r>
          </a:p>
        </p:txBody>
      </p:sp>
      <p:sp>
        <p:nvSpPr>
          <p:cNvPr id="53" name="TextBox 52"/>
          <p:cNvSpPr txBox="1"/>
          <p:nvPr>
            <p:custDataLst>
              <p:tags r:id="rId24"/>
            </p:custDataLst>
          </p:nvPr>
        </p:nvSpPr>
        <p:spPr>
          <a:xfrm>
            <a:off x="3754296" y="2975397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1</a:t>
            </a:r>
          </a:p>
        </p:txBody>
      </p:sp>
      <p:sp>
        <p:nvSpPr>
          <p:cNvPr id="54" name="TextBox 53"/>
          <p:cNvSpPr txBox="1"/>
          <p:nvPr>
            <p:custDataLst>
              <p:tags r:id="rId25"/>
            </p:custDataLst>
          </p:nvPr>
        </p:nvSpPr>
        <p:spPr>
          <a:xfrm>
            <a:off x="5249863" y="2955038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2</a:t>
            </a:r>
          </a:p>
        </p:txBody>
      </p:sp>
      <p:sp>
        <p:nvSpPr>
          <p:cNvPr id="55" name="TextBox 54"/>
          <p:cNvSpPr txBox="1"/>
          <p:nvPr>
            <p:custDataLst>
              <p:tags r:id="rId26"/>
            </p:custDataLst>
          </p:nvPr>
        </p:nvSpPr>
        <p:spPr>
          <a:xfrm>
            <a:off x="6808007" y="2970958"/>
            <a:ext cx="8401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Row 3</a:t>
            </a:r>
          </a:p>
        </p:txBody>
      </p:sp>
      <p:sp>
        <p:nvSpPr>
          <p:cNvPr id="56" name="Rectangle 4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69280" y="354676"/>
            <a:ext cx="3383280" cy="366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[5];</a:t>
            </a:r>
          </a:p>
        </p:txBody>
      </p:sp>
      <p:sp>
        <p:nvSpPr>
          <p:cNvPr id="59" name="Rectangle 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33401" y="1298575"/>
            <a:ext cx="331123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sea[4] =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{{ 9, 8, 1, 9,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5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0, 3 },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{ 9, 8, 1, 1, 5 }};</a:t>
            </a:r>
          </a:p>
        </p:txBody>
      </p:sp>
      <p:sp>
        <p:nvSpPr>
          <p:cNvPr id="60" name="TextBox 59"/>
          <p:cNvSpPr txBox="1"/>
          <p:nvPr>
            <p:custDataLst>
              <p:tags r:id="rId29"/>
            </p:custDataLst>
          </p:nvPr>
        </p:nvSpPr>
        <p:spPr>
          <a:xfrm>
            <a:off x="5882105" y="1296738"/>
            <a:ext cx="2713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latin typeface="Calibri" pitchFamily="34" charset="0"/>
              </a:rPr>
              <a:t>Remember,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A[N]</a:t>
            </a:r>
            <a:r>
              <a:rPr lang="en-US" sz="2000" b="0" dirty="0">
                <a:latin typeface="Calibri" pitchFamily="34" charset="0"/>
              </a:rPr>
              <a:t> is an array with elements of type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000" b="0" dirty="0">
                <a:latin typeface="Calibri" pitchFamily="34" charset="0"/>
              </a:rPr>
              <a:t>, with length 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30737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3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Two-Dimensional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Declaration: 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A[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][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/>
              <a:t>2D array of data type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</a:p>
          <a:p>
            <a:pPr lvl="1"/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/>
              <a:t> rows,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/>
              <a:t> columns</a:t>
            </a:r>
          </a:p>
          <a:p>
            <a:pPr lvl="1"/>
            <a:r>
              <a:rPr lang="en-US" dirty="0"/>
              <a:t>Each element requires </a:t>
            </a:r>
            <a:br>
              <a:rPr lang="en-US" dirty="0"/>
            </a:br>
            <a:r>
              <a:rPr lang="en-US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bytes</a:t>
            </a:r>
          </a:p>
          <a:p>
            <a:r>
              <a:rPr lang="en-US" dirty="0"/>
              <a:t>Array size: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b="1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sizeof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  <a:r>
              <a:rPr lang="en-US" dirty="0"/>
              <a:t> bytes</a:t>
            </a:r>
          </a:p>
          <a:p>
            <a:r>
              <a:rPr lang="en-US" dirty="0"/>
              <a:t>Arrangement:  </a:t>
            </a:r>
            <a:r>
              <a:rPr lang="en-US" b="1" dirty="0"/>
              <a:t>row-major</a:t>
            </a:r>
            <a:r>
              <a:rPr lang="en-US" dirty="0"/>
              <a:t> ordering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8211" y="4984788"/>
            <a:ext cx="203132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b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</p:txBody>
      </p:sp>
      <p:grpSp>
        <p:nvGrpSpPr>
          <p:cNvPr id="19" name="Group 1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457200" y="5349240"/>
            <a:ext cx="8229600" cy="990600"/>
            <a:chOff x="336" y="3408"/>
            <a:chExt cx="5184" cy="624"/>
          </a:xfrm>
        </p:grpSpPr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30" name="Rectangle 20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31" name="Rectangle 18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32" name="Rectangle 19"/>
              <p:cNvSpPr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grpSp>
          <p:nvGrpSpPr>
            <p:cNvPr id="21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27" name="Rectangle 2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28" name="Rectangle 22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29" name="Rectangle 2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grpSp>
          <p:nvGrpSpPr>
            <p:cNvPr id="22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24" name="Rectangle 28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• • •</a:t>
                </a:r>
              </a:p>
            </p:txBody>
          </p:sp>
          <p:sp>
            <p:nvSpPr>
              <p:cNvPr id="25" name="Rectangle 26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0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[</a:t>
                </a:r>
                <a:r>
                  <a:rPr lang="en-US" sz="1600" b="0" dirty="0">
                    <a:solidFill>
                      <a:schemeClr val="accent2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C-1</a:t>
                </a:r>
                <a:r>
                  <a:rPr lang="en-US" sz="16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]</a:t>
                </a:r>
              </a:p>
            </p:txBody>
          </p:sp>
        </p:grpSp>
        <p:sp>
          <p:nvSpPr>
            <p:cNvPr id="23" name="Rectangle 29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sz="16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  •  •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57200" y="6400800"/>
            <a:ext cx="8229600" cy="228600"/>
            <a:chOff x="457200" y="6324600"/>
            <a:chExt cx="8229600" cy="228600"/>
          </a:xfrm>
        </p:grpSpPr>
        <p:sp>
          <p:nvSpPr>
            <p:cNvPr id="33" name="Line 3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457200" y="6477000"/>
              <a:ext cx="8229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Line 3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57200" y="6324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Line 3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8686800" y="6324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34" name="Rectangle 3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505200" y="6355080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4*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800" b="0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800" b="0" dirty="0">
                <a:latin typeface="Calibri" pitchFamily="34" charset="0"/>
              </a:rPr>
              <a:t>  bytes</a:t>
            </a:r>
          </a:p>
        </p:txBody>
      </p:sp>
      <p:grpSp>
        <p:nvGrpSpPr>
          <p:cNvPr id="38" name="Group 4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4876800" y="1383624"/>
            <a:ext cx="4038600" cy="2209800"/>
            <a:chOff x="2208" y="2688"/>
            <a:chExt cx="2544" cy="1392"/>
          </a:xfrm>
        </p:grpSpPr>
        <p:sp>
          <p:nvSpPr>
            <p:cNvPr id="39" name="Rectangle 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0" name="Rectangle 6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1" name="Rectangle 7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2" name="Rectangle 8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43" name="Rectangle 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 • •</a:t>
              </a:r>
            </a:p>
          </p:txBody>
        </p:sp>
        <p:sp>
          <p:nvSpPr>
            <p:cNvPr id="44" name="Rectangle 10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A[</a:t>
              </a:r>
              <a:r>
                <a:rPr lang="en-US" sz="1800" b="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][</a:t>
              </a:r>
              <a:r>
                <a:rPr lang="en-US" sz="1800" b="0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C-1</a:t>
              </a: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]</a:t>
              </a:r>
            </a:p>
          </p:txBody>
        </p:sp>
        <p:sp>
          <p:nvSpPr>
            <p:cNvPr id="45" name="Rectangle 11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46" name="Rectangle 12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•</a:t>
              </a:r>
            </a:p>
          </p:txBody>
        </p:sp>
        <p:sp>
          <p:nvSpPr>
            <p:cNvPr id="47" name="Freeform 13"/>
            <p:cNvSpPr>
              <a:spLocks/>
            </p:cNvSpPr>
            <p:nvPr>
              <p:custDataLst>
                <p:tags r:id="rId16"/>
              </p:custDataLst>
            </p:nvPr>
          </p:nvSpPr>
          <p:spPr bwMode="auto">
            <a:xfrm>
              <a:off x="2208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  <p:sp>
          <p:nvSpPr>
            <p:cNvPr id="48" name="Freeform 14"/>
            <p:cNvSpPr>
              <a:spLocks/>
            </p:cNvSpPr>
            <p:nvPr>
              <p:custDataLst>
                <p:tags r:id="rId17"/>
              </p:custDataLst>
            </p:nvPr>
          </p:nvSpPr>
          <p:spPr bwMode="auto">
            <a:xfrm flipH="1">
              <a:off x="4656" y="2688"/>
              <a:ext cx="96" cy="1392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0"/>
                </a:cxn>
                <a:cxn ang="0">
                  <a:pos x="0" y="1392"/>
                </a:cxn>
                <a:cxn ang="0">
                  <a:pos x="96" y="1392"/>
                </a:cxn>
              </a:cxnLst>
              <a:rect l="0" t="0" r="r" b="b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 sz="1800" b="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515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u="sng" dirty="0"/>
              <a:t>Multi-Level</a:t>
            </a:r>
            <a:r>
              <a:rPr lang="en-US" dirty="0"/>
              <a:t> Array Example</a:t>
            </a:r>
          </a:p>
        </p:txBody>
      </p:sp>
      <p:sp>
        <p:nvSpPr>
          <p:cNvPr id="84" name="Slide Number Placeholder 8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15396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3190" y="1735740"/>
            <a:ext cx="4572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1, 5, 2, 1, 3 };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9, 8, 1, 9, 5 };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[5] = { 9, 4, 7, 2, 0 };</a:t>
            </a:r>
          </a:p>
        </p:txBody>
      </p:sp>
      <p:sp>
        <p:nvSpPr>
          <p:cNvPr id="315397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3190" y="2753988"/>
            <a:ext cx="4572000" cy="36676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int*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univ[3] = {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sfu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cmu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ucb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2" name="TextBox 1"/>
          <p:cNvSpPr txBox="1"/>
          <p:nvPr>
            <p:custDataLst>
              <p:tags r:id="rId5"/>
            </p:custDataLst>
          </p:nvPr>
        </p:nvSpPr>
        <p:spPr>
          <a:xfrm>
            <a:off x="4133383" y="3277681"/>
            <a:ext cx="399667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>
                <a:latin typeface="Calibri" pitchFamily="34" charset="0"/>
              </a:rPr>
              <a:t>Is a multi-level array the </a:t>
            </a:r>
            <a:br>
              <a:rPr lang="en-US" sz="2800" b="0" dirty="0">
                <a:latin typeface="Calibri" pitchFamily="34" charset="0"/>
              </a:rPr>
            </a:br>
            <a:r>
              <a:rPr lang="en-US" sz="2800" b="0" dirty="0">
                <a:latin typeface="Calibri" pitchFamily="34" charset="0"/>
              </a:rPr>
              <a:t>same thing as a 2D array?</a:t>
            </a:r>
          </a:p>
        </p:txBody>
      </p:sp>
      <p:sp>
        <p:nvSpPr>
          <p:cNvPr id="7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99394" y="4216400"/>
            <a:ext cx="3249043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solidFill>
                  <a:srgbClr val="015DB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univ2D[3] =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9, 8, 1, 9, 5 },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1, 5, 2, 1, 3 },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{ 9, 4, 7, 2, 0 }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3" name="TextBox 2"/>
          <p:cNvSpPr txBox="1"/>
          <p:nvPr>
            <p:custDataLst>
              <p:tags r:id="rId7"/>
            </p:custDataLst>
          </p:nvPr>
        </p:nvSpPr>
        <p:spPr>
          <a:xfrm>
            <a:off x="596472" y="6126259"/>
            <a:ext cx="75335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00FF"/>
                </a:solidFill>
                <a:latin typeface="Calibri" pitchFamily="34" charset="0"/>
              </a:rPr>
              <a:t>One array declaration = one contiguous block of memory</a:t>
            </a:r>
          </a:p>
        </p:txBody>
      </p:sp>
      <p:sp>
        <p:nvSpPr>
          <p:cNvPr id="6" name="TextBox 5"/>
          <p:cNvSpPr txBox="1"/>
          <p:nvPr>
            <p:custDataLst>
              <p:tags r:id="rId8"/>
            </p:custDataLst>
          </p:nvPr>
        </p:nvSpPr>
        <p:spPr>
          <a:xfrm>
            <a:off x="8164404" y="3539291"/>
            <a:ext cx="595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NO</a:t>
            </a:r>
          </a:p>
        </p:txBody>
      </p:sp>
      <p:sp>
        <p:nvSpPr>
          <p:cNvPr id="8" name="TextBox 7"/>
          <p:cNvSpPr txBox="1"/>
          <p:nvPr>
            <p:custDataLst>
              <p:tags r:id="rId9"/>
            </p:custDataLst>
          </p:nvPr>
        </p:nvSpPr>
        <p:spPr>
          <a:xfrm>
            <a:off x="304800" y="3754735"/>
            <a:ext cx="2916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2D Array Declaration:</a:t>
            </a: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228600" y="1274075"/>
            <a:ext cx="4327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Multi-Level Array Declaration(s):</a:t>
            </a:r>
          </a:p>
        </p:txBody>
      </p:sp>
    </p:spTree>
    <p:extLst>
      <p:ext uri="{BB962C8B-B14F-4D97-AF65-F5344CB8AC3E}">
        <p14:creationId xmlns:p14="http://schemas.microsoft.com/office/powerpoint/2010/main" val="66750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/>
          <a:lstStyle/>
          <a:p>
            <a:r>
              <a:rPr lang="en-US" dirty="0"/>
              <a:t>Multi-Level Referencing Examples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90513" y="3917950"/>
            <a:ext cx="8307387" cy="2743200"/>
          </a:xfrm>
        </p:spPr>
        <p:txBody>
          <a:bodyPr/>
          <a:lstStyle/>
          <a:p>
            <a:pPr marL="0" indent="0" defTabSz="895350">
              <a:buNone/>
              <a:tabLst>
                <a:tab pos="230188" algn="l"/>
                <a:tab pos="1943100" algn="l"/>
                <a:tab pos="4229100" algn="l"/>
                <a:tab pos="6229350" algn="l"/>
              </a:tabLst>
            </a:pPr>
            <a:r>
              <a:rPr lang="en-US" sz="2000" dirty="0"/>
              <a:t>	</a:t>
            </a:r>
            <a:r>
              <a:rPr lang="en-US" sz="2000" u="sng" dirty="0"/>
              <a:t>Reference</a:t>
            </a:r>
            <a:r>
              <a:rPr lang="en-US" sz="2000" dirty="0"/>
              <a:t>	</a:t>
            </a:r>
            <a:r>
              <a:rPr lang="en-US" sz="2000" u="sng" dirty="0"/>
              <a:t>Address</a:t>
            </a:r>
            <a:r>
              <a:rPr lang="en-US" sz="2000" dirty="0"/>
              <a:t>	</a:t>
            </a:r>
            <a:r>
              <a:rPr lang="en-US" sz="2000" u="sng" dirty="0"/>
              <a:t>Value</a:t>
            </a:r>
            <a:r>
              <a:rPr lang="en-US" sz="2000" dirty="0"/>
              <a:t>	</a:t>
            </a:r>
            <a:r>
              <a:rPr lang="en-US" sz="2000" u="sng" dirty="0"/>
              <a:t>Guaranteed?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[2][3]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[1][5]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univ[2][-2]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[3][-1]	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[1][12]</a:t>
            </a:r>
            <a:r>
              <a:rPr lang="en-US" sz="1800" b="1" dirty="0">
                <a:latin typeface="Anonymous Pro" panose="02060609030202000504" pitchFamily="49" charset="0"/>
              </a:rPr>
              <a:t>	</a:t>
            </a:r>
          </a:p>
          <a:p>
            <a:pPr marL="560388" lvl="1" indent="-222250" defTabSz="895350">
              <a:lnSpc>
                <a:spcPct val="90000"/>
              </a:lnSpc>
              <a:spcBef>
                <a:spcPts val="600"/>
              </a:spcBef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/>
              <a:t>C code does not do any bounds checking</a:t>
            </a:r>
          </a:p>
          <a:p>
            <a:pPr marL="560388" lvl="1" indent="-222250" defTabSz="895350">
              <a:lnSpc>
                <a:spcPct val="90000"/>
              </a:lnSpc>
              <a:spcBef>
                <a:spcPts val="600"/>
              </a:spcBef>
              <a:tabLst>
                <a:tab pos="1943100" algn="l"/>
                <a:tab pos="4229100" algn="l"/>
                <a:tab pos="6229350" algn="l"/>
              </a:tabLst>
            </a:pPr>
            <a:r>
              <a:rPr lang="en-US" sz="1800" dirty="0"/>
              <a:t>Location of each lower-level array in memory is </a:t>
            </a:r>
            <a:r>
              <a:rPr lang="en-US" sz="1800" i="1" dirty="0"/>
              <a:t>not</a:t>
            </a:r>
            <a:r>
              <a:rPr lang="en-US" sz="1800" dirty="0"/>
              <a:t> guaranteed</a:t>
            </a:r>
          </a:p>
          <a:p>
            <a:pPr marL="457200" lvl="1" indent="-222250" defTabSz="895350">
              <a:buFont typeface="Wingdings" pitchFamily="2" charset="2"/>
              <a:buNone/>
              <a:tabLst>
                <a:tab pos="1943100" algn="l"/>
                <a:tab pos="4229100" algn="l"/>
                <a:tab pos="6229350" algn="l"/>
              </a:tabLst>
            </a:pPr>
            <a:endParaRPr lang="en-US" sz="1800" b="1" dirty="0">
              <a:latin typeface="Anonymous Pro" panose="02060609030202000504" pitchFamily="49" charset="0"/>
            </a:endParaRPr>
          </a:p>
        </p:txBody>
      </p:sp>
      <p:sp>
        <p:nvSpPr>
          <p:cNvPr id="83" name="Slide Number Placeholder 82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32" name="Group 231"/>
          <p:cNvGrpSpPr/>
          <p:nvPr>
            <p:custDataLst>
              <p:tags r:id="rId4"/>
            </p:custDataLst>
          </p:nvPr>
        </p:nvGrpSpPr>
        <p:grpSpPr>
          <a:xfrm>
            <a:off x="376238" y="1106758"/>
            <a:ext cx="8615362" cy="2667000"/>
            <a:chOff x="376238" y="1106758"/>
            <a:chExt cx="8615362" cy="2667000"/>
          </a:xfrm>
        </p:grpSpPr>
        <p:grpSp>
          <p:nvGrpSpPr>
            <p:cNvPr id="84" name="Group 7"/>
            <p:cNvGrpSpPr>
              <a:grpSpLocks/>
            </p:cNvGrpSpPr>
            <p:nvPr/>
          </p:nvGrpSpPr>
          <p:grpSpPr bwMode="auto">
            <a:xfrm>
              <a:off x="376238" y="1563958"/>
              <a:ext cx="1985963" cy="1530350"/>
              <a:chOff x="189" y="2112"/>
              <a:chExt cx="1251" cy="964"/>
            </a:xfrm>
          </p:grpSpPr>
          <p:sp>
            <p:nvSpPr>
              <p:cNvPr id="85" name="Rectangle 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36</a:t>
                </a:r>
              </a:p>
            </p:txBody>
          </p:sp>
          <p:sp>
            <p:nvSpPr>
              <p:cNvPr id="86" name="Line 9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87" name="Text Box 10"/>
              <p:cNvSpPr txBox="1"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99" y="2363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160</a:t>
                </a:r>
              </a:p>
            </p:txBody>
          </p:sp>
          <p:sp>
            <p:nvSpPr>
              <p:cNvPr id="104" name="Rectangle 11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</a:t>
                </a:r>
              </a:p>
            </p:txBody>
          </p:sp>
          <p:sp>
            <p:nvSpPr>
              <p:cNvPr id="105" name="Rectangle 12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60</a:t>
                </a:r>
              </a:p>
            </p:txBody>
          </p:sp>
          <p:sp>
            <p:nvSpPr>
              <p:cNvPr id="123" name="Line 13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24" name="Line 14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42" name="Text Box 15"/>
              <p:cNvSpPr txBox="1"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89" y="2612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168</a:t>
                </a:r>
              </a:p>
            </p:txBody>
          </p:sp>
          <p:sp>
            <p:nvSpPr>
              <p:cNvPr id="143" name="Text Box 16"/>
              <p:cNvSpPr txBox="1"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9" y="2843"/>
                <a:ext cx="377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176</a:t>
                </a:r>
              </a:p>
            </p:txBody>
          </p:sp>
          <p:sp>
            <p:nvSpPr>
              <p:cNvPr id="165" name="Text Box 17"/>
              <p:cNvSpPr txBox="1"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860" y="2112"/>
                <a:ext cx="464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univ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66" name="Oval 1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67" name="Oval 19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68" name="Oval 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b="0" dirty="0">
                  <a:latin typeface="Calibri" pitchFamily="34" charset="0"/>
                </a:endParaRPr>
              </a:p>
            </p:txBody>
          </p:sp>
        </p:grpSp>
        <p:sp>
          <p:nvSpPr>
            <p:cNvPr id="169" name="Text Box 21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119684" y="110675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cmu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70" name="Text Box 41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195884" y="1944958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sfu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71" name="Text Box 61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119684" y="2645046"/>
              <a:ext cx="59824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1800" b="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ucb</a:t>
              </a:r>
              <a:endParaRPr lang="en-US" sz="1800" b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172" name="Group 24"/>
            <p:cNvGrpSpPr/>
            <p:nvPr/>
          </p:nvGrpSpPr>
          <p:grpSpPr>
            <a:xfrm>
              <a:off x="3554505" y="1379428"/>
              <a:ext cx="5435835" cy="754354"/>
              <a:chOff x="2412765" y="3429000"/>
              <a:chExt cx="5435835" cy="774470"/>
            </a:xfrm>
          </p:grpSpPr>
          <p:grpSp>
            <p:nvGrpSpPr>
              <p:cNvPr id="17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86" name="Rectangle 26"/>
                <p:cNvSpPr>
                  <a:spLocks noChangeArrowheads="1"/>
                </p:cNvSpPr>
                <p:nvPr>
                  <p:custDataLst>
                    <p:tags r:id="rId57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87" name="Rectangle 27"/>
                <p:cNvSpPr>
                  <a:spLocks noChangeArrowheads="1"/>
                </p:cNvSpPr>
                <p:nvPr>
                  <p:custDataLst>
                    <p:tags r:id="rId58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5</a:t>
                  </a:r>
                </a:p>
              </p:txBody>
            </p:sp>
            <p:sp>
              <p:nvSpPr>
                <p:cNvPr id="188" name="Rectangle 28"/>
                <p:cNvSpPr>
                  <a:spLocks noChangeArrowheads="1"/>
                </p:cNvSpPr>
                <p:nvPr>
                  <p:custDataLst>
                    <p:tags r:id="rId59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189" name="Rectangle 29"/>
                <p:cNvSpPr>
                  <a:spLocks noChangeArrowheads="1"/>
                </p:cNvSpPr>
                <p:nvPr>
                  <p:custDataLst>
                    <p:tags r:id="rId60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90" name="Rectangle 30"/>
                <p:cNvSpPr>
                  <a:spLocks noChangeArrowheads="1"/>
                </p:cNvSpPr>
                <p:nvPr>
                  <p:custDataLst>
                    <p:tags r:id="rId61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3</a:t>
                  </a:r>
                </a:p>
              </p:txBody>
            </p:sp>
          </p:grpSp>
          <p:sp>
            <p:nvSpPr>
              <p:cNvPr id="174" name="Text Box 32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16</a:t>
                </a:r>
              </a:p>
            </p:txBody>
          </p:sp>
          <p:sp>
            <p:nvSpPr>
              <p:cNvPr id="175" name="Text Box 33"/>
              <p:cNvSpPr txBox="1"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20</a:t>
                </a:r>
              </a:p>
            </p:txBody>
          </p:sp>
          <p:sp>
            <p:nvSpPr>
              <p:cNvPr id="176" name="Line 34"/>
              <p:cNvSpPr>
                <a:spLocks noChangeShapeType="1"/>
              </p:cNvSpPr>
              <p:nvPr>
                <p:custDataLst>
                  <p:tags r:id="rId47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77" name="Line 35"/>
              <p:cNvSpPr>
                <a:spLocks noChangeShapeType="1"/>
              </p:cNvSpPr>
              <p:nvPr>
                <p:custDataLst>
                  <p:tags r:id="rId48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78" name="Text Box 36"/>
              <p:cNvSpPr txBox="1"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24</a:t>
                </a:r>
              </a:p>
            </p:txBody>
          </p:sp>
          <p:sp>
            <p:nvSpPr>
              <p:cNvPr id="179" name="Line 37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0" name="Text Box 38"/>
              <p:cNvSpPr txBox="1"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28</a:t>
                </a:r>
              </a:p>
            </p:txBody>
          </p:sp>
          <p:sp>
            <p:nvSpPr>
              <p:cNvPr id="181" name="Line 39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2" name="Text Box 40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32</a:t>
                </a:r>
              </a:p>
            </p:txBody>
          </p:sp>
          <p:sp>
            <p:nvSpPr>
              <p:cNvPr id="183" name="Line 41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84" name="Text Box 42"/>
              <p:cNvSpPr txBox="1"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185" name="Line 43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grpSp>
          <p:nvGrpSpPr>
            <p:cNvPr id="191" name="Group 24"/>
            <p:cNvGrpSpPr/>
            <p:nvPr/>
          </p:nvGrpSpPr>
          <p:grpSpPr>
            <a:xfrm>
              <a:off x="3555765" y="2181204"/>
              <a:ext cx="5435835" cy="754354"/>
              <a:chOff x="2412765" y="3429000"/>
              <a:chExt cx="5435835" cy="774470"/>
            </a:xfrm>
          </p:grpSpPr>
          <p:grpSp>
            <p:nvGrpSpPr>
              <p:cNvPr id="192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205" name="Rectangle 26"/>
                <p:cNvSpPr>
                  <a:spLocks noChangeArrowheads="1"/>
                </p:cNvSpPr>
                <p:nvPr>
                  <p:custDataLst>
                    <p:tags r:id="rId40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06" name="Rectangle 27"/>
                <p:cNvSpPr>
                  <a:spLocks noChangeArrowheads="1"/>
                </p:cNvSpPr>
                <p:nvPr>
                  <p:custDataLst>
                    <p:tags r:id="rId41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8</a:t>
                  </a:r>
                </a:p>
              </p:txBody>
            </p:sp>
            <p:sp>
              <p:nvSpPr>
                <p:cNvPr id="207" name="Rectangle 28"/>
                <p:cNvSpPr>
                  <a:spLocks noChangeArrowheads="1"/>
                </p:cNvSpPr>
                <p:nvPr>
                  <p:custDataLst>
                    <p:tags r:id="rId42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208" name="Rectangle 29"/>
                <p:cNvSpPr>
                  <a:spLocks noChangeArrowheads="1"/>
                </p:cNvSpPr>
                <p:nvPr>
                  <p:custDataLst>
                    <p:tags r:id="rId43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09" name="Rectangle 30"/>
                <p:cNvSpPr>
                  <a:spLocks noChangeArrowheads="1"/>
                </p:cNvSpPr>
                <p:nvPr>
                  <p:custDataLst>
                    <p:tags r:id="rId44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5</a:t>
                  </a:r>
                </a:p>
              </p:txBody>
            </p:sp>
          </p:grpSp>
          <p:sp>
            <p:nvSpPr>
              <p:cNvPr id="193" name="Text Box 32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194" name="Text Box 33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40</a:t>
                </a:r>
              </a:p>
            </p:txBody>
          </p:sp>
          <p:sp>
            <p:nvSpPr>
              <p:cNvPr id="195" name="Line 34"/>
              <p:cNvSpPr>
                <a:spLocks noChangeShapeType="1"/>
              </p:cNvSpPr>
              <p:nvPr>
                <p:custDataLst>
                  <p:tags r:id="rId30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6" name="Line 35"/>
              <p:cNvSpPr>
                <a:spLocks noChangeShapeType="1"/>
              </p:cNvSpPr>
              <p:nvPr>
                <p:custDataLst>
                  <p:tags r:id="rId31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7" name="Text Box 36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44</a:t>
                </a:r>
              </a:p>
            </p:txBody>
          </p:sp>
          <p:sp>
            <p:nvSpPr>
              <p:cNvPr id="198" name="Line 37"/>
              <p:cNvSpPr>
                <a:spLocks noChangeShapeType="1"/>
              </p:cNvSpPr>
              <p:nvPr>
                <p:custDataLst>
                  <p:tags r:id="rId33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199" name="Text Box 38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48</a:t>
                </a:r>
              </a:p>
            </p:txBody>
          </p:sp>
          <p:sp>
            <p:nvSpPr>
              <p:cNvPr id="200" name="Line 39"/>
              <p:cNvSpPr>
                <a:spLocks noChangeShapeType="1"/>
              </p:cNvSpPr>
              <p:nvPr>
                <p:custDataLst>
                  <p:tags r:id="rId35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01" name="Text Box 40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52</a:t>
                </a:r>
              </a:p>
            </p:txBody>
          </p:sp>
          <p:sp>
            <p:nvSpPr>
              <p:cNvPr id="202" name="Line 41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03" name="Text Box 42"/>
              <p:cNvSpPr txBox="1"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56</a:t>
                </a:r>
              </a:p>
            </p:txBody>
          </p:sp>
          <p:sp>
            <p:nvSpPr>
              <p:cNvPr id="204" name="Line 43"/>
              <p:cNvSpPr>
                <a:spLocks noChangeShapeType="1"/>
              </p:cNvSpPr>
              <p:nvPr>
                <p:custDataLst>
                  <p:tags r:id="rId39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grpSp>
          <p:nvGrpSpPr>
            <p:cNvPr id="210" name="Group 24"/>
            <p:cNvGrpSpPr/>
            <p:nvPr/>
          </p:nvGrpSpPr>
          <p:grpSpPr>
            <a:xfrm>
              <a:off x="3554505" y="3019404"/>
              <a:ext cx="5435835" cy="754354"/>
              <a:chOff x="2412765" y="3429000"/>
              <a:chExt cx="5435835" cy="774470"/>
            </a:xfrm>
          </p:grpSpPr>
          <p:grpSp>
            <p:nvGrpSpPr>
              <p:cNvPr id="211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224" name="Rectangle 26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225" name="Rectangle 27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4</a:t>
                  </a:r>
                </a:p>
              </p:txBody>
            </p:sp>
            <p:sp>
              <p:nvSpPr>
                <p:cNvPr id="226" name="Rectangle 28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7</a:t>
                  </a:r>
                </a:p>
              </p:txBody>
            </p:sp>
            <p:sp>
              <p:nvSpPr>
                <p:cNvPr id="227" name="Rectangle 29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228" name="Rectangle 30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1800" b="0" dirty="0">
                      <a:latin typeface="Calibri" pitchFamily="34" charset="0"/>
                    </a:rPr>
                    <a:t>0</a:t>
                  </a:r>
                </a:p>
              </p:txBody>
            </p:sp>
          </p:grpSp>
          <p:sp>
            <p:nvSpPr>
              <p:cNvPr id="212" name="Text Box 3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412765" y="3810000"/>
                <a:ext cx="66787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60</a:t>
                </a:r>
              </a:p>
            </p:txBody>
          </p:sp>
          <p:sp>
            <p:nvSpPr>
              <p:cNvPr id="213" name="Text Box 3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82470" y="3824288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64</a:t>
                </a:r>
              </a:p>
            </p:txBody>
          </p:sp>
          <p:sp>
            <p:nvSpPr>
              <p:cNvPr id="214" name="Line 34"/>
              <p:cNvSpPr>
                <a:spLocks noChangeShapeType="1"/>
              </p:cNvSpPr>
              <p:nvPr>
                <p:custDataLst>
                  <p:tags r:id="rId13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5" name="Line 35"/>
              <p:cNvSpPr>
                <a:spLocks noChangeShapeType="1"/>
              </p:cNvSpPr>
              <p:nvPr>
                <p:custDataLst>
                  <p:tags r:id="rId14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6" name="Text Box 3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09687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68</a:t>
                </a:r>
              </a:p>
            </p:txBody>
          </p:sp>
          <p:sp>
            <p:nvSpPr>
              <p:cNvPr id="217" name="Line 37"/>
              <p:cNvSpPr>
                <a:spLocks noChangeShapeType="1"/>
              </p:cNvSpPr>
              <p:nvPr>
                <p:custDataLst>
                  <p:tags r:id="rId16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18" name="Text Box 38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50292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72</a:t>
                </a:r>
              </a:p>
            </p:txBody>
          </p:sp>
          <p:sp>
            <p:nvSpPr>
              <p:cNvPr id="219" name="Line 39"/>
              <p:cNvSpPr>
                <a:spLocks noChangeShapeType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20" name="Text Box 40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9436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76</a:t>
                </a:r>
              </a:p>
            </p:txBody>
          </p:sp>
          <p:sp>
            <p:nvSpPr>
              <p:cNvPr id="221" name="Line 41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  <p:sp>
            <p:nvSpPr>
              <p:cNvPr id="222" name="Text Box 42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6858000" y="3824289"/>
                <a:ext cx="990600" cy="37918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alibri" pitchFamily="34" charset="0"/>
                  </a:rPr>
                  <a:t>80</a:t>
                </a:r>
              </a:p>
            </p:txBody>
          </p:sp>
          <p:sp>
            <p:nvSpPr>
              <p:cNvPr id="223" name="Line 43"/>
              <p:cNvSpPr>
                <a:spLocks noChangeShapeType="1"/>
              </p:cNvSpPr>
              <p:nvPr>
                <p:custDataLst>
                  <p:tags r:id="rId22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1800" b="0" dirty="0">
                  <a:latin typeface="Calibri" pitchFamily="34" charset="0"/>
                </a:endParaRPr>
              </a:p>
            </p:txBody>
          </p:sp>
        </p:grpSp>
        <p:sp>
          <p:nvSpPr>
            <p:cNvPr id="229" name="Freeform 228"/>
            <p:cNvSpPr/>
            <p:nvPr>
              <p:custDataLst>
                <p:tags r:id="rId8"/>
              </p:custDataLst>
            </p:nvPr>
          </p:nvSpPr>
          <p:spPr bwMode="auto">
            <a:xfrm>
              <a:off x="2052918" y="1532582"/>
              <a:ext cx="1694329" cy="1021976"/>
            </a:xfrm>
            <a:custGeom>
              <a:avLst/>
              <a:gdLst>
                <a:gd name="connsiteX0" fmla="*/ 0 w 1694329"/>
                <a:gd name="connsiteY0" fmla="*/ 1021976 h 1021976"/>
                <a:gd name="connsiteX1" fmla="*/ 654423 w 1694329"/>
                <a:gd name="connsiteY1" fmla="*/ 340658 h 1021976"/>
                <a:gd name="connsiteX2" fmla="*/ 1694329 w 1694329"/>
                <a:gd name="connsiteY2" fmla="*/ 0 h 1021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  <p:sp>
          <p:nvSpPr>
            <p:cNvPr id="230" name="Freeform 229"/>
            <p:cNvSpPr/>
            <p:nvPr>
              <p:custDataLst>
                <p:tags r:id="rId9"/>
              </p:custDataLst>
            </p:nvPr>
          </p:nvSpPr>
          <p:spPr bwMode="auto">
            <a:xfrm>
              <a:off x="2070847" y="2160111"/>
              <a:ext cx="1703294" cy="331694"/>
            </a:xfrm>
            <a:custGeom>
              <a:avLst/>
              <a:gdLst>
                <a:gd name="connsiteX0" fmla="*/ 0 w 1703294"/>
                <a:gd name="connsiteY0" fmla="*/ 0 h 331694"/>
                <a:gd name="connsiteX1" fmla="*/ 905435 w 1703294"/>
                <a:gd name="connsiteY1" fmla="*/ 304800 h 331694"/>
                <a:gd name="connsiteX2" fmla="*/ 1703294 w 1703294"/>
                <a:gd name="connsiteY2" fmla="*/ 161365 h 331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  <p:sp>
          <p:nvSpPr>
            <p:cNvPr id="231" name="Freeform 230"/>
            <p:cNvSpPr/>
            <p:nvPr>
              <p:custDataLst>
                <p:tags r:id="rId10"/>
              </p:custDataLst>
            </p:nvPr>
          </p:nvSpPr>
          <p:spPr bwMode="auto">
            <a:xfrm>
              <a:off x="2052918" y="2931076"/>
              <a:ext cx="1739153" cy="385482"/>
            </a:xfrm>
            <a:custGeom>
              <a:avLst/>
              <a:gdLst>
                <a:gd name="connsiteX0" fmla="*/ 0 w 1739153"/>
                <a:gd name="connsiteY0" fmla="*/ 0 h 385482"/>
                <a:gd name="connsiteX1" fmla="*/ 699247 w 1739153"/>
                <a:gd name="connsiteY1" fmla="*/ 349623 h 385482"/>
                <a:gd name="connsiteX2" fmla="*/ 1739153 w 1739153"/>
                <a:gd name="connsiteY2" fmla="*/ 215153 h 3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b="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710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Array Element Accesses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406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1725613"/>
            <a:ext cx="393192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get_sea_digit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index,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digit)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sea[index][digit];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344072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648200" y="1725613"/>
            <a:ext cx="402336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get_univ_digit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index,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digit)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univ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[index][digit];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</p:txBody>
      </p:sp>
      <p:sp>
        <p:nvSpPr>
          <p:cNvPr id="12" name="TextBox 11"/>
          <p:cNvSpPr txBox="1"/>
          <p:nvPr>
            <p:custDataLst>
              <p:tags r:id="rId5"/>
            </p:custDataLst>
          </p:nvPr>
        </p:nvSpPr>
        <p:spPr>
          <a:xfrm>
            <a:off x="368052" y="1261342"/>
            <a:ext cx="1811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Nested array</a:t>
            </a:r>
          </a:p>
        </p:txBody>
      </p:sp>
      <p:sp>
        <p:nvSpPr>
          <p:cNvPr id="13" name="TextBox 12"/>
          <p:cNvSpPr txBox="1"/>
          <p:nvPr>
            <p:custDataLst>
              <p:tags r:id="rId6"/>
            </p:custDataLst>
          </p:nvPr>
        </p:nvSpPr>
        <p:spPr>
          <a:xfrm>
            <a:off x="4559052" y="1267092"/>
            <a:ext cx="22999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Multi-level array</a:t>
            </a:r>
          </a:p>
        </p:txBody>
      </p:sp>
      <p:sp>
        <p:nvSpPr>
          <p:cNvPr id="16" name="TextBox 15"/>
          <p:cNvSpPr txBox="1"/>
          <p:nvPr>
            <p:custDataLst>
              <p:tags r:id="rId7"/>
            </p:custDataLst>
          </p:nvPr>
        </p:nvSpPr>
        <p:spPr>
          <a:xfrm>
            <a:off x="1905000" y="5177135"/>
            <a:ext cx="5340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>
                <a:latin typeface="Calibri" pitchFamily="34" charset="0"/>
              </a:rPr>
              <a:t>Access </a:t>
            </a:r>
            <a:r>
              <a:rPr lang="en-US" b="0" i="1" dirty="0">
                <a:latin typeface="Calibri" pitchFamily="34" charset="0"/>
              </a:rPr>
              <a:t>looks</a:t>
            </a:r>
            <a:r>
              <a:rPr lang="en-US" b="0" dirty="0">
                <a:latin typeface="Calibri" pitchFamily="34" charset="0"/>
              </a:rPr>
              <a:t> the same, but it isn’t: </a:t>
            </a:r>
          </a:p>
        </p:txBody>
      </p:sp>
      <p:sp>
        <p:nvSpPr>
          <p:cNvPr id="17" name="Rectangle 16"/>
          <p:cNvSpPr/>
          <p:nvPr>
            <p:custDataLst>
              <p:tags r:id="rId8"/>
            </p:custDataLst>
          </p:nvPr>
        </p:nvSpPr>
        <p:spPr>
          <a:xfrm>
            <a:off x="102442" y="5787929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sea+20*index+4*digit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sp>
        <p:nvSpPr>
          <p:cNvPr id="18" name="Rectangle 17"/>
          <p:cNvSpPr/>
          <p:nvPr>
            <p:custDataLst>
              <p:tags r:id="rId9"/>
            </p:custDataLst>
          </p:nvPr>
        </p:nvSpPr>
        <p:spPr>
          <a:xfrm>
            <a:off x="4458384" y="5778878"/>
            <a:ext cx="4572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univ+8*index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+4*digit</a:t>
            </a: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</p:txBody>
      </p:sp>
      <p:pic>
        <p:nvPicPr>
          <p:cNvPr id="59" name="Picture 58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84"/>
          <a:stretch>
            <a:fillRect/>
          </a:stretch>
        </p:blipFill>
        <p:spPr>
          <a:xfrm>
            <a:off x="499330" y="3613014"/>
            <a:ext cx="3721679" cy="740066"/>
          </a:xfrm>
          <a:prstGeom prst="rect">
            <a:avLst/>
          </a:prstGeom>
        </p:spPr>
      </p:pic>
      <p:grpSp>
        <p:nvGrpSpPr>
          <p:cNvPr id="14" name="Group 13"/>
          <p:cNvGrpSpPr/>
          <p:nvPr>
            <p:custDataLst>
              <p:tags r:id="rId11"/>
            </p:custDataLst>
          </p:nvPr>
        </p:nvGrpSpPr>
        <p:grpSpPr>
          <a:xfrm>
            <a:off x="4581468" y="3331228"/>
            <a:ext cx="4290496" cy="1628804"/>
            <a:chOff x="169863" y="3733800"/>
            <a:chExt cx="8821737" cy="2754221"/>
          </a:xfrm>
        </p:grpSpPr>
        <p:grpSp>
          <p:nvGrpSpPr>
            <p:cNvPr id="19" name="Group 7"/>
            <p:cNvGrpSpPr>
              <a:grpSpLocks/>
            </p:cNvGrpSpPr>
            <p:nvPr/>
          </p:nvGrpSpPr>
          <p:grpSpPr bwMode="auto">
            <a:xfrm>
              <a:off x="169863" y="4191001"/>
              <a:ext cx="2192338" cy="1550988"/>
              <a:chOff x="59" y="2112"/>
              <a:chExt cx="1381" cy="977"/>
            </a:xfrm>
          </p:grpSpPr>
          <p:sp>
            <p:nvSpPr>
              <p:cNvPr id="85" name="Rectangle 8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36</a:t>
                </a:r>
              </a:p>
            </p:txBody>
          </p:sp>
          <p:sp>
            <p:nvSpPr>
              <p:cNvPr id="86" name="Line 9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87" name="Text Box 10"/>
              <p:cNvSpPr txBox="1"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69" y="2363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160</a:t>
                </a:r>
              </a:p>
            </p:txBody>
          </p:sp>
          <p:sp>
            <p:nvSpPr>
              <p:cNvPr id="88" name="Rectangle 11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</a:t>
                </a:r>
              </a:p>
            </p:txBody>
          </p:sp>
          <p:sp>
            <p:nvSpPr>
              <p:cNvPr id="89" name="Rectangle 12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635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60</a:t>
                </a:r>
              </a:p>
            </p:txBody>
          </p:sp>
          <p:sp>
            <p:nvSpPr>
              <p:cNvPr id="90" name="Line 13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1" name="Line 14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6350" cmpd="sng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2" name="Text Box 15"/>
              <p:cNvSpPr txBox="1"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9" y="2612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168</a:t>
                </a:r>
              </a:p>
            </p:txBody>
          </p:sp>
          <p:sp>
            <p:nvSpPr>
              <p:cNvPr id="93" name="Text Box 16"/>
              <p:cNvSpPr txBox="1"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59" y="2843"/>
                <a:ext cx="507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176</a:t>
                </a:r>
              </a:p>
            </p:txBody>
          </p:sp>
          <p:sp>
            <p:nvSpPr>
              <p:cNvPr id="94" name="Text Box 17"/>
              <p:cNvSpPr txBox="1"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728" y="2112"/>
                <a:ext cx="596" cy="2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r">
                  <a:lnSpc>
                    <a:spcPct val="100000"/>
                  </a:lnSpc>
                </a:pPr>
                <a:r>
                  <a:rPr lang="en-US" sz="9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univ</a:t>
                </a:r>
                <a:endParaRPr lang="en-US" sz="9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5" name="Oval 18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6" name="Oval 19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97" name="Oval 20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00" dirty="0">
                  <a:latin typeface="Calibri" pitchFamily="34" charset="0"/>
                </a:endParaRPr>
              </a:p>
            </p:txBody>
          </p:sp>
        </p:grpSp>
        <p:sp>
          <p:nvSpPr>
            <p:cNvPr id="20" name="Text Box 2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913053" y="3733800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cmu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1" name="Text Box 41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989254" y="4572001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sfu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" name="Text Box 61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913053" y="5272086"/>
              <a:ext cx="804873" cy="390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</a:pPr>
              <a:r>
                <a:rPr lang="en-US" sz="9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ucb</a:t>
              </a:r>
              <a:endParaRPr lang="en-US" sz="9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grpSp>
          <p:nvGrpSpPr>
            <p:cNvPr id="23" name="Group 24"/>
            <p:cNvGrpSpPr/>
            <p:nvPr/>
          </p:nvGrpSpPr>
          <p:grpSpPr>
            <a:xfrm>
              <a:off x="3554505" y="4006474"/>
              <a:ext cx="5435835" cy="841571"/>
              <a:chOff x="2412765" y="3429000"/>
              <a:chExt cx="5435835" cy="864012"/>
            </a:xfrm>
          </p:grpSpPr>
          <p:grpSp>
            <p:nvGrpSpPr>
              <p:cNvPr id="6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80" name="Rectangle 26"/>
                <p:cNvSpPr>
                  <a:spLocks noChangeArrowheads="1"/>
                </p:cNvSpPr>
                <p:nvPr>
                  <p:custDataLst>
                    <p:tags r:id="rId64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81" name="Rectangle 27"/>
                <p:cNvSpPr>
                  <a:spLocks noChangeArrowheads="1"/>
                </p:cNvSpPr>
                <p:nvPr>
                  <p:custDataLst>
                    <p:tags r:id="rId65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5</a:t>
                  </a:r>
                </a:p>
              </p:txBody>
            </p:sp>
            <p:sp>
              <p:nvSpPr>
                <p:cNvPr id="82" name="Rectangle 28"/>
                <p:cNvSpPr>
                  <a:spLocks noChangeArrowheads="1"/>
                </p:cNvSpPr>
                <p:nvPr>
                  <p:custDataLst>
                    <p:tags r:id="rId66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83" name="Rectangle 29"/>
                <p:cNvSpPr>
                  <a:spLocks noChangeArrowheads="1"/>
                </p:cNvSpPr>
                <p:nvPr>
                  <p:custDataLst>
                    <p:tags r:id="rId67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84" name="Rectangle 30"/>
                <p:cNvSpPr>
                  <a:spLocks noChangeArrowheads="1"/>
                </p:cNvSpPr>
                <p:nvPr>
                  <p:custDataLst>
                    <p:tags r:id="rId68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3</a:t>
                  </a:r>
                </a:p>
              </p:txBody>
            </p:sp>
          </p:grpSp>
          <p:sp>
            <p:nvSpPr>
              <p:cNvPr id="68" name="Text Box 32"/>
              <p:cNvSpPr txBox="1"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16</a:t>
                </a:r>
              </a:p>
            </p:txBody>
          </p:sp>
          <p:sp>
            <p:nvSpPr>
              <p:cNvPr id="69" name="Text Box 33"/>
              <p:cNvSpPr txBox="1"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20</a:t>
                </a:r>
              </a:p>
            </p:txBody>
          </p:sp>
          <p:sp>
            <p:nvSpPr>
              <p:cNvPr id="70" name="Line 34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1" name="Line 35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2" name="Text Box 36"/>
              <p:cNvSpPr txBox="1"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24</a:t>
                </a:r>
              </a:p>
            </p:txBody>
          </p:sp>
          <p:sp>
            <p:nvSpPr>
              <p:cNvPr id="73" name="Line 37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4" name="Text Box 38"/>
              <p:cNvSpPr txBox="1"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28</a:t>
                </a:r>
              </a:p>
            </p:txBody>
          </p:sp>
          <p:sp>
            <p:nvSpPr>
              <p:cNvPr id="75" name="Line 39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6" name="Text Box 40"/>
              <p:cNvSpPr txBox="1"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32</a:t>
                </a:r>
              </a:p>
            </p:txBody>
          </p:sp>
          <p:sp>
            <p:nvSpPr>
              <p:cNvPr id="77" name="Line 41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78" name="Text Box 42"/>
              <p:cNvSpPr txBox="1"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79" name="Line 43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grpSp>
          <p:nvGrpSpPr>
            <p:cNvPr id="24" name="Group 24"/>
            <p:cNvGrpSpPr/>
            <p:nvPr/>
          </p:nvGrpSpPr>
          <p:grpSpPr>
            <a:xfrm>
              <a:off x="3555765" y="4808250"/>
              <a:ext cx="5435835" cy="841571"/>
              <a:chOff x="2412765" y="3429000"/>
              <a:chExt cx="5435835" cy="864012"/>
            </a:xfrm>
          </p:grpSpPr>
          <p:grpSp>
            <p:nvGrpSpPr>
              <p:cNvPr id="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62" name="Rectangle 26"/>
                <p:cNvSpPr>
                  <a:spLocks noChangeArrowheads="1"/>
                </p:cNvSpPr>
                <p:nvPr>
                  <p:custDataLst>
                    <p:tags r:id="rId47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63" name="Rectangle 27"/>
                <p:cNvSpPr>
                  <a:spLocks noChangeArrowheads="1"/>
                </p:cNvSpPr>
                <p:nvPr>
                  <p:custDataLst>
                    <p:tags r:id="rId48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8</a:t>
                  </a:r>
                </a:p>
              </p:txBody>
            </p:sp>
            <p:sp>
              <p:nvSpPr>
                <p:cNvPr id="64" name="Rectangle 28"/>
                <p:cNvSpPr>
                  <a:spLocks noChangeArrowheads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65" name="Rectangle 29"/>
                <p:cNvSpPr>
                  <a:spLocks noChangeArrowheads="1"/>
                </p:cNvSpPr>
                <p:nvPr>
                  <p:custDataLst>
                    <p:tags r:id="rId50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66" name="Rectangle 30"/>
                <p:cNvSpPr>
                  <a:spLocks noChangeArrowheads="1"/>
                </p:cNvSpPr>
                <p:nvPr>
                  <p:custDataLst>
                    <p:tags r:id="rId51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5</a:t>
                  </a:r>
                </a:p>
              </p:txBody>
            </p:sp>
          </p:grpSp>
          <p:sp>
            <p:nvSpPr>
              <p:cNvPr id="48" name="Text Box 32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36</a:t>
                </a:r>
              </a:p>
            </p:txBody>
          </p:sp>
          <p:sp>
            <p:nvSpPr>
              <p:cNvPr id="49" name="Text Box 33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40</a:t>
                </a:r>
              </a:p>
            </p:txBody>
          </p:sp>
          <p:sp>
            <p:nvSpPr>
              <p:cNvPr id="50" name="Line 34"/>
              <p:cNvSpPr>
                <a:spLocks noChangeShapeType="1"/>
              </p:cNvSpPr>
              <p:nvPr>
                <p:custDataLst>
                  <p:tags r:id="rId37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1" name="Line 35"/>
              <p:cNvSpPr>
                <a:spLocks noChangeShapeType="1"/>
              </p:cNvSpPr>
              <p:nvPr>
                <p:custDataLst>
                  <p:tags r:id="rId38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2" name="Text Box 36"/>
              <p:cNvSpPr txBox="1"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44</a:t>
                </a:r>
              </a:p>
            </p:txBody>
          </p:sp>
          <p:sp>
            <p:nvSpPr>
              <p:cNvPr id="53" name="Line 37"/>
              <p:cNvSpPr>
                <a:spLocks noChangeShapeType="1"/>
              </p:cNvSpPr>
              <p:nvPr>
                <p:custDataLst>
                  <p:tags r:id="rId40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4" name="Text Box 38"/>
              <p:cNvSpPr txBox="1"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48</a:t>
                </a:r>
              </a:p>
            </p:txBody>
          </p:sp>
          <p:sp>
            <p:nvSpPr>
              <p:cNvPr id="55" name="Line 39"/>
              <p:cNvSpPr>
                <a:spLocks noChangeShapeType="1"/>
              </p:cNvSpPr>
              <p:nvPr>
                <p:custDataLst>
                  <p:tags r:id="rId42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6" name="Text Box 40"/>
              <p:cNvSpPr txBox="1"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52</a:t>
                </a:r>
              </a:p>
            </p:txBody>
          </p:sp>
          <p:sp>
            <p:nvSpPr>
              <p:cNvPr id="57" name="Line 41"/>
              <p:cNvSpPr>
                <a:spLocks noChangeShapeType="1"/>
              </p:cNvSpPr>
              <p:nvPr>
                <p:custDataLst>
                  <p:tags r:id="rId44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58" name="Text Box 42"/>
              <p:cNvSpPr txBox="1"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56</a:t>
                </a:r>
              </a:p>
            </p:txBody>
          </p:sp>
          <p:sp>
            <p:nvSpPr>
              <p:cNvPr id="61" name="Line 43"/>
              <p:cNvSpPr>
                <a:spLocks noChangeShapeType="1"/>
              </p:cNvSpPr>
              <p:nvPr>
                <p:custDataLst>
                  <p:tags r:id="rId46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3554505" y="5646450"/>
              <a:ext cx="5435835" cy="841571"/>
              <a:chOff x="2412765" y="3429000"/>
              <a:chExt cx="5435835" cy="864012"/>
            </a:xfrm>
          </p:grpSpPr>
          <p:grpSp>
            <p:nvGrpSpPr>
              <p:cNvPr id="29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42" name="Rectangle 26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9</a:t>
                  </a:r>
                </a:p>
              </p:txBody>
            </p:sp>
            <p:sp>
              <p:nvSpPr>
                <p:cNvPr id="43" name="Rectangle 27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4</a:t>
                  </a:r>
                </a:p>
              </p:txBody>
            </p:sp>
            <p:sp>
              <p:nvSpPr>
                <p:cNvPr id="44" name="Rectangle 28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7</a:t>
                  </a:r>
                </a:p>
              </p:txBody>
            </p:sp>
            <p:sp>
              <p:nvSpPr>
                <p:cNvPr id="45" name="Rectangle 29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2</a:t>
                  </a:r>
                </a:p>
              </p:txBody>
            </p:sp>
            <p:sp>
              <p:nvSpPr>
                <p:cNvPr id="46" name="Rectangle 30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6350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/>
                  <a:r>
                    <a:rPr lang="en-US" sz="900" dirty="0">
                      <a:latin typeface="Calibri" pitchFamily="34" charset="0"/>
                    </a:rPr>
                    <a:t>0</a:t>
                  </a:r>
                </a:p>
              </p:txBody>
            </p:sp>
          </p:grpSp>
          <p:sp>
            <p:nvSpPr>
              <p:cNvPr id="30" name="Text Box 32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412765" y="3810000"/>
                <a:ext cx="66787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60</a:t>
                </a:r>
              </a:p>
            </p:txBody>
          </p:sp>
          <p:sp>
            <p:nvSpPr>
              <p:cNvPr id="31" name="Text Box 33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18247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64</a:t>
                </a:r>
              </a:p>
            </p:txBody>
          </p:sp>
          <p:sp>
            <p:nvSpPr>
              <p:cNvPr id="32" name="Line 34"/>
              <p:cNvSpPr>
                <a:spLocks noChangeShapeType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3" name="Line 35"/>
              <p:cNvSpPr>
                <a:spLocks noChangeShapeType="1"/>
              </p:cNvSpPr>
              <p:nvPr>
                <p:custDataLst>
                  <p:tags r:id="rId21"/>
                </p:custDataLst>
              </p:nvPr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4" name="Text Box 36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096873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68</a:t>
                </a:r>
              </a:p>
            </p:txBody>
          </p:sp>
          <p:sp>
            <p:nvSpPr>
              <p:cNvPr id="35" name="Line 37"/>
              <p:cNvSpPr>
                <a:spLocks noChangeShapeType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6" name="Text Box 38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50292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72</a:t>
                </a:r>
              </a:p>
            </p:txBody>
          </p:sp>
          <p:sp>
            <p:nvSpPr>
              <p:cNvPr id="37" name="Line 39"/>
              <p:cNvSpPr>
                <a:spLocks noChangeShapeType="1"/>
              </p:cNvSpPr>
              <p:nvPr>
                <p:custDataLst>
                  <p:tags r:id="rId25"/>
                </p:custDataLst>
              </p:nvPr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38" name="Text Box 40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59436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76</a:t>
                </a:r>
              </a:p>
            </p:txBody>
          </p:sp>
          <p:sp>
            <p:nvSpPr>
              <p:cNvPr id="39" name="Line 41"/>
              <p:cNvSpPr>
                <a:spLocks noChangeShapeType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  <p:sp>
            <p:nvSpPr>
              <p:cNvPr id="40" name="Text Box 42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6858000" y="3824289"/>
                <a:ext cx="990600" cy="46872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900" b="0" dirty="0">
                    <a:latin typeface="Calibri" pitchFamily="34" charset="0"/>
                  </a:rPr>
                  <a:t>80</a:t>
                </a:r>
              </a:p>
            </p:txBody>
          </p:sp>
          <p:sp>
            <p:nvSpPr>
              <p:cNvPr id="41" name="Line 43"/>
              <p:cNvSpPr>
                <a:spLocks noChangeShapeType="1"/>
              </p:cNvSpPr>
              <p:nvPr>
                <p:custDataLst>
                  <p:tags r:id="rId29"/>
                </p:custDataLst>
              </p:nvPr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900" dirty="0">
                  <a:latin typeface="Calibri" pitchFamily="34" charset="0"/>
                </a:endParaRPr>
              </a:p>
            </p:txBody>
          </p:sp>
        </p:grpSp>
        <p:sp>
          <p:nvSpPr>
            <p:cNvPr id="26" name="Freeform 25"/>
            <p:cNvSpPr/>
            <p:nvPr>
              <p:custDataLst>
                <p:tags r:id="rId15"/>
              </p:custDataLst>
            </p:nvPr>
          </p:nvSpPr>
          <p:spPr bwMode="auto">
            <a:xfrm>
              <a:off x="2052918" y="4159624"/>
              <a:ext cx="1694329" cy="1021976"/>
            </a:xfrm>
            <a:custGeom>
              <a:avLst/>
              <a:gdLst>
                <a:gd name="connsiteX0" fmla="*/ 0 w 1694329"/>
                <a:gd name="connsiteY0" fmla="*/ 1021976 h 1021976"/>
                <a:gd name="connsiteX1" fmla="*/ 654423 w 1694329"/>
                <a:gd name="connsiteY1" fmla="*/ 340658 h 1021976"/>
                <a:gd name="connsiteX2" fmla="*/ 1694329 w 1694329"/>
                <a:gd name="connsiteY2" fmla="*/ 0 h 1021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  <p:sp>
          <p:nvSpPr>
            <p:cNvPr id="27" name="Freeform 26"/>
            <p:cNvSpPr/>
            <p:nvPr>
              <p:custDataLst>
                <p:tags r:id="rId16"/>
              </p:custDataLst>
            </p:nvPr>
          </p:nvSpPr>
          <p:spPr bwMode="auto">
            <a:xfrm>
              <a:off x="2070847" y="4787153"/>
              <a:ext cx="1703294" cy="331694"/>
            </a:xfrm>
            <a:custGeom>
              <a:avLst/>
              <a:gdLst>
                <a:gd name="connsiteX0" fmla="*/ 0 w 1703294"/>
                <a:gd name="connsiteY0" fmla="*/ 0 h 331694"/>
                <a:gd name="connsiteX1" fmla="*/ 905435 w 1703294"/>
                <a:gd name="connsiteY1" fmla="*/ 304800 h 331694"/>
                <a:gd name="connsiteX2" fmla="*/ 1703294 w 1703294"/>
                <a:gd name="connsiteY2" fmla="*/ 161365 h 331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  <p:sp>
          <p:nvSpPr>
            <p:cNvPr id="28" name="Freeform 27"/>
            <p:cNvSpPr/>
            <p:nvPr>
              <p:custDataLst>
                <p:tags r:id="rId17"/>
              </p:custDataLst>
            </p:nvPr>
          </p:nvSpPr>
          <p:spPr bwMode="auto">
            <a:xfrm>
              <a:off x="2052918" y="5558118"/>
              <a:ext cx="1739153" cy="385482"/>
            </a:xfrm>
            <a:custGeom>
              <a:avLst/>
              <a:gdLst>
                <a:gd name="connsiteX0" fmla="*/ 0 w 1739153"/>
                <a:gd name="connsiteY0" fmla="*/ 0 h 385482"/>
                <a:gd name="connsiteX1" fmla="*/ 699247 w 1739153"/>
                <a:gd name="connsiteY1" fmla="*/ 349623 h 385482"/>
                <a:gd name="connsiteX2" fmla="*/ 1739153 w 1739153"/>
                <a:gd name="connsiteY2" fmla="*/ 215153 h 3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63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9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30706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L02-memory" id="{29BFF832-EE1D-634B-A5A4-1D8592390FF6}" vid="{9D92F3F2-4386-5141-9A7B-34FA78FC0B7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230</TotalTime>
  <Words>3456</Words>
  <Application>Microsoft Macintosh PowerPoint</Application>
  <PresentationFormat>On-screen Show (4:3)</PresentationFormat>
  <Paragraphs>902</Paragraphs>
  <Slides>31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50" baseType="lpstr">
      <vt:lpstr>.AppleSystemUIFont</vt:lpstr>
      <vt:lpstr>Anonymous Pro</vt:lpstr>
      <vt:lpstr>Arial</vt:lpstr>
      <vt:lpstr>Arial Narrow</vt:lpstr>
      <vt:lpstr>Calibri</vt:lpstr>
      <vt:lpstr>Calibri Bold</vt:lpstr>
      <vt:lpstr>Cambria Math</vt:lpstr>
      <vt:lpstr>Courier New</vt:lpstr>
      <vt:lpstr>Helvetica Neue Regular</vt:lpstr>
      <vt:lpstr>Roboto</vt:lpstr>
      <vt:lpstr>Roboto Light</vt:lpstr>
      <vt:lpstr>Roboto Regular</vt:lpstr>
      <vt:lpstr>Symbol</vt:lpstr>
      <vt:lpstr>Tahoma</vt:lpstr>
      <vt:lpstr>Times</vt:lpstr>
      <vt:lpstr>Times New Roman</vt:lpstr>
      <vt:lpstr>Wingdings</vt:lpstr>
      <vt:lpstr>Wingdings 2</vt:lpstr>
      <vt:lpstr>UWTheme-351-Au18</vt:lpstr>
      <vt:lpstr>Data Structures in Assembly</vt:lpstr>
      <vt:lpstr>Array Access</vt:lpstr>
      <vt:lpstr>Referencing Examples</vt:lpstr>
      <vt:lpstr>Nested Array Example</vt:lpstr>
      <vt:lpstr>Nested Array Example</vt:lpstr>
      <vt:lpstr>Two-Dimensional (Nested) Arrays</vt:lpstr>
      <vt:lpstr>Multi-Level Array Example</vt:lpstr>
      <vt:lpstr>Multi-Level Referencing Examples</vt:lpstr>
      <vt:lpstr>Array Element Accesses</vt:lpstr>
      <vt:lpstr>C Structure Representation</vt:lpstr>
      <vt:lpstr>Accessing a Structure Member</vt:lpstr>
      <vt:lpstr>Structures &amp; Alignment</vt:lpstr>
      <vt:lpstr>Nested Struct</vt:lpstr>
      <vt:lpstr>Nested Struct</vt:lpstr>
      <vt:lpstr>Arrays of Structures</vt:lpstr>
      <vt:lpstr>Sparse Arrays (Array of Structs)</vt:lpstr>
      <vt:lpstr>Sparse Arrays (Structs of Arrays)</vt:lpstr>
      <vt:lpstr>PowerPoint Presentation</vt:lpstr>
      <vt:lpstr>Multiple Ways to Store Program Data</vt:lpstr>
      <vt:lpstr>C Memory Layout</vt:lpstr>
      <vt:lpstr>The Stack</vt:lpstr>
      <vt:lpstr>PowerPoint Presentation</vt:lpstr>
      <vt:lpstr>Bit-Level Operations in C</vt:lpstr>
      <vt:lpstr>Intuition for logical operators</vt:lpstr>
      <vt:lpstr>Shift Operations (also watch Lab 3 video)</vt:lpstr>
      <vt:lpstr>Integers</vt:lpstr>
      <vt:lpstr>Encoding Integers</vt:lpstr>
      <vt:lpstr>Sign and Magnitude</vt:lpstr>
      <vt:lpstr>Sign and Magnitude</vt:lpstr>
      <vt:lpstr>Why Two’s Complement is So Great</vt:lpstr>
      <vt:lpstr>Sign Extension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</dc:title>
  <dc:creator>Arrvindh Shriraman</dc:creator>
  <dc:description>Redesign of slides created by Randal E. Bryant and David R. O'Hallaron</dc:description>
  <cp:lastModifiedBy>Arrvindh Shriraman</cp:lastModifiedBy>
  <cp:revision>19</cp:revision>
  <cp:lastPrinted>2018-09-27T23:16:18Z</cp:lastPrinted>
  <dcterms:created xsi:type="dcterms:W3CDTF">2020-05-18T16:41:08Z</dcterms:created>
  <dcterms:modified xsi:type="dcterms:W3CDTF">2022-05-16T18:54:46Z</dcterms:modified>
</cp:coreProperties>
</file>