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5"/>
  </p:notesMasterIdLst>
  <p:handoutMasterIdLst>
    <p:handoutMasterId r:id="rId36"/>
  </p:handoutMasterIdLst>
  <p:sldIdLst>
    <p:sldId id="1130" r:id="rId2"/>
    <p:sldId id="305" r:id="rId3"/>
    <p:sldId id="1129" r:id="rId4"/>
    <p:sldId id="1127" r:id="rId5"/>
    <p:sldId id="269" r:id="rId6"/>
    <p:sldId id="1110" r:id="rId7"/>
    <p:sldId id="1083" r:id="rId8"/>
    <p:sldId id="1081" r:id="rId9"/>
    <p:sldId id="274" r:id="rId10"/>
    <p:sldId id="276" r:id="rId11"/>
    <p:sldId id="277" r:id="rId12"/>
    <p:sldId id="1084" r:id="rId13"/>
    <p:sldId id="273" r:id="rId14"/>
    <p:sldId id="1113" r:id="rId15"/>
    <p:sldId id="1128" r:id="rId16"/>
    <p:sldId id="283" r:id="rId17"/>
    <p:sldId id="550" r:id="rId18"/>
    <p:sldId id="554" r:id="rId19"/>
    <p:sldId id="551" r:id="rId20"/>
    <p:sldId id="597" r:id="rId21"/>
    <p:sldId id="579" r:id="rId22"/>
    <p:sldId id="294" r:id="rId23"/>
    <p:sldId id="296" r:id="rId24"/>
    <p:sldId id="297" r:id="rId25"/>
    <p:sldId id="298" r:id="rId26"/>
    <p:sldId id="299" r:id="rId27"/>
    <p:sldId id="300" r:id="rId28"/>
    <p:sldId id="630" r:id="rId29"/>
    <p:sldId id="308" r:id="rId30"/>
    <p:sldId id="309" r:id="rId31"/>
    <p:sldId id="310" r:id="rId32"/>
    <p:sldId id="311" r:id="rId33"/>
    <p:sldId id="3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87415" autoAdjust="0"/>
  </p:normalViewPr>
  <p:slideViewPr>
    <p:cSldViewPr snapToGrid="0">
      <p:cViewPr varScale="1">
        <p:scale>
          <a:sx n="111" d="100"/>
          <a:sy n="111" d="100"/>
        </p:scale>
        <p:origin x="1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compiler produces</a:t>
            </a:r>
            <a:r>
              <a:rPr lang="en-US" baseline="0" dirty="0"/>
              <a:t> assembly files (contain RISCV assembly, pseudo-instructions, directives, etc.)</a:t>
            </a:r>
            <a:endParaRPr lang="en-US" dirty="0"/>
          </a:p>
          <a:p>
            <a:r>
              <a:rPr lang="en-US" dirty="0"/>
              <a:t>RISCV assembler produces object files (contain RISCV</a:t>
            </a:r>
            <a:r>
              <a:rPr lang="en-US" baseline="0" dirty="0"/>
              <a:t> machine code, missing symbols, some layout information, etc.)</a:t>
            </a:r>
            <a:endParaRPr lang="en-US" dirty="0"/>
          </a:p>
          <a:p>
            <a:r>
              <a:rPr lang="en-US" dirty="0"/>
              <a:t>RISCV linker produces executable file (contains RISCV machine code, no missing symbols, some layout information)</a:t>
            </a:r>
          </a:p>
          <a:p>
            <a:r>
              <a:rPr lang="en-US" dirty="0"/>
              <a:t>OS</a:t>
            </a:r>
            <a:r>
              <a:rPr lang="en-US" baseline="0" dirty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of RISC is to minimize instruction set.  subi dst, src, imm = addi dst, src, -imm.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8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 – 5 (Clicker)</a:t>
            </a:r>
            <a:r>
              <a:rPr lang="en-US" baseline="0" dirty="0"/>
              <a:t> – 3 (News/</a:t>
            </a:r>
            <a:r>
              <a:rPr lang="en-US" baseline="0" dirty="0" err="1"/>
              <a:t>Administrativia</a:t>
            </a:r>
            <a:r>
              <a:rPr lang="en-US" baseline="0" dirty="0"/>
              <a:t>) = 72 (36 slides max)</a:t>
            </a:r>
          </a:p>
          <a:p>
            <a:r>
              <a:rPr lang="en-US" baseline="0" dirty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f84aabed1_0_40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g1f84aabed1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149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003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17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10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f84aabed1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f84aabed1_0_4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f84aabed1_0_4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53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f84aabed1_0_4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1f84aabed1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64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 visible to compiler (or </a:t>
            </a:r>
            <a:r>
              <a:rPr lang="en-US" dirty="0"/>
              <a:t>RISCV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programmer).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969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923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360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23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the only way to write out this function?  Of course not.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7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799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2" name="Google Shape;822;p7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fewer instructions!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“exit when equal to zero”, we are now using “loop when not equal to zero.”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7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7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0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0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>
                <a:latin typeface="+mn-lt"/>
              </a:rPr>
              <a:t>Names are largely arbitrary, reasons</a:t>
            </a:r>
            <a:r>
              <a:rPr lang="en-US" baseline="0" dirty="0">
                <a:latin typeface="+mn-lt"/>
              </a:rPr>
              <a:t> behind them are not super relevant to us</a:t>
            </a:r>
          </a:p>
          <a:p>
            <a:pPr defTabSz="948410">
              <a:defRPr/>
            </a:pPr>
            <a:r>
              <a:rPr lang="en-US" baseline="0" dirty="0">
                <a:latin typeface="+mn-lt"/>
              </a:rPr>
              <a:t>But there are </a:t>
            </a:r>
            <a:r>
              <a:rPr lang="en-US" b="1" i="0" baseline="0" dirty="0">
                <a:latin typeface="+mn-lt"/>
              </a:rPr>
              <a:t>conventions </a:t>
            </a:r>
            <a:r>
              <a:rPr lang="en-US" b="0" i="0" baseline="0" dirty="0">
                <a:latin typeface="+mn-lt"/>
              </a:rPr>
              <a:t>about how they are used</a:t>
            </a:r>
          </a:p>
          <a:p>
            <a:pPr defTabSz="948410">
              <a:defRPr/>
            </a:pPr>
            <a:r>
              <a:rPr lang="en-US" b="0" i="0" baseline="0" dirty="0">
                <a:latin typeface="+mn-lt"/>
              </a:rPr>
              <a:t>One is particularly important to not misuse: </a:t>
            </a:r>
            <a:r>
              <a:rPr lang="en-US" b="1" i="0" baseline="0" dirty="0">
                <a:latin typeface="+mn-lt"/>
              </a:rPr>
              <a:t>%</a:t>
            </a:r>
            <a:r>
              <a:rPr lang="en-US" b="1" i="0" baseline="0" dirty="0" err="1">
                <a:latin typeface="+mn-lt"/>
              </a:rPr>
              <a:t>sp</a:t>
            </a:r>
            <a:endParaRPr lang="en-US" b="1" i="0" baseline="0" dirty="0">
              <a:latin typeface="+mn-lt"/>
            </a:endParaRPr>
          </a:p>
          <a:p>
            <a:pPr lvl="1" defTabSz="948410">
              <a:defRPr/>
            </a:pPr>
            <a:r>
              <a:rPr lang="en-US" b="0" i="0" baseline="0" dirty="0">
                <a:latin typeface="+mn-lt"/>
              </a:rPr>
              <a:t>Stack pointer; we’ll get to this when we talk about procedures</a:t>
            </a:r>
            <a:endParaRPr lang="en-US" b="0" i="0" dirty="0">
              <a:latin typeface="+mn-lt"/>
            </a:endParaRPr>
          </a:p>
          <a:p>
            <a:r>
              <a:rPr lang="en-US" b="0" baseline="0" dirty="0">
                <a:latin typeface="+mn-lt"/>
              </a:rPr>
              <a:t>Each is  4-bytes wide</a:t>
            </a:r>
          </a:p>
          <a:p>
            <a:r>
              <a:rPr lang="en-US" b="0" baseline="0" dirty="0">
                <a:latin typeface="+mn-lt"/>
              </a:rPr>
              <a:t>What if we only want 4 bytes?</a:t>
            </a:r>
          </a:p>
          <a:p>
            <a:pPr lvl="1"/>
            <a:r>
              <a:rPr lang="en-US" b="0" baseline="0" dirty="0">
                <a:latin typeface="+mn-lt"/>
              </a:rPr>
              <a:t>We can use these alternate names to use just half of the bytes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17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22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3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84aabed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f84aabed1_0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/>
              <a:t>s0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s0, s0, t0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a -&gt; s0, b-&gt;s1, c-&gt; s2, d-&gt;s3 and e-&gt;s4. Convert the following C statement to RISCV: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(b + c) - (d + 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t1,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t2,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 s0, t2, t1</a:t>
            </a:r>
            <a:endParaRPr/>
          </a:p>
        </p:txBody>
      </p:sp>
      <p:sp>
        <p:nvSpPr>
          <p:cNvPr id="372" name="Google Shape;372;g1f84aabed1_0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f84aabed1_0_8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28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3588" y="6350"/>
            <a:ext cx="5559425" cy="4170363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0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f84aabed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f84aabed1_0_8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/>
              <a:t>s0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s0, s0, t0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Suppose a -&gt; s0, b-&gt;s1, c-&gt; s2, d-&gt;s3 and e-&gt;s4. Convert the following C statement to RISCV: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= (b + c) - (d + 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t1, s3, s4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t2, s1, s2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 s0, t2, t1</a:t>
            </a:r>
            <a:endParaRPr/>
          </a:p>
        </p:txBody>
      </p:sp>
      <p:sp>
        <p:nvSpPr>
          <p:cNvPr id="372" name="Google Shape;372;g1f84aabed1_0_8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f84aabed1_0_8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53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7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733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dirty="0" smtClean="0"/>
            </a:lvl2pPr>
            <a:lvl3pPr marL="755650" indent="-285750">
              <a:tabLst/>
              <a:defRPr>
                <a:solidFill>
                  <a:srgbClr val="262626"/>
                </a:solidFill>
              </a:defRPr>
            </a:lvl3pPr>
            <a:lvl4pPr marL="927100" indent="-228600">
              <a:tabLst/>
              <a:defRPr>
                <a:solidFill>
                  <a:srgbClr val="262626"/>
                </a:solidFill>
              </a:defRPr>
            </a:lvl4pPr>
            <a:lvl5pPr marL="1155700" indent="-228600">
              <a:tabLst/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8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3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 – RISC V - I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FBEB9-783C-7820-1DBF-47588A8E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2" y="746828"/>
            <a:ext cx="8388910" cy="671332"/>
          </a:xfrm>
        </p:spPr>
        <p:txBody>
          <a:bodyPr/>
          <a:lstStyle/>
          <a:p>
            <a:r>
              <a:rPr lang="en-US" dirty="0"/>
              <a:t>YOUR CODE IS YOUR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B4877-C143-B004-2A17-8A9B03416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1DAD7C-37B0-C1EF-8B0A-43D74213F7B3}"/>
              </a:ext>
            </a:extLst>
          </p:cNvPr>
          <p:cNvSpPr txBox="1">
            <a:spLocks/>
          </p:cNvSpPr>
          <p:nvPr/>
        </p:nvSpPr>
        <p:spPr bwMode="auto">
          <a:xfrm>
            <a:off x="296522" y="2083444"/>
            <a:ext cx="8388910" cy="10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DEBUGGING IS PART OF YOUR DUTY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62F5969-E3EA-AE97-7894-9946C1A10384}"/>
              </a:ext>
            </a:extLst>
          </p:cNvPr>
          <p:cNvSpPr txBox="1">
            <a:spLocks/>
          </p:cNvSpPr>
          <p:nvPr/>
        </p:nvSpPr>
        <p:spPr bwMode="auto">
          <a:xfrm>
            <a:off x="296522" y="3619720"/>
            <a:ext cx="8388910" cy="11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NO PSEUDOCODE/CODE ON PIAZZA</a:t>
            </a:r>
          </a:p>
          <a:p>
            <a:r>
              <a:rPr lang="en-US" kern="0" dirty="0"/>
              <a:t>e.g., my while loop does not work </a:t>
            </a:r>
            <a:r>
              <a:rPr lang="en-US" kern="0" dirty="0" err="1"/>
              <a:t>etc</a:t>
            </a:r>
            <a:endParaRPr lang="en-US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2016-D8A0-EF0F-F675-BC99FAA41974}"/>
              </a:ext>
            </a:extLst>
          </p:cNvPr>
          <p:cNvSpPr/>
          <p:nvPr/>
        </p:nvSpPr>
        <p:spPr>
          <a:xfrm>
            <a:off x="434049" y="5582817"/>
            <a:ext cx="7749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/>
              <a:t>https://</a:t>
            </a:r>
            <a:r>
              <a:rPr lang="en-US" kern="0" dirty="0" err="1"/>
              <a:t>www.cs.sfu.ca</a:t>
            </a:r>
            <a:r>
              <a:rPr lang="en-US" kern="0" dirty="0"/>
              <a:t>/~</a:t>
            </a:r>
            <a:r>
              <a:rPr lang="en-US" kern="0" dirty="0" err="1"/>
              <a:t>ashriram</a:t>
            </a:r>
            <a:r>
              <a:rPr lang="en-US" kern="0" dirty="0"/>
              <a:t>/Courses/CS295//</a:t>
            </a:r>
            <a:r>
              <a:rPr lang="en-US" kern="0" dirty="0" err="1"/>
              <a:t>policy.html#assignment-ta-help-policy</a:t>
            </a:r>
            <a:endParaRPr lang="en-US" kern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42CE9-7650-D7A2-7983-8A717D251AA6}"/>
              </a:ext>
            </a:extLst>
          </p:cNvPr>
          <p:cNvSpPr/>
          <p:nvPr/>
        </p:nvSpPr>
        <p:spPr>
          <a:xfrm>
            <a:off x="434049" y="6111172"/>
            <a:ext cx="862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www.cs.sfu.ca</a:t>
            </a:r>
            <a:r>
              <a:rPr lang="en-US" dirty="0"/>
              <a:t>/~</a:t>
            </a:r>
            <a:r>
              <a:rPr lang="en-US" dirty="0" err="1"/>
              <a:t>ashriram</a:t>
            </a:r>
            <a:r>
              <a:rPr lang="en-US" dirty="0"/>
              <a:t>/Courses/CS295//</a:t>
            </a:r>
            <a:r>
              <a:rPr lang="en-US" dirty="0" err="1"/>
              <a:t>assignments.html#obtaining-help-from-tainstructor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very first instructions!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(assume here that the variables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assigned to registers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respectively)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Addition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/>
              <a:t>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+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s1, s2, s3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Integer Subtraction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	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b -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 s1, s2, s3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80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/>
              <a:t>C example 1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6"/>
          <p:cNvGrpSpPr/>
          <p:nvPr/>
        </p:nvGrpSpPr>
        <p:grpSpPr>
          <a:xfrm>
            <a:off x="6335490" y="3940629"/>
            <a:ext cx="2808639" cy="1613142"/>
            <a:chOff x="6335490" y="3940629"/>
            <a:chExt cx="2808639" cy="1613142"/>
          </a:xfrm>
        </p:grpSpPr>
        <p:cxnSp>
          <p:nvCxnSpPr>
            <p:cNvPr id="378" name="Google Shape;378;p36"/>
            <p:cNvCxnSpPr/>
            <p:nvPr/>
          </p:nvCxnSpPr>
          <p:spPr>
            <a:xfrm>
              <a:off x="6335490" y="3940629"/>
              <a:ext cx="10800" cy="158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Google Shape;379;p36"/>
            <p:cNvSpPr txBox="1"/>
            <p:nvPr/>
          </p:nvSpPr>
          <p:spPr>
            <a:xfrm>
              <a:off x="6379029" y="3984171"/>
              <a:ext cx="27651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Ordering of instructions matters (must follow order of operations)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>
            <a:off x="4375971" y="5573379"/>
            <a:ext cx="4767900" cy="657750"/>
            <a:chOff x="4375971" y="5573379"/>
            <a:chExt cx="4767900" cy="657750"/>
          </a:xfrm>
        </p:grpSpPr>
        <p:cxnSp>
          <p:nvCxnSpPr>
            <p:cNvPr id="381" name="Google Shape;381;p36"/>
            <p:cNvCxnSpPr/>
            <p:nvPr/>
          </p:nvCxnSpPr>
          <p:spPr>
            <a:xfrm rot="10800000">
              <a:off x="5355814" y="5595258"/>
              <a:ext cx="348300" cy="304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2" name="Google Shape;382;p36"/>
            <p:cNvSpPr txBox="1"/>
            <p:nvPr/>
          </p:nvSpPr>
          <p:spPr>
            <a:xfrm>
              <a:off x="5660571" y="5769429"/>
              <a:ext cx="348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temporary registers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3" name="Google Shape;383;p36"/>
            <p:cNvCxnSpPr>
              <a:stCxn id="382" idx="1"/>
            </p:cNvCxnSpPr>
            <p:nvPr/>
          </p:nvCxnSpPr>
          <p:spPr>
            <a:xfrm rot="10800000">
              <a:off x="4375971" y="5573379"/>
              <a:ext cx="1284600" cy="426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384" name="Google Shape;38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880950" y="1287575"/>
            <a:ext cx="75765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s0,b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s1,c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s2,d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s3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s4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Convert the following C statement to RISCV: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(b + c) - (d + e);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t1, s3, s4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 t2, s1, s2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sub s0, t2, t1</a:t>
            </a:r>
            <a:endParaRPr sz="3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9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</a:t>
            </a:r>
            <a:r>
              <a:rPr lang="en-US" dirty="0" err="1"/>
              <a:t>Mem</a:t>
            </a:r>
            <a:r>
              <a:rPr lang="en-US" dirty="0"/>
              <a:t>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endParaRPr lang="en-US" dirty="0"/>
          </a:p>
          <a:p>
            <a:pPr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endParaRPr lang="en-US" dirty="0"/>
          </a:p>
          <a:p>
            <a:pPr marL="339725"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Control flow: 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17920" y="2286000"/>
            <a:ext cx="2468880" cy="1015663"/>
          </a:xfrm>
          <a:prstGeom prst="rect">
            <a:avLst/>
          </a:prstGeom>
          <a:noFill/>
          <a:ln w="25400">
            <a:solidFill>
              <a:srgbClr val="4B2A85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 eaLnBrk="1" hangingPunct="1">
              <a:spcBef>
                <a:spcPct val="20000"/>
              </a:spcBef>
              <a:buSzPct val="80000"/>
            </a:pPr>
            <a:r>
              <a:rPr lang="en-US" sz="2000" kern="0" dirty="0">
                <a:solidFill>
                  <a:srgbClr val="4B2A85"/>
                </a:solidFill>
                <a:latin typeface="Calibri" pitchFamily="34" charset="0"/>
              </a:rPr>
              <a:t>Remember:</a:t>
            </a:r>
            <a:r>
              <a:rPr lang="en-US" sz="2000" b="0" kern="0" dirty="0">
                <a:solidFill>
                  <a:srgbClr val="4B2A85"/>
                </a:solidFill>
                <a:latin typeface="Calibri" pitchFamily="34" charset="0"/>
              </a:rPr>
              <a:t>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252207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559892" y="479972"/>
            <a:ext cx="8198346" cy="642044"/>
          </a:xfrm>
          <a:ln/>
        </p:spPr>
        <p:txBody>
          <a:bodyPr/>
          <a:lstStyle/>
          <a:p>
            <a:r>
              <a:rPr lang="en-US" dirty="0"/>
              <a:t>Addition and Subtraction of Integers (3/4)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7219" y="1514475"/>
            <a:ext cx="8151019" cy="4343400"/>
          </a:xfrm>
          <a:ln/>
        </p:spPr>
        <p:txBody>
          <a:bodyPr/>
          <a:lstStyle/>
          <a:p>
            <a:pPr marL="100013" indent="-100013"/>
            <a:r>
              <a:rPr lang="en-US" dirty="0"/>
              <a:t>How to do the following C statement?</a:t>
            </a:r>
          </a:p>
          <a:p>
            <a:pPr marL="0" indent="0">
              <a:buNone/>
            </a:pPr>
            <a:r>
              <a:rPr lang="en-US" dirty="0">
                <a:solidFill>
                  <a:srgbClr val="063DE8"/>
                </a:solidFill>
              </a:rPr>
              <a:t>	a = b + c + d - e;</a:t>
            </a:r>
            <a:endParaRPr lang="en-US" dirty="0"/>
          </a:p>
          <a:p>
            <a:pPr marL="100013" indent="-100013"/>
            <a:r>
              <a:rPr lang="en-US" dirty="0"/>
              <a:t>Break into multiple instructions</a:t>
            </a:r>
          </a:p>
          <a:p>
            <a:pPr marL="200918" lvl="1" indent="0">
              <a:lnSpc>
                <a:spcPct val="75000"/>
              </a:lnSpc>
              <a:buNone/>
            </a:pPr>
            <a:r>
              <a:rPr lang="en-US" dirty="0">
                <a:latin typeface="Courier"/>
              </a:rPr>
              <a:t>add x10, x1, x2 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b + c</a:t>
            </a:r>
            <a:endParaRPr lang="en-US" dirty="0">
              <a:latin typeface="Courier"/>
            </a:endParaRPr>
          </a:p>
          <a:p>
            <a:pPr marL="200918" lvl="1" indent="0">
              <a:buNone/>
            </a:pPr>
            <a:r>
              <a:rPr lang="en-US" dirty="0">
                <a:latin typeface="Courier"/>
              </a:rPr>
              <a:t>add x10, x10, x3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d</a:t>
            </a:r>
            <a:endParaRPr lang="en-US" dirty="0">
              <a:latin typeface="Courier"/>
            </a:endParaRPr>
          </a:p>
          <a:p>
            <a:pPr marL="200918" lvl="1" indent="0">
              <a:buNone/>
            </a:pPr>
            <a:r>
              <a:rPr lang="en-US" dirty="0">
                <a:latin typeface="Courier"/>
              </a:rPr>
              <a:t>sub x10, x10, x4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a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- e</a:t>
            </a:r>
            <a:endParaRPr lang="en-US" dirty="0">
              <a:latin typeface="Courier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/>
              <a:t>Notice: A single line of C may break up into several lines of RISC-V.</a:t>
            </a:r>
          </a:p>
          <a:p>
            <a:pPr marL="100013" indent="-100013"/>
            <a:r>
              <a:rPr lang="en-US" dirty="0"/>
              <a:t>Notice: Everything after the hash mark on each line is ignored (comments). Check Apollo-11 comments!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87DEF-D102-6840-92F7-76F506BA8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8560"/>
            <a:ext cx="8198346" cy="584894"/>
          </a:xfrm>
          <a:ln/>
        </p:spPr>
        <p:txBody>
          <a:bodyPr/>
          <a:lstStyle/>
          <a:p>
            <a:r>
              <a:rPr lang="en-US" dirty="0"/>
              <a:t>Addition and Subtraction of Integers (4/4)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5781" y="1600200"/>
            <a:ext cx="8151019" cy="3854946"/>
          </a:xfrm>
          <a:ln/>
        </p:spPr>
        <p:txBody>
          <a:bodyPr/>
          <a:lstStyle/>
          <a:p>
            <a:pPr marL="100013" indent="-100013">
              <a:spcBef>
                <a:spcPct val="0"/>
              </a:spcBef>
            </a:pPr>
            <a:r>
              <a:rPr lang="en-US" dirty="0"/>
              <a:t>How do we do this?</a:t>
            </a:r>
          </a:p>
          <a:p>
            <a:pPr marL="257175" lvl="1" indent="0">
              <a:buNone/>
            </a:pPr>
            <a:r>
              <a:rPr lang="en-US" dirty="0">
                <a:solidFill>
                  <a:srgbClr val="063DE8"/>
                </a:solidFill>
              </a:rPr>
              <a:t>f = (g + h) - (</a:t>
            </a:r>
            <a:r>
              <a:rPr lang="en-US" dirty="0" err="1">
                <a:solidFill>
                  <a:srgbClr val="063DE8"/>
                </a:solidFill>
              </a:rPr>
              <a:t>i</a:t>
            </a:r>
            <a:r>
              <a:rPr lang="en-US" dirty="0">
                <a:solidFill>
                  <a:srgbClr val="063DE8"/>
                </a:solidFill>
              </a:rPr>
              <a:t> + j);</a:t>
            </a:r>
            <a:endParaRPr lang="en-US" dirty="0"/>
          </a:p>
          <a:p>
            <a:pPr marL="100013" indent="-100013"/>
            <a:r>
              <a:rPr lang="en-US" dirty="0"/>
              <a:t>Use intermediate temporary register</a:t>
            </a:r>
          </a:p>
          <a:p>
            <a:pPr marL="500063" lvl="1" indent="-142875">
              <a:lnSpc>
                <a:spcPct val="75000"/>
              </a:lnSpc>
            </a:pPr>
            <a:r>
              <a:rPr lang="en-US" dirty="0">
                <a:latin typeface="Courier"/>
              </a:rPr>
              <a:t>add x5, x20, x21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g + h</a:t>
            </a:r>
            <a:endParaRPr lang="en-US" dirty="0">
              <a:latin typeface="Courier"/>
            </a:endParaRPr>
          </a:p>
          <a:p>
            <a:pPr marL="500063" lvl="1" indent="-142875"/>
            <a:r>
              <a:rPr lang="en-US" dirty="0">
                <a:latin typeface="Courier"/>
              </a:rPr>
              <a:t>add x6, x22, x23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b_temp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= 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i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j</a:t>
            </a:r>
            <a:endParaRPr lang="en-US" dirty="0"/>
          </a:p>
          <a:p>
            <a:pPr marL="500063" lvl="1" indent="-142875"/>
            <a:r>
              <a:rPr lang="en-US" dirty="0">
                <a:latin typeface="Courier"/>
              </a:rPr>
              <a:t>sub x19, x5, x6 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f = (g + h)- (</a:t>
            </a:r>
            <a:r>
              <a:rPr lang="en-US" i="1" dirty="0" err="1">
                <a:solidFill>
                  <a:srgbClr val="919191"/>
                </a:solidFill>
                <a:latin typeface="Courier"/>
              </a:rPr>
              <a:t>i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 + j)</a:t>
            </a:r>
            <a:endParaRPr lang="en-US" i="1" dirty="0">
              <a:solidFill>
                <a:srgbClr val="91919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B45F2-5991-7D42-ABE2-638B8BA2A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/>
              <a:t>C example 2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6"/>
          <p:cNvGrpSpPr/>
          <p:nvPr/>
        </p:nvGrpSpPr>
        <p:grpSpPr>
          <a:xfrm>
            <a:off x="6335490" y="3940629"/>
            <a:ext cx="2808639" cy="1613142"/>
            <a:chOff x="6335490" y="3940629"/>
            <a:chExt cx="2808639" cy="1613142"/>
          </a:xfrm>
        </p:grpSpPr>
        <p:cxnSp>
          <p:nvCxnSpPr>
            <p:cNvPr id="378" name="Google Shape;378;p36"/>
            <p:cNvCxnSpPr/>
            <p:nvPr/>
          </p:nvCxnSpPr>
          <p:spPr>
            <a:xfrm>
              <a:off x="6335490" y="3940629"/>
              <a:ext cx="10800" cy="1589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Google Shape;379;p36"/>
            <p:cNvSpPr txBox="1"/>
            <p:nvPr/>
          </p:nvSpPr>
          <p:spPr>
            <a:xfrm>
              <a:off x="6379029" y="3984171"/>
              <a:ext cx="27651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Since second operand is a literal value, no need to use separate register. </a:t>
              </a:r>
            </a:p>
          </p:txBody>
        </p:sp>
      </p:grpSp>
      <p:sp>
        <p:nvSpPr>
          <p:cNvPr id="384" name="Google Shape;38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783750" y="774471"/>
            <a:ext cx="7576500" cy="4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s0,e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→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Convert the following C statement to RISCV: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 = (a + 10);</a:t>
            </a:r>
            <a:endParaRPr sz="3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s4, s0, 10</a:t>
            </a:r>
            <a:endParaRPr sz="3200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7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constants are called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instruction syntax for immediates: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opi dst, src, imm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 names end with ‘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replace 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register with an immediate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Uses: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s1, s2, 5  # a=b+5</a:t>
            </a:r>
            <a:endParaRPr/>
          </a:p>
          <a:p>
            <a:pPr marL="742950" marR="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 s3, s3, 1  # c++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32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2114550"/>
            <a:ext cx="3048000" cy="29718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tx1"/>
                </a:solidFill>
              </a:rPr>
              <a:t>Data Transfer: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Load from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926B7"/>
                </a:solidFill>
              </a:rPr>
              <a:t>Store to </a:t>
            </a:r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914400" y="3486152"/>
            <a:ext cx="2362202" cy="1422791"/>
            <a:chOff x="914399" y="3505200"/>
            <a:chExt cx="2362202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98634"/>
              <a:chOff x="1600199" y="3962400"/>
              <a:chExt cx="1600201" cy="698634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045481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2200" cy="861775"/>
              <a:chOff x="4572000" y="3245079"/>
              <a:chExt cx="236220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04786" y="3245079"/>
                <a:ext cx="2101857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99898" y="200025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804898" y="211455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804898" y="445770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5052298" y="234315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2154580"/>
            <a:ext cx="2574744" cy="3586852"/>
            <a:chOff x="2743200" y="1729770"/>
            <a:chExt cx="2574744" cy="47824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3662" y="1729770"/>
              <a:ext cx="1631730" cy="4149535"/>
              <a:chOff x="3423662" y="1729770"/>
              <a:chExt cx="1631730" cy="414953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 flipV="1">
                <a:off x="3423662" y="3581398"/>
                <a:ext cx="1476236" cy="23383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436427" y="4397041"/>
                <a:ext cx="1435422" cy="9485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429000" y="4723848"/>
                <a:ext cx="1450276" cy="2141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613263" y="1729770"/>
                <a:ext cx="1128771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Enable?</a:t>
                </a:r>
              </a:p>
              <a:p>
                <a:r>
                  <a:rPr lang="en-US" dirty="0"/>
                  <a:t>Read/Write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177572"/>
                <a:ext cx="8803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07592" y="3598183"/>
                <a:ext cx="14478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926B7"/>
                    </a:solidFill>
                  </a:rPr>
                  <a:t>Write Data = Store </a:t>
                </a:r>
                <a:r>
                  <a:rPr lang="en-US" b="1" u="sng" dirty="0">
                    <a:solidFill>
                      <a:srgbClr val="0926B7"/>
                    </a:solidFill>
                  </a:rPr>
                  <a:t>to</a:t>
                </a:r>
                <a:r>
                  <a:rPr lang="en-US" b="1" dirty="0">
                    <a:solidFill>
                      <a:srgbClr val="0926B7"/>
                    </a:solidFill>
                  </a:rPr>
                  <a:t> memory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11205" y="4648199"/>
                <a:ext cx="134179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Read Data = Load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from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memory</a:t>
                </a: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574744" cy="797243"/>
              <a:chOff x="2819400" y="5791200"/>
              <a:chExt cx="2574744" cy="797243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57474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Processor-Memory Interface</a:t>
                </a:r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423899" y="5200648"/>
            <a:ext cx="2069797" cy="597932"/>
            <a:chOff x="6324600" y="5791200"/>
            <a:chExt cx="2069797" cy="797243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0697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I/O-Memory Interfaces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064887" y="280848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5040889" y="417290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6553204" y="3295305"/>
            <a:ext cx="2590797" cy="1105243"/>
            <a:chOff x="6553202" y="3250741"/>
            <a:chExt cx="2590797" cy="1473658"/>
          </a:xfrm>
        </p:grpSpPr>
        <p:sp>
          <p:nvSpPr>
            <p:cNvPr id="275" name="TextBox 274"/>
            <p:cNvSpPr txBox="1"/>
            <p:nvPr/>
          </p:nvSpPr>
          <p:spPr>
            <a:xfrm>
              <a:off x="6944621" y="3250741"/>
              <a:ext cx="21993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Much larger place</a:t>
              </a:r>
            </a:p>
            <a:p>
              <a:pPr algn="ctr"/>
              <a:r>
                <a:rPr lang="en-US" dirty="0"/>
                <a:t>To hold values, but slower than registers!</a:t>
              </a:r>
            </a:p>
          </p:txBody>
        </p:sp>
        <p:cxnSp>
          <p:nvCxnSpPr>
            <p:cNvPr id="5" name="Curved Connector 4"/>
            <p:cNvCxnSpPr>
              <a:cxnSpLocks/>
            </p:cNvCxnSpPr>
            <p:nvPr/>
          </p:nvCxnSpPr>
          <p:spPr>
            <a:xfrm rot="10800000" flipV="1">
              <a:off x="6553202" y="3968354"/>
              <a:ext cx="603869" cy="756045"/>
            </a:xfrm>
            <a:prstGeom prst="curvedConnector3">
              <a:avLst/>
            </a:prstGeom>
            <a:ln w="38100" cmpd="sng">
              <a:solidFill>
                <a:schemeClr val="accent4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50881" y="4029076"/>
            <a:ext cx="1976823" cy="1743632"/>
            <a:chOff x="250880" y="4229100"/>
            <a:chExt cx="1976823" cy="2324843"/>
          </a:xfrm>
        </p:grpSpPr>
        <p:sp>
          <p:nvSpPr>
            <p:cNvPr id="2" name="TextBox 1"/>
            <p:cNvSpPr txBox="1"/>
            <p:nvPr/>
          </p:nvSpPr>
          <p:spPr>
            <a:xfrm>
              <a:off x="250880" y="5692168"/>
              <a:ext cx="197682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Fast but limited place</a:t>
              </a:r>
            </a:p>
            <a:p>
              <a:r>
                <a:rPr lang="en-US" dirty="0"/>
                <a:t>To hold values</a:t>
              </a:r>
            </a:p>
          </p:txBody>
        </p:sp>
        <p:cxnSp>
          <p:nvCxnSpPr>
            <p:cNvPr id="278" name="Curved Connector 277"/>
            <p:cNvCxnSpPr>
              <a:endCxn id="17" idx="1"/>
            </p:cNvCxnSpPr>
            <p:nvPr/>
          </p:nvCxnSpPr>
          <p:spPr>
            <a:xfrm rot="5400000" flipH="1" flipV="1">
              <a:off x="-209550" y="4743450"/>
              <a:ext cx="1638300" cy="609600"/>
            </a:xfrm>
            <a:prstGeom prst="curvedConnector2">
              <a:avLst/>
            </a:prstGeom>
            <a:ln w="38100" cmpd="sng">
              <a:solidFill>
                <a:schemeClr val="accent4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311B9-6A1A-CC4C-8689-9C6927186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Registers vs.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that </a:t>
            </a:r>
          </a:p>
          <a:p>
            <a:pPr lvl="1"/>
            <a:r>
              <a:rPr lang="en-US" dirty="0"/>
              <a:t>Registers: 32 words (128 Bytes)</a:t>
            </a:r>
          </a:p>
          <a:p>
            <a:pPr lvl="1"/>
            <a:r>
              <a:rPr lang="en-US" dirty="0"/>
              <a:t>Memory (DRAM): Billions of bytes (2 GB to 64 GB on laptop)</a:t>
            </a:r>
          </a:p>
          <a:p>
            <a:r>
              <a:rPr lang="en-US" dirty="0"/>
              <a:t>and physics dictates…</a:t>
            </a:r>
          </a:p>
          <a:p>
            <a:pPr lvl="1"/>
            <a:r>
              <a:rPr lang="en-US" dirty="0"/>
              <a:t>Smaller is faster</a:t>
            </a:r>
          </a:p>
          <a:p>
            <a:r>
              <a:rPr lang="en-US" dirty="0"/>
              <a:t>How much faster are registers than DRAM??</a:t>
            </a:r>
          </a:p>
          <a:p>
            <a:pPr lvl="1"/>
            <a:r>
              <a:rPr lang="en-US" dirty="0"/>
              <a:t>About 100-500 times faster! (in terms of </a:t>
            </a:r>
            <a:r>
              <a:rPr lang="en-US" i="1" dirty="0"/>
              <a:t>latency </a:t>
            </a:r>
            <a:r>
              <a:rPr lang="en-US" dirty="0"/>
              <a:t>of one access)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1FF4D-9C12-AF48-9BE9-4CFD0F166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Example 3: Load Memory to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79"/>
            <a:ext cx="8405982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g = h + A[3];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Load Word (</a:t>
            </a:r>
            <a:r>
              <a:rPr lang="en-US" dirty="0" err="1">
                <a:latin typeface="Courier"/>
              </a:rPr>
              <a:t>lw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lw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  x10,12(x15)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# Reg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x11,x12,x10 </a:t>
            </a:r>
            <a:r>
              <a:rPr lang="en-US" dirty="0"/>
              <a:t># g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 to A[0])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691B06E-B21D-1440-9D8F-23979D241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4" y="2808764"/>
            <a:ext cx="1438276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8B724-184B-FE45-A541-A6339A977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1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600" dirty="0">
                <a:solidFill>
                  <a:schemeClr val="accent1"/>
                </a:solidFill>
              </a:rPr>
              <a:t>sum.c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8746" y="939225"/>
            <a:ext cx="2641254" cy="1482272"/>
            <a:chOff x="1168746" y="939225"/>
            <a:chExt cx="2641254" cy="1482272"/>
          </a:xfrm>
        </p:grpSpPr>
        <p:sp>
          <p:nvSpPr>
            <p:cNvPr id="14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2514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sum.s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>
              <p:custDataLst>
                <p:tags r:id="rId10"/>
              </p:custDataLst>
            </p:nvPr>
          </p:nvCxnSpPr>
          <p:spPr>
            <a:xfrm>
              <a:off x="1524000" y="2040497"/>
              <a:ext cx="990600" cy="1588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168746" y="939225"/>
              <a:ext cx="18245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Compiler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35969" y="2421497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 source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3537" y="2492488"/>
            <a:ext cx="1915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assembly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files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92941" y="939225"/>
            <a:ext cx="2872369" cy="2376018"/>
            <a:chOff x="3492941" y="939225"/>
            <a:chExt cx="2872369" cy="2376018"/>
          </a:xfrm>
        </p:grpSpPr>
        <p:cxnSp>
          <p:nvCxnSpPr>
            <p:cNvPr id="21" name="Straight Arrow Connector 20"/>
            <p:cNvCxnSpPr/>
            <p:nvPr>
              <p:custDataLst>
                <p:tags r:id="rId7"/>
              </p:custDataLst>
            </p:nvPr>
          </p:nvCxnSpPr>
          <p:spPr>
            <a:xfrm>
              <a:off x="3810000" y="1964297"/>
              <a:ext cx="990600" cy="15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>
              <p:custDataLst>
                <p:tags r:id="rId8"/>
              </p:custDataLst>
            </p:nvPr>
          </p:nvSpPr>
          <p:spPr>
            <a:xfrm>
              <a:off x="4800600" y="1659497"/>
              <a:ext cx="12954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2600" dirty="0" err="1">
                  <a:solidFill>
                    <a:schemeClr val="accent1"/>
                  </a:solidFill>
                </a:rPr>
                <a:t>sum.o</a:t>
              </a:r>
              <a:endParaRPr lang="en-US" sz="26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941" y="939225"/>
              <a:ext cx="2121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Assembler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90840" y="2730468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accent1"/>
                  </a:solidFill>
                </a:rPr>
                <a:t>obj</a:t>
              </a:r>
              <a:r>
                <a:rPr lang="en-US" sz="3200" dirty="0">
                  <a:solidFill>
                    <a:schemeClr val="accent1"/>
                  </a:solidFill>
                </a:rPr>
                <a:t> files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35487" y="939225"/>
            <a:ext cx="3293291" cy="2091872"/>
            <a:chOff x="6035487" y="939225"/>
            <a:chExt cx="3293291" cy="2091872"/>
          </a:xfrm>
        </p:grpSpPr>
        <p:sp>
          <p:nvSpPr>
            <p:cNvPr id="29" name="Rounded Rectangle 28"/>
            <p:cNvSpPr/>
            <p:nvPr>
              <p:custDataLst>
                <p:tags r:id="rId5"/>
              </p:custDataLst>
            </p:nvPr>
          </p:nvSpPr>
          <p:spPr>
            <a:xfrm>
              <a:off x="7239000" y="2269097"/>
              <a:ext cx="1447800" cy="762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sum</a:t>
              </a:r>
            </a:p>
          </p:txBody>
        </p:sp>
        <p:cxnSp>
          <p:nvCxnSpPr>
            <p:cNvPr id="40" name="Straight Arrow Connector 39"/>
            <p:cNvCxnSpPr/>
            <p:nvPr>
              <p:custDataLst>
                <p:tags r:id="rId6"/>
              </p:custDataLst>
            </p:nvPr>
          </p:nvCxnSpPr>
          <p:spPr>
            <a:xfrm>
              <a:off x="6096000" y="2040497"/>
              <a:ext cx="1066800" cy="457200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35487" y="939225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</a:rPr>
                <a:t>Linker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2800" y="1219200"/>
              <a:ext cx="2165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executable</a:t>
              </a:r>
            </a:p>
            <a:p>
              <a:r>
                <a:rPr lang="en-US" sz="3200" dirty="0">
                  <a:solidFill>
                    <a:schemeClr val="accent1"/>
                  </a:solidFill>
                </a:rPr>
                <a:t>program</a:t>
              </a:r>
            </a:p>
          </p:txBody>
        </p:sp>
      </p:grpSp>
      <p:cxnSp>
        <p:nvCxnSpPr>
          <p:cNvPr id="39" name="Straight Arrow Connector 38"/>
          <p:cNvCxnSpPr/>
          <p:nvPr>
            <p:custDataLst>
              <p:tags r:id="rId2"/>
            </p:custDataLst>
          </p:nvPr>
        </p:nvCxnSpPr>
        <p:spPr>
          <a:xfrm>
            <a:off x="7925594" y="3087463"/>
            <a:ext cx="0" cy="1460715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563902" y="3729309"/>
            <a:ext cx="2656298" cy="2951466"/>
            <a:chOff x="6934200" y="3729309"/>
            <a:chExt cx="2656298" cy="2951466"/>
          </a:xfrm>
        </p:grpSpPr>
        <p:sp>
          <p:nvSpPr>
            <p:cNvPr id="41" name="Rectangle 40"/>
            <p:cNvSpPr/>
            <p:nvPr>
              <p:custDataLst>
                <p:tags r:id="rId4"/>
              </p:custDataLst>
            </p:nvPr>
          </p:nvSpPr>
          <p:spPr>
            <a:xfrm>
              <a:off x="6934200" y="4548178"/>
              <a:ext cx="2057400" cy="211989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Executing 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in</a:t>
              </a:r>
            </a:p>
            <a:p>
              <a:pPr algn="ctr"/>
              <a:r>
                <a:rPr lang="en-US" sz="2800" dirty="0">
                  <a:solidFill>
                    <a:schemeClr val="tx2">
                      <a:lumMod val="50000"/>
                    </a:schemeClr>
                  </a:solidFill>
                </a:rPr>
                <a:t>Memory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67700" y="372930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</a:rPr>
                <a:t>loader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6096000"/>
              <a:ext cx="1450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process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924800" y="2949714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exists on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disk</a:t>
            </a:r>
          </a:p>
        </p:txBody>
      </p:sp>
      <p:sp>
        <p:nvSpPr>
          <p:cNvPr id="43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From Writing to Running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4121" y="4294247"/>
            <a:ext cx="5129913" cy="206210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When most people say “compile” they mean </a:t>
            </a:r>
          </a:p>
          <a:p>
            <a:pPr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the entire process: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</a:rPr>
              <a:t>compile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assemble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link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0267" y="4114800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“It’s alive!”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900" y="13671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gcc</a:t>
            </a:r>
            <a:r>
              <a:rPr lang="en-US" sz="2400" dirty="0">
                <a:solidFill>
                  <a:srgbClr val="FF0000"/>
                </a:solidFill>
              </a:rPr>
              <a:t> -S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3873" y="136713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</a:rPr>
              <a:t>gcc</a:t>
            </a:r>
            <a:r>
              <a:rPr lang="en-US" sz="2400" dirty="0">
                <a:solidFill>
                  <a:schemeClr val="accent4"/>
                </a:solidFill>
              </a:rPr>
              <a:t> -c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3563" y="1367135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gcc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-o</a:t>
            </a:r>
          </a:p>
        </p:txBody>
      </p:sp>
    </p:spTree>
    <p:extLst>
      <p:ext uri="{BB962C8B-B14F-4D97-AF65-F5344CB8AC3E}">
        <p14:creationId xmlns:p14="http://schemas.microsoft.com/office/powerpoint/2010/main" val="231574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 Example 4: Store</a:t>
            </a:r>
            <a:r>
              <a:rPr lang="en-US" dirty="0"/>
              <a:t> Register </a:t>
            </a:r>
            <a:r>
              <a:rPr lang="en-US" u="sng" dirty="0"/>
              <a:t>to</a:t>
            </a:r>
            <a:r>
              <a:rPr lang="en-US" dirty="0"/>
              <a:t>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80"/>
            <a:ext cx="8382000" cy="397787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latin typeface="Courier New"/>
                <a:cs typeface="Courier New"/>
              </a:rPr>
              <a:t>A[10] = h + A[3];</a:t>
            </a:r>
          </a:p>
          <a:p>
            <a:endParaRPr lang="en-US" dirty="0"/>
          </a:p>
          <a:p>
            <a:r>
              <a:rPr lang="en-US" dirty="0"/>
              <a:t>Using Store Word (</a:t>
            </a:r>
            <a:r>
              <a:rPr lang="en-US" dirty="0" err="1">
                <a:latin typeface="Courier"/>
              </a:rPr>
              <a:t>sw</a:t>
            </a:r>
            <a:r>
              <a:rPr lang="en-US" dirty="0"/>
              <a:t>) in RISC-V:</a:t>
            </a:r>
          </a:p>
          <a:p>
            <a:pPr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b="1" dirty="0">
                <a:latin typeface="Courier New"/>
                <a:cs typeface="Courier New"/>
              </a:rPr>
              <a:t>  x10,12(x15)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A[3]</a:t>
            </a:r>
          </a:p>
          <a:p>
            <a:pPr>
              <a:buNone/>
            </a:pPr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b="1" dirty="0">
                <a:latin typeface="Courier New"/>
                <a:cs typeface="Courier New"/>
              </a:rPr>
              <a:t>add x10,x12,x10  </a:t>
            </a:r>
            <a:r>
              <a:rPr lang="en-US" dirty="0"/>
              <a:t># Temp </a:t>
            </a:r>
            <a:r>
              <a:rPr lang="en-US" dirty="0" err="1"/>
              <a:t>reg</a:t>
            </a:r>
            <a:r>
              <a:rPr lang="en-US" dirty="0"/>
              <a:t> x10 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  <a:latin typeface="Courier"/>
              </a:rPr>
              <a:t>sw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	 x10,40(x15) </a:t>
            </a:r>
            <a:r>
              <a:rPr lang="en-US" b="1" dirty="0">
                <a:latin typeface="Courier"/>
              </a:rPr>
              <a:t> </a:t>
            </a:r>
            <a:r>
              <a:rPr lang="en-US" dirty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x15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+mj-lt"/>
                <a:cs typeface="Courier New"/>
              </a:rPr>
              <a:t>x15+12 and x15+40 must be multiples of 4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860657B-73BD-2247-954C-9D91D8D00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4488" y="4126390"/>
            <a:ext cx="1521619" cy="794385"/>
          </a:xfrm>
          <a:prstGeom prst="leftArrow">
            <a:avLst>
              <a:gd name="adj1" fmla="val 46204"/>
              <a:gd name="adj2" fmla="val 45643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18 VAG Rounded Bold   07390" charset="0"/>
              </a:rPr>
              <a:t>Data flow</a:t>
            </a:r>
            <a:endParaRPr lang="en-US" sz="2000" dirty="0">
              <a:latin typeface="18 VAG Rounded Bold   0739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0C52D-30DE-DC40-BF3E-0C954D737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21431" tIns="21431" rIns="21431" bIns="21431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Loading and Storing Bytes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wrap="square" lIns="21431" tIns="21431" rIns="21431" bIns="21431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In addition to word data transfers </a:t>
            </a:r>
            <a:br>
              <a:rPr lang="en-US" altLang="en-US" sz="2400" dirty="0">
                <a:latin typeface="+mj-lt"/>
                <a:sym typeface="Lucida Grande" charset="0"/>
              </a:rPr>
            </a:b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sz="2400" b="1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b="1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sw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), RISC-V has 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byte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data transfers:</a:t>
            </a:r>
            <a:endParaRPr lang="en-US" altLang="en-US" sz="2400" dirty="0">
              <a:latin typeface="+mj-lt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load byte: </a:t>
            </a:r>
            <a:r>
              <a:rPr lang="en-US" alt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endParaRPr lang="en-US" altLang="en-US" sz="2000" b="1" dirty="0">
              <a:latin typeface="Courier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store byte: </a:t>
            </a:r>
            <a:r>
              <a:rPr lang="en-US" alt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sb</a:t>
            </a:r>
            <a:endParaRPr lang="en-US" altLang="en-US" sz="2000" b="1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Same format as </a:t>
            </a:r>
            <a:r>
              <a:rPr lang="en-US" altLang="en-US" sz="2400" b="1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b="1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endParaRPr lang="en-US" altLang="en-US" sz="2400" b="1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E.g.,  </a:t>
            </a:r>
            <a:r>
              <a:rPr lang="en-US" altLang="en-US" sz="24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r>
              <a:rPr lang="en-US" altLang="en-US" sz="2400" b="1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x10,3(x11)</a:t>
            </a:r>
            <a:endParaRPr lang="en-US" altLang="en-US" sz="2400" b="1" dirty="0">
              <a:latin typeface="Courier"/>
              <a:sym typeface="Lucida Grande" charset="0"/>
            </a:endParaRPr>
          </a:p>
          <a:p>
            <a:pPr lvl="1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contents of memory location with address = sum of “3” + contents of register x1</a:t>
            </a:r>
            <a:r>
              <a:rPr lang="en-US" altLang="en-US" sz="2000" dirty="0">
                <a:latin typeface="+mj-lt"/>
                <a:ea typeface="Courier" charset="0"/>
                <a:cs typeface="Courier" charset="0"/>
                <a:sym typeface="Courier" charset="0"/>
              </a:rPr>
              <a:t>1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is copied to the </a:t>
            </a:r>
            <a:r>
              <a:rPr lang="en-US" altLang="en-US" sz="2000" u="sng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low byte position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of register </a:t>
            </a:r>
            <a:r>
              <a:rPr lang="en-US" altLang="en-US" sz="2000" dirty="0">
                <a:solidFill>
                  <a:srgbClr val="0926B7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x1</a:t>
            </a:r>
            <a:r>
              <a:rPr lang="en-US" altLang="en-US" sz="2000" dirty="0">
                <a:solidFill>
                  <a:srgbClr val="0926B7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altLang="en-US" sz="2000" dirty="0">
              <a:latin typeface="+mj-lt"/>
              <a:sym typeface="Lucida Grande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874752" y="4777100"/>
            <a:ext cx="942975" cy="845196"/>
            <a:chOff x="0" y="0"/>
            <a:chExt cx="1056" cy="1262"/>
          </a:xfrm>
        </p:grpSpPr>
        <p:sp>
          <p:nvSpPr>
            <p:cNvPr id="9" name="Rectangle 1"/>
            <p:cNvSpPr>
              <a:spLocks/>
            </p:cNvSpPr>
            <p:nvPr/>
          </p:nvSpPr>
          <p:spPr bwMode="auto">
            <a:xfrm>
              <a:off x="345" y="0"/>
              <a:ext cx="72" cy="256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/>
            <a:p>
              <a:endParaRPr lang="en-US" sz="1013"/>
            </a:p>
          </p:txBody>
        </p:sp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0" y="267"/>
              <a:ext cx="1056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259"/>
                </a:spcBef>
              </a:pPr>
              <a: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byte</a:t>
              </a:r>
              <a:b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altLang="en-US" sz="2025" b="1"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loaded</a:t>
              </a:r>
            </a:p>
          </p:txBody>
        </p:sp>
      </p:grpSp>
      <p:sp>
        <p:nvSpPr>
          <p:cNvPr id="11" name="Rectangle 4"/>
          <p:cNvSpPr>
            <a:spLocks/>
          </p:cNvSpPr>
          <p:nvPr/>
        </p:nvSpPr>
        <p:spPr bwMode="auto">
          <a:xfrm>
            <a:off x="6419337" y="4699412"/>
            <a:ext cx="1445816" cy="3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1431" tIns="21431" rIns="21431" bIns="21431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25" b="1">
                <a:solidFill>
                  <a:srgbClr val="A408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zzz zzzz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419337" y="4699412"/>
            <a:ext cx="199118" cy="3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1431" tIns="21431" rIns="21431" bIns="21431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25" b="1">
                <a:solidFill>
                  <a:srgbClr val="3F691E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x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806376" y="5007488"/>
            <a:ext cx="1071566" cy="774872"/>
            <a:chOff x="-516" y="88"/>
            <a:chExt cx="1199" cy="115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 rot="10800000" flipH="1">
              <a:off x="271" y="88"/>
              <a:ext cx="0" cy="640"/>
            </a:xfrm>
            <a:prstGeom prst="line">
              <a:avLst/>
            </a:prstGeom>
            <a:noFill/>
            <a:ln w="63500" cap="flat">
              <a:solidFill>
                <a:srgbClr val="2B4714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013"/>
            </a:p>
          </p:txBody>
        </p:sp>
        <p:sp>
          <p:nvSpPr>
            <p:cNvPr id="18" name="Rectangle 15"/>
            <p:cNvSpPr>
              <a:spLocks/>
            </p:cNvSpPr>
            <p:nvPr/>
          </p:nvSpPr>
          <p:spPr bwMode="auto">
            <a:xfrm>
              <a:off x="-516" y="715"/>
              <a:ext cx="119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spcBef>
                  <a:spcPts val="1259"/>
                </a:spcBef>
              </a:pPr>
              <a:r>
                <a:rPr lang="en-US" altLang="en-US" sz="2025" b="1" dirty="0">
                  <a:solidFill>
                    <a:srgbClr val="408000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This bit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410C6-7CF5-5A4A-B81A-5AA17DD635A9}"/>
              </a:ext>
            </a:extLst>
          </p:cNvPr>
          <p:cNvGrpSpPr/>
          <p:nvPr/>
        </p:nvGrpSpPr>
        <p:grpSpPr>
          <a:xfrm>
            <a:off x="1771052" y="4680451"/>
            <a:ext cx="4562561" cy="770394"/>
            <a:chOff x="1771051" y="3823201"/>
            <a:chExt cx="4562561" cy="770394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168806" y="4139524"/>
              <a:ext cx="3943350" cy="454071"/>
              <a:chOff x="0" y="120"/>
              <a:chExt cx="4416" cy="678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64" y="268"/>
                <a:ext cx="4285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 dirty="0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…is copied to “sign-extend”</a:t>
                </a: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0" y="120"/>
                <a:ext cx="4416" cy="206"/>
              </a:xfrm>
              <a:prstGeom prst="leftArrow">
                <a:avLst>
                  <a:gd name="adj1" fmla="val 50000"/>
                  <a:gd name="adj2" fmla="val 401942"/>
                </a:avLst>
              </a:prstGeom>
              <a:solidFill>
                <a:schemeClr val="accent1"/>
              </a:solidFill>
              <a:ln w="9525" cap="flat">
                <a:solidFill>
                  <a:srgbClr val="7FD13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</p:grp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771051" y="3823201"/>
              <a:ext cx="4562561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r>
                <a:rPr lang="en-US" altLang="en-US" sz="2025" b="1" dirty="0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</a:t>
              </a:r>
              <a:r>
                <a:rPr lang="en-US" altLang="en-US" sz="2025" b="1" dirty="0" err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</a:t>
              </a:r>
              <a:endParaRPr lang="en-US" altLang="en-US" sz="2025" b="1" dirty="0">
                <a:solidFill>
                  <a:srgbClr val="676767"/>
                </a:solidFill>
                <a:latin typeface="Courier" charset="0"/>
                <a:ea typeface="Courier" charset="0"/>
                <a:cs typeface="Courier" charset="0"/>
                <a:sym typeface="Courier" charset="0"/>
              </a:endParaRPr>
            </a:p>
          </p:txBody>
        </p:sp>
      </p:grpSp>
      <p:sp>
        <p:nvSpPr>
          <p:cNvPr id="20" name="AutoShape 18"/>
          <p:cNvSpPr>
            <a:spLocks/>
          </p:cNvSpPr>
          <p:nvPr/>
        </p:nvSpPr>
        <p:spPr bwMode="auto">
          <a:xfrm>
            <a:off x="6333613" y="4739597"/>
            <a:ext cx="1635919" cy="251817"/>
          </a:xfrm>
          <a:prstGeom prst="roundRect">
            <a:avLst>
              <a:gd name="adj" fmla="val 20833"/>
            </a:avLst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013"/>
          </a:p>
        </p:txBody>
      </p:sp>
      <p:sp>
        <p:nvSpPr>
          <p:cNvPr id="2" name="TextBox 1"/>
          <p:cNvSpPr txBox="1"/>
          <p:nvPr/>
        </p:nvSpPr>
        <p:spPr>
          <a:xfrm flipH="1">
            <a:off x="721006" y="4720196"/>
            <a:ext cx="79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26B7"/>
                </a:solidFill>
              </a:rPr>
              <a:t>x10: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3538" y="6014925"/>
            <a:ext cx="605074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RISC-V also has “unsigned byte” loads (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lbu</a:t>
            </a:r>
            <a:r>
              <a:rPr lang="en-US" sz="2000" dirty="0"/>
              <a:t>) which </a:t>
            </a:r>
            <a:r>
              <a:rPr lang="en-US" sz="2000" u="sng" dirty="0"/>
              <a:t>zero extends</a:t>
            </a:r>
            <a:r>
              <a:rPr lang="en-US" sz="2000" dirty="0"/>
              <a:t> to fill register.  Why no unsigned store byte 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sbu</a:t>
            </a:r>
            <a:r>
              <a:rPr lang="en-US" sz="20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B42A9-300D-374D-84EA-1464AD0DF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3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Basic Arithmetic </a:t>
            </a: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Instructions 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Comments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888888"/>
                </a:solidFill>
              </a:rPr>
              <a:t>x0 (zero)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endParaRPr sz="3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Data Transfer Instructions</a:t>
            </a:r>
            <a:endParaRPr sz="3000">
              <a:solidFill>
                <a:srgbClr val="888888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Decision Making Instructions</a:t>
            </a:r>
            <a:endParaRPr sz="3000">
              <a:solidFill>
                <a:srgbClr val="FF0000"/>
              </a:solidFill>
            </a:endParaRPr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C to </a:t>
            </a:r>
            <a:r>
              <a:rPr lang="en-US" sz="3000">
                <a:solidFill>
                  <a:srgbClr val="A5A5A5"/>
                </a:solidFill>
              </a:rPr>
              <a:t>RISCV</a:t>
            </a: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3000"/>
          </a:p>
          <a:p>
            <a:pPr marL="342900" marR="0" lvl="0" indent="-330200" algn="l" rtl="0"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Bonus:  Additional Instructions</a:t>
            </a:r>
            <a:endParaRPr sz="3000"/>
          </a:p>
        </p:txBody>
      </p:sp>
      <p:sp>
        <p:nvSpPr>
          <p:cNvPr id="622" name="Google Shape;622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17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Decision Making Instructions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If Not Equal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 reg1,reg2,label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≠ value in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Jump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label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Unconditional jump to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label</a:t>
            </a:r>
            <a:endParaRPr sz="26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0" name="Google Shape;64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5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dirty="0">
                <a:solidFill>
                  <a:schemeClr val="accent1"/>
                </a:solidFill>
              </a:rPr>
              <a:t>C Example 5: I</a:t>
            </a: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 Else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5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6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88" cy="44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if(i==j)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56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(beq):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56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775" cy="445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s0,s1,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then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x0,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52" name="Google Shape;652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56"/>
          <p:cNvSpPr txBox="1"/>
          <p:nvPr/>
        </p:nvSpPr>
        <p:spPr>
          <a:xfrm>
            <a:off x="6547085" y="3043237"/>
            <a:ext cx="94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654" name="Google Shape;654;p56"/>
          <p:cNvGrpSpPr/>
          <p:nvPr/>
        </p:nvGrpSpPr>
        <p:grpSpPr>
          <a:xfrm>
            <a:off x="5671457" y="3502152"/>
            <a:ext cx="3472543" cy="400110"/>
            <a:chOff x="5671457" y="3502152"/>
            <a:chExt cx="3472543" cy="400110"/>
          </a:xfrm>
        </p:grpSpPr>
        <p:cxnSp>
          <p:nvCxnSpPr>
            <p:cNvPr id="655" name="Google Shape;655;p56"/>
            <p:cNvCxnSpPr/>
            <p:nvPr/>
          </p:nvCxnSpPr>
          <p:spPr>
            <a:xfrm rot="10800000">
              <a:off x="5671457" y="3712029"/>
              <a:ext cx="576943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656" name="Google Shape;656;p56"/>
            <p:cNvSpPr txBox="1"/>
            <p:nvPr/>
          </p:nvSpPr>
          <p:spPr>
            <a:xfrm>
              <a:off x="6313714" y="3502152"/>
              <a:ext cx="28302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This label unnecessary</a:t>
              </a:r>
              <a:endParaRPr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56"/>
          <p:cNvSpPr txBox="1"/>
          <p:nvPr/>
        </p:nvSpPr>
        <p:spPr>
          <a:xfrm>
            <a:off x="4644805" y="3490234"/>
            <a:ext cx="109728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CS61C </a:t>
            </a:r>
            <a:r>
              <a:rPr lang="en-US"/>
              <a:t>Su18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- Lecture 5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5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57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88" cy="443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if(i==j)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57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(bne):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57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775" cy="445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 s0,s1,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69" name="Google Shape;669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57"/>
          <p:cNvSpPr txBox="1"/>
          <p:nvPr/>
        </p:nvSpPr>
        <p:spPr>
          <a:xfrm>
            <a:off x="6547085" y="3043237"/>
            <a:ext cx="94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57"/>
          <p:cNvSpPr txBox="1"/>
          <p:nvPr/>
        </p:nvSpPr>
        <p:spPr>
          <a:xfrm>
            <a:off x="4644805" y="3490234"/>
            <a:ext cx="109728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2" name="Google Shape;672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CS61C </a:t>
            </a:r>
            <a:r>
              <a:rPr lang="en-US"/>
              <a:t>Su18</a:t>
            </a: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- Lecture 5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7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Branching on Conditions other than (Not) Equal</a:t>
            </a:r>
            <a:r>
              <a:rPr lang="en-US">
                <a:solidFill>
                  <a:srgbClr val="6197ED"/>
                </a:solidFill>
              </a:rPr>
              <a:t> </a:t>
            </a:r>
            <a:endParaRPr>
              <a:solidFill>
                <a:srgbClr val="6197ED"/>
              </a:solidFill>
            </a:endParaRPr>
          </a:p>
        </p:txBody>
      </p:sp>
      <p:sp>
        <p:nvSpPr>
          <p:cNvPr id="680" name="Google Shape;680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</a:t>
            </a:r>
            <a:r>
              <a:rPr lang="en-US">
                <a:solidFill>
                  <a:srgbClr val="000000"/>
                </a:solidFill>
              </a:rPr>
              <a:t>(slt)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</a:t>
            </a:r>
            <a:r>
              <a:rPr lang="en-US" sz="2800">
                <a:latin typeface="Courier New"/>
                <a:ea typeface="Courier New"/>
                <a:cs typeface="Courier New"/>
                <a:sym typeface="Courier New"/>
              </a:rPr>
              <a:t> dst, reg1,reg2</a:t>
            </a:r>
            <a:endParaRPr sz="280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>
                <a:solidFill>
                  <a:srgbClr val="000000"/>
                </a:solidFill>
              </a:rPr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reg2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Set Less Than Immediate </a:t>
            </a:r>
            <a:r>
              <a:rPr lang="en-US">
                <a:solidFill>
                  <a:srgbClr val="000000"/>
                </a:solidFill>
              </a:rPr>
              <a:t>(slti)</a:t>
            </a:r>
            <a:endParaRPr>
              <a:solidFill>
                <a:srgbClr val="000000"/>
              </a:solidFill>
            </a:endParaRPr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slti dst, reg1,imm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–"/>
            </a:pPr>
            <a:r>
              <a:rPr lang="en-US"/>
              <a:t>If value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reg1</a:t>
            </a:r>
            <a:r>
              <a:rPr lang="en-US"/>
              <a:t> &lt;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imm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/>
              <a:t> = 1, else 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682" name="Google Shape;682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75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Breaking Down the If Else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5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9"/>
          <p:cNvSpPr txBox="1">
            <a:spLocks noGrp="1"/>
          </p:cNvSpPr>
          <p:nvPr>
            <p:ph type="body" idx="2"/>
          </p:nvPr>
        </p:nvSpPr>
        <p:spPr>
          <a:xfrm>
            <a:off x="457200" y="2011679"/>
            <a:ext cx="4040100" cy="4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if(i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j)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b  /* then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 = -b /* else */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TRUE,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FALSE, execute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9"/>
          <p:cNvSpPr txBox="1">
            <a:spLocks noGrp="1"/>
          </p:cNvSpPr>
          <p:nvPr>
            <p:ph type="body" idx="3"/>
          </p:nvPr>
        </p:nvSpPr>
        <p:spPr>
          <a:xfrm>
            <a:off x="4645025" y="13716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/>
              <a:t>RISCV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/>
              <a:t>???)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59"/>
          <p:cNvSpPr txBox="1">
            <a:spLocks noGrp="1"/>
          </p:cNvSpPr>
          <p:nvPr>
            <p:ph type="body" idx="4"/>
          </p:nvPr>
        </p:nvSpPr>
        <p:spPr>
          <a:xfrm>
            <a:off x="4645025" y="2011680"/>
            <a:ext cx="40419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i→s0, j→s1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a→s2, b→s3</a:t>
            </a:r>
            <a:endParaRPr sz="2400" b="0" i="1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slt t0 s0 s1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0,x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then: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s2, s3,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   </a:t>
            </a:r>
            <a:r>
              <a:rPr lang="en-US" sz="240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400" b="0" i="1" u="none" strike="noStrike" cap="none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 s2,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0, s3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</p:txBody>
      </p:sp>
      <p:sp>
        <p:nvSpPr>
          <p:cNvPr id="693" name="Google Shape;69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9"/>
          <p:cNvSpPr txBox="1"/>
          <p:nvPr/>
        </p:nvSpPr>
        <p:spPr>
          <a:xfrm>
            <a:off x="5937478" y="3424225"/>
            <a:ext cx="644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5" name="Google Shape;695;p59"/>
          <p:cNvSpPr txBox="1"/>
          <p:nvPr/>
        </p:nvSpPr>
        <p:spPr>
          <a:xfrm>
            <a:off x="4573502" y="3400425"/>
            <a:ext cx="767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6" name="Google Shape;69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2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 Loop Mapped to RISC-V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A</a:t>
            </a:r>
            <a:r>
              <a:rPr lang="en-US" sz="2000" dirty="0">
                <a:latin typeface="Courier"/>
                <a:cs typeface="Courier"/>
              </a:rPr>
              <a:t>[20];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= 0;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for (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 &lt;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20</a:t>
            </a:r>
            <a:r>
              <a:rPr lang="en-US" sz="2000" dirty="0">
                <a:latin typeface="Courier"/>
                <a:cs typeface="Courier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++)</a:t>
            </a:r>
            <a:endParaRPr lang="en-US" sz="16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latin typeface="Courier"/>
                <a:cs typeface="Courier"/>
              </a:rPr>
              <a:t> += 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A[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]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55960" y="2072256"/>
            <a:ext cx="4389120" cy="3594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x9</a:t>
            </a:r>
            <a:r>
              <a:rPr lang="en-US" sz="2000" dirty="0">
                <a:latin typeface="Courier"/>
                <a:cs typeface="Courier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Courier"/>
                <a:cs typeface="Courier"/>
              </a:rPr>
              <a:t>x8</a:t>
            </a:r>
            <a:r>
              <a:rPr lang="en-US" sz="2000" dirty="0">
                <a:latin typeface="Courier"/>
                <a:cs typeface="Courier"/>
              </a:rPr>
              <a:t>, x0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x9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=&amp;A[0]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x10</a:t>
            </a:r>
            <a:r>
              <a:rPr lang="en-US" sz="2000" dirty="0">
                <a:latin typeface="Courier"/>
                <a:cs typeface="Courier"/>
              </a:rPr>
              <a:t>, x0, x0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x11</a:t>
            </a:r>
            <a:r>
              <a:rPr lang="en-US" sz="2000" dirty="0">
                <a:latin typeface="Courier"/>
                <a:cs typeface="Courier"/>
              </a:rPr>
              <a:t>, x0, x0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x13</a:t>
            </a:r>
            <a:r>
              <a:rPr lang="en-US" sz="2000" dirty="0">
                <a:latin typeface="Courier"/>
                <a:cs typeface="Courier"/>
              </a:rPr>
              <a:t>,x0, 20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x13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=20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  <a:r>
              <a:rPr lang="en-US" sz="2000" dirty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bge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x11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926B7"/>
                </a:solidFill>
                <a:latin typeface="Courier"/>
                <a:cs typeface="Courier"/>
              </a:rPr>
              <a:t>x13</a:t>
            </a:r>
            <a:r>
              <a:rPr lang="en-US" sz="2000" dirty="0">
                <a:latin typeface="Courier"/>
                <a:cs typeface="Courier"/>
              </a:rPr>
              <a:t>,Done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lw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x12</a:t>
            </a:r>
            <a:r>
              <a:rPr lang="en-US" sz="2000" dirty="0">
                <a:latin typeface="Courier"/>
                <a:cs typeface="Courier"/>
              </a:rPr>
              <a:t>, 0(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x9</a:t>
            </a:r>
            <a:r>
              <a:rPr lang="en-US" sz="2000" dirty="0">
                <a:latin typeface="Courier"/>
                <a:cs typeface="Courier"/>
              </a:rPr>
              <a:t>)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x12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=A[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add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x10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x10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x12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>
                <a:solidFill>
                  <a:srgbClr val="00B050"/>
                </a:solidFill>
                <a:latin typeface="Courier"/>
                <a:cs typeface="Courier"/>
              </a:rPr>
              <a:t>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+=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x9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FFC000"/>
                </a:solidFill>
                <a:latin typeface="Courier"/>
                <a:cs typeface="Courier"/>
              </a:rPr>
              <a:t> x9</a:t>
            </a:r>
            <a:r>
              <a:rPr lang="en-US" sz="2000" dirty="0">
                <a:latin typeface="Courier"/>
                <a:cs typeface="Courier"/>
              </a:rPr>
              <a:t>,4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&amp;A[i+1]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addi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x11</a:t>
            </a:r>
            <a:r>
              <a:rPr lang="en-US" sz="2000" dirty="0">
                <a:latin typeface="Courier"/>
                <a:cs typeface="Courier"/>
              </a:rPr>
              <a:t>,</a:t>
            </a:r>
            <a:r>
              <a:rPr lang="en-US" sz="2000" dirty="0">
                <a:solidFill>
                  <a:srgbClr val="FF0000"/>
                </a:solidFill>
                <a:latin typeface="Courier"/>
                <a:cs typeface="Courier"/>
              </a:rPr>
              <a:t>x11</a:t>
            </a:r>
            <a:r>
              <a:rPr lang="en-US" sz="2000" dirty="0">
                <a:latin typeface="Courier"/>
                <a:cs typeface="Courier"/>
              </a:rPr>
              <a:t>,1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# </a:t>
            </a:r>
            <a:r>
              <a:rPr lang="en-US" sz="20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j </a:t>
            </a:r>
            <a:r>
              <a:rPr lang="en-US" sz="2000" dirty="0">
                <a:solidFill>
                  <a:srgbClr val="C00000"/>
                </a:solidFill>
                <a:latin typeface="Courier"/>
                <a:cs typeface="Courier"/>
              </a:rPr>
              <a:t>Loop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Done:  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7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22960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put our all of our new </a:t>
            </a:r>
            <a:r>
              <a:rPr lang="en-US"/>
              <a:t>RISCV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knowledge to use in an example:  “Fast String Copy”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code is as follows: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Copy string from p to q */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char *p, *q;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	while((*q++ = *p++) != ‘\0’) ;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know about its structure?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loop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condition is an equality test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5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52A2-841F-1C90-3511-CFC80A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1380"/>
            <a:ext cx="8686800" cy="23332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 foo2() {</a:t>
            </a:r>
          </a:p>
          <a:p>
            <a:pPr marL="0" indent="0">
              <a:buNone/>
            </a:pPr>
            <a:r>
              <a:rPr lang="en-US" dirty="0"/>
              <a:t>   return </a:t>
            </a:r>
            <a:r>
              <a:rPr lang="en-US" dirty="0" err="1"/>
              <a:t>a+b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EC27-E6FB-3C42-FA90-20006EEB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statement runs faster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2273-C882-255D-B8DB-ED820B013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68A846B-5034-C488-E5E7-32AAFF3C4C67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C49BA6F-E280-80F5-6920-8F51194692DA}"/>
              </a:ext>
            </a:extLst>
          </p:cNvPr>
          <p:cNvSpPr txBox="1">
            <a:spLocks/>
          </p:cNvSpPr>
          <p:nvPr/>
        </p:nvSpPr>
        <p:spPr bwMode="auto">
          <a:xfrm>
            <a:off x="4495800" y="1838185"/>
            <a:ext cx="4343400" cy="217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int foo3()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   return </a:t>
            </a:r>
            <a:r>
              <a:rPr lang="en-US" kern="0" dirty="0" err="1"/>
              <a:t>a+b+c</a:t>
            </a:r>
            <a:r>
              <a:rPr lang="en-US" kern="0" dirty="0"/>
              <a:t>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}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16106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code skeleton: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lb   $t0,0($s0)  # $t0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# *q = $t0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# if *p==0, go to Exit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68"/>
          <p:cNvSpPr txBox="1"/>
          <p:nvPr/>
        </p:nvSpPr>
        <p:spPr>
          <a:xfrm>
            <a:off x="4658751" y="3055894"/>
            <a:ext cx="4240263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rPr lang="en-US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urier New"/>
              <a:buNone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</p:txBody>
      </p:sp>
      <p:sp>
        <p:nvSpPr>
          <p:cNvPr id="797" name="Google Shape;797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4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lines: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lb   $t0,0($s0)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sb   $t0,0($s1)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$s0,$s0,1	</a:t>
            </a:r>
            <a:r>
              <a:rPr lang="en-US" sz="12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$s1,$s1,1 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beq  $t0,$0,Exit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N*6 instructions</a:t>
            </a:r>
            <a:endParaRPr sz="3200" b="0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69"/>
          <p:cNvSpPr txBox="1"/>
          <p:nvPr/>
        </p:nvSpPr>
        <p:spPr>
          <a:xfrm>
            <a:off x="1558636" y="3054927"/>
            <a:ext cx="3134191" cy="2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lb   t0,0(s0)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/>
              <a:buNone/>
            </a:pP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t0,0,Exit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9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Finished code: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p→$s0, q→$s1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0,Exit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*p==0, go to Exit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j Loop      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go to Loop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Exit: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N chars in p =&gt; N*6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75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 to </a:t>
            </a: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1248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code using bne: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copy String p to 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p→s0, q→s1 (pointers)</a:t>
            </a:r>
            <a:endParaRPr sz="2400" b="0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Loop: lb   t0,0(s0)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t0 = *p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sb   t0,0(s1)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# *q = t0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s0,s0,1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# p = p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addi s1,s1,1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# q = q + 1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bne  t0,</a:t>
            </a:r>
            <a:r>
              <a:rPr lang="en-US" sz="2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0,Loop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# if *p!=0, go to Loop</a:t>
            </a:r>
            <a:endParaRPr sz="2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N chars in p =&gt; N*5 instructions</a:t>
            </a:r>
            <a:endParaRPr sz="3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9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352A2-841F-1C90-3511-CFC80A8F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90" y="1243338"/>
            <a:ext cx="8686800" cy="762000"/>
          </a:xfrm>
        </p:spPr>
        <p:txBody>
          <a:bodyPr/>
          <a:lstStyle/>
          <a:p>
            <a:r>
              <a:rPr lang="en-US" dirty="0"/>
              <a:t>c = ( a + b )        OR       c = ( a + b ) + 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1EC27-E6FB-3C42-FA90-20006EEB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statement runs faster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2273-C882-255D-B8DB-ED820B013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68A846B-5034-C488-E5E7-32AAFF3C4C67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 + b            OR       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216B712-0FE2-775B-DF8F-2CA953EBFF40}"/>
              </a:ext>
            </a:extLst>
          </p:cNvPr>
          <p:cNvSpPr txBox="1">
            <a:spLocks/>
          </p:cNvSpPr>
          <p:nvPr/>
        </p:nvSpPr>
        <p:spPr bwMode="auto">
          <a:xfrm>
            <a:off x="457200" y="4852662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3733" b="0" i="0" cap="none">
                <a:solidFill>
                  <a:srgbClr val="262626"/>
                </a:solidFill>
                <a:latin typeface="Calibri" pitchFamily="34" charset="0"/>
                <a:ea typeface="+mn-ea"/>
                <a:cs typeface="+mn-cs"/>
              </a:defRPr>
            </a:lvl1pPr>
            <a:lvl2pPr marL="5842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tabLst/>
              <a:defRPr lang="en-US" sz="20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 marL="7556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927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4pPr>
            <a:lvl5pPr marL="1155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tabLst/>
              <a:defRPr sz="2000"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c = a[</a:t>
            </a:r>
            <a:r>
              <a:rPr lang="en-US" kern="0" dirty="0" err="1"/>
              <a:t>i</a:t>
            </a:r>
            <a:r>
              <a:rPr lang="en-US" kern="0" dirty="0"/>
              <a:t>] + b[</a:t>
            </a:r>
            <a:r>
              <a:rPr lang="en-US" kern="0" dirty="0" err="1"/>
              <a:t>i</a:t>
            </a:r>
            <a:r>
              <a:rPr lang="en-US" kern="0" dirty="0"/>
              <a:t>]     OR       c = a[c[</a:t>
            </a:r>
            <a:r>
              <a:rPr lang="en-US" kern="0" dirty="0" err="1"/>
              <a:t>i</a:t>
            </a:r>
            <a:r>
              <a:rPr lang="en-US" kern="0" dirty="0"/>
              <a:t>]] + a[c[</a:t>
            </a:r>
            <a:r>
              <a:rPr lang="en-US" kern="0" dirty="0" err="1"/>
              <a:t>i</a:t>
            </a:r>
            <a:r>
              <a:rPr lang="en-US" kern="0" dirty="0"/>
              <a:t>]] 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700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Registers -- Summary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high-level languages, number of variables limited only by available memory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ISAs have a fixed, small number of operands called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locations built directly into hardware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Registers are EXTREMELY FAST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(faster than 1 billionth of a second)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Drawback: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Operations can only be performed on these predetermined number of registers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12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2" y="378965"/>
            <a:ext cx="9175266" cy="742950"/>
          </a:xfrm>
        </p:spPr>
        <p:txBody>
          <a:bodyPr/>
          <a:lstStyle/>
          <a:p>
            <a:r>
              <a:rPr lang="en-US" dirty="0"/>
              <a:t>Aside: Registers are </a:t>
            </a:r>
            <a:r>
              <a:rPr lang="en-US" u="sng" dirty="0"/>
              <a:t>Inside</a:t>
            </a:r>
            <a:r>
              <a:rPr lang="en-US" dirty="0"/>
              <a:t> the Processor</a:t>
            </a:r>
          </a:p>
        </p:txBody>
      </p:sp>
      <p:grpSp>
        <p:nvGrpSpPr>
          <p:cNvPr id="507" name="Group 506"/>
          <p:cNvGrpSpPr/>
          <p:nvPr/>
        </p:nvGrpSpPr>
        <p:grpSpPr>
          <a:xfrm>
            <a:off x="242887" y="1500187"/>
            <a:ext cx="8145410" cy="4210515"/>
            <a:chOff x="3632200" y="3352800"/>
            <a:chExt cx="7842720" cy="3724959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32200" y="3352800"/>
              <a:ext cx="3048000" cy="3077308"/>
              <a:chOff x="609600" y="1676400"/>
              <a:chExt cx="3048000" cy="39624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Processor</a:t>
                </a: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838200" y="2164197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Control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 dirty="0">
                    <a:solidFill>
                      <a:prstClr val="black"/>
                    </a:solidFill>
                    <a:latin typeface="Calibri"/>
                  </a:rPr>
                  <a:t>Datapath</a:t>
                </a:r>
              </a:p>
            </p:txBody>
          </p:sp>
          <p:cxnSp>
            <p:nvCxnSpPr>
              <p:cNvPr id="258" name="Straight Arrow Connector 257"/>
              <p:cNvCxnSpPr/>
              <p:nvPr/>
            </p:nvCxnSpPr>
            <p:spPr>
              <a:xfrm>
                <a:off x="1523206" y="2725783"/>
                <a:ext cx="0" cy="323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2668588" y="2717104"/>
                <a:ext cx="0" cy="33089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0" name="Group 259"/>
            <p:cNvGrpSpPr/>
            <p:nvPr/>
          </p:nvGrpSpPr>
          <p:grpSpPr>
            <a:xfrm>
              <a:off x="3970528" y="4791404"/>
              <a:ext cx="2362202" cy="1371600"/>
              <a:chOff x="914399" y="3505200"/>
              <a:chExt cx="2362202" cy="18288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r>
                  <a:rPr lang="en-US" sz="1350" kern="0">
                    <a:solidFill>
                      <a:prstClr val="black"/>
                    </a:solidFill>
                    <a:latin typeface="Calibri"/>
                  </a:rPr>
                  <a:t>PC</a:t>
                </a:r>
              </a:p>
            </p:txBody>
          </p:sp>
          <p:grpSp>
            <p:nvGrpSpPr>
              <p:cNvPr id="262" name="Group 261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266" name="Rectangle 265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1600200" y="4038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white"/>
                    </a:solidFill>
                    <a:effectLst>
                      <a:glow rad="101600">
                        <a:prstClr val="white">
                          <a:alpha val="75000"/>
                        </a:prstClr>
                      </a:glow>
                    </a:effectLst>
                    <a:latin typeface="Calibri"/>
                  </a:endParaRPr>
                </a:p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1650578" y="4039558"/>
                  <a:ext cx="1508091" cy="599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2700" b="1" kern="0" dirty="0">
                      <a:solidFill>
                        <a:srgbClr val="FF0000"/>
                      </a:solidFill>
                      <a:effectLst>
                        <a:glow rad="2540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Registers</a:t>
                  </a:r>
                </a:p>
              </p:txBody>
            </p:sp>
          </p:grpSp>
          <p:grpSp>
            <p:nvGrpSpPr>
              <p:cNvPr id="263" name="Group 262"/>
              <p:cNvGrpSpPr/>
              <p:nvPr/>
            </p:nvGrpSpPr>
            <p:grpSpPr>
              <a:xfrm>
                <a:off x="914400" y="4718953"/>
                <a:ext cx="2362200" cy="615047"/>
                <a:chOff x="4572000" y="3423553"/>
                <a:chExt cx="2362200" cy="615047"/>
              </a:xfrm>
            </p:grpSpPr>
            <p:sp>
              <p:nvSpPr>
                <p:cNvPr id="264" name="Trapezoid 263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590605" y="3423553"/>
                  <a:ext cx="1755193" cy="59902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Arithmetic &amp; Logic Unit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effectLst>
                        <a:glow rad="152400">
                          <a:prstClr val="white">
                            <a:alpha val="75000"/>
                          </a:prstClr>
                        </a:glow>
                      </a:effectLst>
                      <a:latin typeface="Calibri"/>
                    </a:rPr>
                    <a:t>(ALU)</a:t>
                  </a:r>
                </a:p>
              </p:txBody>
            </p:sp>
          </p:grpSp>
        </p:grpSp>
        <p:sp>
          <p:nvSpPr>
            <p:cNvPr id="276" name="Rectangle 275"/>
            <p:cNvSpPr/>
            <p:nvPr/>
          </p:nvSpPr>
          <p:spPr>
            <a:xfrm>
              <a:off x="8045920" y="3352800"/>
              <a:ext cx="1905000" cy="30861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/>
            <a:lstStyle/>
            <a:p>
              <a:pPr defTabSz="257175">
                <a:defRPr/>
              </a:pPr>
              <a:r>
                <a:rPr lang="en-US" sz="1350" b="1" kern="0">
                  <a:solidFill>
                    <a:prstClr val="black"/>
                  </a:solidFill>
                  <a:latin typeface="Calibri"/>
                </a:rPr>
                <a:t>Memory</a:t>
              </a: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9950920" y="3467100"/>
              <a:ext cx="1524000" cy="571500"/>
              <a:chOff x="6705600" y="1676400"/>
              <a:chExt cx="1524000" cy="7620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7315200" y="16764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Input</a:t>
                </a:r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rot="10800000">
                <a:off x="6705600" y="19812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>
              <a:off x="9950920" y="5810250"/>
              <a:ext cx="1524000" cy="571500"/>
              <a:chOff x="6705600" y="4800600"/>
              <a:chExt cx="1524000" cy="76200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7315200" y="4800600"/>
                <a:ext cx="914400" cy="7620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t"/>
              <a:lstStyle/>
              <a:p>
                <a:pPr defTabSz="257175">
                  <a:defRPr/>
                </a:pPr>
                <a:r>
                  <a:rPr lang="en-US" sz="1350" b="1" kern="0">
                    <a:solidFill>
                      <a:prstClr val="black"/>
                    </a:solidFill>
                    <a:latin typeface="Calibri"/>
                  </a:rPr>
                  <a:t>Output</a:t>
                </a:r>
              </a:p>
            </p:txBody>
          </p:sp>
          <p:cxnSp>
            <p:nvCxnSpPr>
              <p:cNvPr id="282" name="Straight Arrow Connector 281"/>
              <p:cNvCxnSpPr/>
              <p:nvPr/>
            </p:nvCxnSpPr>
            <p:spPr>
              <a:xfrm rot="10800000" flipH="1">
                <a:off x="6705600" y="5181600"/>
                <a:ext cx="609600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83" name="Group 282"/>
            <p:cNvGrpSpPr/>
            <p:nvPr/>
          </p:nvGrpSpPr>
          <p:grpSpPr>
            <a:xfrm>
              <a:off x="8198320" y="3695700"/>
              <a:ext cx="1524000" cy="2571750"/>
              <a:chOff x="4953000" y="1981200"/>
              <a:chExt cx="1524000" cy="3429000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76" name="Rectangle 47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7" name="Rectangle 47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0" name="Rectangle 47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1" name="Rectangle 48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67" name="Rectangle 46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8" name="Rectangle 46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2" name="Rectangle 47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3" name="Rectangle 47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2" name="Rectangle 46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3" name="Rectangle 46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9" name="Rectangle 44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31" name="Rectangle 43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Rectangle 42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Rectangle 42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404" name="Rectangle 40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Rectangle 41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95" name="Rectangle 39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9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86" name="Rectangle 38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77" name="Rectangle 37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68" name="Rectangle 36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9" name="Rectangle 35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50" name="Rectangle 34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41" name="Rectangle 34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32" name="Rectangle 33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23" name="Rectangle 32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14" name="Rectangle 31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4" name="TextBox 303"/>
              <p:cNvSpPr txBox="1"/>
              <p:nvPr/>
            </p:nvSpPr>
            <p:spPr>
              <a:xfrm>
                <a:off x="5181600" y="3619659"/>
                <a:ext cx="1066800" cy="43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57175">
                  <a:defRPr/>
                </a:pPr>
                <a:r>
                  <a:rPr lang="en-US" kern="0" dirty="0">
                    <a:solidFill>
                      <a:prstClr val="black"/>
                    </a:solidFill>
                    <a:effectLst>
                      <a:glow rad="228600">
                        <a:prstClr val="white">
                          <a:alpha val="75000"/>
                        </a:prstClr>
                      </a:glow>
                    </a:effectLst>
                    <a:latin typeface="Calibri"/>
                  </a:rPr>
                  <a:t>Bytes</a:t>
                </a: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6332729" y="3681834"/>
              <a:ext cx="2122531" cy="3395925"/>
              <a:chOff x="3087409" y="1962712"/>
              <a:chExt cx="2122531" cy="4527898"/>
            </a:xfrm>
          </p:grpSpPr>
          <p:grpSp>
            <p:nvGrpSpPr>
              <p:cNvPr id="486" name="Group 485"/>
              <p:cNvGrpSpPr/>
              <p:nvPr/>
            </p:nvGrpSpPr>
            <p:grpSpPr>
              <a:xfrm>
                <a:off x="3429000" y="1962712"/>
                <a:ext cx="1374540" cy="3085225"/>
                <a:chOff x="3429000" y="1962712"/>
                <a:chExt cx="1374540" cy="3085225"/>
              </a:xfrm>
            </p:grpSpPr>
            <p:cxnSp>
              <p:nvCxnSpPr>
                <p:cNvPr id="490" name="Straight Arrow Connector 489"/>
                <p:cNvCxnSpPr/>
                <p:nvPr/>
              </p:nvCxnSpPr>
              <p:spPr>
                <a:xfrm>
                  <a:off x="3429000" y="2514600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1" name="Straight Arrow Connector 490"/>
                <p:cNvCxnSpPr>
                  <a:cxnSpLocks/>
                </p:cNvCxnSpPr>
                <p:nvPr/>
              </p:nvCxnSpPr>
              <p:spPr>
                <a:xfrm>
                  <a:off x="3431940" y="3478404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2" name="Straight Arrow Connector 491"/>
                <p:cNvCxnSpPr/>
                <p:nvPr/>
              </p:nvCxnSpPr>
              <p:spPr>
                <a:xfrm>
                  <a:off x="3429000" y="4535269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493" name="Straight Arrow Connector 492"/>
                <p:cNvCxnSpPr/>
                <p:nvPr/>
              </p:nvCxnSpPr>
              <p:spPr>
                <a:xfrm rot="10800000">
                  <a:off x="3429000" y="4725988"/>
                  <a:ext cx="1371600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sp>
              <p:nvSpPr>
                <p:cNvPr id="494" name="TextBox 493"/>
                <p:cNvSpPr txBox="1"/>
                <p:nvPr/>
              </p:nvSpPr>
              <p:spPr>
                <a:xfrm>
                  <a:off x="3513882" y="1962712"/>
                  <a:ext cx="969586" cy="5990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Enable?</a:t>
                  </a:r>
                </a:p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Read/Write</a:t>
                  </a:r>
                </a:p>
              </p:txBody>
            </p:sp>
            <p:sp>
              <p:nvSpPr>
                <p:cNvPr id="495" name="TextBox 494"/>
                <p:cNvSpPr txBox="1"/>
                <p:nvPr/>
              </p:nvSpPr>
              <p:spPr>
                <a:xfrm>
                  <a:off x="3676728" y="3177621"/>
                  <a:ext cx="721093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Address</a:t>
                  </a:r>
                </a:p>
              </p:txBody>
            </p:sp>
            <p:sp>
              <p:nvSpPr>
                <p:cNvPr id="496" name="TextBox 495"/>
                <p:cNvSpPr txBox="1"/>
                <p:nvPr/>
              </p:nvSpPr>
              <p:spPr>
                <a:xfrm>
                  <a:off x="3635080" y="4256261"/>
                  <a:ext cx="936919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Write Data</a:t>
                  </a:r>
                </a:p>
              </p:txBody>
            </p:sp>
            <p:sp>
              <p:nvSpPr>
                <p:cNvPr id="497" name="TextBox 496"/>
                <p:cNvSpPr txBox="1"/>
                <p:nvPr/>
              </p:nvSpPr>
              <p:spPr>
                <a:xfrm>
                  <a:off x="3681872" y="4693968"/>
                  <a:ext cx="877292" cy="353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 dirty="0">
                      <a:solidFill>
                        <a:prstClr val="black"/>
                      </a:solidFill>
                      <a:latin typeface="Calibri"/>
                    </a:rPr>
                    <a:t>Read Data</a:t>
                  </a:r>
                </a:p>
              </p:txBody>
            </p:sp>
          </p:grpSp>
          <p:grpSp>
            <p:nvGrpSpPr>
              <p:cNvPr id="487" name="Group 486"/>
              <p:cNvGrpSpPr/>
              <p:nvPr/>
            </p:nvGrpSpPr>
            <p:grpSpPr>
              <a:xfrm>
                <a:off x="3087409" y="5746591"/>
                <a:ext cx="2122531" cy="744019"/>
                <a:chOff x="3163609" y="5822791"/>
                <a:chExt cx="2122531" cy="744019"/>
              </a:xfrm>
            </p:grpSpPr>
            <p:sp>
              <p:nvSpPr>
                <p:cNvPr id="488" name="Left Brace 487"/>
                <p:cNvSpPr/>
                <p:nvPr/>
              </p:nvSpPr>
              <p:spPr>
                <a:xfrm rot="16200000">
                  <a:off x="3988672" y="5441791"/>
                  <a:ext cx="381000" cy="1143000"/>
                </a:xfrm>
                <a:prstGeom prst="leftBrace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257175">
                    <a:defRPr/>
                  </a:pPr>
                  <a:endParaRPr lang="en-US" sz="135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9" name="TextBox 488"/>
                <p:cNvSpPr txBox="1"/>
                <p:nvPr/>
              </p:nvSpPr>
              <p:spPr>
                <a:xfrm>
                  <a:off x="3163609" y="6212841"/>
                  <a:ext cx="2122531" cy="3539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57175">
                    <a:defRPr/>
                  </a:pPr>
                  <a:r>
                    <a:rPr lang="en-US" sz="1350" kern="0">
                      <a:solidFill>
                        <a:prstClr val="black"/>
                      </a:solidFill>
                      <a:latin typeface="Calibri"/>
                    </a:rPr>
                    <a:t>Processor-Memory Interface</a:t>
                  </a:r>
                </a:p>
              </p:txBody>
            </p:sp>
          </p:grpSp>
        </p:grpSp>
        <p:grpSp>
          <p:nvGrpSpPr>
            <p:cNvPr id="498" name="Group 497"/>
            <p:cNvGrpSpPr/>
            <p:nvPr/>
          </p:nvGrpSpPr>
          <p:grpSpPr>
            <a:xfrm>
              <a:off x="9528762" y="6519757"/>
              <a:ext cx="1741303" cy="509068"/>
              <a:chOff x="6283442" y="5791200"/>
              <a:chExt cx="1741303" cy="678755"/>
            </a:xfrm>
          </p:grpSpPr>
          <p:sp>
            <p:nvSpPr>
              <p:cNvPr id="499" name="Left Brace 498"/>
              <p:cNvSpPr/>
              <p:nvPr/>
            </p:nvSpPr>
            <p:spPr>
              <a:xfrm rot="16200000">
                <a:off x="6934200" y="5410200"/>
                <a:ext cx="381000" cy="1143000"/>
              </a:xfrm>
              <a:prstGeom prst="leftBrac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257175">
                  <a:defRPr/>
                </a:pPr>
                <a:endParaRPr lang="en-US" sz="135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0" name="TextBox 499"/>
              <p:cNvSpPr txBox="1"/>
              <p:nvPr/>
            </p:nvSpPr>
            <p:spPr>
              <a:xfrm>
                <a:off x="6283442" y="6115987"/>
                <a:ext cx="1741303" cy="35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57175">
                  <a:defRPr/>
                </a:pPr>
                <a:r>
                  <a:rPr lang="en-US" sz="1350" kern="0" dirty="0">
                    <a:solidFill>
                      <a:prstClr val="black"/>
                    </a:solidFill>
                    <a:latin typeface="Calibri"/>
                  </a:rPr>
                  <a:t>I/O-Memory Interfaces</a:t>
                </a:r>
              </a:p>
            </p:txBody>
          </p:sp>
        </p:grpSp>
        <p:sp>
          <p:nvSpPr>
            <p:cNvPr id="501" name="Rectangle 500"/>
            <p:cNvSpPr/>
            <p:nvPr/>
          </p:nvSpPr>
          <p:spPr>
            <a:xfrm>
              <a:off x="8210908" y="4161039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Program</a:t>
              </a: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8186910" y="5525456"/>
              <a:ext cx="1517017" cy="56883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257175">
                <a:defRPr/>
              </a:pPr>
              <a:r>
                <a:rPr lang="en-US" sz="1350" kern="0">
                  <a:solidFill>
                    <a:prstClr val="black"/>
                  </a:solidFill>
                  <a:latin typeface="Calibri"/>
                </a:rPr>
                <a:t>Data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A895D-C66A-4046-94CD-222A9144A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	Memory 		vs.	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dirty="0"/>
              <a:t>Addresses 		</a:t>
            </a:r>
            <a:r>
              <a:rPr lang="en-US" sz="2800" b="1" dirty="0"/>
              <a:t>vs.</a:t>
            </a:r>
            <a:r>
              <a:rPr lang="en-US" sz="2800" dirty="0"/>
              <a:t>	Names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0x7FFFD024C3DC</a:t>
            </a:r>
            <a:r>
              <a:rPr lang="is-IS" dirty="0">
                <a:cs typeface="Courier New" panose="02070309020205020404" pitchFamily="49" charset="0"/>
              </a:rPr>
              <a:t>	</a:t>
            </a:r>
            <a:r>
              <a:rPr lang="is-IS" dirty="0"/>
              <a:t>	</a:t>
            </a:r>
            <a:r>
              <a:rPr lang="is-IS" dirty="0">
                <a:latin typeface="Courier New" panose="02070309020205020404" pitchFamily="49" charset="0"/>
                <a:cs typeface="Courier New" panose="02070309020205020404" pitchFamily="49" charset="0"/>
              </a:rPr>
              <a:t>%x0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Big				</a:t>
            </a:r>
            <a:r>
              <a:rPr lang="en-US" sz="2800" b="1" dirty="0"/>
              <a:t>vs.</a:t>
            </a:r>
            <a:r>
              <a:rPr lang="en-US" dirty="0"/>
              <a:t>	</a:t>
            </a:r>
            <a:r>
              <a:rPr lang="en-US" sz="2800" dirty="0"/>
              <a:t>Small</a:t>
            </a:r>
          </a:p>
          <a:p>
            <a:pPr lvl="1"/>
            <a:r>
              <a:rPr lang="en-US" sz="2400" dirty="0"/>
              <a:t>~ 8 </a:t>
            </a:r>
            <a:r>
              <a:rPr lang="en-US" sz="2400" dirty="0" err="1"/>
              <a:t>GiB</a:t>
            </a:r>
            <a:r>
              <a:rPr lang="en-US" sz="2400" dirty="0"/>
              <a:t>				(16 x 8 B) = </a:t>
            </a:r>
            <a:r>
              <a:rPr lang="en-US" dirty="0"/>
              <a:t>128</a:t>
            </a:r>
            <a:r>
              <a:rPr lang="en-US" sz="2400" dirty="0"/>
              <a:t> B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Slow			</a:t>
            </a:r>
            <a:r>
              <a:rPr lang="en-US" sz="2800" b="1" dirty="0"/>
              <a:t>vs.</a:t>
            </a:r>
            <a:r>
              <a:rPr lang="en-US" sz="2800" dirty="0"/>
              <a:t>	Fast</a:t>
            </a:r>
          </a:p>
          <a:p>
            <a:pPr lvl="1"/>
            <a:r>
              <a:rPr lang="en-US" sz="2400" dirty="0"/>
              <a:t>~50-100 ns			</a:t>
            </a:r>
            <a:r>
              <a:rPr lang="en-US" dirty="0">
                <a:ea typeface="ＭＳ Ｐゴシック" pitchFamily="34" charset="-128"/>
              </a:rPr>
              <a:t>sub-nanosecond timescale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Dynamic			</a:t>
            </a:r>
            <a:r>
              <a:rPr lang="en-US" sz="2800" b="1" dirty="0"/>
              <a:t>vs.</a:t>
            </a:r>
            <a:r>
              <a:rPr lang="en-US" sz="2800" dirty="0"/>
              <a:t>	Static</a:t>
            </a:r>
            <a:endParaRPr lang="en-US" dirty="0"/>
          </a:p>
          <a:p>
            <a:pPr lvl="1"/>
            <a:r>
              <a:rPr lang="en-US" dirty="0"/>
              <a:t>Can “grow” as needed		fixed number in hardware</a:t>
            </a:r>
            <a:br>
              <a:rPr lang="en-US" dirty="0"/>
            </a:br>
            <a:r>
              <a:rPr lang="en-US" dirty="0"/>
              <a:t>  while program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RISC V Integer Registers – 32 bits 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120CF7-1C0F-B549-81E8-3954909FD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43" y="1197678"/>
            <a:ext cx="7525113" cy="555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88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RISCV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Instructions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2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Syntax is rigid: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dst, src1, src2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3 operands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register getting result (“destination”)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first register for operation (“source 1”)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src2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second register for operation (“source 2”)</a:t>
            </a:r>
            <a:endParaRPr/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779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19724</TotalTime>
  <Words>3133</Words>
  <Application>Microsoft Macintosh PowerPoint</Application>
  <PresentationFormat>On-screen Show (4:3)</PresentationFormat>
  <Paragraphs>488</Paragraphs>
  <Slides>33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18 VAG Rounded Bold   07390</vt:lpstr>
      <vt:lpstr>Arial</vt:lpstr>
      <vt:lpstr>Arial Narrow</vt:lpstr>
      <vt:lpstr>Calibri</vt:lpstr>
      <vt:lpstr>Courier</vt:lpstr>
      <vt:lpstr>Courier New</vt:lpstr>
      <vt:lpstr>Lucida Grande</vt:lpstr>
      <vt:lpstr>Roboto Regular</vt:lpstr>
      <vt:lpstr>Times New Roman</vt:lpstr>
      <vt:lpstr>Wingdings</vt:lpstr>
      <vt:lpstr>UWTheme-351-Au18</vt:lpstr>
      <vt:lpstr>YOUR CODE IS YOUR RESPONSIBILITY</vt:lpstr>
      <vt:lpstr>From Writing to Running</vt:lpstr>
      <vt:lpstr>Which statement runs faster ? </vt:lpstr>
      <vt:lpstr>Which statement runs faster ? </vt:lpstr>
      <vt:lpstr>Registers -- Summary</vt:lpstr>
      <vt:lpstr>Aside: Registers are Inside the Processor</vt:lpstr>
      <vt:lpstr> Memory   vs. Registers</vt:lpstr>
      <vt:lpstr>RISC V Integer Registers – 32 bits wide</vt:lpstr>
      <vt:lpstr>RISCV Instructions (1/2)</vt:lpstr>
      <vt:lpstr>RISCV Instructions Example</vt:lpstr>
      <vt:lpstr>C example 1</vt:lpstr>
      <vt:lpstr>Three Basic Kinds of Instructions</vt:lpstr>
      <vt:lpstr>Addition and Subtraction of Integers (3/4)</vt:lpstr>
      <vt:lpstr>Addition and Subtraction of Integers (4/4)</vt:lpstr>
      <vt:lpstr>C example 2</vt:lpstr>
      <vt:lpstr>Immediates</vt:lpstr>
      <vt:lpstr>Data Transfer: Load from and Store to memory</vt:lpstr>
      <vt:lpstr>Speed of Registers vs. Memory</vt:lpstr>
      <vt:lpstr>C Example 3: Load Memory to Register</vt:lpstr>
      <vt:lpstr>C Example 4: Store Register to Memory</vt:lpstr>
      <vt:lpstr>Loading and Storing Bytes</vt:lpstr>
      <vt:lpstr>RISCV Agenda</vt:lpstr>
      <vt:lpstr>Decision Making Instructions</vt:lpstr>
      <vt:lpstr>C Example 5: If Else</vt:lpstr>
      <vt:lpstr>Breaking Down the If Else</vt:lpstr>
      <vt:lpstr>Branching on Conditions other than (Not) Equal </vt:lpstr>
      <vt:lpstr>Breaking Down the If Else</vt:lpstr>
      <vt:lpstr>C Loop Mapped to RISC-V Assembly</vt:lpstr>
      <vt:lpstr>C to RISCV Practice</vt:lpstr>
      <vt:lpstr>C to RISCV Practice</vt:lpstr>
      <vt:lpstr>C to RISCV Practice</vt:lpstr>
      <vt:lpstr>C to RISCV Practice</vt:lpstr>
      <vt:lpstr>C to RISCV Practice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209</cp:revision>
  <cp:lastPrinted>2020-07-19T17:12:21Z</cp:lastPrinted>
  <dcterms:created xsi:type="dcterms:W3CDTF">2016-10-12T07:57:22Z</dcterms:created>
  <dcterms:modified xsi:type="dcterms:W3CDTF">2022-09-26T16:21:58Z</dcterms:modified>
</cp:coreProperties>
</file>