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</p:sldMasterIdLst>
  <p:notesMasterIdLst>
    <p:notesMasterId r:id="rId65"/>
  </p:notesMasterIdLst>
  <p:handoutMasterIdLst>
    <p:handoutMasterId r:id="rId66"/>
  </p:handoutMasterIdLst>
  <p:sldIdLst>
    <p:sldId id="710" r:id="rId2"/>
    <p:sldId id="258" r:id="rId3"/>
    <p:sldId id="334" r:id="rId4"/>
    <p:sldId id="336" r:id="rId5"/>
    <p:sldId id="339" r:id="rId6"/>
    <p:sldId id="259" r:id="rId7"/>
    <p:sldId id="261" r:id="rId8"/>
    <p:sldId id="337" r:id="rId9"/>
    <p:sldId id="338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758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9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999999"/>
    <a:srgbClr val="CCFFCC"/>
    <a:srgbClr val="F6F5BD"/>
    <a:srgbClr val="4B2A85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5" autoAdjust="0"/>
    <p:restoredTop sz="87500" autoAdjust="0"/>
  </p:normalViewPr>
  <p:slideViewPr>
    <p:cSldViewPr snapToGrid="0">
      <p:cViewPr varScale="1">
        <p:scale>
          <a:sx n="107" d="100"/>
          <a:sy n="107" d="100"/>
        </p:scale>
        <p:origin x="16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2971800" cy="4587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5"/>
            <a:ext cx="2971800" cy="4587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5"/>
            <a:ext cx="2971800" cy="4587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5"/>
            <a:ext cx="2971800" cy="4587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5D80D1D6-9C99-4B88-B633-761E07CC4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45005"/>
      </p:ext>
    </p:extLst>
  </p:cSld>
  <p:clrMap bg1="lt1" tx1="dk1" bg2="lt2" tx2="dk2" accent1="accent1" accent2="accent2" accent3="accent3" accent4="accent4" accent5="accent5" accent6="accent6" hlink="hlink" folHlink="folHlink"/>
  <p:hf sldNum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2971800" cy="4587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5"/>
            <a:ext cx="2971800" cy="4587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5"/>
            <a:ext cx="2971800" cy="4587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5"/>
            <a:ext cx="2971800" cy="4587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BAD7538-8565-4F0B-97AA-24A06736E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87473"/>
      </p:ext>
    </p:extLst>
  </p:cSld>
  <p:clrMap bg1="lt1" tx1="dk1" bg2="lt2" tx2="dk2" accent1="accent1" accent2="accent2" accent3="accent3" accent4="accent4" accent5="accent5" accent6="accent6" hlink="hlink" folHlink="folHlink"/>
  <p:hf sldNum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146050"/>
            <a:ext cx="7289800" cy="5467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198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4763" y="617538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71" name="Google Shape;271;p24:notes"/>
          <p:cNvSpPr txBox="1">
            <a:spLocks noGrp="1"/>
          </p:cNvSpPr>
          <p:nvPr>
            <p:ph type="body" idx="1"/>
          </p:nvPr>
        </p:nvSpPr>
        <p:spPr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lui: load upper immediate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auipc: adding an upper immediate to PC and putting the result in a register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67082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ca982efd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4763" y="617538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77" name="Google Shape;277;g3ca982efd1_1_0:notes"/>
          <p:cNvSpPr txBox="1">
            <a:spLocks noGrp="1"/>
          </p:cNvSpPr>
          <p:nvPr>
            <p:ph type="body" idx="1"/>
          </p:nvPr>
        </p:nvSpPr>
        <p:spPr>
          <a:xfrm>
            <a:off x="550625" y="4559916"/>
            <a:ext cx="6303300" cy="4320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lui: load upper immediate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auipc: adding an upper immediate to PC and putting the result in a register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92210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58821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e78f752e4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4763" y="617538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300" name="Google Shape;300;g1e78f752e4_0_182:notes"/>
          <p:cNvSpPr txBox="1">
            <a:spLocks noGrp="1"/>
          </p:cNvSpPr>
          <p:nvPr>
            <p:ph type="body" idx="1"/>
          </p:nvPr>
        </p:nvSpPr>
        <p:spPr>
          <a:xfrm>
            <a:off x="550625" y="4559916"/>
            <a:ext cx="6303300" cy="4320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35990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4763" y="617538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330" name="Google Shape;330;p29:notes"/>
          <p:cNvSpPr txBox="1">
            <a:spLocks noGrp="1"/>
          </p:cNvSpPr>
          <p:nvPr>
            <p:ph type="body" idx="1"/>
          </p:nvPr>
        </p:nvSpPr>
        <p:spPr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63257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4763" y="617538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349" name="Google Shape;349;p31:notes"/>
          <p:cNvSpPr txBox="1">
            <a:spLocks noGrp="1"/>
          </p:cNvSpPr>
          <p:nvPr>
            <p:ph type="body" idx="1"/>
          </p:nvPr>
        </p:nvSpPr>
        <p:spPr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02943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4763" y="617538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368" name="Google Shape;368;p27:notes"/>
          <p:cNvSpPr txBox="1">
            <a:spLocks noGrp="1"/>
          </p:cNvSpPr>
          <p:nvPr>
            <p:ph type="body" idx="1"/>
          </p:nvPr>
        </p:nvSpPr>
        <p:spPr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71868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4763" y="617538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411" name="Google Shape;411;p37:notes"/>
          <p:cNvSpPr txBox="1">
            <a:spLocks noGrp="1"/>
          </p:cNvSpPr>
          <p:nvPr>
            <p:ph type="body" idx="1"/>
          </p:nvPr>
        </p:nvSpPr>
        <p:spPr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x5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t0, </a:t>
            </a:r>
            <a:r>
              <a:rPr lang="en-US"/>
              <a:t>x6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t1, </a:t>
            </a:r>
            <a:r>
              <a:rPr lang="en-US"/>
              <a:t>x7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t2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555430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3ca982efd1_2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3ca982efd1_2_2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g3ca982efd1_2_25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50296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4187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23582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4763" y="617538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472" name="Google Shape;472;p43:notes"/>
          <p:cNvSpPr txBox="1">
            <a:spLocks noGrp="1"/>
          </p:cNvSpPr>
          <p:nvPr>
            <p:ph type="body" idx="1"/>
          </p:nvPr>
        </p:nvSpPr>
        <p:spPr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20020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4763" y="617538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481" name="Google Shape;481;p45:notes"/>
          <p:cNvSpPr txBox="1">
            <a:spLocks noGrp="1"/>
          </p:cNvSpPr>
          <p:nvPr>
            <p:ph type="body" idx="1"/>
          </p:nvPr>
        </p:nvSpPr>
        <p:spPr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43860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4763" y="617538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508" name="Google Shape;508;p47:notes"/>
          <p:cNvSpPr txBox="1">
            <a:spLocks noGrp="1"/>
          </p:cNvSpPr>
          <p:nvPr>
            <p:ph type="body" idx="1"/>
          </p:nvPr>
        </p:nvSpPr>
        <p:spPr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20579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4763" y="617538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526" name="Google Shape;526;p49:notes"/>
          <p:cNvSpPr txBox="1">
            <a:spLocks noGrp="1"/>
          </p:cNvSpPr>
          <p:nvPr>
            <p:ph type="body" idx="1"/>
          </p:nvPr>
        </p:nvSpPr>
        <p:spPr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79197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1e78f752e4_0_7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4763" y="617538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545" name="Google Shape;545;g1e78f752e4_0_779:notes"/>
          <p:cNvSpPr txBox="1">
            <a:spLocks noGrp="1"/>
          </p:cNvSpPr>
          <p:nvPr>
            <p:ph type="body" idx="1"/>
          </p:nvPr>
        </p:nvSpPr>
        <p:spPr>
          <a:xfrm>
            <a:off x="550625" y="4559916"/>
            <a:ext cx="6303300" cy="4320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80903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4763" y="617538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586" name="Google Shape;586;p53:notes"/>
          <p:cNvSpPr txBox="1">
            <a:spLocks noGrp="1"/>
          </p:cNvSpPr>
          <p:nvPr>
            <p:ph type="body" idx="1"/>
          </p:nvPr>
        </p:nvSpPr>
        <p:spPr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$21 = $s5, $22 = $s6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317796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23aa90dfde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23aa90dfde_1_1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g23aa90dfde_1_17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8891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5" name="Google Shape;625;p5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55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2432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3cab921fd5_0_9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g3cab921fd5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65575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3cab921fd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3cab921fd5_0_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g3cab921fd5_0_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5210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-Electronic Numerical Integrator and Computer</a:t>
            </a:r>
          </a:p>
          <a:p>
            <a:r>
              <a:rPr lang="en-US" dirty="0"/>
              <a:t>-Digital (electronic),</a:t>
            </a:r>
            <a:r>
              <a:rPr lang="en-US" baseline="0" dirty="0"/>
              <a:t> capable of being reprogrammed to solve a variety of mathematical problems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</a:t>
            </a:r>
            <a:r>
              <a:rPr lang="en-US" baseline="0" dirty="0" err="1"/>
              <a:t>Dev</a:t>
            </a:r>
            <a:r>
              <a:rPr lang="en-US" baseline="0" dirty="0"/>
              <a:t> began at the end of WWII, was designed and primarily used to calculate artillery firing tables for the US Army’s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-Very slow to program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-Story about 2 architects who designed it and Von Neumann, how it led to EDSAC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-Slow program entry, I/O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03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3cab921fd5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3cab921fd5_0_3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g3cab921fd5_0_3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9653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3cab921fd5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3cab921fd5_0_8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g3cab921fd5_0_83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69561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ca982efd1_2_1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g3ca982efd1_2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10985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3cab921fd5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" name="Google Shape;790;g3cab921fd5_0_10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g3cab921fd5_0_10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31869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3cab921fd5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3cab921fd5_0_12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g3cab921fd5_0_12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91819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3cab921fd5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3cab921fd5_0_15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g3cab921fd5_0_159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55350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3ca982efd1_2_13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g3ca982efd1_2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83934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5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35810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6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360532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6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6947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Programming EDSAC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158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5" name="Google Shape;885;p6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Locker room analogy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6" name="Google Shape;886;p6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54671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6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74444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g3cab921fd5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4" name="Google Shape;904;g3cab921fd5_0_17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g3cab921fd5_0_173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899841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g3cab921fd5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2" name="Google Shape;912;g3cab921fd5_0_18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g3cab921fd5_0_183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82225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6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002749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g3cab921fd5_0_21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g3cab921fd5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890350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g3cab921fd5_0_28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g3cab921fd5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46384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g3cab921fd5_0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6" name="Google Shape;1036;g3cab921fd5_0_35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g3cab921fd5_0_359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695041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g3cab921fd5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4" name="Google Shape;1054;g3cab921fd5_0_38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g3cab921fd5_0_38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197028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3" name="Google Shape;1063;p6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we will see, jumping instructions can reach farther than branching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4" name="Google Shape;1064;p67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49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5183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3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7288" y="585788"/>
            <a:ext cx="4556125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4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2" y="4342781"/>
            <a:ext cx="5909289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7" tIns="45708" rIns="91417" bIns="45708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0605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g3ca982efd1_2_14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g3ca982efd1_2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537769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5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Google Shape;1094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266735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g3cab921fd5_0_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3" name="Google Shape;1103;g3cab921fd5_0_39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g3cab921fd5_0_394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421638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p5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141953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g3cab921fd5_0_42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g3cab921fd5_0_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651748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g3cab921fd5_0_43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g3cab921fd5_0_4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329468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3cab921fd5_0_4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3cab921fd5_0_44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g3cab921fd5_0_447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03352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g3ca982efd1_2_15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g3ca982efd1_2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672413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p7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have lots of needs—we’ll do the best we can just like with U-instructions!</a:t>
            </a:r>
            <a:endParaRPr/>
          </a:p>
        </p:txBody>
      </p:sp>
      <p:sp>
        <p:nvSpPr>
          <p:cNvPr id="1166" name="Google Shape;1166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182678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7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8595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4763" y="617538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36" name="Google Shape;236;p16:notes"/>
          <p:cNvSpPr txBox="1">
            <a:spLocks noGrp="1"/>
          </p:cNvSpPr>
          <p:nvPr>
            <p:ph type="body" idx="1"/>
          </p:nvPr>
        </p:nvSpPr>
        <p:spPr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096175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g3cab921fd5_0_47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5" name="Google Shape;1195;g3cab921fd5_0_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984095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g23aa90dfde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5" name="Google Shape;1215;g23aa90dfde_1_5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g23aa90dfde_1_54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387078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3cab921fd5_0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3cab921fd5_0_51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g3cab921fd5_0_513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711389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g3cab921fd5_0_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5" name="Google Shape;1285;g3cab921fd5_0_54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6" name="Google Shape;1286;g3cab921fd5_0_544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9211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e78f752e4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e78f752e4_0_14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 formats to memorize, but 4 formats to internalize (R with three registers, I with two registers and an immediate, S with two registers and an address, U with a big immediate/address)</a:t>
            </a:r>
            <a:endParaRPr/>
          </a:p>
        </p:txBody>
      </p:sp>
      <p:sp>
        <p:nvSpPr>
          <p:cNvPr id="257" name="Google Shape;257;g1e78f752e4_0_149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8494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02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7288" y="585788"/>
            <a:ext cx="4556125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2" y="4342781"/>
            <a:ext cx="5909289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7" tIns="45708" rIns="91417" bIns="45708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88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7288" y="585788"/>
            <a:ext cx="4556125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2" y="4342781"/>
            <a:ext cx="5909289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7" tIns="45708" rIns="91417" bIns="45708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00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11864-6A66-40DB-AE45-3F49E206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13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561" y="1362075"/>
            <a:ext cx="882904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2D011864-6A66-40DB-AE45-3F49E206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2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2D011864-6A66-40DB-AE45-3F49E206A41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290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11864-6A66-40DB-AE45-3F49E206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74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11864-6A66-40DB-AE45-3F49E206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0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 Layout">
  <p:cSld name="Custom Layou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781800"/>
            <a:ext cx="9144000" cy="87313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8069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2D011864-6A66-40DB-AE45-3F49E206A4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6663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606673" y="-2231"/>
            <a:ext cx="5373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CS295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59322" y="-2231"/>
            <a:ext cx="14253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L07 </a:t>
            </a:r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– RISC V Final</a:t>
            </a:r>
          </a:p>
        </p:txBody>
      </p:sp>
    </p:spTree>
    <p:extLst>
      <p:ext uri="{BB962C8B-B14F-4D97-AF65-F5344CB8AC3E}">
        <p14:creationId xmlns:p14="http://schemas.microsoft.com/office/powerpoint/2010/main" val="2111932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image" Target="../media/image9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image" Target="../media/image8.tiff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image" Target="../media/image4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image" Target="../media/image7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image" Target="../media/image3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image" Target="../media/image6.jpe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notesSlide" Target="../notesSlides/notesSlide1.xml"/><Relationship Id="rId30" Type="http://schemas.openxmlformats.org/officeDocument/2006/relationships/image" Target="../media/image5.png"/><Relationship Id="rId8" Type="http://schemas.openxmlformats.org/officeDocument/2006/relationships/tags" Target="../tags/tag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13158" y="197958"/>
            <a:ext cx="8786982" cy="762000"/>
          </a:xfrm>
        </p:spPr>
        <p:txBody>
          <a:bodyPr/>
          <a:lstStyle/>
          <a:p>
            <a:r>
              <a:rPr lang="en-US" sz="1800" dirty="0"/>
              <a:t>ACKNOWLEDGEMENT: These slides have been modified by your your CMPT 295 instructor and RISC-V ISA creators. However,  please report all mistakes to your instructor.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get_mpg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6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7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8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9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0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2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3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30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4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4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5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6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7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18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0"/>
            </p:custDataLst>
          </p:nvPr>
        </p:nvSpPr>
        <p:spPr>
          <a:xfrm>
            <a:off x="6949441" y="934842"/>
            <a:ext cx="21336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data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&amp; floats</a:t>
            </a:r>
          </a:p>
          <a:p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RISC V assembly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&amp; stacks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Processor Pipeline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Performance 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Parallelism</a:t>
            </a:r>
          </a:p>
        </p:txBody>
      </p:sp>
      <p:sp>
        <p:nvSpPr>
          <p:cNvPr id="43" name="Rectangle 42"/>
          <p:cNvSpPr/>
          <p:nvPr>
            <p:custDataLst>
              <p:tags r:id="rId21"/>
            </p:custDataLst>
          </p:nvPr>
        </p:nvSpPr>
        <p:spPr bwMode="auto">
          <a:xfrm>
            <a:off x="411479" y="2880359"/>
            <a:ext cx="5029200" cy="149047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angle 48"/>
          <p:cNvSpPr/>
          <p:nvPr>
            <p:custDataLst>
              <p:tags r:id="rId22"/>
            </p:custDataLst>
          </p:nvPr>
        </p:nvSpPr>
        <p:spPr bwMode="auto">
          <a:xfrm>
            <a:off x="411480" y="4425696"/>
            <a:ext cx="5029200" cy="105156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E3EDD4-9231-2F48-AD20-7D47D6F86957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730457" y="2978315"/>
            <a:ext cx="3645623" cy="131819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DA13024-8AEE-2C42-B948-0ADD917CCA8C}"/>
              </a:ext>
            </a:extLst>
          </p:cNvPr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2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9" grpId="0" animBg="1"/>
      <p:bldP spid="49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5"/>
          <p:cNvSpPr txBox="1">
            <a:spLocks noGrp="1"/>
          </p:cNvSpPr>
          <p:nvPr>
            <p:ph type="title"/>
          </p:nvPr>
        </p:nvSpPr>
        <p:spPr>
          <a:xfrm>
            <a:off x="457200" y="198447"/>
            <a:ext cx="82296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/>
              <a:t>The 6 </a:t>
            </a: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Instruction Formats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35"/>
          <p:cNvSpPr txBox="1">
            <a:spLocks noGrp="1"/>
          </p:cNvSpPr>
          <p:nvPr>
            <p:ph type="body" idx="1"/>
          </p:nvPr>
        </p:nvSpPr>
        <p:spPr>
          <a:xfrm>
            <a:off x="457200" y="838199"/>
            <a:ext cx="8374284" cy="5007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302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"/>
              <a:buChar char="•"/>
            </a:pPr>
            <a:r>
              <a:rPr lang="en-US" sz="3000" dirty="0">
                <a:solidFill>
                  <a:srgbClr val="FF0000"/>
                </a:solidFill>
              </a:rPr>
              <a:t>R-Format:</a:t>
            </a:r>
            <a:r>
              <a:rPr lang="en-US" sz="3000" dirty="0"/>
              <a:t>  instructions using 3 register inputs </a:t>
            </a:r>
            <a:endParaRPr sz="3000" dirty="0"/>
          </a:p>
          <a:p>
            <a:pPr marL="742950" lvl="1" indent="-2984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–"/>
            </a:pPr>
            <a:r>
              <a:rPr lang="en-US" sz="3000" dirty="0">
                <a:latin typeface="Courier New"/>
                <a:ea typeface="Courier New"/>
                <a:cs typeface="Courier New"/>
                <a:sym typeface="Courier New"/>
              </a:rPr>
              <a:t>add</a:t>
            </a:r>
            <a:r>
              <a:rPr lang="en-US" sz="3000" dirty="0"/>
              <a:t>, </a:t>
            </a:r>
            <a:r>
              <a:rPr lang="en-US" sz="3000" dirty="0" err="1">
                <a:latin typeface="Courier New"/>
                <a:ea typeface="Courier New"/>
                <a:cs typeface="Courier New"/>
                <a:sym typeface="Courier New"/>
              </a:rPr>
              <a:t>xor</a:t>
            </a:r>
            <a:r>
              <a:rPr lang="en-US" sz="3000" dirty="0"/>
              <a:t>, </a:t>
            </a:r>
            <a:r>
              <a:rPr lang="en-US" sz="3000" dirty="0" err="1">
                <a:latin typeface="Courier New"/>
                <a:ea typeface="Courier New"/>
                <a:cs typeface="Courier New"/>
                <a:sym typeface="Courier New"/>
              </a:rPr>
              <a:t>mul</a:t>
            </a:r>
            <a:r>
              <a:rPr lang="en-US" sz="3000" dirty="0"/>
              <a:t>       —arithmetic/logical ops</a:t>
            </a:r>
            <a:endParaRPr sz="3000" dirty="0"/>
          </a:p>
          <a:p>
            <a:pPr marL="342900" lvl="0" indent="-3302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I-Format: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instructions with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immediates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000" dirty="0"/>
              <a:t>loads</a:t>
            </a:r>
            <a:endParaRPr sz="3000" dirty="0"/>
          </a:p>
          <a:p>
            <a:pPr marL="742950" lvl="1" indent="-2984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–"/>
            </a:pPr>
            <a:r>
              <a:rPr lang="en-US" sz="3000" dirty="0" err="1">
                <a:latin typeface="Courier New"/>
                <a:ea typeface="Courier New"/>
                <a:cs typeface="Courier New"/>
                <a:sym typeface="Courier New"/>
              </a:rPr>
              <a:t>addi</a:t>
            </a:r>
            <a:r>
              <a:rPr lang="en-US" sz="3000" dirty="0"/>
              <a:t>, </a:t>
            </a:r>
            <a:r>
              <a:rPr lang="en-US" sz="3000" dirty="0" err="1">
                <a:latin typeface="Courier New"/>
                <a:ea typeface="Courier New"/>
                <a:cs typeface="Courier New"/>
                <a:sym typeface="Courier New"/>
              </a:rPr>
              <a:t>lw</a:t>
            </a:r>
            <a:r>
              <a:rPr lang="en-US" sz="3000" dirty="0"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3000" dirty="0" err="1">
                <a:latin typeface="Courier New"/>
                <a:ea typeface="Courier New"/>
                <a:cs typeface="Courier New"/>
                <a:sym typeface="Courier New"/>
              </a:rPr>
              <a:t>jalr</a:t>
            </a:r>
            <a:r>
              <a:rPr lang="en-US" sz="3000" dirty="0"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3000" dirty="0" err="1">
                <a:latin typeface="Courier New"/>
                <a:ea typeface="Courier New"/>
                <a:cs typeface="Courier New"/>
                <a:sym typeface="Courier New"/>
              </a:rPr>
              <a:t>slli</a:t>
            </a:r>
            <a:endParaRPr sz="3000" dirty="0"/>
          </a:p>
          <a:p>
            <a:pPr marL="342900" lvl="0" indent="-3302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"/>
              <a:buChar char="•"/>
            </a:pPr>
            <a:r>
              <a:rPr lang="en-US" sz="3000" dirty="0">
                <a:solidFill>
                  <a:srgbClr val="FF0000"/>
                </a:solidFill>
              </a:rPr>
              <a:t>S-Format:</a:t>
            </a:r>
            <a:r>
              <a:rPr lang="en-US" sz="3000" dirty="0"/>
              <a:t> store instructions: </a:t>
            </a:r>
            <a:r>
              <a:rPr lang="en-US" sz="3000" dirty="0" err="1">
                <a:latin typeface="Courier New"/>
                <a:ea typeface="Courier New"/>
                <a:cs typeface="Courier New"/>
                <a:sym typeface="Courier New"/>
              </a:rPr>
              <a:t>sw,sb</a:t>
            </a:r>
            <a:endParaRPr sz="3000" dirty="0">
              <a:solidFill>
                <a:srgbClr val="FF0000"/>
              </a:solidFill>
            </a:endParaRPr>
          </a:p>
          <a:p>
            <a:pPr marL="342900" lvl="0" indent="-3302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"/>
              <a:buChar char="•"/>
            </a:pPr>
            <a:r>
              <a:rPr lang="en-US" sz="3000" dirty="0">
                <a:solidFill>
                  <a:srgbClr val="FF0000"/>
                </a:solidFill>
              </a:rPr>
              <a:t>SB-Format:</a:t>
            </a:r>
            <a:r>
              <a:rPr lang="en-US" sz="3000" dirty="0"/>
              <a:t> branch instructions: </a:t>
            </a:r>
            <a:r>
              <a:rPr lang="en-US" sz="3000" dirty="0" err="1">
                <a:latin typeface="Courier New"/>
                <a:ea typeface="Courier New"/>
                <a:cs typeface="Courier New"/>
                <a:sym typeface="Courier New"/>
              </a:rPr>
              <a:t>beq</a:t>
            </a:r>
            <a:r>
              <a:rPr lang="en-US" sz="3000" dirty="0"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-US" sz="3000" dirty="0"/>
              <a:t> </a:t>
            </a:r>
            <a:r>
              <a:rPr lang="en-US" sz="3000" dirty="0" err="1">
                <a:latin typeface="Courier New"/>
                <a:ea typeface="Courier New"/>
                <a:cs typeface="Courier New"/>
                <a:sym typeface="Courier New"/>
              </a:rPr>
              <a:t>bge</a:t>
            </a:r>
            <a:endParaRPr sz="30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lvl="0" indent="-3302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"/>
              <a:buChar char="•"/>
            </a:pPr>
            <a:r>
              <a:rPr lang="en-US" sz="3000" dirty="0">
                <a:solidFill>
                  <a:srgbClr val="FF0000"/>
                </a:solidFill>
              </a:rPr>
              <a:t>U-Format:</a:t>
            </a:r>
            <a:r>
              <a:rPr lang="en-US" sz="3000" dirty="0"/>
              <a:t> instructions with upper </a:t>
            </a:r>
            <a:r>
              <a:rPr lang="en-US" sz="3000" dirty="0" err="1"/>
              <a:t>immediates</a:t>
            </a:r>
            <a:endParaRPr sz="3000" dirty="0"/>
          </a:p>
          <a:p>
            <a:pPr marL="742950" lvl="1" indent="-2984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–"/>
            </a:pPr>
            <a:r>
              <a:rPr lang="en-US" sz="3000" dirty="0" err="1">
                <a:latin typeface="Courier New"/>
                <a:ea typeface="Courier New"/>
                <a:cs typeface="Courier New"/>
                <a:sym typeface="Courier New"/>
              </a:rPr>
              <a:t>lui</a:t>
            </a:r>
            <a:r>
              <a:rPr lang="en-US" sz="3000" dirty="0"/>
              <a:t>, </a:t>
            </a:r>
            <a:r>
              <a:rPr lang="en-US" sz="3000" dirty="0" err="1">
                <a:latin typeface="Courier New"/>
                <a:ea typeface="Courier New"/>
                <a:cs typeface="Courier New"/>
                <a:sym typeface="Courier New"/>
              </a:rPr>
              <a:t>auipc</a:t>
            </a:r>
            <a:r>
              <a:rPr lang="en-US" sz="3000" dirty="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3000" dirty="0"/>
              <a:t>—upper immediate is 20-bits</a:t>
            </a:r>
            <a:endParaRPr sz="3000" dirty="0"/>
          </a:p>
          <a:p>
            <a:pPr marL="342900" lvl="0" indent="-3302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"/>
              <a:buChar char="•"/>
            </a:pPr>
            <a:r>
              <a:rPr lang="en-US" sz="3000" dirty="0">
                <a:solidFill>
                  <a:srgbClr val="FF0000"/>
                </a:solidFill>
              </a:rPr>
              <a:t>UJ-Format:</a:t>
            </a:r>
            <a:r>
              <a:rPr lang="en-US" sz="3000" dirty="0"/>
              <a:t> the jump instruction: </a:t>
            </a:r>
            <a:r>
              <a:rPr lang="en-US" sz="3000" dirty="0" err="1">
                <a:latin typeface="Courier New"/>
                <a:ea typeface="Courier New"/>
                <a:cs typeface="Courier New"/>
                <a:sym typeface="Courier New"/>
              </a:rPr>
              <a:t>jal</a:t>
            </a:r>
            <a:endParaRPr sz="3000" dirty="0"/>
          </a:p>
        </p:txBody>
      </p:sp>
    </p:spTree>
    <p:extLst>
      <p:ext uri="{BB962C8B-B14F-4D97-AF65-F5344CB8AC3E}">
        <p14:creationId xmlns:p14="http://schemas.microsoft.com/office/powerpoint/2010/main" val="423920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0175" y="3957925"/>
            <a:ext cx="4501429" cy="2584474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6"/>
          <p:cNvSpPr txBox="1">
            <a:spLocks noGrp="1"/>
          </p:cNvSpPr>
          <p:nvPr>
            <p:ph type="title"/>
          </p:nvPr>
        </p:nvSpPr>
        <p:spPr>
          <a:xfrm>
            <a:off x="457200" y="198447"/>
            <a:ext cx="82296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/>
              <a:t>The 6 </a:t>
            </a: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Instruction Formats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1" name="Google Shape;281;p36"/>
          <p:cNvCxnSpPr/>
          <p:nvPr/>
        </p:nvCxnSpPr>
        <p:spPr>
          <a:xfrm rot="10800000">
            <a:off x="2878150" y="3677550"/>
            <a:ext cx="2741700" cy="22824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2" name="Google Shape;282;p36"/>
          <p:cNvSpPr/>
          <p:nvPr/>
        </p:nvSpPr>
        <p:spPr>
          <a:xfrm>
            <a:off x="4303073" y="3957930"/>
            <a:ext cx="4866900" cy="2584500"/>
          </a:xfrm>
          <a:prstGeom prst="rect">
            <a:avLst/>
          </a:prstGeom>
          <a:solidFill>
            <a:srgbClr val="00FF00">
              <a:alpha val="32310"/>
            </a:srgbClr>
          </a:solidFill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3" name="Google Shape;283;p36"/>
          <p:cNvCxnSpPr/>
          <p:nvPr/>
        </p:nvCxnSpPr>
        <p:spPr>
          <a:xfrm rot="10800000" flipH="1">
            <a:off x="6667600" y="3693900"/>
            <a:ext cx="1276200" cy="22851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36"/>
          <p:cNvCxnSpPr/>
          <p:nvPr/>
        </p:nvCxnSpPr>
        <p:spPr>
          <a:xfrm flipH="1">
            <a:off x="6661025" y="3644675"/>
            <a:ext cx="2516100" cy="27861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5" name="Google Shape;285;p36"/>
          <p:cNvSpPr/>
          <p:nvPr/>
        </p:nvSpPr>
        <p:spPr>
          <a:xfrm>
            <a:off x="5608325" y="5961575"/>
            <a:ext cx="1052700" cy="4770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6" name="Google Shape;286;p36"/>
          <p:cNvCxnSpPr/>
          <p:nvPr/>
        </p:nvCxnSpPr>
        <p:spPr>
          <a:xfrm>
            <a:off x="16675" y="3677575"/>
            <a:ext cx="5612400" cy="2752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87" name="Google Shape;287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362134"/>
            <a:ext cx="8839200" cy="2253129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6"/>
          <p:cNvSpPr/>
          <p:nvPr/>
        </p:nvSpPr>
        <p:spPr>
          <a:xfrm>
            <a:off x="0" y="1298000"/>
            <a:ext cx="9144000" cy="2381400"/>
          </a:xfrm>
          <a:prstGeom prst="rect">
            <a:avLst/>
          </a:prstGeom>
          <a:solidFill>
            <a:srgbClr val="00FF00">
              <a:alpha val="32310"/>
            </a:srgbClr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6447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7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Char char="•"/>
            </a:pPr>
            <a:r>
              <a:rPr lang="en-US">
                <a:solidFill>
                  <a:srgbClr val="A5A5A5"/>
                </a:solidFill>
              </a:rPr>
              <a:t>Stored-Program Concept</a:t>
            </a:r>
            <a:endParaRPr>
              <a:solidFill>
                <a:srgbClr val="A5A5A5"/>
              </a:solidFill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>
                <a:solidFill>
                  <a:srgbClr val="FF0000"/>
                </a:solidFill>
              </a:rPr>
              <a:t>R-Format</a:t>
            </a:r>
            <a:endParaRPr>
              <a:solidFill>
                <a:srgbClr val="FF0000"/>
              </a:solidFill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I-Format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Administrivia</a:t>
            </a:r>
            <a:endParaRPr sz="280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S-Format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SB-Format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U-Format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UJ-Format</a:t>
            </a:r>
            <a:endParaRPr>
              <a:solidFill>
                <a:srgbClr val="A5A5A5"/>
              </a:solidFill>
            </a:endParaRPr>
          </a:p>
        </p:txBody>
      </p:sp>
      <p:sp>
        <p:nvSpPr>
          <p:cNvPr id="294" name="Google Shape;294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3452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R-Format Instructions (1/</a:t>
            </a:r>
            <a:r>
              <a:rPr lang="en-US"/>
              <a:t>3</a:t>
            </a: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38"/>
          <p:cNvSpPr txBox="1">
            <a:spLocks noGrp="1"/>
          </p:cNvSpPr>
          <p:nvPr>
            <p:ph type="body" idx="1"/>
          </p:nvPr>
        </p:nvSpPr>
        <p:spPr>
          <a:xfrm>
            <a:off x="457200" y="1256700"/>
            <a:ext cx="8229600" cy="51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Define “</a:t>
            </a: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fields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of the following number of bits each:  </a:t>
            </a:r>
            <a:r>
              <a:rPr lang="en-US"/>
              <a:t>7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+ 5 + 5 + </a:t>
            </a:r>
            <a:r>
              <a:rPr lang="en-US"/>
              <a:t>3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+ 5 + </a:t>
            </a:r>
            <a:r>
              <a:rPr lang="en-US"/>
              <a:t>7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32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field has a name: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field is viewed as its own </a:t>
            </a:r>
            <a:r>
              <a:rPr lang="en-US" sz="3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unsigned int</a:t>
            </a:r>
            <a:endParaRPr sz="3200" b="0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5-bit fields can represent any number 0-31, 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while </a:t>
            </a:r>
            <a:r>
              <a:rPr lang="en-US"/>
              <a:t>7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-bit fields can represent any number 0-</a:t>
            </a:r>
            <a:r>
              <a:rPr lang="en-US"/>
              <a:t>127, etc.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5" name="Google Shape;305;p38"/>
          <p:cNvGrpSpPr/>
          <p:nvPr/>
        </p:nvGrpSpPr>
        <p:grpSpPr>
          <a:xfrm>
            <a:off x="351068" y="2087880"/>
            <a:ext cx="8349858" cy="822970"/>
            <a:chOff x="351068" y="2048256"/>
            <a:chExt cx="8349858" cy="822970"/>
          </a:xfrm>
        </p:grpSpPr>
        <p:sp>
          <p:nvSpPr>
            <p:cNvPr id="306" name="Google Shape;306;p38"/>
            <p:cNvSpPr txBox="1"/>
            <p:nvPr/>
          </p:nvSpPr>
          <p:spPr>
            <a:xfrm>
              <a:off x="351068" y="2049238"/>
              <a:ext cx="553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31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307" name="Google Shape;307;p38"/>
            <p:cNvSpPr txBox="1"/>
            <p:nvPr/>
          </p:nvSpPr>
          <p:spPr>
            <a:xfrm>
              <a:off x="8331926" y="2048256"/>
              <a:ext cx="369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0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grpSp>
          <p:nvGrpSpPr>
            <p:cNvPr id="308" name="Google Shape;308;p38"/>
            <p:cNvGrpSpPr/>
            <p:nvPr/>
          </p:nvGrpSpPr>
          <p:grpSpPr>
            <a:xfrm>
              <a:off x="621801" y="2414016"/>
              <a:ext cx="7900398" cy="457210"/>
              <a:chOff x="457209" y="4572000"/>
              <a:chExt cx="7900398" cy="457210"/>
            </a:xfrm>
          </p:grpSpPr>
          <p:sp>
            <p:nvSpPr>
              <p:cNvPr id="309" name="Google Shape;309;p38"/>
              <p:cNvSpPr/>
              <p:nvPr/>
            </p:nvSpPr>
            <p:spPr>
              <a:xfrm>
                <a:off x="457209" y="4572010"/>
                <a:ext cx="17364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7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310" name="Google Shape;310;p38"/>
              <p:cNvSpPr/>
              <p:nvPr/>
            </p:nvSpPr>
            <p:spPr>
              <a:xfrm>
                <a:off x="6678507" y="4572010"/>
                <a:ext cx="16791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7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311" name="Google Shape;311;p38"/>
              <p:cNvSpPr/>
              <p:nvPr/>
            </p:nvSpPr>
            <p:spPr>
              <a:xfrm>
                <a:off x="2193578" y="4572000"/>
                <a:ext cx="12345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5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312" name="Google Shape;312;p38"/>
              <p:cNvSpPr/>
              <p:nvPr/>
            </p:nvSpPr>
            <p:spPr>
              <a:xfrm>
                <a:off x="3428018" y="4572000"/>
                <a:ext cx="12345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5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313" name="Google Shape;313;p38"/>
              <p:cNvSpPr/>
              <p:nvPr/>
            </p:nvSpPr>
            <p:spPr>
              <a:xfrm>
                <a:off x="4662508" y="4572010"/>
                <a:ext cx="7815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3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314" name="Google Shape;314;p38"/>
              <p:cNvSpPr/>
              <p:nvPr/>
            </p:nvSpPr>
            <p:spPr>
              <a:xfrm>
                <a:off x="5443998" y="4572000"/>
                <a:ext cx="12345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5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</p:grpSp>
      </p:grpSp>
      <p:grpSp>
        <p:nvGrpSpPr>
          <p:cNvPr id="315" name="Google Shape;315;p38"/>
          <p:cNvGrpSpPr/>
          <p:nvPr/>
        </p:nvGrpSpPr>
        <p:grpSpPr>
          <a:xfrm>
            <a:off x="351069" y="3444240"/>
            <a:ext cx="8349858" cy="822960"/>
            <a:chOff x="351069" y="3383280"/>
            <a:chExt cx="8349858" cy="822960"/>
          </a:xfrm>
        </p:grpSpPr>
        <p:grpSp>
          <p:nvGrpSpPr>
            <p:cNvPr id="316" name="Google Shape;316;p38"/>
            <p:cNvGrpSpPr/>
            <p:nvPr/>
          </p:nvGrpSpPr>
          <p:grpSpPr>
            <a:xfrm>
              <a:off x="621801" y="3749040"/>
              <a:ext cx="7900348" cy="457200"/>
              <a:chOff x="457209" y="4572000"/>
              <a:chExt cx="7900348" cy="457200"/>
            </a:xfrm>
          </p:grpSpPr>
          <p:sp>
            <p:nvSpPr>
              <p:cNvPr id="317" name="Google Shape;317;p38"/>
              <p:cNvSpPr/>
              <p:nvPr/>
            </p:nvSpPr>
            <p:spPr>
              <a:xfrm>
                <a:off x="457209" y="4572000"/>
                <a:ext cx="17328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funct7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318" name="Google Shape;318;p38"/>
              <p:cNvSpPr/>
              <p:nvPr/>
            </p:nvSpPr>
            <p:spPr>
              <a:xfrm>
                <a:off x="6676957" y="4572000"/>
                <a:ext cx="16806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opcode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319" name="Google Shape;319;p38"/>
              <p:cNvSpPr/>
              <p:nvPr/>
            </p:nvSpPr>
            <p:spPr>
              <a:xfrm>
                <a:off x="2190083" y="4572000"/>
                <a:ext cx="12345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rs2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320" name="Google Shape;320;p38"/>
              <p:cNvSpPr/>
              <p:nvPr/>
            </p:nvSpPr>
            <p:spPr>
              <a:xfrm>
                <a:off x="3424357" y="4572000"/>
                <a:ext cx="12345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rs1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321" name="Google Shape;321;p38"/>
              <p:cNvSpPr/>
              <p:nvPr/>
            </p:nvSpPr>
            <p:spPr>
              <a:xfrm>
                <a:off x="4658858" y="4572000"/>
                <a:ext cx="7836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funct3</a:t>
                </a:r>
                <a:endParaRPr sz="12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322" name="Google Shape;322;p38"/>
              <p:cNvSpPr/>
              <p:nvPr/>
            </p:nvSpPr>
            <p:spPr>
              <a:xfrm>
                <a:off x="5442458" y="4572000"/>
                <a:ext cx="12345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rd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</p:grpSp>
        <p:sp>
          <p:nvSpPr>
            <p:cNvPr id="323" name="Google Shape;323;p38"/>
            <p:cNvSpPr txBox="1"/>
            <p:nvPr/>
          </p:nvSpPr>
          <p:spPr>
            <a:xfrm>
              <a:off x="351069" y="3383280"/>
              <a:ext cx="553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31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324" name="Google Shape;324;p38"/>
            <p:cNvSpPr txBox="1"/>
            <p:nvPr/>
          </p:nvSpPr>
          <p:spPr>
            <a:xfrm>
              <a:off x="8331927" y="3383280"/>
              <a:ext cx="369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0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pic>
        <p:nvPicPr>
          <p:cNvPr id="325" name="Google Shape;32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-87639" y="122238"/>
            <a:ext cx="240039" cy="30162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1343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9"/>
          <p:cNvSpPr txBox="1">
            <a:spLocks noGrp="1"/>
          </p:cNvSpPr>
          <p:nvPr>
            <p:ph type="body" idx="1"/>
          </p:nvPr>
        </p:nvSpPr>
        <p:spPr>
          <a:xfrm>
            <a:off x="537875" y="2029275"/>
            <a:ext cx="8148900" cy="34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960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opcode</a:t>
            </a:r>
            <a:r>
              <a:rPr lang="en-US" sz="29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960" dirty="0"/>
              <a:t>7</a:t>
            </a:r>
            <a:r>
              <a:rPr lang="en-US" sz="29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):  partially specifies operation</a:t>
            </a:r>
            <a:endParaRPr dirty="0"/>
          </a:p>
          <a:p>
            <a:pPr marL="742950" marR="0" lvl="1" indent="-28575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–"/>
            </a:pPr>
            <a:r>
              <a:rPr lang="en-US" sz="2960" dirty="0"/>
              <a:t>e.g.</a:t>
            </a:r>
            <a:r>
              <a:rPr lang="en-US" sz="29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</a:t>
            </a:r>
            <a:r>
              <a:rPr lang="en-US" sz="2960" b="1" dirty="0"/>
              <a:t>R</a:t>
            </a:r>
            <a:r>
              <a:rPr lang="en-US" sz="2960" dirty="0"/>
              <a:t>-types have</a:t>
            </a:r>
            <a:r>
              <a:rPr lang="en-US" sz="29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opcode = 0b0</a:t>
            </a:r>
            <a:r>
              <a:rPr lang="en-US" sz="2960" dirty="0"/>
              <a:t>11</a:t>
            </a:r>
            <a:r>
              <a:rPr lang="en-US" sz="29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00</a:t>
            </a:r>
            <a:r>
              <a:rPr lang="en-US" sz="2960" dirty="0"/>
              <a:t>11</a:t>
            </a:r>
            <a:r>
              <a:rPr lang="en-US" sz="2960" b="1" dirty="0"/>
              <a:t>,   SB </a:t>
            </a:r>
            <a:r>
              <a:rPr lang="en-US" sz="2960" dirty="0"/>
              <a:t>(branch) types have opcode = 0b1100011</a:t>
            </a:r>
            <a:endParaRPr dirty="0"/>
          </a:p>
          <a:p>
            <a:pPr marL="342900" marR="0" lvl="0" indent="-342900" algn="l" rtl="0">
              <a:spcBef>
                <a:spcPts val="592"/>
              </a:spcBef>
              <a:spcAft>
                <a:spcPts val="0"/>
              </a:spcAft>
              <a:buClr>
                <a:srgbClr val="FF0000"/>
              </a:buClr>
              <a:buSzPts val="2960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funct</a:t>
            </a:r>
            <a:r>
              <a:rPr lang="en-US" sz="2960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7+funct3</a:t>
            </a:r>
            <a:r>
              <a:rPr lang="en-US" sz="29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960" dirty="0"/>
              <a:t>10</a:t>
            </a:r>
            <a:r>
              <a:rPr lang="en-US" sz="29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):  combined with </a:t>
            </a:r>
            <a:r>
              <a:rPr lang="en-US" sz="2775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opcode</a:t>
            </a:r>
            <a:r>
              <a:rPr lang="en-US" sz="29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</a:t>
            </a:r>
            <a:r>
              <a:rPr lang="en-US" sz="2960" dirty="0"/>
              <a:t>hese two</a:t>
            </a:r>
            <a:r>
              <a:rPr lang="en-US" sz="29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60" dirty="0"/>
              <a:t>fields describe what operation to perform</a:t>
            </a:r>
            <a:endParaRPr dirty="0"/>
          </a:p>
          <a:p>
            <a:pPr marL="342900" marR="0" lvl="0" indent="-342900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R-format instructions can we encode?</a:t>
            </a:r>
            <a:endParaRPr dirty="0"/>
          </a:p>
          <a:p>
            <a:pPr marL="742950" marR="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–"/>
            </a:pPr>
            <a:r>
              <a:rPr lang="en-US" sz="2590" dirty="0"/>
              <a:t>with </a:t>
            </a:r>
            <a:r>
              <a:rPr lang="en-US" sz="259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opcode</a:t>
            </a: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fixed at 0b0110011,</a:t>
            </a:r>
            <a:r>
              <a:rPr lang="en-US" sz="2590" dirty="0"/>
              <a:t> </a:t>
            </a: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 </a:t>
            </a:r>
            <a:r>
              <a:rPr lang="en-US" sz="259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</a:t>
            </a: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varies:</a:t>
            </a:r>
            <a:b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</a:t>
            </a:r>
            <a:r>
              <a:rPr lang="en-US" sz="2590" baseline="30000" dirty="0"/>
              <a:t>7</a:t>
            </a: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x </a:t>
            </a:r>
            <a:r>
              <a:rPr lang="en-US" sz="2590" dirty="0"/>
              <a:t>(2</a:t>
            </a:r>
            <a:r>
              <a:rPr lang="en-US" sz="2590" baseline="30000" dirty="0"/>
              <a:t>3</a:t>
            </a:r>
            <a:r>
              <a:rPr lang="en-US" sz="2590" dirty="0"/>
              <a:t>)</a:t>
            </a: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</a:t>
            </a:r>
            <a:r>
              <a:rPr lang="en-US" sz="2590" dirty="0"/>
              <a:t>(2</a:t>
            </a:r>
            <a:r>
              <a:rPr lang="en-US" sz="2590" baseline="30000" dirty="0"/>
              <a:t>10</a:t>
            </a:r>
            <a:r>
              <a:rPr lang="en-US" sz="2590" dirty="0"/>
              <a:t>) =</a:t>
            </a: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90" dirty="0"/>
              <a:t>1024</a:t>
            </a:r>
            <a:endParaRPr dirty="0"/>
          </a:p>
        </p:txBody>
      </p:sp>
      <p:sp>
        <p:nvSpPr>
          <p:cNvPr id="333" name="Google Shape;333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R-Format Instructions (2/</a:t>
            </a:r>
            <a:r>
              <a:rPr lang="en-US"/>
              <a:t>3</a:t>
            </a: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5" name="Google Shape;335;p39"/>
          <p:cNvGrpSpPr/>
          <p:nvPr/>
        </p:nvGrpSpPr>
        <p:grpSpPr>
          <a:xfrm>
            <a:off x="351069" y="1005840"/>
            <a:ext cx="8349858" cy="822960"/>
            <a:chOff x="351069" y="3383280"/>
            <a:chExt cx="8349858" cy="822960"/>
          </a:xfrm>
        </p:grpSpPr>
        <p:grpSp>
          <p:nvGrpSpPr>
            <p:cNvPr id="336" name="Google Shape;336;p39"/>
            <p:cNvGrpSpPr/>
            <p:nvPr/>
          </p:nvGrpSpPr>
          <p:grpSpPr>
            <a:xfrm>
              <a:off x="621792" y="3749040"/>
              <a:ext cx="7900488" cy="457200"/>
              <a:chOff x="457200" y="4572000"/>
              <a:chExt cx="7900488" cy="457200"/>
            </a:xfrm>
          </p:grpSpPr>
          <p:sp>
            <p:nvSpPr>
              <p:cNvPr id="337" name="Google Shape;337;p39"/>
              <p:cNvSpPr/>
              <p:nvPr/>
            </p:nvSpPr>
            <p:spPr>
              <a:xfrm>
                <a:off x="457200" y="4572000"/>
                <a:ext cx="14814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funct7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338" name="Google Shape;338;p39"/>
              <p:cNvSpPr/>
              <p:nvPr/>
            </p:nvSpPr>
            <p:spPr>
              <a:xfrm>
                <a:off x="6876288" y="4572000"/>
                <a:ext cx="14814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opcode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339" name="Google Shape;339;p39"/>
              <p:cNvSpPr/>
              <p:nvPr/>
            </p:nvSpPr>
            <p:spPr>
              <a:xfrm>
                <a:off x="1938528" y="4572000"/>
                <a:ext cx="12345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rs2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340" name="Google Shape;340;p39"/>
              <p:cNvSpPr/>
              <p:nvPr/>
            </p:nvSpPr>
            <p:spPr>
              <a:xfrm>
                <a:off x="3172968" y="4572000"/>
                <a:ext cx="12345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rs1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341" name="Google Shape;341;p39"/>
              <p:cNvSpPr/>
              <p:nvPr/>
            </p:nvSpPr>
            <p:spPr>
              <a:xfrm>
                <a:off x="4407408" y="4572000"/>
                <a:ext cx="12345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2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funct3</a:t>
                </a:r>
                <a:endParaRPr sz="22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342" name="Google Shape;342;p39"/>
              <p:cNvSpPr/>
              <p:nvPr/>
            </p:nvSpPr>
            <p:spPr>
              <a:xfrm>
                <a:off x="5641848" y="4572000"/>
                <a:ext cx="12345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rd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</p:grpSp>
        <p:sp>
          <p:nvSpPr>
            <p:cNvPr id="343" name="Google Shape;343;p39"/>
            <p:cNvSpPr txBox="1"/>
            <p:nvPr/>
          </p:nvSpPr>
          <p:spPr>
            <a:xfrm>
              <a:off x="351069" y="3383280"/>
              <a:ext cx="553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31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344" name="Google Shape;344;p39"/>
            <p:cNvSpPr txBox="1"/>
            <p:nvPr/>
          </p:nvSpPr>
          <p:spPr>
            <a:xfrm>
              <a:off x="8331927" y="3383280"/>
              <a:ext cx="369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0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sp>
        <p:nvSpPr>
          <p:cNvPr id="345" name="Google Shape;345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614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0"/>
          <p:cNvSpPr txBox="1">
            <a:spLocks noGrp="1"/>
          </p:cNvSpPr>
          <p:nvPr>
            <p:ph type="title"/>
          </p:nvPr>
        </p:nvSpPr>
        <p:spPr>
          <a:xfrm>
            <a:off x="457200" y="-1063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R-Format Instructions (3/</a:t>
            </a:r>
            <a:r>
              <a:rPr lang="en-US"/>
              <a:t>3</a:t>
            </a: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40"/>
          <p:cNvSpPr txBox="1">
            <a:spLocks noGrp="1"/>
          </p:cNvSpPr>
          <p:nvPr>
            <p:ph type="body" idx="1"/>
          </p:nvPr>
        </p:nvSpPr>
        <p:spPr>
          <a:xfrm>
            <a:off x="457200" y="2567175"/>
            <a:ext cx="8515800" cy="3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960"/>
              <a:buFont typeface="Arial"/>
              <a:buChar char="•"/>
            </a:pPr>
            <a:r>
              <a:rPr lang="en-US" sz="296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rs1</a:t>
            </a: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(5):  1</a:t>
            </a:r>
            <a:r>
              <a:rPr lang="en-US" sz="296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operand (“source register 1”)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FF0000"/>
              </a:buClr>
              <a:buSzPts val="2960"/>
              <a:buFont typeface="Arial"/>
              <a:buChar char="•"/>
            </a:pPr>
            <a:r>
              <a:rPr lang="en-US" sz="296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r</a:t>
            </a:r>
            <a:r>
              <a:rPr lang="en-US" sz="296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s2</a:t>
            </a: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(5):  2</a:t>
            </a:r>
            <a:r>
              <a:rPr lang="en-US" sz="296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operand (</a:t>
            </a:r>
            <a:r>
              <a:rPr lang="en-US" sz="2960"/>
              <a:t>second source register)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FF0000"/>
              </a:buClr>
              <a:buSzPts val="2960"/>
              <a:buFont typeface="Arial"/>
              <a:buChar char="•"/>
            </a:pPr>
            <a:r>
              <a:rPr lang="en-US" sz="296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rd</a:t>
            </a: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(5):  “</a:t>
            </a:r>
            <a:r>
              <a:rPr lang="en-US" sz="296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estination </a:t>
            </a:r>
            <a:r>
              <a:rPr lang="en-US" sz="296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egister” — receives the result of computation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Recall:</a:t>
            </a: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960"/>
              <a:t>RISCV</a:t>
            </a: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has 32 registers</a:t>
            </a:r>
            <a:endParaRPr sz="2960"/>
          </a:p>
          <a:p>
            <a:pPr marL="742950" marR="0" lvl="1" indent="-28575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–"/>
            </a:pPr>
            <a:r>
              <a:rPr lang="en-US" sz="2590"/>
              <a:t>A 5 bit field can represent exactly 2</a:t>
            </a:r>
            <a:r>
              <a:rPr lang="en-US" sz="2590" baseline="30000"/>
              <a:t>5</a:t>
            </a:r>
            <a:r>
              <a:rPr lang="en-US" sz="2590"/>
              <a:t> = 32 things (interpret as the</a:t>
            </a:r>
            <a:r>
              <a:rPr lang="en-US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register numbers </a:t>
            </a:r>
            <a:r>
              <a:rPr lang="en-US" sz="2590" b="1" i="0" u="none" strike="noStrike" cap="none">
                <a:solidFill>
                  <a:schemeClr val="dk1"/>
                </a:solidFill>
              </a:rPr>
              <a:t>x0-x31</a:t>
            </a:r>
            <a:r>
              <a:rPr lang="en-US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59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6" name="Google Shape;356;p40"/>
          <p:cNvGrpSpPr/>
          <p:nvPr/>
        </p:nvGrpSpPr>
        <p:grpSpPr>
          <a:xfrm>
            <a:off x="351069" y="1005840"/>
            <a:ext cx="8349858" cy="822960"/>
            <a:chOff x="351069" y="3383280"/>
            <a:chExt cx="8349858" cy="822960"/>
          </a:xfrm>
        </p:grpSpPr>
        <p:grpSp>
          <p:nvGrpSpPr>
            <p:cNvPr id="357" name="Google Shape;357;p40"/>
            <p:cNvGrpSpPr/>
            <p:nvPr/>
          </p:nvGrpSpPr>
          <p:grpSpPr>
            <a:xfrm>
              <a:off x="621792" y="3749040"/>
              <a:ext cx="7900488" cy="457200"/>
              <a:chOff x="457200" y="4572000"/>
              <a:chExt cx="7900488" cy="457200"/>
            </a:xfrm>
          </p:grpSpPr>
          <p:sp>
            <p:nvSpPr>
              <p:cNvPr id="358" name="Google Shape;358;p40"/>
              <p:cNvSpPr/>
              <p:nvPr/>
            </p:nvSpPr>
            <p:spPr>
              <a:xfrm>
                <a:off x="457200" y="4572000"/>
                <a:ext cx="14814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funct7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359" name="Google Shape;359;p40"/>
              <p:cNvSpPr/>
              <p:nvPr/>
            </p:nvSpPr>
            <p:spPr>
              <a:xfrm>
                <a:off x="6876288" y="4572000"/>
                <a:ext cx="14814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opcode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360" name="Google Shape;360;p40"/>
              <p:cNvSpPr/>
              <p:nvPr/>
            </p:nvSpPr>
            <p:spPr>
              <a:xfrm>
                <a:off x="1938528" y="4572000"/>
                <a:ext cx="12345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rs2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361" name="Google Shape;361;p40"/>
              <p:cNvSpPr/>
              <p:nvPr/>
            </p:nvSpPr>
            <p:spPr>
              <a:xfrm>
                <a:off x="3172968" y="4572000"/>
                <a:ext cx="12345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rs1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362" name="Google Shape;362;p40"/>
              <p:cNvSpPr/>
              <p:nvPr/>
            </p:nvSpPr>
            <p:spPr>
              <a:xfrm>
                <a:off x="4407408" y="4572000"/>
                <a:ext cx="12345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2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funct3</a:t>
                </a:r>
                <a:endParaRPr sz="22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363" name="Google Shape;363;p40"/>
              <p:cNvSpPr/>
              <p:nvPr/>
            </p:nvSpPr>
            <p:spPr>
              <a:xfrm>
                <a:off x="5641848" y="4572000"/>
                <a:ext cx="12345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rd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</p:grpSp>
        <p:sp>
          <p:nvSpPr>
            <p:cNvPr id="364" name="Google Shape;364;p40"/>
            <p:cNvSpPr txBox="1"/>
            <p:nvPr/>
          </p:nvSpPr>
          <p:spPr>
            <a:xfrm>
              <a:off x="351069" y="3383280"/>
              <a:ext cx="553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31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365" name="Google Shape;365;p40"/>
            <p:cNvSpPr txBox="1"/>
            <p:nvPr/>
          </p:nvSpPr>
          <p:spPr>
            <a:xfrm>
              <a:off x="8331927" y="3383280"/>
              <a:ext cx="369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0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933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1"/>
          <p:cNvSpPr txBox="1"/>
          <p:nvPr/>
        </p:nvSpPr>
        <p:spPr>
          <a:xfrm>
            <a:off x="819050" y="3184013"/>
            <a:ext cx="7041300" cy="16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rd  = t0 = x5</a:t>
            </a:r>
            <a:br>
              <a:rPr lang="en-US" sz="3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3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rs1 = t1 = x6</a:t>
            </a:r>
            <a:endParaRPr sz="3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rt2 = t2 = x7</a:t>
            </a:r>
            <a:endParaRPr sz="3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371" name="Google Shape;37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75" y="2032800"/>
            <a:ext cx="9144001" cy="1129557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41"/>
          <p:cNvSpPr/>
          <p:nvPr/>
        </p:nvSpPr>
        <p:spPr>
          <a:xfrm>
            <a:off x="2103130" y="5181600"/>
            <a:ext cx="6419100" cy="4572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73" name="Google Shape;373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/>
              <a:t>Reading from the Green Sheet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41"/>
          <p:cNvSpPr txBox="1"/>
          <p:nvPr/>
        </p:nvSpPr>
        <p:spPr>
          <a:xfrm>
            <a:off x="351068" y="4832062"/>
            <a:ext cx="55335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31</a:t>
            </a:r>
            <a:endParaRPr sz="2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76" name="Google Shape;376;p41"/>
          <p:cNvSpPr txBox="1"/>
          <p:nvPr/>
        </p:nvSpPr>
        <p:spPr>
          <a:xfrm>
            <a:off x="8331926" y="4831080"/>
            <a:ext cx="3690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2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77" name="Google Shape;377;p41"/>
          <p:cNvSpPr/>
          <p:nvPr/>
        </p:nvSpPr>
        <p:spPr>
          <a:xfrm>
            <a:off x="621792" y="5196840"/>
            <a:ext cx="1481328" cy="4572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ourier New"/>
                <a:ea typeface="Courier New"/>
                <a:cs typeface="Courier New"/>
                <a:sym typeface="Courier New"/>
              </a:rPr>
              <a:t>???</a:t>
            </a:r>
            <a:endParaRPr sz="28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78" name="Google Shape;378;p41"/>
          <p:cNvSpPr/>
          <p:nvPr/>
        </p:nvSpPr>
        <p:spPr>
          <a:xfrm>
            <a:off x="7040880" y="5196840"/>
            <a:ext cx="1481328" cy="4572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???</a:t>
            </a:r>
            <a:endParaRPr sz="2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79" name="Google Shape;379;p41"/>
          <p:cNvSpPr/>
          <p:nvPr/>
        </p:nvSpPr>
        <p:spPr>
          <a:xfrm>
            <a:off x="2103120" y="5196840"/>
            <a:ext cx="1234500" cy="4572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???</a:t>
            </a:r>
            <a:endParaRPr sz="2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80" name="Google Shape;380;p41"/>
          <p:cNvSpPr/>
          <p:nvPr/>
        </p:nvSpPr>
        <p:spPr>
          <a:xfrm>
            <a:off x="3337560" y="5196840"/>
            <a:ext cx="1234440" cy="4572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???</a:t>
            </a:r>
            <a:endParaRPr sz="2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81" name="Google Shape;381;p41"/>
          <p:cNvSpPr/>
          <p:nvPr/>
        </p:nvSpPr>
        <p:spPr>
          <a:xfrm>
            <a:off x="4572000" y="5196840"/>
            <a:ext cx="1234440" cy="4572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???</a:t>
            </a:r>
            <a:endParaRPr sz="2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82" name="Google Shape;382;p41"/>
          <p:cNvSpPr/>
          <p:nvPr/>
        </p:nvSpPr>
        <p:spPr>
          <a:xfrm>
            <a:off x="5806440" y="5196840"/>
            <a:ext cx="1234440" cy="4572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???</a:t>
            </a:r>
            <a:endParaRPr sz="2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383" name="Google Shape;383;p41"/>
          <p:cNvGrpSpPr/>
          <p:nvPr/>
        </p:nvGrpSpPr>
        <p:grpSpPr>
          <a:xfrm>
            <a:off x="621792" y="5638800"/>
            <a:ext cx="7900416" cy="457200"/>
            <a:chOff x="457200" y="4572000"/>
            <a:chExt cx="7900416" cy="457200"/>
          </a:xfrm>
        </p:grpSpPr>
        <p:sp>
          <p:nvSpPr>
            <p:cNvPr id="384" name="Google Shape;384;p41"/>
            <p:cNvSpPr/>
            <p:nvPr/>
          </p:nvSpPr>
          <p:spPr>
            <a:xfrm>
              <a:off x="457200" y="4572000"/>
              <a:ext cx="1481328" cy="457200"/>
            </a:xfrm>
            <a:prstGeom prst="rect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funct7</a:t>
              </a:r>
              <a:endParaRPr sz="2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385" name="Google Shape;385;p41"/>
            <p:cNvSpPr/>
            <p:nvPr/>
          </p:nvSpPr>
          <p:spPr>
            <a:xfrm>
              <a:off x="6876288" y="4572000"/>
              <a:ext cx="1481328" cy="457200"/>
            </a:xfrm>
            <a:prstGeom prst="rect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opcode</a:t>
              </a:r>
              <a:endParaRPr sz="2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386" name="Google Shape;386;p41"/>
            <p:cNvSpPr/>
            <p:nvPr/>
          </p:nvSpPr>
          <p:spPr>
            <a:xfrm>
              <a:off x="1938528" y="4572000"/>
              <a:ext cx="1234440" cy="457200"/>
            </a:xfrm>
            <a:prstGeom prst="rect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rs2</a:t>
              </a:r>
              <a:endParaRPr sz="2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387" name="Google Shape;387;p41"/>
            <p:cNvSpPr/>
            <p:nvPr/>
          </p:nvSpPr>
          <p:spPr>
            <a:xfrm>
              <a:off x="3172968" y="4572000"/>
              <a:ext cx="1234440" cy="457200"/>
            </a:xfrm>
            <a:prstGeom prst="rect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rs1</a:t>
              </a:r>
              <a:endParaRPr sz="2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388" name="Google Shape;388;p41"/>
            <p:cNvSpPr/>
            <p:nvPr/>
          </p:nvSpPr>
          <p:spPr>
            <a:xfrm>
              <a:off x="4407408" y="4572000"/>
              <a:ext cx="1234440" cy="457200"/>
            </a:xfrm>
            <a:prstGeom prst="rect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funct3</a:t>
              </a:r>
              <a:endParaRPr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389" name="Google Shape;389;p41"/>
            <p:cNvSpPr/>
            <p:nvPr/>
          </p:nvSpPr>
          <p:spPr>
            <a:xfrm>
              <a:off x="5641848" y="4572000"/>
              <a:ext cx="1234440" cy="457200"/>
            </a:xfrm>
            <a:prstGeom prst="rect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45700" rIns="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rd</a:t>
              </a:r>
              <a:endParaRPr sz="2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sp>
        <p:nvSpPr>
          <p:cNvPr id="390" name="Google Shape;390;p41"/>
          <p:cNvSpPr txBox="1"/>
          <p:nvPr/>
        </p:nvSpPr>
        <p:spPr>
          <a:xfrm>
            <a:off x="2529275" y="1130375"/>
            <a:ext cx="3912000" cy="8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add t0 t1 t2</a:t>
            </a:r>
            <a:endParaRPr/>
          </a:p>
        </p:txBody>
      </p:sp>
      <p:pic>
        <p:nvPicPr>
          <p:cNvPr id="391" name="Google Shape;391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-87639" y="122238"/>
            <a:ext cx="240039" cy="30162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41"/>
          <p:cNvSpPr/>
          <p:nvPr/>
        </p:nvSpPr>
        <p:spPr>
          <a:xfrm>
            <a:off x="6025" y="1875575"/>
            <a:ext cx="9144000" cy="1443900"/>
          </a:xfrm>
          <a:prstGeom prst="rect">
            <a:avLst/>
          </a:prstGeom>
          <a:solidFill>
            <a:srgbClr val="00FF00">
              <a:alpha val="32310"/>
            </a:srgbClr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41"/>
          <p:cNvSpPr/>
          <p:nvPr/>
        </p:nvSpPr>
        <p:spPr>
          <a:xfrm>
            <a:off x="3007250" y="3447325"/>
            <a:ext cx="1613700" cy="1585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41"/>
          <p:cNvSpPr/>
          <p:nvPr/>
        </p:nvSpPr>
        <p:spPr>
          <a:xfrm>
            <a:off x="621792" y="5196840"/>
            <a:ext cx="1481400" cy="4572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280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95" name="Google Shape;395;p41"/>
          <p:cNvSpPr/>
          <p:nvPr/>
        </p:nvSpPr>
        <p:spPr>
          <a:xfrm>
            <a:off x="2103120" y="5196840"/>
            <a:ext cx="1234500" cy="4572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FF"/>
                </a:solidFill>
                <a:latin typeface="Courier New"/>
                <a:ea typeface="Courier New"/>
                <a:cs typeface="Courier New"/>
                <a:sym typeface="Courier New"/>
              </a:rPr>
              <a:t>7</a:t>
            </a:r>
            <a:endParaRPr sz="2800">
              <a:solidFill>
                <a:srgbClr val="FF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96" name="Google Shape;396;p41"/>
          <p:cNvSpPr/>
          <p:nvPr/>
        </p:nvSpPr>
        <p:spPr>
          <a:xfrm>
            <a:off x="3337560" y="5196840"/>
            <a:ext cx="1234500" cy="4572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FF"/>
                </a:solidFill>
                <a:latin typeface="Courier New"/>
                <a:ea typeface="Courier New"/>
                <a:cs typeface="Courier New"/>
                <a:sym typeface="Courier New"/>
              </a:rPr>
              <a:t>6</a:t>
            </a:r>
            <a:endParaRPr sz="2800">
              <a:solidFill>
                <a:srgbClr val="FF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97" name="Google Shape;397;p41"/>
          <p:cNvSpPr/>
          <p:nvPr/>
        </p:nvSpPr>
        <p:spPr>
          <a:xfrm>
            <a:off x="4572000" y="5196840"/>
            <a:ext cx="1234500" cy="4572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280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98" name="Google Shape;398;p41"/>
          <p:cNvSpPr/>
          <p:nvPr/>
        </p:nvSpPr>
        <p:spPr>
          <a:xfrm>
            <a:off x="7040880" y="5196840"/>
            <a:ext cx="1481400" cy="4572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0x33</a:t>
            </a:r>
            <a:endParaRPr sz="280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99" name="Google Shape;399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41"/>
          <p:cNvSpPr/>
          <p:nvPr/>
        </p:nvSpPr>
        <p:spPr>
          <a:xfrm>
            <a:off x="5806440" y="5196840"/>
            <a:ext cx="1234500" cy="4572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>
                <a:solidFill>
                  <a:srgbClr val="FF00FF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endParaRPr sz="2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402" name="Google Shape;402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3929078"/>
            <a:ext cx="8503906" cy="82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3353825"/>
            <a:ext cx="8503899" cy="6559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4" name="Google Shape;404;p41"/>
          <p:cNvGrpSpPr/>
          <p:nvPr/>
        </p:nvGrpSpPr>
        <p:grpSpPr>
          <a:xfrm>
            <a:off x="1362603" y="4208990"/>
            <a:ext cx="7540986" cy="987916"/>
            <a:chOff x="1362603" y="2713875"/>
            <a:chExt cx="2509897" cy="2484697"/>
          </a:xfrm>
        </p:grpSpPr>
        <p:sp>
          <p:nvSpPr>
            <p:cNvPr id="405" name="Google Shape;405;p41"/>
            <p:cNvSpPr/>
            <p:nvPr/>
          </p:nvSpPr>
          <p:spPr>
            <a:xfrm>
              <a:off x="3266800" y="2713875"/>
              <a:ext cx="605700" cy="605700"/>
            </a:xfrm>
            <a:prstGeom prst="ellipse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06" name="Google Shape;406;p41"/>
            <p:cNvCxnSpPr>
              <a:stCxn id="405" idx="3"/>
              <a:endCxn id="377" idx="0"/>
            </p:cNvCxnSpPr>
            <p:nvPr/>
          </p:nvCxnSpPr>
          <p:spPr>
            <a:xfrm flipH="1">
              <a:off x="1362603" y="3230872"/>
              <a:ext cx="1992900" cy="19677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cxnSp>
        <p:nvCxnSpPr>
          <p:cNvPr id="407" name="Google Shape;407;p41"/>
          <p:cNvCxnSpPr>
            <a:stCxn id="405" idx="4"/>
            <a:endCxn id="397" idx="0"/>
          </p:cNvCxnSpPr>
          <p:nvPr/>
        </p:nvCxnSpPr>
        <p:spPr>
          <a:xfrm flipH="1">
            <a:off x="5189276" y="4449816"/>
            <a:ext cx="2804400" cy="7470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08" name="Google Shape;408;p41"/>
          <p:cNvCxnSpPr>
            <a:stCxn id="405" idx="5"/>
            <a:endCxn id="398" idx="0"/>
          </p:cNvCxnSpPr>
          <p:nvPr/>
        </p:nvCxnSpPr>
        <p:spPr>
          <a:xfrm flipH="1">
            <a:off x="7781482" y="4414548"/>
            <a:ext cx="855600" cy="782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93269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3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RISCV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Instruction:	</a:t>
            </a:r>
            <a:r>
              <a:rPr lang="en-US" sz="32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add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x5</a:t>
            </a:r>
            <a:r>
              <a:rPr lang="en-US" sz="32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x6</a:t>
            </a:r>
            <a:r>
              <a:rPr lang="en-US" sz="32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x7</a:t>
            </a:r>
            <a:endParaRPr/>
          </a:p>
          <a:p>
            <a:pPr marL="742950" marR="0" lvl="1" indent="-2857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Field representation (decimal):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Field representation (binary):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4" name="Google Shape;414;p42"/>
          <p:cNvGrpSpPr/>
          <p:nvPr/>
        </p:nvGrpSpPr>
        <p:grpSpPr>
          <a:xfrm>
            <a:off x="2720340" y="2067540"/>
            <a:ext cx="3990600" cy="767100"/>
            <a:chOff x="2720340" y="2067540"/>
            <a:chExt cx="3990600" cy="767100"/>
          </a:xfrm>
        </p:grpSpPr>
        <p:cxnSp>
          <p:nvCxnSpPr>
            <p:cNvPr id="415" name="Google Shape;415;p42"/>
            <p:cNvCxnSpPr>
              <a:endCxn id="416" idx="0"/>
            </p:cNvCxnSpPr>
            <p:nvPr/>
          </p:nvCxnSpPr>
          <p:spPr>
            <a:xfrm>
              <a:off x="5430360" y="2067540"/>
              <a:ext cx="993300" cy="767100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417" name="Google Shape;417;p42"/>
            <p:cNvCxnSpPr>
              <a:endCxn id="418" idx="0"/>
            </p:cNvCxnSpPr>
            <p:nvPr/>
          </p:nvCxnSpPr>
          <p:spPr>
            <a:xfrm flipH="1">
              <a:off x="2720340" y="2096940"/>
              <a:ext cx="3990600" cy="737700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419" name="Google Shape;419;p42"/>
            <p:cNvCxnSpPr>
              <a:endCxn id="420" idx="0"/>
            </p:cNvCxnSpPr>
            <p:nvPr/>
          </p:nvCxnSpPr>
          <p:spPr>
            <a:xfrm flipH="1">
              <a:off x="3954780" y="2111640"/>
              <a:ext cx="2123100" cy="723000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</p:grpSp>
      <p:sp>
        <p:nvSpPr>
          <p:cNvPr id="421" name="Google Shape;421;p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R-Format Example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42"/>
          <p:cNvSpPr txBox="1"/>
          <p:nvPr/>
        </p:nvSpPr>
        <p:spPr>
          <a:xfrm>
            <a:off x="8485632" y="4279392"/>
            <a:ext cx="51636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</a:t>
            </a:r>
            <a:endParaRPr sz="2400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4" name="Google Shape;424;p42"/>
          <p:cNvGrpSpPr/>
          <p:nvPr/>
        </p:nvGrpSpPr>
        <p:grpSpPr>
          <a:xfrm>
            <a:off x="351069" y="2468880"/>
            <a:ext cx="8349870" cy="822960"/>
            <a:chOff x="351069" y="3383280"/>
            <a:chExt cx="8349870" cy="822960"/>
          </a:xfrm>
        </p:grpSpPr>
        <p:grpSp>
          <p:nvGrpSpPr>
            <p:cNvPr id="425" name="Google Shape;425;p42"/>
            <p:cNvGrpSpPr/>
            <p:nvPr/>
          </p:nvGrpSpPr>
          <p:grpSpPr>
            <a:xfrm>
              <a:off x="621792" y="3749040"/>
              <a:ext cx="7900416" cy="457200"/>
              <a:chOff x="457200" y="4572000"/>
              <a:chExt cx="7900416" cy="457200"/>
            </a:xfrm>
          </p:grpSpPr>
          <p:sp>
            <p:nvSpPr>
              <p:cNvPr id="426" name="Google Shape;426;p42"/>
              <p:cNvSpPr/>
              <p:nvPr/>
            </p:nvSpPr>
            <p:spPr>
              <a:xfrm>
                <a:off x="457200" y="4572000"/>
                <a:ext cx="1481328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0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427" name="Google Shape;427;p42"/>
              <p:cNvSpPr/>
              <p:nvPr/>
            </p:nvSpPr>
            <p:spPr>
              <a:xfrm>
                <a:off x="6876288" y="4572000"/>
                <a:ext cx="1481328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0x33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418" name="Google Shape;418;p42"/>
              <p:cNvSpPr/>
              <p:nvPr/>
            </p:nvSpPr>
            <p:spPr>
              <a:xfrm>
                <a:off x="1938528" y="4572000"/>
                <a:ext cx="123444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7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420" name="Google Shape;420;p42"/>
              <p:cNvSpPr/>
              <p:nvPr/>
            </p:nvSpPr>
            <p:spPr>
              <a:xfrm>
                <a:off x="3172968" y="4572000"/>
                <a:ext cx="123444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6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428" name="Google Shape;428;p42"/>
              <p:cNvSpPr/>
              <p:nvPr/>
            </p:nvSpPr>
            <p:spPr>
              <a:xfrm>
                <a:off x="4407408" y="4572000"/>
                <a:ext cx="123444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0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416" name="Google Shape;416;p42"/>
              <p:cNvSpPr/>
              <p:nvPr/>
            </p:nvSpPr>
            <p:spPr>
              <a:xfrm>
                <a:off x="5641848" y="4572000"/>
                <a:ext cx="123444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5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</p:grpSp>
        <p:sp>
          <p:nvSpPr>
            <p:cNvPr id="429" name="Google Shape;429;p42"/>
            <p:cNvSpPr txBox="1"/>
            <p:nvPr/>
          </p:nvSpPr>
          <p:spPr>
            <a:xfrm>
              <a:off x="351069" y="3383280"/>
              <a:ext cx="553357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31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430" name="Google Shape;430;p42"/>
            <p:cNvSpPr txBox="1"/>
            <p:nvPr/>
          </p:nvSpPr>
          <p:spPr>
            <a:xfrm>
              <a:off x="8331927" y="3383280"/>
              <a:ext cx="369012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0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grpSp>
        <p:nvGrpSpPr>
          <p:cNvPr id="431" name="Google Shape;431;p42"/>
          <p:cNvGrpSpPr/>
          <p:nvPr/>
        </p:nvGrpSpPr>
        <p:grpSpPr>
          <a:xfrm>
            <a:off x="351069" y="3657600"/>
            <a:ext cx="8349870" cy="822960"/>
            <a:chOff x="351069" y="3383280"/>
            <a:chExt cx="8349870" cy="822960"/>
          </a:xfrm>
        </p:grpSpPr>
        <p:grpSp>
          <p:nvGrpSpPr>
            <p:cNvPr id="432" name="Google Shape;432;p42"/>
            <p:cNvGrpSpPr/>
            <p:nvPr/>
          </p:nvGrpSpPr>
          <p:grpSpPr>
            <a:xfrm>
              <a:off x="621792" y="3749040"/>
              <a:ext cx="7900416" cy="457200"/>
              <a:chOff x="457200" y="4572000"/>
              <a:chExt cx="7900416" cy="457200"/>
            </a:xfrm>
          </p:grpSpPr>
          <p:sp>
            <p:nvSpPr>
              <p:cNvPr id="433" name="Google Shape;433;p42"/>
              <p:cNvSpPr/>
              <p:nvPr/>
            </p:nvSpPr>
            <p:spPr>
              <a:xfrm>
                <a:off x="457200" y="4572000"/>
                <a:ext cx="1481328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0000000</a:t>
                </a:r>
                <a:endParaRPr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434" name="Google Shape;434;p42"/>
              <p:cNvSpPr/>
              <p:nvPr/>
            </p:nvSpPr>
            <p:spPr>
              <a:xfrm>
                <a:off x="6876288" y="4572000"/>
                <a:ext cx="1481328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0110011</a:t>
                </a:r>
                <a:endParaRPr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435" name="Google Shape;435;p42"/>
              <p:cNvSpPr/>
              <p:nvPr/>
            </p:nvSpPr>
            <p:spPr>
              <a:xfrm>
                <a:off x="1938528" y="4572000"/>
                <a:ext cx="123444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00111</a:t>
                </a:r>
                <a:endParaRPr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436" name="Google Shape;436;p42"/>
              <p:cNvSpPr/>
              <p:nvPr/>
            </p:nvSpPr>
            <p:spPr>
              <a:xfrm>
                <a:off x="3172968" y="4572000"/>
                <a:ext cx="123444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00110</a:t>
                </a:r>
                <a:endParaRPr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437" name="Google Shape;437;p42"/>
              <p:cNvSpPr/>
              <p:nvPr/>
            </p:nvSpPr>
            <p:spPr>
              <a:xfrm>
                <a:off x="4407408" y="4572000"/>
                <a:ext cx="123444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000</a:t>
                </a:r>
                <a:endParaRPr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438" name="Google Shape;438;p42"/>
              <p:cNvSpPr/>
              <p:nvPr/>
            </p:nvSpPr>
            <p:spPr>
              <a:xfrm>
                <a:off x="5641848" y="4572000"/>
                <a:ext cx="123444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00101</a:t>
                </a:r>
                <a:endParaRPr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</p:grpSp>
        <p:sp>
          <p:nvSpPr>
            <p:cNvPr id="439" name="Google Shape;439;p42"/>
            <p:cNvSpPr txBox="1"/>
            <p:nvPr/>
          </p:nvSpPr>
          <p:spPr>
            <a:xfrm>
              <a:off x="351069" y="3383280"/>
              <a:ext cx="553357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31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440" name="Google Shape;440;p42"/>
            <p:cNvSpPr txBox="1"/>
            <p:nvPr/>
          </p:nvSpPr>
          <p:spPr>
            <a:xfrm>
              <a:off x="8331927" y="3383280"/>
              <a:ext cx="369012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0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grpSp>
        <p:nvGrpSpPr>
          <p:cNvPr id="441" name="Google Shape;441;p42"/>
          <p:cNvGrpSpPr/>
          <p:nvPr/>
        </p:nvGrpSpPr>
        <p:grpSpPr>
          <a:xfrm>
            <a:off x="740673" y="3931925"/>
            <a:ext cx="7680951" cy="640250"/>
            <a:chOff x="740673" y="3931925"/>
            <a:chExt cx="7680951" cy="640250"/>
          </a:xfrm>
        </p:grpSpPr>
        <p:sp>
          <p:nvSpPr>
            <p:cNvPr id="442" name="Google Shape;442;p42"/>
            <p:cNvSpPr/>
            <p:nvPr/>
          </p:nvSpPr>
          <p:spPr>
            <a:xfrm>
              <a:off x="740673" y="3931925"/>
              <a:ext cx="731100" cy="640200"/>
            </a:xfrm>
            <a:prstGeom prst="rect">
              <a:avLst/>
            </a:prstGeom>
            <a:noFill/>
            <a:ln w="41275" cap="flat" cmpd="sng">
              <a:solidFill>
                <a:schemeClr val="accent1"/>
              </a:solidFill>
              <a:prstDash val="dot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42"/>
            <p:cNvSpPr/>
            <p:nvPr/>
          </p:nvSpPr>
          <p:spPr>
            <a:xfrm>
              <a:off x="1471775" y="3931925"/>
              <a:ext cx="1024200" cy="640200"/>
            </a:xfrm>
            <a:prstGeom prst="rect">
              <a:avLst/>
            </a:prstGeom>
            <a:noFill/>
            <a:ln w="41275" cap="flat" cmpd="sng">
              <a:solidFill>
                <a:schemeClr val="accent1"/>
              </a:solidFill>
              <a:prstDash val="dot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42"/>
            <p:cNvSpPr/>
            <p:nvPr/>
          </p:nvSpPr>
          <p:spPr>
            <a:xfrm>
              <a:off x="2509826" y="3931975"/>
              <a:ext cx="850500" cy="640200"/>
            </a:xfrm>
            <a:prstGeom prst="rect">
              <a:avLst/>
            </a:prstGeom>
            <a:noFill/>
            <a:ln w="41275" cap="flat" cmpd="sng">
              <a:solidFill>
                <a:schemeClr val="accent1"/>
              </a:solidFill>
              <a:prstDash val="dot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42"/>
            <p:cNvSpPr/>
            <p:nvPr/>
          </p:nvSpPr>
          <p:spPr>
            <a:xfrm>
              <a:off x="3360325" y="3931925"/>
              <a:ext cx="850500" cy="640200"/>
            </a:xfrm>
            <a:prstGeom prst="rect">
              <a:avLst/>
            </a:prstGeom>
            <a:noFill/>
            <a:ln w="41275" cap="flat" cmpd="sng">
              <a:solidFill>
                <a:schemeClr val="accent1"/>
              </a:solidFill>
              <a:prstDash val="dot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42"/>
            <p:cNvSpPr/>
            <p:nvPr/>
          </p:nvSpPr>
          <p:spPr>
            <a:xfrm>
              <a:off x="4210825" y="3931925"/>
              <a:ext cx="1587000" cy="640200"/>
            </a:xfrm>
            <a:prstGeom prst="rect">
              <a:avLst/>
            </a:prstGeom>
            <a:noFill/>
            <a:ln w="41275" cap="flat" cmpd="sng">
              <a:solidFill>
                <a:schemeClr val="accent1"/>
              </a:solidFill>
              <a:prstDash val="dot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42"/>
            <p:cNvSpPr/>
            <p:nvPr/>
          </p:nvSpPr>
          <p:spPr>
            <a:xfrm>
              <a:off x="5797726" y="3931925"/>
              <a:ext cx="913200" cy="640200"/>
            </a:xfrm>
            <a:prstGeom prst="rect">
              <a:avLst/>
            </a:prstGeom>
            <a:noFill/>
            <a:ln w="41275" cap="flat" cmpd="sng">
              <a:solidFill>
                <a:schemeClr val="accent1"/>
              </a:solidFill>
              <a:prstDash val="dot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42"/>
            <p:cNvSpPr/>
            <p:nvPr/>
          </p:nvSpPr>
          <p:spPr>
            <a:xfrm>
              <a:off x="6720825" y="3931925"/>
              <a:ext cx="913200" cy="640200"/>
            </a:xfrm>
            <a:prstGeom prst="rect">
              <a:avLst/>
            </a:prstGeom>
            <a:noFill/>
            <a:ln w="41275" cap="flat" cmpd="sng">
              <a:solidFill>
                <a:schemeClr val="accent1"/>
              </a:solidFill>
              <a:prstDash val="dot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42"/>
            <p:cNvSpPr/>
            <p:nvPr/>
          </p:nvSpPr>
          <p:spPr>
            <a:xfrm>
              <a:off x="7690525" y="3931925"/>
              <a:ext cx="731100" cy="640200"/>
            </a:xfrm>
            <a:prstGeom prst="rect">
              <a:avLst/>
            </a:prstGeom>
            <a:noFill/>
            <a:ln w="41275" cap="flat" cmpd="sng">
              <a:solidFill>
                <a:schemeClr val="accent1"/>
              </a:solidFill>
              <a:prstDash val="dot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0" name="Google Shape;450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42"/>
          <p:cNvSpPr txBox="1"/>
          <p:nvPr/>
        </p:nvSpPr>
        <p:spPr>
          <a:xfrm>
            <a:off x="916850" y="4743000"/>
            <a:ext cx="7041300" cy="16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hex representation:	</a:t>
            </a: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0x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0073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02B3</a:t>
            </a:r>
            <a:endParaRPr sz="2400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decimal representation:	7,537,331</a:t>
            </a:r>
            <a:endParaRPr sz="2400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Called a 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Machine Language Instruction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446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All RV32 R-format instructions</a:t>
            </a:r>
            <a:endParaRPr/>
          </a:p>
        </p:txBody>
      </p:sp>
      <p:sp>
        <p:nvSpPr>
          <p:cNvPr id="459" name="Google Shape;459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18</a:t>
            </a:fld>
            <a:endParaRPr/>
          </a:p>
        </p:txBody>
      </p:sp>
      <p:pic>
        <p:nvPicPr>
          <p:cNvPr id="460" name="Google Shape;46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62100"/>
            <a:ext cx="9144000" cy="3733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0729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4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84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Char char="•"/>
            </a:pPr>
            <a:r>
              <a:rPr lang="en-US" dirty="0">
                <a:solidFill>
                  <a:srgbClr val="A5A5A5"/>
                </a:solidFill>
              </a:rPr>
              <a:t>Stored-Program Concept</a:t>
            </a:r>
            <a:endParaRPr dirty="0">
              <a:solidFill>
                <a:srgbClr val="A5A5A5"/>
              </a:solidFill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Char char="•"/>
            </a:pPr>
            <a:r>
              <a:rPr lang="en-US" dirty="0">
                <a:solidFill>
                  <a:srgbClr val="A5A5A5"/>
                </a:solidFill>
              </a:rPr>
              <a:t>R-Format</a:t>
            </a:r>
            <a:endParaRPr dirty="0">
              <a:solidFill>
                <a:srgbClr val="A5A5A5"/>
              </a:solidFill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I-Format</a:t>
            </a:r>
            <a:endParaRPr dirty="0">
              <a:solidFill>
                <a:srgbClr val="FF0000"/>
              </a:solidFill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dirty="0"/>
              <a:t>S-Format</a:t>
            </a:r>
            <a:endParaRPr dirty="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dirty="0"/>
              <a:t>SB-Format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dirty="0"/>
              <a:t>U-Format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dirty="0"/>
              <a:t>UJ-Format</a:t>
            </a:r>
            <a:endParaRPr dirty="0">
              <a:solidFill>
                <a:srgbClr val="A5A5A5"/>
              </a:solidFill>
            </a:endParaRPr>
          </a:p>
        </p:txBody>
      </p:sp>
      <p:sp>
        <p:nvSpPr>
          <p:cNvPr id="466" name="Google Shape;466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6772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Stored-Program Concept</a:t>
            </a:r>
            <a:endParaRPr dirty="0"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R-Format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dirty="0"/>
              <a:t>I-Format</a:t>
            </a:r>
            <a:endParaRPr sz="3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dirty="0"/>
              <a:t>S-Format</a:t>
            </a:r>
            <a:endParaRPr dirty="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dirty="0"/>
              <a:t>SB-Format</a:t>
            </a:r>
            <a:endParaRPr dirty="0"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dirty="0"/>
              <a:t>U-Format</a:t>
            </a:r>
            <a:endParaRPr dirty="0"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dirty="0"/>
              <a:t>U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J-Format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1" name="Google Shape;23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03317">
            <a:off x="6001996" y="69224"/>
            <a:ext cx="2955400" cy="2879388"/>
          </a:xfrm>
          <a:prstGeom prst="flowChartDecision">
            <a:avLst/>
          </a:prstGeom>
          <a:noFill/>
          <a:ln>
            <a:noFill/>
          </a:ln>
        </p:spPr>
      </p:pic>
      <p:sp>
        <p:nvSpPr>
          <p:cNvPr id="232" name="Google Shape;232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346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I-Format Instructions (1/4)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45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about instructions with immediates?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/>
              <a:t>-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bit field too small for most immediates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Ideally, </a:t>
            </a:r>
            <a:r>
              <a:rPr lang="en-US"/>
              <a:t>RISCV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would have only one instruction format (for simplicity)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Unfortunately here we need to compromise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Define new instruction format that is </a:t>
            </a:r>
            <a:r>
              <a:rPr lang="en-US" i="1"/>
              <a:t>mostly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consistent with R-Format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notice that, if instruction has immediate, then it uses at most 2 registers (1 src, 1 </a:t>
            </a:r>
            <a:r>
              <a:rPr lang="en-US"/>
              <a:t>dst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971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I-Format Instructions (2/4)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Define “fields” of the following number of bits each: </a:t>
            </a:r>
            <a:r>
              <a:rPr lang="en-US"/>
              <a:t>12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+ 5 + </a:t>
            </a:r>
            <a:r>
              <a:rPr lang="en-US"/>
              <a:t>3 + 5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</a:t>
            </a:r>
            <a:r>
              <a:rPr lang="en-US"/>
              <a:t>7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32 bits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Field names: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Concept: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Only </a:t>
            </a:r>
            <a:r>
              <a:rPr lang="en-US" b="1">
                <a:latin typeface="Courier New"/>
                <a:ea typeface="Courier New"/>
                <a:cs typeface="Courier New"/>
                <a:sym typeface="Courier New"/>
              </a:rPr>
              <a:t>imm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field is different from R-format</a:t>
            </a:r>
            <a:r>
              <a:rPr lang="en-US"/>
              <a:t>: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rs2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320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funct7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replaced by 12-bit signed immediate, </a:t>
            </a:r>
            <a:r>
              <a:rPr lang="en-US" sz="32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imm[11:0]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6" name="Google Shape;486;p46"/>
          <p:cNvGrpSpPr/>
          <p:nvPr/>
        </p:nvGrpSpPr>
        <p:grpSpPr>
          <a:xfrm>
            <a:off x="393192" y="2468880"/>
            <a:ext cx="8349870" cy="822970"/>
            <a:chOff x="351069" y="2468880"/>
            <a:chExt cx="8349870" cy="822970"/>
          </a:xfrm>
        </p:grpSpPr>
        <p:grpSp>
          <p:nvGrpSpPr>
            <p:cNvPr id="487" name="Google Shape;487;p46"/>
            <p:cNvGrpSpPr/>
            <p:nvPr/>
          </p:nvGrpSpPr>
          <p:grpSpPr>
            <a:xfrm>
              <a:off x="621801" y="2834640"/>
              <a:ext cx="7900551" cy="457210"/>
              <a:chOff x="621801" y="2834640"/>
              <a:chExt cx="7900551" cy="457210"/>
            </a:xfrm>
          </p:grpSpPr>
          <p:sp>
            <p:nvSpPr>
              <p:cNvPr id="488" name="Google Shape;488;p46"/>
              <p:cNvSpPr/>
              <p:nvPr/>
            </p:nvSpPr>
            <p:spPr>
              <a:xfrm>
                <a:off x="621801" y="2834650"/>
                <a:ext cx="29970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12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489" name="Google Shape;489;p46"/>
              <p:cNvSpPr/>
              <p:nvPr/>
            </p:nvSpPr>
            <p:spPr>
              <a:xfrm>
                <a:off x="4854250" y="2834650"/>
                <a:ext cx="8007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3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490" name="Google Shape;490;p46"/>
              <p:cNvSpPr/>
              <p:nvPr/>
            </p:nvSpPr>
            <p:spPr>
              <a:xfrm>
                <a:off x="5654960" y="2834640"/>
                <a:ext cx="12345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5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491" name="Google Shape;491;p46"/>
              <p:cNvSpPr/>
              <p:nvPr/>
            </p:nvSpPr>
            <p:spPr>
              <a:xfrm>
                <a:off x="6889452" y="2834650"/>
                <a:ext cx="16329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7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</p:grpSp>
        <p:sp>
          <p:nvSpPr>
            <p:cNvPr id="492" name="Google Shape;492;p46"/>
            <p:cNvSpPr txBox="1"/>
            <p:nvPr/>
          </p:nvSpPr>
          <p:spPr>
            <a:xfrm>
              <a:off x="351069" y="2468880"/>
              <a:ext cx="553357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31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493" name="Google Shape;493;p46"/>
            <p:cNvSpPr txBox="1"/>
            <p:nvPr/>
          </p:nvSpPr>
          <p:spPr>
            <a:xfrm>
              <a:off x="8331927" y="2468880"/>
              <a:ext cx="369012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0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sp>
        <p:nvSpPr>
          <p:cNvPr id="494" name="Google Shape;494;p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46"/>
          <p:cNvSpPr/>
          <p:nvPr/>
        </p:nvSpPr>
        <p:spPr>
          <a:xfrm>
            <a:off x="3660958" y="2834640"/>
            <a:ext cx="1234500" cy="4572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endParaRPr sz="2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497" name="Google Shape;497;p46"/>
          <p:cNvGrpSpPr/>
          <p:nvPr/>
        </p:nvGrpSpPr>
        <p:grpSpPr>
          <a:xfrm>
            <a:off x="393192" y="3916680"/>
            <a:ext cx="8349858" cy="822970"/>
            <a:chOff x="351069" y="2468880"/>
            <a:chExt cx="8349858" cy="822970"/>
          </a:xfrm>
        </p:grpSpPr>
        <p:grpSp>
          <p:nvGrpSpPr>
            <p:cNvPr id="498" name="Google Shape;498;p46"/>
            <p:cNvGrpSpPr/>
            <p:nvPr/>
          </p:nvGrpSpPr>
          <p:grpSpPr>
            <a:xfrm>
              <a:off x="621801" y="2834640"/>
              <a:ext cx="7900551" cy="457210"/>
              <a:chOff x="621801" y="2834640"/>
              <a:chExt cx="7900551" cy="457210"/>
            </a:xfrm>
          </p:grpSpPr>
          <p:sp>
            <p:nvSpPr>
              <p:cNvPr id="499" name="Google Shape;499;p46"/>
              <p:cNvSpPr/>
              <p:nvPr/>
            </p:nvSpPr>
            <p:spPr>
              <a:xfrm>
                <a:off x="621801" y="2834650"/>
                <a:ext cx="29970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imm[11:0]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500" name="Google Shape;500;p46"/>
              <p:cNvSpPr/>
              <p:nvPr/>
            </p:nvSpPr>
            <p:spPr>
              <a:xfrm>
                <a:off x="4854250" y="2834650"/>
                <a:ext cx="8007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func3</a:t>
                </a:r>
                <a:endParaRPr sz="16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501" name="Google Shape;501;p46"/>
              <p:cNvSpPr/>
              <p:nvPr/>
            </p:nvSpPr>
            <p:spPr>
              <a:xfrm>
                <a:off x="5654960" y="2834640"/>
                <a:ext cx="12345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rd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502" name="Google Shape;502;p46"/>
              <p:cNvSpPr/>
              <p:nvPr/>
            </p:nvSpPr>
            <p:spPr>
              <a:xfrm>
                <a:off x="6889452" y="2834650"/>
                <a:ext cx="16329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opcode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</p:grpSp>
        <p:sp>
          <p:nvSpPr>
            <p:cNvPr id="503" name="Google Shape;503;p46"/>
            <p:cNvSpPr txBox="1"/>
            <p:nvPr/>
          </p:nvSpPr>
          <p:spPr>
            <a:xfrm>
              <a:off x="351069" y="2468880"/>
              <a:ext cx="553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31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504" name="Google Shape;504;p46"/>
            <p:cNvSpPr txBox="1"/>
            <p:nvPr/>
          </p:nvSpPr>
          <p:spPr>
            <a:xfrm>
              <a:off x="8331927" y="2468880"/>
              <a:ext cx="369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0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sp>
        <p:nvSpPr>
          <p:cNvPr id="505" name="Google Shape;505;p46"/>
          <p:cNvSpPr/>
          <p:nvPr/>
        </p:nvSpPr>
        <p:spPr>
          <a:xfrm>
            <a:off x="3660958" y="4282440"/>
            <a:ext cx="1234500" cy="4572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rs1</a:t>
            </a:r>
            <a:endParaRPr sz="2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260120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47"/>
          <p:cNvSpPr txBox="1">
            <a:spLocks noGrp="1"/>
          </p:cNvSpPr>
          <p:nvPr>
            <p:ph type="body" idx="1"/>
          </p:nvPr>
        </p:nvSpPr>
        <p:spPr>
          <a:xfrm>
            <a:off x="457200" y="1909075"/>
            <a:ext cx="8229600" cy="47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opcode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/>
              <a:t>7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):  uniquely specifies the instruction</a:t>
            </a:r>
            <a:endParaRPr sz="2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3175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rs1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(5):  specifies a register operand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r</a:t>
            </a:r>
            <a:r>
              <a:rPr lang="en-US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d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(5):  specifies </a:t>
            </a: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estination </a:t>
            </a: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egister that receives result of computatio</a:t>
            </a:r>
            <a:r>
              <a:rPr lang="en-US"/>
              <a:t>n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4" name="Google Shape;514;p47"/>
          <p:cNvGrpSpPr/>
          <p:nvPr/>
        </p:nvGrpSpPr>
        <p:grpSpPr>
          <a:xfrm>
            <a:off x="393192" y="1021080"/>
            <a:ext cx="8349858" cy="822970"/>
            <a:chOff x="351069" y="2468880"/>
            <a:chExt cx="8349858" cy="822970"/>
          </a:xfrm>
        </p:grpSpPr>
        <p:grpSp>
          <p:nvGrpSpPr>
            <p:cNvPr id="515" name="Google Shape;515;p47"/>
            <p:cNvGrpSpPr/>
            <p:nvPr/>
          </p:nvGrpSpPr>
          <p:grpSpPr>
            <a:xfrm>
              <a:off x="621801" y="2834640"/>
              <a:ext cx="7900551" cy="457210"/>
              <a:chOff x="621801" y="2834640"/>
              <a:chExt cx="7900551" cy="457210"/>
            </a:xfrm>
          </p:grpSpPr>
          <p:sp>
            <p:nvSpPr>
              <p:cNvPr id="516" name="Google Shape;516;p47"/>
              <p:cNvSpPr/>
              <p:nvPr/>
            </p:nvSpPr>
            <p:spPr>
              <a:xfrm>
                <a:off x="621801" y="2834650"/>
                <a:ext cx="29970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imm[11:0]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517" name="Google Shape;517;p47"/>
              <p:cNvSpPr/>
              <p:nvPr/>
            </p:nvSpPr>
            <p:spPr>
              <a:xfrm>
                <a:off x="4854250" y="2834650"/>
                <a:ext cx="8007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func3</a:t>
                </a:r>
                <a:endParaRPr sz="16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518" name="Google Shape;518;p47"/>
              <p:cNvSpPr/>
              <p:nvPr/>
            </p:nvSpPr>
            <p:spPr>
              <a:xfrm>
                <a:off x="5654960" y="2834640"/>
                <a:ext cx="12345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rd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519" name="Google Shape;519;p47"/>
              <p:cNvSpPr/>
              <p:nvPr/>
            </p:nvSpPr>
            <p:spPr>
              <a:xfrm>
                <a:off x="6889452" y="2834650"/>
                <a:ext cx="16329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opcode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</p:grpSp>
        <p:sp>
          <p:nvSpPr>
            <p:cNvPr id="520" name="Google Shape;520;p47"/>
            <p:cNvSpPr txBox="1"/>
            <p:nvPr/>
          </p:nvSpPr>
          <p:spPr>
            <a:xfrm>
              <a:off x="351069" y="2468880"/>
              <a:ext cx="553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31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521" name="Google Shape;521;p47"/>
            <p:cNvSpPr txBox="1"/>
            <p:nvPr/>
          </p:nvSpPr>
          <p:spPr>
            <a:xfrm>
              <a:off x="8331927" y="2468880"/>
              <a:ext cx="369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0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sp>
        <p:nvSpPr>
          <p:cNvPr id="522" name="Google Shape;522;p47"/>
          <p:cNvSpPr/>
          <p:nvPr/>
        </p:nvSpPr>
        <p:spPr>
          <a:xfrm>
            <a:off x="3660958" y="1386840"/>
            <a:ext cx="1234500" cy="4572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rs1</a:t>
            </a:r>
            <a:endParaRPr sz="2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23" name="Google Shape;523;p4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I-Format Instructions (</a:t>
            </a:r>
            <a:r>
              <a:rPr lang="en-US"/>
              <a:t>3</a:t>
            </a: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/4)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905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4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I-Format Instructions (4/4)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48"/>
          <p:cNvSpPr txBox="1">
            <a:spLocks noGrp="1"/>
          </p:cNvSpPr>
          <p:nvPr>
            <p:ph type="body" idx="1"/>
          </p:nvPr>
        </p:nvSpPr>
        <p:spPr>
          <a:xfrm>
            <a:off x="457200" y="1961050"/>
            <a:ext cx="8229600" cy="21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immediate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</a:t>
            </a:r>
            <a:r>
              <a:rPr lang="en-US"/>
              <a:t>2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):  </a:t>
            </a:r>
            <a:r>
              <a:rPr lang="en-US"/>
              <a:t>12</a:t>
            </a:r>
            <a:r>
              <a:rPr lang="en-US" i="1"/>
              <a:t> </a:t>
            </a:r>
            <a:r>
              <a:rPr lang="en-US"/>
              <a:t>bit 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computations done in words, so 1</a:t>
            </a:r>
            <a:r>
              <a:rPr lang="en-US"/>
              <a:t>2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-bit immediate must be </a:t>
            </a:r>
            <a:r>
              <a:rPr lang="en-US" sz="2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extended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32 bits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/>
              <a:t>always </a:t>
            </a:r>
            <a:r>
              <a:rPr lang="en-US" b="1"/>
              <a:t>sign-extended</a:t>
            </a:r>
            <a:r>
              <a:rPr lang="en-US"/>
              <a:t> to 32-bits before use in an arithmetic operation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33" name="Google Shape;533;p48"/>
          <p:cNvGrpSpPr/>
          <p:nvPr/>
        </p:nvGrpSpPr>
        <p:grpSpPr>
          <a:xfrm>
            <a:off x="393192" y="1021080"/>
            <a:ext cx="8349858" cy="822970"/>
            <a:chOff x="351069" y="2468880"/>
            <a:chExt cx="8349858" cy="822970"/>
          </a:xfrm>
        </p:grpSpPr>
        <p:grpSp>
          <p:nvGrpSpPr>
            <p:cNvPr id="534" name="Google Shape;534;p48"/>
            <p:cNvGrpSpPr/>
            <p:nvPr/>
          </p:nvGrpSpPr>
          <p:grpSpPr>
            <a:xfrm>
              <a:off x="621801" y="2834640"/>
              <a:ext cx="7900551" cy="457210"/>
              <a:chOff x="621801" y="2834640"/>
              <a:chExt cx="7900551" cy="457210"/>
            </a:xfrm>
          </p:grpSpPr>
          <p:sp>
            <p:nvSpPr>
              <p:cNvPr id="535" name="Google Shape;535;p48"/>
              <p:cNvSpPr/>
              <p:nvPr/>
            </p:nvSpPr>
            <p:spPr>
              <a:xfrm>
                <a:off x="621801" y="2834650"/>
                <a:ext cx="29970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imm[11:0]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536" name="Google Shape;536;p48"/>
              <p:cNvSpPr/>
              <p:nvPr/>
            </p:nvSpPr>
            <p:spPr>
              <a:xfrm>
                <a:off x="4854250" y="2834650"/>
                <a:ext cx="8007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func3</a:t>
                </a:r>
                <a:endParaRPr sz="16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537" name="Google Shape;537;p48"/>
              <p:cNvSpPr/>
              <p:nvPr/>
            </p:nvSpPr>
            <p:spPr>
              <a:xfrm>
                <a:off x="5654960" y="2834640"/>
                <a:ext cx="12345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rd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538" name="Google Shape;538;p48"/>
              <p:cNvSpPr/>
              <p:nvPr/>
            </p:nvSpPr>
            <p:spPr>
              <a:xfrm>
                <a:off x="6889452" y="2834650"/>
                <a:ext cx="16329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opcode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</p:grpSp>
        <p:sp>
          <p:nvSpPr>
            <p:cNvPr id="539" name="Google Shape;539;p48"/>
            <p:cNvSpPr txBox="1"/>
            <p:nvPr/>
          </p:nvSpPr>
          <p:spPr>
            <a:xfrm>
              <a:off x="351069" y="2468880"/>
              <a:ext cx="553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31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540" name="Google Shape;540;p48"/>
            <p:cNvSpPr txBox="1"/>
            <p:nvPr/>
          </p:nvSpPr>
          <p:spPr>
            <a:xfrm>
              <a:off x="8331927" y="2468880"/>
              <a:ext cx="369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0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sp>
        <p:nvSpPr>
          <p:cNvPr id="541" name="Google Shape;541;p48"/>
          <p:cNvSpPr/>
          <p:nvPr/>
        </p:nvSpPr>
        <p:spPr>
          <a:xfrm>
            <a:off x="3660958" y="1386840"/>
            <a:ext cx="1234500" cy="4572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rs1</a:t>
            </a:r>
            <a:endParaRPr sz="2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42" name="Google Shape;542;p48"/>
          <p:cNvSpPr txBox="1"/>
          <p:nvPr/>
        </p:nvSpPr>
        <p:spPr>
          <a:xfrm>
            <a:off x="457075" y="4507775"/>
            <a:ext cx="8229600" cy="7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represent 2</a:t>
            </a:r>
            <a:r>
              <a:rPr lang="en-US" sz="32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different immediates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imm[11:0] can hold values in range [-2</a:t>
            </a:r>
            <a:r>
              <a:rPr lang="en-US" sz="2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, +2</a:t>
            </a:r>
            <a:r>
              <a:rPr lang="en-US" sz="2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368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49"/>
          <p:cNvSpPr/>
          <p:nvPr/>
        </p:nvSpPr>
        <p:spPr>
          <a:xfrm>
            <a:off x="3660958" y="5273053"/>
            <a:ext cx="1234500" cy="4572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???</a:t>
            </a:r>
            <a:endParaRPr sz="2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548" name="Google Shape;54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25" y="2268350"/>
            <a:ext cx="8905925" cy="839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" y="1629350"/>
            <a:ext cx="8905925" cy="686960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49"/>
          <p:cNvSpPr txBox="1">
            <a:spLocks noGrp="1"/>
          </p:cNvSpPr>
          <p:nvPr>
            <p:ph type="title"/>
          </p:nvPr>
        </p:nvSpPr>
        <p:spPr>
          <a:xfrm>
            <a:off x="457200" y="-301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/>
              <a:t>I-Format Example (1/2)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49"/>
          <p:cNvSpPr/>
          <p:nvPr/>
        </p:nvSpPr>
        <p:spPr>
          <a:xfrm>
            <a:off x="-3875" y="1570775"/>
            <a:ext cx="9144000" cy="1744500"/>
          </a:xfrm>
          <a:prstGeom prst="rect">
            <a:avLst/>
          </a:prstGeom>
          <a:solidFill>
            <a:srgbClr val="00FF00">
              <a:alpha val="32310"/>
            </a:srgbClr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49"/>
          <p:cNvSpPr txBox="1"/>
          <p:nvPr/>
        </p:nvSpPr>
        <p:spPr>
          <a:xfrm>
            <a:off x="2529275" y="749375"/>
            <a:ext cx="4511700" cy="8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1" indent="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addi x15,x1,-50</a:t>
            </a:r>
            <a:endParaRPr sz="3200"/>
          </a:p>
        </p:txBody>
      </p:sp>
      <p:pic>
        <p:nvPicPr>
          <p:cNvPr id="554" name="Google Shape;554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-87639" y="122238"/>
            <a:ext cx="240039" cy="30162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49"/>
          <p:cNvSpPr txBox="1"/>
          <p:nvPr/>
        </p:nvSpPr>
        <p:spPr>
          <a:xfrm>
            <a:off x="819050" y="3184013"/>
            <a:ext cx="7041300" cy="16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rd  = x15</a:t>
            </a:r>
            <a:endParaRPr sz="3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rs1 = x1</a:t>
            </a:r>
            <a:endParaRPr sz="3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558" name="Google Shape;558;p49"/>
          <p:cNvGrpSpPr/>
          <p:nvPr/>
        </p:nvGrpSpPr>
        <p:grpSpPr>
          <a:xfrm>
            <a:off x="5296902" y="2489603"/>
            <a:ext cx="3638840" cy="2783352"/>
            <a:chOff x="5339541" y="2713873"/>
            <a:chExt cx="3718794" cy="2550726"/>
          </a:xfrm>
        </p:grpSpPr>
        <p:sp>
          <p:nvSpPr>
            <p:cNvPr id="559" name="Google Shape;559;p49"/>
            <p:cNvSpPr/>
            <p:nvPr/>
          </p:nvSpPr>
          <p:spPr>
            <a:xfrm>
              <a:off x="7958236" y="2713873"/>
              <a:ext cx="1100100" cy="406800"/>
            </a:xfrm>
            <a:prstGeom prst="ellipse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60" name="Google Shape;560;p49"/>
            <p:cNvCxnSpPr>
              <a:stCxn id="559" idx="3"/>
              <a:endCxn id="561" idx="0"/>
            </p:cNvCxnSpPr>
            <p:nvPr/>
          </p:nvCxnSpPr>
          <p:spPr>
            <a:xfrm flipH="1">
              <a:off x="5339541" y="3061098"/>
              <a:ext cx="2779800" cy="22035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562" name="Google Shape;562;p49"/>
          <p:cNvGrpSpPr/>
          <p:nvPr/>
        </p:nvGrpSpPr>
        <p:grpSpPr>
          <a:xfrm>
            <a:off x="393192" y="4907280"/>
            <a:ext cx="8349858" cy="822970"/>
            <a:chOff x="351069" y="2468880"/>
            <a:chExt cx="8349858" cy="822970"/>
          </a:xfrm>
        </p:grpSpPr>
        <p:grpSp>
          <p:nvGrpSpPr>
            <p:cNvPr id="563" name="Google Shape;563;p49"/>
            <p:cNvGrpSpPr/>
            <p:nvPr/>
          </p:nvGrpSpPr>
          <p:grpSpPr>
            <a:xfrm>
              <a:off x="621801" y="2834640"/>
              <a:ext cx="7900551" cy="457210"/>
              <a:chOff x="621801" y="2834640"/>
              <a:chExt cx="7900551" cy="457210"/>
            </a:xfrm>
          </p:grpSpPr>
          <p:sp>
            <p:nvSpPr>
              <p:cNvPr id="564" name="Google Shape;564;p49"/>
              <p:cNvSpPr/>
              <p:nvPr/>
            </p:nvSpPr>
            <p:spPr>
              <a:xfrm>
                <a:off x="621801" y="2834650"/>
                <a:ext cx="29970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???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565" name="Google Shape;565;p49"/>
              <p:cNvSpPr/>
              <p:nvPr/>
            </p:nvSpPr>
            <p:spPr>
              <a:xfrm>
                <a:off x="4854250" y="2834650"/>
                <a:ext cx="8007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?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566" name="Google Shape;566;p49"/>
              <p:cNvSpPr/>
              <p:nvPr/>
            </p:nvSpPr>
            <p:spPr>
              <a:xfrm>
                <a:off x="5654960" y="2834640"/>
                <a:ext cx="12345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???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567" name="Google Shape;567;p49"/>
              <p:cNvSpPr/>
              <p:nvPr/>
            </p:nvSpPr>
            <p:spPr>
              <a:xfrm>
                <a:off x="6889452" y="2834650"/>
                <a:ext cx="16329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???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</p:grpSp>
        <p:sp>
          <p:nvSpPr>
            <p:cNvPr id="568" name="Google Shape;568;p49"/>
            <p:cNvSpPr txBox="1"/>
            <p:nvPr/>
          </p:nvSpPr>
          <p:spPr>
            <a:xfrm>
              <a:off x="351069" y="2468880"/>
              <a:ext cx="553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31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569" name="Google Shape;569;p49"/>
            <p:cNvSpPr txBox="1"/>
            <p:nvPr/>
          </p:nvSpPr>
          <p:spPr>
            <a:xfrm>
              <a:off x="8331927" y="2468880"/>
              <a:ext cx="369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0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sp>
        <p:nvSpPr>
          <p:cNvPr id="570" name="Google Shape;570;p49"/>
          <p:cNvSpPr/>
          <p:nvPr/>
        </p:nvSpPr>
        <p:spPr>
          <a:xfrm>
            <a:off x="3660958" y="5273040"/>
            <a:ext cx="1234500" cy="4572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00001</a:t>
            </a:r>
            <a:endParaRPr sz="27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571" name="Google Shape;571;p49"/>
          <p:cNvGrpSpPr/>
          <p:nvPr/>
        </p:nvGrpSpPr>
        <p:grpSpPr>
          <a:xfrm>
            <a:off x="663924" y="5882640"/>
            <a:ext cx="7900551" cy="457210"/>
            <a:chOff x="621801" y="2834640"/>
            <a:chExt cx="7900551" cy="457210"/>
          </a:xfrm>
        </p:grpSpPr>
        <p:sp>
          <p:nvSpPr>
            <p:cNvPr id="572" name="Google Shape;572;p49"/>
            <p:cNvSpPr/>
            <p:nvPr/>
          </p:nvSpPr>
          <p:spPr>
            <a:xfrm>
              <a:off x="621801" y="2834650"/>
              <a:ext cx="2997000" cy="457200"/>
            </a:xfrm>
            <a:prstGeom prst="rect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imm[11:0]</a:t>
              </a:r>
              <a:endParaRPr sz="2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573" name="Google Shape;573;p49"/>
            <p:cNvSpPr/>
            <p:nvPr/>
          </p:nvSpPr>
          <p:spPr>
            <a:xfrm>
              <a:off x="4854250" y="2834650"/>
              <a:ext cx="800700" cy="457200"/>
            </a:xfrm>
            <a:prstGeom prst="rect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func3</a:t>
              </a:r>
              <a:endParaRPr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574" name="Google Shape;574;p49"/>
            <p:cNvSpPr/>
            <p:nvPr/>
          </p:nvSpPr>
          <p:spPr>
            <a:xfrm>
              <a:off x="5654960" y="2834640"/>
              <a:ext cx="1234500" cy="457200"/>
            </a:xfrm>
            <a:prstGeom prst="rect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rd</a:t>
              </a:r>
              <a:endParaRPr sz="2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575" name="Google Shape;575;p49"/>
            <p:cNvSpPr/>
            <p:nvPr/>
          </p:nvSpPr>
          <p:spPr>
            <a:xfrm>
              <a:off x="6889452" y="2834650"/>
              <a:ext cx="1632900" cy="457200"/>
            </a:xfrm>
            <a:prstGeom prst="rect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opcode</a:t>
              </a:r>
              <a:endParaRPr sz="2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sp>
        <p:nvSpPr>
          <p:cNvPr id="576" name="Google Shape;576;p49"/>
          <p:cNvSpPr/>
          <p:nvPr/>
        </p:nvSpPr>
        <p:spPr>
          <a:xfrm>
            <a:off x="3660958" y="5882640"/>
            <a:ext cx="1234500" cy="4572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rs1</a:t>
            </a:r>
            <a:endParaRPr sz="2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577" name="Google Shape;577;p49"/>
          <p:cNvCxnSpPr>
            <a:stCxn id="559" idx="5"/>
            <a:endCxn id="567" idx="0"/>
          </p:cNvCxnSpPr>
          <p:nvPr/>
        </p:nvCxnSpPr>
        <p:spPr>
          <a:xfrm flipH="1">
            <a:off x="7747900" y="2868495"/>
            <a:ext cx="1030200" cy="24045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78" name="Google Shape;578;p49"/>
          <p:cNvSpPr/>
          <p:nvPr/>
        </p:nvSpPr>
        <p:spPr>
          <a:xfrm>
            <a:off x="663924" y="5273050"/>
            <a:ext cx="2997000" cy="4572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111111001110</a:t>
            </a:r>
            <a:endParaRPr sz="28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79" name="Google Shape;579;p49"/>
          <p:cNvSpPr/>
          <p:nvPr/>
        </p:nvSpPr>
        <p:spPr>
          <a:xfrm>
            <a:off x="5697083" y="5273040"/>
            <a:ext cx="1234500" cy="4572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01111</a:t>
            </a:r>
            <a:endParaRPr sz="27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61" name="Google Shape;561;p49"/>
          <p:cNvSpPr/>
          <p:nvPr/>
        </p:nvSpPr>
        <p:spPr>
          <a:xfrm>
            <a:off x="4896373" y="5273050"/>
            <a:ext cx="800700" cy="4572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28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80" name="Google Shape;580;p49"/>
          <p:cNvSpPr/>
          <p:nvPr/>
        </p:nvSpPr>
        <p:spPr>
          <a:xfrm>
            <a:off x="6931575" y="5273050"/>
            <a:ext cx="1632900" cy="4572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0x13</a:t>
            </a:r>
            <a:endParaRPr sz="28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581" name="Google Shape;581;p49"/>
          <p:cNvGrpSpPr/>
          <p:nvPr/>
        </p:nvGrpSpPr>
        <p:grpSpPr>
          <a:xfrm>
            <a:off x="2251575" y="786726"/>
            <a:ext cx="4224922" cy="4489277"/>
            <a:chOff x="5339541" y="2713873"/>
            <a:chExt cx="3718794" cy="2550726"/>
          </a:xfrm>
        </p:grpSpPr>
        <p:sp>
          <p:nvSpPr>
            <p:cNvPr id="582" name="Google Shape;582;p49"/>
            <p:cNvSpPr/>
            <p:nvPr/>
          </p:nvSpPr>
          <p:spPr>
            <a:xfrm>
              <a:off x="7958236" y="2713873"/>
              <a:ext cx="1100100" cy="406800"/>
            </a:xfrm>
            <a:prstGeom prst="ellipse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83" name="Google Shape;583;p49"/>
            <p:cNvCxnSpPr>
              <a:stCxn id="582" idx="3"/>
            </p:cNvCxnSpPr>
            <p:nvPr/>
          </p:nvCxnSpPr>
          <p:spPr>
            <a:xfrm flipH="1">
              <a:off x="5339541" y="3061098"/>
              <a:ext cx="2779800" cy="22035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45245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I-Format Example (2/2)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5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RISCV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Instruction:	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addi x15,x1,-50</a:t>
            </a:r>
            <a:endParaRPr/>
          </a:p>
          <a:p>
            <a:pPr marL="0" marR="0" lvl="1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  <a:p>
            <a:pPr marL="0" marR="0" lvl="1" indent="457200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Field representation (binary):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hex representation:	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0x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latin typeface="Courier New"/>
                <a:ea typeface="Courier New"/>
                <a:cs typeface="Courier New"/>
                <a:sym typeface="Courier New"/>
              </a:rPr>
              <a:t>FCE0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latin typeface="Courier New"/>
                <a:ea typeface="Courier New"/>
                <a:cs typeface="Courier New"/>
                <a:sym typeface="Courier New"/>
              </a:rPr>
              <a:t>8793</a:t>
            </a:r>
            <a:endParaRPr sz="24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decimal representation:	4,242,573,203</a:t>
            </a:r>
            <a:endParaRPr sz="24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Called a Machine Language Instruction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rgbClr val="0D40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rgbClr val="0D40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50"/>
          <p:cNvSpPr txBox="1"/>
          <p:nvPr/>
        </p:nvSpPr>
        <p:spPr>
          <a:xfrm>
            <a:off x="8485632" y="4279392"/>
            <a:ext cx="51636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</a:t>
            </a:r>
            <a:endParaRPr sz="2400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2" name="Google Shape;592;p50"/>
          <p:cNvGrpSpPr/>
          <p:nvPr/>
        </p:nvGrpSpPr>
        <p:grpSpPr>
          <a:xfrm>
            <a:off x="902208" y="3703320"/>
            <a:ext cx="7672167" cy="640205"/>
            <a:chOff x="740664" y="3931920"/>
            <a:chExt cx="7672167" cy="640205"/>
          </a:xfrm>
        </p:grpSpPr>
        <p:sp>
          <p:nvSpPr>
            <p:cNvPr id="593" name="Google Shape;593;p50"/>
            <p:cNvSpPr/>
            <p:nvPr/>
          </p:nvSpPr>
          <p:spPr>
            <a:xfrm>
              <a:off x="740664" y="3931920"/>
              <a:ext cx="850392" cy="640080"/>
            </a:xfrm>
            <a:prstGeom prst="rect">
              <a:avLst/>
            </a:prstGeom>
            <a:noFill/>
            <a:ln w="41275" cap="flat" cmpd="sng">
              <a:solidFill>
                <a:schemeClr val="accent1"/>
              </a:solidFill>
              <a:prstDash val="dot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50"/>
            <p:cNvSpPr/>
            <p:nvPr/>
          </p:nvSpPr>
          <p:spPr>
            <a:xfrm>
              <a:off x="1591056" y="3931925"/>
              <a:ext cx="868800" cy="640200"/>
            </a:xfrm>
            <a:prstGeom prst="rect">
              <a:avLst/>
            </a:prstGeom>
            <a:noFill/>
            <a:ln w="41275" cap="flat" cmpd="sng">
              <a:solidFill>
                <a:schemeClr val="accent1"/>
              </a:solidFill>
              <a:prstDash val="dot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50"/>
            <p:cNvSpPr/>
            <p:nvPr/>
          </p:nvSpPr>
          <p:spPr>
            <a:xfrm>
              <a:off x="2404806" y="3931925"/>
              <a:ext cx="1097400" cy="640200"/>
            </a:xfrm>
            <a:prstGeom prst="rect">
              <a:avLst/>
            </a:prstGeom>
            <a:noFill/>
            <a:ln w="41275" cap="flat" cmpd="sng">
              <a:solidFill>
                <a:schemeClr val="accent1"/>
              </a:solidFill>
              <a:prstDash val="dot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50"/>
            <p:cNvSpPr/>
            <p:nvPr/>
          </p:nvSpPr>
          <p:spPr>
            <a:xfrm>
              <a:off x="3502081" y="3931925"/>
              <a:ext cx="960000" cy="640200"/>
            </a:xfrm>
            <a:prstGeom prst="rect">
              <a:avLst/>
            </a:prstGeom>
            <a:noFill/>
            <a:ln w="41275" cap="flat" cmpd="sng">
              <a:solidFill>
                <a:schemeClr val="accent1"/>
              </a:solidFill>
              <a:prstDash val="dot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50"/>
            <p:cNvSpPr/>
            <p:nvPr/>
          </p:nvSpPr>
          <p:spPr>
            <a:xfrm>
              <a:off x="4462206" y="3931925"/>
              <a:ext cx="1097400" cy="640200"/>
            </a:xfrm>
            <a:prstGeom prst="rect">
              <a:avLst/>
            </a:prstGeom>
            <a:noFill/>
            <a:ln w="41275" cap="flat" cmpd="sng">
              <a:solidFill>
                <a:schemeClr val="accent1"/>
              </a:solidFill>
              <a:prstDash val="dot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50"/>
            <p:cNvSpPr/>
            <p:nvPr/>
          </p:nvSpPr>
          <p:spPr>
            <a:xfrm>
              <a:off x="5587106" y="3931925"/>
              <a:ext cx="868800" cy="640200"/>
            </a:xfrm>
            <a:prstGeom prst="rect">
              <a:avLst/>
            </a:prstGeom>
            <a:noFill/>
            <a:ln w="41275" cap="flat" cmpd="sng">
              <a:solidFill>
                <a:schemeClr val="accent1"/>
              </a:solidFill>
              <a:prstDash val="dot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50"/>
            <p:cNvSpPr/>
            <p:nvPr/>
          </p:nvSpPr>
          <p:spPr>
            <a:xfrm>
              <a:off x="6446631" y="3931925"/>
              <a:ext cx="1097400" cy="640200"/>
            </a:xfrm>
            <a:prstGeom prst="rect">
              <a:avLst/>
            </a:prstGeom>
            <a:noFill/>
            <a:ln w="41275" cap="flat" cmpd="sng">
              <a:solidFill>
                <a:schemeClr val="accent1"/>
              </a:solidFill>
              <a:prstDash val="dot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50"/>
            <p:cNvSpPr/>
            <p:nvPr/>
          </p:nvSpPr>
          <p:spPr>
            <a:xfrm>
              <a:off x="7544031" y="3931925"/>
              <a:ext cx="868800" cy="640200"/>
            </a:xfrm>
            <a:prstGeom prst="rect">
              <a:avLst/>
            </a:prstGeom>
            <a:noFill/>
            <a:ln w="41275" cap="flat" cmpd="sng">
              <a:solidFill>
                <a:schemeClr val="accent1"/>
              </a:solidFill>
              <a:prstDash val="dot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1" name="Google Shape;601;p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03" name="Google Shape;603;p50"/>
          <p:cNvGrpSpPr/>
          <p:nvPr/>
        </p:nvGrpSpPr>
        <p:grpSpPr>
          <a:xfrm>
            <a:off x="393192" y="3459480"/>
            <a:ext cx="8502258" cy="822970"/>
            <a:chOff x="351069" y="2468880"/>
            <a:chExt cx="8502258" cy="822970"/>
          </a:xfrm>
        </p:grpSpPr>
        <p:grpSp>
          <p:nvGrpSpPr>
            <p:cNvPr id="604" name="Google Shape;604;p50"/>
            <p:cNvGrpSpPr/>
            <p:nvPr/>
          </p:nvGrpSpPr>
          <p:grpSpPr>
            <a:xfrm>
              <a:off x="621801" y="2834640"/>
              <a:ext cx="6267659" cy="457210"/>
              <a:chOff x="621801" y="2834640"/>
              <a:chExt cx="6267659" cy="457210"/>
            </a:xfrm>
          </p:grpSpPr>
          <p:sp>
            <p:nvSpPr>
              <p:cNvPr id="605" name="Google Shape;605;p50"/>
              <p:cNvSpPr/>
              <p:nvPr/>
            </p:nvSpPr>
            <p:spPr>
              <a:xfrm>
                <a:off x="621801" y="2834650"/>
                <a:ext cx="29970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???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606" name="Google Shape;606;p50"/>
              <p:cNvSpPr/>
              <p:nvPr/>
            </p:nvSpPr>
            <p:spPr>
              <a:xfrm>
                <a:off x="4854250" y="2834650"/>
                <a:ext cx="8007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?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607" name="Google Shape;607;p50"/>
              <p:cNvSpPr/>
              <p:nvPr/>
            </p:nvSpPr>
            <p:spPr>
              <a:xfrm>
                <a:off x="5654960" y="2834640"/>
                <a:ext cx="12345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???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</p:grpSp>
        <p:sp>
          <p:nvSpPr>
            <p:cNvPr id="608" name="Google Shape;608;p50"/>
            <p:cNvSpPr txBox="1"/>
            <p:nvPr/>
          </p:nvSpPr>
          <p:spPr>
            <a:xfrm>
              <a:off x="351069" y="2468880"/>
              <a:ext cx="553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31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609" name="Google Shape;609;p50"/>
            <p:cNvSpPr txBox="1"/>
            <p:nvPr/>
          </p:nvSpPr>
          <p:spPr>
            <a:xfrm>
              <a:off x="8484327" y="2468880"/>
              <a:ext cx="369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0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sp>
        <p:nvSpPr>
          <p:cNvPr id="610" name="Google Shape;610;p50"/>
          <p:cNvSpPr/>
          <p:nvPr/>
        </p:nvSpPr>
        <p:spPr>
          <a:xfrm>
            <a:off x="3660958" y="3825240"/>
            <a:ext cx="1234500" cy="4572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00001</a:t>
            </a:r>
            <a:endParaRPr sz="27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11" name="Google Shape;611;p50"/>
          <p:cNvSpPr/>
          <p:nvPr/>
        </p:nvSpPr>
        <p:spPr>
          <a:xfrm>
            <a:off x="663924" y="3825250"/>
            <a:ext cx="2997000" cy="4572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111111001110</a:t>
            </a:r>
            <a:endParaRPr sz="28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12" name="Google Shape;612;p50"/>
          <p:cNvSpPr/>
          <p:nvPr/>
        </p:nvSpPr>
        <p:spPr>
          <a:xfrm>
            <a:off x="5697083" y="3825240"/>
            <a:ext cx="1234500" cy="4572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01111</a:t>
            </a:r>
            <a:endParaRPr sz="27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13" name="Google Shape;613;p50"/>
          <p:cNvSpPr/>
          <p:nvPr/>
        </p:nvSpPr>
        <p:spPr>
          <a:xfrm>
            <a:off x="4896372" y="3825250"/>
            <a:ext cx="815377" cy="4572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000</a:t>
            </a:r>
            <a:endParaRPr sz="27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14" name="Google Shape;614;p50"/>
          <p:cNvSpPr/>
          <p:nvPr/>
        </p:nvSpPr>
        <p:spPr>
          <a:xfrm>
            <a:off x="6931575" y="3825250"/>
            <a:ext cx="1755300" cy="4572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0010011</a:t>
            </a:r>
            <a:endParaRPr sz="28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12095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51"/>
          <p:cNvSpPr txBox="1">
            <a:spLocks noGrp="1"/>
          </p:cNvSpPr>
          <p:nvPr>
            <p:ph type="title"/>
          </p:nvPr>
        </p:nvSpPr>
        <p:spPr>
          <a:xfrm>
            <a:off x="457200" y="46398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All RISCV I-Type Arithmatic Instructions</a:t>
            </a:r>
            <a:endParaRPr/>
          </a:p>
        </p:txBody>
      </p:sp>
      <p:sp>
        <p:nvSpPr>
          <p:cNvPr id="621" name="Google Shape;621;p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/>
          </a:p>
        </p:txBody>
      </p:sp>
      <p:pic>
        <p:nvPicPr>
          <p:cNvPr id="622" name="Google Shape;622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59388"/>
            <a:ext cx="8839199" cy="3965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9878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52"/>
          <p:cNvSpPr/>
          <p:nvPr/>
        </p:nvSpPr>
        <p:spPr>
          <a:xfrm>
            <a:off x="3660958" y="5654040"/>
            <a:ext cx="1234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5</a:t>
            </a:r>
            <a:endParaRPr sz="28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29" name="Google Shape;629;p52"/>
          <p:cNvSpPr txBox="1"/>
          <p:nvPr/>
        </p:nvSpPr>
        <p:spPr>
          <a:xfrm>
            <a:off x="457200" y="482600"/>
            <a:ext cx="84582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Question:  If the number of registers </a:t>
            </a:r>
            <a:r>
              <a:rPr lang="en-US" sz="2800" b="1" dirty="0">
                <a:latin typeface="Calibri"/>
                <a:ea typeface="Calibri"/>
                <a:cs typeface="Calibri"/>
                <a:sym typeface="Calibri"/>
              </a:rPr>
              <a:t>were halved</a:t>
            </a:r>
            <a:r>
              <a:rPr lang="en-US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br>
              <a:rPr lang="en-US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hich 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statement is true?</a:t>
            </a:r>
            <a:endParaRPr sz="2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52"/>
          <p:cNvSpPr/>
          <p:nvPr/>
        </p:nvSpPr>
        <p:spPr>
          <a:xfrm>
            <a:off x="645230" y="4690392"/>
            <a:ext cx="6713700" cy="9540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32" name="Google Shape;632;p52"/>
          <p:cNvGrpSpPr/>
          <p:nvPr/>
        </p:nvGrpSpPr>
        <p:grpSpPr>
          <a:xfrm>
            <a:off x="575550" y="1723450"/>
            <a:ext cx="8063400" cy="471963"/>
            <a:chOff x="692890" y="1735942"/>
            <a:chExt cx="8063400" cy="353981"/>
          </a:xfrm>
        </p:grpSpPr>
        <p:sp>
          <p:nvSpPr>
            <p:cNvPr id="633" name="Google Shape;633;p52"/>
            <p:cNvSpPr txBox="1"/>
            <p:nvPr/>
          </p:nvSpPr>
          <p:spPr>
            <a:xfrm>
              <a:off x="1371790" y="1743723"/>
              <a:ext cx="73845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>
                  <a:solidFill>
                    <a:srgbClr val="F79646"/>
                  </a:solidFill>
                  <a:latin typeface="Calibri"/>
                  <a:ea typeface="Calibri"/>
                  <a:cs typeface="Calibri"/>
                  <a:sym typeface="Calibri"/>
                </a:rPr>
                <a:t>There must be more R-type instructions</a:t>
              </a:r>
              <a:endParaRPr sz="3000" b="1">
                <a:solidFill>
                  <a:srgbClr val="F7964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52"/>
            <p:cNvSpPr/>
            <p:nvPr/>
          </p:nvSpPr>
          <p:spPr>
            <a:xfrm>
              <a:off x="692890" y="1735942"/>
              <a:ext cx="7395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(A)</a:t>
              </a:r>
              <a:endParaRPr sz="3000"/>
            </a:p>
          </p:txBody>
        </p:sp>
      </p:grpSp>
      <p:grpSp>
        <p:nvGrpSpPr>
          <p:cNvPr id="635" name="Google Shape;635;p52"/>
          <p:cNvGrpSpPr/>
          <p:nvPr/>
        </p:nvGrpSpPr>
        <p:grpSpPr>
          <a:xfrm>
            <a:off x="575550" y="2749375"/>
            <a:ext cx="7384552" cy="482493"/>
            <a:chOff x="692648" y="3251954"/>
            <a:chExt cx="7384552" cy="482493"/>
          </a:xfrm>
        </p:grpSpPr>
        <p:sp>
          <p:nvSpPr>
            <p:cNvPr id="636" name="Google Shape;636;p52"/>
            <p:cNvSpPr txBox="1"/>
            <p:nvPr/>
          </p:nvSpPr>
          <p:spPr>
            <a:xfrm>
              <a:off x="1371600" y="3272746"/>
              <a:ext cx="67056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There must be less I-type instructions</a:t>
              </a:r>
              <a:endParaRPr sz="3000">
                <a:solidFill>
                  <a:srgbClr val="408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52"/>
            <p:cNvSpPr/>
            <p:nvPr/>
          </p:nvSpPr>
          <p:spPr>
            <a:xfrm>
              <a:off x="692648" y="3251954"/>
              <a:ext cx="7434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(B)</a:t>
              </a:r>
              <a:endParaRPr sz="3000"/>
            </a:p>
          </p:txBody>
        </p:sp>
      </p:grpSp>
      <p:grpSp>
        <p:nvGrpSpPr>
          <p:cNvPr id="638" name="Google Shape;638;p52"/>
          <p:cNvGrpSpPr/>
          <p:nvPr/>
        </p:nvGrpSpPr>
        <p:grpSpPr>
          <a:xfrm>
            <a:off x="575550" y="3699075"/>
            <a:ext cx="7384477" cy="492883"/>
            <a:chOff x="765112" y="4166849"/>
            <a:chExt cx="7312088" cy="492883"/>
          </a:xfrm>
        </p:grpSpPr>
        <p:sp>
          <p:nvSpPr>
            <p:cNvPr id="639" name="Google Shape;639;p52"/>
            <p:cNvSpPr txBox="1"/>
            <p:nvPr/>
          </p:nvSpPr>
          <p:spPr>
            <a:xfrm>
              <a:off x="1371600" y="4198032"/>
              <a:ext cx="67056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Shift amounts would change to 0-63</a:t>
              </a:r>
              <a:endParaRPr sz="3000">
                <a:solidFill>
                  <a:srgbClr val="FF66A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52"/>
            <p:cNvSpPr/>
            <p:nvPr/>
          </p:nvSpPr>
          <p:spPr>
            <a:xfrm>
              <a:off x="765112" y="4166849"/>
              <a:ext cx="6708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(C)</a:t>
              </a:r>
              <a:endParaRPr sz="3000"/>
            </a:p>
          </p:txBody>
        </p:sp>
      </p:grpSp>
      <p:grpSp>
        <p:nvGrpSpPr>
          <p:cNvPr id="641" name="Google Shape;641;p52"/>
          <p:cNvGrpSpPr/>
          <p:nvPr/>
        </p:nvGrpSpPr>
        <p:grpSpPr>
          <a:xfrm>
            <a:off x="628427" y="4659150"/>
            <a:ext cx="7817225" cy="482476"/>
            <a:chOff x="461713" y="5287598"/>
            <a:chExt cx="7745195" cy="482476"/>
          </a:xfrm>
        </p:grpSpPr>
        <p:sp>
          <p:nvSpPr>
            <p:cNvPr id="642" name="Google Shape;642;p52"/>
            <p:cNvSpPr txBox="1"/>
            <p:nvPr/>
          </p:nvSpPr>
          <p:spPr>
            <a:xfrm>
              <a:off x="1069609" y="5308374"/>
              <a:ext cx="7137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>
                  <a:solidFill>
                    <a:srgbClr val="FFE860"/>
                  </a:solidFill>
                  <a:latin typeface="Calibri"/>
                  <a:ea typeface="Calibri"/>
                  <a:cs typeface="Calibri"/>
                  <a:sym typeface="Calibri"/>
                </a:rPr>
                <a:t>I-type instructions could have 2 more immediate bits</a:t>
              </a:r>
              <a:endParaRPr sz="3000">
                <a:solidFill>
                  <a:srgbClr val="FFE8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52"/>
            <p:cNvSpPr/>
            <p:nvPr/>
          </p:nvSpPr>
          <p:spPr>
            <a:xfrm>
              <a:off x="461713" y="5287598"/>
              <a:ext cx="675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(D)</a:t>
              </a:r>
              <a:endParaRPr sz="3000"/>
            </a:p>
          </p:txBody>
        </p:sp>
      </p:grpSp>
      <p:grpSp>
        <p:nvGrpSpPr>
          <p:cNvPr id="644" name="Google Shape;644;p52"/>
          <p:cNvGrpSpPr/>
          <p:nvPr/>
        </p:nvGrpSpPr>
        <p:grpSpPr>
          <a:xfrm>
            <a:off x="393192" y="5654040"/>
            <a:ext cx="8349858" cy="914410"/>
            <a:chOff x="393192" y="5654040"/>
            <a:chExt cx="8349858" cy="914410"/>
          </a:xfrm>
        </p:grpSpPr>
        <p:grpSp>
          <p:nvGrpSpPr>
            <p:cNvPr id="645" name="Google Shape;645;p52"/>
            <p:cNvGrpSpPr/>
            <p:nvPr/>
          </p:nvGrpSpPr>
          <p:grpSpPr>
            <a:xfrm>
              <a:off x="393192" y="5745480"/>
              <a:ext cx="8349858" cy="822970"/>
              <a:chOff x="393192" y="5745480"/>
              <a:chExt cx="8349858" cy="822970"/>
            </a:xfrm>
          </p:grpSpPr>
          <p:grpSp>
            <p:nvGrpSpPr>
              <p:cNvPr id="646" name="Google Shape;646;p52"/>
              <p:cNvGrpSpPr/>
              <p:nvPr/>
            </p:nvGrpSpPr>
            <p:grpSpPr>
              <a:xfrm>
                <a:off x="393192" y="5745480"/>
                <a:ext cx="8349858" cy="822970"/>
                <a:chOff x="351069" y="2468880"/>
                <a:chExt cx="8349858" cy="822970"/>
              </a:xfrm>
            </p:grpSpPr>
            <p:grpSp>
              <p:nvGrpSpPr>
                <p:cNvPr id="647" name="Google Shape;647;p52"/>
                <p:cNvGrpSpPr/>
                <p:nvPr/>
              </p:nvGrpSpPr>
              <p:grpSpPr>
                <a:xfrm>
                  <a:off x="621801" y="2834640"/>
                  <a:ext cx="7900551" cy="457210"/>
                  <a:chOff x="621801" y="2834640"/>
                  <a:chExt cx="7900551" cy="457210"/>
                </a:xfrm>
              </p:grpSpPr>
              <p:sp>
                <p:nvSpPr>
                  <p:cNvPr id="648" name="Google Shape;648;p52"/>
                  <p:cNvSpPr/>
                  <p:nvPr/>
                </p:nvSpPr>
                <p:spPr>
                  <a:xfrm>
                    <a:off x="621801" y="2834650"/>
                    <a:ext cx="2997000" cy="457200"/>
                  </a:xfrm>
                  <a:prstGeom prst="rect">
                    <a:avLst/>
                  </a:prstGeom>
                  <a:noFill/>
                  <a:ln w="38100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280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rPr>
                      <a:t>imm[11:0]</a:t>
                    </a:r>
                    <a:endParaRPr sz="280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endParaRPr>
                  </a:p>
                </p:txBody>
              </p:sp>
              <p:sp>
                <p:nvSpPr>
                  <p:cNvPr id="649" name="Google Shape;649;p52"/>
                  <p:cNvSpPr/>
                  <p:nvPr/>
                </p:nvSpPr>
                <p:spPr>
                  <a:xfrm>
                    <a:off x="4854250" y="2834650"/>
                    <a:ext cx="800700" cy="457200"/>
                  </a:xfrm>
                  <a:prstGeom prst="rect">
                    <a:avLst/>
                  </a:prstGeom>
                  <a:noFill/>
                  <a:ln w="38100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60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rPr>
                      <a:t>func3</a:t>
                    </a:r>
                    <a:endParaRPr sz="160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endParaRPr>
                  </a:p>
                </p:txBody>
              </p:sp>
              <p:sp>
                <p:nvSpPr>
                  <p:cNvPr id="650" name="Google Shape;650;p52"/>
                  <p:cNvSpPr/>
                  <p:nvPr/>
                </p:nvSpPr>
                <p:spPr>
                  <a:xfrm>
                    <a:off x="5654960" y="2834640"/>
                    <a:ext cx="1234500" cy="457200"/>
                  </a:xfrm>
                  <a:prstGeom prst="rect">
                    <a:avLst/>
                  </a:prstGeom>
                  <a:noFill/>
                  <a:ln w="38100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280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rPr>
                      <a:t>rd</a:t>
                    </a:r>
                    <a:endParaRPr sz="280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endParaRPr>
                  </a:p>
                </p:txBody>
              </p:sp>
              <p:sp>
                <p:nvSpPr>
                  <p:cNvPr id="651" name="Google Shape;651;p52"/>
                  <p:cNvSpPr/>
                  <p:nvPr/>
                </p:nvSpPr>
                <p:spPr>
                  <a:xfrm>
                    <a:off x="6889452" y="2834650"/>
                    <a:ext cx="1632900" cy="457200"/>
                  </a:xfrm>
                  <a:prstGeom prst="rect">
                    <a:avLst/>
                  </a:prstGeom>
                  <a:noFill/>
                  <a:ln w="38100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280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rPr>
                      <a:t>opcode</a:t>
                    </a:r>
                    <a:endParaRPr sz="280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endParaRPr>
                  </a:p>
                </p:txBody>
              </p:sp>
            </p:grpSp>
            <p:sp>
              <p:nvSpPr>
                <p:cNvPr id="652" name="Google Shape;652;p52"/>
                <p:cNvSpPr txBox="1"/>
                <p:nvPr/>
              </p:nvSpPr>
              <p:spPr>
                <a:xfrm>
                  <a:off x="351069" y="2468880"/>
                  <a:ext cx="553500" cy="461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31</a:t>
                  </a:r>
                  <a:endParaRPr sz="24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653" name="Google Shape;653;p52"/>
                <p:cNvSpPr txBox="1"/>
                <p:nvPr/>
              </p:nvSpPr>
              <p:spPr>
                <a:xfrm>
                  <a:off x="8331927" y="2468880"/>
                  <a:ext cx="369000" cy="461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0</a:t>
                  </a:r>
                  <a:endParaRPr sz="24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</p:grpSp>
          <p:sp>
            <p:nvSpPr>
              <p:cNvPr id="654" name="Google Shape;654;p52"/>
              <p:cNvSpPr/>
              <p:nvPr/>
            </p:nvSpPr>
            <p:spPr>
              <a:xfrm>
                <a:off x="3660958" y="6111240"/>
                <a:ext cx="12345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rs1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</p:grpSp>
        <p:grpSp>
          <p:nvGrpSpPr>
            <p:cNvPr id="655" name="Google Shape;655;p52"/>
            <p:cNvGrpSpPr/>
            <p:nvPr/>
          </p:nvGrpSpPr>
          <p:grpSpPr>
            <a:xfrm>
              <a:off x="393192" y="5745480"/>
              <a:ext cx="8349858" cy="461700"/>
              <a:chOff x="351069" y="2468880"/>
              <a:chExt cx="8349858" cy="461700"/>
            </a:xfrm>
          </p:grpSpPr>
          <p:sp>
            <p:nvSpPr>
              <p:cNvPr id="656" name="Google Shape;656;p52"/>
              <p:cNvSpPr txBox="1"/>
              <p:nvPr/>
            </p:nvSpPr>
            <p:spPr>
              <a:xfrm>
                <a:off x="351069" y="2468880"/>
                <a:ext cx="5535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31</a:t>
                </a:r>
                <a:endParaRPr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657" name="Google Shape;657;p52"/>
              <p:cNvSpPr txBox="1"/>
              <p:nvPr/>
            </p:nvSpPr>
            <p:spPr>
              <a:xfrm>
                <a:off x="8331927" y="2468880"/>
                <a:ext cx="3690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0</a:t>
                </a:r>
                <a:endParaRPr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</p:grpSp>
        <p:grpSp>
          <p:nvGrpSpPr>
            <p:cNvPr id="658" name="Google Shape;658;p52"/>
            <p:cNvGrpSpPr/>
            <p:nvPr/>
          </p:nvGrpSpPr>
          <p:grpSpPr>
            <a:xfrm>
              <a:off x="663924" y="5654040"/>
              <a:ext cx="7900551" cy="457210"/>
              <a:chOff x="621801" y="2834640"/>
              <a:chExt cx="7900551" cy="457210"/>
            </a:xfrm>
          </p:grpSpPr>
          <p:sp>
            <p:nvSpPr>
              <p:cNvPr id="659" name="Google Shape;659;p52"/>
              <p:cNvSpPr/>
              <p:nvPr/>
            </p:nvSpPr>
            <p:spPr>
              <a:xfrm>
                <a:off x="621801" y="2834650"/>
                <a:ext cx="2997000" cy="45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12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660" name="Google Shape;660;p52"/>
              <p:cNvSpPr/>
              <p:nvPr/>
            </p:nvSpPr>
            <p:spPr>
              <a:xfrm>
                <a:off x="4854250" y="2834650"/>
                <a:ext cx="800700" cy="45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3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661" name="Google Shape;661;p52"/>
              <p:cNvSpPr/>
              <p:nvPr/>
            </p:nvSpPr>
            <p:spPr>
              <a:xfrm>
                <a:off x="5654960" y="2834640"/>
                <a:ext cx="1234500" cy="45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5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662" name="Google Shape;662;p52"/>
              <p:cNvSpPr/>
              <p:nvPr/>
            </p:nvSpPr>
            <p:spPr>
              <a:xfrm>
                <a:off x="6889452" y="2834650"/>
                <a:ext cx="1632900" cy="45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7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</p:grpSp>
      </p:grpSp>
      <p:grpSp>
        <p:nvGrpSpPr>
          <p:cNvPr id="663" name="Google Shape;663;p52"/>
          <p:cNvGrpSpPr/>
          <p:nvPr/>
        </p:nvGrpSpPr>
        <p:grpSpPr>
          <a:xfrm>
            <a:off x="393192" y="5654040"/>
            <a:ext cx="8349858" cy="914410"/>
            <a:chOff x="393192" y="5654040"/>
            <a:chExt cx="8349858" cy="914410"/>
          </a:xfrm>
        </p:grpSpPr>
        <p:sp>
          <p:nvSpPr>
            <p:cNvPr id="664" name="Google Shape;664;p52"/>
            <p:cNvSpPr/>
            <p:nvPr/>
          </p:nvSpPr>
          <p:spPr>
            <a:xfrm>
              <a:off x="3660958" y="5654040"/>
              <a:ext cx="12345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highlight>
                    <a:srgbClr val="FFFFF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4</a:t>
              </a:r>
              <a:endParaRPr sz="28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grpSp>
          <p:nvGrpSpPr>
            <p:cNvPr id="665" name="Google Shape;665;p52"/>
            <p:cNvGrpSpPr/>
            <p:nvPr/>
          </p:nvGrpSpPr>
          <p:grpSpPr>
            <a:xfrm>
              <a:off x="393192" y="5654040"/>
              <a:ext cx="8349858" cy="914410"/>
              <a:chOff x="393192" y="5654040"/>
              <a:chExt cx="8349858" cy="914410"/>
            </a:xfrm>
          </p:grpSpPr>
          <p:grpSp>
            <p:nvGrpSpPr>
              <p:cNvPr id="666" name="Google Shape;666;p52"/>
              <p:cNvGrpSpPr/>
              <p:nvPr/>
            </p:nvGrpSpPr>
            <p:grpSpPr>
              <a:xfrm>
                <a:off x="393192" y="5745480"/>
                <a:ext cx="8349858" cy="822970"/>
                <a:chOff x="393192" y="5745480"/>
                <a:chExt cx="8349858" cy="822970"/>
              </a:xfrm>
            </p:grpSpPr>
            <p:grpSp>
              <p:nvGrpSpPr>
                <p:cNvPr id="667" name="Google Shape;667;p52"/>
                <p:cNvGrpSpPr/>
                <p:nvPr/>
              </p:nvGrpSpPr>
              <p:grpSpPr>
                <a:xfrm>
                  <a:off x="393192" y="5745480"/>
                  <a:ext cx="8349858" cy="822970"/>
                  <a:chOff x="351069" y="2468880"/>
                  <a:chExt cx="8349858" cy="822970"/>
                </a:xfrm>
              </p:grpSpPr>
              <p:grpSp>
                <p:nvGrpSpPr>
                  <p:cNvPr id="668" name="Google Shape;668;p52"/>
                  <p:cNvGrpSpPr/>
                  <p:nvPr/>
                </p:nvGrpSpPr>
                <p:grpSpPr>
                  <a:xfrm>
                    <a:off x="621801" y="2834640"/>
                    <a:ext cx="7900551" cy="457210"/>
                    <a:chOff x="621801" y="2834640"/>
                    <a:chExt cx="7900551" cy="457210"/>
                  </a:xfrm>
                </p:grpSpPr>
                <p:sp>
                  <p:nvSpPr>
                    <p:cNvPr id="669" name="Google Shape;669;p52"/>
                    <p:cNvSpPr/>
                    <p:nvPr/>
                  </p:nvSpPr>
                  <p:spPr>
                    <a:xfrm>
                      <a:off x="621801" y="2834650"/>
                      <a:ext cx="2997000" cy="457200"/>
                    </a:xfrm>
                    <a:prstGeom prst="rect">
                      <a:avLst/>
                    </a:prstGeom>
                    <a:noFill/>
                    <a:ln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imm[13:0]</a:t>
                      </a:r>
                      <a:endParaRPr sz="280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p:txBody>
                </p:sp>
                <p:sp>
                  <p:nvSpPr>
                    <p:cNvPr id="670" name="Google Shape;670;p52"/>
                    <p:cNvSpPr/>
                    <p:nvPr/>
                  </p:nvSpPr>
                  <p:spPr>
                    <a:xfrm>
                      <a:off x="4854250" y="2834650"/>
                      <a:ext cx="800700" cy="457200"/>
                    </a:xfrm>
                    <a:prstGeom prst="rect">
                      <a:avLst/>
                    </a:prstGeom>
                    <a:noFill/>
                    <a:ln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func3</a:t>
                      </a:r>
                      <a:endParaRPr sz="160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p:txBody>
                </p:sp>
                <p:sp>
                  <p:nvSpPr>
                    <p:cNvPr id="671" name="Google Shape;671;p52"/>
                    <p:cNvSpPr/>
                    <p:nvPr/>
                  </p:nvSpPr>
                  <p:spPr>
                    <a:xfrm>
                      <a:off x="5654960" y="2834640"/>
                      <a:ext cx="1234500" cy="457200"/>
                    </a:xfrm>
                    <a:prstGeom prst="rect">
                      <a:avLst/>
                    </a:prstGeom>
                    <a:noFill/>
                    <a:ln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rd</a:t>
                      </a:r>
                      <a:endParaRPr sz="280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p:txBody>
                </p:sp>
                <p:sp>
                  <p:nvSpPr>
                    <p:cNvPr id="672" name="Google Shape;672;p52"/>
                    <p:cNvSpPr/>
                    <p:nvPr/>
                  </p:nvSpPr>
                  <p:spPr>
                    <a:xfrm>
                      <a:off x="6889452" y="2834650"/>
                      <a:ext cx="1632900" cy="457200"/>
                    </a:xfrm>
                    <a:prstGeom prst="rect">
                      <a:avLst/>
                    </a:prstGeom>
                    <a:noFill/>
                    <a:ln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opcode</a:t>
                      </a:r>
                      <a:endParaRPr sz="280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p:txBody>
                </p:sp>
              </p:grpSp>
              <p:sp>
                <p:nvSpPr>
                  <p:cNvPr id="673" name="Google Shape;673;p52"/>
                  <p:cNvSpPr txBox="1"/>
                  <p:nvPr/>
                </p:nvSpPr>
                <p:spPr>
                  <a:xfrm>
                    <a:off x="351069" y="2468880"/>
                    <a:ext cx="553500" cy="4617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240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rPr>
                      <a:t>31</a:t>
                    </a:r>
                    <a:endParaRPr sz="240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endParaRPr>
                  </a:p>
                </p:txBody>
              </p:sp>
              <p:sp>
                <p:nvSpPr>
                  <p:cNvPr id="674" name="Google Shape;674;p52"/>
                  <p:cNvSpPr txBox="1"/>
                  <p:nvPr/>
                </p:nvSpPr>
                <p:spPr>
                  <a:xfrm>
                    <a:off x="8331927" y="2468880"/>
                    <a:ext cx="369000" cy="4617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240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rPr>
                      <a:t>0</a:t>
                    </a:r>
                    <a:endParaRPr sz="240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endParaRPr>
                  </a:p>
                </p:txBody>
              </p:sp>
            </p:grpSp>
            <p:sp>
              <p:nvSpPr>
                <p:cNvPr id="675" name="Google Shape;675;p52"/>
                <p:cNvSpPr/>
                <p:nvPr/>
              </p:nvSpPr>
              <p:spPr>
                <a:xfrm>
                  <a:off x="3660958" y="6111240"/>
                  <a:ext cx="1234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80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rs1</a:t>
                  </a:r>
                  <a:endParaRPr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</p:grpSp>
          <p:grpSp>
            <p:nvGrpSpPr>
              <p:cNvPr id="676" name="Google Shape;676;p52"/>
              <p:cNvGrpSpPr/>
              <p:nvPr/>
            </p:nvGrpSpPr>
            <p:grpSpPr>
              <a:xfrm>
                <a:off x="393192" y="5745480"/>
                <a:ext cx="8349858" cy="461700"/>
                <a:chOff x="351069" y="2468880"/>
                <a:chExt cx="8349858" cy="461700"/>
              </a:xfrm>
            </p:grpSpPr>
            <p:sp>
              <p:nvSpPr>
                <p:cNvPr id="677" name="Google Shape;677;p52"/>
                <p:cNvSpPr txBox="1"/>
                <p:nvPr/>
              </p:nvSpPr>
              <p:spPr>
                <a:xfrm>
                  <a:off x="351069" y="2468880"/>
                  <a:ext cx="553500" cy="461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31</a:t>
                  </a:r>
                  <a:endParaRPr sz="24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678" name="Google Shape;678;p52"/>
                <p:cNvSpPr txBox="1"/>
                <p:nvPr/>
              </p:nvSpPr>
              <p:spPr>
                <a:xfrm>
                  <a:off x="8331927" y="2468880"/>
                  <a:ext cx="369000" cy="461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0</a:t>
                  </a:r>
                  <a:endParaRPr sz="24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</p:grpSp>
          <p:grpSp>
            <p:nvGrpSpPr>
              <p:cNvPr id="679" name="Google Shape;679;p52"/>
              <p:cNvGrpSpPr/>
              <p:nvPr/>
            </p:nvGrpSpPr>
            <p:grpSpPr>
              <a:xfrm>
                <a:off x="663924" y="5654040"/>
                <a:ext cx="7900551" cy="457210"/>
                <a:chOff x="621801" y="2834640"/>
                <a:chExt cx="7900551" cy="457210"/>
              </a:xfrm>
            </p:grpSpPr>
            <p:sp>
              <p:nvSpPr>
                <p:cNvPr id="680" name="Google Shape;680;p52"/>
                <p:cNvSpPr/>
                <p:nvPr/>
              </p:nvSpPr>
              <p:spPr>
                <a:xfrm>
                  <a:off x="621801" y="2834650"/>
                  <a:ext cx="2997000" cy="45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80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14</a:t>
                  </a:r>
                  <a:endParaRPr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681" name="Google Shape;681;p52"/>
                <p:cNvSpPr/>
                <p:nvPr/>
              </p:nvSpPr>
              <p:spPr>
                <a:xfrm>
                  <a:off x="4854250" y="2834650"/>
                  <a:ext cx="800700" cy="45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80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3</a:t>
                  </a:r>
                  <a:endParaRPr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682" name="Google Shape;682;p52"/>
                <p:cNvSpPr/>
                <p:nvPr/>
              </p:nvSpPr>
              <p:spPr>
                <a:xfrm>
                  <a:off x="5654960" y="2834640"/>
                  <a:ext cx="1234500" cy="45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80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4</a:t>
                  </a:r>
                  <a:endParaRPr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683" name="Google Shape;683;p52"/>
                <p:cNvSpPr/>
                <p:nvPr/>
              </p:nvSpPr>
              <p:spPr>
                <a:xfrm>
                  <a:off x="6889452" y="2834650"/>
                  <a:ext cx="1632900" cy="45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80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7</a:t>
                  </a:r>
                  <a:endParaRPr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3424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55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8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Char char="•"/>
            </a:pPr>
            <a:r>
              <a:rPr lang="en-US" dirty="0">
                <a:solidFill>
                  <a:srgbClr val="A5A5A5"/>
                </a:solidFill>
              </a:rPr>
              <a:t>Stored-Program Concept</a:t>
            </a:r>
            <a:endParaRPr dirty="0">
              <a:solidFill>
                <a:srgbClr val="A5A5A5"/>
              </a:solidFill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Char char="•"/>
            </a:pPr>
            <a:r>
              <a:rPr lang="en-US" dirty="0">
                <a:solidFill>
                  <a:srgbClr val="A5A5A5"/>
                </a:solidFill>
              </a:rPr>
              <a:t>R-Format</a:t>
            </a:r>
            <a:endParaRPr dirty="0">
              <a:solidFill>
                <a:srgbClr val="A5A5A5"/>
              </a:solidFill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I-Format</a:t>
            </a:r>
            <a:endParaRPr dirty="0">
              <a:solidFill>
                <a:srgbClr val="FF0000"/>
              </a:solidFill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dirty="0"/>
              <a:t>S-Format</a:t>
            </a:r>
            <a:endParaRPr dirty="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dirty="0"/>
              <a:t>SB-Format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dirty="0"/>
              <a:t>U-Format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dirty="0"/>
              <a:t>UJ-Format</a:t>
            </a:r>
            <a:endParaRPr dirty="0">
              <a:solidFill>
                <a:srgbClr val="A5A5A5"/>
              </a:solidFill>
            </a:endParaRPr>
          </a:p>
        </p:txBody>
      </p:sp>
      <p:sp>
        <p:nvSpPr>
          <p:cNvPr id="708" name="Google Shape;708;p5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p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28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p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1" name="Google Shape;711;p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22735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5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Load  Instructions are also I-Type</a:t>
            </a:r>
            <a:endParaRPr/>
          </a:p>
        </p:txBody>
      </p:sp>
      <p:sp>
        <p:nvSpPr>
          <p:cNvPr id="718" name="Google Shape;718;p56"/>
          <p:cNvSpPr txBox="1">
            <a:spLocks noGrp="1"/>
          </p:cNvSpPr>
          <p:nvPr>
            <p:ph type="body" idx="1"/>
          </p:nvPr>
        </p:nvSpPr>
        <p:spPr>
          <a:xfrm>
            <a:off x="457200" y="2818150"/>
            <a:ext cx="8229600" cy="36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The 12-bit signed immediate is added to the base address in register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rs1</a:t>
            </a:r>
            <a:r>
              <a:rPr lang="en-US"/>
              <a:t> to form the memory address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This is very similar to the add-immediate operation but used to create address, not to create final result</a:t>
            </a: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Value loaded from memory is stored in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rd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19" name="Google Shape;719;p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29</a:t>
            </a:fld>
            <a:endParaRPr/>
          </a:p>
        </p:txBody>
      </p:sp>
      <p:grpSp>
        <p:nvGrpSpPr>
          <p:cNvPr id="720" name="Google Shape;720;p56"/>
          <p:cNvGrpSpPr/>
          <p:nvPr/>
        </p:nvGrpSpPr>
        <p:grpSpPr>
          <a:xfrm>
            <a:off x="393192" y="1021080"/>
            <a:ext cx="8349858" cy="822970"/>
            <a:chOff x="351069" y="2468880"/>
            <a:chExt cx="8349858" cy="822970"/>
          </a:xfrm>
        </p:grpSpPr>
        <p:grpSp>
          <p:nvGrpSpPr>
            <p:cNvPr id="721" name="Google Shape;721;p56"/>
            <p:cNvGrpSpPr/>
            <p:nvPr/>
          </p:nvGrpSpPr>
          <p:grpSpPr>
            <a:xfrm>
              <a:off x="621801" y="2834640"/>
              <a:ext cx="7900551" cy="457210"/>
              <a:chOff x="621801" y="2834640"/>
              <a:chExt cx="7900551" cy="457210"/>
            </a:xfrm>
          </p:grpSpPr>
          <p:sp>
            <p:nvSpPr>
              <p:cNvPr id="722" name="Google Shape;722;p56"/>
              <p:cNvSpPr/>
              <p:nvPr/>
            </p:nvSpPr>
            <p:spPr>
              <a:xfrm>
                <a:off x="621801" y="2834650"/>
                <a:ext cx="29970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imm[11:0]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723" name="Google Shape;723;p56"/>
              <p:cNvSpPr/>
              <p:nvPr/>
            </p:nvSpPr>
            <p:spPr>
              <a:xfrm>
                <a:off x="4854250" y="2834650"/>
                <a:ext cx="8007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func3</a:t>
                </a:r>
                <a:endParaRPr sz="16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724" name="Google Shape;724;p56"/>
              <p:cNvSpPr/>
              <p:nvPr/>
            </p:nvSpPr>
            <p:spPr>
              <a:xfrm>
                <a:off x="5654960" y="2834640"/>
                <a:ext cx="12345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rd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725" name="Google Shape;725;p56"/>
              <p:cNvSpPr/>
              <p:nvPr/>
            </p:nvSpPr>
            <p:spPr>
              <a:xfrm>
                <a:off x="6889452" y="2834650"/>
                <a:ext cx="16329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opcode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</p:grpSp>
        <p:sp>
          <p:nvSpPr>
            <p:cNvPr id="726" name="Google Shape;726;p56"/>
            <p:cNvSpPr txBox="1"/>
            <p:nvPr/>
          </p:nvSpPr>
          <p:spPr>
            <a:xfrm>
              <a:off x="351069" y="2468880"/>
              <a:ext cx="553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31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727" name="Google Shape;727;p56"/>
            <p:cNvSpPr txBox="1"/>
            <p:nvPr/>
          </p:nvSpPr>
          <p:spPr>
            <a:xfrm>
              <a:off x="8331927" y="2468880"/>
              <a:ext cx="369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0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sp>
        <p:nvSpPr>
          <p:cNvPr id="728" name="Google Shape;728;p56"/>
          <p:cNvSpPr/>
          <p:nvPr/>
        </p:nvSpPr>
        <p:spPr>
          <a:xfrm>
            <a:off x="3660958" y="1386840"/>
            <a:ext cx="1234500" cy="4572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rs1</a:t>
            </a:r>
            <a:endParaRPr sz="2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729" name="Google Shape;729;p56"/>
          <p:cNvGrpSpPr/>
          <p:nvPr/>
        </p:nvGrpSpPr>
        <p:grpSpPr>
          <a:xfrm>
            <a:off x="663924" y="2148840"/>
            <a:ext cx="7900551" cy="457210"/>
            <a:chOff x="621801" y="2834640"/>
            <a:chExt cx="7900551" cy="457210"/>
          </a:xfrm>
        </p:grpSpPr>
        <p:sp>
          <p:nvSpPr>
            <p:cNvPr id="730" name="Google Shape;730;p56"/>
            <p:cNvSpPr/>
            <p:nvPr/>
          </p:nvSpPr>
          <p:spPr>
            <a:xfrm>
              <a:off x="621801" y="2834650"/>
              <a:ext cx="2997000" cy="457200"/>
            </a:xfrm>
            <a:prstGeom prst="rect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offset[11:0]</a:t>
              </a:r>
              <a:endParaRPr sz="2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731" name="Google Shape;731;p56"/>
            <p:cNvSpPr/>
            <p:nvPr/>
          </p:nvSpPr>
          <p:spPr>
            <a:xfrm>
              <a:off x="4854250" y="2834650"/>
              <a:ext cx="800700" cy="457200"/>
            </a:xfrm>
            <a:prstGeom prst="rect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width</a:t>
              </a:r>
              <a:endParaRPr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732" name="Google Shape;732;p56"/>
            <p:cNvSpPr/>
            <p:nvPr/>
          </p:nvSpPr>
          <p:spPr>
            <a:xfrm>
              <a:off x="5654960" y="2834640"/>
              <a:ext cx="1234500" cy="457200"/>
            </a:xfrm>
            <a:prstGeom prst="rect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dst</a:t>
              </a:r>
              <a:endParaRPr sz="2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733" name="Google Shape;733;p56"/>
            <p:cNvSpPr/>
            <p:nvPr/>
          </p:nvSpPr>
          <p:spPr>
            <a:xfrm>
              <a:off x="6889452" y="2834650"/>
              <a:ext cx="1632900" cy="457200"/>
            </a:xfrm>
            <a:prstGeom prst="rect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LOAD</a:t>
              </a:r>
              <a:endParaRPr sz="2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sp>
        <p:nvSpPr>
          <p:cNvPr id="734" name="Google Shape;734;p56"/>
          <p:cNvSpPr/>
          <p:nvPr/>
        </p:nvSpPr>
        <p:spPr>
          <a:xfrm>
            <a:off x="3660958" y="2148840"/>
            <a:ext cx="1234500" cy="4572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base</a:t>
            </a:r>
            <a:endParaRPr sz="2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555723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4" descr="Enia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7" b="5757"/>
          <a:stretch>
            <a:fillRect/>
          </a:stretch>
        </p:blipFill>
        <p:spPr>
          <a:xfrm>
            <a:off x="762001" y="857250"/>
            <a:ext cx="7659277" cy="5179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948384"/>
            <a:ext cx="7797347" cy="857250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sz="2800" dirty="0">
                <a:solidFill>
                  <a:srgbClr val="FFFF00"/>
                </a:solidFill>
              </a:rPr>
              <a:t>ENIAC (</a:t>
            </a:r>
            <a:r>
              <a:rPr lang="en-US" sz="2800" dirty="0" err="1">
                <a:solidFill>
                  <a:srgbClr val="FFFF00"/>
                </a:solidFill>
              </a:rPr>
              <a:t>U.Penn</a:t>
            </a:r>
            <a:r>
              <a:rPr lang="en-US" sz="2800" dirty="0">
                <a:solidFill>
                  <a:srgbClr val="FFFF00"/>
                </a:solidFill>
              </a:rPr>
              <a:t>., 1946)</a:t>
            </a:r>
            <a:br>
              <a:rPr lang="en-US" sz="2800" dirty="0">
                <a:solidFill>
                  <a:srgbClr val="FFFF00"/>
                </a:solidFill>
              </a:rPr>
            </a:br>
            <a:r>
              <a:rPr lang="en-US" sz="3200" dirty="0">
                <a:solidFill>
                  <a:srgbClr val="FFFF00"/>
                </a:solidFill>
              </a:rPr>
              <a:t>First Electronic General-Purpose Computer</a:t>
            </a: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6553200" y="562451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C63E4C-4642-794D-A2FD-70F6B81535F5}" type="slidenum">
              <a:rPr lang="en-US">
                <a:solidFill>
                  <a:schemeClr val="bg1"/>
                </a:solidFill>
              </a:rPr>
              <a:pPr/>
              <a:t>3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2125" y="4476750"/>
            <a:ext cx="450956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Blazingly fast (multiply in 2.8ms!)</a:t>
            </a:r>
          </a:p>
          <a:p>
            <a:r>
              <a:rPr lang="en-US" sz="2000" dirty="0">
                <a:solidFill>
                  <a:srgbClr val="FFFF00"/>
                </a:solidFill>
              </a:rPr>
              <a:t>10 decimal digits x 10 decimal digits</a:t>
            </a:r>
          </a:p>
          <a:p>
            <a:r>
              <a:rPr lang="en-US" sz="2000" dirty="0">
                <a:solidFill>
                  <a:srgbClr val="FFFF00"/>
                </a:solidFill>
              </a:rPr>
              <a:t>But needed 2-3 days to setup new program, </a:t>
            </a:r>
            <a:br>
              <a:rPr lang="en-US" sz="2000" dirty="0">
                <a:solidFill>
                  <a:srgbClr val="FFFF00"/>
                </a:solidFill>
              </a:rPr>
            </a:br>
            <a:r>
              <a:rPr lang="en-US" sz="2000" dirty="0">
                <a:solidFill>
                  <a:srgbClr val="FFFF00"/>
                </a:solidFill>
              </a:rPr>
              <a:t>as programmed with patch cords and switches</a:t>
            </a:r>
          </a:p>
          <a:p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4036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5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I-Format Load Example</a:t>
            </a:r>
            <a:endParaRPr/>
          </a:p>
        </p:txBody>
      </p:sp>
      <p:sp>
        <p:nvSpPr>
          <p:cNvPr id="741" name="Google Shape;741;p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30</a:t>
            </a:fld>
            <a:endParaRPr/>
          </a:p>
        </p:txBody>
      </p:sp>
      <p:grpSp>
        <p:nvGrpSpPr>
          <p:cNvPr id="742" name="Google Shape;742;p57"/>
          <p:cNvGrpSpPr/>
          <p:nvPr/>
        </p:nvGrpSpPr>
        <p:grpSpPr>
          <a:xfrm>
            <a:off x="393192" y="1935480"/>
            <a:ext cx="8349858" cy="822970"/>
            <a:chOff x="351069" y="2468880"/>
            <a:chExt cx="8349858" cy="822970"/>
          </a:xfrm>
        </p:grpSpPr>
        <p:grpSp>
          <p:nvGrpSpPr>
            <p:cNvPr id="743" name="Google Shape;743;p57"/>
            <p:cNvGrpSpPr/>
            <p:nvPr/>
          </p:nvGrpSpPr>
          <p:grpSpPr>
            <a:xfrm>
              <a:off x="621801" y="2834640"/>
              <a:ext cx="7900551" cy="457210"/>
              <a:chOff x="621801" y="2834640"/>
              <a:chExt cx="7900551" cy="457210"/>
            </a:xfrm>
          </p:grpSpPr>
          <p:sp>
            <p:nvSpPr>
              <p:cNvPr id="744" name="Google Shape;744;p57"/>
              <p:cNvSpPr/>
              <p:nvPr/>
            </p:nvSpPr>
            <p:spPr>
              <a:xfrm>
                <a:off x="621801" y="2834650"/>
                <a:ext cx="29970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imm[11:0]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745" name="Google Shape;745;p57"/>
              <p:cNvSpPr/>
              <p:nvPr/>
            </p:nvSpPr>
            <p:spPr>
              <a:xfrm>
                <a:off x="4854250" y="2834650"/>
                <a:ext cx="8007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func3</a:t>
                </a:r>
                <a:endParaRPr sz="16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746" name="Google Shape;746;p57"/>
              <p:cNvSpPr/>
              <p:nvPr/>
            </p:nvSpPr>
            <p:spPr>
              <a:xfrm>
                <a:off x="5654960" y="2834640"/>
                <a:ext cx="12345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rd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747" name="Google Shape;747;p57"/>
              <p:cNvSpPr/>
              <p:nvPr/>
            </p:nvSpPr>
            <p:spPr>
              <a:xfrm>
                <a:off x="6889452" y="2834650"/>
                <a:ext cx="16329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opcode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</p:grpSp>
        <p:sp>
          <p:nvSpPr>
            <p:cNvPr id="748" name="Google Shape;748;p57"/>
            <p:cNvSpPr txBox="1"/>
            <p:nvPr/>
          </p:nvSpPr>
          <p:spPr>
            <a:xfrm>
              <a:off x="351069" y="2468880"/>
              <a:ext cx="553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31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749" name="Google Shape;749;p57"/>
            <p:cNvSpPr txBox="1"/>
            <p:nvPr/>
          </p:nvSpPr>
          <p:spPr>
            <a:xfrm>
              <a:off x="8331927" y="2468880"/>
              <a:ext cx="369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0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sp>
        <p:nvSpPr>
          <p:cNvPr id="750" name="Google Shape;750;p57"/>
          <p:cNvSpPr/>
          <p:nvPr/>
        </p:nvSpPr>
        <p:spPr>
          <a:xfrm>
            <a:off x="3660958" y="2301240"/>
            <a:ext cx="1234500" cy="4572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rs1</a:t>
            </a:r>
            <a:endParaRPr sz="2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751" name="Google Shape;751;p57"/>
          <p:cNvGrpSpPr/>
          <p:nvPr/>
        </p:nvGrpSpPr>
        <p:grpSpPr>
          <a:xfrm>
            <a:off x="663924" y="3063240"/>
            <a:ext cx="7900551" cy="457210"/>
            <a:chOff x="621801" y="2834640"/>
            <a:chExt cx="7900551" cy="457210"/>
          </a:xfrm>
        </p:grpSpPr>
        <p:sp>
          <p:nvSpPr>
            <p:cNvPr id="752" name="Google Shape;752;p57"/>
            <p:cNvSpPr/>
            <p:nvPr/>
          </p:nvSpPr>
          <p:spPr>
            <a:xfrm>
              <a:off x="621801" y="2834650"/>
              <a:ext cx="2997000" cy="457200"/>
            </a:xfrm>
            <a:prstGeom prst="rect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offset[11:0]</a:t>
              </a:r>
              <a:endParaRPr sz="2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753" name="Google Shape;753;p57"/>
            <p:cNvSpPr/>
            <p:nvPr/>
          </p:nvSpPr>
          <p:spPr>
            <a:xfrm>
              <a:off x="4854250" y="2834650"/>
              <a:ext cx="800700" cy="457200"/>
            </a:xfrm>
            <a:prstGeom prst="rect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width</a:t>
              </a:r>
              <a:endParaRPr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754" name="Google Shape;754;p57"/>
            <p:cNvSpPr/>
            <p:nvPr/>
          </p:nvSpPr>
          <p:spPr>
            <a:xfrm>
              <a:off x="5654960" y="2834640"/>
              <a:ext cx="1234500" cy="457200"/>
            </a:xfrm>
            <a:prstGeom prst="rect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dst</a:t>
              </a:r>
              <a:endParaRPr sz="2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755" name="Google Shape;755;p57"/>
            <p:cNvSpPr/>
            <p:nvPr/>
          </p:nvSpPr>
          <p:spPr>
            <a:xfrm>
              <a:off x="6889452" y="2834650"/>
              <a:ext cx="1632900" cy="457200"/>
            </a:xfrm>
            <a:prstGeom prst="rect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LOAD</a:t>
              </a:r>
              <a:endParaRPr sz="2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sp>
        <p:nvSpPr>
          <p:cNvPr id="756" name="Google Shape;756;p57"/>
          <p:cNvSpPr/>
          <p:nvPr/>
        </p:nvSpPr>
        <p:spPr>
          <a:xfrm>
            <a:off x="3660958" y="3063240"/>
            <a:ext cx="1234500" cy="4572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base</a:t>
            </a:r>
            <a:endParaRPr sz="2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57" name="Google Shape;757;p57"/>
          <p:cNvSpPr txBox="1">
            <a:spLocks noGrp="1"/>
          </p:cNvSpPr>
          <p:nvPr>
            <p:ph type="body" idx="1"/>
          </p:nvPr>
        </p:nvSpPr>
        <p:spPr>
          <a:xfrm>
            <a:off x="609600" y="1248625"/>
            <a:ext cx="8229600" cy="8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 b="1">
                <a:latin typeface="Courier New"/>
                <a:ea typeface="Courier New"/>
                <a:cs typeface="Courier New"/>
                <a:sym typeface="Courier New"/>
              </a:rPr>
              <a:t>lw x14, 8(x2)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758" name="Google Shape;758;p57"/>
          <p:cNvGrpSpPr/>
          <p:nvPr/>
        </p:nvGrpSpPr>
        <p:grpSpPr>
          <a:xfrm>
            <a:off x="663924" y="3825240"/>
            <a:ext cx="7900551" cy="457210"/>
            <a:chOff x="621801" y="2834640"/>
            <a:chExt cx="7900551" cy="457210"/>
          </a:xfrm>
        </p:grpSpPr>
        <p:sp>
          <p:nvSpPr>
            <p:cNvPr id="759" name="Google Shape;759;p57"/>
            <p:cNvSpPr/>
            <p:nvPr/>
          </p:nvSpPr>
          <p:spPr>
            <a:xfrm>
              <a:off x="621801" y="2834650"/>
              <a:ext cx="2997000" cy="457200"/>
            </a:xfrm>
            <a:prstGeom prst="rect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000000001000</a:t>
              </a:r>
              <a:endParaRPr sz="2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760" name="Google Shape;760;p57"/>
            <p:cNvSpPr/>
            <p:nvPr/>
          </p:nvSpPr>
          <p:spPr>
            <a:xfrm>
              <a:off x="4854249" y="2834650"/>
              <a:ext cx="898785" cy="457200"/>
            </a:xfrm>
            <a:prstGeom prst="rect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010</a:t>
              </a:r>
              <a:endParaRPr sz="27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761" name="Google Shape;761;p57"/>
            <p:cNvSpPr/>
            <p:nvPr/>
          </p:nvSpPr>
          <p:spPr>
            <a:xfrm>
              <a:off x="5654950" y="2834640"/>
              <a:ext cx="1234510" cy="457200"/>
            </a:xfrm>
            <a:prstGeom prst="rect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01110</a:t>
              </a:r>
              <a:endParaRPr sz="27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762" name="Google Shape;762;p57"/>
            <p:cNvSpPr/>
            <p:nvPr/>
          </p:nvSpPr>
          <p:spPr>
            <a:xfrm>
              <a:off x="6889452" y="2834650"/>
              <a:ext cx="1632900" cy="457200"/>
            </a:xfrm>
            <a:prstGeom prst="rect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0000011</a:t>
              </a:r>
              <a:endParaRPr sz="2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sp>
        <p:nvSpPr>
          <p:cNvPr id="763" name="Google Shape;763;p57"/>
          <p:cNvSpPr/>
          <p:nvPr/>
        </p:nvSpPr>
        <p:spPr>
          <a:xfrm>
            <a:off x="3660958" y="3825240"/>
            <a:ext cx="1234500" cy="4572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00010</a:t>
            </a:r>
            <a:endParaRPr sz="2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764" name="Google Shape;764;p57"/>
          <p:cNvGrpSpPr/>
          <p:nvPr/>
        </p:nvGrpSpPr>
        <p:grpSpPr>
          <a:xfrm>
            <a:off x="663924" y="4282440"/>
            <a:ext cx="7900551" cy="457210"/>
            <a:chOff x="621801" y="2834640"/>
            <a:chExt cx="7900551" cy="457210"/>
          </a:xfrm>
        </p:grpSpPr>
        <p:sp>
          <p:nvSpPr>
            <p:cNvPr id="765" name="Google Shape;765;p57"/>
            <p:cNvSpPr/>
            <p:nvPr/>
          </p:nvSpPr>
          <p:spPr>
            <a:xfrm>
              <a:off x="621801" y="2834650"/>
              <a:ext cx="29970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imm=+8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57"/>
            <p:cNvSpPr/>
            <p:nvPr/>
          </p:nvSpPr>
          <p:spPr>
            <a:xfrm>
              <a:off x="4854250" y="2834650"/>
              <a:ext cx="8007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LW</a:t>
              </a:r>
              <a:endParaRPr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57"/>
            <p:cNvSpPr/>
            <p:nvPr/>
          </p:nvSpPr>
          <p:spPr>
            <a:xfrm>
              <a:off x="5654960" y="2834640"/>
              <a:ext cx="12345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rd=14</a:t>
              </a:r>
              <a:endParaRPr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57"/>
            <p:cNvSpPr/>
            <p:nvPr/>
          </p:nvSpPr>
          <p:spPr>
            <a:xfrm>
              <a:off x="6889452" y="2834650"/>
              <a:ext cx="16329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LOAD</a:t>
              </a:r>
              <a:endParaRPr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9" name="Google Shape;769;p57"/>
          <p:cNvSpPr/>
          <p:nvPr/>
        </p:nvSpPr>
        <p:spPr>
          <a:xfrm>
            <a:off x="3889558" y="4282440"/>
            <a:ext cx="1234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rs1=2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21328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5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All RV32 Load  Instructions</a:t>
            </a:r>
            <a:endParaRPr/>
          </a:p>
        </p:txBody>
      </p:sp>
      <p:sp>
        <p:nvSpPr>
          <p:cNvPr id="776" name="Google Shape;776;p58"/>
          <p:cNvSpPr txBox="1">
            <a:spLocks noGrp="1"/>
          </p:cNvSpPr>
          <p:nvPr>
            <p:ph type="body" idx="1"/>
          </p:nvPr>
        </p:nvSpPr>
        <p:spPr>
          <a:xfrm>
            <a:off x="457200" y="3107500"/>
            <a:ext cx="8229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LBU is “load unsigned byte”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LH is “load halfword”, which loads 16 bits (2 bytes) and sign-extends to fill destination 32-bit register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LHU is “load unsigned halfword”, which zero-extends 16 bits to fill destination 32-bit register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There is no LWU in RV32, because there is no sign/zero extension needed when copying 32 bits from a memory location into a 32-bit register</a:t>
            </a:r>
            <a:endParaRPr sz="2400"/>
          </a:p>
        </p:txBody>
      </p:sp>
      <p:sp>
        <p:nvSpPr>
          <p:cNvPr id="777" name="Google Shape;777;p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31</a:t>
            </a:fld>
            <a:endParaRPr/>
          </a:p>
        </p:txBody>
      </p:sp>
      <p:pic>
        <p:nvPicPr>
          <p:cNvPr id="778" name="Google Shape;778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51076"/>
            <a:ext cx="9143998" cy="2233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4195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59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Char char="•"/>
            </a:pPr>
            <a:r>
              <a:rPr lang="en-US" dirty="0">
                <a:solidFill>
                  <a:srgbClr val="A5A5A5"/>
                </a:solidFill>
              </a:rPr>
              <a:t>Stored-Program Concept</a:t>
            </a:r>
            <a:endParaRPr dirty="0">
              <a:solidFill>
                <a:srgbClr val="A5A5A5"/>
              </a:solidFill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Char char="•"/>
            </a:pPr>
            <a:r>
              <a:rPr lang="en-US" dirty="0">
                <a:solidFill>
                  <a:srgbClr val="A5A5A5"/>
                </a:solidFill>
              </a:rPr>
              <a:t>R-Format</a:t>
            </a:r>
            <a:endParaRPr dirty="0">
              <a:solidFill>
                <a:srgbClr val="A5A5A5"/>
              </a:solidFill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Char char="•"/>
            </a:pPr>
            <a:r>
              <a:rPr lang="en-US" dirty="0">
                <a:solidFill>
                  <a:srgbClr val="A5A5A5"/>
                </a:solidFill>
              </a:rPr>
              <a:t>I-Format</a:t>
            </a:r>
            <a:endParaRPr dirty="0">
              <a:solidFill>
                <a:srgbClr val="A5A5A5"/>
              </a:solidFill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S-Format</a:t>
            </a:r>
            <a:endParaRPr dirty="0">
              <a:solidFill>
                <a:srgbClr val="FF0000"/>
              </a:solidFill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SB-Format</a:t>
            </a:r>
            <a:endParaRPr dirty="0">
              <a:solidFill>
                <a:srgbClr val="000000"/>
              </a:solidFill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dirty="0"/>
              <a:t>U-Format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dirty="0"/>
              <a:t>UJ-Format</a:t>
            </a:r>
            <a:endParaRPr dirty="0">
              <a:solidFill>
                <a:srgbClr val="A5A5A5"/>
              </a:solidFill>
            </a:endParaRPr>
          </a:p>
        </p:txBody>
      </p:sp>
      <p:sp>
        <p:nvSpPr>
          <p:cNvPr id="784" name="Google Shape;784;p5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5" name="Google Shape;785;p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32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6" name="Google Shape;786;p5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7" name="Google Shape;787;p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20910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S-Format Used for Stores</a:t>
            </a:r>
            <a:endParaRPr/>
          </a:p>
        </p:txBody>
      </p:sp>
      <p:sp>
        <p:nvSpPr>
          <p:cNvPr id="794" name="Google Shape;794;p60"/>
          <p:cNvSpPr txBox="1">
            <a:spLocks noGrp="1"/>
          </p:cNvSpPr>
          <p:nvPr>
            <p:ph type="body" idx="1"/>
          </p:nvPr>
        </p:nvSpPr>
        <p:spPr>
          <a:xfrm>
            <a:off x="457200" y="1417650"/>
            <a:ext cx="8229600" cy="37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Store needs to read two registers, </a:t>
            </a:r>
            <a:r>
              <a:rPr lang="en-US" sz="2400">
                <a:latin typeface="Courier New"/>
                <a:ea typeface="Courier New"/>
                <a:cs typeface="Courier New"/>
                <a:sym typeface="Courier New"/>
              </a:rPr>
              <a:t>rs1</a:t>
            </a:r>
            <a:r>
              <a:rPr lang="en-US" sz="2400"/>
              <a:t> for base memory address, and </a:t>
            </a:r>
            <a:r>
              <a:rPr lang="en-US" sz="2400">
                <a:latin typeface="Courier New"/>
                <a:ea typeface="Courier New"/>
                <a:cs typeface="Courier New"/>
                <a:sym typeface="Courier New"/>
              </a:rPr>
              <a:t>rs2</a:t>
            </a:r>
            <a:r>
              <a:rPr lang="en-US" sz="2400"/>
              <a:t> for data to be stored, as well as need immediate offset!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Can’t have both </a:t>
            </a:r>
            <a:r>
              <a:rPr lang="en-US" sz="2400">
                <a:latin typeface="Courier New"/>
                <a:ea typeface="Courier New"/>
                <a:cs typeface="Courier New"/>
                <a:sym typeface="Courier New"/>
              </a:rPr>
              <a:t>rs2</a:t>
            </a:r>
            <a:r>
              <a:rPr lang="en-US" sz="2400"/>
              <a:t> and immediate in same place as other instructions!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Note: stores don’t write a value to the register file, no </a:t>
            </a:r>
            <a:r>
              <a:rPr lang="en-US" sz="2400">
                <a:latin typeface="Courier New"/>
                <a:ea typeface="Courier New"/>
                <a:cs typeface="Courier New"/>
                <a:sym typeface="Courier New"/>
              </a:rPr>
              <a:t>rd</a:t>
            </a:r>
            <a:r>
              <a:rPr lang="en-US" sz="2400"/>
              <a:t>!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RISC-V design decision is </a:t>
            </a:r>
            <a:r>
              <a:rPr lang="en-US" sz="2400" b="1"/>
              <a:t>move low 5 bits of immediate</a:t>
            </a:r>
            <a:r>
              <a:rPr lang="en-US" sz="2400"/>
              <a:t> to where </a:t>
            </a:r>
            <a:r>
              <a:rPr lang="en-US" sz="2400" b="1">
                <a:latin typeface="Courier New"/>
                <a:ea typeface="Courier New"/>
                <a:cs typeface="Courier New"/>
                <a:sym typeface="Courier New"/>
              </a:rPr>
              <a:t>rd</a:t>
            </a:r>
            <a:r>
              <a:rPr lang="en-US" sz="2400"/>
              <a:t> field was in other instructions – keep </a:t>
            </a:r>
            <a:r>
              <a:rPr lang="en-US" sz="2400">
                <a:latin typeface="Courier New"/>
                <a:ea typeface="Courier New"/>
                <a:cs typeface="Courier New"/>
                <a:sym typeface="Courier New"/>
              </a:rPr>
              <a:t>rs1/rs2</a:t>
            </a:r>
            <a:r>
              <a:rPr lang="en-US" sz="2400"/>
              <a:t> fields in same place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register names more critical than immediate bits in hardware design</a:t>
            </a:r>
            <a:endParaRPr sz="2400"/>
          </a:p>
        </p:txBody>
      </p:sp>
      <p:sp>
        <p:nvSpPr>
          <p:cNvPr id="795" name="Google Shape;795;p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33</a:t>
            </a:fld>
            <a:endParaRPr/>
          </a:p>
        </p:txBody>
      </p:sp>
      <p:grpSp>
        <p:nvGrpSpPr>
          <p:cNvPr id="796" name="Google Shape;796;p60"/>
          <p:cNvGrpSpPr/>
          <p:nvPr/>
        </p:nvGrpSpPr>
        <p:grpSpPr>
          <a:xfrm>
            <a:off x="351069" y="5501640"/>
            <a:ext cx="8349858" cy="822960"/>
            <a:chOff x="351069" y="3383280"/>
            <a:chExt cx="8349858" cy="822960"/>
          </a:xfrm>
        </p:grpSpPr>
        <p:grpSp>
          <p:nvGrpSpPr>
            <p:cNvPr id="797" name="Google Shape;797;p60"/>
            <p:cNvGrpSpPr/>
            <p:nvPr/>
          </p:nvGrpSpPr>
          <p:grpSpPr>
            <a:xfrm>
              <a:off x="621801" y="3749040"/>
              <a:ext cx="7900348" cy="457200"/>
              <a:chOff x="457209" y="4572000"/>
              <a:chExt cx="7900348" cy="457200"/>
            </a:xfrm>
          </p:grpSpPr>
          <p:sp>
            <p:nvSpPr>
              <p:cNvPr id="798" name="Google Shape;798;p60"/>
              <p:cNvSpPr/>
              <p:nvPr/>
            </p:nvSpPr>
            <p:spPr>
              <a:xfrm>
                <a:off x="457209" y="4572000"/>
                <a:ext cx="17328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2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imm[11:5]</a:t>
                </a:r>
                <a:endParaRPr sz="22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799" name="Google Shape;799;p60"/>
              <p:cNvSpPr/>
              <p:nvPr/>
            </p:nvSpPr>
            <p:spPr>
              <a:xfrm>
                <a:off x="6676957" y="4572000"/>
                <a:ext cx="16806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opcode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800" name="Google Shape;800;p60"/>
              <p:cNvSpPr/>
              <p:nvPr/>
            </p:nvSpPr>
            <p:spPr>
              <a:xfrm>
                <a:off x="2190083" y="4572000"/>
                <a:ext cx="12345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rs2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801" name="Google Shape;801;p60"/>
              <p:cNvSpPr/>
              <p:nvPr/>
            </p:nvSpPr>
            <p:spPr>
              <a:xfrm>
                <a:off x="3424357" y="4572000"/>
                <a:ext cx="12345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rs1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802" name="Google Shape;802;p60"/>
              <p:cNvSpPr/>
              <p:nvPr/>
            </p:nvSpPr>
            <p:spPr>
              <a:xfrm>
                <a:off x="4658858" y="4572000"/>
                <a:ext cx="7836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func3</a:t>
                </a:r>
                <a:endParaRPr sz="15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803" name="Google Shape;803;p60"/>
              <p:cNvSpPr/>
              <p:nvPr/>
            </p:nvSpPr>
            <p:spPr>
              <a:xfrm>
                <a:off x="5442458" y="4572000"/>
                <a:ext cx="12345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imm[4:0]</a:t>
                </a:r>
                <a:endParaRPr sz="20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</p:grpSp>
        <p:sp>
          <p:nvSpPr>
            <p:cNvPr id="804" name="Google Shape;804;p60"/>
            <p:cNvSpPr txBox="1"/>
            <p:nvPr/>
          </p:nvSpPr>
          <p:spPr>
            <a:xfrm>
              <a:off x="351069" y="3383280"/>
              <a:ext cx="553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31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05" name="Google Shape;805;p60"/>
            <p:cNvSpPr txBox="1"/>
            <p:nvPr/>
          </p:nvSpPr>
          <p:spPr>
            <a:xfrm>
              <a:off x="8331927" y="3383280"/>
              <a:ext cx="369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0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02066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6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S-Format Example</a:t>
            </a:r>
            <a:endParaRPr/>
          </a:p>
        </p:txBody>
      </p:sp>
      <p:sp>
        <p:nvSpPr>
          <p:cNvPr id="812" name="Google Shape;812;p61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7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latin typeface="Courier New"/>
                <a:ea typeface="Courier New"/>
                <a:cs typeface="Courier New"/>
                <a:sym typeface="Courier New"/>
              </a:rPr>
              <a:t>sw x14, 8(x2)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6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34</a:t>
            </a:fld>
            <a:endParaRPr/>
          </a:p>
        </p:txBody>
      </p:sp>
      <p:grpSp>
        <p:nvGrpSpPr>
          <p:cNvPr id="814" name="Google Shape;814;p61"/>
          <p:cNvGrpSpPr/>
          <p:nvPr/>
        </p:nvGrpSpPr>
        <p:grpSpPr>
          <a:xfrm>
            <a:off x="351069" y="2225040"/>
            <a:ext cx="8349858" cy="822960"/>
            <a:chOff x="351069" y="3383280"/>
            <a:chExt cx="8349858" cy="822960"/>
          </a:xfrm>
        </p:grpSpPr>
        <p:grpSp>
          <p:nvGrpSpPr>
            <p:cNvPr id="815" name="Google Shape;815;p61"/>
            <p:cNvGrpSpPr/>
            <p:nvPr/>
          </p:nvGrpSpPr>
          <p:grpSpPr>
            <a:xfrm>
              <a:off x="621801" y="3749040"/>
              <a:ext cx="7900348" cy="457200"/>
              <a:chOff x="457209" y="4572000"/>
              <a:chExt cx="7900348" cy="457200"/>
            </a:xfrm>
          </p:grpSpPr>
          <p:sp>
            <p:nvSpPr>
              <p:cNvPr id="816" name="Google Shape;816;p61"/>
              <p:cNvSpPr/>
              <p:nvPr/>
            </p:nvSpPr>
            <p:spPr>
              <a:xfrm>
                <a:off x="457209" y="4572000"/>
                <a:ext cx="17328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2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imm[11:5]</a:t>
                </a:r>
                <a:endParaRPr sz="22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817" name="Google Shape;817;p61"/>
              <p:cNvSpPr/>
              <p:nvPr/>
            </p:nvSpPr>
            <p:spPr>
              <a:xfrm>
                <a:off x="6676957" y="4572000"/>
                <a:ext cx="16806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opcode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818" name="Google Shape;818;p61"/>
              <p:cNvSpPr/>
              <p:nvPr/>
            </p:nvSpPr>
            <p:spPr>
              <a:xfrm>
                <a:off x="2190083" y="4572000"/>
                <a:ext cx="12345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rs2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819" name="Google Shape;819;p61"/>
              <p:cNvSpPr/>
              <p:nvPr/>
            </p:nvSpPr>
            <p:spPr>
              <a:xfrm>
                <a:off x="3424357" y="4572000"/>
                <a:ext cx="12345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rs1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820" name="Google Shape;820;p61"/>
              <p:cNvSpPr/>
              <p:nvPr/>
            </p:nvSpPr>
            <p:spPr>
              <a:xfrm>
                <a:off x="4658858" y="4572000"/>
                <a:ext cx="7836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func3</a:t>
                </a:r>
                <a:endParaRPr sz="15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821" name="Google Shape;821;p61"/>
              <p:cNvSpPr/>
              <p:nvPr/>
            </p:nvSpPr>
            <p:spPr>
              <a:xfrm>
                <a:off x="5442458" y="4572000"/>
                <a:ext cx="12345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imm[4:0]</a:t>
                </a:r>
                <a:endParaRPr sz="20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</p:grpSp>
        <p:sp>
          <p:nvSpPr>
            <p:cNvPr id="822" name="Google Shape;822;p61"/>
            <p:cNvSpPr txBox="1"/>
            <p:nvPr/>
          </p:nvSpPr>
          <p:spPr>
            <a:xfrm>
              <a:off x="351069" y="3383280"/>
              <a:ext cx="553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31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23" name="Google Shape;823;p61"/>
            <p:cNvSpPr txBox="1"/>
            <p:nvPr/>
          </p:nvSpPr>
          <p:spPr>
            <a:xfrm>
              <a:off x="8331927" y="3383280"/>
              <a:ext cx="369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0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grpSp>
        <p:nvGrpSpPr>
          <p:cNvPr id="824" name="Google Shape;824;p61"/>
          <p:cNvGrpSpPr/>
          <p:nvPr/>
        </p:nvGrpSpPr>
        <p:grpSpPr>
          <a:xfrm>
            <a:off x="621801" y="3505200"/>
            <a:ext cx="7900348" cy="457200"/>
            <a:chOff x="457209" y="4572000"/>
            <a:chExt cx="7900348" cy="457200"/>
          </a:xfrm>
        </p:grpSpPr>
        <p:sp>
          <p:nvSpPr>
            <p:cNvPr id="825" name="Google Shape;825;p61"/>
            <p:cNvSpPr/>
            <p:nvPr/>
          </p:nvSpPr>
          <p:spPr>
            <a:xfrm>
              <a:off x="457209" y="4572000"/>
              <a:ext cx="1732800" cy="457200"/>
            </a:xfrm>
            <a:prstGeom prst="rect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00000000</a:t>
              </a:r>
              <a:endParaRPr sz="25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26" name="Google Shape;826;p61"/>
            <p:cNvSpPr/>
            <p:nvPr/>
          </p:nvSpPr>
          <p:spPr>
            <a:xfrm>
              <a:off x="6676957" y="4572000"/>
              <a:ext cx="1680600" cy="457200"/>
            </a:xfrm>
            <a:prstGeom prst="rect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0100011</a:t>
              </a:r>
              <a:endParaRPr sz="2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27" name="Google Shape;827;p61"/>
            <p:cNvSpPr/>
            <p:nvPr/>
          </p:nvSpPr>
          <p:spPr>
            <a:xfrm>
              <a:off x="2190083" y="4572000"/>
              <a:ext cx="1234500" cy="457200"/>
            </a:xfrm>
            <a:prstGeom prst="rect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01110</a:t>
              </a:r>
              <a:endParaRPr sz="2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28" name="Google Shape;828;p61"/>
            <p:cNvSpPr/>
            <p:nvPr/>
          </p:nvSpPr>
          <p:spPr>
            <a:xfrm>
              <a:off x="3424357" y="4572000"/>
              <a:ext cx="1234500" cy="457200"/>
            </a:xfrm>
            <a:prstGeom prst="rect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00010</a:t>
              </a:r>
              <a:endParaRPr sz="2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29" name="Google Shape;829;p61"/>
            <p:cNvSpPr/>
            <p:nvPr/>
          </p:nvSpPr>
          <p:spPr>
            <a:xfrm>
              <a:off x="4658858" y="4572000"/>
              <a:ext cx="783600" cy="457200"/>
            </a:xfrm>
            <a:prstGeom prst="rect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010</a:t>
              </a:r>
              <a:endParaRPr sz="2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30" name="Google Shape;830;p61"/>
            <p:cNvSpPr/>
            <p:nvPr/>
          </p:nvSpPr>
          <p:spPr>
            <a:xfrm>
              <a:off x="5442458" y="4572000"/>
              <a:ext cx="1234500" cy="457200"/>
            </a:xfrm>
            <a:prstGeom prst="rect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45700" rIns="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01000</a:t>
              </a:r>
              <a:endParaRPr sz="27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grpSp>
        <p:nvGrpSpPr>
          <p:cNvPr id="831" name="Google Shape;831;p61"/>
          <p:cNvGrpSpPr/>
          <p:nvPr/>
        </p:nvGrpSpPr>
        <p:grpSpPr>
          <a:xfrm>
            <a:off x="457200" y="4114800"/>
            <a:ext cx="8064949" cy="457200"/>
            <a:chOff x="292608" y="4572000"/>
            <a:chExt cx="8064949" cy="457200"/>
          </a:xfrm>
        </p:grpSpPr>
        <p:sp>
          <p:nvSpPr>
            <p:cNvPr id="832" name="Google Shape;832;p61"/>
            <p:cNvSpPr/>
            <p:nvPr/>
          </p:nvSpPr>
          <p:spPr>
            <a:xfrm>
              <a:off x="292608" y="4572000"/>
              <a:ext cx="18975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off[11:5] = 0</a:t>
              </a:r>
              <a:endParaRPr sz="25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33" name="Google Shape;833;p61"/>
            <p:cNvSpPr/>
            <p:nvPr/>
          </p:nvSpPr>
          <p:spPr>
            <a:xfrm>
              <a:off x="6676957" y="4572000"/>
              <a:ext cx="16806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STORE</a:t>
              </a:r>
              <a:endParaRPr sz="2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34" name="Google Shape;834;p61"/>
            <p:cNvSpPr/>
            <p:nvPr/>
          </p:nvSpPr>
          <p:spPr>
            <a:xfrm>
              <a:off x="2190083" y="4572000"/>
              <a:ext cx="12345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rs2=14</a:t>
              </a:r>
              <a:endParaRPr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35" name="Google Shape;835;p61"/>
            <p:cNvSpPr/>
            <p:nvPr/>
          </p:nvSpPr>
          <p:spPr>
            <a:xfrm>
              <a:off x="3424357" y="4572000"/>
              <a:ext cx="12345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rs1=2</a:t>
              </a:r>
              <a:endParaRPr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36" name="Google Shape;836;p61"/>
            <p:cNvSpPr/>
            <p:nvPr/>
          </p:nvSpPr>
          <p:spPr>
            <a:xfrm>
              <a:off x="4658858" y="4572000"/>
              <a:ext cx="7836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SW</a:t>
              </a:r>
              <a:endParaRPr sz="2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37" name="Google Shape;837;p61"/>
            <p:cNvSpPr/>
            <p:nvPr/>
          </p:nvSpPr>
          <p:spPr>
            <a:xfrm>
              <a:off x="5442458" y="4572000"/>
              <a:ext cx="12345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off[4:0] = 8</a:t>
              </a:r>
              <a:endParaRPr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pic>
        <p:nvPicPr>
          <p:cNvPr id="838" name="Google Shape;838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4889" y="4648200"/>
            <a:ext cx="7195710" cy="1253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39040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6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All RV32 Store Instructions</a:t>
            </a:r>
            <a:endParaRPr/>
          </a:p>
        </p:txBody>
      </p:sp>
      <p:sp>
        <p:nvSpPr>
          <p:cNvPr id="845" name="Google Shape;845;p6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35</a:t>
            </a:fld>
            <a:endParaRPr/>
          </a:p>
        </p:txBody>
      </p:sp>
      <p:pic>
        <p:nvPicPr>
          <p:cNvPr id="846" name="Google Shape;846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255838"/>
            <a:ext cx="8839202" cy="8789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58483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63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Char char="•"/>
            </a:pPr>
            <a:r>
              <a:rPr lang="en-US" dirty="0">
                <a:solidFill>
                  <a:srgbClr val="A5A5A5"/>
                </a:solidFill>
              </a:rPr>
              <a:t>Stored-Program Concept</a:t>
            </a:r>
            <a:endParaRPr dirty="0">
              <a:solidFill>
                <a:srgbClr val="A5A5A5"/>
              </a:solidFill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Char char="•"/>
            </a:pPr>
            <a:r>
              <a:rPr lang="en-US" dirty="0">
                <a:solidFill>
                  <a:srgbClr val="A5A5A5"/>
                </a:solidFill>
              </a:rPr>
              <a:t>R-Format</a:t>
            </a:r>
            <a:endParaRPr dirty="0">
              <a:solidFill>
                <a:srgbClr val="A5A5A5"/>
              </a:solidFill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Char char="•"/>
            </a:pPr>
            <a:r>
              <a:rPr lang="en-US" dirty="0">
                <a:solidFill>
                  <a:srgbClr val="A5A5A5"/>
                </a:solidFill>
              </a:rPr>
              <a:t>I-Format</a:t>
            </a:r>
            <a:endParaRPr dirty="0">
              <a:solidFill>
                <a:srgbClr val="A5A5A5"/>
              </a:solidFill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Char char="•"/>
            </a:pPr>
            <a:r>
              <a:rPr lang="en-US" dirty="0">
                <a:solidFill>
                  <a:srgbClr val="A5A5A5"/>
                </a:solidFill>
              </a:rPr>
              <a:t>S-Format</a:t>
            </a:r>
            <a:endParaRPr dirty="0">
              <a:solidFill>
                <a:srgbClr val="A5A5A5"/>
              </a:solidFill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SB-Format</a:t>
            </a:r>
            <a:endParaRPr dirty="0">
              <a:solidFill>
                <a:srgbClr val="FF0000"/>
              </a:solidFill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dirty="0"/>
              <a:t>U-Format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dirty="0"/>
              <a:t>UJ-Format</a:t>
            </a:r>
            <a:endParaRPr dirty="0">
              <a:solidFill>
                <a:srgbClr val="A5A5A5"/>
              </a:solidFill>
            </a:endParaRPr>
          </a:p>
        </p:txBody>
      </p:sp>
      <p:sp>
        <p:nvSpPr>
          <p:cNvPr id="852" name="Google Shape;852;p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3" name="Google Shape;853;p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36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4" name="Google Shape;854;p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5" name="Google Shape;855;p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86637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6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Branching Instructions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1" name="Google Shape;861;p64"/>
          <p:cNvSpPr txBox="1">
            <a:spLocks noGrp="1"/>
          </p:cNvSpPr>
          <p:nvPr>
            <p:ph type="body" idx="1"/>
          </p:nvPr>
        </p:nvSpPr>
        <p:spPr>
          <a:xfrm>
            <a:off x="457200" y="1219199"/>
            <a:ext cx="8229600" cy="20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beq</a:t>
            </a:r>
            <a:r>
              <a:rPr lang="en-US"/>
              <a:t>, </a:t>
            </a:r>
            <a:r>
              <a:rPr lang="en-US" sz="32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bne,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bge,blt</a:t>
            </a:r>
            <a:endParaRPr sz="32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 to specify an </a:t>
            </a:r>
            <a:r>
              <a:rPr lang="en-US" sz="2800" b="1" i="0" u="none" strike="noStrike" cap="none">
                <a:solidFill>
                  <a:schemeClr val="dk1"/>
                </a:solidFill>
              </a:rPr>
              <a:t>address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go to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Also take </a:t>
            </a:r>
            <a:r>
              <a:rPr lang="en-US" sz="2800" b="1" i="0" u="none" strike="noStrike" cap="none">
                <a:solidFill>
                  <a:schemeClr val="dk1"/>
                </a:solidFill>
              </a:rPr>
              <a:t>two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registers to compare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/>
              <a:t>Doesn’t write into a register (similar to stores)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How to encode label, i.e., where to branch to?  </a:t>
            </a:r>
            <a:endParaRPr/>
          </a:p>
        </p:txBody>
      </p:sp>
      <p:sp>
        <p:nvSpPr>
          <p:cNvPr id="862" name="Google Shape;862;p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37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3" name="Google Shape;863;p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4" name="Google Shape;864;p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565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6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Branching Instruction Usage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0" name="Google Shape;870;p65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Branches typically used for loops (</a:t>
            </a:r>
            <a:r>
              <a:rPr lang="en-US" sz="30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if-else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0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while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0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Loops are generally small (&lt; 50 instructions)</a:t>
            </a:r>
            <a:endParaRPr/>
          </a:p>
          <a:p>
            <a:pPr marL="342900" marR="0" lvl="0" indent="-3175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Recall: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Instructions stored in a localized area of memory (Code/Text)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Largest branch distance limited by size of code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 of current instruction stored in the program counter (PC)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1" name="Google Shape;871;p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38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2" name="Google Shape;872;p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3" name="Google Shape;873;p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917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6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PC-Relative Addressing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9" name="Google Shape;879;p66"/>
          <p:cNvSpPr txBox="1">
            <a:spLocks noGrp="1"/>
          </p:cNvSpPr>
          <p:nvPr>
            <p:ph type="body" idx="1"/>
          </p:nvPr>
        </p:nvSpPr>
        <p:spPr>
          <a:xfrm>
            <a:off x="457200" y="1757000"/>
            <a:ext cx="8229600" cy="46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PC-Relative Addressing: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Use the </a:t>
            </a:r>
            <a:r>
              <a:rPr lang="en-US" sz="30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immediate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field as a two’s complement offset to PC</a:t>
            </a:r>
            <a:endParaRPr sz="280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/>
              <a:t>Branches generally change the PC by a small amount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specify ± 2</a:t>
            </a:r>
            <a:r>
              <a:rPr lang="en-US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baseline="30000"/>
              <a:t>1</a:t>
            </a:r>
            <a:r>
              <a:rPr lang="en-US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i="1" u="none" strike="noStrike" cap="none">
                <a:solidFill>
                  <a:schemeClr val="dk1"/>
                </a:solidFill>
              </a:rPr>
              <a:t>addresses</a:t>
            </a:r>
            <a:r>
              <a:rPr lang="en-US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from the PC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Why not use byte address offset from PC as the </a:t>
            </a:r>
            <a:r>
              <a:rPr lang="en-US" sz="2800">
                <a:latin typeface="Courier New"/>
                <a:ea typeface="Courier New"/>
                <a:cs typeface="Courier New"/>
                <a:sym typeface="Courier New"/>
              </a:rPr>
              <a:t>immediate</a:t>
            </a:r>
            <a:r>
              <a:rPr lang="en-US"/>
              <a:t>?</a:t>
            </a:r>
            <a:endParaRPr/>
          </a:p>
          <a:p>
            <a: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0" name="Google Shape;880;p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39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1" name="Google Shape;881;p6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2" name="Google Shape;882;p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903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857375"/>
            <a:ext cx="714322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47" y="1047750"/>
            <a:ext cx="8229600" cy="857250"/>
          </a:xfrm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sz="2250" dirty="0"/>
              <a:t>EDSAC (Cambridge, 1949)</a:t>
            </a:r>
            <a:br>
              <a:rPr lang="en-US" sz="2250" dirty="0"/>
            </a:br>
            <a:br>
              <a:rPr lang="en-US" sz="2250" dirty="0"/>
            </a:br>
            <a:r>
              <a:rPr lang="en-US" sz="2250" dirty="0"/>
              <a:t>First General Stored-Program Electronic Computer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0250"/>
            <a:ext cx="7850981" cy="247620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Programs held as numbers in memory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35-bit binary 2’s complement words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2663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67"/>
          <p:cNvSpPr txBox="1">
            <a:spLocks noGrp="1"/>
          </p:cNvSpPr>
          <p:nvPr>
            <p:ph type="title"/>
          </p:nvPr>
        </p:nvSpPr>
        <p:spPr>
          <a:xfrm>
            <a:off x="457200" y="-301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Branching Reach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9" name="Google Shape;889;p67"/>
          <p:cNvSpPr txBox="1">
            <a:spLocks noGrp="1"/>
          </p:cNvSpPr>
          <p:nvPr>
            <p:ph type="body" idx="1"/>
          </p:nvPr>
        </p:nvSpPr>
        <p:spPr>
          <a:xfrm>
            <a:off x="457200" y="1080025"/>
            <a:ext cx="8452500" cy="50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Recall:</a:t>
            </a: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960"/>
              <a:t>RISCV</a:t>
            </a: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uses 32-bit addresses</a:t>
            </a:r>
            <a:r>
              <a:rPr lang="en-US"/>
              <a:t>, and m</a:t>
            </a:r>
            <a:r>
              <a:rPr lang="en-US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emory is </a:t>
            </a:r>
            <a:r>
              <a:rPr lang="en-US" b="1" i="0" u="none" strike="noStrike" cap="none">
                <a:solidFill>
                  <a:schemeClr val="dk1"/>
                </a:solidFill>
              </a:rPr>
              <a:t>byte-addressed</a:t>
            </a:r>
            <a:endParaRPr b="1"/>
          </a:p>
          <a:p>
            <a:pPr marL="342900" marR="0" lvl="0" indent="-3581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Instructions are </a:t>
            </a:r>
            <a:r>
              <a:rPr lang="en-US"/>
              <a:t>“</a:t>
            </a:r>
            <a:r>
              <a:rPr lang="en-US" b="1" i="1" u="none" strike="noStrike" cap="none">
                <a:solidFill>
                  <a:schemeClr val="dk1"/>
                </a:solidFill>
              </a:rPr>
              <a:t>word-aligned</a:t>
            </a:r>
            <a:r>
              <a:rPr lang="en-US" i="1"/>
              <a:t>”</a:t>
            </a:r>
            <a:r>
              <a:rPr lang="en-US"/>
              <a:t>: </a:t>
            </a:r>
            <a:r>
              <a:rPr lang="en-US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 is always a multiple of 4 (in bytes)</a:t>
            </a:r>
            <a:endParaRPr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PC ALWAYS points to an instruction</a:t>
            </a:r>
            <a:endParaRPr/>
          </a:p>
          <a:p>
            <a:pPr marL="742950" marR="0" lvl="1" indent="-272415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–"/>
            </a:pPr>
            <a:r>
              <a:rPr lang="en-US" sz="2900"/>
              <a:t>PC is </a:t>
            </a:r>
            <a:r>
              <a:rPr lang="en-US" sz="2900" i="1"/>
              <a:t>typed</a:t>
            </a:r>
            <a:r>
              <a:rPr lang="en-US" sz="2900"/>
              <a:t> as a pointer to a word</a:t>
            </a:r>
            <a:endParaRPr sz="2900"/>
          </a:p>
          <a:p>
            <a:pPr marL="742950" marR="0" lvl="1" indent="-272415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–"/>
            </a:pPr>
            <a:r>
              <a:rPr lang="en-US" sz="2900"/>
              <a:t>can do C-like pointer arithmetic </a:t>
            </a:r>
            <a:endParaRPr sz="2590"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>
                <a:solidFill>
                  <a:srgbClr val="FF0000"/>
                </a:solidFill>
              </a:rPr>
              <a:t>Let immediate specify #words instead of #bytes</a:t>
            </a:r>
            <a:endParaRPr>
              <a:solidFill>
                <a:srgbClr val="FF0000"/>
              </a:solidFill>
            </a:endParaRPr>
          </a:p>
          <a:p>
            <a:pPr marL="742950" lvl="1" indent="-285750" algn="l" rtl="0"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</a:pPr>
            <a:r>
              <a:rPr lang="en-US">
                <a:solidFill>
                  <a:srgbClr val="000000"/>
                </a:solidFill>
              </a:rPr>
              <a:t>Instead of specifying ± 2</a:t>
            </a:r>
            <a:r>
              <a:rPr lang="en-US" baseline="30000">
                <a:solidFill>
                  <a:srgbClr val="000000"/>
                </a:solidFill>
              </a:rPr>
              <a:t>11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b="1" i="1">
                <a:solidFill>
                  <a:srgbClr val="000000"/>
                </a:solidFill>
              </a:rPr>
              <a:t>bytes</a:t>
            </a:r>
            <a:r>
              <a:rPr lang="en-US">
                <a:solidFill>
                  <a:srgbClr val="000000"/>
                </a:solidFill>
              </a:rPr>
              <a:t> from the PC,</a:t>
            </a:r>
            <a:br>
              <a:rPr lang="en-US">
                <a:solidFill>
                  <a:srgbClr val="000000"/>
                </a:solidFill>
              </a:rPr>
            </a:br>
            <a:r>
              <a:rPr lang="en-US" sz="2590"/>
              <a:t>we will now specify ± 2</a:t>
            </a:r>
            <a:r>
              <a:rPr lang="en-US" sz="2590" baseline="30000"/>
              <a:t>11</a:t>
            </a:r>
            <a:r>
              <a:rPr lang="en-US" sz="2590"/>
              <a:t> </a:t>
            </a:r>
            <a:r>
              <a:rPr lang="en-US" sz="2590" b="1" i="1"/>
              <a:t>words</a:t>
            </a:r>
            <a:r>
              <a:rPr lang="en-US" sz="2590"/>
              <a:t> = </a:t>
            </a:r>
            <a:r>
              <a:rPr lang="en-US" sz="2590">
                <a:solidFill>
                  <a:srgbClr val="FF0000"/>
                </a:solidFill>
              </a:rPr>
              <a:t>±</a:t>
            </a:r>
            <a:r>
              <a:rPr lang="en-US" sz="2590"/>
              <a:t> </a:t>
            </a:r>
            <a:r>
              <a:rPr lang="en-US" sz="2590">
                <a:solidFill>
                  <a:srgbClr val="FF0000"/>
                </a:solidFill>
              </a:rPr>
              <a:t>2</a:t>
            </a:r>
            <a:r>
              <a:rPr lang="en-US" sz="2590" baseline="30000">
                <a:solidFill>
                  <a:srgbClr val="FF0000"/>
                </a:solidFill>
              </a:rPr>
              <a:t>13</a:t>
            </a:r>
            <a:r>
              <a:rPr lang="en-US" sz="2590">
                <a:solidFill>
                  <a:srgbClr val="FF0000"/>
                </a:solidFill>
              </a:rPr>
              <a:t> byte addresses around PC</a:t>
            </a:r>
            <a:endParaRPr sz="259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0" name="Google Shape;890;p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40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1" name="Google Shape;891;p6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2" name="Google Shape;892;p6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195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6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Branch Calculation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" name="Google Shape;898;p68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we </a:t>
            </a: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don’t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take the branch:</a:t>
            </a:r>
            <a:endParaRPr/>
          </a:p>
          <a:p>
            <a:pPr marL="457200" marR="0" lvl="0" indent="45720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PC = PC+4 =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 instruction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we </a:t>
            </a: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do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take the branch:</a:t>
            </a:r>
            <a:endParaRPr/>
          </a:p>
          <a:p>
            <a:pPr marL="457200" marR="0" lvl="0" indent="45720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PC = PC + (immediate*4)</a:t>
            </a:r>
            <a:endParaRPr/>
          </a:p>
          <a:p>
            <a:pPr marL="342900" marR="0" lvl="0" indent="-342900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Observations: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6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immediate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number of instructions to </a:t>
            </a:r>
            <a:r>
              <a:rPr lang="en-US"/>
              <a:t>move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(remember, specifies words) either forward (+) or backwards (–)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9" name="Google Shape;899;p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41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0" name="Google Shape;900;p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1" name="Google Shape;901;p6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325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RISC-V Feature, n×16-bit instructions</a:t>
            </a:r>
            <a:endParaRPr/>
          </a:p>
        </p:txBody>
      </p:sp>
      <p:sp>
        <p:nvSpPr>
          <p:cNvPr id="908" name="Google Shape;908;p69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8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64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Extensions to RISC-V base ISA support 16-bit compressed instructions and also variable-length instructions that are multiples of 16-bits in length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16-bit = half-word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Char char="•"/>
            </a:pPr>
            <a:r>
              <a:rPr lang="en-US" sz="2600">
                <a:solidFill>
                  <a:srgbClr val="FF0000"/>
                </a:solidFill>
              </a:rPr>
              <a:t>To enable this, RISC-V scales the branch offset to be </a:t>
            </a:r>
            <a:r>
              <a:rPr lang="en-US" sz="2600" b="1">
                <a:solidFill>
                  <a:srgbClr val="FF0000"/>
                </a:solidFill>
              </a:rPr>
              <a:t>half-words</a:t>
            </a:r>
            <a:r>
              <a:rPr lang="en-US" sz="2600">
                <a:solidFill>
                  <a:srgbClr val="FF0000"/>
                </a:solidFill>
              </a:rPr>
              <a:t> even when there are no 16-bit instructions</a:t>
            </a:r>
            <a:endParaRPr sz="2600">
              <a:solidFill>
                <a:srgbClr val="FF0000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Reduces branch reach by half and means that ½ of possible targets will be errors on RISC-V processors that only support 32-bit instructions (as used in this class)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RISC-V conditional branches can only reach ± 2</a:t>
            </a:r>
            <a:r>
              <a:rPr lang="en-US" sz="2600" baseline="30000"/>
              <a:t>10</a:t>
            </a:r>
            <a:r>
              <a:rPr lang="en-US" sz="2600"/>
              <a:t> × 32-bit instructions either side of PC</a:t>
            </a:r>
            <a:endParaRPr sz="2600"/>
          </a:p>
        </p:txBody>
      </p:sp>
      <p:sp>
        <p:nvSpPr>
          <p:cNvPr id="909" name="Google Shape;909;p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42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2828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70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38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64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B-format is mostly same as S-Format, with two register sources (</a:t>
            </a:r>
            <a:r>
              <a:rPr lang="en-US" sz="3000">
                <a:latin typeface="Courier New"/>
                <a:ea typeface="Courier New"/>
                <a:cs typeface="Courier New"/>
                <a:sym typeface="Courier New"/>
              </a:rPr>
              <a:t>rs1/rs2</a:t>
            </a:r>
            <a:r>
              <a:rPr lang="en-US" sz="3000"/>
              <a:t>) and a 12-bit immediate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But now immediate represents values -2</a:t>
            </a:r>
            <a:r>
              <a:rPr lang="en-US" sz="3000" baseline="30000"/>
              <a:t>12</a:t>
            </a:r>
            <a:r>
              <a:rPr lang="en-US" sz="3000"/>
              <a:t> to +2</a:t>
            </a:r>
            <a:r>
              <a:rPr lang="en-US" sz="3000" baseline="30000"/>
              <a:t>12</a:t>
            </a:r>
            <a:r>
              <a:rPr lang="en-US" sz="3000"/>
              <a:t>-2 in 2-byte increments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The 12 immediate bits encode even 13-bit signed byte offsets (lowest bit of offset is always zero, so no need to store it) </a:t>
            </a:r>
            <a:endParaRPr sz="3000"/>
          </a:p>
        </p:txBody>
      </p:sp>
      <p:sp>
        <p:nvSpPr>
          <p:cNvPr id="916" name="Google Shape;916;p7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RISC-V B-Format for Branches</a:t>
            </a:r>
            <a:endParaRPr/>
          </a:p>
        </p:txBody>
      </p:sp>
      <p:sp>
        <p:nvSpPr>
          <p:cNvPr id="917" name="Google Shape;917;p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43</a:t>
            </a:fld>
            <a:endParaRPr/>
          </a:p>
        </p:txBody>
      </p:sp>
      <p:grpSp>
        <p:nvGrpSpPr>
          <p:cNvPr id="918" name="Google Shape;918;p70"/>
          <p:cNvGrpSpPr/>
          <p:nvPr/>
        </p:nvGrpSpPr>
        <p:grpSpPr>
          <a:xfrm>
            <a:off x="122469" y="5501640"/>
            <a:ext cx="8883258" cy="822960"/>
            <a:chOff x="122469" y="3383280"/>
            <a:chExt cx="8883258" cy="822960"/>
          </a:xfrm>
        </p:grpSpPr>
        <p:grpSp>
          <p:nvGrpSpPr>
            <p:cNvPr id="919" name="Google Shape;919;p70"/>
            <p:cNvGrpSpPr/>
            <p:nvPr/>
          </p:nvGrpSpPr>
          <p:grpSpPr>
            <a:xfrm>
              <a:off x="221000" y="3749040"/>
              <a:ext cx="8605950" cy="457200"/>
              <a:chOff x="56408" y="4572000"/>
              <a:chExt cx="8605950" cy="457200"/>
            </a:xfrm>
          </p:grpSpPr>
          <p:sp>
            <p:nvSpPr>
              <p:cNvPr id="920" name="Google Shape;920;p70"/>
              <p:cNvSpPr/>
              <p:nvPr/>
            </p:nvSpPr>
            <p:spPr>
              <a:xfrm>
                <a:off x="56408" y="4572000"/>
                <a:ext cx="21336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imm[12|10:5]</a:t>
                </a:r>
                <a:endParaRPr sz="20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921" name="Google Shape;921;p70"/>
              <p:cNvSpPr/>
              <p:nvPr/>
            </p:nvSpPr>
            <p:spPr>
              <a:xfrm>
                <a:off x="6981757" y="4572000"/>
                <a:ext cx="16806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opcode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922" name="Google Shape;922;p70"/>
              <p:cNvSpPr/>
              <p:nvPr/>
            </p:nvSpPr>
            <p:spPr>
              <a:xfrm>
                <a:off x="2190083" y="4572000"/>
                <a:ext cx="12345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rs2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923" name="Google Shape;923;p70"/>
              <p:cNvSpPr/>
              <p:nvPr/>
            </p:nvSpPr>
            <p:spPr>
              <a:xfrm>
                <a:off x="3424357" y="4572000"/>
                <a:ext cx="12345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rs1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924" name="Google Shape;924;p70"/>
              <p:cNvSpPr/>
              <p:nvPr/>
            </p:nvSpPr>
            <p:spPr>
              <a:xfrm>
                <a:off x="4658858" y="4572000"/>
                <a:ext cx="7836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func3</a:t>
                </a:r>
                <a:endParaRPr sz="15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925" name="Google Shape;925;p70"/>
              <p:cNvSpPr/>
              <p:nvPr/>
            </p:nvSpPr>
            <p:spPr>
              <a:xfrm>
                <a:off x="5442458" y="4572000"/>
                <a:ext cx="15393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imm[4:1|11]</a:t>
                </a:r>
                <a:endParaRPr sz="18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</p:grpSp>
        <p:sp>
          <p:nvSpPr>
            <p:cNvPr id="926" name="Google Shape;926;p70"/>
            <p:cNvSpPr txBox="1"/>
            <p:nvPr/>
          </p:nvSpPr>
          <p:spPr>
            <a:xfrm>
              <a:off x="122469" y="3383280"/>
              <a:ext cx="553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31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927" name="Google Shape;927;p70"/>
            <p:cNvSpPr txBox="1"/>
            <p:nvPr/>
          </p:nvSpPr>
          <p:spPr>
            <a:xfrm>
              <a:off x="8636727" y="3383280"/>
              <a:ext cx="369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0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grpSp>
        <p:nvGrpSpPr>
          <p:cNvPr id="928" name="Google Shape;928;p70"/>
          <p:cNvGrpSpPr/>
          <p:nvPr/>
        </p:nvGrpSpPr>
        <p:grpSpPr>
          <a:xfrm>
            <a:off x="221000" y="6248400"/>
            <a:ext cx="8605950" cy="457200"/>
            <a:chOff x="56408" y="4572000"/>
            <a:chExt cx="8605950" cy="457200"/>
          </a:xfrm>
        </p:grpSpPr>
        <p:sp>
          <p:nvSpPr>
            <p:cNvPr id="929" name="Google Shape;929;p70"/>
            <p:cNvSpPr/>
            <p:nvPr/>
          </p:nvSpPr>
          <p:spPr>
            <a:xfrm>
              <a:off x="56408" y="4572000"/>
              <a:ext cx="21336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70"/>
            <p:cNvSpPr/>
            <p:nvPr/>
          </p:nvSpPr>
          <p:spPr>
            <a:xfrm>
              <a:off x="6981757" y="4572000"/>
              <a:ext cx="16806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70"/>
            <p:cNvSpPr/>
            <p:nvPr/>
          </p:nvSpPr>
          <p:spPr>
            <a:xfrm>
              <a:off x="2190083" y="4572000"/>
              <a:ext cx="12345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70"/>
            <p:cNvSpPr/>
            <p:nvPr/>
          </p:nvSpPr>
          <p:spPr>
            <a:xfrm>
              <a:off x="3424357" y="4572000"/>
              <a:ext cx="12345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70"/>
            <p:cNvSpPr/>
            <p:nvPr/>
          </p:nvSpPr>
          <p:spPr>
            <a:xfrm>
              <a:off x="4658858" y="4572000"/>
              <a:ext cx="7836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70"/>
            <p:cNvSpPr/>
            <p:nvPr/>
          </p:nvSpPr>
          <p:spPr>
            <a:xfrm>
              <a:off x="5442458" y="4572000"/>
              <a:ext cx="15393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33131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7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Branch Example (1/2)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0" name="Google Shape;940;p7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/>
              <a:t>RISCV</a:t>
            </a: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Code: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59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US" sz="2590" b="0" i="0" u="none" strike="noStrike" cap="none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Loop:</a:t>
            </a:r>
            <a:r>
              <a:rPr lang="en-US" sz="2220" b="0" i="0" u="none" strike="noStrike" cap="none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59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beq  </a:t>
            </a:r>
            <a:r>
              <a:rPr lang="en-US" sz="259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x1</a:t>
            </a:r>
            <a:r>
              <a:rPr lang="en-US" sz="259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9,</a:t>
            </a:r>
            <a:r>
              <a:rPr lang="en-US" sz="259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x1</a:t>
            </a:r>
            <a:r>
              <a:rPr lang="en-US" sz="259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0,</a:t>
            </a:r>
            <a:r>
              <a:rPr lang="en-US" sz="2590" b="1" i="0" u="none" strike="noStrike" cap="non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rPr>
              <a:t>End</a:t>
            </a:r>
            <a:br>
              <a:rPr lang="en-US" sz="2590" b="0" i="0" u="sng" strike="noStrike" cap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590" b="0" i="0" u="none" strike="noStrike" cap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lang="en-US" sz="259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add  </a:t>
            </a:r>
            <a:r>
              <a:rPr lang="en-US" sz="2590">
                <a:latin typeface="Courier New"/>
                <a:ea typeface="Courier New"/>
                <a:cs typeface="Courier New"/>
                <a:sym typeface="Courier New"/>
              </a:rPr>
              <a:t>x18</a:t>
            </a:r>
            <a:r>
              <a:rPr lang="en-US" sz="259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-US" sz="2590">
                <a:latin typeface="Courier New"/>
                <a:ea typeface="Courier New"/>
                <a:cs typeface="Courier New"/>
                <a:sym typeface="Courier New"/>
              </a:rPr>
              <a:t>x1</a:t>
            </a:r>
            <a:r>
              <a:rPr lang="en-US" sz="259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8,</a:t>
            </a:r>
            <a:r>
              <a:rPr lang="en-US" sz="2590"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-US" sz="259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10</a:t>
            </a:r>
            <a:br>
              <a:rPr lang="en-US" sz="259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59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addi </a:t>
            </a:r>
            <a:r>
              <a:rPr lang="en-US" sz="2590">
                <a:latin typeface="Courier New"/>
                <a:ea typeface="Courier New"/>
                <a:cs typeface="Courier New"/>
                <a:sym typeface="Courier New"/>
              </a:rPr>
              <a:t>x1</a:t>
            </a:r>
            <a:r>
              <a:rPr lang="en-US" sz="259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9,</a:t>
            </a:r>
            <a:r>
              <a:rPr lang="en-US" sz="2590">
                <a:latin typeface="Courier New"/>
                <a:ea typeface="Courier New"/>
                <a:cs typeface="Courier New"/>
                <a:sym typeface="Courier New"/>
              </a:rPr>
              <a:t>x1</a:t>
            </a:r>
            <a:r>
              <a:rPr lang="en-US" sz="259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9,-1</a:t>
            </a:r>
            <a:br>
              <a:rPr lang="en-US" sz="259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59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j    </a:t>
            </a:r>
            <a:r>
              <a:rPr lang="en-US" sz="2590" b="0" i="0" u="none" strike="noStrike" cap="non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rPr>
              <a:t>Loop</a:t>
            </a:r>
            <a:br>
              <a:rPr lang="en-US" sz="259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590" b="0" i="0" u="none" strike="noStrike" cap="none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End:  </a:t>
            </a:r>
            <a:r>
              <a:rPr lang="en-US" sz="259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-US" sz="2590">
                <a:latin typeface="Courier New"/>
                <a:ea typeface="Courier New"/>
                <a:cs typeface="Courier New"/>
                <a:sym typeface="Courier New"/>
              </a:rPr>
              <a:t>target</a:t>
            </a:r>
            <a:r>
              <a:rPr lang="en-US" sz="259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instr&gt;</a:t>
            </a:r>
            <a:endParaRPr sz="259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  <a:p>
            <a:pPr marL="457200" marR="0" lvl="0" indent="-43180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Branch offset = </a:t>
            </a:r>
            <a:endParaRPr/>
          </a:p>
          <a:p>
            <a:pPr marL="457200" marR="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(Branch with offset of 0, branches to itself)</a:t>
            </a:r>
            <a:endParaRPr/>
          </a:p>
        </p:txBody>
      </p:sp>
      <p:sp>
        <p:nvSpPr>
          <p:cNvPr id="941" name="Google Shape;941;p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44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42" name="Google Shape;942;p71"/>
          <p:cNvGrpSpPr/>
          <p:nvPr/>
        </p:nvGrpSpPr>
        <p:grpSpPr>
          <a:xfrm>
            <a:off x="5965351" y="1600267"/>
            <a:ext cx="3178609" cy="600207"/>
            <a:chOff x="5464629" y="1371600"/>
            <a:chExt cx="3679371" cy="1164772"/>
          </a:xfrm>
        </p:grpSpPr>
        <p:cxnSp>
          <p:nvCxnSpPr>
            <p:cNvPr id="943" name="Google Shape;943;p71"/>
            <p:cNvCxnSpPr/>
            <p:nvPr/>
          </p:nvCxnSpPr>
          <p:spPr>
            <a:xfrm flipH="1">
              <a:off x="5464629" y="1621971"/>
              <a:ext cx="925285" cy="914401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944" name="Google Shape;944;p71"/>
            <p:cNvSpPr txBox="1"/>
            <p:nvPr/>
          </p:nvSpPr>
          <p:spPr>
            <a:xfrm>
              <a:off x="6355080" y="1371600"/>
              <a:ext cx="2788920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Start counting from instruction AFTER the branch</a:t>
              </a:r>
              <a:endParaRPr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5" name="Google Shape;945;p71"/>
          <p:cNvGrpSpPr/>
          <p:nvPr/>
        </p:nvGrpSpPr>
        <p:grpSpPr>
          <a:xfrm>
            <a:off x="5976257" y="2471057"/>
            <a:ext cx="522511" cy="1294934"/>
            <a:chOff x="5519057" y="2623457"/>
            <a:chExt cx="522511" cy="1294934"/>
          </a:xfrm>
        </p:grpSpPr>
        <p:sp>
          <p:nvSpPr>
            <p:cNvPr id="946" name="Google Shape;946;p71"/>
            <p:cNvSpPr/>
            <p:nvPr/>
          </p:nvSpPr>
          <p:spPr>
            <a:xfrm>
              <a:off x="5519057" y="2623457"/>
              <a:ext cx="273900" cy="102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48873" y="7659"/>
                    <a:pt x="97748" y="15319"/>
                    <a:pt x="100132" y="22978"/>
                  </a:cubicBezTo>
                  <a:cubicBezTo>
                    <a:pt x="102516" y="30638"/>
                    <a:pt x="14304" y="38936"/>
                    <a:pt x="14304" y="45957"/>
                  </a:cubicBezTo>
                  <a:cubicBezTo>
                    <a:pt x="14304" y="52978"/>
                    <a:pt x="100132" y="58297"/>
                    <a:pt x="100132" y="65106"/>
                  </a:cubicBezTo>
                  <a:cubicBezTo>
                    <a:pt x="100132" y="71914"/>
                    <a:pt x="11125" y="79787"/>
                    <a:pt x="14304" y="86808"/>
                  </a:cubicBezTo>
                  <a:cubicBezTo>
                    <a:pt x="17483" y="93829"/>
                    <a:pt x="120000" y="101702"/>
                    <a:pt x="119205" y="107234"/>
                  </a:cubicBezTo>
                  <a:cubicBezTo>
                    <a:pt x="118410" y="112765"/>
                    <a:pt x="44503" y="116808"/>
                    <a:pt x="9536" y="120000"/>
                  </a:cubicBezTo>
                </a:path>
              </a:pathLst>
            </a:cu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71"/>
            <p:cNvSpPr txBox="1"/>
            <p:nvPr/>
          </p:nvSpPr>
          <p:spPr>
            <a:xfrm>
              <a:off x="5714997" y="2841173"/>
              <a:ext cx="326571" cy="1077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  <a:p>
              <a:pPr marL="0" marR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  <a:p>
              <a:pPr marL="0" marR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48" name="Google Shape;948;p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9" name="Google Shape;949;p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0" name="Google Shape;950;p71"/>
          <p:cNvSpPr/>
          <p:nvPr/>
        </p:nvSpPr>
        <p:spPr>
          <a:xfrm>
            <a:off x="5976250" y="3489550"/>
            <a:ext cx="249450" cy="404325"/>
          </a:xfrm>
          <a:custGeom>
            <a:avLst/>
            <a:gdLst/>
            <a:ahLst/>
            <a:cxnLst/>
            <a:rect l="l" t="t" r="r" b="b"/>
            <a:pathLst>
              <a:path w="9978" h="16173" extrusionOk="0">
                <a:moveTo>
                  <a:pt x="0" y="0"/>
                </a:moveTo>
                <a:cubicBezTo>
                  <a:pt x="1659" y="1659"/>
                  <a:pt x="9848" y="7257"/>
                  <a:pt x="9952" y="9952"/>
                </a:cubicBezTo>
                <a:cubicBezTo>
                  <a:pt x="10056" y="12648"/>
                  <a:pt x="2177" y="15136"/>
                  <a:pt x="622" y="16173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951" name="Google Shape;951;p71"/>
          <p:cNvSpPr txBox="1"/>
          <p:nvPr/>
        </p:nvSpPr>
        <p:spPr>
          <a:xfrm>
            <a:off x="3519250" y="4321525"/>
            <a:ext cx="4851900" cy="4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4×32-bit instructions = 16 bytes</a:t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68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7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Branch Example (1/2)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7" name="Google Shape;957;p7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26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/>
              <a:t>RISCV</a:t>
            </a: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Code: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59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US" sz="2590" b="0" i="0" u="none" strike="noStrike" cap="none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Loop:</a:t>
            </a:r>
            <a:r>
              <a:rPr lang="en-US" sz="2220" b="0" i="0" u="none" strike="noStrike" cap="none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59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beq  </a:t>
            </a:r>
            <a:r>
              <a:rPr lang="en-US" sz="259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x1</a:t>
            </a:r>
            <a:r>
              <a:rPr lang="en-US" sz="259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9,</a:t>
            </a:r>
            <a:r>
              <a:rPr lang="en-US" sz="259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x1</a:t>
            </a:r>
            <a:r>
              <a:rPr lang="en-US" sz="259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0,</a:t>
            </a:r>
            <a:r>
              <a:rPr lang="en-US" sz="2590" b="1" i="0" u="none" strike="noStrike" cap="non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rPr>
              <a:t>End</a:t>
            </a:r>
            <a:br>
              <a:rPr lang="en-US" sz="2590" b="0" i="0" u="sng" strike="noStrike" cap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590" b="0" i="0" u="none" strike="noStrike" cap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lang="en-US" sz="259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add  </a:t>
            </a:r>
            <a:r>
              <a:rPr lang="en-US" sz="2590">
                <a:latin typeface="Courier New"/>
                <a:ea typeface="Courier New"/>
                <a:cs typeface="Courier New"/>
                <a:sym typeface="Courier New"/>
              </a:rPr>
              <a:t>x18</a:t>
            </a:r>
            <a:r>
              <a:rPr lang="en-US" sz="259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-US" sz="2590">
                <a:latin typeface="Courier New"/>
                <a:ea typeface="Courier New"/>
                <a:cs typeface="Courier New"/>
                <a:sym typeface="Courier New"/>
              </a:rPr>
              <a:t>x1</a:t>
            </a:r>
            <a:r>
              <a:rPr lang="en-US" sz="259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8,</a:t>
            </a:r>
            <a:r>
              <a:rPr lang="en-US" sz="2590"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-US" sz="259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10</a:t>
            </a:r>
            <a:br>
              <a:rPr lang="en-US" sz="259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59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addi </a:t>
            </a:r>
            <a:r>
              <a:rPr lang="en-US" sz="2590">
                <a:latin typeface="Courier New"/>
                <a:ea typeface="Courier New"/>
                <a:cs typeface="Courier New"/>
                <a:sym typeface="Courier New"/>
              </a:rPr>
              <a:t>x1</a:t>
            </a:r>
            <a:r>
              <a:rPr lang="en-US" sz="259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9,</a:t>
            </a:r>
            <a:r>
              <a:rPr lang="en-US" sz="2590">
                <a:latin typeface="Courier New"/>
                <a:ea typeface="Courier New"/>
                <a:cs typeface="Courier New"/>
                <a:sym typeface="Courier New"/>
              </a:rPr>
              <a:t>x1</a:t>
            </a:r>
            <a:r>
              <a:rPr lang="en-US" sz="259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9,-1</a:t>
            </a:r>
            <a:br>
              <a:rPr lang="en-US" sz="259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59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j    </a:t>
            </a:r>
            <a:r>
              <a:rPr lang="en-US" sz="2590" b="0" i="0" u="none" strike="noStrike" cap="non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rPr>
              <a:t>Loop</a:t>
            </a:r>
            <a:br>
              <a:rPr lang="en-US" sz="259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590" b="0" i="0" u="none" strike="noStrike" cap="none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End:  </a:t>
            </a:r>
            <a:r>
              <a:rPr lang="en-US" sz="259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-US" sz="2590">
                <a:latin typeface="Courier New"/>
                <a:ea typeface="Courier New"/>
                <a:cs typeface="Courier New"/>
                <a:sym typeface="Courier New"/>
              </a:rPr>
              <a:t>target</a:t>
            </a:r>
            <a:r>
              <a:rPr lang="en-US" sz="259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instr&gt;</a:t>
            </a:r>
            <a:endParaRPr sz="259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45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9" name="Google Shape;959;p72"/>
          <p:cNvGrpSpPr/>
          <p:nvPr/>
        </p:nvGrpSpPr>
        <p:grpSpPr>
          <a:xfrm>
            <a:off x="5965424" y="1600267"/>
            <a:ext cx="3178432" cy="600206"/>
            <a:chOff x="5464714" y="1371600"/>
            <a:chExt cx="3679166" cy="1164771"/>
          </a:xfrm>
        </p:grpSpPr>
        <p:cxnSp>
          <p:nvCxnSpPr>
            <p:cNvPr id="960" name="Google Shape;960;p72"/>
            <p:cNvCxnSpPr/>
            <p:nvPr/>
          </p:nvCxnSpPr>
          <p:spPr>
            <a:xfrm flipH="1">
              <a:off x="5464714" y="1621971"/>
              <a:ext cx="925200" cy="914400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961" name="Google Shape;961;p72"/>
            <p:cNvSpPr txBox="1"/>
            <p:nvPr/>
          </p:nvSpPr>
          <p:spPr>
            <a:xfrm>
              <a:off x="6355080" y="1371600"/>
              <a:ext cx="278880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Start counting from instruction AFTER the branch</a:t>
              </a:r>
              <a:endParaRPr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2" name="Google Shape;962;p72"/>
          <p:cNvGrpSpPr/>
          <p:nvPr/>
        </p:nvGrpSpPr>
        <p:grpSpPr>
          <a:xfrm>
            <a:off x="5976257" y="2471057"/>
            <a:ext cx="522640" cy="1295016"/>
            <a:chOff x="5519057" y="2623457"/>
            <a:chExt cx="522640" cy="1295016"/>
          </a:xfrm>
        </p:grpSpPr>
        <p:sp>
          <p:nvSpPr>
            <p:cNvPr id="963" name="Google Shape;963;p72"/>
            <p:cNvSpPr/>
            <p:nvPr/>
          </p:nvSpPr>
          <p:spPr>
            <a:xfrm>
              <a:off x="5519057" y="2623457"/>
              <a:ext cx="273900" cy="102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48873" y="7659"/>
                    <a:pt x="97748" y="15319"/>
                    <a:pt x="100132" y="22978"/>
                  </a:cubicBezTo>
                  <a:cubicBezTo>
                    <a:pt x="102516" y="30638"/>
                    <a:pt x="14304" y="38936"/>
                    <a:pt x="14304" y="45957"/>
                  </a:cubicBezTo>
                  <a:cubicBezTo>
                    <a:pt x="14304" y="52978"/>
                    <a:pt x="100132" y="58297"/>
                    <a:pt x="100132" y="65106"/>
                  </a:cubicBezTo>
                  <a:cubicBezTo>
                    <a:pt x="100132" y="71914"/>
                    <a:pt x="11125" y="79787"/>
                    <a:pt x="14304" y="86808"/>
                  </a:cubicBezTo>
                  <a:cubicBezTo>
                    <a:pt x="17483" y="93829"/>
                    <a:pt x="120000" y="101702"/>
                    <a:pt x="119205" y="107234"/>
                  </a:cubicBezTo>
                  <a:cubicBezTo>
                    <a:pt x="118410" y="112765"/>
                    <a:pt x="44503" y="116808"/>
                    <a:pt x="9536" y="120000"/>
                  </a:cubicBezTo>
                </a:path>
              </a:pathLst>
            </a:cu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72"/>
            <p:cNvSpPr txBox="1"/>
            <p:nvPr/>
          </p:nvSpPr>
          <p:spPr>
            <a:xfrm>
              <a:off x="5714997" y="2841173"/>
              <a:ext cx="326700" cy="107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  <a:p>
              <a:pPr marL="0" marR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  <a:p>
              <a:pPr marL="0" marR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5" name="Google Shape;965;p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6" name="Google Shape;966;p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7" name="Google Shape;967;p72"/>
          <p:cNvSpPr/>
          <p:nvPr/>
        </p:nvSpPr>
        <p:spPr>
          <a:xfrm>
            <a:off x="5976250" y="3489550"/>
            <a:ext cx="249450" cy="404325"/>
          </a:xfrm>
          <a:custGeom>
            <a:avLst/>
            <a:gdLst/>
            <a:ahLst/>
            <a:cxnLst/>
            <a:rect l="l" t="t" r="r" b="b"/>
            <a:pathLst>
              <a:path w="9978" h="16173" extrusionOk="0">
                <a:moveTo>
                  <a:pt x="0" y="0"/>
                </a:moveTo>
                <a:cubicBezTo>
                  <a:pt x="1659" y="1659"/>
                  <a:pt x="9848" y="7257"/>
                  <a:pt x="9952" y="9952"/>
                </a:cubicBezTo>
                <a:cubicBezTo>
                  <a:pt x="10056" y="12648"/>
                  <a:pt x="2177" y="15136"/>
                  <a:pt x="622" y="16173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sp>
      <p:grpSp>
        <p:nvGrpSpPr>
          <p:cNvPr id="968" name="Google Shape;968;p72"/>
          <p:cNvGrpSpPr/>
          <p:nvPr/>
        </p:nvGrpSpPr>
        <p:grpSpPr>
          <a:xfrm>
            <a:off x="122469" y="4663440"/>
            <a:ext cx="8883258" cy="822960"/>
            <a:chOff x="122469" y="3383280"/>
            <a:chExt cx="8883258" cy="822960"/>
          </a:xfrm>
        </p:grpSpPr>
        <p:grpSp>
          <p:nvGrpSpPr>
            <p:cNvPr id="969" name="Google Shape;969;p72"/>
            <p:cNvGrpSpPr/>
            <p:nvPr/>
          </p:nvGrpSpPr>
          <p:grpSpPr>
            <a:xfrm>
              <a:off x="221000" y="3749040"/>
              <a:ext cx="8605950" cy="457200"/>
              <a:chOff x="56408" y="4572000"/>
              <a:chExt cx="8605950" cy="457200"/>
            </a:xfrm>
          </p:grpSpPr>
          <p:sp>
            <p:nvSpPr>
              <p:cNvPr id="970" name="Google Shape;970;p72"/>
              <p:cNvSpPr/>
              <p:nvPr/>
            </p:nvSpPr>
            <p:spPr>
              <a:xfrm>
                <a:off x="56408" y="4572000"/>
                <a:ext cx="21336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SzPts val="1100"/>
                  <a:buNone/>
                </a:pPr>
                <a:r>
                  <a:rPr lang="en-US" sz="24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???????</a:t>
                </a:r>
                <a:endParaRPr sz="20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971" name="Google Shape;971;p72"/>
              <p:cNvSpPr/>
              <p:nvPr/>
            </p:nvSpPr>
            <p:spPr>
              <a:xfrm>
                <a:off x="6981757" y="4572000"/>
                <a:ext cx="16806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SzPts val="1100"/>
                  <a:buNone/>
                </a:pPr>
                <a:r>
                  <a:rPr lang="en-US" sz="24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1100011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972" name="Google Shape;972;p72"/>
              <p:cNvSpPr/>
              <p:nvPr/>
            </p:nvSpPr>
            <p:spPr>
              <a:xfrm>
                <a:off x="2190083" y="4572000"/>
                <a:ext cx="12345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01010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973" name="Google Shape;973;p72"/>
              <p:cNvSpPr/>
              <p:nvPr/>
            </p:nvSpPr>
            <p:spPr>
              <a:xfrm>
                <a:off x="3424357" y="4572000"/>
                <a:ext cx="12345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SzPts val="1100"/>
                  <a:buNone/>
                </a:pPr>
                <a:r>
                  <a:rPr lang="en-US" sz="24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10011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974" name="Google Shape;974;p72"/>
              <p:cNvSpPr/>
              <p:nvPr/>
            </p:nvSpPr>
            <p:spPr>
              <a:xfrm>
                <a:off x="4658858" y="4572000"/>
                <a:ext cx="7836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SzPts val="1100"/>
                  <a:buNone/>
                </a:pPr>
                <a:r>
                  <a:rPr lang="en-US" sz="24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000</a:t>
                </a:r>
                <a:endParaRPr sz="15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975" name="Google Shape;975;p72"/>
              <p:cNvSpPr/>
              <p:nvPr/>
            </p:nvSpPr>
            <p:spPr>
              <a:xfrm>
                <a:off x="5442458" y="4572000"/>
                <a:ext cx="15393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SzPts val="1100"/>
                  <a:buNone/>
                </a:pPr>
                <a:r>
                  <a:rPr lang="en-US" sz="24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?????</a:t>
                </a:r>
                <a:endParaRPr sz="18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</p:grpSp>
        <p:sp>
          <p:nvSpPr>
            <p:cNvPr id="976" name="Google Shape;976;p72"/>
            <p:cNvSpPr txBox="1"/>
            <p:nvPr/>
          </p:nvSpPr>
          <p:spPr>
            <a:xfrm>
              <a:off x="122469" y="3383280"/>
              <a:ext cx="553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31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977" name="Google Shape;977;p72"/>
            <p:cNvSpPr txBox="1"/>
            <p:nvPr/>
          </p:nvSpPr>
          <p:spPr>
            <a:xfrm>
              <a:off x="8636727" y="3383280"/>
              <a:ext cx="369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0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grpSp>
        <p:nvGrpSpPr>
          <p:cNvPr id="978" name="Google Shape;978;p72"/>
          <p:cNvGrpSpPr/>
          <p:nvPr/>
        </p:nvGrpSpPr>
        <p:grpSpPr>
          <a:xfrm>
            <a:off x="221000" y="4572000"/>
            <a:ext cx="8605950" cy="457200"/>
            <a:chOff x="56408" y="3733800"/>
            <a:chExt cx="8605950" cy="457200"/>
          </a:xfrm>
        </p:grpSpPr>
        <p:sp>
          <p:nvSpPr>
            <p:cNvPr id="979" name="Google Shape;979;p72"/>
            <p:cNvSpPr/>
            <p:nvPr/>
          </p:nvSpPr>
          <p:spPr>
            <a:xfrm>
              <a:off x="56408" y="3733800"/>
              <a:ext cx="21336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72"/>
            <p:cNvSpPr/>
            <p:nvPr/>
          </p:nvSpPr>
          <p:spPr>
            <a:xfrm>
              <a:off x="6981757" y="3733800"/>
              <a:ext cx="16806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72"/>
            <p:cNvSpPr/>
            <p:nvPr/>
          </p:nvSpPr>
          <p:spPr>
            <a:xfrm>
              <a:off x="2190083" y="3733800"/>
              <a:ext cx="12345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72"/>
            <p:cNvSpPr/>
            <p:nvPr/>
          </p:nvSpPr>
          <p:spPr>
            <a:xfrm>
              <a:off x="3424357" y="3733800"/>
              <a:ext cx="12345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72"/>
            <p:cNvSpPr/>
            <p:nvPr/>
          </p:nvSpPr>
          <p:spPr>
            <a:xfrm>
              <a:off x="4658858" y="3733800"/>
              <a:ext cx="7836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72"/>
            <p:cNvSpPr/>
            <p:nvPr/>
          </p:nvSpPr>
          <p:spPr>
            <a:xfrm>
              <a:off x="5442458" y="3733800"/>
              <a:ext cx="15393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5" name="Google Shape;985;p72"/>
          <p:cNvGrpSpPr/>
          <p:nvPr/>
        </p:nvGrpSpPr>
        <p:grpSpPr>
          <a:xfrm>
            <a:off x="221000" y="5486400"/>
            <a:ext cx="8605950" cy="457200"/>
            <a:chOff x="56408" y="3733800"/>
            <a:chExt cx="8605950" cy="457200"/>
          </a:xfrm>
        </p:grpSpPr>
        <p:sp>
          <p:nvSpPr>
            <p:cNvPr id="986" name="Google Shape;986;p72"/>
            <p:cNvSpPr/>
            <p:nvPr/>
          </p:nvSpPr>
          <p:spPr>
            <a:xfrm>
              <a:off x="56408" y="3733800"/>
              <a:ext cx="21336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72"/>
            <p:cNvSpPr/>
            <p:nvPr/>
          </p:nvSpPr>
          <p:spPr>
            <a:xfrm>
              <a:off x="6981757" y="3733800"/>
              <a:ext cx="16806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BRANCH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72"/>
            <p:cNvSpPr/>
            <p:nvPr/>
          </p:nvSpPr>
          <p:spPr>
            <a:xfrm>
              <a:off x="2190083" y="3733800"/>
              <a:ext cx="12345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rs2=10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72"/>
            <p:cNvSpPr/>
            <p:nvPr/>
          </p:nvSpPr>
          <p:spPr>
            <a:xfrm>
              <a:off x="3424357" y="3733800"/>
              <a:ext cx="12345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rs1=19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72"/>
            <p:cNvSpPr/>
            <p:nvPr/>
          </p:nvSpPr>
          <p:spPr>
            <a:xfrm>
              <a:off x="4658858" y="3733800"/>
              <a:ext cx="7836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BEQ</a:t>
              </a:r>
              <a:endPara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72"/>
            <p:cNvSpPr/>
            <p:nvPr/>
          </p:nvSpPr>
          <p:spPr>
            <a:xfrm>
              <a:off x="5442458" y="3733800"/>
              <a:ext cx="15393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842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7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26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59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beq  </a:t>
            </a:r>
            <a:r>
              <a:rPr lang="en-US" sz="259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x1</a:t>
            </a:r>
            <a:r>
              <a:rPr lang="en-US" sz="259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9,</a:t>
            </a:r>
            <a:r>
              <a:rPr lang="en-US" sz="259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x1</a:t>
            </a:r>
            <a:r>
              <a:rPr lang="en-US" sz="259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0,</a:t>
            </a:r>
            <a:r>
              <a:rPr lang="en-US" sz="2590" b="1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rPr>
              <a:t>offset = 16 bytes</a:t>
            </a:r>
            <a:endParaRPr sz="2590" b="1">
              <a:solidFill>
                <a:schemeClr val="accent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marR="0" lvl="1" indent="45720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590">
                <a:solidFill>
                  <a:srgbClr val="000000"/>
                </a:solidFill>
              </a:rPr>
              <a:t>13-bit immediate, imm[12:0], with value 16</a:t>
            </a:r>
            <a:br>
              <a:rPr lang="en-US" sz="2590" b="0" i="0" u="sng" strike="noStrike" cap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3500">
                <a:latin typeface="Courier New"/>
                <a:ea typeface="Courier New"/>
                <a:cs typeface="Courier New"/>
                <a:sym typeface="Courier New"/>
              </a:rPr>
              <a:t>     000000001000</a:t>
            </a:r>
            <a:r>
              <a:rPr lang="en-US" sz="3500">
                <a:solidFill>
                  <a:srgbClr val="A5A5A5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3500">
              <a:solidFill>
                <a:srgbClr val="A5A5A5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97" name="Google Shape;997;p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Branch Example (1/2)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8" name="Google Shape;998;p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46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9" name="Google Shape;999;p7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0" name="Google Shape;1000;p7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01" name="Google Shape;1001;p73"/>
          <p:cNvGrpSpPr/>
          <p:nvPr/>
        </p:nvGrpSpPr>
        <p:grpSpPr>
          <a:xfrm>
            <a:off x="122469" y="4663440"/>
            <a:ext cx="8883258" cy="822960"/>
            <a:chOff x="122469" y="3383280"/>
            <a:chExt cx="8883258" cy="822960"/>
          </a:xfrm>
        </p:grpSpPr>
        <p:grpSp>
          <p:nvGrpSpPr>
            <p:cNvPr id="1002" name="Google Shape;1002;p73"/>
            <p:cNvGrpSpPr/>
            <p:nvPr/>
          </p:nvGrpSpPr>
          <p:grpSpPr>
            <a:xfrm>
              <a:off x="221000" y="3749040"/>
              <a:ext cx="8605950" cy="457200"/>
              <a:chOff x="56408" y="4572000"/>
              <a:chExt cx="8605950" cy="457200"/>
            </a:xfrm>
          </p:grpSpPr>
          <p:sp>
            <p:nvSpPr>
              <p:cNvPr id="1003" name="Google Shape;1003;p73"/>
              <p:cNvSpPr/>
              <p:nvPr/>
            </p:nvSpPr>
            <p:spPr>
              <a:xfrm>
                <a:off x="56408" y="4572000"/>
                <a:ext cx="21336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SzPts val="1100"/>
                  <a:buNone/>
                </a:pPr>
                <a:r>
                  <a:rPr lang="en-US" sz="30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0 000000</a:t>
                </a:r>
                <a:endParaRPr sz="30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1004" name="Google Shape;1004;p73"/>
              <p:cNvSpPr/>
              <p:nvPr/>
            </p:nvSpPr>
            <p:spPr>
              <a:xfrm>
                <a:off x="6981757" y="4572000"/>
                <a:ext cx="16806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SzPts val="1100"/>
                  <a:buNone/>
                </a:pPr>
                <a:r>
                  <a:rPr lang="en-US" sz="28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1100011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1005" name="Google Shape;1005;p73"/>
              <p:cNvSpPr/>
              <p:nvPr/>
            </p:nvSpPr>
            <p:spPr>
              <a:xfrm>
                <a:off x="2190083" y="4572000"/>
                <a:ext cx="12345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7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01010</a:t>
                </a:r>
                <a:endParaRPr sz="27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1006" name="Google Shape;1006;p73"/>
              <p:cNvSpPr/>
              <p:nvPr/>
            </p:nvSpPr>
            <p:spPr>
              <a:xfrm>
                <a:off x="3424357" y="4572000"/>
                <a:ext cx="12345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SzPts val="1100"/>
                  <a:buNone/>
                </a:pPr>
                <a:r>
                  <a:rPr lang="en-US" sz="27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10011</a:t>
                </a:r>
                <a:endParaRPr sz="27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1007" name="Google Shape;1007;p73"/>
              <p:cNvSpPr/>
              <p:nvPr/>
            </p:nvSpPr>
            <p:spPr>
              <a:xfrm>
                <a:off x="4658858" y="4572000"/>
                <a:ext cx="7836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SzPts val="1100"/>
                  <a:buNone/>
                </a:pPr>
                <a:r>
                  <a:rPr lang="en-US" sz="26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000</a:t>
                </a:r>
                <a:endParaRPr sz="26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1008" name="Google Shape;1008;p73"/>
              <p:cNvSpPr/>
              <p:nvPr/>
            </p:nvSpPr>
            <p:spPr>
              <a:xfrm>
                <a:off x="5442458" y="4572000"/>
                <a:ext cx="15393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SzPts val="1100"/>
                  <a:buNone/>
                </a:pPr>
                <a:r>
                  <a:rPr lang="en-US" sz="30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1000 0</a:t>
                </a:r>
                <a:endParaRPr sz="30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</p:grpSp>
        <p:sp>
          <p:nvSpPr>
            <p:cNvPr id="1009" name="Google Shape;1009;p73"/>
            <p:cNvSpPr txBox="1"/>
            <p:nvPr/>
          </p:nvSpPr>
          <p:spPr>
            <a:xfrm>
              <a:off x="122469" y="3383280"/>
              <a:ext cx="553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31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010" name="Google Shape;1010;p73"/>
            <p:cNvSpPr txBox="1"/>
            <p:nvPr/>
          </p:nvSpPr>
          <p:spPr>
            <a:xfrm>
              <a:off x="8636727" y="3383280"/>
              <a:ext cx="369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0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grpSp>
        <p:nvGrpSpPr>
          <p:cNvPr id="1011" name="Google Shape;1011;p73"/>
          <p:cNvGrpSpPr/>
          <p:nvPr/>
        </p:nvGrpSpPr>
        <p:grpSpPr>
          <a:xfrm>
            <a:off x="144800" y="5486400"/>
            <a:ext cx="7186050" cy="533400"/>
            <a:chOff x="56408" y="4572000"/>
            <a:chExt cx="7186050" cy="533400"/>
          </a:xfrm>
        </p:grpSpPr>
        <p:sp>
          <p:nvSpPr>
            <p:cNvPr id="1012" name="Google Shape;1012;p73"/>
            <p:cNvSpPr/>
            <p:nvPr/>
          </p:nvSpPr>
          <p:spPr>
            <a:xfrm>
              <a:off x="56408" y="4572000"/>
              <a:ext cx="22830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imm[12|10:5]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73"/>
            <p:cNvSpPr/>
            <p:nvPr/>
          </p:nvSpPr>
          <p:spPr>
            <a:xfrm>
              <a:off x="2190083" y="4572000"/>
              <a:ext cx="12345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73"/>
            <p:cNvSpPr/>
            <p:nvPr/>
          </p:nvSpPr>
          <p:spPr>
            <a:xfrm>
              <a:off x="3424357" y="4572000"/>
              <a:ext cx="12345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73"/>
            <p:cNvSpPr/>
            <p:nvPr/>
          </p:nvSpPr>
          <p:spPr>
            <a:xfrm>
              <a:off x="5213858" y="4648200"/>
              <a:ext cx="20286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imm[4:1|11]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016" name="Google Shape;1016;p73"/>
          <p:cNvCxnSpPr/>
          <p:nvPr/>
        </p:nvCxnSpPr>
        <p:spPr>
          <a:xfrm>
            <a:off x="723275" y="5049300"/>
            <a:ext cx="7200" cy="4302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7" name="Google Shape;1017;p73"/>
          <p:cNvCxnSpPr/>
          <p:nvPr/>
        </p:nvCxnSpPr>
        <p:spPr>
          <a:xfrm>
            <a:off x="6705600" y="5029075"/>
            <a:ext cx="7200" cy="4302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18" name="Google Shape;1018;p73"/>
          <p:cNvGrpSpPr/>
          <p:nvPr/>
        </p:nvGrpSpPr>
        <p:grpSpPr>
          <a:xfrm>
            <a:off x="6018500" y="2337525"/>
            <a:ext cx="3139600" cy="1143000"/>
            <a:chOff x="6018500" y="2413725"/>
            <a:chExt cx="3139600" cy="1143000"/>
          </a:xfrm>
        </p:grpSpPr>
        <p:sp>
          <p:nvSpPr>
            <p:cNvPr id="1019" name="Google Shape;1019;p73"/>
            <p:cNvSpPr/>
            <p:nvPr/>
          </p:nvSpPr>
          <p:spPr>
            <a:xfrm>
              <a:off x="6018500" y="2614125"/>
              <a:ext cx="248700" cy="4572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20" name="Google Shape;1020;p73"/>
            <p:cNvCxnSpPr>
              <a:stCxn id="1019" idx="3"/>
            </p:cNvCxnSpPr>
            <p:nvPr/>
          </p:nvCxnSpPr>
          <p:spPr>
            <a:xfrm>
              <a:off x="6267200" y="2842725"/>
              <a:ext cx="684300" cy="2595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021" name="Google Shape;1021;p73"/>
            <p:cNvSpPr txBox="1"/>
            <p:nvPr/>
          </p:nvSpPr>
          <p:spPr>
            <a:xfrm>
              <a:off x="6705600" y="2413725"/>
              <a:ext cx="2452500" cy="11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imm[0] discarded, always zero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2" name="Google Shape;1022;p73"/>
          <p:cNvGrpSpPr/>
          <p:nvPr/>
        </p:nvGrpSpPr>
        <p:grpSpPr>
          <a:xfrm>
            <a:off x="4959500" y="2537900"/>
            <a:ext cx="1105500" cy="2354400"/>
            <a:chOff x="4959500" y="2537900"/>
            <a:chExt cx="1105500" cy="2354400"/>
          </a:xfrm>
        </p:grpSpPr>
        <p:sp>
          <p:nvSpPr>
            <p:cNvPr id="1023" name="Google Shape;1023;p73"/>
            <p:cNvSpPr/>
            <p:nvPr/>
          </p:nvSpPr>
          <p:spPr>
            <a:xfrm>
              <a:off x="4959500" y="2537900"/>
              <a:ext cx="1059000" cy="4572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24" name="Google Shape;1024;p73"/>
            <p:cNvCxnSpPr/>
            <p:nvPr/>
          </p:nvCxnSpPr>
          <p:spPr>
            <a:xfrm>
              <a:off x="5489000" y="2995100"/>
              <a:ext cx="576000" cy="18972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1025" name="Google Shape;1025;p73"/>
          <p:cNvGrpSpPr/>
          <p:nvPr/>
        </p:nvGrpSpPr>
        <p:grpSpPr>
          <a:xfrm>
            <a:off x="1617475" y="2537900"/>
            <a:ext cx="3342000" cy="2508300"/>
            <a:chOff x="1617475" y="2537900"/>
            <a:chExt cx="3342000" cy="2508300"/>
          </a:xfrm>
        </p:grpSpPr>
        <p:sp>
          <p:nvSpPr>
            <p:cNvPr id="1026" name="Google Shape;1026;p73"/>
            <p:cNvSpPr/>
            <p:nvPr/>
          </p:nvSpPr>
          <p:spPr>
            <a:xfrm>
              <a:off x="3328075" y="2537900"/>
              <a:ext cx="1631400" cy="4572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27" name="Google Shape;1027;p73"/>
            <p:cNvCxnSpPr>
              <a:stCxn id="1026" idx="2"/>
            </p:cNvCxnSpPr>
            <p:nvPr/>
          </p:nvCxnSpPr>
          <p:spPr>
            <a:xfrm flipH="1">
              <a:off x="1617475" y="2995100"/>
              <a:ext cx="2526300" cy="20511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1028" name="Google Shape;1028;p73"/>
          <p:cNvGrpSpPr/>
          <p:nvPr/>
        </p:nvGrpSpPr>
        <p:grpSpPr>
          <a:xfrm>
            <a:off x="3048150" y="2537900"/>
            <a:ext cx="3903450" cy="2477100"/>
            <a:chOff x="3048150" y="2537900"/>
            <a:chExt cx="3903450" cy="2477100"/>
          </a:xfrm>
        </p:grpSpPr>
        <p:sp>
          <p:nvSpPr>
            <p:cNvPr id="1029" name="Google Shape;1029;p73"/>
            <p:cNvSpPr/>
            <p:nvPr/>
          </p:nvSpPr>
          <p:spPr>
            <a:xfrm>
              <a:off x="3048150" y="2537900"/>
              <a:ext cx="264300" cy="4572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30" name="Google Shape;1030;p73"/>
            <p:cNvCxnSpPr/>
            <p:nvPr/>
          </p:nvCxnSpPr>
          <p:spPr>
            <a:xfrm>
              <a:off x="3180300" y="2995100"/>
              <a:ext cx="3771300" cy="2019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1031" name="Google Shape;1031;p73"/>
          <p:cNvGrpSpPr/>
          <p:nvPr/>
        </p:nvGrpSpPr>
        <p:grpSpPr>
          <a:xfrm>
            <a:off x="676050" y="2537900"/>
            <a:ext cx="2372100" cy="2356500"/>
            <a:chOff x="676050" y="2537900"/>
            <a:chExt cx="2372100" cy="2356500"/>
          </a:xfrm>
        </p:grpSpPr>
        <p:sp>
          <p:nvSpPr>
            <p:cNvPr id="1032" name="Google Shape;1032;p73"/>
            <p:cNvSpPr/>
            <p:nvPr/>
          </p:nvSpPr>
          <p:spPr>
            <a:xfrm>
              <a:off x="2761950" y="2537900"/>
              <a:ext cx="286200" cy="4572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33" name="Google Shape;1033;p73"/>
            <p:cNvCxnSpPr>
              <a:stCxn id="1032" idx="2"/>
              <a:endCxn id="1009" idx="3"/>
            </p:cNvCxnSpPr>
            <p:nvPr/>
          </p:nvCxnSpPr>
          <p:spPr>
            <a:xfrm flipH="1">
              <a:off x="676050" y="2995100"/>
              <a:ext cx="2229000" cy="18993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83722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7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RISC-V Immediate Encoding</a:t>
            </a:r>
            <a:endParaRPr/>
          </a:p>
        </p:txBody>
      </p:sp>
      <p:sp>
        <p:nvSpPr>
          <p:cNvPr id="1040" name="Google Shape;1040;p74"/>
          <p:cNvSpPr txBox="1">
            <a:spLocks noGrp="1"/>
          </p:cNvSpPr>
          <p:nvPr>
            <p:ph type="body" idx="1"/>
          </p:nvPr>
        </p:nvSpPr>
        <p:spPr>
          <a:xfrm>
            <a:off x="457200" y="1219199"/>
            <a:ext cx="8229600" cy="48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Why is it so confusing?!?!</a:t>
            </a:r>
            <a:endParaRPr/>
          </a:p>
        </p:txBody>
      </p:sp>
      <p:sp>
        <p:nvSpPr>
          <p:cNvPr id="1041" name="Google Shape;1041;p7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47</a:t>
            </a:fld>
            <a:endParaRPr/>
          </a:p>
        </p:txBody>
      </p:sp>
      <p:pic>
        <p:nvPicPr>
          <p:cNvPr id="1042" name="Google Shape;1042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49375"/>
            <a:ext cx="9144001" cy="239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3" name="Google Shape;1043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38691"/>
            <a:ext cx="9143999" cy="19906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44" name="Google Shape;1044;p74"/>
          <p:cNvGrpSpPr/>
          <p:nvPr/>
        </p:nvGrpSpPr>
        <p:grpSpPr>
          <a:xfrm>
            <a:off x="0" y="6370600"/>
            <a:ext cx="4898700" cy="487350"/>
            <a:chOff x="0" y="6370600"/>
            <a:chExt cx="4898700" cy="487350"/>
          </a:xfrm>
        </p:grpSpPr>
        <p:sp>
          <p:nvSpPr>
            <p:cNvPr id="1045" name="Google Shape;1045;p74"/>
            <p:cNvSpPr txBox="1"/>
            <p:nvPr/>
          </p:nvSpPr>
          <p:spPr>
            <a:xfrm>
              <a:off x="0" y="6492850"/>
              <a:ext cx="4898700" cy="36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Upper bits sign-extended from inst[31] always</a:t>
              </a:r>
              <a:endParaRPr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46" name="Google Shape;1046;p74"/>
            <p:cNvCxnSpPr/>
            <p:nvPr/>
          </p:nvCxnSpPr>
          <p:spPr>
            <a:xfrm>
              <a:off x="76200" y="6370600"/>
              <a:ext cx="3872400" cy="0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</p:grpSp>
      <p:grpSp>
        <p:nvGrpSpPr>
          <p:cNvPr id="1047" name="Google Shape;1047;p74"/>
          <p:cNvGrpSpPr/>
          <p:nvPr/>
        </p:nvGrpSpPr>
        <p:grpSpPr>
          <a:xfrm>
            <a:off x="3950125" y="5430300"/>
            <a:ext cx="5363700" cy="1401775"/>
            <a:chOff x="3950125" y="5430300"/>
            <a:chExt cx="5363700" cy="1401775"/>
          </a:xfrm>
        </p:grpSpPr>
        <p:sp>
          <p:nvSpPr>
            <p:cNvPr id="1048" name="Google Shape;1048;p74"/>
            <p:cNvSpPr/>
            <p:nvPr/>
          </p:nvSpPr>
          <p:spPr>
            <a:xfrm>
              <a:off x="3950125" y="5917050"/>
              <a:ext cx="808800" cy="365100"/>
            </a:xfrm>
            <a:prstGeom prst="ellipse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74"/>
            <p:cNvSpPr/>
            <p:nvPr/>
          </p:nvSpPr>
          <p:spPr>
            <a:xfrm>
              <a:off x="6968575" y="5430300"/>
              <a:ext cx="808800" cy="365100"/>
            </a:xfrm>
            <a:prstGeom prst="ellipse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50" name="Google Shape;1050;p74"/>
            <p:cNvCxnSpPr>
              <a:stCxn id="1048" idx="6"/>
              <a:endCxn id="1049" idx="2"/>
            </p:cNvCxnSpPr>
            <p:nvPr/>
          </p:nvCxnSpPr>
          <p:spPr>
            <a:xfrm rot="10800000" flipH="1">
              <a:off x="4758925" y="5613000"/>
              <a:ext cx="2209800" cy="4866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051" name="Google Shape;1051;p74"/>
            <p:cNvSpPr txBox="1"/>
            <p:nvPr/>
          </p:nvSpPr>
          <p:spPr>
            <a:xfrm>
              <a:off x="4835125" y="6345175"/>
              <a:ext cx="4478700" cy="48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Only bit 7 of instruction changes role in immediate between S and B</a:t>
              </a:r>
              <a:endParaRPr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647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p7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All RISC-V Branch Instructions</a:t>
            </a:r>
            <a:endParaRPr/>
          </a:p>
        </p:txBody>
      </p:sp>
      <p:sp>
        <p:nvSpPr>
          <p:cNvPr id="1058" name="Google Shape;1058;p75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8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7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48</a:t>
            </a:fld>
            <a:endParaRPr/>
          </a:p>
        </p:txBody>
      </p:sp>
      <p:pic>
        <p:nvPicPr>
          <p:cNvPr id="1060" name="Google Shape;1060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01808"/>
            <a:ext cx="9144000" cy="1654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81586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76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3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 the value in branch immediate field change if we move the code?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moving individual lines of code, then yes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moving all of code, then no (why?)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we do if destination is &gt; 2</a:t>
            </a:r>
            <a:r>
              <a:rPr lang="en-US" sz="32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baseline="30000"/>
              <a:t>0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instructions away from branch?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instructions save us:</a:t>
            </a:r>
            <a:endParaRPr sz="24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67" name="Google Shape;1067;p7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Questions on PC-addressing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8" name="Google Shape;1068;p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49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9" name="Google Shape;1069;p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0" name="Google Shape;1070;p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1" name="Google Shape;1071;p76"/>
          <p:cNvSpPr txBox="1"/>
          <p:nvPr/>
        </p:nvSpPr>
        <p:spPr>
          <a:xfrm>
            <a:off x="793250" y="4946525"/>
            <a:ext cx="7340100" cy="14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ourier New"/>
                <a:ea typeface="Courier New"/>
                <a:cs typeface="Courier New"/>
                <a:sym typeface="Courier New"/>
              </a:rPr>
              <a:t>beq x10,x0,far          bne x10,x0,next</a:t>
            </a:r>
            <a:br>
              <a:rPr lang="en-US" sz="2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400">
                <a:latin typeface="Courier New"/>
                <a:ea typeface="Courier New"/>
                <a:cs typeface="Courier New"/>
                <a:sym typeface="Courier New"/>
              </a:rPr>
              <a:t># next instr      </a:t>
            </a:r>
            <a:r>
              <a:rPr lang="en-US" sz="3000">
                <a:latin typeface="Courier New"/>
                <a:ea typeface="Courier New"/>
                <a:cs typeface="Courier New"/>
                <a:sym typeface="Courier New"/>
              </a:rPr>
              <a:t>→</a:t>
            </a:r>
            <a:r>
              <a:rPr lang="en-US" sz="2400">
                <a:latin typeface="Courier New"/>
                <a:ea typeface="Courier New"/>
                <a:cs typeface="Courier New"/>
                <a:sym typeface="Courier New"/>
              </a:rPr>
              <a:t>     j   far</a:t>
            </a:r>
            <a:br>
              <a:rPr lang="en-US" sz="2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400">
                <a:latin typeface="Courier New"/>
                <a:ea typeface="Courier New"/>
                <a:cs typeface="Courier New"/>
                <a:sym typeface="Courier New"/>
              </a:rPr>
              <a:t>                  next: # next instr</a:t>
            </a:r>
            <a:endParaRPr sz="24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45963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EB370C-38CA-8049-800F-BD5413B51E9F}"/>
              </a:ext>
            </a:extLst>
          </p:cNvPr>
          <p:cNvSpPr/>
          <p:nvPr/>
        </p:nvSpPr>
        <p:spPr>
          <a:xfrm>
            <a:off x="133109" y="2274838"/>
            <a:ext cx="88777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So how do we represent instructions?</a:t>
            </a:r>
          </a:p>
          <a:p>
            <a:pPr lvl="1"/>
            <a:r>
              <a:rPr lang="en-US" sz="3600" b="1" dirty="0"/>
              <a:t>Remember: </a:t>
            </a:r>
            <a:r>
              <a:rPr lang="en-US" sz="3600" dirty="0"/>
              <a:t>Computer only understands 1s and 0s, so assembler string “</a:t>
            </a:r>
            <a:r>
              <a:rPr lang="en-US" sz="3600" b="1" dirty="0">
                <a:solidFill>
                  <a:schemeClr val="accent2"/>
                </a:solidFill>
                <a:latin typeface="Courier New"/>
                <a:cs typeface="Courier New"/>
              </a:rPr>
              <a:t>add x10,x11,x0</a:t>
            </a:r>
            <a:r>
              <a:rPr lang="en-US" sz="3600" dirty="0"/>
              <a:t>” is meaningless to hardware</a:t>
            </a:r>
          </a:p>
        </p:txBody>
      </p:sp>
    </p:spTree>
    <p:extLst>
      <p:ext uri="{BB962C8B-B14F-4D97-AF65-F5344CB8AC3E}">
        <p14:creationId xmlns:p14="http://schemas.microsoft.com/office/powerpoint/2010/main" val="5131988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p7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8" name="Google Shape;1088;p78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Char char="•"/>
            </a:pPr>
            <a:r>
              <a:rPr lang="en-US" dirty="0">
                <a:solidFill>
                  <a:srgbClr val="A5A5A5"/>
                </a:solidFill>
              </a:rPr>
              <a:t>Stored-Program Concept</a:t>
            </a:r>
            <a:endParaRPr dirty="0">
              <a:solidFill>
                <a:srgbClr val="A5A5A5"/>
              </a:solidFill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Char char="•"/>
            </a:pPr>
            <a:r>
              <a:rPr lang="en-US" dirty="0">
                <a:solidFill>
                  <a:srgbClr val="A5A5A5"/>
                </a:solidFill>
              </a:rPr>
              <a:t>R-Format</a:t>
            </a:r>
            <a:endParaRPr dirty="0">
              <a:solidFill>
                <a:srgbClr val="A5A5A5"/>
              </a:solidFill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Char char="•"/>
            </a:pPr>
            <a:r>
              <a:rPr lang="en-US" dirty="0">
                <a:solidFill>
                  <a:srgbClr val="A5A5A5"/>
                </a:solidFill>
              </a:rPr>
              <a:t>I-Format</a:t>
            </a:r>
            <a:endParaRPr dirty="0">
              <a:solidFill>
                <a:srgbClr val="A5A5A5"/>
              </a:solidFill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Char char="•"/>
            </a:pPr>
            <a:r>
              <a:rPr lang="en-US" dirty="0">
                <a:solidFill>
                  <a:srgbClr val="A5A5A5"/>
                </a:solidFill>
              </a:rPr>
              <a:t>S-Format</a:t>
            </a:r>
            <a:endParaRPr dirty="0">
              <a:solidFill>
                <a:srgbClr val="A5A5A5"/>
              </a:solidFill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Char char="•"/>
            </a:pPr>
            <a:r>
              <a:rPr lang="en-US" dirty="0">
                <a:solidFill>
                  <a:srgbClr val="A5A5A5"/>
                </a:solidFill>
              </a:rPr>
              <a:t>SB-Format</a:t>
            </a:r>
            <a:endParaRPr dirty="0">
              <a:solidFill>
                <a:srgbClr val="A5A5A5"/>
              </a:solidFill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U-Format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dirty="0"/>
              <a:t>UJ-Format</a:t>
            </a:r>
            <a:endParaRPr dirty="0">
              <a:solidFill>
                <a:srgbClr val="A5A5A5"/>
              </a:solidFill>
            </a:endParaRPr>
          </a:p>
        </p:txBody>
      </p:sp>
      <p:sp>
        <p:nvSpPr>
          <p:cNvPr id="1089" name="Google Shape;1089;p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50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0" name="Google Shape;1090;p7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1" name="Google Shape;1091;p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20390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79"/>
          <p:cNvSpPr txBox="1">
            <a:spLocks noGrp="1"/>
          </p:cNvSpPr>
          <p:nvPr>
            <p:ph type="body" idx="1"/>
          </p:nvPr>
        </p:nvSpPr>
        <p:spPr>
          <a:xfrm>
            <a:off x="457200" y="1609263"/>
            <a:ext cx="8229600" cy="45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we deal with 32-bit immediates?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/>
              <a:t>Our I-type instructions only give us 12 bits</a:t>
            </a:r>
            <a:endParaRPr/>
          </a:p>
          <a:p>
            <a:pPr marL="342900" marR="0" lvl="0" indent="-3175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Solution:  </a:t>
            </a:r>
            <a:r>
              <a:rPr lang="en-US"/>
              <a:t>Need a new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instruction format for dealing with the rest of the 20 bits</a:t>
            </a:r>
            <a:r>
              <a:rPr lang="en-US"/>
              <a:t>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This instruction should deal with: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/>
              <a:t>a destination register to put the 20 bits into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/>
              <a:t>the immediate of 20 bits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/>
              <a:t>the instruction opcode</a:t>
            </a:r>
            <a:endParaRPr/>
          </a:p>
        </p:txBody>
      </p:sp>
      <p:sp>
        <p:nvSpPr>
          <p:cNvPr id="1097" name="Google Shape;1097;p7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Dealing With Large Immediates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8" name="Google Shape;1098;p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51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9" name="Google Shape;1099;p7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0" name="Google Shape;1100;p7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604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8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U-Format for “Upper Immediate” instructions</a:t>
            </a:r>
            <a:endParaRPr/>
          </a:p>
        </p:txBody>
      </p:sp>
      <p:sp>
        <p:nvSpPr>
          <p:cNvPr id="1107" name="Google Shape;1107;p80"/>
          <p:cNvSpPr txBox="1">
            <a:spLocks noGrp="1"/>
          </p:cNvSpPr>
          <p:nvPr>
            <p:ph type="body" idx="1"/>
          </p:nvPr>
        </p:nvSpPr>
        <p:spPr>
          <a:xfrm>
            <a:off x="457200" y="3506650"/>
            <a:ext cx="8229600" cy="29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Has 20-bit immediate in upper 20 bits of 32-bit instruction word</a:t>
            </a: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One destination register,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rd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Used for two instructions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LUI – Load  Upper Immediate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AUIPC – Add Upper Immediate to PC</a:t>
            </a:r>
            <a:endParaRPr/>
          </a:p>
        </p:txBody>
      </p:sp>
      <p:sp>
        <p:nvSpPr>
          <p:cNvPr id="1108" name="Google Shape;1108;p8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52</a:t>
            </a:fld>
            <a:endParaRPr/>
          </a:p>
        </p:txBody>
      </p:sp>
      <p:grpSp>
        <p:nvGrpSpPr>
          <p:cNvPr id="1109" name="Google Shape;1109;p80"/>
          <p:cNvGrpSpPr/>
          <p:nvPr/>
        </p:nvGrpSpPr>
        <p:grpSpPr>
          <a:xfrm>
            <a:off x="351069" y="1615440"/>
            <a:ext cx="8349858" cy="822960"/>
            <a:chOff x="351069" y="-198120"/>
            <a:chExt cx="8349858" cy="822960"/>
          </a:xfrm>
        </p:grpSpPr>
        <p:grpSp>
          <p:nvGrpSpPr>
            <p:cNvPr id="1110" name="Google Shape;1110;p80"/>
            <p:cNvGrpSpPr/>
            <p:nvPr/>
          </p:nvGrpSpPr>
          <p:grpSpPr>
            <a:xfrm>
              <a:off x="621829" y="167640"/>
              <a:ext cx="7900452" cy="457200"/>
              <a:chOff x="457237" y="990600"/>
              <a:chExt cx="7900452" cy="457200"/>
            </a:xfrm>
          </p:grpSpPr>
          <p:sp>
            <p:nvSpPr>
              <p:cNvPr id="1111" name="Google Shape;1111;p80"/>
              <p:cNvSpPr/>
              <p:nvPr/>
            </p:nvSpPr>
            <p:spPr>
              <a:xfrm>
                <a:off x="457237" y="990600"/>
                <a:ext cx="51846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imm[31:12]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1112" name="Google Shape;1112;p80"/>
              <p:cNvSpPr/>
              <p:nvPr/>
            </p:nvSpPr>
            <p:spPr>
              <a:xfrm>
                <a:off x="6876288" y="990600"/>
                <a:ext cx="14814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opcode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1113" name="Google Shape;1113;p80"/>
              <p:cNvSpPr/>
              <p:nvPr/>
            </p:nvSpPr>
            <p:spPr>
              <a:xfrm>
                <a:off x="5641848" y="990600"/>
                <a:ext cx="12345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rd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</p:grpSp>
        <p:sp>
          <p:nvSpPr>
            <p:cNvPr id="1114" name="Google Shape;1114;p80"/>
            <p:cNvSpPr txBox="1"/>
            <p:nvPr/>
          </p:nvSpPr>
          <p:spPr>
            <a:xfrm>
              <a:off x="351069" y="-198120"/>
              <a:ext cx="553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31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115" name="Google Shape;1115;p80"/>
            <p:cNvSpPr txBox="1"/>
            <p:nvPr/>
          </p:nvSpPr>
          <p:spPr>
            <a:xfrm>
              <a:off x="8331927" y="-198120"/>
              <a:ext cx="369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0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grpSp>
        <p:nvGrpSpPr>
          <p:cNvPr id="1116" name="Google Shape;1116;p80"/>
          <p:cNvGrpSpPr/>
          <p:nvPr/>
        </p:nvGrpSpPr>
        <p:grpSpPr>
          <a:xfrm>
            <a:off x="621825" y="2438400"/>
            <a:ext cx="8242450" cy="1143000"/>
            <a:chOff x="457233" y="990600"/>
            <a:chExt cx="8242450" cy="1143000"/>
          </a:xfrm>
        </p:grpSpPr>
        <p:sp>
          <p:nvSpPr>
            <p:cNvPr id="1117" name="Google Shape;1117;p80"/>
            <p:cNvSpPr/>
            <p:nvPr/>
          </p:nvSpPr>
          <p:spPr>
            <a:xfrm>
              <a:off x="457233" y="990600"/>
              <a:ext cx="5184600" cy="11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U-immediate[31:12]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80"/>
            <p:cNvSpPr/>
            <p:nvPr/>
          </p:nvSpPr>
          <p:spPr>
            <a:xfrm>
              <a:off x="6876283" y="990600"/>
              <a:ext cx="1823400" cy="11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LUI/AUIPC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80"/>
            <p:cNvSpPr/>
            <p:nvPr/>
          </p:nvSpPr>
          <p:spPr>
            <a:xfrm>
              <a:off x="5641843" y="990600"/>
              <a:ext cx="1234500" cy="11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dest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38581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p81"/>
          <p:cNvSpPr txBox="1">
            <a:spLocks noGrp="1"/>
          </p:cNvSpPr>
          <p:nvPr>
            <p:ph type="body" idx="1"/>
          </p:nvPr>
        </p:nvSpPr>
        <p:spPr>
          <a:xfrm>
            <a:off x="457200" y="1167549"/>
            <a:ext cx="8229600" cy="53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lui</a:t>
            </a:r>
            <a:r>
              <a:rPr lang="en-US"/>
              <a:t> writes the upper 20 bits of the destination with the immediate value, and clears the lower 12 bits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Together with an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addi</a:t>
            </a:r>
            <a:r>
              <a:rPr lang="en-US"/>
              <a:t> to set low 12 bits, can create any 32-bit value in a register using two instructions (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lui</a:t>
            </a:r>
            <a:r>
              <a:rPr lang="en-US"/>
              <a:t>/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addi</a:t>
            </a:r>
            <a:r>
              <a:rPr lang="en-US"/>
              <a:t>).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ourier New"/>
                <a:ea typeface="Courier New"/>
                <a:cs typeface="Courier New"/>
                <a:sym typeface="Courier New"/>
              </a:rPr>
              <a:t>lui x10, 0x87654</a:t>
            </a:r>
            <a:r>
              <a:rPr lang="en-US" sz="3000"/>
              <a:t>		    # x10 = 0x87654000</a:t>
            </a:r>
            <a:endParaRPr sz="3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ourier New"/>
                <a:ea typeface="Courier New"/>
                <a:cs typeface="Courier New"/>
                <a:sym typeface="Courier New"/>
              </a:rPr>
              <a:t>addi x10, x10, 0x321</a:t>
            </a:r>
            <a:r>
              <a:rPr lang="en-US" sz="3000"/>
              <a:t>    # x10 = 0x87654321</a:t>
            </a:r>
            <a:endParaRPr sz="3000"/>
          </a:p>
        </p:txBody>
      </p:sp>
      <p:sp>
        <p:nvSpPr>
          <p:cNvPr id="1125" name="Google Shape;1125;p8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/>
              <a:buNone/>
            </a:pPr>
            <a:r>
              <a:rPr lang="en-US"/>
              <a:t>LUI to create long immediates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6" name="Google Shape;1126;p8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53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7" name="Google Shape;1127;p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8" name="Google Shape;1128;p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197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p82"/>
          <p:cNvSpPr txBox="1">
            <a:spLocks noGrp="1"/>
          </p:cNvSpPr>
          <p:nvPr>
            <p:ph type="body" idx="1"/>
          </p:nvPr>
        </p:nvSpPr>
        <p:spPr>
          <a:xfrm>
            <a:off x="457200" y="1167549"/>
            <a:ext cx="8229600" cy="53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/>
              <a:t>How to set 0xDEADBEEF?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ourier New"/>
                <a:ea typeface="Courier New"/>
                <a:cs typeface="Courier New"/>
                <a:sym typeface="Courier New"/>
              </a:rPr>
              <a:t>lui x10, 0xDEADB</a:t>
            </a:r>
            <a:r>
              <a:rPr lang="en-US" sz="3000"/>
              <a:t>		   # x10 = 0xDEADB000</a:t>
            </a:r>
            <a:endParaRPr sz="3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ourier New"/>
                <a:ea typeface="Courier New"/>
                <a:cs typeface="Courier New"/>
                <a:sym typeface="Courier New"/>
              </a:rPr>
              <a:t>addi x10, x10,0xEEF</a:t>
            </a:r>
            <a:r>
              <a:rPr lang="en-US" sz="3000"/>
              <a:t>     # x10 = 0xDEAD</a:t>
            </a:r>
            <a:r>
              <a:rPr lang="en-US" sz="3000">
                <a:solidFill>
                  <a:srgbClr val="FF0000"/>
                </a:solidFill>
              </a:rPr>
              <a:t>A</a:t>
            </a:r>
            <a:r>
              <a:rPr lang="en-US" sz="3000"/>
              <a:t>EEF</a:t>
            </a:r>
            <a:endParaRPr sz="3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addi</a:t>
            </a:r>
            <a:r>
              <a:rPr lang="en-US" sz="3000"/>
              <a:t> 12-bit immediate is always sign-extended! </a:t>
            </a:r>
            <a:endParaRPr sz="3000"/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-US" sz="3000"/>
              <a:t>if top bit of the 12-bit immediate is a 1, it will subtract -1 from upper 20 bits</a:t>
            </a:r>
            <a:endParaRPr sz="3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1134" name="Google Shape;1134;p8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/>
              <a:buNone/>
            </a:pPr>
            <a:r>
              <a:rPr lang="en-US"/>
              <a:t>Corner Case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5" name="Google Shape;1135;p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54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6" name="Google Shape;1136;p8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7" name="Google Shape;1137;p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003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p83"/>
          <p:cNvSpPr txBox="1">
            <a:spLocks noGrp="1"/>
          </p:cNvSpPr>
          <p:nvPr>
            <p:ph type="body" idx="1"/>
          </p:nvPr>
        </p:nvSpPr>
        <p:spPr>
          <a:xfrm>
            <a:off x="457200" y="1167550"/>
            <a:ext cx="8686800" cy="53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/>
              <a:t>How to set 0xDEADBEEF?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ourier New"/>
                <a:ea typeface="Courier New"/>
                <a:cs typeface="Courier New"/>
                <a:sym typeface="Courier New"/>
              </a:rPr>
              <a:t>lui x10, 0xDEAD</a:t>
            </a:r>
            <a:r>
              <a:rPr lang="en-US" sz="3000" b="1">
                <a:latin typeface="Courier New"/>
                <a:ea typeface="Courier New"/>
                <a:cs typeface="Courier New"/>
                <a:sym typeface="Courier New"/>
              </a:rPr>
              <a:t>C</a:t>
            </a:r>
            <a:r>
              <a:rPr lang="en-US" sz="3000"/>
              <a:t>		   # x10 = 0xDEAD</a:t>
            </a:r>
            <a:r>
              <a:rPr lang="en-US" sz="3000" b="1"/>
              <a:t>C</a:t>
            </a:r>
            <a:r>
              <a:rPr lang="en-US" sz="3000"/>
              <a:t>000</a:t>
            </a:r>
            <a:endParaRPr sz="3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ourier New"/>
                <a:ea typeface="Courier New"/>
                <a:cs typeface="Courier New"/>
                <a:sym typeface="Courier New"/>
              </a:rPr>
              <a:t>addi x10, x10,0xEEF</a:t>
            </a:r>
            <a:r>
              <a:rPr lang="en-US" sz="3000"/>
              <a:t>     # x10 = 0xDEAD</a:t>
            </a:r>
            <a:r>
              <a:rPr lang="en-US" sz="3000">
                <a:solidFill>
                  <a:srgbClr val="FF0000"/>
                </a:solidFill>
              </a:rPr>
              <a:t>B</a:t>
            </a:r>
            <a:r>
              <a:rPr lang="en-US" sz="3000"/>
              <a:t>EEF</a:t>
            </a:r>
            <a:endParaRPr sz="3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Pre-increment value placed in upper 20 bits, if sign bit will be set on immediate in lower 12 bits.</a:t>
            </a:r>
            <a:endParaRPr sz="3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Assembler pseudo-op handles all of this:</a:t>
            </a:r>
            <a:endParaRPr sz="3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ourier New"/>
                <a:ea typeface="Courier New"/>
                <a:cs typeface="Courier New"/>
                <a:sym typeface="Courier New"/>
              </a:rPr>
              <a:t>li x10, 0xDEADBEEF</a:t>
            </a:r>
            <a:r>
              <a:rPr lang="en-US" sz="3000"/>
              <a:t>   # Creates two instructions</a:t>
            </a:r>
            <a:endParaRPr sz="3000"/>
          </a:p>
        </p:txBody>
      </p:sp>
      <p:sp>
        <p:nvSpPr>
          <p:cNvPr id="1143" name="Google Shape;1143;p8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/>
              <a:buNone/>
            </a:pPr>
            <a:r>
              <a:rPr lang="en-US"/>
              <a:t>Solution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4" name="Google Shape;1144;p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55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5" name="Google Shape;1145;p8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6" name="Google Shape;1146;p8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634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8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AUIPC</a:t>
            </a:r>
            <a:endParaRPr/>
          </a:p>
        </p:txBody>
      </p:sp>
      <p:sp>
        <p:nvSpPr>
          <p:cNvPr id="1153" name="Google Shape;1153;p8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56</a:t>
            </a:fld>
            <a:endParaRPr/>
          </a:p>
        </p:txBody>
      </p:sp>
      <p:sp>
        <p:nvSpPr>
          <p:cNvPr id="1154" name="Google Shape;1154;p84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8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Adds upper immediate value to PC and places result in destination register</a:t>
            </a: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Used for PC-relative addressing 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Label: auipc x10, 0</a:t>
            </a:r>
            <a:r>
              <a:rPr lang="en-US"/>
              <a:t> 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Puts address of label into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x10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745332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p8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0" name="Google Shape;1160;p85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Char char="•"/>
            </a:pPr>
            <a:r>
              <a:rPr lang="en-US" dirty="0">
                <a:solidFill>
                  <a:srgbClr val="A5A5A5"/>
                </a:solidFill>
              </a:rPr>
              <a:t>Stored-Program Concept</a:t>
            </a:r>
            <a:endParaRPr dirty="0">
              <a:solidFill>
                <a:srgbClr val="A5A5A5"/>
              </a:solidFill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Char char="•"/>
            </a:pPr>
            <a:r>
              <a:rPr lang="en-US" dirty="0">
                <a:solidFill>
                  <a:srgbClr val="A5A5A5"/>
                </a:solidFill>
              </a:rPr>
              <a:t>R-Format</a:t>
            </a:r>
            <a:endParaRPr dirty="0">
              <a:solidFill>
                <a:srgbClr val="A5A5A5"/>
              </a:solidFill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Char char="•"/>
            </a:pPr>
            <a:r>
              <a:rPr lang="en-US" dirty="0">
                <a:solidFill>
                  <a:srgbClr val="A5A5A5"/>
                </a:solidFill>
              </a:rPr>
              <a:t>I-Format</a:t>
            </a:r>
            <a:endParaRPr dirty="0">
              <a:solidFill>
                <a:srgbClr val="A5A5A5"/>
              </a:solidFill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Char char="•"/>
            </a:pPr>
            <a:r>
              <a:rPr lang="en-US" dirty="0">
                <a:solidFill>
                  <a:srgbClr val="A5A5A5"/>
                </a:solidFill>
              </a:rPr>
              <a:t>S-Format</a:t>
            </a:r>
            <a:endParaRPr dirty="0">
              <a:solidFill>
                <a:srgbClr val="A5A5A5"/>
              </a:solidFill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Char char="•"/>
            </a:pPr>
            <a:r>
              <a:rPr lang="en-US" dirty="0">
                <a:solidFill>
                  <a:srgbClr val="A5A5A5"/>
                </a:solidFill>
              </a:rPr>
              <a:t>SB-Format</a:t>
            </a:r>
            <a:endParaRPr dirty="0">
              <a:solidFill>
                <a:srgbClr val="A5A5A5"/>
              </a:solidFill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dirty="0">
                <a:solidFill>
                  <a:srgbClr val="A5A5A5"/>
                </a:solidFill>
              </a:rPr>
              <a:t>U-Format</a:t>
            </a:r>
            <a:endParaRPr dirty="0">
              <a:solidFill>
                <a:srgbClr val="A5A5A5"/>
              </a:solidFill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UJ-Format</a:t>
            </a:r>
            <a:endParaRPr dirty="0">
              <a:solidFill>
                <a:srgbClr val="A5A5A5"/>
              </a:solidFill>
            </a:endParaRPr>
          </a:p>
        </p:txBody>
      </p:sp>
      <p:sp>
        <p:nvSpPr>
          <p:cNvPr id="1161" name="Google Shape;1161;p8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57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2" name="Google Shape;1162;p8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3" name="Google Shape;1163;p8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02785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8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/>
              <a:t>U</a:t>
            </a: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J-Format Instructions (1/</a:t>
            </a:r>
            <a:r>
              <a:rPr lang="en-US"/>
              <a:t>3</a:t>
            </a: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9" name="Google Shape;1169;p8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branches, we assumed that we won’t want to branch too far, so we can specify a </a:t>
            </a:r>
            <a:r>
              <a:rPr lang="en-US" sz="32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change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the PC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general jumps (</a:t>
            </a:r>
            <a:r>
              <a:rPr lang="en-US" sz="32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jal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we may jump to </a:t>
            </a:r>
            <a:r>
              <a:rPr lang="en-US" sz="32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anywhere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code memory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Ideally, we would specify a 32-bit memory address to jump to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Unfortunately, we can’t fit both a </a:t>
            </a:r>
            <a:r>
              <a:rPr lang="en-US"/>
              <a:t>7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-bit </a:t>
            </a:r>
            <a:r>
              <a:rPr lang="en-US" sz="26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opcode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a 32-bit address into a single 32-bit word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/>
              <a:t>Also, when linking we must write to an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rd</a:t>
            </a:r>
            <a:r>
              <a:rPr lang="en-US"/>
              <a:t> register</a:t>
            </a:r>
            <a:endParaRPr/>
          </a:p>
        </p:txBody>
      </p:sp>
      <p:sp>
        <p:nvSpPr>
          <p:cNvPr id="1170" name="Google Shape;1170;p8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58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1" name="Google Shape;1171;p8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2" name="Google Shape;1172;p8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383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8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/>
              <a:t>U</a:t>
            </a: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J-Format Instructions (2/</a:t>
            </a:r>
            <a:r>
              <a:rPr lang="en-US"/>
              <a:t>3</a:t>
            </a: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8" name="Google Shape;1178;p87"/>
          <p:cNvSpPr txBox="1">
            <a:spLocks noGrp="1"/>
          </p:cNvSpPr>
          <p:nvPr>
            <p:ph type="body" idx="1"/>
          </p:nvPr>
        </p:nvSpPr>
        <p:spPr>
          <a:xfrm>
            <a:off x="457200" y="3273375"/>
            <a:ext cx="8229600" cy="32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Courier New"/>
                <a:ea typeface="Courier New"/>
                <a:cs typeface="Courier New"/>
                <a:sym typeface="Courier New"/>
              </a:rPr>
              <a:t>jal</a:t>
            </a:r>
            <a:r>
              <a:rPr lang="en-US" sz="2400"/>
              <a:t> saves PC+4 in register </a:t>
            </a:r>
            <a:r>
              <a:rPr lang="en-US" sz="2400">
                <a:latin typeface="Courier New"/>
                <a:ea typeface="Courier New"/>
                <a:cs typeface="Courier New"/>
                <a:sym typeface="Courier New"/>
              </a:rPr>
              <a:t>rd</a:t>
            </a:r>
            <a:r>
              <a:rPr lang="en-US" sz="2400"/>
              <a:t> (the return address)</a:t>
            </a:r>
            <a:endParaRPr sz="2400"/>
          </a:p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Set PC = PC + offset (PC-relative jump)</a:t>
            </a:r>
            <a:endParaRPr sz="2400"/>
          </a:p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Target somewhere within  ±2</a:t>
            </a:r>
            <a:r>
              <a:rPr lang="en-US" sz="2400" baseline="30000"/>
              <a:t>19</a:t>
            </a:r>
            <a:r>
              <a:rPr lang="en-US" sz="2400"/>
              <a:t> locations, 2 bytes apart</a:t>
            </a:r>
            <a:endParaRPr sz="2400"/>
          </a:p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 ±2</a:t>
            </a:r>
            <a:r>
              <a:rPr lang="en-US" sz="2400" baseline="30000"/>
              <a:t>18</a:t>
            </a:r>
            <a:r>
              <a:rPr lang="en-US" sz="2400"/>
              <a:t> 32-bit instructions</a:t>
            </a:r>
            <a:endParaRPr sz="2400"/>
          </a:p>
          <a:p>
            <a:pPr marL="3429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Reminder: “j” jump is a pseudo-instruction—the assembler will instead use </a:t>
            </a:r>
            <a:r>
              <a:rPr lang="en-US" sz="2400">
                <a:latin typeface="Courier New"/>
                <a:ea typeface="Courier New"/>
                <a:cs typeface="Courier New"/>
                <a:sym typeface="Courier New"/>
              </a:rPr>
              <a:t>jal</a:t>
            </a:r>
            <a:r>
              <a:rPr lang="en-US" sz="2400"/>
              <a:t> but sets rd=x0 to discard return address</a:t>
            </a:r>
            <a:endParaRPr sz="2400"/>
          </a:p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Immediate encoding optimized similarly to branch instruction to reduce hardware cost</a:t>
            </a:r>
            <a:endParaRPr sz="2400"/>
          </a:p>
        </p:txBody>
      </p:sp>
      <p:sp>
        <p:nvSpPr>
          <p:cNvPr id="1179" name="Google Shape;1179;p8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59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0" name="Google Shape;1180;p8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1" name="Google Shape;1181;p8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82" name="Google Shape;1182;p87"/>
          <p:cNvGrpSpPr/>
          <p:nvPr/>
        </p:nvGrpSpPr>
        <p:grpSpPr>
          <a:xfrm>
            <a:off x="351069" y="1234440"/>
            <a:ext cx="8349858" cy="822960"/>
            <a:chOff x="351069" y="-198120"/>
            <a:chExt cx="8349858" cy="822960"/>
          </a:xfrm>
        </p:grpSpPr>
        <p:grpSp>
          <p:nvGrpSpPr>
            <p:cNvPr id="1183" name="Google Shape;1183;p87"/>
            <p:cNvGrpSpPr/>
            <p:nvPr/>
          </p:nvGrpSpPr>
          <p:grpSpPr>
            <a:xfrm>
              <a:off x="621829" y="167640"/>
              <a:ext cx="7900452" cy="457200"/>
              <a:chOff x="457237" y="990600"/>
              <a:chExt cx="7900452" cy="457200"/>
            </a:xfrm>
          </p:grpSpPr>
          <p:sp>
            <p:nvSpPr>
              <p:cNvPr id="1184" name="Google Shape;1184;p87"/>
              <p:cNvSpPr/>
              <p:nvPr/>
            </p:nvSpPr>
            <p:spPr>
              <a:xfrm>
                <a:off x="457237" y="990600"/>
                <a:ext cx="51846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imm[20|10:1|11|19:12]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1185" name="Google Shape;1185;p87"/>
              <p:cNvSpPr/>
              <p:nvPr/>
            </p:nvSpPr>
            <p:spPr>
              <a:xfrm>
                <a:off x="6876288" y="990600"/>
                <a:ext cx="14814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opcode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1186" name="Google Shape;1186;p87"/>
              <p:cNvSpPr/>
              <p:nvPr/>
            </p:nvSpPr>
            <p:spPr>
              <a:xfrm>
                <a:off x="5641848" y="990600"/>
                <a:ext cx="12345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rd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</p:grpSp>
        <p:sp>
          <p:nvSpPr>
            <p:cNvPr id="1187" name="Google Shape;1187;p87"/>
            <p:cNvSpPr txBox="1"/>
            <p:nvPr/>
          </p:nvSpPr>
          <p:spPr>
            <a:xfrm>
              <a:off x="351069" y="-198120"/>
              <a:ext cx="553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31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188" name="Google Shape;1188;p87"/>
            <p:cNvSpPr txBox="1"/>
            <p:nvPr/>
          </p:nvSpPr>
          <p:spPr>
            <a:xfrm>
              <a:off x="8331927" y="-198120"/>
              <a:ext cx="369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0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grpSp>
        <p:nvGrpSpPr>
          <p:cNvPr id="1189" name="Google Shape;1189;p87"/>
          <p:cNvGrpSpPr/>
          <p:nvPr/>
        </p:nvGrpSpPr>
        <p:grpSpPr>
          <a:xfrm>
            <a:off x="621825" y="2057400"/>
            <a:ext cx="8242450" cy="1143000"/>
            <a:chOff x="457233" y="990600"/>
            <a:chExt cx="8242450" cy="1143000"/>
          </a:xfrm>
        </p:grpSpPr>
        <p:sp>
          <p:nvSpPr>
            <p:cNvPr id="1190" name="Google Shape;1190;p87"/>
            <p:cNvSpPr/>
            <p:nvPr/>
          </p:nvSpPr>
          <p:spPr>
            <a:xfrm>
              <a:off x="457233" y="990600"/>
              <a:ext cx="5184600" cy="11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offset[31:12]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87"/>
            <p:cNvSpPr/>
            <p:nvPr/>
          </p:nvSpPr>
          <p:spPr>
            <a:xfrm>
              <a:off x="6876283" y="990600"/>
              <a:ext cx="1823400" cy="11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JAL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87"/>
            <p:cNvSpPr/>
            <p:nvPr/>
          </p:nvSpPr>
          <p:spPr>
            <a:xfrm>
              <a:off x="5641843" y="990600"/>
              <a:ext cx="1234500" cy="11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dest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5201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Big Idea: Stored-Program Concept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32"/>
          <p:cNvSpPr txBox="1">
            <a:spLocks noGrp="1"/>
          </p:cNvSpPr>
          <p:nvPr>
            <p:ph type="body" idx="1"/>
          </p:nvPr>
        </p:nvSpPr>
        <p:spPr>
          <a:xfrm>
            <a:off x="457200" y="2856550"/>
            <a:ext cx="8395800" cy="33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programs can be stored in memory as numbers</a:t>
            </a:r>
            <a:endParaRPr>
              <a:solidFill>
                <a:srgbClr val="000000"/>
              </a:solidFill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Before: a number can mean anything</a:t>
            </a:r>
            <a:endParaRPr>
              <a:solidFill>
                <a:srgbClr val="000000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b="1">
                <a:solidFill>
                  <a:srgbClr val="000000"/>
                </a:solidFill>
              </a:rPr>
              <a:t>Now: make convention for interpreting numbers as instructions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240" name="Google Shape;240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32"/>
          <p:cNvSpPr txBox="1">
            <a:spLocks noGrp="1"/>
          </p:cNvSpPr>
          <p:nvPr>
            <p:ph type="title"/>
          </p:nvPr>
        </p:nvSpPr>
        <p:spPr>
          <a:xfrm>
            <a:off x="457200" y="1688374"/>
            <a:ext cx="82296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>
                <a:solidFill>
                  <a:srgbClr val="FF0000"/>
                </a:solidFill>
              </a:rPr>
              <a:t>INSTRUCTIONS ARE DATA</a:t>
            </a:r>
            <a:endParaRPr sz="44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535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p8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/>
              <a:t>U</a:t>
            </a: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J-Format Instructions (2/</a:t>
            </a:r>
            <a:r>
              <a:rPr lang="en-US"/>
              <a:t>3</a:t>
            </a: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8" name="Google Shape;1198;p88"/>
          <p:cNvSpPr txBox="1">
            <a:spLocks noGrp="1"/>
          </p:cNvSpPr>
          <p:nvPr>
            <p:ph type="body" idx="1"/>
          </p:nvPr>
        </p:nvSpPr>
        <p:spPr>
          <a:xfrm>
            <a:off x="457200" y="3120975"/>
            <a:ext cx="8229600" cy="32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921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# j pseudo-instruction</a:t>
            </a:r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j Label = jal x0, Label # Discard return address</a:t>
            </a:r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# Call function within 2</a:t>
            </a:r>
            <a:r>
              <a:rPr lang="en-US" sz="3300" b="1" baseline="30000">
                <a:latin typeface="Courier New"/>
                <a:ea typeface="Courier New"/>
                <a:cs typeface="Courier New"/>
                <a:sym typeface="Courier New"/>
              </a:rPr>
              <a:t>18</a:t>
            </a: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 instructions of PC</a:t>
            </a:r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jal ra, FuncName</a:t>
            </a:r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US" sz="2800"/>
              <a:t>Why is the immediate so funky?</a:t>
            </a:r>
            <a:endParaRPr sz="2800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Similar reasoning as for branch immediates</a:t>
            </a:r>
            <a:endParaRPr sz="2800"/>
          </a:p>
        </p:txBody>
      </p:sp>
      <p:sp>
        <p:nvSpPr>
          <p:cNvPr id="1199" name="Google Shape;1199;p8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60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0" name="Google Shape;1200;p8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1" name="Google Shape;1201;p8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02" name="Google Shape;1202;p88"/>
          <p:cNvGrpSpPr/>
          <p:nvPr/>
        </p:nvGrpSpPr>
        <p:grpSpPr>
          <a:xfrm>
            <a:off x="351069" y="1234440"/>
            <a:ext cx="8349858" cy="822960"/>
            <a:chOff x="351069" y="-198120"/>
            <a:chExt cx="8349858" cy="822960"/>
          </a:xfrm>
        </p:grpSpPr>
        <p:grpSp>
          <p:nvGrpSpPr>
            <p:cNvPr id="1203" name="Google Shape;1203;p88"/>
            <p:cNvGrpSpPr/>
            <p:nvPr/>
          </p:nvGrpSpPr>
          <p:grpSpPr>
            <a:xfrm>
              <a:off x="621829" y="167640"/>
              <a:ext cx="7900452" cy="457200"/>
              <a:chOff x="457237" y="990600"/>
              <a:chExt cx="7900452" cy="457200"/>
            </a:xfrm>
          </p:grpSpPr>
          <p:sp>
            <p:nvSpPr>
              <p:cNvPr id="1204" name="Google Shape;1204;p88"/>
              <p:cNvSpPr/>
              <p:nvPr/>
            </p:nvSpPr>
            <p:spPr>
              <a:xfrm>
                <a:off x="457237" y="990600"/>
                <a:ext cx="51846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imm[20|10:1|11|19:12]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1205" name="Google Shape;1205;p88"/>
              <p:cNvSpPr/>
              <p:nvPr/>
            </p:nvSpPr>
            <p:spPr>
              <a:xfrm>
                <a:off x="6876288" y="990600"/>
                <a:ext cx="14814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opcode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1206" name="Google Shape;1206;p88"/>
              <p:cNvSpPr/>
              <p:nvPr/>
            </p:nvSpPr>
            <p:spPr>
              <a:xfrm>
                <a:off x="5641848" y="990600"/>
                <a:ext cx="12345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rd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</p:grpSp>
        <p:sp>
          <p:nvSpPr>
            <p:cNvPr id="1207" name="Google Shape;1207;p88"/>
            <p:cNvSpPr txBox="1"/>
            <p:nvPr/>
          </p:nvSpPr>
          <p:spPr>
            <a:xfrm>
              <a:off x="351069" y="-198120"/>
              <a:ext cx="553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31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208" name="Google Shape;1208;p88"/>
            <p:cNvSpPr txBox="1"/>
            <p:nvPr/>
          </p:nvSpPr>
          <p:spPr>
            <a:xfrm>
              <a:off x="8331927" y="-198120"/>
              <a:ext cx="369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0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grpSp>
        <p:nvGrpSpPr>
          <p:cNvPr id="1209" name="Google Shape;1209;p88"/>
          <p:cNvGrpSpPr/>
          <p:nvPr/>
        </p:nvGrpSpPr>
        <p:grpSpPr>
          <a:xfrm>
            <a:off x="621825" y="2057400"/>
            <a:ext cx="8242450" cy="1143000"/>
            <a:chOff x="457233" y="990600"/>
            <a:chExt cx="8242450" cy="1143000"/>
          </a:xfrm>
        </p:grpSpPr>
        <p:sp>
          <p:nvSpPr>
            <p:cNvPr id="1210" name="Google Shape;1210;p88"/>
            <p:cNvSpPr/>
            <p:nvPr/>
          </p:nvSpPr>
          <p:spPr>
            <a:xfrm>
              <a:off x="457233" y="990600"/>
              <a:ext cx="5184600" cy="11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offset[31:12]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88"/>
            <p:cNvSpPr/>
            <p:nvPr/>
          </p:nvSpPr>
          <p:spPr>
            <a:xfrm>
              <a:off x="6876283" y="990600"/>
              <a:ext cx="1823400" cy="11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JAL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88"/>
            <p:cNvSpPr/>
            <p:nvPr/>
          </p:nvSpPr>
          <p:spPr>
            <a:xfrm>
              <a:off x="5641843" y="990600"/>
              <a:ext cx="1234500" cy="11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dest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461607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8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jalr</a:t>
            </a:r>
            <a:r>
              <a:rPr lang="en-US"/>
              <a:t> Instruction (I-Format)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219" name="Google Shape;1219;p89"/>
          <p:cNvSpPr txBox="1">
            <a:spLocks noGrp="1"/>
          </p:cNvSpPr>
          <p:nvPr>
            <p:ph type="body" idx="1"/>
          </p:nvPr>
        </p:nvSpPr>
        <p:spPr>
          <a:xfrm>
            <a:off x="457200" y="2806850"/>
            <a:ext cx="8229600" cy="3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SzPts val="3200"/>
              <a:buFont typeface="Calibri"/>
              <a:buChar char="•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jalr rd, rs1, offset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Font typeface="Calibri"/>
              <a:buChar char="•"/>
            </a:pPr>
            <a:r>
              <a:rPr lang="en-US"/>
              <a:t>Writes PC+4 to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rd</a:t>
            </a:r>
            <a:r>
              <a:rPr lang="en-US"/>
              <a:t> (return address)</a:t>
            </a: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Font typeface="Calibri"/>
              <a:buChar char="•"/>
            </a:pPr>
            <a:r>
              <a:rPr lang="en-US"/>
              <a:t>Sets PC =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rs1</a:t>
            </a:r>
            <a:r>
              <a:rPr lang="en-US"/>
              <a:t> +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offset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Font typeface="Calibri"/>
              <a:buChar char="•"/>
            </a:pPr>
            <a:r>
              <a:rPr lang="en-US"/>
              <a:t>Uses same immediates as arithmetic &amp; loads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–"/>
            </a:pPr>
            <a:r>
              <a:rPr lang="en-US">
                <a:solidFill>
                  <a:srgbClr val="FF0000"/>
                </a:solidFill>
              </a:rPr>
              <a:t>no</a:t>
            </a:r>
            <a:r>
              <a:rPr lang="en-US"/>
              <a:t> multiplication by 2 bytes</a:t>
            </a:r>
            <a:endParaRPr/>
          </a:p>
        </p:txBody>
      </p:sp>
      <p:sp>
        <p:nvSpPr>
          <p:cNvPr id="1220" name="Google Shape;1220;p8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61</a:t>
            </a:fld>
            <a:endParaRPr/>
          </a:p>
        </p:txBody>
      </p:sp>
      <p:grpSp>
        <p:nvGrpSpPr>
          <p:cNvPr id="1221" name="Google Shape;1221;p89"/>
          <p:cNvGrpSpPr/>
          <p:nvPr/>
        </p:nvGrpSpPr>
        <p:grpSpPr>
          <a:xfrm>
            <a:off x="393192" y="1097280"/>
            <a:ext cx="8349858" cy="822970"/>
            <a:chOff x="351069" y="2468880"/>
            <a:chExt cx="8349858" cy="822970"/>
          </a:xfrm>
        </p:grpSpPr>
        <p:grpSp>
          <p:nvGrpSpPr>
            <p:cNvPr id="1222" name="Google Shape;1222;p89"/>
            <p:cNvGrpSpPr/>
            <p:nvPr/>
          </p:nvGrpSpPr>
          <p:grpSpPr>
            <a:xfrm>
              <a:off x="621801" y="2834640"/>
              <a:ext cx="7900551" cy="457210"/>
              <a:chOff x="621801" y="2834640"/>
              <a:chExt cx="7900551" cy="457210"/>
            </a:xfrm>
          </p:grpSpPr>
          <p:sp>
            <p:nvSpPr>
              <p:cNvPr id="1223" name="Google Shape;1223;p89"/>
              <p:cNvSpPr/>
              <p:nvPr/>
            </p:nvSpPr>
            <p:spPr>
              <a:xfrm>
                <a:off x="621801" y="2834650"/>
                <a:ext cx="29970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imm[11:0]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1224" name="Google Shape;1224;p89"/>
              <p:cNvSpPr/>
              <p:nvPr/>
            </p:nvSpPr>
            <p:spPr>
              <a:xfrm>
                <a:off x="4854250" y="2834650"/>
                <a:ext cx="8007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func3</a:t>
                </a:r>
                <a:endParaRPr sz="16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1225" name="Google Shape;1225;p89"/>
              <p:cNvSpPr/>
              <p:nvPr/>
            </p:nvSpPr>
            <p:spPr>
              <a:xfrm>
                <a:off x="5654960" y="2834640"/>
                <a:ext cx="12345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rd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1226" name="Google Shape;1226;p89"/>
              <p:cNvSpPr/>
              <p:nvPr/>
            </p:nvSpPr>
            <p:spPr>
              <a:xfrm>
                <a:off x="6889452" y="2834650"/>
                <a:ext cx="16329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opcode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</p:grpSp>
        <p:sp>
          <p:nvSpPr>
            <p:cNvPr id="1227" name="Google Shape;1227;p89"/>
            <p:cNvSpPr txBox="1"/>
            <p:nvPr/>
          </p:nvSpPr>
          <p:spPr>
            <a:xfrm>
              <a:off x="351069" y="2468880"/>
              <a:ext cx="553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31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228" name="Google Shape;1228;p89"/>
            <p:cNvSpPr txBox="1"/>
            <p:nvPr/>
          </p:nvSpPr>
          <p:spPr>
            <a:xfrm>
              <a:off x="8331927" y="2468880"/>
              <a:ext cx="369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0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sp>
        <p:nvSpPr>
          <p:cNvPr id="1229" name="Google Shape;1229;p89"/>
          <p:cNvSpPr/>
          <p:nvPr/>
        </p:nvSpPr>
        <p:spPr>
          <a:xfrm>
            <a:off x="3660958" y="1463040"/>
            <a:ext cx="1234500" cy="4572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rs1</a:t>
            </a:r>
            <a:endParaRPr sz="2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1230" name="Google Shape;1230;p89"/>
          <p:cNvGrpSpPr/>
          <p:nvPr/>
        </p:nvGrpSpPr>
        <p:grpSpPr>
          <a:xfrm>
            <a:off x="663924" y="1920240"/>
            <a:ext cx="7900551" cy="457210"/>
            <a:chOff x="621801" y="2834640"/>
            <a:chExt cx="7900551" cy="457210"/>
          </a:xfrm>
        </p:grpSpPr>
        <p:sp>
          <p:nvSpPr>
            <p:cNvPr id="1231" name="Google Shape;1231;p89"/>
            <p:cNvSpPr/>
            <p:nvPr/>
          </p:nvSpPr>
          <p:spPr>
            <a:xfrm>
              <a:off x="621801" y="2834650"/>
              <a:ext cx="29970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offset</a:t>
              </a:r>
              <a:endParaRPr sz="2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232" name="Google Shape;1232;p89"/>
            <p:cNvSpPr/>
            <p:nvPr/>
          </p:nvSpPr>
          <p:spPr>
            <a:xfrm>
              <a:off x="4854250" y="2834650"/>
              <a:ext cx="8007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0</a:t>
              </a:r>
              <a:endParaRPr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233" name="Google Shape;1233;p89"/>
            <p:cNvSpPr/>
            <p:nvPr/>
          </p:nvSpPr>
          <p:spPr>
            <a:xfrm>
              <a:off x="5654960" y="2834640"/>
              <a:ext cx="12345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dest</a:t>
              </a:r>
              <a:endParaRPr sz="2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234" name="Google Shape;1234;p89"/>
            <p:cNvSpPr/>
            <p:nvPr/>
          </p:nvSpPr>
          <p:spPr>
            <a:xfrm>
              <a:off x="6889452" y="2834650"/>
              <a:ext cx="16329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JALR</a:t>
              </a:r>
              <a:endParaRPr sz="2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sp>
        <p:nvSpPr>
          <p:cNvPr id="1235" name="Google Shape;1235;p89"/>
          <p:cNvSpPr/>
          <p:nvPr/>
        </p:nvSpPr>
        <p:spPr>
          <a:xfrm>
            <a:off x="3660958" y="1920240"/>
            <a:ext cx="1234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base</a:t>
            </a:r>
            <a:endParaRPr sz="2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12484377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p9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Uses of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jalr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242" name="Google Shape;1242;p90"/>
          <p:cNvSpPr txBox="1">
            <a:spLocks noGrp="1"/>
          </p:cNvSpPr>
          <p:nvPr>
            <p:ph type="body" idx="1"/>
          </p:nvPr>
        </p:nvSpPr>
        <p:spPr>
          <a:xfrm>
            <a:off x="457200" y="2806850"/>
            <a:ext cx="8229600" cy="3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# ret and jr psuedo-instructions</a:t>
            </a:r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ret = jr ra = jalr x0, ra, 0</a:t>
            </a:r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# Call function at any 32-bit absolute address</a:t>
            </a:r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lui x1, &lt;hi 20 bits&gt;</a:t>
            </a:r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jalr ra, x1, &lt;lo 12 bits&gt;</a:t>
            </a:r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# Jump PC-relative with 32-bit offset</a:t>
            </a:r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auipc x1, &lt;hi 20 bits&gt;</a:t>
            </a:r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jalr x0, x1, &lt;lo 12 bits&gt;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243" name="Google Shape;1243;p9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62</a:t>
            </a:fld>
            <a:endParaRPr/>
          </a:p>
        </p:txBody>
      </p:sp>
      <p:grpSp>
        <p:nvGrpSpPr>
          <p:cNvPr id="1244" name="Google Shape;1244;p90"/>
          <p:cNvGrpSpPr/>
          <p:nvPr/>
        </p:nvGrpSpPr>
        <p:grpSpPr>
          <a:xfrm>
            <a:off x="393192" y="1097280"/>
            <a:ext cx="8349858" cy="822970"/>
            <a:chOff x="351069" y="2468880"/>
            <a:chExt cx="8349858" cy="822970"/>
          </a:xfrm>
        </p:grpSpPr>
        <p:grpSp>
          <p:nvGrpSpPr>
            <p:cNvPr id="1245" name="Google Shape;1245;p90"/>
            <p:cNvGrpSpPr/>
            <p:nvPr/>
          </p:nvGrpSpPr>
          <p:grpSpPr>
            <a:xfrm>
              <a:off x="621801" y="2834640"/>
              <a:ext cx="7900551" cy="457210"/>
              <a:chOff x="621801" y="2834640"/>
              <a:chExt cx="7900551" cy="457210"/>
            </a:xfrm>
          </p:grpSpPr>
          <p:sp>
            <p:nvSpPr>
              <p:cNvPr id="1246" name="Google Shape;1246;p90"/>
              <p:cNvSpPr/>
              <p:nvPr/>
            </p:nvSpPr>
            <p:spPr>
              <a:xfrm>
                <a:off x="621801" y="2834650"/>
                <a:ext cx="29970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imm[11:0]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1247" name="Google Shape;1247;p90"/>
              <p:cNvSpPr/>
              <p:nvPr/>
            </p:nvSpPr>
            <p:spPr>
              <a:xfrm>
                <a:off x="4854250" y="2834650"/>
                <a:ext cx="8007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func3</a:t>
                </a:r>
                <a:endParaRPr sz="16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1248" name="Google Shape;1248;p90"/>
              <p:cNvSpPr/>
              <p:nvPr/>
            </p:nvSpPr>
            <p:spPr>
              <a:xfrm>
                <a:off x="5654960" y="2834640"/>
                <a:ext cx="12345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rd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1249" name="Google Shape;1249;p90"/>
              <p:cNvSpPr/>
              <p:nvPr/>
            </p:nvSpPr>
            <p:spPr>
              <a:xfrm>
                <a:off x="6889452" y="2834650"/>
                <a:ext cx="16329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opcode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</p:grpSp>
        <p:sp>
          <p:nvSpPr>
            <p:cNvPr id="1250" name="Google Shape;1250;p90"/>
            <p:cNvSpPr txBox="1"/>
            <p:nvPr/>
          </p:nvSpPr>
          <p:spPr>
            <a:xfrm>
              <a:off x="351069" y="2468880"/>
              <a:ext cx="553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31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251" name="Google Shape;1251;p90"/>
            <p:cNvSpPr txBox="1"/>
            <p:nvPr/>
          </p:nvSpPr>
          <p:spPr>
            <a:xfrm>
              <a:off x="8331927" y="2468880"/>
              <a:ext cx="369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0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sp>
        <p:nvSpPr>
          <p:cNvPr id="1252" name="Google Shape;1252;p90"/>
          <p:cNvSpPr/>
          <p:nvPr/>
        </p:nvSpPr>
        <p:spPr>
          <a:xfrm>
            <a:off x="3660958" y="1463040"/>
            <a:ext cx="1234500" cy="4572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rs1</a:t>
            </a:r>
            <a:endParaRPr sz="2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1253" name="Google Shape;1253;p90"/>
          <p:cNvGrpSpPr/>
          <p:nvPr/>
        </p:nvGrpSpPr>
        <p:grpSpPr>
          <a:xfrm>
            <a:off x="663924" y="1920240"/>
            <a:ext cx="7900551" cy="457210"/>
            <a:chOff x="621801" y="2834640"/>
            <a:chExt cx="7900551" cy="457210"/>
          </a:xfrm>
        </p:grpSpPr>
        <p:sp>
          <p:nvSpPr>
            <p:cNvPr id="1254" name="Google Shape;1254;p90"/>
            <p:cNvSpPr/>
            <p:nvPr/>
          </p:nvSpPr>
          <p:spPr>
            <a:xfrm>
              <a:off x="621801" y="2834650"/>
              <a:ext cx="29970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offset</a:t>
              </a:r>
              <a:endParaRPr sz="2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255" name="Google Shape;1255;p90"/>
            <p:cNvSpPr/>
            <p:nvPr/>
          </p:nvSpPr>
          <p:spPr>
            <a:xfrm>
              <a:off x="4854250" y="2834650"/>
              <a:ext cx="8007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0</a:t>
              </a:r>
              <a:endParaRPr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256" name="Google Shape;1256;p90"/>
            <p:cNvSpPr/>
            <p:nvPr/>
          </p:nvSpPr>
          <p:spPr>
            <a:xfrm>
              <a:off x="5654960" y="2834640"/>
              <a:ext cx="12345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dest</a:t>
              </a:r>
              <a:endParaRPr sz="2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257" name="Google Shape;1257;p90"/>
            <p:cNvSpPr/>
            <p:nvPr/>
          </p:nvSpPr>
          <p:spPr>
            <a:xfrm>
              <a:off x="6889452" y="2834650"/>
              <a:ext cx="16329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JALR</a:t>
              </a:r>
              <a:endParaRPr sz="2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sp>
        <p:nvSpPr>
          <p:cNvPr id="1258" name="Google Shape;1258;p90"/>
          <p:cNvSpPr/>
          <p:nvPr/>
        </p:nvSpPr>
        <p:spPr>
          <a:xfrm>
            <a:off x="3660958" y="1920240"/>
            <a:ext cx="1234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base</a:t>
            </a:r>
            <a:endParaRPr sz="2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0691289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p9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Summary of RISC-V Instruction Formats</a:t>
            </a:r>
            <a:endParaRPr/>
          </a:p>
        </p:txBody>
      </p:sp>
      <p:sp>
        <p:nvSpPr>
          <p:cNvPr id="1289" name="Google Shape;1289;p92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8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9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63</a:t>
            </a:fld>
            <a:endParaRPr/>
          </a:p>
        </p:txBody>
      </p:sp>
      <p:pic>
        <p:nvPicPr>
          <p:cNvPr id="1291" name="Google Shape;1291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74428"/>
            <a:ext cx="9144000" cy="30139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6262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4"/>
          <p:cNvSpPr txBox="1">
            <a:spLocks noGrp="1"/>
          </p:cNvSpPr>
          <p:nvPr>
            <p:ph type="body" idx="1"/>
          </p:nvPr>
        </p:nvSpPr>
        <p:spPr>
          <a:xfrm>
            <a:off x="457200" y="2700864"/>
            <a:ext cx="8229600" cy="40205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dirty="0"/>
              <a:t>Divide the 32 bits of an instruction into “</a:t>
            </a:r>
            <a:r>
              <a:rPr lang="en-US" dirty="0">
                <a:solidFill>
                  <a:srgbClr val="FF0000"/>
                </a:solidFill>
              </a:rPr>
              <a:t>fields</a:t>
            </a:r>
            <a:r>
              <a:rPr lang="en-US" dirty="0"/>
              <a:t>”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 dirty="0"/>
              <a:t>regular field sizes → simpler hardware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 dirty="0"/>
              <a:t>will need some variation….</a:t>
            </a:r>
            <a:endParaRPr dirty="0"/>
          </a:p>
          <a:p>
            <a:pPr marL="365760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/>
              <a:t>		</a:t>
            </a:r>
          </a:p>
          <a:p>
            <a:pPr marL="365760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lang="en-US" sz="2800" dirty="0"/>
          </a:p>
        </p:txBody>
      </p:sp>
      <p:sp>
        <p:nvSpPr>
          <p:cNvPr id="260" name="Google Shape;260;p34"/>
          <p:cNvSpPr txBox="1">
            <a:spLocks noGrp="1"/>
          </p:cNvSpPr>
          <p:nvPr>
            <p:ph type="title"/>
          </p:nvPr>
        </p:nvSpPr>
        <p:spPr>
          <a:xfrm>
            <a:off x="457200" y="-30162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Instructions as Numbers</a:t>
            </a:r>
            <a:endParaRPr/>
          </a:p>
        </p:txBody>
      </p:sp>
      <p:sp>
        <p:nvSpPr>
          <p:cNvPr id="261" name="Google Shape;261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7</a:t>
            </a:fld>
            <a:endParaRPr/>
          </a:p>
        </p:txBody>
      </p:sp>
      <p:grpSp>
        <p:nvGrpSpPr>
          <p:cNvPr id="262" name="Google Shape;262;p34"/>
          <p:cNvGrpSpPr/>
          <p:nvPr/>
        </p:nvGrpSpPr>
        <p:grpSpPr>
          <a:xfrm>
            <a:off x="351068" y="1710341"/>
            <a:ext cx="8349858" cy="918895"/>
            <a:chOff x="351068" y="2468880"/>
            <a:chExt cx="8349858" cy="918895"/>
          </a:xfrm>
        </p:grpSpPr>
        <p:sp>
          <p:nvSpPr>
            <p:cNvPr id="263" name="Google Shape;263;p34"/>
            <p:cNvSpPr txBox="1"/>
            <p:nvPr/>
          </p:nvSpPr>
          <p:spPr>
            <a:xfrm>
              <a:off x="351068" y="2469862"/>
              <a:ext cx="553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31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264" name="Google Shape;264;p34"/>
            <p:cNvSpPr txBox="1"/>
            <p:nvPr/>
          </p:nvSpPr>
          <p:spPr>
            <a:xfrm>
              <a:off x="8331926" y="2468880"/>
              <a:ext cx="369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0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265" name="Google Shape;265;p34"/>
            <p:cNvSpPr/>
            <p:nvPr/>
          </p:nvSpPr>
          <p:spPr>
            <a:xfrm>
              <a:off x="621760" y="2930575"/>
              <a:ext cx="7900500" cy="457200"/>
            </a:xfrm>
            <a:prstGeom prst="rect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sp>
        <p:nvSpPr>
          <p:cNvPr id="266" name="Google Shape;266;p34"/>
          <p:cNvSpPr txBox="1"/>
          <p:nvPr/>
        </p:nvSpPr>
        <p:spPr>
          <a:xfrm>
            <a:off x="471326" y="688287"/>
            <a:ext cx="8229600" cy="12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convention, RISCV instructions are each </a:t>
            </a:r>
            <a:b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word = 4 bytes = 32 bits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7" name="Google Shape;267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16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15565" y="653927"/>
            <a:ext cx="7712869" cy="400050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dirty="0"/>
              <a:t>Consequence #1: Everything Has a Memory Address</a:t>
            </a:r>
          </a:p>
        </p:txBody>
      </p:sp>
      <p:sp>
        <p:nvSpPr>
          <p:cNvPr id="2099203" name="Rectangle 3"/>
          <p:cNvSpPr>
            <a:spLocks noGrp="1" noChangeArrowheads="1"/>
          </p:cNvSpPr>
          <p:nvPr>
            <p:ph idx="1"/>
          </p:nvPr>
        </p:nvSpPr>
        <p:spPr>
          <a:xfrm>
            <a:off x="104172" y="1524000"/>
            <a:ext cx="5991828" cy="5004122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US" sz="2000" dirty="0"/>
              <a:t>Since all instructions and data are stored in memory, everything has a memory address: instructions, data words</a:t>
            </a:r>
          </a:p>
          <a:p>
            <a:pPr lvl="1">
              <a:spcAft>
                <a:spcPts val="0"/>
              </a:spcAft>
            </a:pPr>
            <a:r>
              <a:rPr lang="en-US" sz="1750" dirty="0"/>
              <a:t>Both branches and jumps use these</a:t>
            </a:r>
          </a:p>
          <a:p>
            <a:pPr>
              <a:spcAft>
                <a:spcPts val="0"/>
              </a:spcAft>
            </a:pPr>
            <a:r>
              <a:rPr lang="en-US" sz="2000" dirty="0"/>
              <a:t>C pointers are just memory addresses: they can point to anything in memory</a:t>
            </a:r>
          </a:p>
          <a:p>
            <a:pPr lvl="1">
              <a:spcAft>
                <a:spcPts val="0"/>
              </a:spcAft>
            </a:pPr>
            <a:r>
              <a:rPr lang="en-US" sz="1750" dirty="0"/>
              <a:t>Unconstrained use of addresses can lead to nasty bugs; avoiding errors up to you in C; limited in Java by language design</a:t>
            </a:r>
          </a:p>
          <a:p>
            <a:pPr>
              <a:spcAft>
                <a:spcPts val="0"/>
              </a:spcAft>
            </a:pPr>
            <a:r>
              <a:rPr lang="en-US" sz="2000" dirty="0"/>
              <a:t>One register keeps address of instruction being executed: </a:t>
            </a:r>
            <a:r>
              <a:rPr lang="en-US" sz="2000" dirty="0">
                <a:solidFill>
                  <a:schemeClr val="accent2"/>
                </a:solidFill>
              </a:rPr>
              <a:t>“Program Counter” (PC)</a:t>
            </a:r>
          </a:p>
          <a:p>
            <a:pPr lvl="1">
              <a:spcAft>
                <a:spcPts val="0"/>
              </a:spcAft>
            </a:pPr>
            <a:r>
              <a:rPr lang="en-US" sz="1750" dirty="0"/>
              <a:t>Basically a pointer to memory</a:t>
            </a:r>
            <a:endParaRPr lang="en-US" sz="1500" dirty="0"/>
          </a:p>
          <a:p>
            <a:pPr lvl="1">
              <a:spcAft>
                <a:spcPts val="0"/>
              </a:spcAft>
            </a:pPr>
            <a:r>
              <a:rPr lang="en-US" sz="1750" dirty="0"/>
              <a:t>Intel calls it Instruction Pointer (IP)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09954"/>
            <a:ext cx="3159125" cy="4214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70043" y="5598654"/>
            <a:ext cx="21082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IBM 701, 1953 (Image source: Wikipedia)</a:t>
            </a:r>
          </a:p>
        </p:txBody>
      </p:sp>
    </p:spTree>
    <p:extLst>
      <p:ext uri="{BB962C8B-B14F-4D97-AF65-F5344CB8AC3E}">
        <p14:creationId xmlns:p14="http://schemas.microsoft.com/office/powerpoint/2010/main" val="240220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0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3910" y="523875"/>
            <a:ext cx="7474744" cy="400050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dirty="0"/>
              <a:t>Consequence #2: Binary Compatibility</a:t>
            </a:r>
          </a:p>
        </p:txBody>
      </p:sp>
      <p:sp>
        <p:nvSpPr>
          <p:cNvPr id="21012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50" dirty="0"/>
              <a:t>Programs are distributed in binary form</a:t>
            </a:r>
          </a:p>
          <a:p>
            <a:pPr lvl="1"/>
            <a:r>
              <a:rPr lang="en-US" sz="2000" dirty="0"/>
              <a:t>Programs bound to specific instruction set</a:t>
            </a:r>
          </a:p>
          <a:p>
            <a:pPr lvl="1"/>
            <a:r>
              <a:rPr lang="en-US" sz="2000" dirty="0"/>
              <a:t>Different version for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phones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/>
              <a:t>and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PC</a:t>
            </a:r>
            <a:r>
              <a:rPr lang="en-US" sz="2000" dirty="0"/>
              <a:t>s</a:t>
            </a:r>
          </a:p>
          <a:p>
            <a:r>
              <a:rPr lang="en-US" sz="2250" dirty="0"/>
              <a:t>New machines want to run old programs (“binaries”) as well as programs compiled to new instructions</a:t>
            </a:r>
          </a:p>
          <a:p>
            <a:r>
              <a:rPr lang="en-US" sz="2250" dirty="0"/>
              <a:t>Leads to “backward-compatible” instruction set evolving over time</a:t>
            </a:r>
          </a:p>
          <a:p>
            <a:r>
              <a:rPr lang="en-US" sz="2250" dirty="0"/>
              <a:t>Selection of Intel 8088 in 1981 for 1</a:t>
            </a:r>
            <a:r>
              <a:rPr lang="en-US" sz="2250" baseline="30000" dirty="0"/>
              <a:t>st</a:t>
            </a:r>
            <a:r>
              <a:rPr lang="en-US" sz="2250" dirty="0"/>
              <a:t> IBM PC is major reason latest PCs still use 80x86 instruction set; could still run program from 1981 PC today</a:t>
            </a:r>
          </a:p>
        </p:txBody>
      </p:sp>
    </p:spTree>
    <p:extLst>
      <p:ext uri="{BB962C8B-B14F-4D97-AF65-F5344CB8AC3E}">
        <p14:creationId xmlns:p14="http://schemas.microsoft.com/office/powerpoint/2010/main" val="318477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1251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10448</TotalTime>
  <Words>3565</Words>
  <Application>Microsoft Macintosh PowerPoint</Application>
  <PresentationFormat>On-screen Show (4:3)</PresentationFormat>
  <Paragraphs>819</Paragraphs>
  <Slides>63</Slides>
  <Notes>63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2" baseType="lpstr">
      <vt:lpstr>Arial</vt:lpstr>
      <vt:lpstr>Arial Narrow</vt:lpstr>
      <vt:lpstr>Calibri</vt:lpstr>
      <vt:lpstr>Courier New</vt:lpstr>
      <vt:lpstr>Roboto</vt:lpstr>
      <vt:lpstr>Roboto Regular</vt:lpstr>
      <vt:lpstr>Times New Roman</vt:lpstr>
      <vt:lpstr>Wingdings</vt:lpstr>
      <vt:lpstr>UWTheme-351-Au18</vt:lpstr>
      <vt:lpstr>ACKNOWLEDGEMENT: These slides have been modified by your your CMPT 295 instructor and RISC-V ISA creators. However,  please report all mistakes to your instructor.</vt:lpstr>
      <vt:lpstr>Agenda</vt:lpstr>
      <vt:lpstr>ENIAC (U.Penn., 1946) First Electronic General-Purpose Computer</vt:lpstr>
      <vt:lpstr>EDSAC (Cambridge, 1949)  First General Stored-Program Electronic Computer</vt:lpstr>
      <vt:lpstr>PowerPoint Presentation</vt:lpstr>
      <vt:lpstr>Big Idea: Stored-Program Concept</vt:lpstr>
      <vt:lpstr>Instructions as Numbers</vt:lpstr>
      <vt:lpstr>Consequence #1: Everything Has a Memory Address</vt:lpstr>
      <vt:lpstr>Consequence #2: Binary Compatibility</vt:lpstr>
      <vt:lpstr>The 6 Instruction Formats</vt:lpstr>
      <vt:lpstr>The 6 Instruction Formats</vt:lpstr>
      <vt:lpstr>Agenda</vt:lpstr>
      <vt:lpstr>R-Format Instructions (1/3)</vt:lpstr>
      <vt:lpstr>R-Format Instructions (2/3)</vt:lpstr>
      <vt:lpstr>R-Format Instructions (3/3)</vt:lpstr>
      <vt:lpstr>Reading from the Green Sheet</vt:lpstr>
      <vt:lpstr>R-Format Example</vt:lpstr>
      <vt:lpstr>All RV32 R-format instructions</vt:lpstr>
      <vt:lpstr>Agenda</vt:lpstr>
      <vt:lpstr>I-Format Instructions (1/4)</vt:lpstr>
      <vt:lpstr>I-Format Instructions (2/4)</vt:lpstr>
      <vt:lpstr>I-Format Instructions (3/4)</vt:lpstr>
      <vt:lpstr>I-Format Instructions (4/4)</vt:lpstr>
      <vt:lpstr>I-Format Example (1/2)</vt:lpstr>
      <vt:lpstr>I-Format Example (2/2)</vt:lpstr>
      <vt:lpstr>All RISCV I-Type Arithmatic Instructions</vt:lpstr>
      <vt:lpstr>PowerPoint Presentation</vt:lpstr>
      <vt:lpstr>Agenda</vt:lpstr>
      <vt:lpstr>Load  Instructions are also I-Type</vt:lpstr>
      <vt:lpstr>I-Format Load Example</vt:lpstr>
      <vt:lpstr>All RV32 Load  Instructions</vt:lpstr>
      <vt:lpstr>Agenda</vt:lpstr>
      <vt:lpstr>S-Format Used for Stores</vt:lpstr>
      <vt:lpstr>S-Format Example</vt:lpstr>
      <vt:lpstr>All RV32 Store Instructions</vt:lpstr>
      <vt:lpstr>Agenda</vt:lpstr>
      <vt:lpstr>Branching Instructions</vt:lpstr>
      <vt:lpstr>Branching Instruction Usage</vt:lpstr>
      <vt:lpstr>PC-Relative Addressing</vt:lpstr>
      <vt:lpstr>Branching Reach</vt:lpstr>
      <vt:lpstr>Branch Calculation</vt:lpstr>
      <vt:lpstr>RISC-V Feature, n×16-bit instructions</vt:lpstr>
      <vt:lpstr>RISC-V B-Format for Branches</vt:lpstr>
      <vt:lpstr>Branch Example (1/2)</vt:lpstr>
      <vt:lpstr>Branch Example (1/2)</vt:lpstr>
      <vt:lpstr>Branch Example (1/2)</vt:lpstr>
      <vt:lpstr>RISC-V Immediate Encoding</vt:lpstr>
      <vt:lpstr>All RISC-V Branch Instructions</vt:lpstr>
      <vt:lpstr>Questions on PC-addressing</vt:lpstr>
      <vt:lpstr>Agenda</vt:lpstr>
      <vt:lpstr>Dealing With Large Immediates</vt:lpstr>
      <vt:lpstr>U-Format for “Upper Immediate” instructions</vt:lpstr>
      <vt:lpstr>LUI to create long immediates</vt:lpstr>
      <vt:lpstr>Corner Case</vt:lpstr>
      <vt:lpstr>Solution</vt:lpstr>
      <vt:lpstr>AUIPC</vt:lpstr>
      <vt:lpstr>Agenda</vt:lpstr>
      <vt:lpstr>UJ-Format Instructions (1/3)</vt:lpstr>
      <vt:lpstr>UJ-Format Instructions (2/3)</vt:lpstr>
      <vt:lpstr>UJ-Format Instructions (2/3)</vt:lpstr>
      <vt:lpstr>jalr Instruction (I-Format)</vt:lpstr>
      <vt:lpstr>Uses of jalr</vt:lpstr>
      <vt:lpstr>Summary of RISC-V Instruction Formats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x86 Programming III CSE 351 Autumn 2016</dc:title>
  <dc:creator>Justin Hsia</dc:creator>
  <cp:lastModifiedBy>Arrvindh Shriraman</cp:lastModifiedBy>
  <cp:revision>206</cp:revision>
  <cp:lastPrinted>2019-01-30T05:23:26Z</cp:lastPrinted>
  <dcterms:created xsi:type="dcterms:W3CDTF">2016-10-12T07:57:22Z</dcterms:created>
  <dcterms:modified xsi:type="dcterms:W3CDTF">2021-04-05T04:29:32Z</dcterms:modified>
</cp:coreProperties>
</file>