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7"/>
  </p:notesMasterIdLst>
  <p:handoutMasterIdLst>
    <p:handoutMasterId r:id="rId8"/>
  </p:handoutMasterIdLst>
  <p:sldIdLst>
    <p:sldId id="435" r:id="rId2"/>
    <p:sldId id="436" r:id="rId3"/>
    <p:sldId id="437" r:id="rId4"/>
    <p:sldId id="413" r:id="rId5"/>
    <p:sldId id="32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999999"/>
    <a:srgbClr val="CCFFCC"/>
    <a:srgbClr val="F6F5BD"/>
    <a:srgbClr val="4B2A8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61" autoAdjust="0"/>
    <p:restoredTop sz="87415" autoAdjust="0"/>
  </p:normalViewPr>
  <p:slideViewPr>
    <p:cSldViewPr snapToGrid="0">
      <p:cViewPr varScale="1">
        <p:scale>
          <a:sx n="111" d="100"/>
          <a:sy n="111" d="100"/>
        </p:scale>
        <p:origin x="196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5D80D1D6-9C99-4B88-B633-761E07CC4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145005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5"/>
            <a:ext cx="2971800" cy="4587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5"/>
            <a:ext cx="2971800" cy="4587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2BAD7538-8565-4F0B-97AA-24A06736E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287473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algn="l"/>
            <a:r>
              <a:rPr lang="en-US" sz="1200" dirty="0">
                <a:solidFill>
                  <a:schemeClr val="folHlink"/>
                </a:solidFill>
                <a:latin typeface="Courier" charset="0"/>
              </a:rPr>
              <a:t>B: Print It saves PC+4</a:t>
            </a:r>
            <a:br>
              <a:rPr lang="en-US" sz="1200" dirty="0">
                <a:solidFill>
                  <a:schemeClr val="folHlink"/>
                </a:solidFill>
                <a:latin typeface="Courier" charset="0"/>
              </a:rPr>
            </a:br>
            <a:br>
              <a:rPr lang="en-US" sz="1200" dirty="0">
                <a:solidFill>
                  <a:schemeClr val="folHlink"/>
                </a:solidFill>
                <a:latin typeface="Courier" charset="0"/>
              </a:rPr>
            </a:br>
            <a:r>
              <a:rPr lang="en-US" sz="1200" dirty="0">
                <a:solidFill>
                  <a:schemeClr val="folHlink"/>
                </a:solidFill>
              </a:rPr>
              <a:t>…because </a:t>
            </a:r>
            <a:r>
              <a:rPr lang="en-US" sz="1200" dirty="0">
                <a:solidFill>
                  <a:schemeClr val="folHlink"/>
                </a:solidFill>
                <a:latin typeface="Courier" charset="0"/>
              </a:rPr>
              <a:t>instructions</a:t>
            </a:r>
            <a:r>
              <a:rPr lang="en-US" sz="1200" dirty="0">
                <a:solidFill>
                  <a:schemeClr val="folHlink"/>
                </a:solidFill>
              </a:rPr>
              <a:t> in this system are 4-bytes long and </a:t>
            </a:r>
            <a:br>
              <a:rPr lang="en-US" sz="1200" dirty="0">
                <a:solidFill>
                  <a:schemeClr val="folHlink"/>
                </a:solidFill>
              </a:rPr>
            </a:br>
            <a:r>
              <a:rPr lang="en-US" sz="1200" dirty="0">
                <a:solidFill>
                  <a:schemeClr val="folHlink"/>
                </a:solidFill>
              </a:rPr>
              <a:t>the actual address increments by 4 bytes even though it appears to only increment b</a:t>
            </a:r>
            <a:r>
              <a:rPr lang="en-US" sz="1200" baseline="0" dirty="0">
                <a:solidFill>
                  <a:schemeClr val="folHlink"/>
                </a:solidFill>
              </a:rPr>
              <a:t>y one instruction.</a:t>
            </a:r>
            <a:endParaRPr lang="en-US" sz="1200" dirty="0">
              <a:solidFill>
                <a:schemeClr val="folHlink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97FDFF-7B9F-7D4D-BFC0-AAD1F3D3D3C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78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13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1" y="1362075"/>
            <a:ext cx="882904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2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29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74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11864-6A66-40DB-AE45-3F49E206A4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05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741984"/>
          </a:xfrm>
        </p:spPr>
        <p:txBody>
          <a:bodyPr/>
          <a:lstStyle>
            <a:lvl1pPr>
              <a:defRPr sz="3733" b="0" i="0" cap="none">
                <a:solidFill>
                  <a:srgbClr val="262626"/>
                </a:solidFill>
              </a:defRPr>
            </a:lvl1pPr>
            <a:lvl2pPr marL="584200" indent="-355600">
              <a:tabLst/>
              <a:defRPr lang="en-US" dirty="0" smtClean="0"/>
            </a:lvl2pPr>
            <a:lvl3pPr marL="755650" indent="-285750">
              <a:tabLst/>
              <a:defRPr>
                <a:solidFill>
                  <a:srgbClr val="262626"/>
                </a:solidFill>
              </a:defRPr>
            </a:lvl3pPr>
            <a:lvl4pPr marL="927100" indent="-228600">
              <a:tabLst/>
              <a:defRPr>
                <a:solidFill>
                  <a:srgbClr val="262626"/>
                </a:solidFill>
              </a:defRPr>
            </a:lvl4pPr>
            <a:lvl5pPr marL="1155700" indent="-228600">
              <a:tabLst/>
              <a:defRPr>
                <a:solidFill>
                  <a:srgbClr val="26262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7529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2D011864-6A66-40DB-AE45-3F49E206A4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86663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606673" y="-2231"/>
            <a:ext cx="5373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97418" y="-2231"/>
            <a:ext cx="17491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L08 – RISC V – Function Calls</a:t>
            </a:r>
          </a:p>
        </p:txBody>
      </p:sp>
    </p:spTree>
    <p:extLst>
      <p:ext uri="{BB962C8B-B14F-4D97-AF65-F5344CB8AC3E}">
        <p14:creationId xmlns:p14="http://schemas.microsoft.com/office/powerpoint/2010/main" val="211193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1</a:t>
            </a:fld>
            <a:endParaRPr lang="en-US"/>
          </a:p>
        </p:txBody>
      </p:sp>
      <p:pic>
        <p:nvPicPr>
          <p:cNvPr id="6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800" y="997816"/>
            <a:ext cx="4318000" cy="4991100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495800" y="997817"/>
            <a:ext cx="4495800" cy="4991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Calibri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4000"/>
              </a:lnSpc>
            </a:pPr>
            <a:r>
              <a:rPr lang="en-US" sz="2800" dirty="0">
                <a:solidFill>
                  <a:schemeClr val="tx2"/>
                </a:solidFill>
                <a:latin typeface="Source Sans Pro" panose="020B0503030403020204"/>
              </a:rPr>
              <a:t>You are a compiler. Do you choose to put </a:t>
            </a:r>
            <a:r>
              <a:rPr lang="en-US" sz="2800" dirty="0">
                <a:solidFill>
                  <a:schemeClr val="accent6"/>
                </a:solidFill>
                <a:latin typeface="Source Sans Pro" panose="020B0503030403020204"/>
              </a:rPr>
              <a:t>a</a:t>
            </a:r>
            <a:r>
              <a:rPr lang="en-US" sz="2800" dirty="0">
                <a:solidFill>
                  <a:schemeClr val="tx2"/>
                </a:solidFill>
                <a:latin typeface="Source Sans Pro" panose="020B0503030403020204"/>
              </a:rPr>
              <a:t> in a:</a:t>
            </a:r>
          </a:p>
          <a:p>
            <a:pPr>
              <a:lnSpc>
                <a:spcPct val="94000"/>
              </a:lnSpc>
            </a:pPr>
            <a:endParaRPr lang="en-US" sz="2400" dirty="0">
              <a:solidFill>
                <a:schemeClr val="tx2"/>
              </a:solidFill>
              <a:latin typeface="Source Sans Pro" panose="020B0503030403020204"/>
            </a:endParaRP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Caller-saved register (t)</a:t>
            </a: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 err="1">
                <a:solidFill>
                  <a:schemeClr val="tx2"/>
                </a:solidFill>
                <a:latin typeface="Source Sans Pro" panose="020B0503030403020204"/>
              </a:rPr>
              <a:t>Callee</a:t>
            </a: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-saved register (s)</a:t>
            </a: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Depends on where we put the other variables in this </a:t>
            </a:r>
            <a:r>
              <a:rPr lang="en-US" sz="2400" dirty="0" err="1">
                <a:solidFill>
                  <a:schemeClr val="tx2"/>
                </a:solidFill>
                <a:latin typeface="Source Sans Pro" panose="020B0503030403020204"/>
              </a:rPr>
              <a:t>fn</a:t>
            </a:r>
            <a:endParaRPr lang="en-US" sz="2400" dirty="0">
              <a:solidFill>
                <a:schemeClr val="tx2"/>
              </a:solidFill>
              <a:latin typeface="Source Sans Pro" panose="020B0503030403020204"/>
            </a:endParaRP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Both are equally valid</a:t>
            </a:r>
          </a:p>
          <a:p>
            <a:pPr marL="514350" indent="-514350">
              <a:lnSpc>
                <a:spcPct val="94000"/>
              </a:lnSpc>
              <a:buAutoNum type="alphaUcParenBoth"/>
            </a:pPr>
            <a:endParaRPr lang="en-US" sz="2800" dirty="0">
              <a:solidFill>
                <a:schemeClr val="tx2"/>
              </a:solidFill>
              <a:latin typeface="Source Sans Pro" panose="020B0503030403020204"/>
            </a:endParaRPr>
          </a:p>
          <a:p>
            <a:pPr>
              <a:lnSpc>
                <a:spcPct val="94000"/>
              </a:lnSpc>
            </a:pPr>
            <a:endParaRPr lang="en-US" sz="2800" dirty="0">
              <a:solidFill>
                <a:schemeClr val="tx2"/>
              </a:solidFill>
              <a:latin typeface="Source Sans Pro" panose="020B050303040302020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6858004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Question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95800" y="2133600"/>
            <a:ext cx="4191000" cy="609600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9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2</a:t>
            </a:fld>
            <a:endParaRPr lang="en-US"/>
          </a:p>
        </p:txBody>
      </p:sp>
      <p:pic>
        <p:nvPicPr>
          <p:cNvPr id="6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800" y="997816"/>
            <a:ext cx="4318000" cy="4991100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495800" y="997817"/>
            <a:ext cx="4495800" cy="4991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Calibri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4000"/>
              </a:lnSpc>
            </a:pPr>
            <a:r>
              <a:rPr lang="en-US" sz="2800" dirty="0">
                <a:solidFill>
                  <a:schemeClr val="tx2"/>
                </a:solidFill>
                <a:latin typeface="Source Sans Pro" panose="020B0503030403020204"/>
              </a:rPr>
              <a:t>You are a compiler. Do you choose to put </a:t>
            </a:r>
            <a:r>
              <a:rPr lang="en-US" sz="2800" dirty="0">
                <a:solidFill>
                  <a:schemeClr val="accent6"/>
                </a:solidFill>
                <a:latin typeface="Source Sans Pro" panose="020B0503030403020204"/>
              </a:rPr>
              <a:t>a</a:t>
            </a:r>
            <a:r>
              <a:rPr lang="en-US" sz="2800" dirty="0">
                <a:solidFill>
                  <a:schemeClr val="tx2"/>
                </a:solidFill>
                <a:latin typeface="Source Sans Pro" panose="020B0503030403020204"/>
              </a:rPr>
              <a:t> in a:</a:t>
            </a:r>
          </a:p>
          <a:p>
            <a:pPr>
              <a:lnSpc>
                <a:spcPct val="94000"/>
              </a:lnSpc>
            </a:pPr>
            <a:endParaRPr lang="en-US" sz="2400" dirty="0">
              <a:solidFill>
                <a:schemeClr val="tx2"/>
              </a:solidFill>
              <a:latin typeface="Source Sans Pro" panose="020B0503030403020204"/>
            </a:endParaRP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Caller-saved register (t)</a:t>
            </a: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 err="1">
                <a:solidFill>
                  <a:schemeClr val="tx2"/>
                </a:solidFill>
                <a:latin typeface="Source Sans Pro" panose="020B0503030403020204"/>
              </a:rPr>
              <a:t>Callee</a:t>
            </a: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-saved register (s)</a:t>
            </a: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Depends on where we put the other variables in this </a:t>
            </a:r>
            <a:r>
              <a:rPr lang="en-US" sz="2400" dirty="0" err="1">
                <a:solidFill>
                  <a:schemeClr val="tx2"/>
                </a:solidFill>
                <a:latin typeface="Source Sans Pro" panose="020B0503030403020204"/>
              </a:rPr>
              <a:t>fn</a:t>
            </a:r>
            <a:endParaRPr lang="en-US" sz="2400" dirty="0">
              <a:solidFill>
                <a:schemeClr val="tx2"/>
              </a:solidFill>
              <a:latin typeface="Source Sans Pro" panose="020B0503030403020204"/>
            </a:endParaRP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Both are equally valid</a:t>
            </a:r>
          </a:p>
          <a:p>
            <a:pPr marL="514350" indent="-514350">
              <a:lnSpc>
                <a:spcPct val="94000"/>
              </a:lnSpc>
              <a:buAutoNum type="alphaUcParenBoth"/>
            </a:pPr>
            <a:endParaRPr lang="en-US" sz="2800" dirty="0">
              <a:solidFill>
                <a:schemeClr val="tx2"/>
              </a:solidFill>
              <a:latin typeface="Source Sans Pro" panose="020B0503030403020204"/>
            </a:endParaRPr>
          </a:p>
          <a:p>
            <a:pPr>
              <a:lnSpc>
                <a:spcPct val="94000"/>
              </a:lnSpc>
            </a:pPr>
            <a:r>
              <a:rPr lang="en-US" sz="2800" dirty="0">
                <a:solidFill>
                  <a:schemeClr val="tx2"/>
                </a:solidFill>
              </a:rPr>
              <a:t>Repeat but assume that foo is recursive (bar/</a:t>
            </a:r>
            <a:r>
              <a:rPr lang="en-US" sz="2800" dirty="0" err="1">
                <a:solidFill>
                  <a:schemeClr val="tx2"/>
                </a:solidFill>
              </a:rPr>
              <a:t>baz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>
                <a:solidFill>
                  <a:schemeClr val="tx2"/>
                </a:solidFill>
                <a:sym typeface="Wingdings"/>
              </a:rPr>
              <a:t></a:t>
            </a:r>
            <a:r>
              <a:rPr lang="en-US" sz="2800" dirty="0">
                <a:solidFill>
                  <a:schemeClr val="tx2"/>
                </a:solidFill>
              </a:rPr>
              <a:t> foo)</a:t>
            </a:r>
          </a:p>
          <a:p>
            <a:pPr>
              <a:lnSpc>
                <a:spcPct val="94000"/>
              </a:lnSpc>
            </a:pPr>
            <a:endParaRPr lang="en-US" sz="2800" dirty="0">
              <a:solidFill>
                <a:schemeClr val="tx2"/>
              </a:solidFill>
              <a:latin typeface="Source Sans Pro" panose="020B050303040302020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6858004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Question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95800" y="2131790"/>
            <a:ext cx="4191000" cy="609600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9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3</a:t>
            </a:fld>
            <a:endParaRPr lang="en-US"/>
          </a:p>
        </p:txBody>
      </p:sp>
      <p:pic>
        <p:nvPicPr>
          <p:cNvPr id="6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800" y="997816"/>
            <a:ext cx="4318000" cy="4991100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495800" y="997817"/>
            <a:ext cx="4495800" cy="4991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Calibri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4000"/>
              </a:lnSpc>
            </a:pPr>
            <a:r>
              <a:rPr lang="en-US" sz="2800" dirty="0">
                <a:solidFill>
                  <a:schemeClr val="tx2"/>
                </a:solidFill>
                <a:latin typeface="Source Sans Pro" panose="020B0503030403020204"/>
              </a:rPr>
              <a:t>You are a compiler. Do you choose to put </a:t>
            </a:r>
            <a:r>
              <a:rPr lang="en-US" sz="2800" dirty="0">
                <a:solidFill>
                  <a:schemeClr val="accent6"/>
                </a:solidFill>
                <a:latin typeface="Source Sans Pro" panose="020B0503030403020204"/>
              </a:rPr>
              <a:t>b</a:t>
            </a:r>
            <a:r>
              <a:rPr lang="en-US" sz="2800" dirty="0">
                <a:solidFill>
                  <a:schemeClr val="tx2"/>
                </a:solidFill>
                <a:latin typeface="Source Sans Pro" panose="020B0503030403020204"/>
              </a:rPr>
              <a:t> in a:</a:t>
            </a:r>
          </a:p>
          <a:p>
            <a:pPr>
              <a:lnSpc>
                <a:spcPct val="94000"/>
              </a:lnSpc>
            </a:pPr>
            <a:endParaRPr lang="en-US" sz="2400" dirty="0">
              <a:solidFill>
                <a:schemeClr val="tx2"/>
              </a:solidFill>
              <a:latin typeface="Source Sans Pro" panose="020B0503030403020204"/>
            </a:endParaRP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Caller-saved register (t)</a:t>
            </a: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 err="1">
                <a:solidFill>
                  <a:schemeClr val="tx2"/>
                </a:solidFill>
                <a:latin typeface="Source Sans Pro" panose="020B0503030403020204"/>
              </a:rPr>
              <a:t>Callee</a:t>
            </a: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-saved register (s)</a:t>
            </a: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Depends on where we put the other variables in this </a:t>
            </a:r>
            <a:r>
              <a:rPr lang="en-US" sz="2400" dirty="0" err="1">
                <a:solidFill>
                  <a:schemeClr val="tx2"/>
                </a:solidFill>
                <a:latin typeface="Source Sans Pro" panose="020B0503030403020204"/>
              </a:rPr>
              <a:t>fn</a:t>
            </a:r>
            <a:endParaRPr lang="en-US" sz="2400" dirty="0">
              <a:solidFill>
                <a:schemeClr val="tx2"/>
              </a:solidFill>
              <a:latin typeface="Source Sans Pro" panose="020B0503030403020204"/>
            </a:endParaRPr>
          </a:p>
          <a:p>
            <a:pPr marL="514350" indent="-514350">
              <a:lnSpc>
                <a:spcPct val="94000"/>
              </a:lnSpc>
              <a:buAutoNum type="alphaUcParenBoth"/>
            </a:pPr>
            <a:r>
              <a:rPr lang="en-US" sz="2400" dirty="0">
                <a:solidFill>
                  <a:schemeClr val="tx2"/>
                </a:solidFill>
                <a:latin typeface="Source Sans Pro" panose="020B0503030403020204"/>
              </a:rPr>
              <a:t>Both are equally valid</a:t>
            </a:r>
          </a:p>
          <a:p>
            <a:pPr marL="514350" indent="-514350">
              <a:lnSpc>
                <a:spcPct val="94000"/>
              </a:lnSpc>
              <a:buAutoNum type="alphaUcParenBoth"/>
            </a:pPr>
            <a:endParaRPr lang="en-US" sz="2800" dirty="0">
              <a:solidFill>
                <a:schemeClr val="tx2"/>
              </a:solidFill>
              <a:latin typeface="Source Sans Pro" panose="020B0503030403020204"/>
            </a:endParaRPr>
          </a:p>
          <a:p>
            <a:pPr>
              <a:lnSpc>
                <a:spcPct val="94000"/>
              </a:lnSpc>
            </a:pPr>
            <a:endParaRPr lang="en-US" sz="2800" dirty="0">
              <a:solidFill>
                <a:schemeClr val="tx2"/>
              </a:solidFill>
              <a:latin typeface="Source Sans Pro" panose="020B050303040302020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6858004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Question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495800" y="2636838"/>
            <a:ext cx="4191000" cy="609600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4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0A56F-BD0F-4BDF-9912-D1E89E9626C0}" type="slidenum">
              <a:rPr lang="en-US" smtClean="0"/>
              <a:t>4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5334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6"/>
                </a:solidFill>
              </a:rPr>
              <a:t>Question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4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08155" y="838200"/>
            <a:ext cx="9124335" cy="5638800"/>
          </a:xfrm>
        </p:spPr>
        <p:txBody>
          <a:bodyPr>
            <a:normAutofit lnSpcReduction="10000"/>
          </a:bodyPr>
          <a:lstStyle/>
          <a:p>
            <a:pPr marL="0" lvl="1" indent="0">
              <a:buClrTx/>
              <a:buNone/>
            </a:pPr>
            <a:r>
              <a:rPr lang="en-US" dirty="0"/>
              <a:t>Which is a true statement about the arguments to the function </a:t>
            </a:r>
          </a:p>
          <a:p>
            <a:pPr marL="0" lvl="1" indent="0">
              <a:buClrTx/>
              <a:buNone/>
            </a:pPr>
            <a:r>
              <a:rPr lang="en-US" sz="2400" dirty="0">
                <a:latin typeface="Courier New" pitchFamily="49" charset="0"/>
              </a:rPr>
              <a:t>void sub(int a, int b, int c, int d, </a:t>
            </a:r>
            <a:r>
              <a:rPr lang="en-US" sz="2400" dirty="0" err="1">
                <a:latin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</a:rPr>
              <a:t> e, </a:t>
            </a:r>
            <a:r>
              <a:rPr lang="en-US" sz="2400" dirty="0" err="1">
                <a:latin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</a:rPr>
              <a:t> f, </a:t>
            </a:r>
            <a:r>
              <a:rPr lang="en-US" sz="2400" dirty="0" err="1">
                <a:latin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</a:rPr>
              <a:t> g, </a:t>
            </a:r>
            <a:r>
              <a:rPr lang="en-US" sz="2400" dirty="0" err="1">
                <a:latin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</a:rPr>
              <a:t> h, </a:t>
            </a:r>
            <a:r>
              <a:rPr lang="en-US" sz="2400" dirty="0" err="1">
                <a:latin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</a:rPr>
              <a:t> i);</a:t>
            </a:r>
          </a:p>
          <a:p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Arguments 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a-i</a:t>
            </a:r>
            <a:r>
              <a:rPr lang="en-US" dirty="0"/>
              <a:t> are all passed in registers.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Arguments 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a-i</a:t>
            </a:r>
            <a:r>
              <a:rPr lang="en-US" dirty="0"/>
              <a:t> are all stored on the stack.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Only i is stored on the stack,                  but space is allocated for all 9 arguments.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Only a-h are stored on the stack,           but space is allocated for all 9 arguments.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5026" y="3877633"/>
            <a:ext cx="8770374" cy="99060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8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84416"/>
            <a:ext cx="8229600" cy="378767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Which statement is FALSE?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cs typeface="Courier"/>
              </a:rPr>
              <a:t>:  RISC-V uses </a:t>
            </a:r>
            <a:r>
              <a:rPr lang="en-US" b="1" dirty="0" err="1">
                <a:latin typeface="Courier New"/>
                <a:cs typeface="Courier New"/>
              </a:rPr>
              <a:t>jal</a:t>
            </a:r>
            <a:r>
              <a:rPr lang="en-US" dirty="0">
                <a:cs typeface="Courier"/>
              </a:rPr>
              <a:t> to invoke a function and</a:t>
            </a:r>
            <a:br>
              <a:rPr lang="en-US" dirty="0">
                <a:cs typeface="Courier"/>
              </a:rPr>
            </a:br>
            <a:r>
              <a:rPr lang="en-US" b="1" dirty="0" err="1">
                <a:latin typeface="Courier New"/>
                <a:cs typeface="Courier New"/>
              </a:rPr>
              <a:t>jr</a:t>
            </a:r>
            <a:r>
              <a:rPr lang="en-US" dirty="0">
                <a:cs typeface="Courier"/>
              </a:rPr>
              <a:t> to return from a function </a:t>
            </a:r>
          </a:p>
          <a:p>
            <a:pPr marL="0" indent="0">
              <a:buNone/>
            </a:pPr>
            <a:endParaRPr lang="en-US" dirty="0">
              <a:cs typeface="Courier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8000"/>
                </a:solidFill>
              </a:rPr>
              <a:t>2</a:t>
            </a:r>
            <a:r>
              <a:rPr lang="en-US" dirty="0">
                <a:cs typeface="Courier"/>
              </a:rPr>
              <a:t>: 	</a:t>
            </a:r>
            <a:r>
              <a:rPr lang="en-US" b="1" dirty="0" err="1">
                <a:latin typeface="Courier"/>
                <a:cs typeface="Courier"/>
              </a:rPr>
              <a:t>jal</a:t>
            </a:r>
            <a:r>
              <a:rPr lang="en-US" dirty="0">
                <a:cs typeface="Courier"/>
              </a:rPr>
              <a:t> saves PC+1 in </a:t>
            </a:r>
            <a:r>
              <a:rPr lang="en-US" b="1" dirty="0">
                <a:latin typeface="Courier"/>
                <a:cs typeface="Courier"/>
              </a:rPr>
              <a:t>ra</a:t>
            </a:r>
          </a:p>
          <a:p>
            <a:pPr marL="0" indent="0">
              <a:buNone/>
            </a:pPr>
            <a:endParaRPr lang="en-US" b="1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2"/>
                </a:solidFill>
              </a:rPr>
              <a:t>3</a:t>
            </a:r>
            <a:r>
              <a:rPr lang="en-US" dirty="0">
                <a:cs typeface="Courier"/>
              </a:rPr>
              <a:t>: 	The </a:t>
            </a:r>
            <a:r>
              <a:rPr lang="en-US" dirty="0" err="1">
                <a:cs typeface="Courier"/>
              </a:rPr>
              <a:t>callee</a:t>
            </a:r>
            <a:r>
              <a:rPr lang="en-US" dirty="0">
                <a:cs typeface="Courier"/>
              </a:rPr>
              <a:t> can use temporary registers (</a:t>
            </a:r>
            <a:r>
              <a:rPr lang="en-US" b="1" dirty="0" err="1">
                <a:latin typeface="Courier New"/>
                <a:cs typeface="Courier New"/>
              </a:rPr>
              <a:t>t</a:t>
            </a:r>
            <a:r>
              <a:rPr lang="en-US" i="1" dirty="0" err="1">
                <a:latin typeface="Courier New"/>
                <a:cs typeface="Courier New"/>
              </a:rPr>
              <a:t>i</a:t>
            </a:r>
            <a:r>
              <a:rPr lang="en-US" dirty="0">
                <a:cs typeface="Courier"/>
              </a:rPr>
              <a:t>) without saving and restoring them</a:t>
            </a:r>
          </a:p>
          <a:p>
            <a:pPr marL="0" indent="0">
              <a:buNone/>
            </a:pPr>
            <a:endParaRPr lang="en-US" dirty="0">
              <a:cs typeface="Courier"/>
            </a:endParaRPr>
          </a:p>
          <a:p>
            <a:pPr marL="0" indent="0">
              <a:buNone/>
            </a:pPr>
            <a:r>
              <a:rPr lang="en-US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r>
              <a:rPr lang="en-US" dirty="0">
                <a:cs typeface="Courier"/>
              </a:rPr>
              <a:t>: 	The caller can rely on save registers (</a:t>
            </a:r>
            <a:r>
              <a:rPr lang="en-US" b="1" dirty="0" err="1">
                <a:latin typeface="Courier"/>
                <a:cs typeface="Courier"/>
              </a:rPr>
              <a:t>s</a:t>
            </a:r>
            <a:r>
              <a:rPr lang="en-US" i="1" dirty="0" err="1">
                <a:latin typeface="Courier"/>
                <a:cs typeface="Courier"/>
              </a:rPr>
              <a:t>i</a:t>
            </a:r>
            <a:r>
              <a:rPr lang="en-US" dirty="0">
                <a:cs typeface="Courier"/>
              </a:rPr>
              <a:t>) without fear of </a:t>
            </a:r>
            <a:r>
              <a:rPr lang="en-US" dirty="0" err="1">
                <a:cs typeface="Courier"/>
              </a:rPr>
              <a:t>callee</a:t>
            </a:r>
            <a:r>
              <a:rPr lang="en-US" dirty="0">
                <a:cs typeface="Courier"/>
              </a:rPr>
              <a:t> changing them</a:t>
            </a:r>
          </a:p>
          <a:p>
            <a:endParaRPr lang="en-US" dirty="0">
              <a:cs typeface="Couri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90849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9266</TotalTime>
  <Words>340</Words>
  <Application>Microsoft Macintosh PowerPoint</Application>
  <PresentationFormat>On-screen Show (4:3)</PresentationFormat>
  <Paragraphs>47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</vt:lpstr>
      <vt:lpstr>Arial Narrow</vt:lpstr>
      <vt:lpstr>Calibri</vt:lpstr>
      <vt:lpstr>Consolas</vt:lpstr>
      <vt:lpstr>Courier</vt:lpstr>
      <vt:lpstr>Courier New</vt:lpstr>
      <vt:lpstr>Roboto Regular</vt:lpstr>
      <vt:lpstr>Source Sans Pro</vt:lpstr>
      <vt:lpstr>Times New Roman</vt:lpstr>
      <vt:lpstr>Wingdings</vt:lpstr>
      <vt:lpstr>UWTheme-351-Au18</vt:lpstr>
      <vt:lpstr>Question</vt:lpstr>
      <vt:lpstr>Question</vt:lpstr>
      <vt:lpstr>Question</vt:lpstr>
      <vt:lpstr>Question</vt:lpstr>
      <vt:lpstr>Quiz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x86 Programming III CSE 351 Autumn 2016</dc:title>
  <dc:creator>Justin Hsia</dc:creator>
  <cp:lastModifiedBy>Arrvindh Shriraman</cp:lastModifiedBy>
  <cp:revision>199</cp:revision>
  <cp:lastPrinted>2019-01-30T05:23:26Z</cp:lastPrinted>
  <dcterms:created xsi:type="dcterms:W3CDTF">2016-10-12T07:57:22Z</dcterms:created>
  <dcterms:modified xsi:type="dcterms:W3CDTF">2020-05-17T04:13:47Z</dcterms:modified>
</cp:coreProperties>
</file>