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2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5.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6.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7.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28.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69"/>
  </p:notesMasterIdLst>
  <p:handoutMasterIdLst>
    <p:handoutMasterId r:id="rId70"/>
  </p:handoutMasterIdLst>
  <p:sldIdLst>
    <p:sldId id="258" r:id="rId2"/>
    <p:sldId id="365" r:id="rId3"/>
    <p:sldId id="453" r:id="rId4"/>
    <p:sldId id="372" r:id="rId5"/>
    <p:sldId id="373" r:id="rId6"/>
    <p:sldId id="374" r:id="rId7"/>
    <p:sldId id="378" r:id="rId8"/>
    <p:sldId id="379" r:id="rId9"/>
    <p:sldId id="380" r:id="rId10"/>
    <p:sldId id="381" r:id="rId11"/>
    <p:sldId id="382" r:id="rId12"/>
    <p:sldId id="383" r:id="rId13"/>
    <p:sldId id="384" r:id="rId14"/>
    <p:sldId id="385" r:id="rId15"/>
    <p:sldId id="459" r:id="rId16"/>
    <p:sldId id="402" r:id="rId17"/>
    <p:sldId id="386" r:id="rId18"/>
    <p:sldId id="298" r:id="rId19"/>
    <p:sldId id="299" r:id="rId20"/>
    <p:sldId id="312" r:id="rId21"/>
    <p:sldId id="314" r:id="rId22"/>
    <p:sldId id="315" r:id="rId23"/>
    <p:sldId id="460" r:id="rId24"/>
    <p:sldId id="330" r:id="rId25"/>
    <p:sldId id="297" r:id="rId26"/>
    <p:sldId id="294" r:id="rId27"/>
    <p:sldId id="331" r:id="rId28"/>
    <p:sldId id="445" r:id="rId29"/>
    <p:sldId id="295" r:id="rId30"/>
    <p:sldId id="296" r:id="rId31"/>
    <p:sldId id="446" r:id="rId32"/>
    <p:sldId id="447" r:id="rId33"/>
    <p:sldId id="448" r:id="rId34"/>
    <p:sldId id="449" r:id="rId35"/>
    <p:sldId id="450" r:id="rId36"/>
    <p:sldId id="451" r:id="rId37"/>
    <p:sldId id="452" r:id="rId38"/>
    <p:sldId id="307" r:id="rId39"/>
    <p:sldId id="308" r:id="rId40"/>
    <p:sldId id="309" r:id="rId41"/>
    <p:sldId id="310" r:id="rId42"/>
    <p:sldId id="311" r:id="rId43"/>
    <p:sldId id="456" r:id="rId44"/>
    <p:sldId id="457" r:id="rId45"/>
    <p:sldId id="405" r:id="rId46"/>
    <p:sldId id="406" r:id="rId47"/>
    <p:sldId id="407" r:id="rId48"/>
    <p:sldId id="408" r:id="rId49"/>
    <p:sldId id="409" r:id="rId50"/>
    <p:sldId id="410" r:id="rId51"/>
    <p:sldId id="411" r:id="rId52"/>
    <p:sldId id="414" r:id="rId53"/>
    <p:sldId id="415" r:id="rId54"/>
    <p:sldId id="461" r:id="rId55"/>
    <p:sldId id="326" r:id="rId56"/>
    <p:sldId id="391" r:id="rId57"/>
    <p:sldId id="395" r:id="rId58"/>
    <p:sldId id="396" r:id="rId59"/>
    <p:sldId id="422" r:id="rId60"/>
    <p:sldId id="397" r:id="rId61"/>
    <p:sldId id="398" r:id="rId62"/>
    <p:sldId id="399" r:id="rId63"/>
    <p:sldId id="400" r:id="rId64"/>
    <p:sldId id="401" r:id="rId65"/>
    <p:sldId id="420" r:id="rId66"/>
    <p:sldId id="421" r:id="rId67"/>
    <p:sldId id="40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999999"/>
    <a:srgbClr val="CCFFCC"/>
    <a:srgbClr val="F6F5BD"/>
    <a:srgbClr val="4B2A8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1" autoAdjust="0"/>
    <p:restoredTop sz="87430" autoAdjust="0"/>
  </p:normalViewPr>
  <p:slideViewPr>
    <p:cSldViewPr snapToGrid="0">
      <p:cViewPr varScale="1">
        <p:scale>
          <a:sx n="107" d="100"/>
          <a:sy n="107" d="100"/>
        </p:scale>
        <p:origin x="1408" y="17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Footer Placeholder 3"/>
          <p:cNvSpPr>
            <a:spLocks noGrp="1"/>
          </p:cNvSpPr>
          <p:nvPr>
            <p:ph type="ftr" sz="quarter" idx="2"/>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5"/>
            <a:ext cx="2971800" cy="458787"/>
          </a:xfrm>
          <a:prstGeom prst="rect">
            <a:avLst/>
          </a:prstGeom>
        </p:spPr>
        <p:txBody>
          <a:bodyPr vert="horz" lIns="91432" tIns="45716" rIns="91432" bIns="45716" rtlCol="0" anchor="b"/>
          <a:lstStyle>
            <a:lvl1pPr algn="r">
              <a:defRPr sz="1200"/>
            </a:lvl1pPr>
          </a:lstStyle>
          <a:p>
            <a:fld id="{5D80D1D6-9C99-4B88-B633-761E07CC4F53}" type="slidenum">
              <a:rPr lang="en-US" smtClean="0"/>
              <a:t>‹#›</a:t>
            </a:fld>
            <a:endParaRPr lang="en-US"/>
          </a:p>
        </p:txBody>
      </p:sp>
    </p:spTree>
    <p:extLst>
      <p:ext uri="{BB962C8B-B14F-4D97-AF65-F5344CB8AC3E}">
        <p14:creationId xmlns:p14="http://schemas.microsoft.com/office/powerpoint/2010/main" val="436145005"/>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32" tIns="45716" rIns="91432" bIns="45716" rtlCol="0" anchor="b"/>
          <a:lstStyle>
            <a:lvl1pPr algn="r">
              <a:defRPr sz="1200"/>
            </a:lvl1pPr>
          </a:lstStyle>
          <a:p>
            <a:fld id="{2BAD7538-8565-4F0B-97AA-24A06736E784}" type="slidenum">
              <a:rPr lang="en-US" smtClean="0"/>
              <a:t>‹#›</a:t>
            </a:fld>
            <a:endParaRPr lang="en-US"/>
          </a:p>
        </p:txBody>
      </p:sp>
    </p:spTree>
    <p:extLst>
      <p:ext uri="{BB962C8B-B14F-4D97-AF65-F5344CB8AC3E}">
        <p14:creationId xmlns:p14="http://schemas.microsoft.com/office/powerpoint/2010/main" val="3984287473"/>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312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76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9090" name="Rectangle 2"/>
          <p:cNvSpPr>
            <a:spLocks noGrp="1" noRot="1" noChangeAspect="1" noChangeArrowheads="1"/>
          </p:cNvSpPr>
          <p:nvPr>
            <p:ph type="sldImg"/>
          </p:nvPr>
        </p:nvSpPr>
        <p:spPr bwMode="auto">
          <a:xfrm>
            <a:off x="1198563" y="596900"/>
            <a:ext cx="4638675" cy="3478213"/>
          </a:xfrm>
          <a:prstGeom prst="rect">
            <a:avLst/>
          </a:prstGeom>
          <a:solidFill>
            <a:srgbClr val="FFFFFF"/>
          </a:solidFill>
          <a:ln>
            <a:solidFill>
              <a:srgbClr val="000000"/>
            </a:solidFill>
            <a:miter lim="800000"/>
            <a:headEnd/>
            <a:tailEnd/>
          </a:ln>
        </p:spPr>
      </p:sp>
      <p:sp>
        <p:nvSpPr>
          <p:cNvPr id="2009091"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extLst>
      <p:ext uri="{BB962C8B-B14F-4D97-AF65-F5344CB8AC3E}">
        <p14:creationId xmlns:p14="http://schemas.microsoft.com/office/powerpoint/2010/main" val="373255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51: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782" name="Google Shape;782;p51: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Substitute the proper immediate for &lt;framesize-4&gt;.</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Can order registers on stack however you want to, but must make sure to restore them properly.</a:t>
            </a:r>
            <a:endParaRPr sz="1200" b="0" i="0" u="none" strike="noStrike" cap="none">
              <a:solidFill>
                <a:schemeClr val="dk1"/>
              </a:solidFill>
              <a:latin typeface="Calibri"/>
              <a:ea typeface="Calibri"/>
              <a:cs typeface="Calibri"/>
              <a:sym typeface="Calibri"/>
            </a:endParaRPr>
          </a:p>
        </p:txBody>
      </p:sp>
      <p:sp>
        <p:nvSpPr>
          <p:cNvPr id="783" name="Google Shape;783;p51: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784" name="Google Shape;784;p51: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785" name="Google Shape;785;p51: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9730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4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6" name="Google Shape;736;p4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708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60: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745" name="Google Shape;745;p60: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46" name="Google Shape;746;p60: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747" name="Google Shape;747;p60: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748" name="Google Shape;748;p60: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729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62: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764" name="Google Shape;764;p62: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65" name="Google Shape;765;p62: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766" name="Google Shape;766;p62: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767" name="Google Shape;767;p62: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3295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-4 9</a:t>
            </a:r>
            <a:r>
              <a:rPr lang="en-US" baseline="30000" dirty="0"/>
              <a:t>th</a:t>
            </a:r>
            <a:r>
              <a:rPr lang="en-US" dirty="0"/>
              <a:t> outgoing </a:t>
            </a:r>
            <a:r>
              <a:rPr lang="en-US" dirty="0" err="1"/>
              <a:t>arg</a:t>
            </a:r>
            <a:endParaRPr lang="en-US" dirty="0"/>
          </a:p>
          <a:p>
            <a:r>
              <a:rPr lang="en-US" dirty="0"/>
              <a:t>-8</a:t>
            </a:r>
            <a:r>
              <a:rPr lang="en-US" baseline="0" dirty="0"/>
              <a:t> a7</a:t>
            </a:r>
            <a:endParaRPr lang="en-US" dirty="0"/>
          </a:p>
          <a:p>
            <a:r>
              <a:rPr lang="en-US" dirty="0"/>
              <a:t>-12 a6</a:t>
            </a:r>
          </a:p>
          <a:p>
            <a:r>
              <a:rPr lang="en-US" dirty="0"/>
              <a:t>-16 a5</a:t>
            </a:r>
          </a:p>
          <a:p>
            <a:r>
              <a:rPr lang="en-US" dirty="0"/>
              <a:t>-20 a4</a:t>
            </a:r>
          </a:p>
          <a:p>
            <a:r>
              <a:rPr lang="en-US" dirty="0"/>
              <a:t>-24 a3</a:t>
            </a:r>
          </a:p>
          <a:p>
            <a:r>
              <a:rPr lang="en-US" dirty="0"/>
              <a:t>-28 a2</a:t>
            </a:r>
          </a:p>
          <a:p>
            <a:r>
              <a:rPr lang="en-US" dirty="0"/>
              <a:t>-32 a1</a:t>
            </a:r>
          </a:p>
          <a:p>
            <a:r>
              <a:rPr lang="en-US" dirty="0"/>
              <a:t>-36 a0</a:t>
            </a:r>
          </a:p>
        </p:txBody>
      </p:sp>
      <p:sp>
        <p:nvSpPr>
          <p:cNvPr id="4" name="Slide Number Placeholder 3"/>
          <p:cNvSpPr>
            <a:spLocks noGrp="1"/>
          </p:cNvSpPr>
          <p:nvPr>
            <p:ph type="sldNum" sz="quarter" idx="10"/>
          </p:nvPr>
        </p:nvSpPr>
        <p:spPr/>
        <p:txBody>
          <a:bodyPr/>
          <a:lstStyle/>
          <a:p>
            <a:fld id="{548033E3-630C-4628-82B2-EC044DB001F5}" type="slidenum">
              <a:rPr lang="en-US" smtClean="0"/>
              <a:t>35</a:t>
            </a:fld>
            <a:endParaRPr lang="en-US"/>
          </a:p>
        </p:txBody>
      </p:sp>
    </p:spTree>
    <p:extLst>
      <p:ext uri="{BB962C8B-B14F-4D97-AF65-F5344CB8AC3E}">
        <p14:creationId xmlns:p14="http://schemas.microsoft.com/office/powerpoint/2010/main" val="1017729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40: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956" name="Google Shape;956;p40: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57" name="Google Shape;957;p40: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958" name="Google Shape;958;p40: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959" name="Google Shape;959;p40: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0872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42: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982" name="Google Shape;982;p42: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83" name="Google Shape;983;p42: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984" name="Google Shape;984;p42: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985" name="Google Shape;985;p42: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040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4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4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general, you would also want to save $a0 to the Stack, in case the function you call calls another function can overwrites $a0.</a:t>
            </a:r>
            <a:endParaRPr sz="1200" b="0" i="0" u="none" strike="noStrike" cap="none">
              <a:solidFill>
                <a:schemeClr val="dk1"/>
              </a:solidFill>
              <a:latin typeface="Calibri"/>
              <a:ea typeface="Calibri"/>
              <a:cs typeface="Calibri"/>
              <a:sym typeface="Calibri"/>
            </a:endParaRPr>
          </a:p>
        </p:txBody>
      </p:sp>
      <p:sp>
        <p:nvSpPr>
          <p:cNvPr id="999" name="Google Shape;999;p4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40</a:t>
            </a:fld>
            <a:endParaRPr sz="1300">
              <a:solidFill>
                <a:schemeClr val="dk1"/>
              </a:solidFill>
              <a:latin typeface="Calibri"/>
              <a:ea typeface="Calibri"/>
              <a:cs typeface="Calibri"/>
              <a:sym typeface="Calibri"/>
            </a:endParaRPr>
          </a:p>
        </p:txBody>
      </p:sp>
      <p:sp>
        <p:nvSpPr>
          <p:cNvPr id="1000" name="Google Shape;1000;p47: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01" name="Google Shape;1001;p47: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1002" name="Google Shape;1002;p47: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792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518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49: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1011" name="Google Shape;1011;p49: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12" name="Google Shape;1012;p49: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13" name="Google Shape;1013;p49: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1014" name="Google Shape;1014;p49: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6277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66: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2" name="Google Shape;1032;p6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9936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7: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3" name="Google Shape;1043;p6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065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6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68: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Recall:  memory is MUCH slower than registers.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more you know about the internals of the other functions you call, the more you can get away with (e.g. using temporary registers that you know the other functions don’t use, so you don’t bother saving them across function calls).</a:t>
            </a:r>
            <a:endParaRPr sz="1200" b="0" i="0" u="none" strike="noStrike" cap="none">
              <a:solidFill>
                <a:schemeClr val="dk1"/>
              </a:solidFill>
              <a:latin typeface="Calibri"/>
              <a:ea typeface="Calibri"/>
              <a:cs typeface="Calibri"/>
              <a:sym typeface="Calibri"/>
            </a:endParaRPr>
          </a:p>
        </p:txBody>
      </p:sp>
      <p:sp>
        <p:nvSpPr>
          <p:cNvPr id="1055" name="Google Shape;1055;p68: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44</a:t>
            </a:fld>
            <a:endParaRPr sz="1300">
              <a:solidFill>
                <a:schemeClr val="dk1"/>
              </a:solidFill>
              <a:latin typeface="Calibri"/>
              <a:ea typeface="Calibri"/>
              <a:cs typeface="Calibri"/>
              <a:sym typeface="Calibri"/>
            </a:endParaRPr>
          </a:p>
        </p:txBody>
      </p:sp>
      <p:sp>
        <p:nvSpPr>
          <p:cNvPr id="1056" name="Google Shape;1056;p68: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57" name="Google Shape;1057;p68: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1058" name="Google Shape;1058;p68: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2043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274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60</a:t>
            </a:fld>
            <a:endParaRPr lang="en-US"/>
          </a:p>
        </p:txBody>
      </p:sp>
    </p:spTree>
    <p:extLst>
      <p:ext uri="{BB962C8B-B14F-4D97-AF65-F5344CB8AC3E}">
        <p14:creationId xmlns:p14="http://schemas.microsoft.com/office/powerpoint/2010/main" val="997280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t>
            </a:r>
            <a:r>
              <a:rPr lang="en-US" baseline="0" dirty="0"/>
              <a:t> / </a:t>
            </a:r>
            <a:r>
              <a:rPr lang="en-US" baseline="0" dirty="0" err="1"/>
              <a:t>func</a:t>
            </a:r>
            <a:r>
              <a:rPr lang="en-US" baseline="0" dirty="0"/>
              <a:t> invocation / stack</a:t>
            </a:r>
          </a:p>
          <a:p>
            <a:r>
              <a:rPr lang="en-US" baseline="0" dirty="0"/>
              <a:t>file or </a:t>
            </a:r>
            <a:r>
              <a:rPr lang="en-US" baseline="0" dirty="0" err="1"/>
              <a:t>prog</a:t>
            </a:r>
            <a:r>
              <a:rPr lang="en-US" baseline="0" dirty="0"/>
              <a:t> / </a:t>
            </a:r>
            <a:r>
              <a:rPr lang="en-US" baseline="0" dirty="0" err="1"/>
              <a:t>prog</a:t>
            </a:r>
            <a:r>
              <a:rPr lang="en-US" baseline="0" dirty="0"/>
              <a:t> execution / data segment</a:t>
            </a:r>
          </a:p>
          <a:p>
            <a:r>
              <a:rPr lang="en-US" baseline="0" dirty="0" err="1"/>
              <a:t>undef</a:t>
            </a:r>
            <a:r>
              <a:rPr lang="en-US" baseline="0" dirty="0"/>
              <a:t> / </a:t>
            </a:r>
            <a:r>
              <a:rPr lang="en-US" baseline="0" dirty="0" err="1"/>
              <a:t>malloc</a:t>
            </a:r>
            <a:r>
              <a:rPr lang="en-US" baseline="0" dirty="0"/>
              <a:t> to free / heap</a:t>
            </a:r>
          </a:p>
          <a:p>
            <a:r>
              <a:rPr lang="en-US" baseline="0" dirty="0"/>
              <a:t>bug in this code</a:t>
            </a:r>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62</a:t>
            </a:fld>
            <a:endParaRPr lang="en-US"/>
          </a:p>
        </p:txBody>
      </p:sp>
    </p:spTree>
    <p:extLst>
      <p:ext uri="{BB962C8B-B14F-4D97-AF65-F5344CB8AC3E}">
        <p14:creationId xmlns:p14="http://schemas.microsoft.com/office/powerpoint/2010/main" val="3877702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t>
            </a:r>
            <a:r>
              <a:rPr lang="en-US" baseline="0" dirty="0"/>
              <a:t> / </a:t>
            </a:r>
            <a:r>
              <a:rPr lang="en-US" baseline="0" dirty="0" err="1"/>
              <a:t>func</a:t>
            </a:r>
            <a:r>
              <a:rPr lang="en-US" baseline="0" dirty="0"/>
              <a:t> invocation / stack</a:t>
            </a:r>
          </a:p>
          <a:p>
            <a:r>
              <a:rPr lang="en-US" baseline="0" dirty="0"/>
              <a:t>file or </a:t>
            </a:r>
            <a:r>
              <a:rPr lang="en-US" baseline="0" dirty="0" err="1"/>
              <a:t>prog</a:t>
            </a:r>
            <a:r>
              <a:rPr lang="en-US" baseline="0" dirty="0"/>
              <a:t> / </a:t>
            </a:r>
            <a:r>
              <a:rPr lang="en-US" baseline="0" dirty="0" err="1"/>
              <a:t>prog</a:t>
            </a:r>
            <a:r>
              <a:rPr lang="en-US" baseline="0" dirty="0"/>
              <a:t> execution / data segment</a:t>
            </a:r>
          </a:p>
          <a:p>
            <a:r>
              <a:rPr lang="en-US" baseline="0" dirty="0" err="1"/>
              <a:t>undef</a:t>
            </a:r>
            <a:r>
              <a:rPr lang="en-US" baseline="0" dirty="0"/>
              <a:t> / </a:t>
            </a:r>
            <a:r>
              <a:rPr lang="en-US" baseline="0" dirty="0" err="1"/>
              <a:t>malloc</a:t>
            </a:r>
            <a:r>
              <a:rPr lang="en-US" baseline="0" dirty="0"/>
              <a:t> to free / heap</a:t>
            </a:r>
          </a:p>
          <a:p>
            <a:r>
              <a:rPr lang="en-US" baseline="0" dirty="0"/>
              <a:t>bug in this code</a:t>
            </a:r>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64</a:t>
            </a:fld>
            <a:endParaRPr lang="en-US"/>
          </a:p>
        </p:txBody>
      </p:sp>
    </p:spTree>
    <p:extLst>
      <p:ext uri="{BB962C8B-B14F-4D97-AF65-F5344CB8AC3E}">
        <p14:creationId xmlns:p14="http://schemas.microsoft.com/office/powerpoint/2010/main" val="1842986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data at 0x1000</a:t>
            </a:r>
            <a:r>
              <a:rPr lang="en-US" dirty="0">
                <a:solidFill>
                  <a:schemeClr val="accent1"/>
                </a:solidFill>
              </a:rPr>
              <a:t>0000</a:t>
            </a:r>
          </a:p>
          <a:p>
            <a:r>
              <a:rPr lang="en-US" dirty="0"/>
              <a:t># data at 0x1000</a:t>
            </a:r>
            <a:r>
              <a:rPr lang="en-US" dirty="0">
                <a:solidFill>
                  <a:schemeClr val="accent1"/>
                </a:solidFill>
              </a:rPr>
              <a:t>0FFF</a:t>
            </a:r>
          </a:p>
          <a:p>
            <a:r>
              <a:rPr lang="en-US" dirty="0"/>
              <a:t>(4KB range)</a:t>
            </a:r>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65</a:t>
            </a:fld>
            <a:endParaRPr lang="en-US"/>
          </a:p>
        </p:txBody>
      </p:sp>
    </p:spTree>
    <p:extLst>
      <p:ext uri="{BB962C8B-B14F-4D97-AF65-F5344CB8AC3E}">
        <p14:creationId xmlns:p14="http://schemas.microsoft.com/office/powerpoint/2010/main" val="324950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to the </a:t>
            </a:r>
            <a:r>
              <a:rPr lang="en-GB" sz="1200" dirty="0" err="1"/>
              <a:t>callee</a:t>
            </a:r>
            <a:r>
              <a:rPr lang="en-GB" sz="1200" dirty="0"/>
              <a:t> (called procedure)</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back</a:t>
            </a:r>
          </a:p>
          <a:p>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4</a:t>
            </a:fld>
            <a:endParaRPr lang="en-US"/>
          </a:p>
        </p:txBody>
      </p:sp>
    </p:spTree>
    <p:extLst>
      <p:ext uri="{BB962C8B-B14F-4D97-AF65-F5344CB8AC3E}">
        <p14:creationId xmlns:p14="http://schemas.microsoft.com/office/powerpoint/2010/main" val="119402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to the </a:t>
            </a:r>
            <a:r>
              <a:rPr lang="en-GB" sz="1200" dirty="0" err="1"/>
              <a:t>callee</a:t>
            </a:r>
            <a:r>
              <a:rPr lang="en-GB" sz="1200" dirty="0"/>
              <a:t> (called procedure)</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back</a:t>
            </a:r>
          </a:p>
          <a:p>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5</a:t>
            </a:fld>
            <a:endParaRPr lang="en-US"/>
          </a:p>
        </p:txBody>
      </p:sp>
    </p:spTree>
    <p:extLst>
      <p:ext uri="{BB962C8B-B14F-4D97-AF65-F5344CB8AC3E}">
        <p14:creationId xmlns:p14="http://schemas.microsoft.com/office/powerpoint/2010/main" val="28146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1865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5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5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Exact ordering of saved registers is up to you (make sure you keep track, though!).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(actually don’t need to save argument registers)</a:t>
            </a:r>
            <a:endParaRPr/>
          </a:p>
        </p:txBody>
      </p:sp>
      <p:sp>
        <p:nvSpPr>
          <p:cNvPr id="819" name="Google Shape;819;p54: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18</a:t>
            </a:fld>
            <a:endParaRPr sz="1300">
              <a:solidFill>
                <a:schemeClr val="dk1"/>
              </a:solidFill>
              <a:latin typeface="Calibri"/>
              <a:ea typeface="Calibri"/>
              <a:cs typeface="Calibri"/>
              <a:sym typeface="Calibri"/>
            </a:endParaRPr>
          </a:p>
        </p:txBody>
      </p:sp>
      <p:sp>
        <p:nvSpPr>
          <p:cNvPr id="820" name="Google Shape;820;p54: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821" name="Google Shape;821;p54: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822" name="Google Shape;822;p54: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172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5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4" name="Google Shape;844;p5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16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21</a:t>
            </a:fld>
            <a:endParaRPr lang="en-US"/>
          </a:p>
        </p:txBody>
      </p:sp>
    </p:spTree>
    <p:extLst>
      <p:ext uri="{BB962C8B-B14F-4D97-AF65-F5344CB8AC3E}">
        <p14:creationId xmlns:p14="http://schemas.microsoft.com/office/powerpoint/2010/main" val="190465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22</a:t>
            </a:fld>
            <a:endParaRPr lang="en-US"/>
          </a:p>
        </p:txBody>
      </p:sp>
    </p:spTree>
    <p:extLst>
      <p:ext uri="{BB962C8B-B14F-4D97-AF65-F5344CB8AC3E}">
        <p14:creationId xmlns:p14="http://schemas.microsoft.com/office/powerpoint/2010/main" val="3090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95831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162561" y="1362075"/>
            <a:ext cx="882904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Tree>
    <p:extLst>
      <p:ext uri="{BB962C8B-B14F-4D97-AF65-F5344CB8AC3E}">
        <p14:creationId xmlns:p14="http://schemas.microsoft.com/office/powerpoint/2010/main" val="22597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629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18017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256350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30287529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2D011864-6A66-40DB-AE45-3F49E206A411}" type="slidenum">
              <a:rPr lang="en-US" smtClean="0"/>
              <a:pPr/>
              <a:t>‹#›</a:t>
            </a:fld>
            <a:endParaRPr lang="en-US"/>
          </a:p>
        </p:txBody>
      </p:sp>
      <p:sp>
        <p:nvSpPr>
          <p:cNvPr id="9" name="Rectangle 8"/>
          <p:cNvSpPr>
            <a:spLocks noChangeArrowheads="1"/>
          </p:cNvSpPr>
          <p:nvPr/>
        </p:nvSpPr>
        <p:spPr bwMode="auto">
          <a:xfrm>
            <a:off x="0" y="0"/>
            <a:ext cx="9144000" cy="228600"/>
          </a:xfrm>
          <a:prstGeom prst="rect">
            <a:avLst/>
          </a:prstGeom>
          <a:solidFill>
            <a:schemeClr val="tx1"/>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286663"/>
            <a:ext cx="2150721" cy="169037"/>
          </a:xfrm>
          <a:prstGeom prst="rect">
            <a:avLst/>
          </a:prstGeom>
        </p:spPr>
      </p:pic>
      <p:sp>
        <p:nvSpPr>
          <p:cNvPr id="16" name="TextBox 15"/>
          <p:cNvSpPr txBox="1"/>
          <p:nvPr/>
        </p:nvSpPr>
        <p:spPr>
          <a:xfrm>
            <a:off x="8606673" y="-2231"/>
            <a:ext cx="53732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CS295</a:t>
            </a:r>
          </a:p>
        </p:txBody>
      </p:sp>
      <p:sp>
        <p:nvSpPr>
          <p:cNvPr id="22" name="TextBox 21"/>
          <p:cNvSpPr txBox="1"/>
          <p:nvPr/>
        </p:nvSpPr>
        <p:spPr>
          <a:xfrm>
            <a:off x="3697418" y="-2231"/>
            <a:ext cx="1749198"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L08 – RISC V – Function Calls</a:t>
            </a:r>
          </a:p>
        </p:txBody>
      </p:sp>
    </p:spTree>
    <p:extLst>
      <p:ext uri="{BB962C8B-B14F-4D97-AF65-F5344CB8AC3E}">
        <p14:creationId xmlns:p14="http://schemas.microsoft.com/office/powerpoint/2010/main" val="21119328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tags" Target="../tags/tag12.xml"/></Relationships>
</file>

<file path=ppt/slides/_rels/slide3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Layout" Target="../slideLayouts/slideLayout6.xml"/><Relationship Id="rId4" Type="http://schemas.openxmlformats.org/officeDocument/2006/relationships/tags" Target="../tags/tag20.xml"/></Relationships>
</file>

<file path=ppt/slides/_rels/slide3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slideLayout" Target="../slideLayouts/slideLayout6.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35.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ags" Target="../tags/tag37.xml"/><Relationship Id="rId21" Type="http://schemas.openxmlformats.org/officeDocument/2006/relationships/slideLayout" Target="../slideLayouts/slideLayout6.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3" Type="http://schemas.openxmlformats.org/officeDocument/2006/relationships/tags" Target="../tags/tag57.xml"/><Relationship Id="rId21" Type="http://schemas.openxmlformats.org/officeDocument/2006/relationships/slideLayout" Target="../slideLayouts/slideLayout6.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19" Type="http://schemas.openxmlformats.org/officeDocument/2006/relationships/tags" Target="../tags/tag73.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s/_rels/slide37.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slideLayout" Target="../slideLayouts/slideLayout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tags" Target="../tags/tag89.xml"/><Relationship Id="rId10" Type="http://schemas.openxmlformats.org/officeDocument/2006/relationships/tags" Target="../tags/tag84.xml"/><Relationship Id="rId19" Type="http://schemas.openxmlformats.org/officeDocument/2006/relationships/tags" Target="../tags/tag93.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5.xml"/><Relationship Id="rId1" Type="http://schemas.openxmlformats.org/officeDocument/2006/relationships/tags" Target="../tags/tag9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2" Type="http://schemas.openxmlformats.org/officeDocument/2006/relationships/tags" Target="../tags/tag97.xml"/><Relationship Id="rId16" Type="http://schemas.openxmlformats.org/officeDocument/2006/relationships/slideLayout" Target="../slideLayouts/slideLayout6.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notesSlide" Target="../notesSlides/notesSlide25.xml"/></Relationships>
</file>

<file path=ppt/slides/_rels/slide61.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32.xml"/></Relationships>
</file>

<file path=ppt/slides/_rels/slide63.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tags" Target="../tags/tag144.xml"/><Relationship Id="rId2" Type="http://schemas.openxmlformats.org/officeDocument/2006/relationships/tags" Target="../tags/tag134.xml"/><Relationship Id="rId16" Type="http://schemas.openxmlformats.org/officeDocument/2006/relationships/slideLayout" Target="../slideLayouts/slideLayout6.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5" Type="http://schemas.openxmlformats.org/officeDocument/2006/relationships/tags" Target="../tags/tag137.xml"/><Relationship Id="rId15" Type="http://schemas.openxmlformats.org/officeDocument/2006/relationships/tags" Target="../tags/tag147.xml"/><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tags" Target="../tags/tag14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48.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notesSlide" Target="../notesSlides/notesSlide28.xml"/></Relationships>
</file>

<file path=ppt/slides/_rels/slide66.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slideLayout" Target="../slideLayouts/slideLayout6.xml"/><Relationship Id="rId2" Type="http://schemas.openxmlformats.org/officeDocument/2006/relationships/tags" Target="../tags/tag152.xml"/><Relationship Id="rId16" Type="http://schemas.openxmlformats.org/officeDocument/2006/relationships/tags" Target="../tags/tag166.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5" Type="http://schemas.openxmlformats.org/officeDocument/2006/relationships/tags" Target="../tags/tag165.xml"/><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solidFill>
                  <a:srgbClr val="FF0000"/>
                </a:solidFill>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t>Call Stack</a:t>
            </a:r>
            <a:endParaRPr sz="3200" b="0" i="0" u="none" strike="noStrike" cap="none" dirty="0">
              <a:solidFill>
                <a:srgbClr val="000000"/>
              </a:solidFill>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t>Register Convention</a:t>
            </a:r>
          </a:p>
          <a:p>
            <a:pPr marL="342900" lvl="0" indent="-342900" algn="l" rtl="0">
              <a:spcBef>
                <a:spcPts val="560"/>
              </a:spcBef>
              <a:spcAft>
                <a:spcPts val="0"/>
              </a:spcAft>
              <a:buClr>
                <a:schemeClr val="dk1"/>
              </a:buClr>
              <a:buSzPts val="3200"/>
              <a:buFont typeface="Arial"/>
              <a:buChar char="•"/>
            </a:pPr>
            <a:r>
              <a:rPr lang="en-US" dirty="0"/>
              <a:t>Program memory layout</a:t>
            </a:r>
            <a:endParaRPr dirty="0"/>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5385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10</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16" name="Rectangle 15"/>
          <p:cNvSpPr/>
          <p:nvPr/>
        </p:nvSpPr>
        <p:spPr>
          <a:xfrm>
            <a:off x="508380" y="782126"/>
            <a:ext cx="133081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1"/>
                </a:solidFill>
                <a:latin typeface="Source Sans Pro" panose="020B0503030403020204"/>
              </a:rPr>
              <a:t>First call</a:t>
            </a:r>
          </a:p>
        </p:txBody>
      </p:sp>
      <p:sp>
        <p:nvSpPr>
          <p:cNvPr id="13" name="TextBox 12"/>
          <p:cNvSpPr txBox="1"/>
          <p:nvPr/>
        </p:nvSpPr>
        <p:spPr>
          <a:xfrm>
            <a:off x="7620000" y="853148"/>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77628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11</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6" name="Rectangle 15"/>
          <p:cNvSpPr/>
          <p:nvPr/>
        </p:nvSpPr>
        <p:spPr>
          <a:xfrm>
            <a:off x="508380" y="782126"/>
            <a:ext cx="2172390"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rgbClr val="FF2F92"/>
                </a:solidFill>
                <a:latin typeface="Source Sans Pro" panose="020B0503030403020204"/>
              </a:rPr>
              <a:t>Recursive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sp>
        <p:nvSpPr>
          <p:cNvPr id="21" name="TextBox 20"/>
          <p:cNvSpPr txBox="1"/>
          <p:nvPr/>
        </p:nvSpPr>
        <p:spPr>
          <a:xfrm>
            <a:off x="7620000" y="860291"/>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22" name="TextBox 21"/>
          <p:cNvSpPr txBox="1"/>
          <p:nvPr/>
        </p:nvSpPr>
        <p:spPr>
          <a:xfrm>
            <a:off x="7620000" y="852104"/>
            <a:ext cx="1143000" cy="461665"/>
          </a:xfrm>
          <a:prstGeom prst="rect">
            <a:avLst/>
          </a:prstGeom>
          <a:noFill/>
          <a:ln>
            <a:no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23" name="TextBox 22"/>
          <p:cNvSpPr txBox="1"/>
          <p:nvPr/>
        </p:nvSpPr>
        <p:spPr>
          <a:xfrm>
            <a:off x="7620000" y="860290"/>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27480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3" presetClass="emph" presetSubtype="2" fill="hold" nodeType="withEffect">
                                  <p:stCondLst>
                                    <p:cond delay="0"/>
                                  </p:stCondLst>
                                  <p:childTnLst>
                                    <p:animClr clrSpc="rgb" dir="cw">
                                      <p:cBhvr override="childStyle">
                                        <p:cTn id="9" dur="500" fill="hold"/>
                                        <p:tgtEl>
                                          <p:spTgt spid="7">
                                            <p:txEl>
                                              <p:pRg st="3" end="3"/>
                                            </p:txEl>
                                          </p:spTgt>
                                        </p:tgtEl>
                                        <p:attrNameLst>
                                          <p:attrName>style.color</p:attrName>
                                        </p:attrNameLst>
                                      </p:cBhvr>
                                      <p:to>
                                        <a:srgbClr val="FF6699"/>
                                      </p:to>
                                    </p:animClr>
                                  </p:childTnLst>
                                </p:cTn>
                              </p:par>
                            </p:childTnLst>
                          </p:cTn>
                        </p:par>
                        <p:par>
                          <p:cTn id="10" fill="hold">
                            <p:stCondLst>
                              <p:cond delay="500"/>
                            </p:stCondLst>
                            <p:childTnLst>
                              <p:par>
                                <p:cTn id="11" presetID="22" presetClass="exit" presetSubtype="4" fill="hold" grpId="0" nodeType="afterEffect">
                                  <p:stCondLst>
                                    <p:cond delay="0"/>
                                  </p:stCondLst>
                                  <p:childTnLst>
                                    <p:animEffect transition="out" filter="wipe(down)">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2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12</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rgbClr val="FF2F9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388279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4"/>
                </a:solidFill>
                <a:latin typeface="Source Sans Pro" panose="020B0503030403020204"/>
              </a:rPr>
              <a:t>Return from Recursive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spTree>
    <p:extLst>
      <p:ext uri="{BB962C8B-B14F-4D97-AF65-F5344CB8AC3E}">
        <p14:creationId xmlns:p14="http://schemas.microsoft.com/office/powerpoint/2010/main" val="31396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13</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rgbClr val="FF2F9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408958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6"/>
                </a:solidFill>
                <a:latin typeface="Source Sans Pro" panose="020B0503030403020204"/>
              </a:rPr>
              <a:t>Return from Original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grpSp>
        <p:nvGrpSpPr>
          <p:cNvPr id="21" name="Group 20"/>
          <p:cNvGrpSpPr/>
          <p:nvPr/>
        </p:nvGrpSpPr>
        <p:grpSpPr>
          <a:xfrm>
            <a:off x="4460488" y="3026849"/>
            <a:ext cx="1559312" cy="1163662"/>
            <a:chOff x="4425749" y="3026849"/>
            <a:chExt cx="1594051" cy="1163662"/>
          </a:xfrm>
        </p:grpSpPr>
        <p:sp>
          <p:nvSpPr>
            <p:cNvPr id="22" name="Freeform 7"/>
            <p:cNvSpPr>
              <a:spLocks/>
            </p:cNvSpPr>
            <p:nvPr/>
          </p:nvSpPr>
          <p:spPr bwMode="auto">
            <a:xfrm flipV="1">
              <a:off x="4425749" y="3026849"/>
              <a:ext cx="1594051" cy="116366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000"/>
                <a:gd name="connsiteY0" fmla="*/ 2711 h 10288"/>
                <a:gd name="connsiteX1" fmla="*/ 4994 w 10000"/>
                <a:gd name="connsiteY1" fmla="*/ 12 h 10288"/>
                <a:gd name="connsiteX2" fmla="*/ 0 w 10000"/>
                <a:gd name="connsiteY2" fmla="*/ 5956 h 10288"/>
                <a:gd name="connsiteX3" fmla="*/ 9932 w 10000"/>
                <a:gd name="connsiteY3" fmla="*/ 10079 h 10288"/>
              </a:gdLst>
              <a:ahLst/>
              <a:cxnLst>
                <a:cxn ang="0">
                  <a:pos x="connsiteX0" y="connsiteY0"/>
                </a:cxn>
                <a:cxn ang="0">
                  <a:pos x="connsiteX1" y="connsiteY1"/>
                </a:cxn>
                <a:cxn ang="0">
                  <a:pos x="connsiteX2" y="connsiteY2"/>
                </a:cxn>
                <a:cxn ang="0">
                  <a:pos x="connsiteX3" y="connsiteY3"/>
                </a:cxn>
              </a:cxnLst>
              <a:rect l="l" t="t" r="r" b="b"/>
              <a:pathLst>
                <a:path w="10000" h="10288">
                  <a:moveTo>
                    <a:pt x="10000" y="2711"/>
                  </a:moveTo>
                  <a:cubicBezTo>
                    <a:pt x="8381" y="2340"/>
                    <a:pt x="7825" y="173"/>
                    <a:pt x="4994" y="12"/>
                  </a:cubicBezTo>
                  <a:cubicBezTo>
                    <a:pt x="2163" y="-149"/>
                    <a:pt x="87" y="1346"/>
                    <a:pt x="0" y="5956"/>
                  </a:cubicBezTo>
                  <a:cubicBezTo>
                    <a:pt x="243" y="10329"/>
                    <a:pt x="7674" y="10638"/>
                    <a:pt x="9932" y="10079"/>
                  </a:cubicBezTo>
                </a:path>
              </a:pathLst>
            </a:custGeom>
            <a:noFill/>
            <a:ln w="28575" cmpd="sng">
              <a:solidFill>
                <a:schemeClr val="accent6"/>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solidFill>
              </a:endParaRPr>
            </a:p>
          </p:txBody>
        </p:sp>
        <p:sp>
          <p:nvSpPr>
            <p:cNvPr id="23" name="Rectangle 22"/>
            <p:cNvSpPr/>
            <p:nvPr/>
          </p:nvSpPr>
          <p:spPr>
            <a:xfrm>
              <a:off x="4516222" y="3182451"/>
              <a:ext cx="364123" cy="461665"/>
            </a:xfrm>
            <a:prstGeom prst="rect">
              <a:avLst/>
            </a:prstGeom>
            <a:ln>
              <a:noFill/>
            </a:ln>
          </p:spPr>
          <p:txBody>
            <a:bodyPr wrap="none">
              <a:spAutoFit/>
            </a:bodyPr>
            <a:lstStyle/>
            <a:p>
              <a:r>
                <a:rPr lang="en-US" dirty="0">
                  <a:solidFill>
                    <a:schemeClr val="accent6"/>
                  </a:solidFill>
                  <a:latin typeface="Arial" charset="0"/>
                </a:rPr>
                <a:t>4</a:t>
              </a:r>
              <a:endParaRPr lang="en-US" dirty="0">
                <a:solidFill>
                  <a:schemeClr val="accent6"/>
                </a:solidFill>
              </a:endParaRPr>
            </a:p>
          </p:txBody>
        </p:sp>
      </p:grpSp>
      <p:sp>
        <p:nvSpPr>
          <p:cNvPr id="24" name="Rectangle 23"/>
          <p:cNvSpPr/>
          <p:nvPr/>
        </p:nvSpPr>
        <p:spPr>
          <a:xfrm>
            <a:off x="6056820" y="3053856"/>
            <a:ext cx="968535" cy="400110"/>
          </a:xfrm>
          <a:prstGeom prst="rect">
            <a:avLst/>
          </a:prstGeom>
          <a:ln>
            <a:noFill/>
          </a:ln>
        </p:spPr>
        <p:txBody>
          <a:bodyPr wrap="none">
            <a:spAutoFit/>
          </a:bodyPr>
          <a:lstStyle/>
          <a:p>
            <a:r>
              <a:rPr lang="en-US" sz="2000" b="1" i="1" dirty="0">
                <a:solidFill>
                  <a:schemeClr val="accent6"/>
                </a:solidFill>
                <a:latin typeface="Arial" charset="0"/>
              </a:rPr>
              <a:t>Stuck!</a:t>
            </a:r>
            <a:endParaRPr lang="en-US" sz="2000" b="1" i="1" dirty="0">
              <a:solidFill>
                <a:schemeClr val="accent6"/>
              </a:solidFill>
            </a:endParaRPr>
          </a:p>
        </p:txBody>
      </p:sp>
    </p:spTree>
    <p:extLst>
      <p:ext uri="{BB962C8B-B14F-4D97-AF65-F5344CB8AC3E}">
        <p14:creationId xmlns:p14="http://schemas.microsoft.com/office/powerpoint/2010/main" val="254753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14</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427635"/>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latin typeface="Source Sans Pro" panose="020B0503030403020204"/>
              </a:rPr>
              <a:t>Need a way to save and restore register contents</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408958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6"/>
                </a:solidFill>
                <a:latin typeface="Source Sans Pro" panose="020B0503030403020204"/>
              </a:rPr>
              <a:t>Return from Original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grpSp>
        <p:nvGrpSpPr>
          <p:cNvPr id="21" name="Group 20"/>
          <p:cNvGrpSpPr/>
          <p:nvPr/>
        </p:nvGrpSpPr>
        <p:grpSpPr>
          <a:xfrm>
            <a:off x="4460488" y="3026849"/>
            <a:ext cx="1559312" cy="1163662"/>
            <a:chOff x="4425749" y="3026849"/>
            <a:chExt cx="1594051" cy="1163662"/>
          </a:xfrm>
        </p:grpSpPr>
        <p:sp>
          <p:nvSpPr>
            <p:cNvPr id="22" name="Freeform 7"/>
            <p:cNvSpPr>
              <a:spLocks/>
            </p:cNvSpPr>
            <p:nvPr/>
          </p:nvSpPr>
          <p:spPr bwMode="auto">
            <a:xfrm flipV="1">
              <a:off x="4425749" y="3026849"/>
              <a:ext cx="1594051" cy="116366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000"/>
                <a:gd name="connsiteY0" fmla="*/ 2711 h 10288"/>
                <a:gd name="connsiteX1" fmla="*/ 4994 w 10000"/>
                <a:gd name="connsiteY1" fmla="*/ 12 h 10288"/>
                <a:gd name="connsiteX2" fmla="*/ 0 w 10000"/>
                <a:gd name="connsiteY2" fmla="*/ 5956 h 10288"/>
                <a:gd name="connsiteX3" fmla="*/ 9932 w 10000"/>
                <a:gd name="connsiteY3" fmla="*/ 10079 h 10288"/>
              </a:gdLst>
              <a:ahLst/>
              <a:cxnLst>
                <a:cxn ang="0">
                  <a:pos x="connsiteX0" y="connsiteY0"/>
                </a:cxn>
                <a:cxn ang="0">
                  <a:pos x="connsiteX1" y="connsiteY1"/>
                </a:cxn>
                <a:cxn ang="0">
                  <a:pos x="connsiteX2" y="connsiteY2"/>
                </a:cxn>
                <a:cxn ang="0">
                  <a:pos x="connsiteX3" y="connsiteY3"/>
                </a:cxn>
              </a:cxnLst>
              <a:rect l="l" t="t" r="r" b="b"/>
              <a:pathLst>
                <a:path w="10000" h="10288">
                  <a:moveTo>
                    <a:pt x="10000" y="2711"/>
                  </a:moveTo>
                  <a:cubicBezTo>
                    <a:pt x="8381" y="2340"/>
                    <a:pt x="7825" y="173"/>
                    <a:pt x="4994" y="12"/>
                  </a:cubicBezTo>
                  <a:cubicBezTo>
                    <a:pt x="2163" y="-149"/>
                    <a:pt x="87" y="1346"/>
                    <a:pt x="0" y="5956"/>
                  </a:cubicBezTo>
                  <a:cubicBezTo>
                    <a:pt x="243" y="10329"/>
                    <a:pt x="7674" y="10638"/>
                    <a:pt x="9932" y="10079"/>
                  </a:cubicBezTo>
                </a:path>
              </a:pathLst>
            </a:custGeom>
            <a:noFill/>
            <a:ln w="28575" cmpd="sng">
              <a:solidFill>
                <a:schemeClr val="accent6"/>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solidFill>
              </a:endParaRPr>
            </a:p>
          </p:txBody>
        </p:sp>
        <p:sp>
          <p:nvSpPr>
            <p:cNvPr id="23" name="Rectangle 22"/>
            <p:cNvSpPr/>
            <p:nvPr/>
          </p:nvSpPr>
          <p:spPr>
            <a:xfrm>
              <a:off x="4516222" y="3182451"/>
              <a:ext cx="364123" cy="461665"/>
            </a:xfrm>
            <a:prstGeom prst="rect">
              <a:avLst/>
            </a:prstGeom>
            <a:ln>
              <a:noFill/>
            </a:ln>
          </p:spPr>
          <p:txBody>
            <a:bodyPr wrap="none">
              <a:spAutoFit/>
            </a:bodyPr>
            <a:lstStyle/>
            <a:p>
              <a:r>
                <a:rPr lang="en-US" dirty="0">
                  <a:solidFill>
                    <a:schemeClr val="accent6"/>
                  </a:solidFill>
                  <a:latin typeface="Arial" charset="0"/>
                </a:rPr>
                <a:t>4</a:t>
              </a:r>
              <a:endParaRPr lang="en-US" dirty="0">
                <a:solidFill>
                  <a:schemeClr val="accent6"/>
                </a:solidFill>
              </a:endParaRPr>
            </a:p>
          </p:txBody>
        </p:sp>
      </p:grpSp>
      <p:sp>
        <p:nvSpPr>
          <p:cNvPr id="24" name="Rectangle 23"/>
          <p:cNvSpPr/>
          <p:nvPr/>
        </p:nvSpPr>
        <p:spPr>
          <a:xfrm>
            <a:off x="6056820" y="3053856"/>
            <a:ext cx="968535" cy="400110"/>
          </a:xfrm>
          <a:prstGeom prst="rect">
            <a:avLst/>
          </a:prstGeom>
          <a:ln>
            <a:noFill/>
          </a:ln>
        </p:spPr>
        <p:txBody>
          <a:bodyPr wrap="none">
            <a:spAutoFit/>
          </a:bodyPr>
          <a:lstStyle/>
          <a:p>
            <a:r>
              <a:rPr lang="en-US" sz="2000" b="1" i="1" dirty="0">
                <a:solidFill>
                  <a:schemeClr val="accent6"/>
                </a:solidFill>
                <a:latin typeface="Arial" charset="0"/>
              </a:rPr>
              <a:t>Stuck!</a:t>
            </a:r>
            <a:endParaRPr lang="en-US" sz="2000" b="1" i="1" dirty="0">
              <a:solidFill>
                <a:schemeClr val="accent6"/>
              </a:solidFill>
            </a:endParaRPr>
          </a:p>
        </p:txBody>
      </p:sp>
    </p:spTree>
    <p:extLst>
      <p:ext uri="{BB962C8B-B14F-4D97-AF65-F5344CB8AC3E}">
        <p14:creationId xmlns:p14="http://schemas.microsoft.com/office/powerpoint/2010/main" val="131034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solidFill>
                  <a:srgbClr val="FF0000"/>
                </a:solidFill>
              </a:rPr>
              <a:t>Call Stack</a:t>
            </a:r>
            <a:endParaRPr sz="3200" b="0" i="0" u="none" strike="noStrike" cap="none" dirty="0">
              <a:solidFill>
                <a:srgbClr val="FF0000"/>
              </a:solidFill>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t>Register Convention</a:t>
            </a:r>
          </a:p>
          <a:p>
            <a:pPr marL="342900" lvl="0" indent="-342900" algn="l" rtl="0">
              <a:spcBef>
                <a:spcPts val="560"/>
              </a:spcBef>
              <a:spcAft>
                <a:spcPts val="0"/>
              </a:spcAft>
              <a:buClr>
                <a:schemeClr val="dk1"/>
              </a:buClr>
              <a:buSzPts val="3200"/>
              <a:buFont typeface="Arial"/>
              <a:buChar char="•"/>
            </a:pPr>
            <a:r>
              <a:rPr lang="en-US" dirty="0"/>
              <a:t>Program memory layout</a:t>
            </a:r>
            <a:endParaRPr dirty="0"/>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15</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936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16</a:t>
            </a:fld>
            <a:endParaRPr lang="en-US"/>
          </a:p>
        </p:txBody>
      </p:sp>
      <p:sp>
        <p:nvSpPr>
          <p:cNvPr id="5" name="Rectangle 1"/>
          <p:cNvSpPr>
            <a:spLocks noGrp="1" noChangeArrowheads="1"/>
          </p:cNvSpPr>
          <p:nvPr>
            <p:ph type="title" idx="4294967295"/>
          </p:nvPr>
        </p:nvSpPr>
        <p:spPr>
          <a:xfrm>
            <a:off x="0" y="194764"/>
            <a:ext cx="8304213" cy="782971"/>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a:t>Takeaway2: Need a Call Stack</a:t>
            </a:r>
          </a:p>
        </p:txBody>
      </p:sp>
      <p:sp>
        <p:nvSpPr>
          <p:cNvPr id="6" name="Rectangle 2"/>
          <p:cNvSpPr txBox="1">
            <a:spLocks noChangeArrowheads="1"/>
          </p:cNvSpPr>
          <p:nvPr/>
        </p:nvSpPr>
        <p:spPr>
          <a:xfrm>
            <a:off x="266700" y="977735"/>
            <a:ext cx="8610600" cy="6183809"/>
          </a:xfrm>
          <a:prstGeom prst="rect">
            <a:avLst/>
          </a:prstGeom>
          <a:ln/>
        </p:spPr>
        <p:txBody>
          <a:bodyPr vert="horz" wrap="square" lIns="91440" tIns="45720" rIns="91440" bIns="45720" rtlCol="0">
            <a:spAutoFit/>
          </a:bodyPr>
          <a:lstStyle>
            <a:lvl1pPr marL="298450" indent="-298450" algn="l" defTabSz="609570" rtl="0" eaLnBrk="1" latinLnBrk="0" hangingPunct="1">
              <a:spcBef>
                <a:spcPts val="0"/>
              </a:spcBef>
              <a:spcAft>
                <a:spcPts val="0"/>
              </a:spcAft>
              <a:buFont typeface="Arial" charset="0"/>
              <a:buChar char="•"/>
              <a:tabLst/>
              <a:defRPr sz="38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34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JAL (Jump And Link) instruction moves a new value into the PC, and simultaneously saves the old value in register x1 (aka </a:t>
            </a:r>
            <a:r>
              <a:rPr lang="en-GB" sz="3000" dirty="0" err="1">
                <a:solidFill>
                  <a:schemeClr val="tx2"/>
                </a:solidFill>
              </a:rPr>
              <a:t>ra</a:t>
            </a:r>
            <a:r>
              <a:rPr lang="en-GB" sz="3000" dirty="0">
                <a:solidFill>
                  <a:schemeClr val="tx2"/>
                </a:solidFill>
              </a:rPr>
              <a:t> or return address) Thus, can get back from the subroutine to the instruction immediately following the jump by transferring control back to PC in register x1</a:t>
            </a:r>
          </a:p>
          <a:p>
            <a:pPr fontAlgn="auto">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3000" dirty="0">
              <a:solidFill>
                <a:schemeClr val="tx2"/>
              </a:solidFill>
            </a:endParaRPr>
          </a:p>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accent1"/>
                </a:solidFill>
              </a:rPr>
              <a:t>Need a Call Stack to return to correct calling procedure.  To maintain a stack, need to store an </a:t>
            </a:r>
            <a:r>
              <a:rPr lang="en-GB" sz="3000" b="1" i="1" dirty="0">
                <a:solidFill>
                  <a:schemeClr val="accent1"/>
                </a:solidFill>
              </a:rPr>
              <a:t>activation record </a:t>
            </a:r>
            <a:r>
              <a:rPr lang="en-GB" sz="3000" dirty="0">
                <a:solidFill>
                  <a:schemeClr val="accent1"/>
                </a:solidFill>
              </a:rPr>
              <a:t>(aka a “stack frame”) in memory.  Stacks keep track of the correct return address by storing the contents of x1 in memory (the stack).  </a:t>
            </a:r>
          </a:p>
        </p:txBody>
      </p:sp>
    </p:spTree>
    <p:extLst>
      <p:ext uri="{BB962C8B-B14F-4D97-AF65-F5344CB8AC3E}">
        <p14:creationId xmlns:p14="http://schemas.microsoft.com/office/powerpoint/2010/main" val="2849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17</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solidFill>
                  <a:schemeClr val="tx2"/>
                </a:solidFill>
              </a:rPr>
              <a:t>Need a “Call Stack”</a:t>
            </a:r>
          </a:p>
        </p:txBody>
      </p:sp>
      <p:sp>
        <p:nvSpPr>
          <p:cNvPr id="6" name="Rectangle 3"/>
          <p:cNvSpPr txBox="1">
            <a:spLocks noChangeArrowheads="1"/>
          </p:cNvSpPr>
          <p:nvPr/>
        </p:nvSpPr>
        <p:spPr>
          <a:xfrm>
            <a:off x="228599" y="838200"/>
            <a:ext cx="8476013" cy="58674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94000"/>
              </a:lnSpc>
              <a:buNone/>
            </a:pPr>
            <a:r>
              <a:rPr lang="en-US" sz="2800" dirty="0">
                <a:solidFill>
                  <a:schemeClr val="tx2"/>
                </a:solidFill>
              </a:rPr>
              <a:t>Call stack</a:t>
            </a:r>
          </a:p>
          <a:p>
            <a:pPr lvl="1" fontAlgn="auto">
              <a:lnSpc>
                <a:spcPct val="94000"/>
              </a:lnSpc>
              <a:spcAft>
                <a:spcPts val="0"/>
              </a:spcAft>
            </a:pPr>
            <a:r>
              <a:rPr lang="en-US" sz="2400" dirty="0">
                <a:solidFill>
                  <a:schemeClr val="tx2"/>
                </a:solidFill>
              </a:rPr>
              <a:t>contains activation records                       (aka stack frames)</a:t>
            </a:r>
            <a:endParaRPr lang="en-US" sz="2800" dirty="0">
              <a:solidFill>
                <a:schemeClr val="tx2"/>
              </a:solidFill>
            </a:endParaRPr>
          </a:p>
          <a:p>
            <a:pPr fontAlgn="auto">
              <a:lnSpc>
                <a:spcPct val="94000"/>
              </a:lnSpc>
            </a:pPr>
            <a:endParaRPr lang="en-US" sz="2800" dirty="0">
              <a:solidFill>
                <a:schemeClr val="tx2"/>
              </a:solidFill>
            </a:endParaRPr>
          </a:p>
          <a:p>
            <a:pPr marL="0" indent="0" fontAlgn="auto">
              <a:lnSpc>
                <a:spcPct val="94000"/>
              </a:lnSpc>
              <a:buNone/>
            </a:pPr>
            <a:r>
              <a:rPr lang="en-US" sz="2800" dirty="0">
                <a:solidFill>
                  <a:schemeClr val="tx2"/>
                </a:solidFill>
              </a:rPr>
              <a:t>Each activation record contains</a:t>
            </a:r>
          </a:p>
          <a:p>
            <a:pPr lvl="1" fontAlgn="auto">
              <a:lnSpc>
                <a:spcPct val="94000"/>
              </a:lnSpc>
              <a:spcAft>
                <a:spcPts val="0"/>
              </a:spcAft>
            </a:pPr>
            <a:r>
              <a:rPr lang="en-US" sz="2400" dirty="0">
                <a:solidFill>
                  <a:schemeClr val="tx2"/>
                </a:solidFill>
              </a:rPr>
              <a:t>the return address for that invocation</a:t>
            </a:r>
          </a:p>
          <a:p>
            <a:pPr lvl="1" fontAlgn="auto">
              <a:lnSpc>
                <a:spcPct val="94000"/>
              </a:lnSpc>
              <a:spcAft>
                <a:spcPts val="0"/>
              </a:spcAft>
            </a:pPr>
            <a:r>
              <a:rPr lang="en-US" sz="2400" dirty="0">
                <a:solidFill>
                  <a:schemeClr val="tx2"/>
                </a:solidFill>
              </a:rPr>
              <a:t>the local variables for that procedure</a:t>
            </a:r>
          </a:p>
          <a:p>
            <a:pPr lvl="1" fontAlgn="auto">
              <a:lnSpc>
                <a:spcPct val="94000"/>
              </a:lnSpc>
              <a:spcAft>
                <a:spcPts val="0"/>
              </a:spcAft>
            </a:pPr>
            <a:endParaRPr lang="en-US" sz="2400" dirty="0">
              <a:solidFill>
                <a:schemeClr val="tx2"/>
              </a:solidFill>
            </a:endParaRPr>
          </a:p>
          <a:p>
            <a:pPr lvl="1" fontAlgn="auto">
              <a:lnSpc>
                <a:spcPct val="94000"/>
              </a:lnSpc>
              <a:spcAft>
                <a:spcPts val="0"/>
              </a:spcAft>
            </a:pPr>
            <a:endParaRPr lang="en-US" sz="2400" dirty="0">
              <a:solidFill>
                <a:schemeClr val="tx2"/>
              </a:solidFill>
            </a:endParaRPr>
          </a:p>
          <a:p>
            <a:pPr marL="0" indent="0" fontAlgn="auto">
              <a:lnSpc>
                <a:spcPct val="94000"/>
              </a:lnSpc>
              <a:buNone/>
            </a:pPr>
            <a:r>
              <a:rPr lang="en-US" sz="2800" dirty="0">
                <a:solidFill>
                  <a:schemeClr val="tx2"/>
                </a:solidFill>
              </a:rPr>
              <a:t>A </a:t>
            </a:r>
            <a:r>
              <a:rPr lang="en-US" sz="2800" dirty="0">
                <a:solidFill>
                  <a:schemeClr val="accent6"/>
                </a:solidFill>
              </a:rPr>
              <a:t>stack pointer (</a:t>
            </a:r>
            <a:r>
              <a:rPr lang="en-US" sz="2800" dirty="0" err="1">
                <a:solidFill>
                  <a:schemeClr val="accent6"/>
                </a:solidFill>
              </a:rPr>
              <a:t>sp</a:t>
            </a:r>
            <a:r>
              <a:rPr lang="en-US" sz="2800" dirty="0">
                <a:solidFill>
                  <a:schemeClr val="accent6"/>
                </a:solidFill>
              </a:rPr>
              <a:t>) </a:t>
            </a:r>
            <a:r>
              <a:rPr lang="en-US" sz="2800" dirty="0">
                <a:solidFill>
                  <a:schemeClr val="tx2"/>
                </a:solidFill>
              </a:rPr>
              <a:t>keeps track of the top of the stack</a:t>
            </a:r>
          </a:p>
          <a:p>
            <a:pPr lvl="1" fontAlgn="auto">
              <a:lnSpc>
                <a:spcPct val="94000"/>
              </a:lnSpc>
              <a:spcAft>
                <a:spcPts val="0"/>
              </a:spcAft>
            </a:pPr>
            <a:r>
              <a:rPr lang="en-US" sz="2400" dirty="0">
                <a:solidFill>
                  <a:schemeClr val="tx2"/>
                </a:solidFill>
              </a:rPr>
              <a:t>dedicated register (</a:t>
            </a:r>
            <a:r>
              <a:rPr lang="en-US" sz="2400" dirty="0">
                <a:solidFill>
                  <a:schemeClr val="accent6"/>
                </a:solidFill>
              </a:rPr>
              <a:t>x2</a:t>
            </a:r>
            <a:r>
              <a:rPr lang="en-US" sz="2400" dirty="0">
                <a:solidFill>
                  <a:schemeClr val="tx2"/>
                </a:solidFill>
              </a:rPr>
              <a:t>) on the RISC-V</a:t>
            </a:r>
          </a:p>
          <a:p>
            <a:pPr marL="0" indent="0" fontAlgn="auto">
              <a:lnSpc>
                <a:spcPct val="94000"/>
              </a:lnSpc>
              <a:buNone/>
            </a:pPr>
            <a:endParaRPr lang="en-US" sz="2800" dirty="0">
              <a:solidFill>
                <a:schemeClr val="tx2"/>
              </a:solidFill>
            </a:endParaRPr>
          </a:p>
          <a:p>
            <a:pPr marL="0" indent="0" fontAlgn="auto">
              <a:lnSpc>
                <a:spcPct val="94000"/>
              </a:lnSpc>
              <a:buNone/>
            </a:pPr>
            <a:r>
              <a:rPr lang="en-US" sz="2800" dirty="0">
                <a:solidFill>
                  <a:schemeClr val="tx2"/>
                </a:solidFill>
              </a:rPr>
              <a:t>Manipulated by </a:t>
            </a:r>
            <a:r>
              <a:rPr lang="en-US" sz="2800" dirty="0">
                <a:solidFill>
                  <a:schemeClr val="accent6"/>
                </a:solidFill>
              </a:rPr>
              <a:t>push/pop</a:t>
            </a:r>
            <a:r>
              <a:rPr lang="en-US" sz="2800" dirty="0">
                <a:solidFill>
                  <a:schemeClr val="tx2"/>
                </a:solidFill>
              </a:rPr>
              <a:t> operations</a:t>
            </a:r>
          </a:p>
          <a:p>
            <a:pPr lvl="1" fontAlgn="auto">
              <a:lnSpc>
                <a:spcPct val="94000"/>
              </a:lnSpc>
              <a:spcAft>
                <a:spcPts val="0"/>
              </a:spcAft>
            </a:pPr>
            <a:r>
              <a:rPr lang="en-US" sz="2400" dirty="0">
                <a:solidFill>
                  <a:schemeClr val="accent6"/>
                </a:solidFill>
              </a:rPr>
              <a:t>push</a:t>
            </a:r>
            <a:r>
              <a:rPr lang="en-US" sz="2400" dirty="0">
                <a:solidFill>
                  <a:schemeClr val="tx2"/>
                </a:solidFill>
              </a:rPr>
              <a:t>: move </a:t>
            </a:r>
            <a:r>
              <a:rPr lang="en-US" sz="2400" dirty="0" err="1">
                <a:solidFill>
                  <a:schemeClr val="tx2"/>
                </a:solidFill>
              </a:rPr>
              <a:t>sp</a:t>
            </a:r>
            <a:r>
              <a:rPr lang="en-US" sz="2400" dirty="0">
                <a:solidFill>
                  <a:schemeClr val="tx2"/>
                </a:solidFill>
              </a:rPr>
              <a:t> down, store</a:t>
            </a:r>
          </a:p>
          <a:p>
            <a:pPr lvl="1" fontAlgn="auto">
              <a:lnSpc>
                <a:spcPct val="94000"/>
              </a:lnSpc>
              <a:spcAft>
                <a:spcPts val="0"/>
              </a:spcAft>
            </a:pPr>
            <a:r>
              <a:rPr lang="en-US" sz="2400" dirty="0">
                <a:solidFill>
                  <a:schemeClr val="accent6"/>
                </a:solidFill>
              </a:rPr>
              <a:t>pop</a:t>
            </a:r>
            <a:r>
              <a:rPr lang="en-US" sz="2400" dirty="0">
                <a:solidFill>
                  <a:schemeClr val="tx2"/>
                </a:solidFill>
              </a:rPr>
              <a:t>: load, move </a:t>
            </a:r>
            <a:r>
              <a:rPr lang="en-US" sz="2400" dirty="0" err="1">
                <a:solidFill>
                  <a:schemeClr val="tx2"/>
                </a:solidFill>
              </a:rPr>
              <a:t>sp</a:t>
            </a:r>
            <a:r>
              <a:rPr lang="en-US" sz="2400" dirty="0">
                <a:solidFill>
                  <a:schemeClr val="tx2"/>
                </a:solidFill>
              </a:rPr>
              <a:t> up</a:t>
            </a:r>
          </a:p>
          <a:p>
            <a:pPr lvl="1" fontAlgn="auto">
              <a:lnSpc>
                <a:spcPct val="94000"/>
              </a:lnSpc>
              <a:spcAft>
                <a:spcPts val="0"/>
              </a:spcAft>
            </a:pPr>
            <a:endParaRPr lang="en-US" sz="2000" dirty="0">
              <a:solidFill>
                <a:schemeClr val="tx2"/>
              </a:solidFill>
            </a:endParaRPr>
          </a:p>
        </p:txBody>
      </p:sp>
    </p:spTree>
    <p:extLst>
      <p:ext uri="{BB962C8B-B14F-4D97-AF65-F5344CB8AC3E}">
        <p14:creationId xmlns:p14="http://schemas.microsoft.com/office/powerpoint/2010/main" val="59460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71"/>
          <p:cNvSpPr txBox="1">
            <a:spLocks noGrp="1"/>
          </p:cNvSpPr>
          <p:nvPr>
            <p:ph type="title"/>
          </p:nvPr>
        </p:nvSpPr>
        <p:spPr>
          <a:xfrm>
            <a:off x="457200" y="19099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Stack Before, During, After Call</a:t>
            </a:r>
            <a:endParaRPr sz="4400" b="0" i="0" u="none" strike="noStrike" cap="none" dirty="0">
              <a:solidFill>
                <a:schemeClr val="accent1"/>
              </a:solidFill>
              <a:latin typeface="Calibri"/>
              <a:ea typeface="Calibri"/>
              <a:cs typeface="Calibri"/>
              <a:sym typeface="Calibri"/>
            </a:endParaRPr>
          </a:p>
        </p:txBody>
      </p:sp>
      <p:sp>
        <p:nvSpPr>
          <p:cNvPr id="825" name="Google Shape;825;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18</a:t>
            </a:fld>
            <a:endParaRPr sz="1200">
              <a:solidFill>
                <a:srgbClr val="888888"/>
              </a:solidFill>
              <a:latin typeface="Calibri"/>
              <a:ea typeface="Calibri"/>
              <a:cs typeface="Calibri"/>
              <a:sym typeface="Calibri"/>
            </a:endParaRPr>
          </a:p>
        </p:txBody>
      </p:sp>
      <p:pic>
        <p:nvPicPr>
          <p:cNvPr id="826" name="Google Shape;826;p71"/>
          <p:cNvPicPr preferRelativeResize="0"/>
          <p:nvPr/>
        </p:nvPicPr>
        <p:blipFill rotWithShape="1">
          <a:blip r:embed="rId3">
            <a:alphaModFix/>
          </a:blip>
          <a:srcRect/>
          <a:stretch/>
        </p:blipFill>
        <p:spPr>
          <a:xfrm>
            <a:off x="457200" y="1828800"/>
            <a:ext cx="8229600" cy="3781986"/>
          </a:xfrm>
          <a:prstGeom prst="rect">
            <a:avLst/>
          </a:prstGeom>
          <a:noFill/>
          <a:ln>
            <a:noFill/>
          </a:ln>
        </p:spPr>
      </p:pic>
      <p:sp>
        <p:nvSpPr>
          <p:cNvPr id="827" name="Google Shape;827;p71"/>
          <p:cNvSpPr/>
          <p:nvPr/>
        </p:nvSpPr>
        <p:spPr>
          <a:xfrm>
            <a:off x="979714" y="2188029"/>
            <a:ext cx="642257" cy="31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8" name="Google Shape;828;p71"/>
          <p:cNvSpPr/>
          <p:nvPr/>
        </p:nvSpPr>
        <p:spPr>
          <a:xfrm>
            <a:off x="3483428" y="2950029"/>
            <a:ext cx="642257" cy="31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9" name="Google Shape;829;p71"/>
          <p:cNvSpPr/>
          <p:nvPr/>
        </p:nvSpPr>
        <p:spPr>
          <a:xfrm>
            <a:off x="6117771" y="2166257"/>
            <a:ext cx="642257" cy="31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0" name="Google Shape;830;p7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31" name="Google Shape;831;p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832" name="Google Shape;832;p71"/>
          <p:cNvPicPr preferRelativeResize="0"/>
          <p:nvPr/>
        </p:nvPicPr>
        <p:blipFill rotWithShape="1">
          <a:blip r:embed="rId4">
            <a:alphaModFix/>
          </a:blip>
          <a:srcRect t="15492" b="5587"/>
          <a:stretch/>
        </p:blipFill>
        <p:spPr>
          <a:xfrm>
            <a:off x="2031275" y="2209800"/>
            <a:ext cx="977300" cy="771250"/>
          </a:xfrm>
          <a:prstGeom prst="rect">
            <a:avLst/>
          </a:prstGeom>
          <a:noFill/>
          <a:ln>
            <a:noFill/>
          </a:ln>
        </p:spPr>
      </p:pic>
      <p:pic>
        <p:nvPicPr>
          <p:cNvPr id="833" name="Google Shape;833;p71"/>
          <p:cNvPicPr preferRelativeResize="0"/>
          <p:nvPr/>
        </p:nvPicPr>
        <p:blipFill rotWithShape="1">
          <a:blip r:embed="rId4">
            <a:alphaModFix/>
          </a:blip>
          <a:srcRect b="5589"/>
          <a:stretch/>
        </p:blipFill>
        <p:spPr>
          <a:xfrm>
            <a:off x="4622075" y="1982186"/>
            <a:ext cx="977300" cy="922664"/>
          </a:xfrm>
          <a:prstGeom prst="rect">
            <a:avLst/>
          </a:prstGeom>
          <a:noFill/>
          <a:ln>
            <a:noFill/>
          </a:ln>
        </p:spPr>
      </p:pic>
      <p:grpSp>
        <p:nvGrpSpPr>
          <p:cNvPr id="834" name="Google Shape;834;p71"/>
          <p:cNvGrpSpPr/>
          <p:nvPr/>
        </p:nvGrpSpPr>
        <p:grpSpPr>
          <a:xfrm>
            <a:off x="4854957" y="1809025"/>
            <a:ext cx="511531" cy="381523"/>
            <a:chOff x="7768319" y="3644750"/>
            <a:chExt cx="511531" cy="381523"/>
          </a:xfrm>
        </p:grpSpPr>
        <p:pic>
          <p:nvPicPr>
            <p:cNvPr id="835" name="Google Shape;835;p71"/>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836" name="Google Shape;836;p71"/>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pic>
        <p:nvPicPr>
          <p:cNvPr id="837" name="Google Shape;837;p71"/>
          <p:cNvPicPr preferRelativeResize="0"/>
          <p:nvPr/>
        </p:nvPicPr>
        <p:blipFill>
          <a:blip r:embed="rId6">
            <a:alphaModFix/>
          </a:blip>
          <a:stretch>
            <a:fillRect/>
          </a:stretch>
        </p:blipFill>
        <p:spPr>
          <a:xfrm>
            <a:off x="4755663" y="1243099"/>
            <a:ext cx="710113" cy="661341"/>
          </a:xfrm>
          <a:prstGeom prst="rect">
            <a:avLst/>
          </a:prstGeom>
          <a:noFill/>
          <a:ln>
            <a:noFill/>
          </a:ln>
        </p:spPr>
      </p:pic>
      <p:pic>
        <p:nvPicPr>
          <p:cNvPr id="838" name="Google Shape;838;p71"/>
          <p:cNvPicPr preferRelativeResize="0"/>
          <p:nvPr/>
        </p:nvPicPr>
        <p:blipFill>
          <a:blip r:embed="rId7">
            <a:alphaModFix/>
          </a:blip>
          <a:stretch>
            <a:fillRect/>
          </a:stretch>
        </p:blipFill>
        <p:spPr>
          <a:xfrm>
            <a:off x="4839142" y="816051"/>
            <a:ext cx="543172" cy="702750"/>
          </a:xfrm>
          <a:prstGeom prst="rect">
            <a:avLst/>
          </a:prstGeom>
          <a:noFill/>
          <a:ln>
            <a:noFill/>
          </a:ln>
        </p:spPr>
      </p:pic>
      <p:pic>
        <p:nvPicPr>
          <p:cNvPr id="839" name="Google Shape;839;p71"/>
          <p:cNvPicPr preferRelativeResize="0"/>
          <p:nvPr/>
        </p:nvPicPr>
        <p:blipFill rotWithShape="1">
          <a:blip r:embed="rId4">
            <a:alphaModFix/>
          </a:blip>
          <a:srcRect t="15492" b="5587"/>
          <a:stretch/>
        </p:blipFill>
        <p:spPr>
          <a:xfrm>
            <a:off x="7212875" y="2209800"/>
            <a:ext cx="977300" cy="771250"/>
          </a:xfrm>
          <a:prstGeom prst="rect">
            <a:avLst/>
          </a:prstGeom>
          <a:noFill/>
          <a:ln>
            <a:noFill/>
          </a:ln>
        </p:spPr>
      </p:pic>
      <p:pic>
        <p:nvPicPr>
          <p:cNvPr id="840" name="Google Shape;840;p71"/>
          <p:cNvPicPr preferRelativeResize="0"/>
          <p:nvPr/>
        </p:nvPicPr>
        <p:blipFill rotWithShape="1">
          <a:blip r:embed="rId3">
            <a:alphaModFix/>
          </a:blip>
          <a:srcRect l="36413" t="45377" r="31203" b="-16929"/>
          <a:stretch/>
        </p:blipFill>
        <p:spPr>
          <a:xfrm>
            <a:off x="3453850" y="2935525"/>
            <a:ext cx="2664900" cy="2706300"/>
          </a:xfrm>
          <a:prstGeom prst="rect">
            <a:avLst/>
          </a:prstGeom>
          <a:noFill/>
          <a:ln>
            <a:noFill/>
          </a:ln>
        </p:spPr>
      </p:pic>
      <p:sp>
        <p:nvSpPr>
          <p:cNvPr id="841" name="Google Shape;841;p71"/>
          <p:cNvSpPr/>
          <p:nvPr/>
        </p:nvSpPr>
        <p:spPr>
          <a:xfrm>
            <a:off x="3557350" y="4682025"/>
            <a:ext cx="2836200" cy="66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330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Local Variables and Arrays</a:t>
            </a:r>
            <a:endParaRPr sz="4400" b="0" i="0" u="none" strike="noStrike" cap="none">
              <a:solidFill>
                <a:schemeClr val="accent1"/>
              </a:solidFill>
              <a:latin typeface="Calibri"/>
              <a:ea typeface="Calibri"/>
              <a:cs typeface="Calibri"/>
              <a:sym typeface="Calibri"/>
            </a:endParaRPr>
          </a:p>
        </p:txBody>
      </p:sp>
      <p:sp>
        <p:nvSpPr>
          <p:cNvPr id="847" name="Google Shape;847;p72"/>
          <p:cNvSpPr txBox="1">
            <a:spLocks noGrp="1"/>
          </p:cNvSpPr>
          <p:nvPr>
            <p:ph type="body" idx="1"/>
          </p:nvPr>
        </p:nvSpPr>
        <p:spPr>
          <a:xfrm>
            <a:off x="457200" y="1417638"/>
            <a:ext cx="8229600" cy="484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Any local variables the compiler cannot assign to registers will be allocated as part of the stack frame (</a:t>
            </a:r>
            <a:r>
              <a:rPr lang="en-US" sz="3200" b="1" i="0" u="none" strike="noStrike" cap="none" dirty="0">
                <a:solidFill>
                  <a:schemeClr val="dk1"/>
                </a:solidFill>
                <a:latin typeface="Calibri"/>
                <a:ea typeface="Calibri"/>
                <a:cs typeface="Calibri"/>
                <a:sym typeface="Calibri"/>
              </a:rPr>
              <a:t>Recall:</a:t>
            </a:r>
            <a:r>
              <a:rPr lang="en-US" sz="3200" b="0" i="0" u="none" strike="noStrike" cap="none" dirty="0">
                <a:solidFill>
                  <a:schemeClr val="dk1"/>
                </a:solidFill>
                <a:latin typeface="Calibri"/>
                <a:ea typeface="Calibri"/>
                <a:cs typeface="Calibri"/>
                <a:sym typeface="Calibri"/>
              </a:rPr>
              <a:t> spilling to memory)</a:t>
            </a:r>
          </a:p>
          <a:p>
            <a:pPr marL="342900" marR="0" lvl="0" indent="-342900" algn="l" rtl="0">
              <a:spcBef>
                <a:spcPts val="0"/>
              </a:spcBef>
              <a:spcAft>
                <a:spcPts val="0"/>
              </a:spcAft>
              <a:buClr>
                <a:schemeClr val="dk1"/>
              </a:buClr>
              <a:buSzPts val="3200"/>
              <a:buFont typeface="Arial"/>
              <a:buChar char="•"/>
            </a:pP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Locally declared arrays and structs are also allocated as part of the stack frame</a:t>
            </a:r>
            <a:endParaRPr dirty="0"/>
          </a:p>
          <a:p>
            <a:pPr marL="342900" marR="0" lvl="0" indent="-342900" algn="l" rtl="0">
              <a:spcBef>
                <a:spcPts val="240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Stack manipulation is same as before</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Move </a:t>
            </a:r>
            <a:r>
              <a:rPr lang="en-US" sz="2600" b="0" i="0" u="none" strike="noStrike" cap="none" dirty="0" err="1">
                <a:solidFill>
                  <a:schemeClr val="dk1"/>
                </a:solidFill>
                <a:latin typeface="Courier New"/>
                <a:ea typeface="Courier New"/>
                <a:cs typeface="Courier New"/>
                <a:sym typeface="Courier New"/>
              </a:rPr>
              <a:t>sp</a:t>
            </a:r>
            <a:r>
              <a:rPr lang="en-US" sz="2800" b="0" i="0" u="none" strike="noStrike" cap="none" dirty="0">
                <a:solidFill>
                  <a:schemeClr val="dk1"/>
                </a:solidFill>
                <a:latin typeface="Calibri"/>
                <a:ea typeface="Calibri"/>
                <a:cs typeface="Calibri"/>
                <a:sym typeface="Calibri"/>
              </a:rPr>
              <a:t> down an extra amount and use the space it created as storage</a:t>
            </a:r>
            <a:endParaRPr sz="2800" b="0" i="0" u="none" strike="noStrike" cap="none" dirty="0">
              <a:solidFill>
                <a:schemeClr val="dk1"/>
              </a:solidFill>
              <a:latin typeface="Calibri"/>
              <a:ea typeface="Calibri"/>
              <a:cs typeface="Calibri"/>
              <a:sym typeface="Calibri"/>
            </a:endParaRPr>
          </a:p>
        </p:txBody>
      </p:sp>
      <p:sp>
        <p:nvSpPr>
          <p:cNvPr id="848" name="Google Shape;848;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19</a:t>
            </a:fld>
            <a:endParaRPr sz="1200">
              <a:solidFill>
                <a:srgbClr val="888888"/>
              </a:solidFill>
              <a:latin typeface="Calibri"/>
              <a:ea typeface="Calibri"/>
              <a:cs typeface="Calibri"/>
              <a:sym typeface="Calibri"/>
            </a:endParaRPr>
          </a:p>
        </p:txBody>
      </p:sp>
      <p:sp>
        <p:nvSpPr>
          <p:cNvPr id="849" name="Google Shape;849;p7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50" name="Google Shape;850;p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0176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idx="1"/>
          </p:nvPr>
        </p:nvSpPr>
        <p:spPr>
          <a:xfrm>
            <a:off x="91440" y="1260514"/>
            <a:ext cx="9663545" cy="4848058"/>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a:solidFill>
                  <a:schemeClr val="accent1"/>
                </a:solidFill>
              </a:rPr>
              <a:t>Transfer Control</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accent1"/>
                </a:solidFill>
              </a:rPr>
              <a:t>Caller </a:t>
            </a:r>
            <a:r>
              <a:rPr lang="en-GB" sz="3000" dirty="0">
                <a:solidFill>
                  <a:schemeClr val="accent1"/>
                </a:solidFill>
                <a:sym typeface="Wingdings"/>
              </a:rPr>
              <a:t> </a:t>
            </a:r>
            <a:r>
              <a:rPr lang="en-GB" sz="3000" dirty="0">
                <a:solidFill>
                  <a:schemeClr val="accent1"/>
                </a:solidFill>
              </a:rPr>
              <a:t>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accent1"/>
                </a:solidFill>
              </a:rPr>
              <a:t>Routine </a:t>
            </a:r>
            <a:r>
              <a:rPr lang="en-GB" sz="3000" dirty="0">
                <a:solidFill>
                  <a:schemeClr val="accent1"/>
                </a:solidFill>
                <a:sym typeface="Wingdings"/>
              </a:rPr>
              <a:t> </a:t>
            </a:r>
            <a:r>
              <a:rPr lang="en-GB" sz="3000" dirty="0">
                <a:solidFill>
                  <a:schemeClr val="accent1"/>
                </a:solidFill>
              </a:rPr>
              <a:t>Caller</a:t>
            </a: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a:solidFill>
                  <a:schemeClr val="tx2"/>
                </a:solidFill>
              </a:rPr>
              <a:t>Pass Arguments to and from the 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fixed length, variable length, recursively</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Get return value back to the caller</a:t>
            </a: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a:solidFill>
                  <a:schemeClr val="tx2"/>
                </a:solidFill>
              </a:rPr>
              <a:t>Manage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Allow each routine to use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Prevent routines from clobbering each others’ data</a:t>
            </a:r>
          </a:p>
        </p:txBody>
      </p:sp>
      <p:sp>
        <p:nvSpPr>
          <p:cNvPr id="5" name="Rectangle 1"/>
          <p:cNvSpPr>
            <a:spLocks noGrp="1" noChangeArrowheads="1"/>
          </p:cNvSpPr>
          <p:nvPr>
            <p:ph type="title"/>
          </p:nvPr>
        </p:nvSpPr>
        <p:spPr>
          <a:xfrm>
            <a:off x="91440" y="217570"/>
            <a:ext cx="8961120" cy="658642"/>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a:solidFill>
                  <a:schemeClr val="tx2"/>
                </a:solidFill>
              </a:rPr>
              <a:t>Calling Convention for Procedure Calls</a:t>
            </a:r>
          </a:p>
        </p:txBody>
      </p:sp>
      <p:sp>
        <p:nvSpPr>
          <p:cNvPr id="3" name="Slide Number Placeholder 2"/>
          <p:cNvSpPr>
            <a:spLocks noGrp="1"/>
          </p:cNvSpPr>
          <p:nvPr>
            <p:ph type="sldNum" sz="quarter" idx="10"/>
          </p:nvPr>
        </p:nvSpPr>
        <p:spPr/>
        <p:txBody>
          <a:bodyPr/>
          <a:lstStyle/>
          <a:p>
            <a:fld id="{DAD0A56F-BD0F-4BDF-9912-D1E89E9626C0}" type="slidenum">
              <a:rPr lang="en-US" smtClean="0"/>
              <a:t>2</a:t>
            </a:fld>
            <a:endParaRPr lang="en-US"/>
          </a:p>
        </p:txBody>
      </p:sp>
      <p:pic>
        <p:nvPicPr>
          <p:cNvPr id="7" name="Google Shape;231;p31">
            <a:extLst>
              <a:ext uri="{FF2B5EF4-FFF2-40B4-BE49-F238E27FC236}">
                <a16:creationId xmlns:a16="http://schemas.microsoft.com/office/drawing/2014/main" id="{3366063B-6D1B-E14A-81C1-DB38ECC5D7CB}"/>
              </a:ext>
            </a:extLst>
          </p:cNvPr>
          <p:cNvPicPr preferRelativeResize="0"/>
          <p:nvPr/>
        </p:nvPicPr>
        <p:blipFill>
          <a:blip r:embed="rId2">
            <a:alphaModFix/>
          </a:blip>
          <a:stretch>
            <a:fillRect/>
          </a:stretch>
        </p:blipFill>
        <p:spPr>
          <a:xfrm>
            <a:off x="6818987" y="749428"/>
            <a:ext cx="2325013" cy="2299678"/>
          </a:xfrm>
          <a:prstGeom prst="flowChartDecision">
            <a:avLst/>
          </a:prstGeom>
          <a:noFill/>
          <a:ln>
            <a:noFill/>
          </a:ln>
        </p:spPr>
      </p:pic>
    </p:spTree>
    <p:extLst>
      <p:ext uri="{BB962C8B-B14F-4D97-AF65-F5344CB8AC3E}">
        <p14:creationId xmlns:p14="http://schemas.microsoft.com/office/powerpoint/2010/main" val="219467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ppt_w</p:attrName>
                                        </p:attrNameLst>
                                      </p:cBhvr>
                                      <p:tavLst>
                                        <p:tav tm="0">
                                          <p:val>
                                            <p:strVal val="0"/>
                                          </p:val>
                                        </p:tav>
                                        <p:tav tm="100000">
                                          <p:val>
                                            <p:strVal val="#ppt_w"/>
                                          </p:val>
                                        </p:tav>
                                      </p:tavLst>
                                    </p:anim>
                                    <p:anim calcmode="lin" valueType="num">
                                      <p:cBhvr additive="base">
                                        <p:cTn id="8" dur="1000"/>
                                        <p:tgtEl>
                                          <p:spTgt spid="7"/>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Call Example</a:t>
            </a:r>
          </a:p>
        </p:txBody>
      </p:sp>
      <p:sp>
        <p:nvSpPr>
          <p:cNvPr id="3" name="Content Placeholder 2"/>
          <p:cNvSpPr>
            <a:spLocks noGrp="1"/>
          </p:cNvSpPr>
          <p:nvPr>
            <p:ph idx="1"/>
          </p:nvPr>
        </p:nvSpPr>
        <p:spPr>
          <a:xfrm>
            <a:off x="457200" y="1385635"/>
            <a:ext cx="8229600" cy="3751661"/>
          </a:xfrm>
        </p:spPr>
        <p:txBody>
          <a:bodyPr>
            <a:noAutofit/>
          </a:bodyPr>
          <a:lstStyle/>
          <a:p>
            <a:pPr>
              <a:spcBef>
                <a:spcPts val="338"/>
              </a:spcBef>
              <a:buNone/>
            </a:pPr>
            <a:r>
              <a:rPr lang="en-US" sz="2025" dirty="0">
                <a:latin typeface="Courier New"/>
                <a:cs typeface="Courier New"/>
              </a:rPr>
              <a:t>int Leaf(int g, int h, int </a:t>
            </a:r>
            <a:r>
              <a:rPr lang="en-US" sz="2025" dirty="0" err="1">
                <a:latin typeface="Courier New"/>
                <a:cs typeface="Courier New"/>
              </a:rPr>
              <a:t>i</a:t>
            </a:r>
            <a:r>
              <a:rPr lang="en-US" sz="2025" dirty="0">
                <a:latin typeface="Courier New"/>
                <a:cs typeface="Courier New"/>
              </a:rPr>
              <a:t>, int j) {</a:t>
            </a:r>
          </a:p>
          <a:p>
            <a:pPr>
              <a:spcBef>
                <a:spcPts val="338"/>
              </a:spcBef>
              <a:buNone/>
            </a:pPr>
            <a:r>
              <a:rPr lang="en-US" sz="2025" dirty="0">
                <a:latin typeface="Courier New"/>
                <a:cs typeface="Courier New"/>
              </a:rPr>
              <a:t>		</a:t>
            </a:r>
            <a:r>
              <a:rPr lang="en-US" sz="2025" dirty="0" err="1">
                <a:latin typeface="Courier New"/>
                <a:cs typeface="Courier New"/>
              </a:rPr>
              <a:t>int</a:t>
            </a:r>
            <a:r>
              <a:rPr lang="en-US" sz="2025" dirty="0">
                <a:latin typeface="Courier New"/>
                <a:cs typeface="Courier New"/>
              </a:rPr>
              <a:t> f;</a:t>
            </a:r>
          </a:p>
          <a:p>
            <a:pPr>
              <a:spcBef>
                <a:spcPts val="338"/>
              </a:spcBef>
              <a:buNone/>
            </a:pPr>
            <a:r>
              <a:rPr lang="en-US" sz="2025" dirty="0">
                <a:latin typeface="Courier New"/>
                <a:cs typeface="Courier New"/>
              </a:rPr>
              <a:t>		f = (g + h) – (</a:t>
            </a:r>
            <a:r>
              <a:rPr lang="en-US" sz="2025" dirty="0" err="1">
                <a:latin typeface="Courier New"/>
                <a:cs typeface="Courier New"/>
              </a:rPr>
              <a:t>i</a:t>
            </a:r>
            <a:r>
              <a:rPr lang="en-US" sz="2025" dirty="0">
                <a:latin typeface="Courier New"/>
                <a:cs typeface="Courier New"/>
              </a:rPr>
              <a:t> + j);</a:t>
            </a:r>
          </a:p>
          <a:p>
            <a:pPr>
              <a:spcBef>
                <a:spcPts val="338"/>
              </a:spcBef>
              <a:buNone/>
            </a:pPr>
            <a:r>
              <a:rPr lang="en-US" sz="2025" dirty="0">
                <a:latin typeface="Courier New"/>
                <a:cs typeface="Courier New"/>
              </a:rPr>
              <a:t>		return f;</a:t>
            </a:r>
          </a:p>
          <a:p>
            <a:pPr>
              <a:spcBef>
                <a:spcPts val="338"/>
              </a:spcBef>
              <a:buNone/>
            </a:pPr>
            <a:r>
              <a:rPr lang="en-US" sz="2025" dirty="0">
                <a:latin typeface="Courier New"/>
                <a:cs typeface="Courier New"/>
              </a:rPr>
              <a:t>}</a:t>
            </a:r>
          </a:p>
          <a:p>
            <a:pPr>
              <a:lnSpc>
                <a:spcPct val="120000"/>
              </a:lnSpc>
            </a:pPr>
            <a:r>
              <a:rPr lang="en-US" sz="2250" dirty="0"/>
              <a:t>Parameter variables </a:t>
            </a:r>
            <a:r>
              <a:rPr lang="en-US" sz="2250" b="1" dirty="0">
                <a:latin typeface="Courier New"/>
                <a:cs typeface="Courier New"/>
              </a:rPr>
              <a:t>g</a:t>
            </a:r>
            <a:r>
              <a:rPr lang="en-US" sz="2250" b="1" dirty="0"/>
              <a:t>, </a:t>
            </a:r>
            <a:r>
              <a:rPr lang="en-US" sz="2250" b="1" dirty="0">
                <a:latin typeface="Courier New"/>
                <a:cs typeface="Courier New"/>
              </a:rPr>
              <a:t>h</a:t>
            </a:r>
            <a:r>
              <a:rPr lang="en-US" sz="2250" b="1" dirty="0"/>
              <a:t>, </a:t>
            </a:r>
            <a:r>
              <a:rPr lang="en-US" sz="2250" b="1" dirty="0" err="1">
                <a:latin typeface="Courier New"/>
                <a:cs typeface="Courier New"/>
              </a:rPr>
              <a:t>i</a:t>
            </a:r>
            <a:r>
              <a:rPr lang="en-US" sz="2250" b="1" dirty="0"/>
              <a:t>,</a:t>
            </a:r>
            <a:r>
              <a:rPr lang="en-US" sz="2250" dirty="0"/>
              <a:t> and </a:t>
            </a:r>
            <a:r>
              <a:rPr lang="en-US" sz="2250" b="1" dirty="0">
                <a:latin typeface="Courier New"/>
                <a:cs typeface="Courier New"/>
              </a:rPr>
              <a:t>j</a:t>
            </a:r>
            <a:r>
              <a:rPr lang="en-US" sz="2250" dirty="0"/>
              <a:t> in argument registers </a:t>
            </a:r>
            <a:r>
              <a:rPr lang="en-US" sz="2250" b="1" dirty="0">
                <a:latin typeface="Courier New"/>
                <a:cs typeface="Courier New"/>
              </a:rPr>
              <a:t>a0</a:t>
            </a:r>
            <a:r>
              <a:rPr lang="en-US" sz="2250" b="1" dirty="0"/>
              <a:t>, </a:t>
            </a:r>
            <a:r>
              <a:rPr lang="en-US" sz="2250" b="1" dirty="0">
                <a:latin typeface="Courier New"/>
                <a:cs typeface="Courier New"/>
              </a:rPr>
              <a:t>a1</a:t>
            </a:r>
            <a:r>
              <a:rPr lang="en-US" sz="2250" b="1" dirty="0"/>
              <a:t>, </a:t>
            </a:r>
            <a:r>
              <a:rPr lang="en-US" sz="2250" b="1" dirty="0">
                <a:latin typeface="Courier New"/>
                <a:cs typeface="Courier New"/>
              </a:rPr>
              <a:t>a2</a:t>
            </a:r>
            <a:r>
              <a:rPr lang="en-US" sz="2250" dirty="0"/>
              <a:t>, and </a:t>
            </a:r>
            <a:r>
              <a:rPr lang="en-US" sz="2250" b="1" dirty="0">
                <a:latin typeface="Courier New"/>
                <a:cs typeface="Courier New"/>
              </a:rPr>
              <a:t>a3</a:t>
            </a:r>
            <a:r>
              <a:rPr lang="en-US" sz="2250" dirty="0"/>
              <a:t>, and </a:t>
            </a:r>
            <a:r>
              <a:rPr lang="en-US" sz="2250" b="1" dirty="0">
                <a:latin typeface="Courier New"/>
                <a:cs typeface="Courier New"/>
              </a:rPr>
              <a:t>f</a:t>
            </a:r>
            <a:r>
              <a:rPr lang="en-US" sz="2250" dirty="0"/>
              <a:t> in </a:t>
            </a:r>
            <a:r>
              <a:rPr lang="en-US" sz="2250" b="1" dirty="0">
                <a:latin typeface="Courier New"/>
                <a:cs typeface="Courier New"/>
              </a:rPr>
              <a:t>s0</a:t>
            </a:r>
          </a:p>
          <a:p>
            <a:pPr>
              <a:lnSpc>
                <a:spcPct val="120000"/>
              </a:lnSpc>
            </a:pPr>
            <a:r>
              <a:rPr lang="en-US" sz="2250" dirty="0"/>
              <a:t>Assume need one temporary register </a:t>
            </a:r>
            <a:r>
              <a:rPr lang="en-US" sz="2250" dirty="0">
                <a:latin typeface="Courier New"/>
                <a:cs typeface="Courier New"/>
              </a:rPr>
              <a:t>s1</a:t>
            </a:r>
          </a:p>
          <a:p>
            <a:pPr>
              <a:buNone/>
            </a:pPr>
            <a:endParaRPr lang="en-US" sz="1800" dirty="0"/>
          </a:p>
        </p:txBody>
      </p:sp>
    </p:spTree>
    <p:extLst>
      <p:ext uri="{BB962C8B-B14F-4D97-AF65-F5344CB8AC3E}">
        <p14:creationId xmlns:p14="http://schemas.microsoft.com/office/powerpoint/2010/main" val="2378796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RISC-V Code for Leaf()</a:t>
            </a:r>
          </a:p>
        </p:txBody>
      </p:sp>
      <p:sp>
        <p:nvSpPr>
          <p:cNvPr id="8" name="Rectangle 7"/>
          <p:cNvSpPr/>
          <p:nvPr/>
        </p:nvSpPr>
        <p:spPr>
          <a:xfrm>
            <a:off x="118754" y="1382286"/>
            <a:ext cx="9464634" cy="3477875"/>
          </a:xfrm>
          <a:prstGeom prst="rect">
            <a:avLst/>
          </a:prstGeom>
        </p:spPr>
        <p:txBody>
          <a:bodyPr wrap="square">
            <a:spAutoFit/>
          </a:bodyPr>
          <a:lstStyle/>
          <a:p>
            <a:pPr algn="l">
              <a:buNone/>
            </a:pPr>
            <a:r>
              <a:rPr lang="en-US" sz="2000" b="1" dirty="0">
                <a:latin typeface="Courier New"/>
                <a:cs typeface="Courier New"/>
              </a:rPr>
              <a:t>Leaf: </a:t>
            </a:r>
            <a:r>
              <a:rPr lang="en-US" sz="2000" b="1" dirty="0" err="1">
                <a:latin typeface="Courier New"/>
                <a:cs typeface="Courier New"/>
              </a:rPr>
              <a:t>addi</a:t>
            </a:r>
            <a:r>
              <a:rPr lang="en-US" sz="2000" b="1" dirty="0">
                <a:latin typeface="Courier New"/>
                <a:cs typeface="Courier New"/>
              </a:rPr>
              <a:t> sp,sp,-8 # adjust stack for 2 items</a:t>
            </a:r>
          </a:p>
          <a:p>
            <a:pPr algn="l">
              <a:buNone/>
            </a:pPr>
            <a:r>
              <a:rPr lang="en-US" sz="2000" b="1" dirty="0">
                <a:latin typeface="Courier New"/>
                <a:cs typeface="Courier New"/>
              </a:rPr>
              <a:t>	</a:t>
            </a:r>
            <a:r>
              <a:rPr lang="en-US" sz="2000" b="1" dirty="0" err="1">
                <a:latin typeface="Courier New"/>
                <a:cs typeface="Courier New"/>
              </a:rPr>
              <a:t>sw</a:t>
            </a:r>
            <a:r>
              <a:rPr lang="en-US" sz="2000" b="1" dirty="0">
                <a:latin typeface="Courier New"/>
                <a:cs typeface="Courier New"/>
              </a:rPr>
              <a:t> s1, 4(</a:t>
            </a:r>
            <a:r>
              <a:rPr lang="en-US" sz="2000" b="1" dirty="0" err="1">
                <a:latin typeface="Courier New"/>
                <a:cs typeface="Courier New"/>
              </a:rPr>
              <a:t>sp</a:t>
            </a:r>
            <a:r>
              <a:rPr lang="en-US" sz="2000" b="1" dirty="0">
                <a:latin typeface="Courier New"/>
                <a:cs typeface="Courier New"/>
              </a:rPr>
              <a:t>)  # save s1 for use afterwards</a:t>
            </a:r>
          </a:p>
          <a:p>
            <a:pPr algn="l">
              <a:buNone/>
            </a:pPr>
            <a:r>
              <a:rPr lang="en-US" sz="2000" b="1" dirty="0">
                <a:latin typeface="Courier New"/>
                <a:cs typeface="Courier New"/>
              </a:rPr>
              <a:t>      </a:t>
            </a:r>
            <a:r>
              <a:rPr lang="en-US" sz="2000" b="1" dirty="0" err="1">
                <a:latin typeface="Courier New"/>
                <a:cs typeface="Courier New"/>
              </a:rPr>
              <a:t>sw</a:t>
            </a:r>
            <a:r>
              <a:rPr lang="en-US" sz="2000" b="1" dirty="0">
                <a:latin typeface="Courier New"/>
                <a:cs typeface="Courier New"/>
              </a:rPr>
              <a:t> s0, 0(</a:t>
            </a:r>
            <a:r>
              <a:rPr lang="en-US" sz="2000" b="1" dirty="0" err="1">
                <a:latin typeface="Courier New"/>
                <a:cs typeface="Courier New"/>
              </a:rPr>
              <a:t>sp</a:t>
            </a:r>
            <a:r>
              <a:rPr lang="en-US" sz="2000" b="1" dirty="0">
                <a:latin typeface="Courier New"/>
                <a:cs typeface="Courier New"/>
              </a:rPr>
              <a:t>)  # save s0 for use afterwards</a:t>
            </a:r>
          </a:p>
          <a:p>
            <a:pPr marL="406405" indent="-406405"/>
            <a:endParaRPr lang="en-US" sz="2000" b="1" dirty="0">
              <a:latin typeface="Courier New"/>
              <a:cs typeface="Courier New"/>
            </a:endParaRPr>
          </a:p>
          <a:p>
            <a:pPr marL="406405" indent="-406405"/>
            <a:r>
              <a:rPr lang="en-US" sz="2000" b="1" dirty="0">
                <a:latin typeface="Courier New"/>
                <a:cs typeface="Courier New"/>
              </a:rPr>
              <a:t>     	add s0,a0,a1 	# f = g + h</a:t>
            </a:r>
          </a:p>
          <a:p>
            <a:pPr marL="338142" indent="-338142"/>
            <a:r>
              <a:rPr lang="en-US" sz="2000" b="1" dirty="0">
                <a:latin typeface="Courier New"/>
                <a:cs typeface="Courier New"/>
              </a:rPr>
              <a:t>     	add s1,a2,a3 	# s1 = </a:t>
            </a:r>
            <a:r>
              <a:rPr lang="en-US" sz="2000" b="1" dirty="0" err="1">
                <a:latin typeface="Courier New"/>
                <a:cs typeface="Courier New"/>
              </a:rPr>
              <a:t>i</a:t>
            </a:r>
            <a:r>
              <a:rPr lang="en-US" sz="2000" b="1" dirty="0">
                <a:latin typeface="Courier New"/>
                <a:cs typeface="Courier New"/>
              </a:rPr>
              <a:t> + j</a:t>
            </a:r>
          </a:p>
          <a:p>
            <a:pPr marL="338142" indent="-338142"/>
            <a:r>
              <a:rPr lang="en-US" sz="2000" b="1" dirty="0">
                <a:latin typeface="Courier New"/>
                <a:cs typeface="Courier New"/>
              </a:rPr>
              <a:t>     	sub a0,s0,s1 	# return value (g + h) – (</a:t>
            </a:r>
            <a:r>
              <a:rPr lang="en-US" sz="2000" b="1" dirty="0" err="1">
                <a:latin typeface="Courier New"/>
                <a:cs typeface="Courier New"/>
              </a:rPr>
              <a:t>i</a:t>
            </a:r>
            <a:r>
              <a:rPr lang="en-US" sz="2000" b="1" dirty="0">
                <a:latin typeface="Courier New"/>
                <a:cs typeface="Courier New"/>
              </a:rPr>
              <a:t> + j)</a:t>
            </a:r>
          </a:p>
          <a:p>
            <a:pPr marL="338142" indent="-338142"/>
            <a:r>
              <a:rPr lang="en-US" sz="2000" b="1" dirty="0">
                <a:latin typeface="Courier New"/>
                <a:cs typeface="Courier New"/>
              </a:rPr>
              <a:t>     	</a:t>
            </a:r>
            <a:r>
              <a:rPr lang="en-US" sz="2000" b="1" dirty="0" err="1">
                <a:latin typeface="Courier New"/>
                <a:cs typeface="Courier New"/>
              </a:rPr>
              <a:t>lw</a:t>
            </a:r>
            <a:r>
              <a:rPr lang="en-US" sz="2000" b="1" dirty="0">
                <a:latin typeface="Courier New"/>
                <a:cs typeface="Courier New"/>
              </a:rPr>
              <a:t> s0, 0(</a:t>
            </a:r>
            <a:r>
              <a:rPr lang="en-US" sz="2000" b="1" dirty="0" err="1">
                <a:latin typeface="Courier New"/>
                <a:cs typeface="Courier New"/>
              </a:rPr>
              <a:t>sp</a:t>
            </a:r>
            <a:r>
              <a:rPr lang="en-US" sz="2000" b="1" dirty="0">
                <a:latin typeface="Courier New"/>
                <a:cs typeface="Courier New"/>
              </a:rPr>
              <a:t>) 	# restore register s0 for caller </a:t>
            </a:r>
          </a:p>
          <a:p>
            <a:pPr marL="338142" indent="-338142"/>
            <a:r>
              <a:rPr lang="en-US" sz="2000" b="1" dirty="0">
                <a:latin typeface="Courier New"/>
                <a:cs typeface="Courier New"/>
              </a:rPr>
              <a:t>     	</a:t>
            </a:r>
            <a:r>
              <a:rPr lang="en-US" sz="2000" b="1" dirty="0" err="1">
                <a:latin typeface="Courier New"/>
                <a:cs typeface="Courier New"/>
              </a:rPr>
              <a:t>lw</a:t>
            </a:r>
            <a:r>
              <a:rPr lang="en-US" sz="2000" b="1" dirty="0">
                <a:latin typeface="Courier New"/>
                <a:cs typeface="Courier New"/>
              </a:rPr>
              <a:t> s1, 4(</a:t>
            </a:r>
            <a:r>
              <a:rPr lang="en-US" sz="2000" b="1" dirty="0" err="1">
                <a:latin typeface="Courier New"/>
                <a:cs typeface="Courier New"/>
              </a:rPr>
              <a:t>sp</a:t>
            </a:r>
            <a:r>
              <a:rPr lang="en-US" sz="2000" b="1" dirty="0">
                <a:latin typeface="Courier New"/>
                <a:cs typeface="Courier New"/>
              </a:rPr>
              <a:t>) 	# restore register s1 for caller</a:t>
            </a:r>
          </a:p>
          <a:p>
            <a:pPr marL="338142" indent="-338142"/>
            <a:r>
              <a:rPr lang="en-US" sz="2000" b="1" dirty="0">
                <a:latin typeface="Courier New"/>
                <a:cs typeface="Courier New"/>
              </a:rPr>
              <a:t>     	</a:t>
            </a:r>
            <a:r>
              <a:rPr lang="en-US" sz="2000" b="1" dirty="0" err="1">
                <a:latin typeface="Courier New"/>
                <a:cs typeface="Courier New"/>
              </a:rPr>
              <a:t>addi</a:t>
            </a:r>
            <a:r>
              <a:rPr lang="en-US" sz="2000" b="1" dirty="0">
                <a:latin typeface="Courier New"/>
                <a:cs typeface="Courier New"/>
              </a:rPr>
              <a:t> sp,sp,8 	# adjust stack to delete 2 items</a:t>
            </a:r>
          </a:p>
          <a:p>
            <a:pPr marL="338142" indent="-338142"/>
            <a:r>
              <a:rPr lang="en-US" sz="2000" b="1" dirty="0">
                <a:latin typeface="Courier New"/>
                <a:cs typeface="Courier New"/>
              </a:rPr>
              <a:t>     	</a:t>
            </a:r>
            <a:r>
              <a:rPr lang="en-US" sz="2000" b="1" dirty="0" err="1">
                <a:latin typeface="Courier New"/>
                <a:cs typeface="Courier New"/>
              </a:rPr>
              <a:t>jr</a:t>
            </a:r>
            <a:r>
              <a:rPr lang="en-US" sz="2000" b="1" dirty="0">
                <a:latin typeface="Courier New"/>
                <a:cs typeface="Courier New"/>
              </a:rPr>
              <a:t> ra 		# jump back to calling routine</a:t>
            </a:r>
          </a:p>
        </p:txBody>
      </p:sp>
    </p:spTree>
    <p:extLst>
      <p:ext uri="{BB962C8B-B14F-4D97-AF65-F5344CB8AC3E}">
        <p14:creationId xmlns:p14="http://schemas.microsoft.com/office/powerpoint/2010/main" val="63180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Stack Before, During, After Function</a:t>
            </a:r>
          </a:p>
        </p:txBody>
      </p:sp>
      <p:sp>
        <p:nvSpPr>
          <p:cNvPr id="9" name="Content Placeholder 2"/>
          <p:cNvSpPr>
            <a:spLocks noGrp="1"/>
          </p:cNvSpPr>
          <p:nvPr>
            <p:ph idx="1"/>
          </p:nvPr>
        </p:nvSpPr>
        <p:spPr>
          <a:xfrm>
            <a:off x="414337" y="1633538"/>
            <a:ext cx="8386763" cy="723899"/>
          </a:xfrm>
        </p:spPr>
        <p:txBody>
          <a:bodyPr>
            <a:normAutofit fontScale="70000" lnSpcReduction="20000"/>
          </a:bodyPr>
          <a:lstStyle/>
          <a:p>
            <a:r>
              <a:rPr lang="en-US" dirty="0"/>
              <a:t>Need to save old values of </a:t>
            </a:r>
            <a:r>
              <a:rPr lang="en-US" b="1" dirty="0">
                <a:latin typeface="Courier New"/>
                <a:cs typeface="Courier New"/>
              </a:rPr>
              <a:t>s0</a:t>
            </a:r>
            <a:r>
              <a:rPr lang="en-US" dirty="0">
                <a:cs typeface="Courier New"/>
              </a:rPr>
              <a:t> </a:t>
            </a:r>
            <a:r>
              <a:rPr lang="en-US" dirty="0"/>
              <a:t>and </a:t>
            </a:r>
            <a:r>
              <a:rPr lang="en-US" sz="3176" dirty="0">
                <a:latin typeface="Courier New"/>
                <a:cs typeface="Courier New"/>
              </a:rPr>
              <a:t>s1</a:t>
            </a:r>
          </a:p>
          <a:p>
            <a:pPr>
              <a:buNone/>
            </a:pPr>
            <a:r>
              <a:rPr lang="en-US" dirty="0"/>
              <a:t>	</a:t>
            </a:r>
          </a:p>
        </p:txBody>
      </p:sp>
      <p:grpSp>
        <p:nvGrpSpPr>
          <p:cNvPr id="39" name="Group 38"/>
          <p:cNvGrpSpPr/>
          <p:nvPr/>
        </p:nvGrpSpPr>
        <p:grpSpPr>
          <a:xfrm>
            <a:off x="667692" y="2514601"/>
            <a:ext cx="1923109" cy="2925507"/>
            <a:chOff x="667691" y="1657350"/>
            <a:chExt cx="1923109" cy="2925507"/>
          </a:xfrm>
        </p:grpSpPr>
        <p:cxnSp>
          <p:nvCxnSpPr>
            <p:cNvPr id="4" name="Straight Connector 3"/>
            <p:cNvCxnSpPr/>
            <p:nvPr/>
          </p:nvCxnSpPr>
          <p:spPr>
            <a:xfrm>
              <a:off x="14478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5908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066800" y="2266950"/>
              <a:ext cx="381000" cy="0"/>
            </a:xfrm>
            <a:prstGeom prst="straightConnector1">
              <a:avLst/>
            </a:prstGeom>
            <a:ln w="25400">
              <a:solidFill>
                <a:schemeClr val="tx1"/>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67691" y="2038350"/>
              <a:ext cx="428322" cy="334707"/>
            </a:xfrm>
            <a:prstGeom prst="rect">
              <a:avLst/>
            </a:prstGeom>
            <a:noFill/>
          </p:spPr>
          <p:txBody>
            <a:bodyPr wrap="none" rtlCol="0">
              <a:spAutoFit/>
            </a:bodyPr>
            <a:lstStyle/>
            <a:p>
              <a:r>
                <a:rPr lang="en-US" sz="1575" b="1" dirty="0" err="1">
                  <a:latin typeface="Courier New"/>
                  <a:cs typeface="Courier New"/>
                </a:rPr>
                <a:t>sp</a:t>
              </a:r>
              <a:endParaRPr lang="en-US" sz="1575" b="1" dirty="0">
                <a:latin typeface="Courier New"/>
                <a:cs typeface="Courier New"/>
              </a:endParaRPr>
            </a:p>
          </p:txBody>
        </p:sp>
        <p:sp>
          <p:nvSpPr>
            <p:cNvPr id="17" name="Rectangle 16"/>
            <p:cNvSpPr/>
            <p:nvPr/>
          </p:nvSpPr>
          <p:spPr>
            <a:xfrm>
              <a:off x="1447800" y="20383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rgbClr val="000000"/>
                </a:solidFill>
              </a:endParaRPr>
            </a:p>
          </p:txBody>
        </p:sp>
        <p:sp>
          <p:nvSpPr>
            <p:cNvPr id="33" name="TextBox 32"/>
            <p:cNvSpPr txBox="1"/>
            <p:nvPr/>
          </p:nvSpPr>
          <p:spPr>
            <a:xfrm>
              <a:off x="1507409" y="4248150"/>
              <a:ext cx="965329" cy="334707"/>
            </a:xfrm>
            <a:prstGeom prst="rect">
              <a:avLst/>
            </a:prstGeom>
            <a:noFill/>
          </p:spPr>
          <p:txBody>
            <a:bodyPr wrap="none" rtlCol="0">
              <a:spAutoFit/>
            </a:bodyPr>
            <a:lstStyle/>
            <a:p>
              <a:r>
                <a:rPr lang="en-US" sz="1575" dirty="0"/>
                <a:t>Before call</a:t>
              </a:r>
            </a:p>
          </p:txBody>
        </p:sp>
      </p:grpSp>
      <p:grpSp>
        <p:nvGrpSpPr>
          <p:cNvPr id="40" name="Group 39"/>
          <p:cNvGrpSpPr/>
          <p:nvPr/>
        </p:nvGrpSpPr>
        <p:grpSpPr>
          <a:xfrm>
            <a:off x="3029890" y="2514601"/>
            <a:ext cx="1923108" cy="2925507"/>
            <a:chOff x="3029891" y="1657350"/>
            <a:chExt cx="1923109" cy="2925507"/>
          </a:xfrm>
        </p:grpSpPr>
        <p:cxnSp>
          <p:nvCxnSpPr>
            <p:cNvPr id="18" name="Straight Connector 17"/>
            <p:cNvCxnSpPr/>
            <p:nvPr/>
          </p:nvCxnSpPr>
          <p:spPr>
            <a:xfrm>
              <a:off x="38100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9530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429000" y="2724150"/>
              <a:ext cx="381000" cy="0"/>
            </a:xfrm>
            <a:prstGeom prst="straightConnector1">
              <a:avLst/>
            </a:prstGeom>
            <a:ln w="25400">
              <a:solidFill>
                <a:schemeClr val="tx1"/>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029891" y="2495550"/>
              <a:ext cx="428322" cy="334707"/>
            </a:xfrm>
            <a:prstGeom prst="rect">
              <a:avLst/>
            </a:prstGeom>
            <a:noFill/>
          </p:spPr>
          <p:txBody>
            <a:bodyPr wrap="none" rtlCol="0">
              <a:spAutoFit/>
            </a:bodyPr>
            <a:lstStyle/>
            <a:p>
              <a:r>
                <a:rPr lang="en-US" sz="1575" b="1" dirty="0" err="1">
                  <a:latin typeface="Courier New"/>
                  <a:cs typeface="Courier New"/>
                </a:rPr>
                <a:t>sp</a:t>
              </a:r>
              <a:endParaRPr lang="en-US" sz="1575" b="1" dirty="0">
                <a:latin typeface="Courier New"/>
                <a:cs typeface="Courier New"/>
              </a:endParaRPr>
            </a:p>
          </p:txBody>
        </p:sp>
        <p:sp>
          <p:nvSpPr>
            <p:cNvPr id="22" name="Rectangle 21"/>
            <p:cNvSpPr/>
            <p:nvPr/>
          </p:nvSpPr>
          <p:spPr>
            <a:xfrm>
              <a:off x="3810000" y="20383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rgbClr val="000000"/>
                </a:solidFill>
              </a:endParaRPr>
            </a:p>
          </p:txBody>
        </p:sp>
        <p:sp>
          <p:nvSpPr>
            <p:cNvPr id="23" name="Rectangle 22"/>
            <p:cNvSpPr/>
            <p:nvPr/>
          </p:nvSpPr>
          <p:spPr>
            <a:xfrm>
              <a:off x="3810000" y="22669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rgbClr val="000000"/>
                  </a:solidFill>
                  <a:latin typeface="Calibri"/>
                  <a:cs typeface="Calibri"/>
                </a:rPr>
                <a:t>Saved</a:t>
              </a:r>
              <a:r>
                <a:rPr lang="en-US" sz="1575" b="1" dirty="0">
                  <a:solidFill>
                    <a:srgbClr val="000000"/>
                  </a:solidFill>
                  <a:latin typeface="Courier New"/>
                  <a:cs typeface="Courier New"/>
                </a:rPr>
                <a:t> s1</a:t>
              </a:r>
            </a:p>
          </p:txBody>
        </p:sp>
        <p:sp>
          <p:nvSpPr>
            <p:cNvPr id="34" name="TextBox 33"/>
            <p:cNvSpPr txBox="1"/>
            <p:nvPr/>
          </p:nvSpPr>
          <p:spPr>
            <a:xfrm>
              <a:off x="3792340" y="4248150"/>
              <a:ext cx="965330" cy="334707"/>
            </a:xfrm>
            <a:prstGeom prst="rect">
              <a:avLst/>
            </a:prstGeom>
            <a:noFill/>
          </p:spPr>
          <p:txBody>
            <a:bodyPr wrap="none" rtlCol="0">
              <a:spAutoFit/>
            </a:bodyPr>
            <a:lstStyle/>
            <a:p>
              <a:r>
                <a:rPr lang="en-US" sz="1575" dirty="0"/>
                <a:t>During call</a:t>
              </a:r>
            </a:p>
          </p:txBody>
        </p:sp>
        <p:sp>
          <p:nvSpPr>
            <p:cNvPr id="36" name="Rectangle 35"/>
            <p:cNvSpPr/>
            <p:nvPr/>
          </p:nvSpPr>
          <p:spPr>
            <a:xfrm>
              <a:off x="3810000" y="24955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rgbClr val="000000"/>
                  </a:solidFill>
                  <a:latin typeface="Calibri"/>
                  <a:cs typeface="Calibri"/>
                </a:rPr>
                <a:t>Saved</a:t>
              </a:r>
              <a:r>
                <a:rPr lang="en-US" sz="1575" b="1" dirty="0">
                  <a:solidFill>
                    <a:srgbClr val="000000"/>
                  </a:solidFill>
                  <a:latin typeface="Courier New"/>
                  <a:cs typeface="Courier New"/>
                </a:rPr>
                <a:t> s0</a:t>
              </a:r>
            </a:p>
          </p:txBody>
        </p:sp>
      </p:grpSp>
      <p:grpSp>
        <p:nvGrpSpPr>
          <p:cNvPr id="41" name="Group 40"/>
          <p:cNvGrpSpPr/>
          <p:nvPr/>
        </p:nvGrpSpPr>
        <p:grpSpPr>
          <a:xfrm>
            <a:off x="5392089" y="2514601"/>
            <a:ext cx="1923113" cy="2925507"/>
            <a:chOff x="5392088" y="1657350"/>
            <a:chExt cx="1923112" cy="2925507"/>
          </a:xfrm>
        </p:grpSpPr>
        <p:cxnSp>
          <p:nvCxnSpPr>
            <p:cNvPr id="26" name="Straight Connector 25"/>
            <p:cNvCxnSpPr/>
            <p:nvPr/>
          </p:nvCxnSpPr>
          <p:spPr>
            <a:xfrm>
              <a:off x="61722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3152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791200" y="2266950"/>
              <a:ext cx="381000" cy="0"/>
            </a:xfrm>
            <a:prstGeom prst="straightConnector1">
              <a:avLst/>
            </a:prstGeom>
            <a:ln w="25400">
              <a:solidFill>
                <a:schemeClr val="tx1"/>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392088" y="2038350"/>
              <a:ext cx="428322" cy="334707"/>
            </a:xfrm>
            <a:prstGeom prst="rect">
              <a:avLst/>
            </a:prstGeom>
            <a:noFill/>
          </p:spPr>
          <p:txBody>
            <a:bodyPr wrap="none" rtlCol="0">
              <a:spAutoFit/>
            </a:bodyPr>
            <a:lstStyle/>
            <a:p>
              <a:r>
                <a:rPr lang="en-US" sz="1575" b="1" dirty="0" err="1">
                  <a:latin typeface="Courier New"/>
                  <a:cs typeface="Courier New"/>
                </a:rPr>
                <a:t>sp</a:t>
              </a:r>
              <a:endParaRPr lang="en-US" sz="1575" b="1" dirty="0">
                <a:latin typeface="Courier New"/>
                <a:cs typeface="Courier New"/>
              </a:endParaRPr>
            </a:p>
          </p:txBody>
        </p:sp>
        <p:sp>
          <p:nvSpPr>
            <p:cNvPr id="30" name="Rectangle 29"/>
            <p:cNvSpPr/>
            <p:nvPr/>
          </p:nvSpPr>
          <p:spPr>
            <a:xfrm>
              <a:off x="6172200" y="20383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rgbClr val="000000"/>
                </a:solidFill>
              </a:endParaRPr>
            </a:p>
          </p:txBody>
        </p:sp>
        <p:sp>
          <p:nvSpPr>
            <p:cNvPr id="35" name="TextBox 34"/>
            <p:cNvSpPr txBox="1"/>
            <p:nvPr/>
          </p:nvSpPr>
          <p:spPr>
            <a:xfrm>
              <a:off x="6314324" y="4248150"/>
              <a:ext cx="829073" cy="334707"/>
            </a:xfrm>
            <a:prstGeom prst="rect">
              <a:avLst/>
            </a:prstGeom>
            <a:noFill/>
          </p:spPr>
          <p:txBody>
            <a:bodyPr wrap="none" rtlCol="0">
              <a:spAutoFit/>
            </a:bodyPr>
            <a:lstStyle/>
            <a:p>
              <a:r>
                <a:rPr lang="en-US" sz="1575" dirty="0"/>
                <a:t>After call</a:t>
              </a:r>
            </a:p>
          </p:txBody>
        </p:sp>
        <p:sp>
          <p:nvSpPr>
            <p:cNvPr id="37" name="Rectangle 36"/>
            <p:cNvSpPr/>
            <p:nvPr/>
          </p:nvSpPr>
          <p:spPr>
            <a:xfrm>
              <a:off x="6172200" y="22669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chemeClr val="accent3">
                      <a:lumMod val="75000"/>
                    </a:schemeClr>
                  </a:solidFill>
                  <a:latin typeface="Calibri"/>
                  <a:cs typeface="Calibri"/>
                </a:rPr>
                <a:t>Saved</a:t>
              </a:r>
              <a:r>
                <a:rPr lang="en-US" sz="1575" b="1" dirty="0">
                  <a:solidFill>
                    <a:schemeClr val="accent3">
                      <a:lumMod val="75000"/>
                    </a:schemeClr>
                  </a:solidFill>
                  <a:latin typeface="Courier New"/>
                  <a:cs typeface="Courier New"/>
                </a:rPr>
                <a:t> s1</a:t>
              </a:r>
            </a:p>
          </p:txBody>
        </p:sp>
        <p:sp>
          <p:nvSpPr>
            <p:cNvPr id="38" name="Rectangle 37"/>
            <p:cNvSpPr/>
            <p:nvPr/>
          </p:nvSpPr>
          <p:spPr>
            <a:xfrm>
              <a:off x="6172200" y="24955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chemeClr val="accent3">
                      <a:lumMod val="75000"/>
                    </a:schemeClr>
                  </a:solidFill>
                  <a:latin typeface="Calibri"/>
                  <a:cs typeface="Calibri"/>
                </a:rPr>
                <a:t>Saved</a:t>
              </a:r>
              <a:r>
                <a:rPr lang="en-US" sz="1575" b="1" dirty="0">
                  <a:solidFill>
                    <a:schemeClr val="accent3">
                      <a:lumMod val="75000"/>
                    </a:schemeClr>
                  </a:solidFill>
                  <a:latin typeface="Courier New"/>
                  <a:cs typeface="Courier New"/>
                </a:rPr>
                <a:t> s0</a:t>
              </a:r>
            </a:p>
          </p:txBody>
        </p:sp>
      </p:grpSp>
    </p:spTree>
    <p:extLst>
      <p:ext uri="{BB962C8B-B14F-4D97-AF65-F5344CB8AC3E}">
        <p14:creationId xmlns:p14="http://schemas.microsoft.com/office/powerpoint/2010/main" val="417030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t>Call Stack</a:t>
            </a:r>
            <a:endParaRPr sz="3200" b="0" i="0" u="none" strike="noStrike" cap="none" dirty="0">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solidFill>
                  <a:srgbClr val="FF0000"/>
                </a:solidFill>
              </a:rPr>
              <a:t>Register Convention</a:t>
            </a:r>
          </a:p>
          <a:p>
            <a:pPr marL="342900" lvl="0" indent="-342900" algn="l" rtl="0">
              <a:spcBef>
                <a:spcPts val="560"/>
              </a:spcBef>
              <a:spcAft>
                <a:spcPts val="0"/>
              </a:spcAft>
              <a:buClr>
                <a:schemeClr val="dk1"/>
              </a:buClr>
              <a:buSzPts val="3200"/>
              <a:buFont typeface="Arial"/>
              <a:buChar char="•"/>
            </a:pPr>
            <a:r>
              <a:rPr lang="en-US" dirty="0"/>
              <a:t>Program memory layout</a:t>
            </a:r>
            <a:endParaRPr dirty="0"/>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23</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4728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7" name="Rectangle 3"/>
          <p:cNvSpPr>
            <a:spLocks noGrp="1" noChangeArrowheads="1"/>
          </p:cNvSpPr>
          <p:nvPr>
            <p:ph type="body" idx="1"/>
          </p:nvPr>
        </p:nvSpPr>
        <p:spPr>
          <a:xfrm>
            <a:off x="357018" y="1465119"/>
            <a:ext cx="8405982" cy="4318164"/>
          </a:xfrm>
        </p:spPr>
        <p:txBody>
          <a:bodyPr/>
          <a:lstStyle/>
          <a:p>
            <a:r>
              <a:rPr lang="en-US" dirty="0" err="1"/>
              <a:t>Calle</a:t>
            </a:r>
            <a:r>
              <a:rPr lang="en-US" u="sng" dirty="0" err="1">
                <a:solidFill>
                  <a:schemeClr val="accent2"/>
                </a:solidFill>
              </a:rPr>
              <a:t>R</a:t>
            </a:r>
            <a:r>
              <a:rPr lang="en-US" dirty="0"/>
              <a:t>: the calling function</a:t>
            </a:r>
          </a:p>
          <a:p>
            <a:r>
              <a:rPr lang="en-US" dirty="0" err="1"/>
              <a:t>Calle</a:t>
            </a:r>
            <a:r>
              <a:rPr lang="en-US" u="sng" dirty="0" err="1">
                <a:solidFill>
                  <a:schemeClr val="accent1"/>
                </a:solidFill>
              </a:rPr>
              <a:t>E</a:t>
            </a:r>
            <a:r>
              <a:rPr lang="en-US" dirty="0"/>
              <a:t>: the function being called</a:t>
            </a:r>
          </a:p>
          <a:p>
            <a:endParaRPr lang="en-US" dirty="0"/>
          </a:p>
          <a:p>
            <a:r>
              <a:rPr lang="en-US" dirty="0"/>
              <a:t>When </a:t>
            </a:r>
            <a:r>
              <a:rPr lang="en-US" dirty="0" err="1"/>
              <a:t>callee</a:t>
            </a:r>
            <a:r>
              <a:rPr lang="en-US" dirty="0"/>
              <a:t> returns from executing, the caller needs to know which registers may have changed and which are guaranteed to be unchanged.</a:t>
            </a:r>
          </a:p>
          <a:p>
            <a:endParaRPr lang="en-US" dirty="0">
              <a:solidFill>
                <a:srgbClr val="0070C0"/>
              </a:solidFill>
            </a:endParaRPr>
          </a:p>
          <a:p>
            <a:r>
              <a:rPr lang="en-US" dirty="0">
                <a:solidFill>
                  <a:srgbClr val="0070C0"/>
                </a:solidFill>
              </a:rPr>
              <a:t>Register Conventions</a:t>
            </a:r>
            <a:r>
              <a:rPr lang="en-US" dirty="0"/>
              <a:t>: A set of generally accepted rules as to which registers will be unchanged after a procedure call (</a:t>
            </a:r>
            <a:r>
              <a:rPr lang="en-US" b="1" dirty="0" err="1">
                <a:latin typeface="Courier"/>
              </a:rPr>
              <a:t>jal</a:t>
            </a:r>
            <a:r>
              <a:rPr lang="en-US" dirty="0"/>
              <a:t>) and which may be changed.</a:t>
            </a:r>
          </a:p>
        </p:txBody>
      </p:sp>
      <p:sp>
        <p:nvSpPr>
          <p:cNvPr id="4" name="Title 3"/>
          <p:cNvSpPr>
            <a:spLocks noGrp="1"/>
          </p:cNvSpPr>
          <p:nvPr>
            <p:ph type="title"/>
          </p:nvPr>
        </p:nvSpPr>
        <p:spPr/>
        <p:txBody>
          <a:bodyPr/>
          <a:lstStyle/>
          <a:p>
            <a:r>
              <a:rPr lang="en-US" dirty="0"/>
              <a:t>Register Conventions </a:t>
            </a:r>
          </a:p>
        </p:txBody>
      </p:sp>
    </p:spTree>
    <p:extLst>
      <p:ext uri="{BB962C8B-B14F-4D97-AF65-F5344CB8AC3E}">
        <p14:creationId xmlns:p14="http://schemas.microsoft.com/office/powerpoint/2010/main" val="109170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70"/>
          <p:cNvSpPr txBox="1">
            <a:spLocks noGrp="1"/>
          </p:cNvSpPr>
          <p:nvPr>
            <p:ph type="title"/>
          </p:nvPr>
        </p:nvSpPr>
        <p:spPr>
          <a:xfrm>
            <a:off x="457200" y="460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Basic Structure of a Function</a:t>
            </a:r>
            <a:endParaRPr sz="4400" b="0" i="0" u="none" strike="noStrike" cap="none">
              <a:solidFill>
                <a:schemeClr val="accent1"/>
              </a:solidFill>
              <a:latin typeface="Calibri"/>
              <a:ea typeface="Calibri"/>
              <a:cs typeface="Calibri"/>
              <a:sym typeface="Calibri"/>
            </a:endParaRPr>
          </a:p>
        </p:txBody>
      </p:sp>
      <p:sp>
        <p:nvSpPr>
          <p:cNvPr id="788" name="Google Shape;788;p70"/>
          <p:cNvSpPr txBox="1">
            <a:spLocks noGrp="1"/>
          </p:cNvSpPr>
          <p:nvPr>
            <p:ph type="body" idx="1"/>
          </p:nvPr>
        </p:nvSpPr>
        <p:spPr>
          <a:xfrm>
            <a:off x="1114425" y="1000125"/>
            <a:ext cx="7620000" cy="497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Times"/>
              <a:buNone/>
            </a:pPr>
            <a:endParaRPr sz="32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r>
              <a:rPr lang="en-US" sz="2400" b="0" i="0" u="none" strike="noStrike" cap="none">
                <a:solidFill>
                  <a:schemeClr val="dk1"/>
                </a:solidFill>
                <a:latin typeface="Courier New"/>
                <a:ea typeface="Courier New"/>
                <a:cs typeface="Courier New"/>
                <a:sym typeface="Courier New"/>
              </a:rPr>
              <a:t>func_label:</a:t>
            </a:r>
            <a:r>
              <a:rPr lang="en-US" sz="2400" b="0" i="0" u="none" strike="noStrike" cap="none">
                <a:solidFill>
                  <a:schemeClr val="dk1"/>
                </a:solidFill>
                <a:latin typeface="Calibri"/>
                <a:ea typeface="Calibri"/>
                <a:cs typeface="Calibri"/>
                <a:sym typeface="Calibri"/>
              </a:rPr>
              <a:t> </a:t>
            </a:r>
            <a:br>
              <a:rPr lang="en-US" sz="2400" b="0" i="0" u="none" strike="noStrike" cap="none">
                <a:solidFill>
                  <a:schemeClr val="dk1"/>
                </a:solidFill>
                <a:latin typeface="Courier New"/>
                <a:ea typeface="Courier New"/>
                <a:cs typeface="Courier New"/>
                <a:sym typeface="Courier New"/>
              </a:rPr>
            </a:br>
            <a:r>
              <a:rPr lang="en-US" sz="2400" b="0" i="0" u="none" strike="noStrike" cap="none">
                <a:solidFill>
                  <a:schemeClr val="dk1"/>
                </a:solidFill>
                <a:latin typeface="Courier New"/>
                <a:ea typeface="Courier New"/>
                <a:cs typeface="Courier New"/>
                <a:sym typeface="Courier New"/>
              </a:rPr>
              <a:t>addi sp,sp, -framesize</a:t>
            </a:r>
            <a:br>
              <a:rPr lang="en-US" sz="2400" b="0" i="0" u="none" strike="noStrike" cap="none">
                <a:solidFill>
                  <a:schemeClr val="dk1"/>
                </a:solidFill>
                <a:latin typeface="Courier New"/>
                <a:ea typeface="Courier New"/>
                <a:cs typeface="Courier New"/>
                <a:sym typeface="Courier New"/>
              </a:rPr>
            </a:br>
            <a:r>
              <a:rPr lang="en-US" sz="2400" b="0" i="0" u="none" strike="noStrike" cap="none">
                <a:solidFill>
                  <a:srgbClr val="FF9900"/>
                </a:solidFill>
                <a:latin typeface="Courier New"/>
                <a:ea typeface="Courier New"/>
                <a:cs typeface="Courier New"/>
                <a:sym typeface="Courier New"/>
              </a:rPr>
              <a:t>sw ra, &lt;framesize-4&gt;(sp)</a:t>
            </a:r>
            <a:r>
              <a:rPr lang="en-US" sz="2400" b="0" i="0" u="none" strike="noStrike" cap="none">
                <a:solidFill>
                  <a:schemeClr val="dk1"/>
                </a:solidFill>
                <a:latin typeface="Courier New"/>
                <a:ea typeface="Courier New"/>
                <a:cs typeface="Courier New"/>
                <a:sym typeface="Courier New"/>
              </a:rPr>
              <a:t> </a:t>
            </a:r>
            <a:br>
              <a:rPr lang="en-US" sz="2400" b="0" i="1" u="none" strike="noStrike" cap="none">
                <a:solidFill>
                  <a:schemeClr val="dk1"/>
                </a:solidFill>
                <a:latin typeface="Courier New"/>
                <a:ea typeface="Courier New"/>
                <a:cs typeface="Courier New"/>
                <a:sym typeface="Courier New"/>
              </a:rPr>
            </a:br>
            <a:r>
              <a:rPr lang="en-US" sz="2400" b="0" i="0" u="none" strike="noStrike" cap="none">
                <a:solidFill>
                  <a:schemeClr val="accent1"/>
                </a:solidFill>
                <a:latin typeface="Courier New"/>
                <a:ea typeface="Courier New"/>
                <a:cs typeface="Courier New"/>
                <a:sym typeface="Courier New"/>
              </a:rPr>
              <a:t>save other regs if need be</a:t>
            </a:r>
            <a:endParaRPr sz="2400" b="0" i="1"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endParaRPr sz="2400" b="0" i="1"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r>
              <a:rPr lang="en-US" sz="2400" b="0" i="0" u="none" strike="noStrike" cap="none">
                <a:solidFill>
                  <a:schemeClr val="dk1"/>
                </a:solidFill>
                <a:latin typeface="Courier New"/>
                <a:ea typeface="Courier New"/>
                <a:cs typeface="Courier New"/>
                <a:sym typeface="Courier New"/>
              </a:rPr>
              <a:t>		</a:t>
            </a:r>
            <a:endParaRPr/>
          </a:p>
          <a:p>
            <a:pPr marL="0" marR="0" lvl="0" indent="0" algn="l" rtl="0">
              <a:lnSpc>
                <a:spcPct val="85000"/>
              </a:lnSpc>
              <a:spcBef>
                <a:spcPts val="480"/>
              </a:spcBef>
              <a:spcAft>
                <a:spcPts val="0"/>
              </a:spcAft>
              <a:buClr>
                <a:schemeClr val="dk1"/>
              </a:buClr>
              <a:buFont typeface="Times"/>
              <a:buNone/>
            </a:pPr>
            <a:endParaRPr sz="24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endParaRPr sz="24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accent1"/>
              </a:buClr>
              <a:buFont typeface="Times"/>
              <a:buNone/>
            </a:pPr>
            <a:r>
              <a:rPr lang="en-US" sz="2400" b="0" i="0" u="none" strike="noStrike" cap="none">
                <a:solidFill>
                  <a:schemeClr val="accent1"/>
                </a:solidFill>
                <a:latin typeface="Courier New"/>
                <a:ea typeface="Courier New"/>
                <a:cs typeface="Courier New"/>
                <a:sym typeface="Courier New"/>
              </a:rPr>
              <a:t>restore other regs if need be</a:t>
            </a:r>
            <a:br>
              <a:rPr lang="en-US" sz="2400" b="0" i="0" u="none" strike="noStrike" cap="none">
                <a:solidFill>
                  <a:srgbClr val="C00000"/>
                </a:solidFill>
                <a:latin typeface="Courier New"/>
                <a:ea typeface="Courier New"/>
                <a:cs typeface="Courier New"/>
                <a:sym typeface="Courier New"/>
              </a:rPr>
            </a:br>
            <a:r>
              <a:rPr lang="en-US" sz="2400" b="0" i="0" u="none" strike="noStrike" cap="none">
                <a:solidFill>
                  <a:srgbClr val="FF9900"/>
                </a:solidFill>
                <a:latin typeface="Courier New"/>
                <a:ea typeface="Courier New"/>
                <a:cs typeface="Courier New"/>
                <a:sym typeface="Courier New"/>
              </a:rPr>
              <a:t>lw ra, &lt;framesize-4&gt;(sp)</a:t>
            </a:r>
            <a:r>
              <a:rPr lang="en-US" sz="2400" b="0" i="0" u="none" strike="noStrike" cap="none">
                <a:solidFill>
                  <a:schemeClr val="dk1"/>
                </a:solidFill>
                <a:latin typeface="Courier New"/>
                <a:ea typeface="Courier New"/>
                <a:cs typeface="Courier New"/>
                <a:sym typeface="Courier New"/>
              </a:rPr>
              <a:t> </a:t>
            </a:r>
            <a:endParaRPr sz="24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r>
              <a:rPr lang="en-US" sz="2400" b="0" i="0" u="none" strike="noStrike" cap="none">
                <a:solidFill>
                  <a:schemeClr val="dk1"/>
                </a:solidFill>
                <a:latin typeface="Courier New"/>
                <a:ea typeface="Courier New"/>
                <a:cs typeface="Courier New"/>
                <a:sym typeface="Courier New"/>
              </a:rPr>
              <a:t>addi sp,sp, framesize </a:t>
            </a:r>
            <a:br>
              <a:rPr lang="en-US" sz="2400" b="0" i="0" u="none" strike="noStrike" cap="none">
                <a:solidFill>
                  <a:schemeClr val="dk1"/>
                </a:solidFill>
                <a:latin typeface="Courier New"/>
                <a:ea typeface="Courier New"/>
                <a:cs typeface="Courier New"/>
                <a:sym typeface="Courier New"/>
              </a:rPr>
            </a:br>
            <a:r>
              <a:rPr lang="en-US" sz="2400" b="0" i="0" u="none" strike="noStrike" cap="none">
                <a:solidFill>
                  <a:schemeClr val="dk1"/>
                </a:solidFill>
                <a:latin typeface="Courier New"/>
                <a:ea typeface="Courier New"/>
                <a:cs typeface="Courier New"/>
                <a:sym typeface="Courier New"/>
              </a:rPr>
              <a:t>jr ra</a:t>
            </a:r>
            <a:endParaRPr sz="2400" b="0" i="0" u="none" strike="noStrike" cap="none">
              <a:solidFill>
                <a:schemeClr val="dk1"/>
              </a:solidFill>
              <a:latin typeface="Courier New"/>
              <a:ea typeface="Courier New"/>
              <a:cs typeface="Courier New"/>
              <a:sym typeface="Courier New"/>
            </a:endParaRPr>
          </a:p>
        </p:txBody>
      </p:sp>
      <p:sp>
        <p:nvSpPr>
          <p:cNvPr id="789" name="Google Shape;789;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25</a:t>
            </a:fld>
            <a:endParaRPr sz="1200">
              <a:solidFill>
                <a:srgbClr val="888888"/>
              </a:solidFill>
              <a:latin typeface="Calibri"/>
              <a:ea typeface="Calibri"/>
              <a:cs typeface="Calibri"/>
              <a:sym typeface="Calibri"/>
            </a:endParaRPr>
          </a:p>
        </p:txBody>
      </p:sp>
      <p:sp>
        <p:nvSpPr>
          <p:cNvPr id="790" name="Google Shape;790;p70"/>
          <p:cNvSpPr txBox="1"/>
          <p:nvPr/>
        </p:nvSpPr>
        <p:spPr>
          <a:xfrm>
            <a:off x="638175" y="3916680"/>
            <a:ext cx="14670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a:solidFill>
                  <a:srgbClr val="C00000"/>
                </a:solidFill>
                <a:latin typeface="Calibri"/>
                <a:ea typeface="Calibri"/>
                <a:cs typeface="Calibri"/>
                <a:sym typeface="Calibri"/>
              </a:rPr>
              <a:t>Epilogue</a:t>
            </a:r>
            <a:endParaRPr sz="2800" b="1" i="1">
              <a:solidFill>
                <a:srgbClr val="C00000"/>
              </a:solidFill>
              <a:latin typeface="Calibri"/>
              <a:ea typeface="Calibri"/>
              <a:cs typeface="Calibri"/>
              <a:sym typeface="Calibri"/>
            </a:endParaRPr>
          </a:p>
        </p:txBody>
      </p:sp>
      <p:sp>
        <p:nvSpPr>
          <p:cNvPr id="791" name="Google Shape;791;p70"/>
          <p:cNvSpPr txBox="1"/>
          <p:nvPr/>
        </p:nvSpPr>
        <p:spPr>
          <a:xfrm>
            <a:off x="647700" y="1028700"/>
            <a:ext cx="15231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a:solidFill>
                  <a:srgbClr val="C00000"/>
                </a:solidFill>
                <a:latin typeface="Calibri"/>
                <a:ea typeface="Calibri"/>
                <a:cs typeface="Calibri"/>
                <a:sym typeface="Calibri"/>
              </a:rPr>
              <a:t>Prologue</a:t>
            </a:r>
            <a:endParaRPr sz="2800" b="1" i="1">
              <a:solidFill>
                <a:srgbClr val="C00000"/>
              </a:solidFill>
              <a:latin typeface="Calibri"/>
              <a:ea typeface="Calibri"/>
              <a:cs typeface="Calibri"/>
              <a:sym typeface="Calibri"/>
            </a:endParaRPr>
          </a:p>
        </p:txBody>
      </p:sp>
      <p:sp>
        <p:nvSpPr>
          <p:cNvPr id="792" name="Google Shape;792;p70"/>
          <p:cNvSpPr txBox="1"/>
          <p:nvPr/>
        </p:nvSpPr>
        <p:spPr>
          <a:xfrm>
            <a:off x="638175" y="2971800"/>
            <a:ext cx="67455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a:solidFill>
                  <a:srgbClr val="C00000"/>
                </a:solidFill>
                <a:latin typeface="Calibri"/>
                <a:ea typeface="Calibri"/>
                <a:cs typeface="Calibri"/>
                <a:sym typeface="Calibri"/>
              </a:rPr>
              <a:t>Body            </a:t>
            </a:r>
            <a:r>
              <a:rPr lang="en-US" sz="2800" b="1">
                <a:solidFill>
                  <a:srgbClr val="C00000"/>
                </a:solidFill>
                <a:latin typeface="Calibri"/>
                <a:ea typeface="Calibri"/>
                <a:cs typeface="Calibri"/>
                <a:sym typeface="Calibri"/>
              </a:rPr>
              <a:t>(call other functions…)</a:t>
            </a:r>
            <a:endParaRPr/>
          </a:p>
        </p:txBody>
      </p:sp>
      <p:grpSp>
        <p:nvGrpSpPr>
          <p:cNvPr id="793" name="Google Shape;793;p70"/>
          <p:cNvGrpSpPr/>
          <p:nvPr/>
        </p:nvGrpSpPr>
        <p:grpSpPr>
          <a:xfrm>
            <a:off x="7132320" y="3716275"/>
            <a:ext cx="1559380" cy="2628030"/>
            <a:chOff x="6858000" y="2497075"/>
            <a:chExt cx="1559380" cy="2628030"/>
          </a:xfrm>
        </p:grpSpPr>
        <p:sp>
          <p:nvSpPr>
            <p:cNvPr id="794" name="Google Shape;794;p70"/>
            <p:cNvSpPr/>
            <p:nvPr/>
          </p:nvSpPr>
          <p:spPr>
            <a:xfrm>
              <a:off x="6858000" y="2895600"/>
              <a:ext cx="1371600" cy="182880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5" name="Google Shape;795;p70"/>
            <p:cNvSpPr/>
            <p:nvPr/>
          </p:nvSpPr>
          <p:spPr>
            <a:xfrm>
              <a:off x="6858000" y="2895600"/>
              <a:ext cx="1371600" cy="36576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ra</a:t>
              </a:r>
              <a:endParaRPr sz="2400">
                <a:solidFill>
                  <a:schemeClr val="dk1"/>
                </a:solidFill>
                <a:latin typeface="Calibri"/>
                <a:ea typeface="Calibri"/>
                <a:cs typeface="Calibri"/>
                <a:sym typeface="Calibri"/>
              </a:endParaRPr>
            </a:p>
          </p:txBody>
        </p:sp>
        <p:cxnSp>
          <p:nvCxnSpPr>
            <p:cNvPr id="796" name="Google Shape;796;p70"/>
            <p:cNvCxnSpPr/>
            <p:nvPr/>
          </p:nvCxnSpPr>
          <p:spPr>
            <a:xfrm flipH="1">
              <a:off x="8412580" y="2497075"/>
              <a:ext cx="4800" cy="2227200"/>
            </a:xfrm>
            <a:prstGeom prst="straightConnector1">
              <a:avLst/>
            </a:prstGeom>
            <a:noFill/>
            <a:ln w="28575" cap="flat" cmpd="sng">
              <a:solidFill>
                <a:schemeClr val="dk1"/>
              </a:solidFill>
              <a:prstDash val="solid"/>
              <a:round/>
              <a:headEnd type="none" w="sm" len="sm"/>
              <a:tailEnd type="triangle" w="med" len="med"/>
            </a:ln>
          </p:spPr>
        </p:cxnSp>
        <p:sp>
          <p:nvSpPr>
            <p:cNvPr id="797" name="Google Shape;797;p70"/>
            <p:cNvSpPr txBox="1"/>
            <p:nvPr/>
          </p:nvSpPr>
          <p:spPr>
            <a:xfrm>
              <a:off x="6858000" y="4663440"/>
              <a:ext cx="137160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stack</a:t>
              </a:r>
              <a:endParaRPr sz="2400">
                <a:solidFill>
                  <a:schemeClr val="dk1"/>
                </a:solidFill>
                <a:latin typeface="Calibri"/>
                <a:ea typeface="Calibri"/>
                <a:cs typeface="Calibri"/>
                <a:sym typeface="Calibri"/>
              </a:endParaRPr>
            </a:p>
          </p:txBody>
        </p:sp>
      </p:grpSp>
      <p:sp>
        <p:nvSpPr>
          <p:cNvPr id="798" name="Google Shape;798;p70"/>
          <p:cNvSpPr txBox="1"/>
          <p:nvPr/>
        </p:nvSpPr>
        <p:spPr>
          <a:xfrm>
            <a:off x="1115568" y="3368040"/>
            <a:ext cx="1290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accent1"/>
                </a:solidFill>
                <a:latin typeface="Courier New"/>
                <a:ea typeface="Courier New"/>
                <a:cs typeface="Courier New"/>
                <a:sym typeface="Courier New"/>
              </a:rPr>
              <a:t>   ...</a:t>
            </a:r>
            <a:endParaRPr sz="2400">
              <a:solidFill>
                <a:schemeClr val="dk1"/>
              </a:solidFill>
              <a:latin typeface="Calibri"/>
              <a:ea typeface="Calibri"/>
              <a:cs typeface="Calibri"/>
              <a:sym typeface="Calibri"/>
            </a:endParaRPr>
          </a:p>
        </p:txBody>
      </p:sp>
      <p:sp>
        <p:nvSpPr>
          <p:cNvPr id="799" name="Google Shape;799;p7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00" name="Google Shape;800;p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801" name="Google Shape;801;p70"/>
          <p:cNvPicPr preferRelativeResize="0"/>
          <p:nvPr/>
        </p:nvPicPr>
        <p:blipFill>
          <a:blip r:embed="rId3">
            <a:alphaModFix/>
          </a:blip>
          <a:stretch>
            <a:fillRect/>
          </a:stretch>
        </p:blipFill>
        <p:spPr>
          <a:xfrm>
            <a:off x="6200925" y="2558474"/>
            <a:ext cx="710113" cy="661341"/>
          </a:xfrm>
          <a:prstGeom prst="rect">
            <a:avLst/>
          </a:prstGeom>
          <a:noFill/>
          <a:ln>
            <a:noFill/>
          </a:ln>
        </p:spPr>
      </p:pic>
      <p:pic>
        <p:nvPicPr>
          <p:cNvPr id="802" name="Google Shape;802;p70"/>
          <p:cNvPicPr preferRelativeResize="0"/>
          <p:nvPr/>
        </p:nvPicPr>
        <p:blipFill rotWithShape="1">
          <a:blip r:embed="rId4">
            <a:alphaModFix/>
          </a:blip>
          <a:srcRect b="5589"/>
          <a:stretch/>
        </p:blipFill>
        <p:spPr>
          <a:xfrm>
            <a:off x="7837950" y="1696936"/>
            <a:ext cx="977300" cy="922664"/>
          </a:xfrm>
          <a:prstGeom prst="rect">
            <a:avLst/>
          </a:prstGeom>
          <a:noFill/>
          <a:ln>
            <a:noFill/>
          </a:ln>
        </p:spPr>
      </p:pic>
      <p:grpSp>
        <p:nvGrpSpPr>
          <p:cNvPr id="803" name="Google Shape;803;p70"/>
          <p:cNvGrpSpPr/>
          <p:nvPr/>
        </p:nvGrpSpPr>
        <p:grpSpPr>
          <a:xfrm>
            <a:off x="6244319" y="2120750"/>
            <a:ext cx="511531" cy="381523"/>
            <a:chOff x="7768319" y="3644750"/>
            <a:chExt cx="511531" cy="381523"/>
          </a:xfrm>
        </p:grpSpPr>
        <p:pic>
          <p:nvPicPr>
            <p:cNvPr id="804" name="Google Shape;804;p70"/>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805" name="Google Shape;805;p70"/>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cxnSp>
        <p:nvCxnSpPr>
          <p:cNvPr id="806" name="Google Shape;806;p70"/>
          <p:cNvCxnSpPr>
            <a:stCxn id="805" idx="3"/>
            <a:endCxn id="802" idx="0"/>
          </p:cNvCxnSpPr>
          <p:nvPr/>
        </p:nvCxnSpPr>
        <p:spPr>
          <a:xfrm rot="10800000" flipH="1">
            <a:off x="6755850" y="1697000"/>
            <a:ext cx="1570800" cy="606300"/>
          </a:xfrm>
          <a:prstGeom prst="straightConnector1">
            <a:avLst/>
          </a:prstGeom>
          <a:noFill/>
          <a:ln w="28575" cap="flat" cmpd="sng">
            <a:solidFill>
              <a:srgbClr val="FF9900"/>
            </a:solidFill>
            <a:prstDash val="solid"/>
            <a:round/>
            <a:headEnd type="none" w="med" len="med"/>
            <a:tailEnd type="triangle" w="med" len="med"/>
          </a:ln>
        </p:spPr>
      </p:cxnSp>
      <p:cxnSp>
        <p:nvCxnSpPr>
          <p:cNvPr id="807" name="Google Shape;807;p70"/>
          <p:cNvCxnSpPr>
            <a:stCxn id="801" idx="3"/>
          </p:cNvCxnSpPr>
          <p:nvPr/>
        </p:nvCxnSpPr>
        <p:spPr>
          <a:xfrm rot="10800000" flipH="1">
            <a:off x="6911038" y="1405944"/>
            <a:ext cx="1303800" cy="1483200"/>
          </a:xfrm>
          <a:prstGeom prst="straightConnector1">
            <a:avLst/>
          </a:prstGeom>
          <a:noFill/>
          <a:ln w="28575" cap="flat" cmpd="sng">
            <a:solidFill>
              <a:schemeClr val="dk2"/>
            </a:solidFill>
            <a:prstDash val="solid"/>
            <a:round/>
            <a:headEnd type="none" w="med" len="med"/>
            <a:tailEnd type="triangle" w="med" len="med"/>
          </a:ln>
        </p:spPr>
      </p:cxnSp>
      <p:grpSp>
        <p:nvGrpSpPr>
          <p:cNvPr id="808" name="Google Shape;808;p70"/>
          <p:cNvGrpSpPr/>
          <p:nvPr/>
        </p:nvGrpSpPr>
        <p:grpSpPr>
          <a:xfrm>
            <a:off x="6015719" y="5244950"/>
            <a:ext cx="511531" cy="381523"/>
            <a:chOff x="7768319" y="3644750"/>
            <a:chExt cx="511531" cy="381523"/>
          </a:xfrm>
        </p:grpSpPr>
        <p:pic>
          <p:nvPicPr>
            <p:cNvPr id="809" name="Google Shape;809;p70"/>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810" name="Google Shape;810;p70"/>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pic>
        <p:nvPicPr>
          <p:cNvPr id="811" name="Google Shape;811;p70"/>
          <p:cNvPicPr preferRelativeResize="0"/>
          <p:nvPr/>
        </p:nvPicPr>
        <p:blipFill>
          <a:blip r:embed="rId3">
            <a:alphaModFix/>
          </a:blip>
          <a:stretch>
            <a:fillRect/>
          </a:stretch>
        </p:blipFill>
        <p:spPr>
          <a:xfrm>
            <a:off x="5743725" y="3777674"/>
            <a:ext cx="710113" cy="661341"/>
          </a:xfrm>
          <a:prstGeom prst="rect">
            <a:avLst/>
          </a:prstGeom>
          <a:noFill/>
          <a:ln>
            <a:noFill/>
          </a:ln>
        </p:spPr>
      </p:pic>
      <p:cxnSp>
        <p:nvCxnSpPr>
          <p:cNvPr id="812" name="Google Shape;812;p70"/>
          <p:cNvCxnSpPr>
            <a:endCxn id="811" idx="3"/>
          </p:cNvCxnSpPr>
          <p:nvPr/>
        </p:nvCxnSpPr>
        <p:spPr>
          <a:xfrm rot="10800000">
            <a:off x="6453838" y="4108344"/>
            <a:ext cx="722100" cy="1207500"/>
          </a:xfrm>
          <a:prstGeom prst="straightConnector1">
            <a:avLst/>
          </a:prstGeom>
          <a:noFill/>
          <a:ln w="28575" cap="flat" cmpd="sng">
            <a:solidFill>
              <a:schemeClr val="dk2"/>
            </a:solidFill>
            <a:prstDash val="solid"/>
            <a:round/>
            <a:headEnd type="none" w="med" len="med"/>
            <a:tailEnd type="triangle" w="med" len="med"/>
          </a:ln>
        </p:spPr>
      </p:cxnSp>
      <p:cxnSp>
        <p:nvCxnSpPr>
          <p:cNvPr id="813" name="Google Shape;813;p70"/>
          <p:cNvCxnSpPr>
            <a:endCxn id="810" idx="3"/>
          </p:cNvCxnSpPr>
          <p:nvPr/>
        </p:nvCxnSpPr>
        <p:spPr>
          <a:xfrm flipH="1">
            <a:off x="6527250" y="4284500"/>
            <a:ext cx="609600" cy="1143000"/>
          </a:xfrm>
          <a:prstGeom prst="straightConnector1">
            <a:avLst/>
          </a:prstGeom>
          <a:noFill/>
          <a:ln w="28575" cap="flat" cmpd="sng">
            <a:solidFill>
              <a:srgbClr val="FF9900"/>
            </a:solidFill>
            <a:prstDash val="solid"/>
            <a:round/>
            <a:headEnd type="none" w="med" len="med"/>
            <a:tailEnd type="triangle" w="med" len="med"/>
          </a:ln>
        </p:spPr>
      </p:cxnSp>
      <p:sp>
        <p:nvSpPr>
          <p:cNvPr id="814" name="Google Shape;814;p70"/>
          <p:cNvSpPr/>
          <p:nvPr/>
        </p:nvSpPr>
        <p:spPr>
          <a:xfrm>
            <a:off x="7132320" y="3733800"/>
            <a:ext cx="1371600" cy="36570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cxnSp>
        <p:nvCxnSpPr>
          <p:cNvPr id="815" name="Google Shape;815;p70"/>
          <p:cNvCxnSpPr/>
          <p:nvPr/>
        </p:nvCxnSpPr>
        <p:spPr>
          <a:xfrm rot="10800000">
            <a:off x="8771550" y="1833750"/>
            <a:ext cx="0" cy="770100"/>
          </a:xfrm>
          <a:prstGeom prst="straightConnector1">
            <a:avLst/>
          </a:prstGeom>
          <a:noFill/>
          <a:ln w="2857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3237165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Using Stack to Backup Registers</a:t>
            </a:r>
            <a:endParaRPr sz="4400" b="0" i="0" u="none" strike="noStrike" cap="none">
              <a:solidFill>
                <a:schemeClr val="accent1"/>
              </a:solidFill>
              <a:latin typeface="Calibri"/>
              <a:ea typeface="Calibri"/>
              <a:cs typeface="Calibri"/>
              <a:sym typeface="Calibri"/>
            </a:endParaRPr>
          </a:p>
        </p:txBody>
      </p:sp>
      <p:sp>
        <p:nvSpPr>
          <p:cNvPr id="739" name="Google Shape;739;p67"/>
          <p:cNvSpPr txBox="1">
            <a:spLocks noGrp="1"/>
          </p:cNvSpPr>
          <p:nvPr>
            <p:ph type="body" idx="1"/>
          </p:nvPr>
        </p:nvSpPr>
        <p:spPr>
          <a:xfrm>
            <a:off x="457200" y="1524000"/>
            <a:ext cx="8229600" cy="4887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b="0" i="0" u="none" strike="noStrike" cap="none">
                <a:solidFill>
                  <a:schemeClr val="dk1"/>
                </a:solidFill>
                <a:latin typeface="Calibri"/>
                <a:ea typeface="Calibri"/>
                <a:cs typeface="Calibri"/>
                <a:sym typeface="Calibri"/>
              </a:rPr>
              <a:t>Limited number of registers for everyone to use (limited desk space)</a:t>
            </a:r>
            <a:endParaRPr/>
          </a:p>
          <a:p>
            <a:pPr marL="342900" marR="0" lvl="0" indent="-342900" algn="l" rtl="0">
              <a:lnSpc>
                <a:spcPct val="100000"/>
              </a:lnSpc>
              <a:spcBef>
                <a:spcPts val="0"/>
              </a:spcBef>
              <a:spcAft>
                <a:spcPts val="0"/>
              </a:spcAft>
              <a:buClr>
                <a:schemeClr val="dk1"/>
              </a:buClr>
              <a:buSzPts val="3200"/>
              <a:buFont typeface="Arial"/>
              <a:buChar char="•"/>
            </a:pPr>
            <a:r>
              <a:rPr lang="en-US"/>
              <a:t>All functions use the same conventions -- look for arguments/return addresses in the same places</a:t>
            </a:r>
            <a:endParaRPr/>
          </a:p>
          <a:p>
            <a:pPr marL="742950" marR="0" lvl="1" indent="-311150" algn="l" rtl="0">
              <a:lnSpc>
                <a:spcPct val="100000"/>
              </a:lnSpc>
              <a:spcBef>
                <a:spcPts val="0"/>
              </a:spcBef>
              <a:spcAft>
                <a:spcPts val="0"/>
              </a:spcAft>
              <a:buClr>
                <a:schemeClr val="dk1"/>
              </a:buClr>
              <a:buSzPts val="3200"/>
              <a:buFont typeface="Arial"/>
              <a:buChar char="–"/>
            </a:pPr>
            <a:r>
              <a:rPr lang="en-US" sz="2800" b="0" i="0" u="none" strike="noStrike" cap="none">
                <a:solidFill>
                  <a:schemeClr val="dk1"/>
                </a:solidFill>
                <a:latin typeface="Calibri"/>
                <a:ea typeface="Calibri"/>
                <a:cs typeface="Calibri"/>
                <a:sym typeface="Calibri"/>
              </a:rPr>
              <a:t>What happens if a function calls another function?</a:t>
            </a:r>
            <a:endParaRPr/>
          </a:p>
          <a:p>
            <a:pPr marL="742950" marR="0" lvl="1" indent="-285750" algn="l" rtl="0">
              <a:spcBef>
                <a:spcPts val="560"/>
              </a:spcBef>
              <a:spcAft>
                <a:spcPts val="0"/>
              </a:spcAft>
              <a:buClr>
                <a:schemeClr val="dk1"/>
              </a:buClr>
              <a:buFont typeface="Arial"/>
              <a:buNone/>
            </a:pPr>
            <a:r>
              <a:rPr lang="en-US" sz="2800" b="0" i="0" u="none" strike="noStrike" cap="none">
                <a:solidFill>
                  <a:schemeClr val="dk1"/>
                </a:solidFill>
                <a:latin typeface="Calibri"/>
                <a:ea typeface="Calibri"/>
                <a:cs typeface="Calibri"/>
                <a:sym typeface="Calibri"/>
              </a:rPr>
              <a:t>	(</a:t>
            </a:r>
            <a:r>
              <a:rPr lang="en-US" sz="2600" b="0" i="0" u="none" strike="noStrike" cap="none">
                <a:solidFill>
                  <a:schemeClr val="dk1"/>
                </a:solidFill>
                <a:latin typeface="Courier New"/>
                <a:ea typeface="Courier New"/>
                <a:cs typeface="Courier New"/>
                <a:sym typeface="Courier New"/>
              </a:rPr>
              <a:t>ra</a:t>
            </a:r>
            <a:r>
              <a:rPr lang="en-US" sz="2800" b="0" i="0" u="none" strike="noStrike" cap="none">
                <a:solidFill>
                  <a:schemeClr val="dk1"/>
                </a:solidFill>
                <a:latin typeface="Calibri"/>
                <a:ea typeface="Calibri"/>
                <a:cs typeface="Calibri"/>
                <a:sym typeface="Calibri"/>
              </a:rPr>
              <a:t> would get overwritten!)</a:t>
            </a:r>
            <a:endParaRPr/>
          </a:p>
        </p:txBody>
      </p:sp>
      <p:sp>
        <p:nvSpPr>
          <p:cNvPr id="740" name="Google Shape;740;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26</a:t>
            </a:fld>
            <a:endParaRPr sz="1200">
              <a:solidFill>
                <a:srgbClr val="888888"/>
              </a:solidFill>
              <a:latin typeface="Calibri"/>
              <a:ea typeface="Calibri"/>
              <a:cs typeface="Calibri"/>
              <a:sym typeface="Calibri"/>
            </a:endParaRPr>
          </a:p>
        </p:txBody>
      </p:sp>
      <p:sp>
        <p:nvSpPr>
          <p:cNvPr id="741" name="Google Shape;741;p6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42" name="Google Shape;742;p6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B3EEDF27-947C-4346-BEC8-EE8CF68ABFD4}"/>
              </a:ext>
            </a:extLst>
          </p:cNvPr>
          <p:cNvSpPr/>
          <p:nvPr/>
        </p:nvSpPr>
        <p:spPr>
          <a:xfrm>
            <a:off x="457200" y="5181530"/>
            <a:ext cx="8382000" cy="923330"/>
          </a:xfrm>
          <a:prstGeom prst="rect">
            <a:avLst/>
          </a:prstGeom>
        </p:spPr>
        <p:txBody>
          <a:bodyPr wrap="square">
            <a:spAutoFit/>
          </a:bodyPr>
          <a:lstStyle/>
          <a:p>
            <a:pPr>
              <a:buNone/>
            </a:pPr>
            <a:r>
              <a:rPr lang="en-US" dirty="0"/>
              <a:t>To reduce expensive loads and stores from spilling and restoring registers, RISC-V function-calling convention divides registers into two categories:</a:t>
            </a:r>
          </a:p>
          <a:p>
            <a:pPr>
              <a:buNone/>
            </a:pPr>
            <a:endParaRPr lang="en-US" dirty="0"/>
          </a:p>
        </p:txBody>
      </p:sp>
    </p:spTree>
    <p:extLst>
      <p:ext uri="{BB962C8B-B14F-4D97-AF65-F5344CB8AC3E}">
        <p14:creationId xmlns:p14="http://schemas.microsoft.com/office/powerpoint/2010/main" val="1675343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3A4CC4-548E-A941-BF1A-A293FDEED1A6}"/>
              </a:ext>
            </a:extLst>
          </p:cNvPr>
          <p:cNvSpPr>
            <a:spLocks noGrp="1"/>
          </p:cNvSpPr>
          <p:nvPr>
            <p:ph type="sldNum" sz="quarter" idx="10"/>
          </p:nvPr>
        </p:nvSpPr>
        <p:spPr/>
        <p:txBody>
          <a:bodyPr/>
          <a:lstStyle/>
          <a:p>
            <a:fld id="{2D011864-6A66-40DB-AE45-3F49E206A411}" type="slidenum">
              <a:rPr lang="en-US" smtClean="0"/>
              <a:t>27</a:t>
            </a:fld>
            <a:endParaRPr lang="en-US"/>
          </a:p>
        </p:txBody>
      </p:sp>
      <p:pic>
        <p:nvPicPr>
          <p:cNvPr id="5" name="Picture 4">
            <a:extLst>
              <a:ext uri="{FF2B5EF4-FFF2-40B4-BE49-F238E27FC236}">
                <a16:creationId xmlns:a16="http://schemas.microsoft.com/office/drawing/2014/main" id="{C59B13A0-5F64-D146-BB12-388FCE77CBBA}"/>
              </a:ext>
            </a:extLst>
          </p:cNvPr>
          <p:cNvPicPr>
            <a:picLocks noChangeAspect="1"/>
          </p:cNvPicPr>
          <p:nvPr/>
        </p:nvPicPr>
        <p:blipFill rotWithShape="1">
          <a:blip r:embed="rId2"/>
          <a:srcRect t="1725"/>
          <a:stretch/>
        </p:blipFill>
        <p:spPr>
          <a:xfrm>
            <a:off x="809443" y="697240"/>
            <a:ext cx="7981674" cy="5795000"/>
          </a:xfrm>
          <a:prstGeom prst="rect">
            <a:avLst/>
          </a:prstGeom>
        </p:spPr>
      </p:pic>
    </p:spTree>
    <p:extLst>
      <p:ext uri="{BB962C8B-B14F-4D97-AF65-F5344CB8AC3E}">
        <p14:creationId xmlns:p14="http://schemas.microsoft.com/office/powerpoint/2010/main" val="2695904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28</a:t>
            </a:fld>
            <a:endParaRPr lang="en-US"/>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a:t>Convention Summary</a:t>
            </a:r>
          </a:p>
        </p:txBody>
      </p:sp>
      <p:sp>
        <p:nvSpPr>
          <p:cNvPr id="6" name="Content Placeholder 2"/>
          <p:cNvSpPr>
            <a:spLocks noGrp="1"/>
          </p:cNvSpPr>
          <p:nvPr>
            <p:ph idx="1"/>
            <p:custDataLst>
              <p:tags r:id="rId2"/>
            </p:custDataLst>
          </p:nvPr>
        </p:nvSpPr>
        <p:spPr>
          <a:xfrm>
            <a:off x="76200" y="838200"/>
            <a:ext cx="8686800" cy="5638800"/>
          </a:xfrm>
        </p:spPr>
        <p:txBody>
          <a:bodyPr>
            <a:noAutofit/>
          </a:bodyPr>
          <a:lstStyle/>
          <a:p>
            <a:pPr marL="457200" indent="-457200">
              <a:buFont typeface="Arial" charset="0"/>
              <a:buChar char="•"/>
            </a:pPr>
            <a:r>
              <a:rPr lang="en-US" sz="2800" dirty="0">
                <a:solidFill>
                  <a:schemeClr val="accent1"/>
                </a:solidFill>
              </a:rPr>
              <a:t>first eight </a:t>
            </a:r>
            <a:r>
              <a:rPr lang="en-US" sz="2800" dirty="0" err="1"/>
              <a:t>arg</a:t>
            </a:r>
            <a:r>
              <a:rPr lang="en-US" sz="2800" dirty="0"/>
              <a:t> words passed in $a0-$a7</a:t>
            </a:r>
          </a:p>
          <a:p>
            <a:pPr marL="457200" indent="-457200">
              <a:buFont typeface="Arial" charset="0"/>
              <a:buChar char="•"/>
            </a:pPr>
            <a:r>
              <a:rPr lang="en-US" sz="2800" dirty="0"/>
              <a:t>Space for </a:t>
            </a:r>
            <a:r>
              <a:rPr lang="en-US" sz="2800" dirty="0" err="1"/>
              <a:t>args</a:t>
            </a:r>
            <a:r>
              <a:rPr lang="en-US" sz="2800" dirty="0"/>
              <a:t> </a:t>
            </a:r>
            <a:r>
              <a:rPr lang="en-US" sz="2800" dirty="0">
                <a:solidFill>
                  <a:schemeClr val="accent1"/>
                </a:solidFill>
              </a:rPr>
              <a:t>in child’s stack frame</a:t>
            </a:r>
          </a:p>
          <a:p>
            <a:pPr marL="457200" indent="-457200">
              <a:buFont typeface="Arial" charset="0"/>
              <a:buChar char="•"/>
            </a:pPr>
            <a:r>
              <a:rPr lang="en-US" sz="2800" dirty="0"/>
              <a:t>return value (if any) in $a0, $a1</a:t>
            </a:r>
          </a:p>
          <a:p>
            <a:pPr marL="457200" indent="-457200">
              <a:buFont typeface="Arial" charset="0"/>
              <a:buChar char="•"/>
            </a:pPr>
            <a:r>
              <a:rPr lang="en-US" sz="2800" dirty="0"/>
              <a:t>stack frame ($</a:t>
            </a:r>
            <a:r>
              <a:rPr lang="en-US" sz="2800" dirty="0" err="1"/>
              <a:t>fp</a:t>
            </a:r>
            <a:r>
              <a:rPr lang="en-US" sz="2800" dirty="0"/>
              <a:t> to $sp) contains:</a:t>
            </a:r>
          </a:p>
          <a:p>
            <a:pPr lvl="1"/>
            <a:r>
              <a:rPr lang="en-US" sz="2400" dirty="0"/>
              <a:t>$</a:t>
            </a:r>
            <a:r>
              <a:rPr lang="en-US" sz="2400" dirty="0" err="1"/>
              <a:t>ra</a:t>
            </a:r>
            <a:r>
              <a:rPr lang="en-US" sz="2400" dirty="0"/>
              <a:t> (clobbered on JALs) </a:t>
            </a:r>
          </a:p>
          <a:p>
            <a:pPr lvl="1"/>
            <a:r>
              <a:rPr lang="en-US" sz="2400" dirty="0"/>
              <a:t>local variables </a:t>
            </a:r>
          </a:p>
          <a:p>
            <a:pPr lvl="1"/>
            <a:r>
              <a:rPr lang="en-US" sz="2400" dirty="0"/>
              <a:t>space for 8 arguments to </a:t>
            </a:r>
            <a:r>
              <a:rPr lang="en-US" sz="2400" dirty="0" err="1"/>
              <a:t>Callees</a:t>
            </a:r>
            <a:endParaRPr lang="en-US" sz="2400" dirty="0"/>
          </a:p>
          <a:p>
            <a:pPr lvl="1"/>
            <a:r>
              <a:rPr lang="en-US" sz="2400" dirty="0"/>
              <a:t>arguments 9+ to </a:t>
            </a:r>
            <a:r>
              <a:rPr lang="en-US" sz="2400" dirty="0" err="1"/>
              <a:t>Callees</a:t>
            </a:r>
            <a:endParaRPr lang="en-US" sz="2400" dirty="0"/>
          </a:p>
          <a:p>
            <a:pPr marL="457200" indent="-457200">
              <a:buFont typeface="Arial" charset="0"/>
              <a:buChar char="•"/>
            </a:pPr>
            <a:r>
              <a:rPr lang="en-US" sz="2800" dirty="0" err="1">
                <a:solidFill>
                  <a:schemeClr val="accent1"/>
                </a:solidFill>
              </a:rPr>
              <a:t>callee</a:t>
            </a:r>
            <a:r>
              <a:rPr lang="en-US" sz="2800" dirty="0">
                <a:solidFill>
                  <a:schemeClr val="accent1"/>
                </a:solidFill>
              </a:rPr>
              <a:t> save </a:t>
            </a:r>
            <a:r>
              <a:rPr lang="en-US" sz="2800" dirty="0" err="1">
                <a:solidFill>
                  <a:schemeClr val="accent1"/>
                </a:solidFill>
              </a:rPr>
              <a:t>regs</a:t>
            </a:r>
            <a:r>
              <a:rPr lang="en-US" sz="2800" dirty="0">
                <a:solidFill>
                  <a:schemeClr val="accent1"/>
                </a:solidFill>
              </a:rPr>
              <a:t>: preserved</a:t>
            </a:r>
          </a:p>
          <a:p>
            <a:pPr marL="457200" indent="-457200">
              <a:buFont typeface="Arial" charset="0"/>
              <a:buChar char="•"/>
            </a:pPr>
            <a:r>
              <a:rPr lang="en-US" sz="2800" dirty="0">
                <a:solidFill>
                  <a:schemeClr val="accent1"/>
                </a:solidFill>
              </a:rPr>
              <a:t>caller save </a:t>
            </a:r>
            <a:r>
              <a:rPr lang="en-US" sz="2800" dirty="0" err="1">
                <a:solidFill>
                  <a:schemeClr val="accent1"/>
                </a:solidFill>
              </a:rPr>
              <a:t>regs</a:t>
            </a:r>
            <a:r>
              <a:rPr lang="en-US" sz="2800" dirty="0">
                <a:solidFill>
                  <a:schemeClr val="accent1"/>
                </a:solidFill>
              </a:rPr>
              <a:t>: not preserved </a:t>
            </a:r>
          </a:p>
          <a:p>
            <a:pPr marL="457200" indent="-457200">
              <a:buFont typeface="Arial" charset="0"/>
              <a:buChar char="•"/>
            </a:pPr>
            <a:r>
              <a:rPr lang="en-US" sz="2800" dirty="0">
                <a:solidFill>
                  <a:schemeClr val="accent1"/>
                </a:solidFill>
              </a:rPr>
              <a:t>global data accessed via $</a:t>
            </a:r>
            <a:r>
              <a:rPr lang="en-US" sz="2800" dirty="0" err="1">
                <a:solidFill>
                  <a:schemeClr val="accent1"/>
                </a:solidFill>
              </a:rPr>
              <a:t>gp</a:t>
            </a:r>
            <a:endParaRPr lang="en-US" sz="2800" dirty="0">
              <a:solidFill>
                <a:schemeClr val="accent1"/>
              </a:solidFill>
            </a:endParaRPr>
          </a:p>
          <a:p>
            <a:pPr lvl="1"/>
            <a:endParaRPr lang="en-US" sz="2400" dirty="0"/>
          </a:p>
        </p:txBody>
      </p:sp>
      <p:cxnSp>
        <p:nvCxnSpPr>
          <p:cNvPr id="7" name="Straight Connector 6"/>
          <p:cNvCxnSpPr/>
          <p:nvPr>
            <p:custDataLst>
              <p:tags r:id="rId3"/>
            </p:custDataLst>
          </p:nvPr>
        </p:nvCxnSpPr>
        <p:spPr>
          <a:xfrm rot="5400000">
            <a:off x="4648200" y="4800600"/>
            <a:ext cx="4114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5400000">
            <a:off x="7010400" y="4800600"/>
            <a:ext cx="4114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p:cNvSpPr/>
          <p:nvPr>
            <p:custDataLst>
              <p:tags r:id="rId5"/>
            </p:custDataLst>
          </p:nvPr>
        </p:nvSpPr>
        <p:spPr>
          <a:xfrm>
            <a:off x="6705600" y="3860478"/>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ource Sans Pro" panose="020B0503030403020204"/>
              </a:rPr>
              <a:t>saved </a:t>
            </a:r>
            <a:r>
              <a:rPr lang="en-US" sz="2400" dirty="0" err="1">
                <a:solidFill>
                  <a:schemeClr val="tx2"/>
                </a:solidFill>
                <a:latin typeface="Source Sans Pro" panose="020B0503030403020204"/>
              </a:rPr>
              <a:t>ra</a:t>
            </a:r>
            <a:endParaRPr lang="en-US" sz="2400" dirty="0">
              <a:solidFill>
                <a:schemeClr val="tx2"/>
              </a:solidFill>
              <a:latin typeface="Source Sans Pro" panose="020B0503030403020204"/>
            </a:endParaRPr>
          </a:p>
        </p:txBody>
      </p:sp>
      <p:sp>
        <p:nvSpPr>
          <p:cNvPr id="10" name="Rectangle 9"/>
          <p:cNvSpPr/>
          <p:nvPr>
            <p:custDataLst>
              <p:tags r:id="rId6"/>
            </p:custDataLst>
          </p:nvPr>
        </p:nvSpPr>
        <p:spPr>
          <a:xfrm>
            <a:off x="6705600" y="4241478"/>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ource Sans Pro" panose="020B0503030403020204"/>
              </a:rPr>
              <a:t>saved fp</a:t>
            </a:r>
          </a:p>
        </p:txBody>
      </p:sp>
      <p:sp>
        <p:nvSpPr>
          <p:cNvPr id="11" name="Rectangle 10"/>
          <p:cNvSpPr/>
          <p:nvPr>
            <p:custDataLst>
              <p:tags r:id="rId7"/>
            </p:custDataLst>
          </p:nvPr>
        </p:nvSpPr>
        <p:spPr>
          <a:xfrm>
            <a:off x="6705600" y="4622478"/>
            <a:ext cx="2362200" cy="762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ource Sans Pro" panose="020B0503030403020204"/>
              </a:rPr>
              <a:t>saved </a:t>
            </a:r>
            <a:r>
              <a:rPr lang="en-US" sz="2400" dirty="0" err="1">
                <a:solidFill>
                  <a:schemeClr val="tx2"/>
                </a:solidFill>
                <a:latin typeface="Source Sans Pro" panose="020B0503030403020204"/>
              </a:rPr>
              <a:t>regs</a:t>
            </a:r>
            <a:br>
              <a:rPr lang="en-US" sz="2400" dirty="0">
                <a:solidFill>
                  <a:schemeClr val="tx2"/>
                </a:solidFill>
                <a:latin typeface="Source Sans Pro" panose="020B0503030403020204"/>
              </a:rPr>
            </a:br>
            <a:r>
              <a:rPr lang="en-US" sz="2400" dirty="0">
                <a:solidFill>
                  <a:schemeClr val="tx2"/>
                </a:solidFill>
                <a:latin typeface="Source Sans Pro" panose="020B0503030403020204"/>
              </a:rPr>
              <a:t>($s0  ... $s7)</a:t>
            </a:r>
          </a:p>
        </p:txBody>
      </p:sp>
      <p:sp>
        <p:nvSpPr>
          <p:cNvPr id="12" name="Rectangle 11"/>
          <p:cNvSpPr/>
          <p:nvPr>
            <p:custDataLst>
              <p:tags r:id="rId8"/>
            </p:custDataLst>
          </p:nvPr>
        </p:nvSpPr>
        <p:spPr>
          <a:xfrm>
            <a:off x="6705600" y="5384478"/>
            <a:ext cx="2362200" cy="1143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ource Sans Pro" panose="020B0503030403020204"/>
              </a:rPr>
              <a:t>locals</a:t>
            </a:r>
          </a:p>
        </p:txBody>
      </p:sp>
      <p:sp>
        <p:nvSpPr>
          <p:cNvPr id="13" name="Rectangle 12"/>
          <p:cNvSpPr/>
          <p:nvPr>
            <p:custDataLst>
              <p:tags r:id="rId9"/>
            </p:custDataLst>
          </p:nvPr>
        </p:nvSpPr>
        <p:spPr>
          <a:xfrm>
            <a:off x="6705600" y="3098478"/>
            <a:ext cx="2362200" cy="75708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Source Sans Pro" panose="020B0503030403020204"/>
              </a:rPr>
              <a:t>incoming</a:t>
            </a:r>
            <a:br>
              <a:rPr lang="en-US" sz="2400" dirty="0">
                <a:solidFill>
                  <a:schemeClr val="tx2"/>
                </a:solidFill>
                <a:latin typeface="Source Sans Pro" panose="020B0503030403020204"/>
              </a:rPr>
            </a:br>
            <a:r>
              <a:rPr lang="en-US" sz="2400" dirty="0" err="1">
                <a:solidFill>
                  <a:schemeClr val="tx2"/>
                </a:solidFill>
                <a:latin typeface="Source Sans Pro" panose="020B0503030403020204"/>
              </a:rPr>
              <a:t>args</a:t>
            </a:r>
            <a:endParaRPr lang="en-US" sz="2400" dirty="0">
              <a:solidFill>
                <a:schemeClr val="tx2"/>
              </a:solidFill>
              <a:latin typeface="Source Sans Pro" panose="020B0503030403020204"/>
            </a:endParaRPr>
          </a:p>
        </p:txBody>
      </p:sp>
      <p:sp>
        <p:nvSpPr>
          <p:cNvPr id="14" name="TextBox 13"/>
          <p:cNvSpPr txBox="1"/>
          <p:nvPr>
            <p:custDataLst>
              <p:tags r:id="rId10"/>
            </p:custDataLst>
          </p:nvPr>
        </p:nvSpPr>
        <p:spPr>
          <a:xfrm>
            <a:off x="5638800" y="2895600"/>
            <a:ext cx="1135247" cy="523220"/>
          </a:xfrm>
          <a:prstGeom prst="rect">
            <a:avLst/>
          </a:prstGeom>
          <a:noFill/>
        </p:spPr>
        <p:txBody>
          <a:bodyPr wrap="none" rtlCol="0">
            <a:spAutoFit/>
          </a:bodyPr>
          <a:lstStyle/>
          <a:p>
            <a:r>
              <a:rPr lang="en-US" sz="2800" dirty="0">
                <a:solidFill>
                  <a:schemeClr val="tx2"/>
                </a:solidFill>
                <a:latin typeface="Source Sans Pro" panose="020B0503030403020204"/>
              </a:rPr>
              <a:t>$fp </a:t>
            </a:r>
            <a:r>
              <a:rPr lang="en-US" sz="2800" dirty="0">
                <a:solidFill>
                  <a:schemeClr val="tx2"/>
                </a:solidFill>
                <a:latin typeface="Source Sans Pro" panose="020B0503030403020204"/>
                <a:sym typeface="Wingdings" pitchFamily="2" charset="2"/>
              </a:rPr>
              <a:t></a:t>
            </a:r>
            <a:endParaRPr lang="en-US" sz="2800" dirty="0">
              <a:solidFill>
                <a:schemeClr val="tx2"/>
              </a:solidFill>
              <a:latin typeface="Source Sans Pro" panose="020B0503030403020204"/>
            </a:endParaRPr>
          </a:p>
        </p:txBody>
      </p:sp>
      <p:sp>
        <p:nvSpPr>
          <p:cNvPr id="15" name="TextBox 14"/>
          <p:cNvSpPr txBox="1"/>
          <p:nvPr>
            <p:custDataLst>
              <p:tags r:id="rId11"/>
            </p:custDataLst>
          </p:nvPr>
        </p:nvSpPr>
        <p:spPr>
          <a:xfrm>
            <a:off x="5638800" y="6258580"/>
            <a:ext cx="1215397" cy="523220"/>
          </a:xfrm>
          <a:prstGeom prst="rect">
            <a:avLst/>
          </a:prstGeom>
          <a:noFill/>
        </p:spPr>
        <p:txBody>
          <a:bodyPr wrap="none" rtlCol="0">
            <a:spAutoFit/>
          </a:bodyPr>
          <a:lstStyle/>
          <a:p>
            <a:r>
              <a:rPr lang="en-US" sz="2800" dirty="0">
                <a:solidFill>
                  <a:schemeClr val="tx2"/>
                </a:solidFill>
                <a:latin typeface="Source Sans Pro" panose="020B0503030403020204"/>
              </a:rPr>
              <a:t>$sp </a:t>
            </a:r>
            <a:r>
              <a:rPr lang="en-US" sz="2800" dirty="0">
                <a:solidFill>
                  <a:schemeClr val="tx2"/>
                </a:solidFill>
                <a:latin typeface="Source Sans Pro" panose="020B0503030403020204"/>
                <a:sym typeface="Wingdings" pitchFamily="2" charset="2"/>
              </a:rPr>
              <a:t></a:t>
            </a:r>
            <a:endParaRPr lang="en-US" sz="2800" dirty="0">
              <a:solidFill>
                <a:schemeClr val="tx2"/>
              </a:solidFill>
              <a:latin typeface="Source Sans Pro" panose="020B0503030403020204"/>
            </a:endParaRPr>
          </a:p>
        </p:txBody>
      </p:sp>
    </p:spTree>
    <p:extLst>
      <p:ext uri="{BB962C8B-B14F-4D97-AF65-F5344CB8AC3E}">
        <p14:creationId xmlns:p14="http://schemas.microsoft.com/office/powerpoint/2010/main" val="2169769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68"/>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4"/>
              </a:buClr>
              <a:buFont typeface="Calibri"/>
              <a:buNone/>
            </a:pPr>
            <a:r>
              <a:rPr lang="en-US" sz="4400" b="0" i="0" u="none" strike="noStrike" cap="none">
                <a:solidFill>
                  <a:schemeClr val="accent4"/>
                </a:solidFill>
                <a:latin typeface="Calibri"/>
                <a:ea typeface="Calibri"/>
                <a:cs typeface="Calibri"/>
                <a:sym typeface="Calibri"/>
              </a:rPr>
              <a:t>Saved</a:t>
            </a:r>
            <a:r>
              <a:rPr lang="en-US" sz="4400" b="0" i="0" u="none" strike="noStrike" cap="none">
                <a:solidFill>
                  <a:schemeClr val="accent1"/>
                </a:solidFill>
                <a:latin typeface="Calibri"/>
                <a:ea typeface="Calibri"/>
                <a:cs typeface="Calibri"/>
                <a:sym typeface="Calibri"/>
              </a:rPr>
              <a:t> Registers</a:t>
            </a:r>
            <a:endParaRPr sz="4400" b="0" i="0" u="none" strike="noStrike" cap="none">
              <a:solidFill>
                <a:schemeClr val="accent1"/>
              </a:solidFill>
              <a:latin typeface="Calibri"/>
              <a:ea typeface="Calibri"/>
              <a:cs typeface="Calibri"/>
              <a:sym typeface="Calibri"/>
            </a:endParaRPr>
          </a:p>
        </p:txBody>
      </p:sp>
      <p:sp>
        <p:nvSpPr>
          <p:cNvPr id="751" name="Google Shape;751;p68"/>
          <p:cNvSpPr txBox="1">
            <a:spLocks noGrp="1"/>
          </p:cNvSpPr>
          <p:nvPr>
            <p:ph type="body" idx="1"/>
          </p:nvPr>
        </p:nvSpPr>
        <p:spPr>
          <a:xfrm>
            <a:off x="457200" y="1066800"/>
            <a:ext cx="8229600" cy="484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These registers are expected to be the same before and after a function call</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If calle</a:t>
            </a:r>
            <a:r>
              <a:rPr lang="en-US" sz="2600" b="0" i="0" u="none" strike="noStrike" cap="none">
                <a:solidFill>
                  <a:schemeClr val="accent1"/>
                </a:solidFill>
                <a:latin typeface="Calibri"/>
                <a:ea typeface="Calibri"/>
                <a:cs typeface="Calibri"/>
                <a:sym typeface="Calibri"/>
              </a:rPr>
              <a:t>E</a:t>
            </a:r>
            <a:r>
              <a:rPr lang="en-US" sz="2600" b="0" i="0" u="none" strike="noStrike" cap="none">
                <a:solidFill>
                  <a:schemeClr val="dk1"/>
                </a:solidFill>
                <a:latin typeface="Calibri"/>
                <a:ea typeface="Calibri"/>
                <a:cs typeface="Calibri"/>
                <a:sym typeface="Calibri"/>
              </a:rPr>
              <a:t> uses them, it must </a:t>
            </a:r>
            <a:r>
              <a:rPr lang="en-US" sz="2600" b="0" i="0" u="none" strike="noStrike" cap="none">
                <a:solidFill>
                  <a:schemeClr val="accent4"/>
                </a:solidFill>
                <a:latin typeface="Calibri"/>
                <a:ea typeface="Calibri"/>
                <a:cs typeface="Calibri"/>
                <a:sym typeface="Calibri"/>
              </a:rPr>
              <a:t>restore values before returning</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This means save the old values, use the registers, then reload the old values back into the registers</a:t>
            </a:r>
            <a:endParaRPr sz="26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00"/>
              </a:spcBef>
              <a:spcAft>
                <a:spcPts val="0"/>
              </a:spcAft>
              <a:buClr>
                <a:srgbClr val="FF0000"/>
              </a:buClr>
              <a:buSzPts val="3000"/>
              <a:buFont typeface="Arial"/>
              <a:buChar char="•"/>
            </a:pPr>
            <a:r>
              <a:rPr lang="en-US" sz="3000" b="0" i="0" u="none" strike="noStrike" cap="none">
                <a:solidFill>
                  <a:srgbClr val="FF0000"/>
                </a:solidFill>
                <a:latin typeface="Courier New"/>
                <a:ea typeface="Courier New"/>
                <a:cs typeface="Courier New"/>
                <a:sym typeface="Courier New"/>
              </a:rPr>
              <a:t>s0</a:t>
            </a:r>
            <a:r>
              <a:rPr lang="en-US" sz="3000" b="0" i="0" u="none" strike="noStrike" cap="none">
                <a:solidFill>
                  <a:srgbClr val="FF0000"/>
                </a:solidFill>
                <a:latin typeface="Calibri"/>
                <a:ea typeface="Calibri"/>
                <a:cs typeface="Calibri"/>
                <a:sym typeface="Calibri"/>
              </a:rPr>
              <a:t>-</a:t>
            </a:r>
            <a:r>
              <a:rPr lang="en-US" sz="3000" b="0" i="0" u="none" strike="noStrike" cap="none">
                <a:solidFill>
                  <a:srgbClr val="FF0000"/>
                </a:solidFill>
                <a:latin typeface="Courier New"/>
                <a:ea typeface="Courier New"/>
                <a:cs typeface="Courier New"/>
                <a:sym typeface="Courier New"/>
              </a:rPr>
              <a:t>s</a:t>
            </a:r>
            <a:r>
              <a:rPr lang="en-US" sz="3000">
                <a:solidFill>
                  <a:srgbClr val="FF0000"/>
                </a:solidFill>
                <a:latin typeface="Courier New"/>
                <a:ea typeface="Courier New"/>
                <a:cs typeface="Courier New"/>
                <a:sym typeface="Courier New"/>
              </a:rPr>
              <a:t>11</a:t>
            </a:r>
            <a:r>
              <a:rPr lang="en-US" sz="3000" b="0" i="0" u="none" strike="noStrike" cap="none">
                <a:solidFill>
                  <a:srgbClr val="FF0000"/>
                </a:solidFill>
                <a:latin typeface="Calibri"/>
                <a:ea typeface="Calibri"/>
                <a:cs typeface="Calibri"/>
                <a:sym typeface="Calibri"/>
              </a:rPr>
              <a:t> </a:t>
            </a:r>
            <a:r>
              <a:rPr lang="en-US" sz="3000" b="0" i="0" u="none" strike="noStrike" cap="none">
                <a:solidFill>
                  <a:schemeClr val="dk1"/>
                </a:solidFill>
                <a:latin typeface="Calibri"/>
                <a:ea typeface="Calibri"/>
                <a:cs typeface="Calibri"/>
                <a:sym typeface="Calibri"/>
              </a:rPr>
              <a:t>(</a:t>
            </a:r>
            <a:r>
              <a:rPr lang="en-US" sz="3000" b="0" i="1" u="none" strike="noStrike" cap="none">
                <a:solidFill>
                  <a:schemeClr val="dk1"/>
                </a:solidFill>
                <a:latin typeface="Calibri"/>
                <a:ea typeface="Calibri"/>
                <a:cs typeface="Calibri"/>
                <a:sym typeface="Calibri"/>
              </a:rPr>
              <a:t>saved</a:t>
            </a:r>
            <a:r>
              <a:rPr lang="en-US" sz="3000" b="0" i="0" u="none" strike="noStrike" cap="none">
                <a:solidFill>
                  <a:schemeClr val="dk1"/>
                </a:solidFill>
                <a:latin typeface="Calibri"/>
                <a:ea typeface="Calibri"/>
                <a:cs typeface="Calibri"/>
                <a:sym typeface="Calibri"/>
              </a:rPr>
              <a:t> registers)</a:t>
            </a:r>
            <a:endParaRPr/>
          </a:p>
          <a:p>
            <a:pPr marL="342900" marR="0" lvl="0" indent="-342900" algn="l" rtl="0">
              <a:lnSpc>
                <a:spcPct val="90000"/>
              </a:lnSpc>
              <a:spcBef>
                <a:spcPts val="600"/>
              </a:spcBef>
              <a:spcAft>
                <a:spcPts val="0"/>
              </a:spcAft>
              <a:buClr>
                <a:srgbClr val="FF0000"/>
              </a:buClr>
              <a:buSzPts val="3000"/>
              <a:buFont typeface="Arial"/>
              <a:buChar char="•"/>
            </a:pPr>
            <a:r>
              <a:rPr lang="en-US" sz="3000" b="0" i="0" u="none" strike="noStrike" cap="none">
                <a:solidFill>
                  <a:srgbClr val="FF0000"/>
                </a:solidFill>
                <a:latin typeface="Courier New"/>
                <a:ea typeface="Courier New"/>
                <a:cs typeface="Courier New"/>
                <a:sym typeface="Courier New"/>
              </a:rPr>
              <a:t>sp</a:t>
            </a:r>
            <a:r>
              <a:rPr lang="en-US" sz="3000" b="0" i="0" u="none" strike="noStrike" cap="none">
                <a:solidFill>
                  <a:srgbClr val="FF0000"/>
                </a:solidFill>
                <a:latin typeface="Calibri"/>
                <a:ea typeface="Calibri"/>
                <a:cs typeface="Calibri"/>
                <a:sym typeface="Calibri"/>
              </a:rPr>
              <a:t> </a:t>
            </a:r>
            <a:r>
              <a:rPr lang="en-US" sz="3000" b="0" i="0" u="none" strike="noStrike" cap="none">
                <a:solidFill>
                  <a:schemeClr val="dk1"/>
                </a:solidFill>
                <a:latin typeface="Calibri"/>
                <a:ea typeface="Calibri"/>
                <a:cs typeface="Calibri"/>
                <a:sym typeface="Calibri"/>
              </a:rPr>
              <a:t>(stack pointer)</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If not in same place, the caller won’t be able to properly restore values from the stack</a:t>
            </a:r>
            <a:endParaRPr/>
          </a:p>
          <a:p>
            <a:pPr marL="342900" marR="0" lvl="0" indent="-342900" algn="l" rtl="0">
              <a:lnSpc>
                <a:spcPct val="90000"/>
              </a:lnSpc>
              <a:spcBef>
                <a:spcPts val="600"/>
              </a:spcBef>
              <a:spcAft>
                <a:spcPts val="0"/>
              </a:spcAft>
              <a:buClr>
                <a:srgbClr val="FF0000"/>
              </a:buClr>
              <a:buSzPts val="3000"/>
              <a:buFont typeface="Arial"/>
              <a:buChar char="•"/>
            </a:pPr>
            <a:r>
              <a:rPr lang="en-US" sz="3000" b="0" i="0" u="none" strike="noStrike" cap="none">
                <a:solidFill>
                  <a:srgbClr val="FF0000"/>
                </a:solidFill>
                <a:latin typeface="Courier New"/>
                <a:ea typeface="Courier New"/>
                <a:cs typeface="Courier New"/>
                <a:sym typeface="Courier New"/>
              </a:rPr>
              <a:t>ra</a:t>
            </a:r>
            <a:r>
              <a:rPr lang="en-US" sz="3000" b="0" i="0" u="none" strike="noStrike" cap="none">
                <a:solidFill>
                  <a:schemeClr val="dk1"/>
                </a:solidFill>
                <a:latin typeface="Calibri"/>
                <a:ea typeface="Calibri"/>
                <a:cs typeface="Calibri"/>
                <a:sym typeface="Calibri"/>
              </a:rPr>
              <a:t> (return address)</a:t>
            </a:r>
            <a:endParaRPr sz="3000" b="0" i="0" u="none" strike="noStrike" cap="none">
              <a:solidFill>
                <a:schemeClr val="dk1"/>
              </a:solidFill>
              <a:latin typeface="Calibri"/>
              <a:ea typeface="Calibri"/>
              <a:cs typeface="Calibri"/>
              <a:sym typeface="Calibri"/>
            </a:endParaRPr>
          </a:p>
        </p:txBody>
      </p:sp>
      <p:sp>
        <p:nvSpPr>
          <p:cNvPr id="752" name="Google Shape;752;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29</a:t>
            </a:fld>
            <a:endParaRPr sz="1200">
              <a:solidFill>
                <a:srgbClr val="888888"/>
              </a:solidFill>
              <a:latin typeface="Calibri"/>
              <a:ea typeface="Calibri"/>
              <a:cs typeface="Calibri"/>
              <a:sym typeface="Calibri"/>
            </a:endParaRPr>
          </a:p>
        </p:txBody>
      </p:sp>
      <p:sp>
        <p:nvSpPr>
          <p:cNvPr id="753" name="Google Shape;753;p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54" name="Google Shape;754;p6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755" name="Google Shape;755;p68"/>
          <p:cNvPicPr preferRelativeResize="0"/>
          <p:nvPr/>
        </p:nvPicPr>
        <p:blipFill>
          <a:blip r:embed="rId3">
            <a:alphaModFix/>
          </a:blip>
          <a:stretch>
            <a:fillRect/>
          </a:stretch>
        </p:blipFill>
        <p:spPr>
          <a:xfrm>
            <a:off x="6190525" y="3500776"/>
            <a:ext cx="846374" cy="788252"/>
          </a:xfrm>
          <a:prstGeom prst="rect">
            <a:avLst/>
          </a:prstGeom>
          <a:noFill/>
          <a:ln>
            <a:noFill/>
          </a:ln>
        </p:spPr>
      </p:pic>
      <p:pic>
        <p:nvPicPr>
          <p:cNvPr id="756" name="Google Shape;756;p68"/>
          <p:cNvPicPr preferRelativeResize="0"/>
          <p:nvPr/>
        </p:nvPicPr>
        <p:blipFill>
          <a:blip r:embed="rId4">
            <a:alphaModFix/>
          </a:blip>
          <a:stretch>
            <a:fillRect/>
          </a:stretch>
        </p:blipFill>
        <p:spPr>
          <a:xfrm>
            <a:off x="6217782" y="3973607"/>
            <a:ext cx="315419" cy="315416"/>
          </a:xfrm>
          <a:prstGeom prst="rect">
            <a:avLst/>
          </a:prstGeom>
          <a:noFill/>
          <a:ln>
            <a:noFill/>
          </a:ln>
        </p:spPr>
      </p:pic>
      <p:grpSp>
        <p:nvGrpSpPr>
          <p:cNvPr id="757" name="Google Shape;757;p68"/>
          <p:cNvGrpSpPr/>
          <p:nvPr/>
        </p:nvGrpSpPr>
        <p:grpSpPr>
          <a:xfrm>
            <a:off x="4491719" y="5625950"/>
            <a:ext cx="511531" cy="381523"/>
            <a:chOff x="7768319" y="3644750"/>
            <a:chExt cx="511531" cy="381523"/>
          </a:xfrm>
        </p:grpSpPr>
        <p:pic>
          <p:nvPicPr>
            <p:cNvPr id="758" name="Google Shape;758;p68"/>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759" name="Google Shape;759;p68"/>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pic>
        <p:nvPicPr>
          <p:cNvPr id="760" name="Google Shape;760;p68"/>
          <p:cNvPicPr preferRelativeResize="0"/>
          <p:nvPr/>
        </p:nvPicPr>
        <p:blipFill rotWithShape="1">
          <a:blip r:embed="rId6">
            <a:alphaModFix/>
          </a:blip>
          <a:srcRect b="5589"/>
          <a:stretch/>
        </p:blipFill>
        <p:spPr>
          <a:xfrm>
            <a:off x="5073225" y="3611454"/>
            <a:ext cx="946575" cy="893639"/>
          </a:xfrm>
          <a:prstGeom prst="rect">
            <a:avLst/>
          </a:prstGeom>
          <a:noFill/>
          <a:ln>
            <a:noFill/>
          </a:ln>
        </p:spPr>
      </p:pic>
      <p:pic>
        <p:nvPicPr>
          <p:cNvPr id="761" name="Google Shape;761;p68"/>
          <p:cNvPicPr preferRelativeResize="0"/>
          <p:nvPr/>
        </p:nvPicPr>
        <p:blipFill rotWithShape="1">
          <a:blip r:embed="rId7">
            <a:alphaModFix/>
          </a:blip>
          <a:srcRect t="17873" b="14527"/>
          <a:stretch/>
        </p:blipFill>
        <p:spPr>
          <a:xfrm rot="-1454467">
            <a:off x="5344430" y="4175970"/>
            <a:ext cx="486856" cy="329124"/>
          </a:xfrm>
          <a:prstGeom prst="rect">
            <a:avLst/>
          </a:prstGeom>
          <a:noFill/>
          <a:ln>
            <a:noFill/>
          </a:ln>
        </p:spPr>
      </p:pic>
    </p:spTree>
    <p:extLst>
      <p:ext uri="{BB962C8B-B14F-4D97-AF65-F5344CB8AC3E}">
        <p14:creationId xmlns:p14="http://schemas.microsoft.com/office/powerpoint/2010/main" val="251394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2"/>
          <p:cNvSpPr txBox="1">
            <a:spLocks noGrp="1"/>
          </p:cNvSpPr>
          <p:nvPr>
            <p:ph type="title"/>
          </p:nvPr>
        </p:nvSpPr>
        <p:spPr>
          <a:xfrm>
            <a:off x="457200" y="1984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Six Steps of Calling a Function</a:t>
            </a:r>
            <a:endParaRPr sz="4400" b="0" i="0" u="none" strike="noStrike" cap="none">
              <a:solidFill>
                <a:schemeClr val="accent1"/>
              </a:solidFill>
              <a:latin typeface="Calibri"/>
              <a:ea typeface="Calibri"/>
              <a:cs typeface="Calibri"/>
              <a:sym typeface="Calibri"/>
            </a:endParaRPr>
          </a:p>
        </p:txBody>
      </p:sp>
      <p:sp>
        <p:nvSpPr>
          <p:cNvPr id="493" name="Google Shape;493;p52"/>
          <p:cNvSpPr txBox="1">
            <a:spLocks noGrp="1"/>
          </p:cNvSpPr>
          <p:nvPr>
            <p:ph type="body" idx="1"/>
          </p:nvPr>
        </p:nvSpPr>
        <p:spPr>
          <a:xfrm>
            <a:off x="457200" y="1295400"/>
            <a:ext cx="8229600" cy="47838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90000"/>
              </a:lnSpc>
              <a:spcBef>
                <a:spcPts val="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Put </a:t>
            </a:r>
            <a:r>
              <a:rPr lang="en-US" sz="3200" b="0" i="1" u="none" strike="noStrike" cap="none">
                <a:solidFill>
                  <a:schemeClr val="dk1"/>
                </a:solidFill>
                <a:latin typeface="Calibri"/>
                <a:ea typeface="Calibri"/>
                <a:cs typeface="Calibri"/>
                <a:sym typeface="Calibri"/>
              </a:rPr>
              <a:t>arguments</a:t>
            </a:r>
            <a:r>
              <a:rPr lang="en-US" sz="3200" b="0" i="0" u="none" strike="noStrike" cap="none">
                <a:solidFill>
                  <a:schemeClr val="dk1"/>
                </a:solidFill>
                <a:latin typeface="Calibri"/>
                <a:ea typeface="Calibri"/>
                <a:cs typeface="Calibri"/>
                <a:sym typeface="Calibri"/>
              </a:rPr>
              <a:t> in a place where the function can access them</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Transfer control to the function</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The function will acquire any (local) storage resources it needs</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The function performs its desired task</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The function puts </a:t>
            </a:r>
            <a:r>
              <a:rPr lang="en-US" sz="3200" b="0" i="1" u="none" strike="noStrike" cap="none">
                <a:solidFill>
                  <a:schemeClr val="dk1"/>
                </a:solidFill>
                <a:latin typeface="Calibri"/>
                <a:ea typeface="Calibri"/>
                <a:cs typeface="Calibri"/>
                <a:sym typeface="Calibri"/>
              </a:rPr>
              <a:t>return value</a:t>
            </a:r>
            <a:r>
              <a:rPr lang="en-US" sz="3200" b="0" i="0" u="none" strike="noStrike" cap="none">
                <a:solidFill>
                  <a:schemeClr val="dk1"/>
                </a:solidFill>
                <a:latin typeface="Calibri"/>
                <a:ea typeface="Calibri"/>
                <a:cs typeface="Calibri"/>
                <a:sym typeface="Calibri"/>
              </a:rPr>
              <a:t> in an accessible place and “cleans up”</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Control is returned to you</a:t>
            </a:r>
            <a:endParaRPr/>
          </a:p>
        </p:txBody>
      </p:sp>
      <p:sp>
        <p:nvSpPr>
          <p:cNvPr id="494" name="Google Shape;494;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a:t>
            </a:fld>
            <a:endParaRPr sz="1200">
              <a:solidFill>
                <a:srgbClr val="888888"/>
              </a:solidFill>
              <a:latin typeface="Calibri"/>
              <a:ea typeface="Calibri"/>
              <a:cs typeface="Calibri"/>
              <a:sym typeface="Calibri"/>
            </a:endParaRPr>
          </a:p>
        </p:txBody>
      </p:sp>
      <p:sp>
        <p:nvSpPr>
          <p:cNvPr id="495" name="Google Shape;495;p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496" name="Google Shape;496;p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2819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6"/>
              </a:buClr>
              <a:buFont typeface="Calibri"/>
              <a:buNone/>
            </a:pPr>
            <a:r>
              <a:rPr lang="en-US" sz="4400" b="0" i="0" u="none" strike="noStrike" cap="none">
                <a:solidFill>
                  <a:schemeClr val="accent6"/>
                </a:solidFill>
                <a:latin typeface="Calibri"/>
                <a:ea typeface="Calibri"/>
                <a:cs typeface="Calibri"/>
                <a:sym typeface="Calibri"/>
              </a:rPr>
              <a:t>Volatile </a:t>
            </a:r>
            <a:r>
              <a:rPr lang="en-US" sz="4400" b="0" i="0" u="none" strike="noStrike" cap="none">
                <a:solidFill>
                  <a:schemeClr val="accent1"/>
                </a:solidFill>
                <a:latin typeface="Calibri"/>
                <a:ea typeface="Calibri"/>
                <a:cs typeface="Calibri"/>
                <a:sym typeface="Calibri"/>
              </a:rPr>
              <a:t>Registers</a:t>
            </a:r>
            <a:endParaRPr sz="4400" b="0" i="0" u="none" strike="noStrike" cap="none">
              <a:solidFill>
                <a:schemeClr val="accent1"/>
              </a:solidFill>
              <a:latin typeface="Calibri"/>
              <a:ea typeface="Calibri"/>
              <a:cs typeface="Calibri"/>
              <a:sym typeface="Calibri"/>
            </a:endParaRPr>
          </a:p>
        </p:txBody>
      </p:sp>
      <p:sp>
        <p:nvSpPr>
          <p:cNvPr id="770" name="Google Shape;770;p69"/>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These registers </a:t>
            </a:r>
            <a:r>
              <a:rPr lang="en-US" sz="2960" b="0" i="0" u="none" strike="noStrike" cap="none">
                <a:solidFill>
                  <a:schemeClr val="accent6"/>
                </a:solidFill>
                <a:latin typeface="Calibri"/>
                <a:ea typeface="Calibri"/>
                <a:cs typeface="Calibri"/>
                <a:sym typeface="Calibri"/>
              </a:rPr>
              <a:t>can be freely changed</a:t>
            </a:r>
            <a:r>
              <a:rPr lang="en-US" sz="2960" b="0" i="0" u="none" strike="noStrike" cap="none">
                <a:solidFill>
                  <a:schemeClr val="dk1"/>
                </a:solidFill>
                <a:latin typeface="Calibri"/>
                <a:ea typeface="Calibri"/>
                <a:cs typeface="Calibri"/>
                <a:sym typeface="Calibri"/>
              </a:rPr>
              <a:t> by the calle</a:t>
            </a:r>
            <a:r>
              <a:rPr lang="en-US" sz="2960" b="0" i="0" u="none" strike="noStrike" cap="none">
                <a:solidFill>
                  <a:schemeClr val="accent1"/>
                </a:solidFill>
                <a:latin typeface="Calibri"/>
                <a:ea typeface="Calibri"/>
                <a:cs typeface="Calibri"/>
                <a:sym typeface="Calibri"/>
              </a:rPr>
              <a:t>E</a:t>
            </a:r>
            <a:endParaRPr sz="2960" b="0" i="0" u="none" strike="noStrike" cap="none">
              <a:solidFill>
                <a:schemeClr val="accent1"/>
              </a:solidFill>
              <a:latin typeface="Calibri"/>
              <a:ea typeface="Calibri"/>
              <a:cs typeface="Calibri"/>
              <a:sym typeface="Calibri"/>
            </a:endParaRPr>
          </a:p>
          <a:p>
            <a:pPr marL="742950" marR="0" lvl="1" indent="-285750" algn="l" rtl="0">
              <a:lnSpc>
                <a:spcPct val="100000"/>
              </a:lnSpc>
              <a:spcBef>
                <a:spcPts val="672"/>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If calle</a:t>
            </a:r>
            <a:r>
              <a:rPr lang="en-US" sz="2590" b="0" i="0" u="none" strike="noStrike" cap="none">
                <a:solidFill>
                  <a:srgbClr val="C0504D"/>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needs them, it must save those values before making a procedure call</a:t>
            </a:r>
            <a:endParaRPr sz="2405"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672"/>
              </a:spcBef>
              <a:spcAft>
                <a:spcPts val="0"/>
              </a:spcAft>
              <a:buClr>
                <a:srgbClr val="FF0000"/>
              </a:buClr>
              <a:buSzPts val="2960"/>
              <a:buFont typeface="Arial"/>
              <a:buChar char="•"/>
            </a:pPr>
            <a:r>
              <a:rPr lang="en-US" sz="2960" b="0" i="0" u="none" strike="noStrike" cap="none">
                <a:solidFill>
                  <a:srgbClr val="FF0000"/>
                </a:solidFill>
                <a:latin typeface="Courier New"/>
                <a:ea typeface="Courier New"/>
                <a:cs typeface="Courier New"/>
                <a:sym typeface="Courier New"/>
              </a:rPr>
              <a:t>t0-t</a:t>
            </a:r>
            <a:r>
              <a:rPr lang="en-US" sz="2960">
                <a:solidFill>
                  <a:srgbClr val="FF0000"/>
                </a:solidFill>
                <a:latin typeface="Courier New"/>
                <a:ea typeface="Courier New"/>
                <a:cs typeface="Courier New"/>
                <a:sym typeface="Courier New"/>
              </a:rPr>
              <a:t>6</a:t>
            </a:r>
            <a:r>
              <a:rPr lang="en-US" sz="2960" b="0" i="0" u="none" strike="noStrike" cap="none">
                <a:solidFill>
                  <a:srgbClr val="FF0000"/>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temporary</a:t>
            </a:r>
            <a:r>
              <a:rPr lang="en-US" sz="2960" b="0" i="0" u="none" strike="noStrike" cap="none">
                <a:solidFill>
                  <a:schemeClr val="dk1"/>
                </a:solidFill>
                <a:latin typeface="Calibri"/>
                <a:ea typeface="Calibri"/>
                <a:cs typeface="Calibri"/>
                <a:sym typeface="Calibri"/>
              </a:rPr>
              <a:t> registers)</a:t>
            </a:r>
            <a:endParaRPr/>
          </a:p>
          <a:p>
            <a:pPr marL="342900" marR="0" lvl="0" indent="-342900" algn="l" rtl="0">
              <a:lnSpc>
                <a:spcPct val="100000"/>
              </a:lnSpc>
              <a:spcBef>
                <a:spcPts val="672"/>
              </a:spcBef>
              <a:spcAft>
                <a:spcPts val="0"/>
              </a:spcAft>
              <a:buClr>
                <a:srgbClr val="FF0000"/>
              </a:buClr>
              <a:buSzPts val="2960"/>
              <a:buFont typeface="Arial"/>
              <a:buChar char="•"/>
            </a:pPr>
            <a:r>
              <a:rPr lang="en-US" sz="2960" b="0" i="0" u="none" strike="noStrike" cap="none">
                <a:solidFill>
                  <a:srgbClr val="FF0000"/>
                </a:solidFill>
                <a:latin typeface="Courier New"/>
                <a:ea typeface="Courier New"/>
                <a:cs typeface="Courier New"/>
                <a:sym typeface="Courier New"/>
              </a:rPr>
              <a:t>a0</a:t>
            </a:r>
            <a:r>
              <a:rPr lang="en-US" sz="2960" b="0" i="0" u="none" strike="noStrike" cap="none">
                <a:solidFill>
                  <a:srgbClr val="FF0000"/>
                </a:solidFill>
                <a:latin typeface="Calibri"/>
                <a:ea typeface="Calibri"/>
                <a:cs typeface="Calibri"/>
                <a:sym typeface="Calibri"/>
              </a:rPr>
              <a:t>-</a:t>
            </a:r>
            <a:r>
              <a:rPr lang="en-US" sz="2960" b="0" i="0" u="none" strike="noStrike" cap="none">
                <a:solidFill>
                  <a:srgbClr val="FF0000"/>
                </a:solidFill>
                <a:latin typeface="Courier New"/>
                <a:ea typeface="Courier New"/>
                <a:cs typeface="Courier New"/>
                <a:sym typeface="Courier New"/>
              </a:rPr>
              <a:t>a</a:t>
            </a:r>
            <a:r>
              <a:rPr lang="en-US" sz="2960">
                <a:solidFill>
                  <a:srgbClr val="FF0000"/>
                </a:solidFill>
                <a:latin typeface="Courier New"/>
                <a:ea typeface="Courier New"/>
                <a:cs typeface="Courier New"/>
                <a:sym typeface="Courier New"/>
              </a:rPr>
              <a:t>7</a:t>
            </a:r>
            <a:r>
              <a:rPr lang="en-US" sz="2960" b="0" i="0" u="none" strike="noStrike" cap="none">
                <a:solidFill>
                  <a:schemeClr val="dk1"/>
                </a:solidFill>
                <a:latin typeface="Calibri"/>
                <a:ea typeface="Calibri"/>
                <a:cs typeface="Calibri"/>
                <a:sym typeface="Calibri"/>
              </a:rPr>
              <a:t> (return address and arguments) </a:t>
            </a:r>
            <a:endParaRPr/>
          </a:p>
          <a:p>
            <a:pPr marL="742950" marR="0" lvl="1" indent="-285750" algn="l" rtl="0">
              <a:lnSpc>
                <a:spcPct val="100000"/>
              </a:lnSpc>
              <a:spcBef>
                <a:spcPts val="672"/>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These will change if calle</a:t>
            </a:r>
            <a:r>
              <a:rPr lang="en-US" sz="2590" b="0" i="0" u="none" strike="noStrike" cap="none">
                <a:solidFill>
                  <a:schemeClr val="accent1"/>
                </a:solidFill>
                <a:latin typeface="Calibri"/>
                <a:ea typeface="Calibri"/>
                <a:cs typeface="Calibri"/>
                <a:sym typeface="Calibri"/>
              </a:rPr>
              <a:t>E</a:t>
            </a:r>
            <a:r>
              <a:rPr lang="en-US" sz="2590" b="0" i="0" u="none" strike="noStrike" cap="none">
                <a:solidFill>
                  <a:schemeClr val="dk1"/>
                </a:solidFill>
                <a:latin typeface="Calibri"/>
                <a:ea typeface="Calibri"/>
                <a:cs typeface="Calibri"/>
                <a:sym typeface="Calibri"/>
              </a:rPr>
              <a:t> invokes another function (nested function means calle</a:t>
            </a:r>
            <a:r>
              <a:rPr lang="en-US" sz="2590" b="0" i="0" u="none" strike="noStrike" cap="none">
                <a:solidFill>
                  <a:schemeClr val="accent1"/>
                </a:solidFill>
                <a:latin typeface="Calibri"/>
                <a:ea typeface="Calibri"/>
                <a:cs typeface="Calibri"/>
                <a:sym typeface="Calibri"/>
              </a:rPr>
              <a:t>E</a:t>
            </a:r>
            <a:r>
              <a:rPr lang="en-US" sz="2590" b="0" i="0" u="none" strike="noStrike" cap="none">
                <a:solidFill>
                  <a:schemeClr val="dk1"/>
                </a:solidFill>
                <a:latin typeface="Calibri"/>
                <a:ea typeface="Calibri"/>
                <a:cs typeface="Calibri"/>
                <a:sym typeface="Calibri"/>
              </a:rPr>
              <a:t> is also a calle</a:t>
            </a:r>
            <a:r>
              <a:rPr lang="en-US" sz="2590" b="0" i="0" u="none" strike="noStrike" cap="none">
                <a:solidFill>
                  <a:srgbClr val="C0504D"/>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a:t>
            </a:r>
            <a:endParaRPr sz="2590" b="0" i="0" u="none" strike="noStrike" cap="none">
              <a:solidFill>
                <a:schemeClr val="dk1"/>
              </a:solidFill>
              <a:latin typeface="Calibri"/>
              <a:ea typeface="Calibri"/>
              <a:cs typeface="Calibri"/>
              <a:sym typeface="Calibri"/>
            </a:endParaRPr>
          </a:p>
        </p:txBody>
      </p:sp>
      <p:sp>
        <p:nvSpPr>
          <p:cNvPr id="771" name="Google Shape;771;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30</a:t>
            </a:fld>
            <a:endParaRPr sz="1200">
              <a:solidFill>
                <a:srgbClr val="888888"/>
              </a:solidFill>
              <a:latin typeface="Calibri"/>
              <a:ea typeface="Calibri"/>
              <a:cs typeface="Calibri"/>
              <a:sym typeface="Calibri"/>
            </a:endParaRPr>
          </a:p>
        </p:txBody>
      </p:sp>
      <p:sp>
        <p:nvSpPr>
          <p:cNvPr id="772" name="Google Shape;772;p6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73" name="Google Shape;773;p6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774" name="Google Shape;774;p69"/>
          <p:cNvPicPr preferRelativeResize="0"/>
          <p:nvPr/>
        </p:nvPicPr>
        <p:blipFill>
          <a:blip r:embed="rId3">
            <a:alphaModFix/>
          </a:blip>
          <a:stretch>
            <a:fillRect/>
          </a:stretch>
        </p:blipFill>
        <p:spPr>
          <a:xfrm>
            <a:off x="6465952" y="2961727"/>
            <a:ext cx="883448" cy="1143000"/>
          </a:xfrm>
          <a:prstGeom prst="rect">
            <a:avLst/>
          </a:prstGeom>
          <a:noFill/>
          <a:ln>
            <a:noFill/>
          </a:ln>
        </p:spPr>
      </p:pic>
      <p:sp>
        <p:nvSpPr>
          <p:cNvPr id="775" name="Google Shape;775;p69"/>
          <p:cNvSpPr txBox="1"/>
          <p:nvPr/>
        </p:nvSpPr>
        <p:spPr>
          <a:xfrm>
            <a:off x="6602325" y="3189075"/>
            <a:ext cx="6834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a:t>
            </a:r>
            <a:endParaRPr/>
          </a:p>
        </p:txBody>
      </p:sp>
      <p:pic>
        <p:nvPicPr>
          <p:cNvPr id="776" name="Google Shape;776;p69"/>
          <p:cNvPicPr preferRelativeResize="0"/>
          <p:nvPr/>
        </p:nvPicPr>
        <p:blipFill>
          <a:blip r:embed="rId4">
            <a:alphaModFix/>
          </a:blip>
          <a:stretch>
            <a:fillRect/>
          </a:stretch>
        </p:blipFill>
        <p:spPr>
          <a:xfrm>
            <a:off x="5120801" y="3889100"/>
            <a:ext cx="683400" cy="683400"/>
          </a:xfrm>
          <a:prstGeom prst="rect">
            <a:avLst/>
          </a:prstGeom>
          <a:noFill/>
          <a:ln>
            <a:noFill/>
          </a:ln>
        </p:spPr>
      </p:pic>
      <p:grpSp>
        <p:nvGrpSpPr>
          <p:cNvPr id="777" name="Google Shape;777;p69"/>
          <p:cNvGrpSpPr/>
          <p:nvPr/>
        </p:nvGrpSpPr>
        <p:grpSpPr>
          <a:xfrm>
            <a:off x="7387319" y="5092550"/>
            <a:ext cx="511531" cy="381523"/>
            <a:chOff x="7768319" y="3644750"/>
            <a:chExt cx="511531" cy="381523"/>
          </a:xfrm>
        </p:grpSpPr>
        <p:pic>
          <p:nvPicPr>
            <p:cNvPr id="778" name="Google Shape;778;p69"/>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779" name="Google Shape;779;p69"/>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a:t>
              </a:r>
              <a:endParaRPr/>
            </a:p>
          </p:txBody>
        </p:sp>
      </p:grpSp>
    </p:spTree>
    <p:extLst>
      <p:ext uri="{BB962C8B-B14F-4D97-AF65-F5344CB8AC3E}">
        <p14:creationId xmlns:p14="http://schemas.microsoft.com/office/powerpoint/2010/main" val="3192363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31</a:t>
            </a:fld>
            <a:endParaRPr lang="en-US"/>
          </a:p>
        </p:txBody>
      </p:sp>
      <p:sp>
        <p:nvSpPr>
          <p:cNvPr id="6" name="Content Placeholder 2"/>
          <p:cNvSpPr>
            <a:spLocks noGrp="1"/>
          </p:cNvSpPr>
          <p:nvPr>
            <p:ph idx="1"/>
            <p:custDataLst>
              <p:tags r:id="rId1"/>
            </p:custDataLst>
          </p:nvPr>
        </p:nvSpPr>
        <p:spPr>
          <a:xfrm>
            <a:off x="228599" y="1085556"/>
            <a:ext cx="4946073" cy="2173778"/>
          </a:xfrm>
        </p:spPr>
        <p:txBody>
          <a:bodyPr>
            <a:normAutofit/>
          </a:bodyPr>
          <a:lstStyle/>
          <a:p>
            <a:pPr marL="0" indent="0">
              <a:lnSpc>
                <a:spcPct val="90000"/>
              </a:lnSpc>
              <a:buNone/>
            </a:pPr>
            <a:r>
              <a:rPr lang="en-US" sz="1600" dirty="0" err="1">
                <a:latin typeface="Consolas" pitchFamily="49" charset="0"/>
              </a:rPr>
              <a:t>int</a:t>
            </a:r>
            <a:r>
              <a:rPr lang="en-US" sz="1600" dirty="0">
                <a:latin typeface="Consolas" pitchFamily="49" charset="0"/>
              </a:rPr>
              <a:t> test(</a:t>
            </a:r>
            <a:r>
              <a:rPr lang="en-US" sz="1600" dirty="0" err="1">
                <a:latin typeface="Consolas" pitchFamily="49" charset="0"/>
              </a:rPr>
              <a:t>int</a:t>
            </a:r>
            <a:r>
              <a:rPr lang="en-US" sz="1600" dirty="0">
                <a:latin typeface="Consolas" pitchFamily="49" charset="0"/>
              </a:rPr>
              <a:t> a, </a:t>
            </a:r>
            <a:r>
              <a:rPr lang="en-US" sz="1600" dirty="0" err="1">
                <a:latin typeface="Consolas" pitchFamily="49" charset="0"/>
              </a:rPr>
              <a:t>int</a:t>
            </a:r>
            <a:r>
              <a:rPr lang="en-US" sz="1600" dirty="0">
                <a:latin typeface="Consolas" pitchFamily="49" charset="0"/>
              </a:rPr>
              <a:t> b) {</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a:t>
            </a:r>
            <a:r>
              <a:rPr lang="en-US" sz="1600" dirty="0" err="1">
                <a:latin typeface="Consolas" pitchFamily="49" charset="0"/>
              </a:rPr>
              <a:t>tmp</a:t>
            </a:r>
            <a:r>
              <a:rPr lang="en-US" sz="1600" dirty="0">
                <a:latin typeface="Consolas" pitchFamily="49" charset="0"/>
              </a:rPr>
              <a:t> = (</a:t>
            </a:r>
            <a:r>
              <a:rPr lang="en-US" sz="1600" dirty="0" err="1">
                <a:latin typeface="Consolas" pitchFamily="49" charset="0"/>
              </a:rPr>
              <a:t>a&amp;b</a:t>
            </a:r>
            <a:r>
              <a:rPr lang="en-US" sz="1600" dirty="0">
                <a:latin typeface="Consolas" pitchFamily="49" charset="0"/>
              </a:rPr>
              <a:t>)+(</a:t>
            </a:r>
            <a:r>
              <a:rPr lang="en-US" sz="1600" dirty="0" err="1">
                <a:latin typeface="Consolas" pitchFamily="49" charset="0"/>
              </a:rPr>
              <a:t>a|b</a:t>
            </a:r>
            <a:r>
              <a:rPr lang="en-US" sz="1600" dirty="0">
                <a:latin typeface="Consolas" pitchFamily="49" charset="0"/>
              </a:rPr>
              <a:t>);</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s = sum(tmp,1,2,3,4,5,6,7,8);</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u = sum(</a:t>
            </a:r>
            <a:r>
              <a:rPr lang="en-US" sz="1600" dirty="0" err="1">
                <a:latin typeface="Consolas" pitchFamily="49" charset="0"/>
              </a:rPr>
              <a:t>s,tmp,b,a,b,a</a:t>
            </a:r>
            <a:r>
              <a:rPr lang="en-US" sz="1600" dirty="0">
                <a:latin typeface="Consolas" pitchFamily="49" charset="0"/>
              </a:rPr>
              <a:t>);</a:t>
            </a:r>
          </a:p>
          <a:p>
            <a:pPr marL="0" indent="0">
              <a:lnSpc>
                <a:spcPct val="90000"/>
              </a:lnSpc>
              <a:buNone/>
            </a:pPr>
            <a:r>
              <a:rPr lang="en-US" sz="1600" dirty="0">
                <a:latin typeface="Consolas" pitchFamily="49" charset="0"/>
              </a:rPr>
              <a:t> return u + a + b;</a:t>
            </a:r>
          </a:p>
          <a:p>
            <a:pPr marL="0" indent="0">
              <a:lnSpc>
                <a:spcPct val="90000"/>
              </a:lnSpc>
              <a:buNone/>
            </a:pPr>
            <a:r>
              <a:rPr lang="en-US" sz="1600" dirty="0">
                <a:latin typeface="Consolas" pitchFamily="49" charset="0"/>
              </a:rPr>
              <a:t>}</a:t>
            </a:r>
          </a:p>
          <a:p>
            <a:pPr>
              <a:lnSpc>
                <a:spcPct val="90000"/>
              </a:lnSpc>
            </a:pPr>
            <a:endParaRPr lang="en-US" sz="1600" dirty="0">
              <a:latin typeface="Consolas" pitchFamily="49" charset="0"/>
            </a:endParaRPr>
          </a:p>
        </p:txBody>
      </p:sp>
      <p:sp>
        <p:nvSpPr>
          <p:cNvPr id="7" name="TextBox 6"/>
          <p:cNvSpPr txBox="1"/>
          <p:nvPr/>
        </p:nvSpPr>
        <p:spPr>
          <a:xfrm>
            <a:off x="228599" y="3259334"/>
            <a:ext cx="6022571" cy="1815882"/>
          </a:xfrm>
          <a:prstGeom prst="rect">
            <a:avLst/>
          </a:prstGeom>
          <a:noFill/>
        </p:spPr>
        <p:txBody>
          <a:bodyPr wrap="square" rtlCol="0">
            <a:spAutoFit/>
          </a:bodyPr>
          <a:lstStyle/>
          <a:p>
            <a:r>
              <a:rPr lang="en-US" sz="2800" u="sng" dirty="0">
                <a:solidFill>
                  <a:schemeClr val="accent1"/>
                </a:solidFill>
                <a:latin typeface="Source Sans Pro" panose="020B0503030403020204"/>
              </a:rPr>
              <a:t>Correct Order:</a:t>
            </a:r>
          </a:p>
          <a:p>
            <a:pPr marL="514350" indent="-514350">
              <a:buFont typeface="+mj-lt"/>
              <a:buAutoNum type="arabicPeriod"/>
            </a:pPr>
            <a:r>
              <a:rPr lang="en-US" sz="2800" dirty="0">
                <a:solidFill>
                  <a:schemeClr val="accent1"/>
                </a:solidFill>
                <a:latin typeface="Source Sans Pro" panose="020B0503030403020204"/>
              </a:rPr>
              <a:t>Body First</a:t>
            </a:r>
          </a:p>
          <a:p>
            <a:pPr marL="514350" indent="-514350">
              <a:buFont typeface="+mj-lt"/>
              <a:buAutoNum type="arabicPeriod"/>
            </a:pPr>
            <a:r>
              <a:rPr lang="en-US" sz="2800" dirty="0">
                <a:solidFill>
                  <a:schemeClr val="accent1"/>
                </a:solidFill>
                <a:latin typeface="Source Sans Pro" panose="020B0503030403020204"/>
              </a:rPr>
              <a:t>Determine stack frame size</a:t>
            </a:r>
          </a:p>
          <a:p>
            <a:pPr marL="514350" indent="-514350">
              <a:buFont typeface="+mj-lt"/>
              <a:buAutoNum type="arabicPeriod"/>
            </a:pPr>
            <a:r>
              <a:rPr lang="en-US" sz="2800" dirty="0">
                <a:solidFill>
                  <a:schemeClr val="accent1"/>
                </a:solidFill>
                <a:latin typeface="Source Sans Pro" panose="020B0503030403020204"/>
              </a:rPr>
              <a:t>Complete Prologue/Epilogue</a:t>
            </a:r>
          </a:p>
        </p:txBody>
      </p:sp>
      <p:sp>
        <p:nvSpPr>
          <p:cNvPr id="8" name="Title 1"/>
          <p:cNvSpPr>
            <a:spLocks noGrp="1"/>
          </p:cNvSpPr>
          <p:nvPr>
            <p:ph type="title"/>
            <p:custDataLst>
              <p:tags r:id="rId2"/>
            </p:custDataLst>
          </p:nvPr>
        </p:nvSpPr>
        <p:spPr>
          <a:xfrm>
            <a:off x="228599" y="480904"/>
            <a:ext cx="8686800" cy="533400"/>
          </a:xfrm>
        </p:spPr>
        <p:txBody>
          <a:bodyPr>
            <a:noAutofit/>
          </a:bodyPr>
          <a:lstStyle/>
          <a:p>
            <a:r>
              <a:rPr lang="en-US" sz="3600" dirty="0"/>
              <a:t>Activity #1: Calling Convention Example</a:t>
            </a:r>
          </a:p>
        </p:txBody>
      </p:sp>
    </p:spTree>
    <p:extLst>
      <p:ext uri="{BB962C8B-B14F-4D97-AF65-F5344CB8AC3E}">
        <p14:creationId xmlns:p14="http://schemas.microsoft.com/office/powerpoint/2010/main" val="192366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32</a:t>
            </a:fld>
            <a:endParaRPr lang="en-US"/>
          </a:p>
        </p:txBody>
      </p:sp>
      <p:sp>
        <p:nvSpPr>
          <p:cNvPr id="6" name="Content Placeholder 2"/>
          <p:cNvSpPr>
            <a:spLocks noGrp="1"/>
          </p:cNvSpPr>
          <p:nvPr>
            <p:ph idx="1"/>
            <p:custDataLst>
              <p:tags r:id="rId1"/>
            </p:custDataLst>
          </p:nvPr>
        </p:nvSpPr>
        <p:spPr>
          <a:xfrm>
            <a:off x="228599" y="609094"/>
            <a:ext cx="3924301" cy="2009899"/>
          </a:xfrm>
        </p:spPr>
        <p:txBody>
          <a:bodyPr>
            <a:normAutofit/>
          </a:bodyPr>
          <a:lstStyle/>
          <a:p>
            <a:pPr marL="0" indent="0">
              <a:lnSpc>
                <a:spcPct val="90000"/>
              </a:lnSpc>
              <a:buNone/>
            </a:pPr>
            <a:r>
              <a:rPr lang="en-US" sz="1600" dirty="0" err="1">
                <a:latin typeface="Consolas" pitchFamily="49" charset="0"/>
              </a:rPr>
              <a:t>int</a:t>
            </a:r>
            <a:r>
              <a:rPr lang="en-US" sz="1600" dirty="0">
                <a:latin typeface="Consolas" pitchFamily="49" charset="0"/>
              </a:rPr>
              <a:t> test(</a:t>
            </a:r>
            <a:r>
              <a:rPr lang="en-US" sz="1600" dirty="0" err="1">
                <a:latin typeface="Consolas" pitchFamily="49" charset="0"/>
              </a:rPr>
              <a:t>int</a:t>
            </a:r>
            <a:r>
              <a:rPr lang="en-US" sz="1600" dirty="0">
                <a:latin typeface="Consolas" pitchFamily="49" charset="0"/>
              </a:rPr>
              <a:t> a, </a:t>
            </a:r>
            <a:r>
              <a:rPr lang="en-US" sz="1600" dirty="0" err="1">
                <a:latin typeface="Consolas" pitchFamily="49" charset="0"/>
              </a:rPr>
              <a:t>int</a:t>
            </a:r>
            <a:r>
              <a:rPr lang="en-US" sz="1600" dirty="0">
                <a:latin typeface="Consolas" pitchFamily="49" charset="0"/>
              </a:rPr>
              <a:t> b) {</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a:t>
            </a:r>
            <a:r>
              <a:rPr lang="en-US" sz="1600" dirty="0" err="1">
                <a:latin typeface="Consolas" pitchFamily="49" charset="0"/>
              </a:rPr>
              <a:t>tmp</a:t>
            </a:r>
            <a:r>
              <a:rPr lang="en-US" sz="1600" dirty="0">
                <a:latin typeface="Consolas" pitchFamily="49" charset="0"/>
              </a:rPr>
              <a:t> = (</a:t>
            </a:r>
            <a:r>
              <a:rPr lang="en-US" sz="1600" dirty="0" err="1">
                <a:latin typeface="Consolas" pitchFamily="49" charset="0"/>
              </a:rPr>
              <a:t>a&amp;b</a:t>
            </a:r>
            <a:r>
              <a:rPr lang="en-US" sz="1600" dirty="0">
                <a:latin typeface="Consolas" pitchFamily="49" charset="0"/>
              </a:rPr>
              <a:t>)+(</a:t>
            </a:r>
            <a:r>
              <a:rPr lang="en-US" sz="1600" dirty="0" err="1">
                <a:latin typeface="Consolas" pitchFamily="49" charset="0"/>
              </a:rPr>
              <a:t>a|b</a:t>
            </a:r>
            <a:r>
              <a:rPr lang="en-US" sz="1600" dirty="0">
                <a:latin typeface="Consolas" pitchFamily="49" charset="0"/>
              </a:rPr>
              <a:t>);</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s =sum(tmp,1,2,3,4,5,6,7,8);</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u = sum(</a:t>
            </a:r>
            <a:r>
              <a:rPr lang="en-US" sz="1600" dirty="0" err="1">
                <a:latin typeface="Consolas" pitchFamily="49" charset="0"/>
              </a:rPr>
              <a:t>s,tmp,b,a,b,a</a:t>
            </a:r>
            <a:r>
              <a:rPr lang="en-US" sz="1600" dirty="0">
                <a:latin typeface="Consolas" pitchFamily="49" charset="0"/>
              </a:rPr>
              <a:t>);</a:t>
            </a:r>
          </a:p>
          <a:p>
            <a:pPr marL="0" indent="0">
              <a:lnSpc>
                <a:spcPct val="90000"/>
              </a:lnSpc>
              <a:buNone/>
            </a:pPr>
            <a:r>
              <a:rPr lang="en-US" sz="1600" dirty="0">
                <a:latin typeface="Consolas" pitchFamily="49" charset="0"/>
              </a:rPr>
              <a:t> return u + a + b;</a:t>
            </a:r>
          </a:p>
          <a:p>
            <a:pPr marL="0" indent="0">
              <a:lnSpc>
                <a:spcPct val="90000"/>
              </a:lnSpc>
              <a:buNone/>
            </a:pPr>
            <a:r>
              <a:rPr lang="en-US" sz="1600" dirty="0">
                <a:latin typeface="Consolas" pitchFamily="49" charset="0"/>
              </a:rPr>
              <a:t>}</a:t>
            </a:r>
          </a:p>
          <a:p>
            <a:pPr>
              <a:lnSpc>
                <a:spcPct val="90000"/>
              </a:lnSpc>
            </a:pPr>
            <a:endParaRPr lang="en-US" sz="1600" dirty="0">
              <a:latin typeface="Consolas" pitchFamily="49" charset="0"/>
            </a:endParaRPr>
          </a:p>
        </p:txBody>
      </p:sp>
      <p:sp>
        <p:nvSpPr>
          <p:cNvPr id="7" name="TextBox 6"/>
          <p:cNvSpPr txBox="1"/>
          <p:nvPr>
            <p:custDataLst>
              <p:tags r:id="rId2"/>
            </p:custDataLst>
          </p:nvPr>
        </p:nvSpPr>
        <p:spPr>
          <a:xfrm>
            <a:off x="3886200" y="609600"/>
            <a:ext cx="24765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test: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s1, a0</a:t>
            </a:r>
          </a:p>
          <a:p>
            <a:pPr>
              <a:tabLst>
                <a:tab pos="225425" algn="l"/>
                <a:tab pos="1541463" algn="l"/>
              </a:tabLst>
            </a:pPr>
            <a:r>
              <a:rPr lang="en-US" sz="2000" dirty="0">
                <a:solidFill>
                  <a:schemeClr val="tx2"/>
                </a:solidFill>
                <a:latin typeface="Source Sans Pro" panose="020B0503030403020204"/>
              </a:rPr>
              <a:t>	MOVE s2, a1</a:t>
            </a:r>
          </a:p>
          <a:p>
            <a:pPr>
              <a:tabLst>
                <a:tab pos="225425" algn="l"/>
                <a:tab pos="1541463" algn="l"/>
              </a:tabLst>
            </a:pPr>
            <a:r>
              <a:rPr lang="en-US" sz="2000" dirty="0">
                <a:solidFill>
                  <a:schemeClr val="tx2"/>
                </a:solidFill>
                <a:latin typeface="Source Sans Pro" panose="020B0503030403020204"/>
              </a:rPr>
              <a:t>	AND t0, a0, a1</a:t>
            </a:r>
          </a:p>
          <a:p>
            <a:pPr>
              <a:tabLst>
                <a:tab pos="225425" algn="l"/>
                <a:tab pos="1541463" algn="l"/>
              </a:tabLst>
            </a:pPr>
            <a:r>
              <a:rPr lang="en-US" sz="2000" dirty="0">
                <a:solidFill>
                  <a:schemeClr val="tx2"/>
                </a:solidFill>
                <a:latin typeface="Source Sans Pro" panose="020B0503030403020204"/>
              </a:rPr>
              <a:t>	OR t1, a0, a1</a:t>
            </a:r>
          </a:p>
          <a:p>
            <a:pPr>
              <a:tabLst>
                <a:tab pos="225425" algn="l"/>
                <a:tab pos="1541463" algn="l"/>
              </a:tabLst>
            </a:pPr>
            <a:r>
              <a:rPr lang="en-US" sz="2000" dirty="0">
                <a:solidFill>
                  <a:schemeClr val="tx2"/>
                </a:solidFill>
                <a:latin typeface="Source Sans Pro" panose="020B0503030403020204"/>
              </a:rPr>
              <a:t>	ADD t0, t0, t1</a:t>
            </a:r>
          </a:p>
          <a:p>
            <a:pPr>
              <a:tabLst>
                <a:tab pos="225425" algn="l"/>
                <a:tab pos="1541463" algn="l"/>
              </a:tabLst>
            </a:pPr>
            <a:r>
              <a:rPr lang="en-US" sz="2000" dirty="0">
                <a:solidFill>
                  <a:schemeClr val="tx2"/>
                </a:solidFill>
                <a:latin typeface="Source Sans Pro" panose="020B0503030403020204"/>
              </a:rPr>
              <a:t>	MOVE a0, t0</a:t>
            </a:r>
          </a:p>
          <a:p>
            <a:pPr>
              <a:tabLst>
                <a:tab pos="225425" algn="l"/>
                <a:tab pos="1541463" algn="l"/>
              </a:tabLst>
            </a:pPr>
            <a:r>
              <a:rPr lang="en-US" sz="2000" dirty="0">
                <a:solidFill>
                  <a:schemeClr val="tx2"/>
                </a:solidFill>
                <a:latin typeface="Source Sans Pro" panose="020B0503030403020204"/>
              </a:rPr>
              <a:t>	LI a1, 1</a:t>
            </a:r>
          </a:p>
          <a:p>
            <a:pPr>
              <a:tabLst>
                <a:tab pos="225425" algn="l"/>
                <a:tab pos="1541463" algn="l"/>
              </a:tabLst>
            </a:pPr>
            <a:r>
              <a:rPr lang="en-US" sz="2000" dirty="0">
                <a:solidFill>
                  <a:schemeClr val="tx2"/>
                </a:solidFill>
                <a:latin typeface="Source Sans Pro" panose="020B0503030403020204"/>
              </a:rPr>
              <a:t>	LI a2, 2</a:t>
            </a:r>
          </a:p>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LI a7, 7</a:t>
            </a:r>
          </a:p>
          <a:p>
            <a:pPr>
              <a:tabLst>
                <a:tab pos="225425" algn="l"/>
                <a:tab pos="1541463" algn="l"/>
              </a:tabLst>
            </a:pPr>
            <a:r>
              <a:rPr lang="en-US" sz="2000" dirty="0">
                <a:solidFill>
                  <a:schemeClr val="tx2"/>
                </a:solidFill>
                <a:latin typeface="Source Sans Pro" panose="020B0503030403020204"/>
              </a:rPr>
              <a:t>	LI t1, 8</a:t>
            </a:r>
          </a:p>
          <a:p>
            <a:pPr>
              <a:tabLst>
                <a:tab pos="225425" algn="l"/>
                <a:tab pos="1541463" algn="l"/>
              </a:tabLst>
            </a:pPr>
            <a:r>
              <a:rPr lang="en-US" sz="2000" dirty="0">
                <a:solidFill>
                  <a:schemeClr val="tx2"/>
                </a:solidFill>
                <a:latin typeface="Source Sans Pro" panose="020B0503030403020204"/>
              </a:rPr>
              <a:t>	SW t1, -4(</a:t>
            </a:r>
            <a:r>
              <a:rPr lang="en-US" sz="2000" dirty="0" err="1">
                <a:solidFill>
                  <a:schemeClr val="tx2"/>
                </a:solidFill>
                <a:latin typeface="Source Sans Pro" panose="020B0503030403020204"/>
              </a:rPr>
              <a:t>sp</a:t>
            </a:r>
            <a:r>
              <a:rPr lang="en-US" sz="2000" dirty="0">
                <a:solidFill>
                  <a:schemeClr val="tx2"/>
                </a:solidFill>
                <a:latin typeface="Source Sans Pro" panose="020B0503030403020204"/>
              </a:rPr>
              <a: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SW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p>
        </p:txBody>
      </p:sp>
      <p:sp>
        <p:nvSpPr>
          <p:cNvPr id="8" name="TextBox 7"/>
          <p:cNvSpPr txBox="1"/>
          <p:nvPr>
            <p:custDataLst>
              <p:tags r:id="rId3"/>
            </p:custDataLst>
          </p:nvPr>
        </p:nvSpPr>
        <p:spPr>
          <a:xfrm>
            <a:off x="6362700" y="609600"/>
            <a:ext cx="26289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LW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MOVE a0, a0 # s</a:t>
            </a:r>
          </a:p>
          <a:p>
            <a:pPr>
              <a:tabLst>
                <a:tab pos="225425" algn="l"/>
                <a:tab pos="1541463" algn="l"/>
              </a:tabLst>
            </a:pPr>
            <a:r>
              <a:rPr lang="en-US" sz="2000" dirty="0">
                <a:solidFill>
                  <a:schemeClr val="tx2"/>
                </a:solidFill>
                <a:latin typeface="Source Sans Pro" panose="020B0503030403020204"/>
              </a:rPr>
              <a:t>	MOVE a1, t0 # </a:t>
            </a:r>
            <a:r>
              <a:rPr lang="en-US" sz="2000" dirty="0" err="1">
                <a:solidFill>
                  <a:schemeClr val="tx2"/>
                </a:solidFill>
                <a:latin typeface="Source Sans Pro" panose="020B0503030403020204"/>
              </a:rPr>
              <a:t>tmp</a:t>
            </a: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a2, s2 # b</a:t>
            </a:r>
          </a:p>
          <a:p>
            <a:pPr>
              <a:tabLst>
                <a:tab pos="225425" algn="l"/>
                <a:tab pos="1541463" algn="l"/>
              </a:tabLst>
            </a:pPr>
            <a:r>
              <a:rPr lang="en-US" sz="2000" dirty="0">
                <a:solidFill>
                  <a:schemeClr val="tx2"/>
                </a:solidFill>
                <a:latin typeface="Source Sans Pro" panose="020B0503030403020204"/>
              </a:rPr>
              <a:t>	MOVE a3, s1 # a</a:t>
            </a:r>
          </a:p>
          <a:p>
            <a:pPr>
              <a:tabLst>
                <a:tab pos="225425" algn="l"/>
                <a:tab pos="1541463" algn="l"/>
              </a:tabLst>
            </a:pPr>
            <a:r>
              <a:rPr lang="en-US" sz="2000" dirty="0">
                <a:solidFill>
                  <a:schemeClr val="tx2"/>
                </a:solidFill>
                <a:latin typeface="Source Sans Pro" panose="020B0503030403020204"/>
              </a:rPr>
              <a:t>	MOVE a4, s2 # b</a:t>
            </a:r>
          </a:p>
          <a:p>
            <a:pPr>
              <a:tabLst>
                <a:tab pos="225425" algn="l"/>
                <a:tab pos="1541463" algn="l"/>
              </a:tabLst>
            </a:pPr>
            <a:r>
              <a:rPr lang="en-US" sz="2000" dirty="0">
                <a:solidFill>
                  <a:schemeClr val="tx2"/>
                </a:solidFill>
                <a:latin typeface="Source Sans Pro" panose="020B0503030403020204"/>
              </a:rPr>
              <a:t>	MOVE a5, s1 # a</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accent1"/>
                </a:solidFill>
                <a:latin typeface="Source Sans Pro" panose="020B0503030403020204"/>
              </a:rPr>
              <a:t>	# add u (a0) and a (s1)</a:t>
            </a:r>
          </a:p>
          <a:p>
            <a:pPr>
              <a:tabLst>
                <a:tab pos="225425" algn="l"/>
                <a:tab pos="1541463" algn="l"/>
              </a:tabLst>
            </a:pPr>
            <a:r>
              <a:rPr lang="en-US" sz="2000" dirty="0">
                <a:solidFill>
                  <a:schemeClr val="tx2"/>
                </a:solidFill>
                <a:latin typeface="Source Sans Pro" panose="020B0503030403020204"/>
              </a:rPr>
              <a:t>	ADD a0, a0, s1</a:t>
            </a:r>
          </a:p>
          <a:p>
            <a:pPr>
              <a:tabLst>
                <a:tab pos="225425" algn="l"/>
                <a:tab pos="1541463" algn="l"/>
              </a:tabLst>
            </a:pPr>
            <a:r>
              <a:rPr lang="en-US" sz="2000" dirty="0">
                <a:solidFill>
                  <a:schemeClr val="tx2"/>
                </a:solidFill>
                <a:latin typeface="Source Sans Pro" panose="020B0503030403020204"/>
              </a:rPr>
              <a:t>	ADD a0, a0, s2</a:t>
            </a:r>
          </a:p>
          <a:p>
            <a:pPr>
              <a:tabLst>
                <a:tab pos="225425" algn="l"/>
                <a:tab pos="1541463" algn="l"/>
              </a:tabLst>
            </a:pPr>
            <a:r>
              <a:rPr lang="en-US" sz="2000" dirty="0">
                <a:solidFill>
                  <a:schemeClr val="accent1"/>
                </a:solidFill>
                <a:latin typeface="Source Sans Pro" panose="020B0503030403020204"/>
              </a:rPr>
              <a:t>	 # a0 = u + a + b</a:t>
            </a:r>
          </a:p>
        </p:txBody>
      </p:sp>
      <p:sp>
        <p:nvSpPr>
          <p:cNvPr id="9" name="TextBox 8"/>
          <p:cNvSpPr txBox="1"/>
          <p:nvPr/>
        </p:nvSpPr>
        <p:spPr>
          <a:xfrm>
            <a:off x="4114800" y="990600"/>
            <a:ext cx="1418978"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Prologue</a:t>
            </a:r>
          </a:p>
        </p:txBody>
      </p:sp>
      <p:sp>
        <p:nvSpPr>
          <p:cNvPr id="10" name="TextBox 9"/>
          <p:cNvSpPr txBox="1"/>
          <p:nvPr/>
        </p:nvSpPr>
        <p:spPr>
          <a:xfrm>
            <a:off x="6635563" y="5253335"/>
            <a:ext cx="1385316"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Epilogue</a:t>
            </a:r>
          </a:p>
        </p:txBody>
      </p:sp>
      <p:sp>
        <p:nvSpPr>
          <p:cNvPr id="11" name="Freeform 10"/>
          <p:cNvSpPr/>
          <p:nvPr/>
        </p:nvSpPr>
        <p:spPr>
          <a:xfrm>
            <a:off x="5176157" y="1387929"/>
            <a:ext cx="408214" cy="146957"/>
          </a:xfrm>
          <a:custGeom>
            <a:avLst/>
            <a:gdLst>
              <a:gd name="connsiteX0" fmla="*/ 408214 w 408214"/>
              <a:gd name="connsiteY0" fmla="*/ 146957 h 146957"/>
              <a:gd name="connsiteX1" fmla="*/ 179614 w 408214"/>
              <a:gd name="connsiteY1" fmla="*/ 0 h 146957"/>
              <a:gd name="connsiteX2" fmla="*/ 0 w 408214"/>
              <a:gd name="connsiteY2" fmla="*/ 146957 h 146957"/>
            </a:gdLst>
            <a:ahLst/>
            <a:cxnLst>
              <a:cxn ang="0">
                <a:pos x="connsiteX0" y="connsiteY0"/>
              </a:cxn>
              <a:cxn ang="0">
                <a:pos x="connsiteX1" y="connsiteY1"/>
              </a:cxn>
              <a:cxn ang="0">
                <a:pos x="connsiteX2" y="connsiteY2"/>
              </a:cxn>
            </a:cxnLst>
            <a:rect l="l" t="t" r="r" b="b"/>
            <a:pathLst>
              <a:path w="408214" h="146957">
                <a:moveTo>
                  <a:pt x="408214" y="146957"/>
                </a:moveTo>
                <a:cubicBezTo>
                  <a:pt x="327932" y="73478"/>
                  <a:pt x="247650" y="0"/>
                  <a:pt x="179614" y="0"/>
                </a:cubicBezTo>
                <a:cubicBezTo>
                  <a:pt x="111578" y="0"/>
                  <a:pt x="0" y="146957"/>
                  <a:pt x="0" y="146957"/>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Brace 12"/>
          <p:cNvSpPr/>
          <p:nvPr/>
        </p:nvSpPr>
        <p:spPr>
          <a:xfrm>
            <a:off x="3276600" y="3048000"/>
            <a:ext cx="838200" cy="32766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cxnSp>
        <p:nvCxnSpPr>
          <p:cNvPr id="14" name="Straight Arrow Connector 13"/>
          <p:cNvCxnSpPr>
            <a:cxnSpLocks/>
            <a:endCxn id="13" idx="1"/>
          </p:cNvCxnSpPr>
          <p:nvPr/>
        </p:nvCxnSpPr>
        <p:spPr>
          <a:xfrm>
            <a:off x="2496165" y="1375756"/>
            <a:ext cx="780435" cy="3310544"/>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a:off x="6362700" y="1221432"/>
            <a:ext cx="419100" cy="2436168"/>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cxnSp>
        <p:nvCxnSpPr>
          <p:cNvPr id="17" name="Straight Arrow Connector 16"/>
          <p:cNvCxnSpPr>
            <a:cxnSpLocks/>
            <a:endCxn id="16" idx="1"/>
          </p:cNvCxnSpPr>
          <p:nvPr/>
        </p:nvCxnSpPr>
        <p:spPr>
          <a:xfrm>
            <a:off x="2857500" y="1727310"/>
            <a:ext cx="3505200" cy="712206"/>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1888177" y="2018805"/>
            <a:ext cx="4564330" cy="2631853"/>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452507" y="4555670"/>
            <a:ext cx="2310493" cy="32112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39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nodeType="clickEffect">
                                  <p:stCondLst>
                                    <p:cond delay="0"/>
                                  </p:stCondLst>
                                  <p:childTnLst>
                                    <p:animClr clrSpc="rgb" dir="cw">
                                      <p:cBhvr override="childStyle">
                                        <p:cTn id="39" dur="500" fill="hold"/>
                                        <p:tgtEl>
                                          <p:spTgt spid="6">
                                            <p:txEl>
                                              <p:pRg st="1" end="1"/>
                                            </p:txEl>
                                          </p:spTgt>
                                        </p:tgtEl>
                                        <p:attrNameLst>
                                          <p:attrName>style.color</p:attrName>
                                        </p:attrNameLst>
                                      </p:cBhvr>
                                      <p:to>
                                        <a:srgbClr val="FFD965"/>
                                      </p:to>
                                    </p:animClr>
                                  </p:childTnLst>
                                </p:cTn>
                              </p:par>
                            </p:childTnLst>
                          </p:cTn>
                        </p:par>
                        <p:par>
                          <p:cTn id="40" fill="hold">
                            <p:stCondLst>
                              <p:cond delay="500"/>
                            </p:stCondLst>
                            <p:childTnLst>
                              <p:par>
                                <p:cTn id="41" presetID="3" presetClass="emph" presetSubtype="2" fill="hold" nodeType="afterEffect">
                                  <p:stCondLst>
                                    <p:cond delay="0"/>
                                  </p:stCondLst>
                                  <p:childTnLst>
                                    <p:animClr clrSpc="rgb" dir="cw">
                                      <p:cBhvr override="childStyle">
                                        <p:cTn id="42" dur="500" fill="hold"/>
                                        <p:tgtEl>
                                          <p:spTgt spid="7">
                                            <p:txEl>
                                              <p:pRg st="3" end="3"/>
                                            </p:txEl>
                                          </p:spTgt>
                                        </p:tgtEl>
                                        <p:attrNameLst>
                                          <p:attrName>style.color</p:attrName>
                                        </p:attrNameLst>
                                      </p:cBhvr>
                                      <p:to>
                                        <a:srgbClr val="FFD965"/>
                                      </p:to>
                                    </p:animClr>
                                  </p:childTnLst>
                                </p:cTn>
                              </p:par>
                              <p:par>
                                <p:cTn id="43" presetID="3" presetClass="emph" presetSubtype="2" fill="hold" nodeType="withEffect">
                                  <p:stCondLst>
                                    <p:cond delay="0"/>
                                  </p:stCondLst>
                                  <p:childTnLst>
                                    <p:animClr clrSpc="rgb" dir="cw">
                                      <p:cBhvr override="childStyle">
                                        <p:cTn id="44" dur="500" fill="hold"/>
                                        <p:tgtEl>
                                          <p:spTgt spid="7">
                                            <p:txEl>
                                              <p:pRg st="4" end="4"/>
                                            </p:txEl>
                                          </p:spTgt>
                                        </p:tgtEl>
                                        <p:attrNameLst>
                                          <p:attrName>style.color</p:attrName>
                                        </p:attrNameLst>
                                      </p:cBhvr>
                                      <p:to>
                                        <a:srgbClr val="FFD965"/>
                                      </p:to>
                                    </p:animClr>
                                  </p:childTnLst>
                                </p:cTn>
                              </p:par>
                              <p:par>
                                <p:cTn id="45" presetID="3" presetClass="emph" presetSubtype="2" fill="hold" nodeType="withEffect">
                                  <p:stCondLst>
                                    <p:cond delay="0"/>
                                  </p:stCondLst>
                                  <p:childTnLst>
                                    <p:animClr clrSpc="rgb" dir="cw">
                                      <p:cBhvr override="childStyle">
                                        <p:cTn id="46" dur="500" fill="hold"/>
                                        <p:tgtEl>
                                          <p:spTgt spid="7">
                                            <p:txEl>
                                              <p:pRg st="5" end="5"/>
                                            </p:txEl>
                                          </p:spTgt>
                                        </p:tgtEl>
                                        <p:attrNameLst>
                                          <p:attrName>style.color</p:attrName>
                                        </p:attrNameLst>
                                      </p:cBhvr>
                                      <p:to>
                                        <a:srgbClr val="FFD965"/>
                                      </p:to>
                                    </p:animClr>
                                  </p:childTnLst>
                                </p:cTn>
                              </p:par>
                              <p:par>
                                <p:cTn id="47" presetID="3" presetClass="emph" presetSubtype="2" fill="hold" nodeType="withEffect">
                                  <p:stCondLst>
                                    <p:cond delay="0"/>
                                  </p:stCondLst>
                                  <p:childTnLst>
                                    <p:animClr clrSpc="rgb" dir="cw">
                                      <p:cBhvr override="childStyle">
                                        <p:cTn id="48" dur="500" fill="hold"/>
                                        <p:tgtEl>
                                          <p:spTgt spid="7">
                                            <p:txEl>
                                              <p:pRg st="6" end="6"/>
                                            </p:txEl>
                                          </p:spTgt>
                                        </p:tgtEl>
                                        <p:attrNameLst>
                                          <p:attrName>style.color</p:attrName>
                                        </p:attrNameLst>
                                      </p:cBhvr>
                                      <p:to>
                                        <a:srgbClr val="FFD965"/>
                                      </p:to>
                                    </p:animClr>
                                  </p:childTnLst>
                                </p:cTn>
                              </p:par>
                              <p:par>
                                <p:cTn id="49" presetID="3" presetClass="emph" presetSubtype="2" fill="hold" nodeType="withEffect">
                                  <p:stCondLst>
                                    <p:cond delay="0"/>
                                  </p:stCondLst>
                                  <p:childTnLst>
                                    <p:animClr clrSpc="rgb" dir="cw">
                                      <p:cBhvr override="childStyle">
                                        <p:cTn id="50" dur="500" fill="hold"/>
                                        <p:tgtEl>
                                          <p:spTgt spid="7">
                                            <p:txEl>
                                              <p:pRg st="7" end="7"/>
                                            </p:txEl>
                                          </p:spTgt>
                                        </p:tgtEl>
                                        <p:attrNameLst>
                                          <p:attrName>style.color</p:attrName>
                                        </p:attrNameLst>
                                      </p:cBhvr>
                                      <p:to>
                                        <a:srgbClr val="FFD965"/>
                                      </p:to>
                                    </p:animClr>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17" end="17"/>
                                            </p:txEl>
                                          </p:spTgt>
                                        </p:tgtEl>
                                        <p:attrNameLst>
                                          <p:attrName>style.visibility</p:attrName>
                                        </p:attrNameLst>
                                      </p:cBhvr>
                                      <p:to>
                                        <p:strVal val="visible"/>
                                      </p:to>
                                    </p:set>
                                  </p:childTnLst>
                                </p:cTn>
                              </p:par>
                            </p:childTnLst>
                          </p:cTn>
                        </p:par>
                        <p:par>
                          <p:cTn id="83" fill="hold">
                            <p:stCondLst>
                              <p:cond delay="0"/>
                            </p:stCondLst>
                            <p:childTnLst>
                              <p:par>
                                <p:cTn id="84" presetID="22" presetClass="entr" presetSubtype="1"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up)">
                                      <p:cBhvr>
                                        <p:cTn id="86" dur="500"/>
                                        <p:tgtEl>
                                          <p:spTgt spid="14"/>
                                        </p:tgtEl>
                                      </p:cBhvr>
                                    </p:animEffect>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1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3" presetClass="emph" presetSubtype="2" fill="hold" nodeType="clickEffect">
                                  <p:stCondLst>
                                    <p:cond delay="0"/>
                                  </p:stCondLst>
                                  <p:childTnLst>
                                    <p:animClr clrSpc="rgb" dir="cw">
                                      <p:cBhvr override="childStyle">
                                        <p:cTn id="93" dur="500" fill="hold"/>
                                        <p:tgtEl>
                                          <p:spTgt spid="6">
                                            <p:txEl>
                                              <p:pRg st="2" end="2"/>
                                            </p:txEl>
                                          </p:spTgt>
                                        </p:tgtEl>
                                        <p:attrNameLst>
                                          <p:attrName>style.color</p:attrName>
                                        </p:attrNameLst>
                                      </p:cBhvr>
                                      <p:to>
                                        <a:srgbClr val="92D050"/>
                                      </p:to>
                                    </p:animClr>
                                  </p:childTnLst>
                                </p:cTn>
                              </p:par>
                            </p:childTnLst>
                          </p:cTn>
                        </p:par>
                        <p:par>
                          <p:cTn id="94" fill="hold">
                            <p:stCondLst>
                              <p:cond delay="500"/>
                            </p:stCondLst>
                            <p:childTnLst>
                              <p:par>
                                <p:cTn id="95" presetID="3" presetClass="emph" presetSubtype="2" fill="hold" nodeType="afterEffect">
                                  <p:stCondLst>
                                    <p:cond delay="0"/>
                                  </p:stCondLst>
                                  <p:childTnLst>
                                    <p:animClr clrSpc="rgb" dir="cw">
                                      <p:cBhvr override="childStyle">
                                        <p:cTn id="96" dur="500" fill="hold"/>
                                        <p:tgtEl>
                                          <p:spTgt spid="7">
                                            <p:txEl>
                                              <p:pRg st="8" end="8"/>
                                            </p:txEl>
                                          </p:spTgt>
                                        </p:tgtEl>
                                        <p:attrNameLst>
                                          <p:attrName>style.color</p:attrName>
                                        </p:attrNameLst>
                                      </p:cBhvr>
                                      <p:to>
                                        <a:srgbClr val="92D050"/>
                                      </p:to>
                                    </p:animClr>
                                  </p:childTnLst>
                                </p:cTn>
                              </p:par>
                              <p:par>
                                <p:cTn id="97" presetID="3" presetClass="emph" presetSubtype="2" fill="hold" nodeType="withEffect">
                                  <p:stCondLst>
                                    <p:cond delay="0"/>
                                  </p:stCondLst>
                                  <p:childTnLst>
                                    <p:animClr clrSpc="rgb" dir="cw">
                                      <p:cBhvr override="childStyle">
                                        <p:cTn id="98" dur="500" fill="hold"/>
                                        <p:tgtEl>
                                          <p:spTgt spid="7">
                                            <p:txEl>
                                              <p:pRg st="9" end="9"/>
                                            </p:txEl>
                                          </p:spTgt>
                                        </p:tgtEl>
                                        <p:attrNameLst>
                                          <p:attrName>style.color</p:attrName>
                                        </p:attrNameLst>
                                      </p:cBhvr>
                                      <p:to>
                                        <a:srgbClr val="92D050"/>
                                      </p:to>
                                    </p:animClr>
                                  </p:childTnLst>
                                </p:cTn>
                              </p:par>
                              <p:par>
                                <p:cTn id="99" presetID="3" presetClass="emph" presetSubtype="2" fill="hold" nodeType="withEffect">
                                  <p:stCondLst>
                                    <p:cond delay="0"/>
                                  </p:stCondLst>
                                  <p:childTnLst>
                                    <p:animClr clrSpc="rgb" dir="cw">
                                      <p:cBhvr override="childStyle">
                                        <p:cTn id="100" dur="500" fill="hold"/>
                                        <p:tgtEl>
                                          <p:spTgt spid="7">
                                            <p:txEl>
                                              <p:pRg st="10" end="10"/>
                                            </p:txEl>
                                          </p:spTgt>
                                        </p:tgtEl>
                                        <p:attrNameLst>
                                          <p:attrName>style.color</p:attrName>
                                        </p:attrNameLst>
                                      </p:cBhvr>
                                      <p:to>
                                        <a:srgbClr val="92D050"/>
                                      </p:to>
                                    </p:animClr>
                                  </p:childTnLst>
                                </p:cTn>
                              </p:par>
                              <p:par>
                                <p:cTn id="101" presetID="3" presetClass="emph" presetSubtype="2" fill="hold" nodeType="withEffect">
                                  <p:stCondLst>
                                    <p:cond delay="0"/>
                                  </p:stCondLst>
                                  <p:childTnLst>
                                    <p:animClr clrSpc="rgb" dir="cw">
                                      <p:cBhvr override="childStyle">
                                        <p:cTn id="102" dur="500" fill="hold"/>
                                        <p:tgtEl>
                                          <p:spTgt spid="7">
                                            <p:txEl>
                                              <p:pRg st="11" end="11"/>
                                            </p:txEl>
                                          </p:spTgt>
                                        </p:tgtEl>
                                        <p:attrNameLst>
                                          <p:attrName>style.color</p:attrName>
                                        </p:attrNameLst>
                                      </p:cBhvr>
                                      <p:to>
                                        <a:srgbClr val="92D050"/>
                                      </p:to>
                                    </p:animClr>
                                  </p:childTnLst>
                                </p:cTn>
                              </p:par>
                              <p:par>
                                <p:cTn id="103" presetID="3" presetClass="emph" presetSubtype="2" fill="hold" nodeType="withEffect">
                                  <p:stCondLst>
                                    <p:cond delay="0"/>
                                  </p:stCondLst>
                                  <p:childTnLst>
                                    <p:animClr clrSpc="rgb" dir="cw">
                                      <p:cBhvr override="childStyle">
                                        <p:cTn id="104" dur="500" fill="hold"/>
                                        <p:tgtEl>
                                          <p:spTgt spid="7">
                                            <p:txEl>
                                              <p:pRg st="12" end="12"/>
                                            </p:txEl>
                                          </p:spTgt>
                                        </p:tgtEl>
                                        <p:attrNameLst>
                                          <p:attrName>style.color</p:attrName>
                                        </p:attrNameLst>
                                      </p:cBhvr>
                                      <p:to>
                                        <a:srgbClr val="92D050"/>
                                      </p:to>
                                    </p:animClr>
                                  </p:childTnLst>
                                </p:cTn>
                              </p:par>
                              <p:par>
                                <p:cTn id="105" presetID="3" presetClass="emph" presetSubtype="2" fill="hold" nodeType="withEffect">
                                  <p:stCondLst>
                                    <p:cond delay="0"/>
                                  </p:stCondLst>
                                  <p:childTnLst>
                                    <p:animClr clrSpc="rgb" dir="cw">
                                      <p:cBhvr override="childStyle">
                                        <p:cTn id="106" dur="500" fill="hold"/>
                                        <p:tgtEl>
                                          <p:spTgt spid="7">
                                            <p:txEl>
                                              <p:pRg st="13" end="13"/>
                                            </p:txEl>
                                          </p:spTgt>
                                        </p:tgtEl>
                                        <p:attrNameLst>
                                          <p:attrName>style.color</p:attrName>
                                        </p:attrNameLst>
                                      </p:cBhvr>
                                      <p:to>
                                        <a:srgbClr val="92D050"/>
                                      </p:to>
                                    </p:animClr>
                                  </p:childTnLst>
                                </p:cTn>
                              </p:par>
                              <p:par>
                                <p:cTn id="107" presetID="3" presetClass="emph" presetSubtype="2" fill="hold" nodeType="withEffect">
                                  <p:stCondLst>
                                    <p:cond delay="0"/>
                                  </p:stCondLst>
                                  <p:childTnLst>
                                    <p:animClr clrSpc="rgb" dir="cw">
                                      <p:cBhvr override="childStyle">
                                        <p:cTn id="108" dur="500" fill="hold"/>
                                        <p:tgtEl>
                                          <p:spTgt spid="7">
                                            <p:txEl>
                                              <p:pRg st="14" end="14"/>
                                            </p:txEl>
                                          </p:spTgt>
                                        </p:tgtEl>
                                        <p:attrNameLst>
                                          <p:attrName>style.color</p:attrName>
                                        </p:attrNameLst>
                                      </p:cBhvr>
                                      <p:to>
                                        <a:srgbClr val="92D050"/>
                                      </p:to>
                                    </p:animClr>
                                  </p:childTnLst>
                                </p:cTn>
                              </p:par>
                              <p:par>
                                <p:cTn id="109" presetID="3" presetClass="emph" presetSubtype="2" fill="hold" nodeType="withEffect">
                                  <p:stCondLst>
                                    <p:cond delay="0"/>
                                  </p:stCondLst>
                                  <p:childTnLst>
                                    <p:animClr clrSpc="rgb" dir="cw">
                                      <p:cBhvr override="childStyle">
                                        <p:cTn id="110" dur="500" fill="hold"/>
                                        <p:tgtEl>
                                          <p:spTgt spid="7">
                                            <p:txEl>
                                              <p:pRg st="17" end="17"/>
                                            </p:txEl>
                                          </p:spTgt>
                                        </p:tgtEl>
                                        <p:attrNameLst>
                                          <p:attrName>style.color</p:attrName>
                                        </p:attrNameLst>
                                      </p:cBhvr>
                                      <p:to>
                                        <a:srgbClr val="92D050"/>
                                      </p:to>
                                    </p:animClr>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
                                            <p:txEl>
                                              <p:pRg st="8" end="8"/>
                                            </p:txEl>
                                          </p:spTgt>
                                        </p:tgtEl>
                                        <p:attrNameLst>
                                          <p:attrName>style.visibility</p:attrName>
                                        </p:attrNameLst>
                                      </p:cBhvr>
                                      <p:to>
                                        <p:strVal val="visible"/>
                                      </p:to>
                                    </p:set>
                                  </p:childTnLst>
                                </p:cTn>
                              </p:par>
                            </p:childTnLst>
                          </p:cTn>
                        </p:par>
                        <p:par>
                          <p:cTn id="139" fill="hold">
                            <p:stCondLst>
                              <p:cond delay="0"/>
                            </p:stCondLst>
                            <p:childTnLst>
                              <p:par>
                                <p:cTn id="140" presetID="22" presetClass="entr" presetSubtype="1"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wipe(up)">
                                      <p:cBhvr>
                                        <p:cTn id="142" dur="500"/>
                                        <p:tgtEl>
                                          <p:spTgt spid="17"/>
                                        </p:tgtEl>
                                      </p:cBhvr>
                                    </p:animEffect>
                                  </p:childTnLst>
                                </p:cTn>
                              </p:par>
                            </p:childTnLst>
                          </p:cTn>
                        </p:par>
                        <p:par>
                          <p:cTn id="143" fill="hold">
                            <p:stCondLst>
                              <p:cond delay="500"/>
                            </p:stCondLst>
                            <p:childTnLst>
                              <p:par>
                                <p:cTn id="144" presetID="1" presetClass="entr" presetSubtype="0" fill="hold" grpId="0" nodeType="afterEffect">
                                  <p:stCondLst>
                                    <p:cond delay="0"/>
                                  </p:stCondLst>
                                  <p:childTnLst>
                                    <p:set>
                                      <p:cBhvr>
                                        <p:cTn id="145" dur="1" fill="hold">
                                          <p:stCondLst>
                                            <p:cond delay="0"/>
                                          </p:stCondLst>
                                        </p:cTn>
                                        <p:tgtEl>
                                          <p:spTgt spid="16"/>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3" presetClass="emph" presetSubtype="2" fill="hold" nodeType="clickEffect">
                                  <p:stCondLst>
                                    <p:cond delay="0"/>
                                  </p:stCondLst>
                                  <p:childTnLst>
                                    <p:animClr clrSpc="rgb" dir="cw">
                                      <p:cBhvr override="childStyle">
                                        <p:cTn id="165" dur="500" fill="hold"/>
                                        <p:tgtEl>
                                          <p:spTgt spid="6">
                                            <p:txEl>
                                              <p:pRg st="4" end="4"/>
                                            </p:txEl>
                                          </p:spTgt>
                                        </p:tgtEl>
                                        <p:attrNameLst>
                                          <p:attrName>style.color</p:attrName>
                                        </p:attrNameLst>
                                      </p:cBhvr>
                                      <p:to>
                                        <a:srgbClr val="FF2F92"/>
                                      </p:to>
                                    </p:animClr>
                                  </p:childTnLst>
                                </p:cTn>
                              </p:par>
                            </p:childTnLst>
                          </p:cTn>
                        </p:par>
                        <p:par>
                          <p:cTn id="166" fill="hold">
                            <p:stCondLst>
                              <p:cond delay="500"/>
                            </p:stCondLst>
                            <p:childTnLst>
                              <p:par>
                                <p:cTn id="167" presetID="3" presetClass="emph" presetSubtype="2" fill="hold" nodeType="afterEffect">
                                  <p:stCondLst>
                                    <p:cond delay="0"/>
                                  </p:stCondLst>
                                  <p:childTnLst>
                                    <p:animClr clrSpc="rgb" dir="cw">
                                      <p:cBhvr override="childStyle">
                                        <p:cTn id="168" dur="500" fill="hold"/>
                                        <p:tgtEl>
                                          <p:spTgt spid="8">
                                            <p:txEl>
                                              <p:pRg st="12" end="12"/>
                                            </p:txEl>
                                          </p:spTgt>
                                        </p:tgtEl>
                                        <p:attrNameLst>
                                          <p:attrName>style.color</p:attrName>
                                        </p:attrNameLst>
                                      </p:cBhvr>
                                      <p:to>
                                        <a:srgbClr val="FF2F92"/>
                                      </p:to>
                                    </p:animClr>
                                  </p:childTnLst>
                                </p:cTn>
                              </p:par>
                              <p:par>
                                <p:cTn id="169" presetID="3" presetClass="emph" presetSubtype="2" fill="hold" nodeType="withEffect">
                                  <p:stCondLst>
                                    <p:cond delay="0"/>
                                  </p:stCondLst>
                                  <p:childTnLst>
                                    <p:animClr clrSpc="rgb" dir="cw">
                                      <p:cBhvr override="childStyle">
                                        <p:cTn id="170" dur="500" fill="hold"/>
                                        <p:tgtEl>
                                          <p:spTgt spid="8">
                                            <p:txEl>
                                              <p:pRg st="13" end="13"/>
                                            </p:txEl>
                                          </p:spTgt>
                                        </p:tgtEl>
                                        <p:attrNameLst>
                                          <p:attrName>style.color</p:attrName>
                                        </p:attrNameLst>
                                      </p:cBhvr>
                                      <p:to>
                                        <a:srgbClr val="FF2F92"/>
                                      </p:to>
                                    </p:animClr>
                                  </p:childTnLst>
                                </p:cTn>
                              </p:par>
                            </p:childTnLst>
                          </p:cTn>
                        </p:par>
                        <p:par>
                          <p:cTn id="171" fill="hold">
                            <p:stCondLst>
                              <p:cond delay="1000"/>
                            </p:stCondLst>
                            <p:childTnLst>
                              <p:par>
                                <p:cTn id="172" presetID="22" presetClass="entr" presetSubtype="1" fill="hold" nodeType="afterEffect">
                                  <p:stCondLst>
                                    <p:cond delay="0"/>
                                  </p:stCondLst>
                                  <p:childTnLst>
                                    <p:set>
                                      <p:cBhvr>
                                        <p:cTn id="173" dur="1" fill="hold">
                                          <p:stCondLst>
                                            <p:cond delay="0"/>
                                          </p:stCondLst>
                                        </p:cTn>
                                        <p:tgtEl>
                                          <p:spTgt spid="19"/>
                                        </p:tgtEl>
                                        <p:attrNameLst>
                                          <p:attrName>style.visibility</p:attrName>
                                        </p:attrNameLst>
                                      </p:cBhvr>
                                      <p:to>
                                        <p:strVal val="visible"/>
                                      </p:to>
                                    </p:set>
                                    <p:animEffect transition="in" filter="wipe(up)">
                                      <p:cBhvr>
                                        <p:cTn id="174" dur="500"/>
                                        <p:tgtEl>
                                          <p:spTgt spid="19"/>
                                        </p:tgtEl>
                                      </p:cBhvr>
                                    </p:animEffect>
                                  </p:childTnLst>
                                </p:cTn>
                              </p:par>
                            </p:childTnLst>
                          </p:cTn>
                        </p:par>
                        <p:par>
                          <p:cTn id="175" fill="hold">
                            <p:stCondLst>
                              <p:cond delay="1500"/>
                            </p:stCondLst>
                            <p:childTnLst>
                              <p:par>
                                <p:cTn id="176" presetID="1" presetClass="entr" presetSubtype="0" fill="hold" grpId="0" nodeType="afterEffect">
                                  <p:stCondLst>
                                    <p:cond delay="0"/>
                                  </p:stCondLst>
                                  <p:childTnLst>
                                    <p:set>
                                      <p:cBhvr>
                                        <p:cTn id="177" dur="1" fill="hold">
                                          <p:stCondLst>
                                            <p:cond delay="0"/>
                                          </p:stCondLst>
                                        </p:cTn>
                                        <p:tgtEl>
                                          <p:spTgt spid="20"/>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nodeType="clickEffect">
                                  <p:stCondLst>
                                    <p:cond delay="0"/>
                                  </p:stCondLst>
                                  <p:childTnLst>
                                    <p:set>
                                      <p:cBhvr>
                                        <p:cTn id="181"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nodeType="clickEffect">
                                  <p:stCondLst>
                                    <p:cond delay="0"/>
                                  </p:stCondLst>
                                  <p:childTnLst>
                                    <p:set>
                                      <p:cBhvr>
                                        <p:cTn id="18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6"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33</a:t>
            </a:fld>
            <a:endParaRPr lang="en-US"/>
          </a:p>
        </p:txBody>
      </p:sp>
      <p:sp>
        <p:nvSpPr>
          <p:cNvPr id="6" name="Content Placeholder 2"/>
          <p:cNvSpPr>
            <a:spLocks noGrp="1"/>
          </p:cNvSpPr>
          <p:nvPr>
            <p:ph idx="1"/>
            <p:custDataLst>
              <p:tags r:id="rId1"/>
            </p:custDataLst>
          </p:nvPr>
        </p:nvSpPr>
        <p:spPr>
          <a:xfrm>
            <a:off x="228599" y="685800"/>
            <a:ext cx="3938155" cy="1733994"/>
          </a:xfrm>
        </p:spPr>
        <p:txBody>
          <a:bodyPr>
            <a:normAutofit/>
          </a:bodyPr>
          <a:lstStyle/>
          <a:p>
            <a:pPr marL="0" indent="0">
              <a:lnSpc>
                <a:spcPct val="90000"/>
              </a:lnSpc>
              <a:buNone/>
            </a:pPr>
            <a:r>
              <a:rPr lang="en-US" sz="1600" dirty="0" err="1">
                <a:latin typeface="Consolas" pitchFamily="49" charset="0"/>
              </a:rPr>
              <a:t>int</a:t>
            </a:r>
            <a:r>
              <a:rPr lang="en-US" sz="1600" dirty="0">
                <a:latin typeface="Consolas" pitchFamily="49" charset="0"/>
              </a:rPr>
              <a:t> test(</a:t>
            </a:r>
            <a:r>
              <a:rPr lang="en-US" sz="1600" dirty="0" err="1">
                <a:latin typeface="Consolas" pitchFamily="49" charset="0"/>
              </a:rPr>
              <a:t>int</a:t>
            </a:r>
            <a:r>
              <a:rPr lang="en-US" sz="1600" dirty="0">
                <a:latin typeface="Consolas" pitchFamily="49" charset="0"/>
              </a:rPr>
              <a:t> a, </a:t>
            </a:r>
            <a:r>
              <a:rPr lang="en-US" sz="1600" dirty="0" err="1">
                <a:latin typeface="Consolas" pitchFamily="49" charset="0"/>
              </a:rPr>
              <a:t>int</a:t>
            </a:r>
            <a:r>
              <a:rPr lang="en-US" sz="1600" dirty="0">
                <a:latin typeface="Consolas" pitchFamily="49" charset="0"/>
              </a:rPr>
              <a:t> b) {</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a:t>
            </a:r>
            <a:r>
              <a:rPr lang="en-US" sz="1600" dirty="0" err="1">
                <a:latin typeface="Consolas" pitchFamily="49" charset="0"/>
              </a:rPr>
              <a:t>tmp</a:t>
            </a:r>
            <a:r>
              <a:rPr lang="en-US" sz="1600" dirty="0">
                <a:latin typeface="Consolas" pitchFamily="49" charset="0"/>
              </a:rPr>
              <a:t> = (</a:t>
            </a:r>
            <a:r>
              <a:rPr lang="en-US" sz="1600" dirty="0" err="1">
                <a:latin typeface="Consolas" pitchFamily="49" charset="0"/>
              </a:rPr>
              <a:t>a&amp;b</a:t>
            </a:r>
            <a:r>
              <a:rPr lang="en-US" sz="1600" dirty="0">
                <a:latin typeface="Consolas" pitchFamily="49" charset="0"/>
              </a:rPr>
              <a:t>)+(</a:t>
            </a:r>
            <a:r>
              <a:rPr lang="en-US" sz="1600" dirty="0" err="1">
                <a:latin typeface="Consolas" pitchFamily="49" charset="0"/>
              </a:rPr>
              <a:t>a|b</a:t>
            </a:r>
            <a:r>
              <a:rPr lang="en-US" sz="1600" dirty="0">
                <a:latin typeface="Consolas" pitchFamily="49" charset="0"/>
              </a:rPr>
              <a:t>);</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s =sum(tmp,1,2,3,4,5,6,7,8);</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u = sum(</a:t>
            </a:r>
            <a:r>
              <a:rPr lang="en-US" sz="1600" dirty="0" err="1">
                <a:latin typeface="Consolas" pitchFamily="49" charset="0"/>
              </a:rPr>
              <a:t>s,tmp,b,a,b,a</a:t>
            </a:r>
            <a:r>
              <a:rPr lang="en-US" sz="1600" dirty="0">
                <a:latin typeface="Consolas" pitchFamily="49" charset="0"/>
              </a:rPr>
              <a:t>);</a:t>
            </a:r>
          </a:p>
          <a:p>
            <a:pPr marL="0" indent="0">
              <a:lnSpc>
                <a:spcPct val="90000"/>
              </a:lnSpc>
              <a:buNone/>
            </a:pPr>
            <a:r>
              <a:rPr lang="en-US" sz="1600" dirty="0">
                <a:latin typeface="Consolas" pitchFamily="49" charset="0"/>
              </a:rPr>
              <a:t> return u + a + b;</a:t>
            </a:r>
          </a:p>
          <a:p>
            <a:pPr marL="0" indent="0">
              <a:lnSpc>
                <a:spcPct val="90000"/>
              </a:lnSpc>
              <a:buNone/>
            </a:pPr>
            <a:r>
              <a:rPr lang="en-US" sz="1600" dirty="0">
                <a:latin typeface="Consolas" pitchFamily="49" charset="0"/>
              </a:rPr>
              <a:t>}</a:t>
            </a:r>
          </a:p>
          <a:p>
            <a:pPr>
              <a:lnSpc>
                <a:spcPct val="90000"/>
              </a:lnSpc>
            </a:pPr>
            <a:endParaRPr lang="en-US" sz="1600" dirty="0">
              <a:latin typeface="Consolas" pitchFamily="49" charset="0"/>
            </a:endParaRPr>
          </a:p>
        </p:txBody>
      </p:sp>
      <p:sp>
        <p:nvSpPr>
          <p:cNvPr id="9" name="TextBox 8"/>
          <p:cNvSpPr txBox="1"/>
          <p:nvPr/>
        </p:nvSpPr>
        <p:spPr>
          <a:xfrm>
            <a:off x="4114800" y="990600"/>
            <a:ext cx="1418978"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Prologue</a:t>
            </a:r>
          </a:p>
        </p:txBody>
      </p:sp>
      <p:sp>
        <p:nvSpPr>
          <p:cNvPr id="10" name="TextBox 9"/>
          <p:cNvSpPr txBox="1"/>
          <p:nvPr/>
        </p:nvSpPr>
        <p:spPr>
          <a:xfrm>
            <a:off x="6635563" y="5253335"/>
            <a:ext cx="1385316"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Epilogue</a:t>
            </a:r>
          </a:p>
        </p:txBody>
      </p:sp>
      <p:sp>
        <p:nvSpPr>
          <p:cNvPr id="21" name="TextBox 20"/>
          <p:cNvSpPr txBox="1"/>
          <p:nvPr>
            <p:custDataLst>
              <p:tags r:id="rId2"/>
            </p:custDataLst>
          </p:nvPr>
        </p:nvSpPr>
        <p:spPr>
          <a:xfrm>
            <a:off x="228600" y="2628925"/>
            <a:ext cx="3810000" cy="4343400"/>
          </a:xfrm>
          <a:prstGeom prst="rect">
            <a:avLst/>
          </a:prstGeom>
          <a:noFill/>
        </p:spPr>
        <p:txBody>
          <a:bodyPr wrap="none" lIns="0" tIns="0" rIns="0" bIns="0" rtlCol="0">
            <a:noAutofit/>
          </a:bodyPr>
          <a:lstStyle/>
          <a:p>
            <a:pPr>
              <a:tabLst>
                <a:tab pos="225425" algn="l"/>
                <a:tab pos="1541463" algn="l"/>
              </a:tabLst>
            </a:pPr>
            <a:r>
              <a:rPr lang="en-US" sz="2800" dirty="0">
                <a:solidFill>
                  <a:schemeClr val="tx2"/>
                </a:solidFill>
                <a:latin typeface="Source Sans Pro" panose="020B0503030403020204"/>
                <a:cs typeface="Helvetica" pitchFamily="34" charset="0"/>
              </a:rPr>
              <a:t>How many bytes do we </a:t>
            </a:r>
          </a:p>
          <a:p>
            <a:pPr>
              <a:tabLst>
                <a:tab pos="225425" algn="l"/>
                <a:tab pos="1541463" algn="l"/>
              </a:tabLst>
            </a:pPr>
            <a:r>
              <a:rPr lang="en-US" sz="2800" dirty="0">
                <a:solidFill>
                  <a:schemeClr val="tx2"/>
                </a:solidFill>
                <a:latin typeface="Source Sans Pro" panose="020B0503030403020204"/>
                <a:cs typeface="Helvetica" pitchFamily="34" charset="0"/>
              </a:rPr>
              <a:t>need to allocate for the </a:t>
            </a:r>
          </a:p>
          <a:p>
            <a:pPr>
              <a:tabLst>
                <a:tab pos="225425" algn="l"/>
                <a:tab pos="1541463" algn="l"/>
              </a:tabLst>
            </a:pPr>
            <a:r>
              <a:rPr lang="en-US" sz="2800" dirty="0">
                <a:solidFill>
                  <a:schemeClr val="tx2"/>
                </a:solidFill>
                <a:latin typeface="Source Sans Pro" panose="020B0503030403020204"/>
                <a:cs typeface="Helvetica" pitchFamily="34" charset="0"/>
              </a:rPr>
              <a:t>stack frame?</a:t>
            </a:r>
          </a:p>
          <a:p>
            <a:pPr marL="457200" indent="-457200">
              <a:buAutoNum type="alphaLcParenR"/>
              <a:tabLst>
                <a:tab pos="225425" algn="l"/>
                <a:tab pos="1541463" algn="l"/>
              </a:tabLst>
            </a:pPr>
            <a:r>
              <a:rPr lang="en-US" sz="2800" dirty="0">
                <a:solidFill>
                  <a:schemeClr val="tx2"/>
                </a:solidFill>
                <a:latin typeface="Source Sans Pro" panose="020B0503030403020204"/>
              </a:rPr>
              <a:t>24</a:t>
            </a:r>
          </a:p>
          <a:p>
            <a:pPr marL="457200" indent="-457200">
              <a:buAutoNum type="alphaLcParenR"/>
              <a:tabLst>
                <a:tab pos="225425" algn="l"/>
                <a:tab pos="1541463" algn="l"/>
              </a:tabLst>
            </a:pPr>
            <a:r>
              <a:rPr lang="en-US" sz="2800" dirty="0">
                <a:solidFill>
                  <a:schemeClr val="tx2"/>
                </a:solidFill>
                <a:latin typeface="Source Sans Pro" panose="020B0503030403020204"/>
              </a:rPr>
              <a:t>28</a:t>
            </a:r>
          </a:p>
          <a:p>
            <a:pPr marL="457200" indent="-457200">
              <a:buAutoNum type="alphaLcParenR"/>
              <a:tabLst>
                <a:tab pos="225425" algn="l"/>
                <a:tab pos="1541463" algn="l"/>
              </a:tabLst>
            </a:pPr>
            <a:r>
              <a:rPr lang="en-US" sz="2800" dirty="0">
                <a:solidFill>
                  <a:schemeClr val="tx2"/>
                </a:solidFill>
                <a:latin typeface="Source Sans Pro" panose="020B0503030403020204"/>
              </a:rPr>
              <a:t>36</a:t>
            </a:r>
          </a:p>
          <a:p>
            <a:pPr marL="457200" indent="-457200">
              <a:buAutoNum type="alphaLcParenR"/>
              <a:tabLst>
                <a:tab pos="225425" algn="l"/>
                <a:tab pos="1541463" algn="l"/>
              </a:tabLst>
            </a:pPr>
            <a:r>
              <a:rPr lang="en-US" sz="2800" dirty="0">
                <a:solidFill>
                  <a:schemeClr val="tx2"/>
                </a:solidFill>
                <a:latin typeface="Source Sans Pro" panose="020B0503030403020204"/>
              </a:rPr>
              <a:t>40</a:t>
            </a:r>
          </a:p>
          <a:p>
            <a:pPr marL="457200" indent="-457200">
              <a:buAutoNum type="alphaLcParenR"/>
              <a:tabLst>
                <a:tab pos="225425" algn="l"/>
                <a:tab pos="1541463" algn="l"/>
              </a:tabLst>
            </a:pPr>
            <a:r>
              <a:rPr lang="en-US" sz="2800" dirty="0">
                <a:solidFill>
                  <a:schemeClr val="tx2"/>
                </a:solidFill>
                <a:latin typeface="Source Sans Pro" panose="020B0503030403020204"/>
              </a:rPr>
              <a:t>48</a:t>
            </a:r>
          </a:p>
          <a:p>
            <a:pPr>
              <a:tabLst>
                <a:tab pos="225425" algn="l"/>
                <a:tab pos="1541463" algn="l"/>
              </a:tabLst>
            </a:pPr>
            <a:endParaRPr lang="en-US" sz="2000" dirty="0">
              <a:solidFill>
                <a:schemeClr val="tx2"/>
              </a:solidFill>
              <a:latin typeface="Source Sans Pro" panose="020B0503030403020204"/>
            </a:endParaRPr>
          </a:p>
        </p:txBody>
      </p:sp>
      <p:sp>
        <p:nvSpPr>
          <p:cNvPr id="22" name="Oval 21"/>
          <p:cNvSpPr/>
          <p:nvPr/>
        </p:nvSpPr>
        <p:spPr>
          <a:xfrm>
            <a:off x="152400" y="4336978"/>
            <a:ext cx="1143000" cy="45496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1" name="TextBox 10"/>
          <p:cNvSpPr txBox="1"/>
          <p:nvPr>
            <p:custDataLst>
              <p:tags r:id="rId3"/>
            </p:custDataLst>
          </p:nvPr>
        </p:nvSpPr>
        <p:spPr>
          <a:xfrm>
            <a:off x="3886200" y="609600"/>
            <a:ext cx="24765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test: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s1, a0</a:t>
            </a:r>
          </a:p>
          <a:p>
            <a:pPr>
              <a:tabLst>
                <a:tab pos="225425" algn="l"/>
                <a:tab pos="1541463" algn="l"/>
              </a:tabLst>
            </a:pPr>
            <a:r>
              <a:rPr lang="en-US" sz="2000" dirty="0">
                <a:solidFill>
                  <a:schemeClr val="tx2"/>
                </a:solidFill>
                <a:latin typeface="Source Sans Pro" panose="020B0503030403020204"/>
              </a:rPr>
              <a:t>	MOVE s2, a1</a:t>
            </a:r>
          </a:p>
          <a:p>
            <a:pPr>
              <a:tabLst>
                <a:tab pos="225425" algn="l"/>
                <a:tab pos="1541463" algn="l"/>
              </a:tabLst>
            </a:pPr>
            <a:r>
              <a:rPr lang="en-US" sz="2000" dirty="0">
                <a:solidFill>
                  <a:schemeClr val="tx2"/>
                </a:solidFill>
                <a:latin typeface="Source Sans Pro" panose="020B0503030403020204"/>
              </a:rPr>
              <a:t>	AND t0, a0, a1</a:t>
            </a:r>
          </a:p>
          <a:p>
            <a:pPr>
              <a:tabLst>
                <a:tab pos="225425" algn="l"/>
                <a:tab pos="1541463" algn="l"/>
              </a:tabLst>
            </a:pPr>
            <a:r>
              <a:rPr lang="en-US" sz="2000" dirty="0">
                <a:solidFill>
                  <a:schemeClr val="tx2"/>
                </a:solidFill>
                <a:latin typeface="Source Sans Pro" panose="020B0503030403020204"/>
              </a:rPr>
              <a:t>	OR t1, a0, a1</a:t>
            </a:r>
          </a:p>
          <a:p>
            <a:pPr>
              <a:tabLst>
                <a:tab pos="225425" algn="l"/>
                <a:tab pos="1541463" algn="l"/>
              </a:tabLst>
            </a:pPr>
            <a:r>
              <a:rPr lang="en-US" sz="2000" dirty="0">
                <a:solidFill>
                  <a:schemeClr val="tx2"/>
                </a:solidFill>
                <a:latin typeface="Source Sans Pro" panose="020B0503030403020204"/>
              </a:rPr>
              <a:t>	ADD t0, t0, t1</a:t>
            </a:r>
          </a:p>
          <a:p>
            <a:pPr>
              <a:tabLst>
                <a:tab pos="225425" algn="l"/>
                <a:tab pos="1541463" algn="l"/>
              </a:tabLst>
            </a:pPr>
            <a:r>
              <a:rPr lang="en-US" sz="2000" dirty="0">
                <a:solidFill>
                  <a:schemeClr val="tx2"/>
                </a:solidFill>
                <a:latin typeface="Source Sans Pro" panose="020B0503030403020204"/>
              </a:rPr>
              <a:t>	MOVE a0, t0</a:t>
            </a:r>
          </a:p>
          <a:p>
            <a:pPr>
              <a:tabLst>
                <a:tab pos="225425" algn="l"/>
                <a:tab pos="1541463" algn="l"/>
              </a:tabLst>
            </a:pPr>
            <a:r>
              <a:rPr lang="en-US" sz="2000" dirty="0">
                <a:solidFill>
                  <a:schemeClr val="tx2"/>
                </a:solidFill>
                <a:latin typeface="Source Sans Pro" panose="020B0503030403020204"/>
              </a:rPr>
              <a:t>	LI a1, 1</a:t>
            </a:r>
          </a:p>
          <a:p>
            <a:pPr>
              <a:tabLst>
                <a:tab pos="225425" algn="l"/>
                <a:tab pos="1541463" algn="l"/>
              </a:tabLst>
            </a:pPr>
            <a:r>
              <a:rPr lang="en-US" sz="2000" dirty="0">
                <a:solidFill>
                  <a:schemeClr val="tx2"/>
                </a:solidFill>
                <a:latin typeface="Source Sans Pro" panose="020B0503030403020204"/>
              </a:rPr>
              <a:t>	LI a2, 2</a:t>
            </a:r>
          </a:p>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LI a7, 7</a:t>
            </a:r>
          </a:p>
          <a:p>
            <a:pPr>
              <a:tabLst>
                <a:tab pos="225425" algn="l"/>
                <a:tab pos="1541463" algn="l"/>
              </a:tabLst>
            </a:pPr>
            <a:r>
              <a:rPr lang="en-US" sz="2000" dirty="0">
                <a:solidFill>
                  <a:schemeClr val="tx2"/>
                </a:solidFill>
                <a:latin typeface="Source Sans Pro" panose="020B0503030403020204"/>
              </a:rPr>
              <a:t>	LI t1, 8</a:t>
            </a:r>
          </a:p>
          <a:p>
            <a:pPr>
              <a:tabLst>
                <a:tab pos="225425" algn="l"/>
                <a:tab pos="1541463" algn="l"/>
              </a:tabLst>
            </a:pPr>
            <a:r>
              <a:rPr lang="en-US" sz="2000" dirty="0">
                <a:solidFill>
                  <a:schemeClr val="tx2"/>
                </a:solidFill>
                <a:latin typeface="Source Sans Pro" panose="020B0503030403020204"/>
              </a:rPr>
              <a:t>	SW t1, -4(</a:t>
            </a:r>
            <a:r>
              <a:rPr lang="en-US" sz="2000" dirty="0" err="1">
                <a:solidFill>
                  <a:schemeClr val="tx2"/>
                </a:solidFill>
                <a:latin typeface="Source Sans Pro" panose="020B0503030403020204"/>
              </a:rPr>
              <a:t>sp</a:t>
            </a:r>
            <a:r>
              <a:rPr lang="en-US" sz="2000" dirty="0">
                <a:solidFill>
                  <a:schemeClr val="tx2"/>
                </a:solidFill>
                <a:latin typeface="Source Sans Pro" panose="020B0503030403020204"/>
              </a:rPr>
              <a: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SW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p>
        </p:txBody>
      </p:sp>
      <p:sp>
        <p:nvSpPr>
          <p:cNvPr id="12" name="TextBox 11"/>
          <p:cNvSpPr txBox="1"/>
          <p:nvPr>
            <p:custDataLst>
              <p:tags r:id="rId4"/>
            </p:custDataLst>
          </p:nvPr>
        </p:nvSpPr>
        <p:spPr>
          <a:xfrm>
            <a:off x="6362700" y="609600"/>
            <a:ext cx="26289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LW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MOVE a0, a0 # s</a:t>
            </a:r>
          </a:p>
          <a:p>
            <a:pPr>
              <a:tabLst>
                <a:tab pos="225425" algn="l"/>
                <a:tab pos="1541463" algn="l"/>
              </a:tabLst>
            </a:pPr>
            <a:r>
              <a:rPr lang="en-US" sz="2000" dirty="0">
                <a:solidFill>
                  <a:schemeClr val="tx2"/>
                </a:solidFill>
                <a:latin typeface="Source Sans Pro" panose="020B0503030403020204"/>
              </a:rPr>
              <a:t>	MOVE a1, t0 # </a:t>
            </a:r>
            <a:r>
              <a:rPr lang="en-US" sz="2000" dirty="0" err="1">
                <a:solidFill>
                  <a:schemeClr val="tx2"/>
                </a:solidFill>
                <a:latin typeface="Source Sans Pro" panose="020B0503030403020204"/>
              </a:rPr>
              <a:t>tmp</a:t>
            </a: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a2, s2 # b</a:t>
            </a:r>
          </a:p>
          <a:p>
            <a:pPr>
              <a:tabLst>
                <a:tab pos="225425" algn="l"/>
                <a:tab pos="1541463" algn="l"/>
              </a:tabLst>
            </a:pPr>
            <a:r>
              <a:rPr lang="en-US" sz="2000" dirty="0">
                <a:solidFill>
                  <a:schemeClr val="tx2"/>
                </a:solidFill>
                <a:latin typeface="Source Sans Pro" panose="020B0503030403020204"/>
              </a:rPr>
              <a:t>	MOVE a3, s1 # a</a:t>
            </a:r>
          </a:p>
          <a:p>
            <a:pPr>
              <a:tabLst>
                <a:tab pos="225425" algn="l"/>
                <a:tab pos="1541463" algn="l"/>
              </a:tabLst>
            </a:pPr>
            <a:r>
              <a:rPr lang="en-US" sz="2000" dirty="0">
                <a:solidFill>
                  <a:schemeClr val="tx2"/>
                </a:solidFill>
                <a:latin typeface="Source Sans Pro" panose="020B0503030403020204"/>
              </a:rPr>
              <a:t>	MOVE a4, s2 # b</a:t>
            </a:r>
          </a:p>
          <a:p>
            <a:pPr>
              <a:tabLst>
                <a:tab pos="225425" algn="l"/>
                <a:tab pos="1541463" algn="l"/>
              </a:tabLst>
            </a:pPr>
            <a:r>
              <a:rPr lang="en-US" sz="2000" dirty="0">
                <a:solidFill>
                  <a:schemeClr val="tx2"/>
                </a:solidFill>
                <a:latin typeface="Source Sans Pro" panose="020B0503030403020204"/>
              </a:rPr>
              <a:t>	MOVE a5, s1 # a</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accent1"/>
                </a:solidFill>
                <a:latin typeface="Source Sans Pro" panose="020B0503030403020204"/>
              </a:rPr>
              <a:t>	# add u (a0) and a (s1)</a:t>
            </a:r>
          </a:p>
          <a:p>
            <a:pPr>
              <a:tabLst>
                <a:tab pos="225425" algn="l"/>
                <a:tab pos="1541463" algn="l"/>
              </a:tabLst>
            </a:pPr>
            <a:r>
              <a:rPr lang="en-US" sz="2000" dirty="0">
                <a:solidFill>
                  <a:schemeClr val="tx2"/>
                </a:solidFill>
                <a:latin typeface="Source Sans Pro" panose="020B0503030403020204"/>
              </a:rPr>
              <a:t>	ADD a0, a0, s1</a:t>
            </a:r>
          </a:p>
          <a:p>
            <a:pPr>
              <a:tabLst>
                <a:tab pos="225425" algn="l"/>
                <a:tab pos="1541463" algn="l"/>
              </a:tabLst>
            </a:pPr>
            <a:r>
              <a:rPr lang="en-US" sz="2000" dirty="0">
                <a:solidFill>
                  <a:schemeClr val="tx2"/>
                </a:solidFill>
                <a:latin typeface="Source Sans Pro" panose="020B0503030403020204"/>
              </a:rPr>
              <a:t>	ADD a0, a0, s2</a:t>
            </a:r>
          </a:p>
          <a:p>
            <a:pPr>
              <a:tabLst>
                <a:tab pos="225425" algn="l"/>
                <a:tab pos="1541463" algn="l"/>
              </a:tabLst>
            </a:pPr>
            <a:r>
              <a:rPr lang="en-US" sz="2000" dirty="0">
                <a:solidFill>
                  <a:schemeClr val="accent1"/>
                </a:solidFill>
                <a:latin typeface="Source Sans Pro" panose="020B0503030403020204"/>
              </a:rPr>
              <a:t>	 # a0 = u + a + b</a:t>
            </a:r>
          </a:p>
        </p:txBody>
      </p:sp>
    </p:spTree>
    <p:extLst>
      <p:ext uri="{BB962C8B-B14F-4D97-AF65-F5344CB8AC3E}">
        <p14:creationId xmlns:p14="http://schemas.microsoft.com/office/powerpoint/2010/main" val="316989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34</a:t>
            </a:fld>
            <a:endParaRPr lang="en-US"/>
          </a:p>
        </p:txBody>
      </p:sp>
      <p:sp>
        <p:nvSpPr>
          <p:cNvPr id="6" name="Content Placeholder 2"/>
          <p:cNvSpPr>
            <a:spLocks noGrp="1"/>
          </p:cNvSpPr>
          <p:nvPr>
            <p:ph idx="1"/>
            <p:custDataLst>
              <p:tags r:id="rId1"/>
            </p:custDataLst>
          </p:nvPr>
        </p:nvSpPr>
        <p:spPr>
          <a:xfrm>
            <a:off x="228600" y="685800"/>
            <a:ext cx="3886200" cy="1733994"/>
          </a:xfrm>
        </p:spPr>
        <p:txBody>
          <a:bodyPr>
            <a:normAutofit/>
          </a:bodyPr>
          <a:lstStyle/>
          <a:p>
            <a:pPr marL="0" indent="0">
              <a:lnSpc>
                <a:spcPct val="90000"/>
              </a:lnSpc>
              <a:buNone/>
            </a:pPr>
            <a:r>
              <a:rPr lang="en-US" sz="1600" dirty="0" err="1">
                <a:latin typeface="Consolas" pitchFamily="49" charset="0"/>
              </a:rPr>
              <a:t>int</a:t>
            </a:r>
            <a:r>
              <a:rPr lang="en-US" sz="1600" dirty="0">
                <a:latin typeface="Consolas" pitchFamily="49" charset="0"/>
              </a:rPr>
              <a:t> test(</a:t>
            </a:r>
            <a:r>
              <a:rPr lang="en-US" sz="1600" dirty="0" err="1">
                <a:latin typeface="Consolas" pitchFamily="49" charset="0"/>
              </a:rPr>
              <a:t>int</a:t>
            </a:r>
            <a:r>
              <a:rPr lang="en-US" sz="1600" dirty="0">
                <a:latin typeface="Consolas" pitchFamily="49" charset="0"/>
              </a:rPr>
              <a:t> a, </a:t>
            </a:r>
            <a:r>
              <a:rPr lang="en-US" sz="1600" dirty="0" err="1">
                <a:latin typeface="Consolas" pitchFamily="49" charset="0"/>
              </a:rPr>
              <a:t>int</a:t>
            </a:r>
            <a:r>
              <a:rPr lang="en-US" sz="1600" dirty="0">
                <a:latin typeface="Consolas" pitchFamily="49" charset="0"/>
              </a:rPr>
              <a:t> b) {</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a:t>
            </a:r>
            <a:r>
              <a:rPr lang="en-US" sz="1600" dirty="0" err="1">
                <a:latin typeface="Consolas" pitchFamily="49" charset="0"/>
              </a:rPr>
              <a:t>tmp</a:t>
            </a:r>
            <a:r>
              <a:rPr lang="en-US" sz="1600" dirty="0">
                <a:latin typeface="Consolas" pitchFamily="49" charset="0"/>
              </a:rPr>
              <a:t> = (</a:t>
            </a:r>
            <a:r>
              <a:rPr lang="en-US" sz="1600" dirty="0" err="1">
                <a:latin typeface="Consolas" pitchFamily="49" charset="0"/>
              </a:rPr>
              <a:t>a&amp;b</a:t>
            </a:r>
            <a:r>
              <a:rPr lang="en-US" sz="1600" dirty="0">
                <a:latin typeface="Consolas" pitchFamily="49" charset="0"/>
              </a:rPr>
              <a:t>)+(</a:t>
            </a:r>
            <a:r>
              <a:rPr lang="en-US" sz="1600" dirty="0" err="1">
                <a:latin typeface="Consolas" pitchFamily="49" charset="0"/>
              </a:rPr>
              <a:t>a|b</a:t>
            </a:r>
            <a:r>
              <a:rPr lang="en-US" sz="1600" dirty="0">
                <a:latin typeface="Consolas" pitchFamily="49" charset="0"/>
              </a:rPr>
              <a:t>);</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s =sum(tmp,1,2,3,4,5,6,7,8);</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u = sum(</a:t>
            </a:r>
            <a:r>
              <a:rPr lang="en-US" sz="1600" dirty="0" err="1">
                <a:latin typeface="Consolas" pitchFamily="49" charset="0"/>
              </a:rPr>
              <a:t>s,tmp,b,a,b,a</a:t>
            </a:r>
            <a:r>
              <a:rPr lang="en-US" sz="1600" dirty="0">
                <a:latin typeface="Consolas" pitchFamily="49" charset="0"/>
              </a:rPr>
              <a:t>);</a:t>
            </a:r>
          </a:p>
          <a:p>
            <a:pPr marL="0" indent="0">
              <a:lnSpc>
                <a:spcPct val="90000"/>
              </a:lnSpc>
              <a:buNone/>
            </a:pPr>
            <a:r>
              <a:rPr lang="en-US" sz="1600" dirty="0">
                <a:latin typeface="Consolas" pitchFamily="49" charset="0"/>
              </a:rPr>
              <a:t> return u + a + b;</a:t>
            </a:r>
          </a:p>
          <a:p>
            <a:pPr marL="0" indent="0">
              <a:lnSpc>
                <a:spcPct val="90000"/>
              </a:lnSpc>
              <a:buNone/>
            </a:pPr>
            <a:r>
              <a:rPr lang="en-US" sz="1600" dirty="0">
                <a:latin typeface="Consolas" pitchFamily="49" charset="0"/>
              </a:rPr>
              <a:t>}</a:t>
            </a:r>
          </a:p>
          <a:p>
            <a:pPr>
              <a:lnSpc>
                <a:spcPct val="90000"/>
              </a:lnSpc>
            </a:pPr>
            <a:endParaRPr lang="en-US" sz="1600" dirty="0">
              <a:latin typeface="Consolas" pitchFamily="49" charset="0"/>
            </a:endParaRPr>
          </a:p>
        </p:txBody>
      </p:sp>
      <p:sp>
        <p:nvSpPr>
          <p:cNvPr id="9" name="TextBox 8"/>
          <p:cNvSpPr txBox="1"/>
          <p:nvPr/>
        </p:nvSpPr>
        <p:spPr>
          <a:xfrm>
            <a:off x="4114800" y="990600"/>
            <a:ext cx="1418978"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Prologue</a:t>
            </a:r>
          </a:p>
        </p:txBody>
      </p:sp>
      <p:sp>
        <p:nvSpPr>
          <p:cNvPr id="10" name="TextBox 9"/>
          <p:cNvSpPr txBox="1"/>
          <p:nvPr/>
        </p:nvSpPr>
        <p:spPr>
          <a:xfrm>
            <a:off x="6635563" y="5253335"/>
            <a:ext cx="1385316"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Epilogue</a:t>
            </a:r>
          </a:p>
        </p:txBody>
      </p:sp>
      <p:cxnSp>
        <p:nvCxnSpPr>
          <p:cNvPr id="11" name="Straight Connector 10"/>
          <p:cNvCxnSpPr/>
          <p:nvPr>
            <p:custDataLst>
              <p:tags r:id="rId2"/>
            </p:custDataLst>
          </p:nvPr>
        </p:nvCxnSpPr>
        <p:spPr>
          <a:xfrm>
            <a:off x="1295400" y="2164556"/>
            <a:ext cx="0" cy="43886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3"/>
            </p:custDataLst>
          </p:nvPr>
        </p:nvCxnSpPr>
        <p:spPr>
          <a:xfrm>
            <a:off x="3657600" y="2164556"/>
            <a:ext cx="0" cy="43886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custDataLst>
              <p:tags r:id="rId4"/>
            </p:custDataLst>
          </p:nvPr>
        </p:nvSpPr>
        <p:spPr>
          <a:xfrm>
            <a:off x="1295400" y="303848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ource Sans Pro" panose="020B0503030403020204"/>
              </a:rPr>
              <a:t>saved </a:t>
            </a:r>
            <a:r>
              <a:rPr lang="en-US" sz="2400" dirty="0" err="1">
                <a:solidFill>
                  <a:schemeClr val="tx2"/>
                </a:solidFill>
                <a:latin typeface="Source Sans Pro" panose="020B0503030403020204"/>
              </a:rPr>
              <a:t>ra</a:t>
            </a:r>
            <a:endParaRPr lang="en-US" sz="2400" dirty="0">
              <a:solidFill>
                <a:schemeClr val="tx2"/>
              </a:solidFill>
              <a:latin typeface="Source Sans Pro" panose="020B0503030403020204"/>
            </a:endParaRPr>
          </a:p>
        </p:txBody>
      </p:sp>
      <p:sp>
        <p:nvSpPr>
          <p:cNvPr id="14" name="Rectangle 13"/>
          <p:cNvSpPr/>
          <p:nvPr>
            <p:custDataLst>
              <p:tags r:id="rId5"/>
            </p:custDataLst>
          </p:nvPr>
        </p:nvSpPr>
        <p:spPr>
          <a:xfrm>
            <a:off x="1295400" y="341948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ource Sans Pro" panose="020B0503030403020204"/>
              </a:rPr>
              <a:t>saved fp</a:t>
            </a:r>
          </a:p>
        </p:txBody>
      </p:sp>
      <p:sp>
        <p:nvSpPr>
          <p:cNvPr id="15" name="Rectangle 14"/>
          <p:cNvSpPr/>
          <p:nvPr>
            <p:custDataLst>
              <p:tags r:id="rId6"/>
            </p:custDataLst>
          </p:nvPr>
        </p:nvSpPr>
        <p:spPr>
          <a:xfrm>
            <a:off x="1295400" y="3800481"/>
            <a:ext cx="2362200" cy="762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ource Sans Pro" panose="020B0503030403020204"/>
              </a:rPr>
              <a:t>saved </a:t>
            </a:r>
            <a:r>
              <a:rPr lang="en-US" sz="2400" dirty="0" err="1">
                <a:solidFill>
                  <a:schemeClr val="tx2"/>
                </a:solidFill>
                <a:latin typeface="Source Sans Pro" panose="020B0503030403020204"/>
              </a:rPr>
              <a:t>regs</a:t>
            </a:r>
            <a:br>
              <a:rPr lang="en-US" sz="2400" dirty="0">
                <a:solidFill>
                  <a:schemeClr val="tx2"/>
                </a:solidFill>
                <a:latin typeface="Source Sans Pro" panose="020B0503030403020204"/>
              </a:rPr>
            </a:br>
            <a:r>
              <a:rPr lang="en-US" sz="2400" dirty="0">
                <a:solidFill>
                  <a:schemeClr val="tx2"/>
                </a:solidFill>
                <a:latin typeface="Source Sans Pro" panose="020B0503030403020204"/>
              </a:rPr>
              <a:t>(s1  ... s11)</a:t>
            </a:r>
          </a:p>
        </p:txBody>
      </p:sp>
      <p:sp>
        <p:nvSpPr>
          <p:cNvPr id="16" name="Rectangle 15"/>
          <p:cNvSpPr/>
          <p:nvPr>
            <p:custDataLst>
              <p:tags r:id="rId7"/>
            </p:custDataLst>
          </p:nvPr>
        </p:nvSpPr>
        <p:spPr>
          <a:xfrm>
            <a:off x="1295400" y="4572000"/>
            <a:ext cx="2362200" cy="762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Source Sans Pro" panose="020B0503030403020204"/>
              </a:rPr>
              <a:t>locals</a:t>
            </a:r>
          </a:p>
          <a:p>
            <a:pPr algn="ctr"/>
            <a:r>
              <a:rPr lang="en-US" sz="2400" dirty="0">
                <a:solidFill>
                  <a:schemeClr val="tx2"/>
                </a:solidFill>
                <a:latin typeface="Source Sans Pro" panose="020B0503030403020204"/>
              </a:rPr>
              <a:t>(t0)</a:t>
            </a:r>
          </a:p>
        </p:txBody>
      </p:sp>
      <p:sp>
        <p:nvSpPr>
          <p:cNvPr id="17" name="Rectangle 16"/>
          <p:cNvSpPr/>
          <p:nvPr>
            <p:custDataLst>
              <p:tags r:id="rId8"/>
            </p:custDataLst>
          </p:nvPr>
        </p:nvSpPr>
        <p:spPr>
          <a:xfrm>
            <a:off x="1295400" y="5334000"/>
            <a:ext cx="2362200" cy="10668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latin typeface="Source Sans Pro" panose="020B0503030403020204"/>
              </a:rPr>
              <a:t>outgoing </a:t>
            </a:r>
            <a:r>
              <a:rPr lang="en-US" sz="2000" dirty="0" err="1">
                <a:solidFill>
                  <a:schemeClr val="tx2"/>
                </a:solidFill>
                <a:latin typeface="Source Sans Pro" panose="020B0503030403020204"/>
              </a:rPr>
              <a:t>args</a:t>
            </a:r>
            <a:endParaRPr lang="en-US" sz="2000" dirty="0">
              <a:solidFill>
                <a:schemeClr val="tx2"/>
              </a:solidFill>
              <a:latin typeface="Source Sans Pro" panose="020B0503030403020204"/>
            </a:endParaRPr>
          </a:p>
          <a:p>
            <a:pPr algn="ctr"/>
            <a:r>
              <a:rPr lang="en-US" sz="2000" dirty="0">
                <a:solidFill>
                  <a:schemeClr val="tx2"/>
                </a:solidFill>
                <a:latin typeface="Source Sans Pro" panose="020B0503030403020204"/>
              </a:rPr>
              <a:t>space for a0 – a7</a:t>
            </a:r>
          </a:p>
          <a:p>
            <a:pPr algn="ctr"/>
            <a:r>
              <a:rPr lang="en-US" sz="2000" dirty="0">
                <a:solidFill>
                  <a:schemeClr val="tx2"/>
                </a:solidFill>
                <a:latin typeface="Source Sans Pro" panose="020B0503030403020204"/>
              </a:rPr>
              <a:t>and 9</a:t>
            </a:r>
            <a:r>
              <a:rPr lang="en-US" sz="2000" baseline="30000" dirty="0">
                <a:solidFill>
                  <a:schemeClr val="tx2"/>
                </a:solidFill>
                <a:latin typeface="Source Sans Pro" panose="020B0503030403020204"/>
              </a:rPr>
              <a:t>th</a:t>
            </a:r>
            <a:r>
              <a:rPr lang="en-US" sz="2000" dirty="0">
                <a:solidFill>
                  <a:schemeClr val="tx2"/>
                </a:solidFill>
                <a:latin typeface="Source Sans Pro" panose="020B0503030403020204"/>
              </a:rPr>
              <a:t> </a:t>
            </a:r>
            <a:r>
              <a:rPr lang="en-US" sz="2000" dirty="0" err="1">
                <a:solidFill>
                  <a:schemeClr val="tx2"/>
                </a:solidFill>
                <a:latin typeface="Source Sans Pro" panose="020B0503030403020204"/>
              </a:rPr>
              <a:t>arg</a:t>
            </a:r>
            <a:endParaRPr lang="en-US" sz="2000" dirty="0">
              <a:solidFill>
                <a:schemeClr val="tx2"/>
              </a:solidFill>
              <a:latin typeface="Source Sans Pro" panose="020B0503030403020204"/>
            </a:endParaRPr>
          </a:p>
        </p:txBody>
      </p:sp>
      <p:sp>
        <p:nvSpPr>
          <p:cNvPr id="18" name="TextBox 17"/>
          <p:cNvSpPr txBox="1"/>
          <p:nvPr>
            <p:custDataLst>
              <p:tags r:id="rId9"/>
            </p:custDataLst>
          </p:nvPr>
        </p:nvSpPr>
        <p:spPr>
          <a:xfrm>
            <a:off x="228600" y="2294079"/>
            <a:ext cx="1135247" cy="523220"/>
          </a:xfrm>
          <a:prstGeom prst="rect">
            <a:avLst/>
          </a:prstGeom>
          <a:noFill/>
        </p:spPr>
        <p:txBody>
          <a:bodyPr wrap="none" rtlCol="0">
            <a:spAutoFit/>
          </a:bodyPr>
          <a:lstStyle/>
          <a:p>
            <a:r>
              <a:rPr lang="en-US" sz="2800" dirty="0">
                <a:solidFill>
                  <a:schemeClr val="tx2"/>
                </a:solidFill>
                <a:latin typeface="Source Sans Pro" panose="020B0503030403020204"/>
              </a:rPr>
              <a:t>$fp </a:t>
            </a:r>
            <a:r>
              <a:rPr lang="en-US" sz="2800" dirty="0">
                <a:solidFill>
                  <a:schemeClr val="tx2"/>
                </a:solidFill>
                <a:latin typeface="Source Sans Pro" panose="020B0503030403020204"/>
                <a:sym typeface="Wingdings" pitchFamily="2" charset="2"/>
              </a:rPr>
              <a:t></a:t>
            </a:r>
            <a:endParaRPr lang="en-US" sz="2800" dirty="0">
              <a:solidFill>
                <a:schemeClr val="tx2"/>
              </a:solidFill>
              <a:latin typeface="Source Sans Pro" panose="020B0503030403020204"/>
            </a:endParaRPr>
          </a:p>
        </p:txBody>
      </p:sp>
      <p:sp>
        <p:nvSpPr>
          <p:cNvPr id="19" name="TextBox 18"/>
          <p:cNvSpPr txBox="1"/>
          <p:nvPr>
            <p:custDataLst>
              <p:tags r:id="rId10"/>
            </p:custDataLst>
          </p:nvPr>
        </p:nvSpPr>
        <p:spPr>
          <a:xfrm>
            <a:off x="228600" y="5082570"/>
            <a:ext cx="1215397" cy="523220"/>
          </a:xfrm>
          <a:prstGeom prst="rect">
            <a:avLst/>
          </a:prstGeom>
          <a:noFill/>
        </p:spPr>
        <p:txBody>
          <a:bodyPr wrap="none" rtlCol="0">
            <a:spAutoFit/>
          </a:bodyPr>
          <a:lstStyle/>
          <a:p>
            <a:r>
              <a:rPr lang="en-US" sz="2800" dirty="0">
                <a:solidFill>
                  <a:schemeClr val="tx2"/>
                </a:solidFill>
                <a:latin typeface="Source Sans Pro" panose="020B0503030403020204"/>
              </a:rPr>
              <a:t>$sp </a:t>
            </a:r>
            <a:r>
              <a:rPr lang="en-US" sz="2800" dirty="0">
                <a:solidFill>
                  <a:schemeClr val="tx2"/>
                </a:solidFill>
                <a:latin typeface="Source Sans Pro" panose="020B0503030403020204"/>
                <a:sym typeface="Wingdings" pitchFamily="2" charset="2"/>
              </a:rPr>
              <a:t></a:t>
            </a:r>
            <a:endParaRPr lang="en-US" sz="2800" dirty="0">
              <a:solidFill>
                <a:schemeClr val="tx2"/>
              </a:solidFill>
              <a:latin typeface="Source Sans Pro" panose="020B0503030403020204"/>
            </a:endParaRPr>
          </a:p>
        </p:txBody>
      </p:sp>
      <p:sp>
        <p:nvSpPr>
          <p:cNvPr id="20" name="Rectangle 19"/>
          <p:cNvSpPr/>
          <p:nvPr>
            <p:custDataLst>
              <p:tags r:id="rId11"/>
            </p:custDataLst>
          </p:nvPr>
        </p:nvSpPr>
        <p:spPr>
          <a:xfrm>
            <a:off x="1295401" y="227648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Source Sans Pro" panose="020B0503030403020204"/>
              </a:rPr>
              <a:t>s</a:t>
            </a:r>
            <a:r>
              <a:rPr lang="en-US" sz="2400" dirty="0">
                <a:solidFill>
                  <a:schemeClr val="tx2"/>
                </a:solidFill>
                <a:latin typeface="Source Sans Pro" panose="020B0503030403020204"/>
              </a:rPr>
              <a:t>pace for </a:t>
            </a:r>
            <a:r>
              <a:rPr lang="en-US" dirty="0">
                <a:solidFill>
                  <a:schemeClr val="tx2"/>
                </a:solidFill>
                <a:latin typeface="Source Sans Pro" panose="020B0503030403020204"/>
              </a:rPr>
              <a:t>a1</a:t>
            </a:r>
            <a:endParaRPr lang="en-US" sz="2400" dirty="0">
              <a:solidFill>
                <a:schemeClr val="tx2"/>
              </a:solidFill>
              <a:latin typeface="Source Sans Pro" panose="020B0503030403020204"/>
            </a:endParaRPr>
          </a:p>
        </p:txBody>
      </p:sp>
      <p:sp>
        <p:nvSpPr>
          <p:cNvPr id="21" name="Rectangle 20"/>
          <p:cNvSpPr/>
          <p:nvPr>
            <p:custDataLst>
              <p:tags r:id="rId12"/>
            </p:custDataLst>
          </p:nvPr>
        </p:nvSpPr>
        <p:spPr>
          <a:xfrm>
            <a:off x="1295401" y="265748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Source Sans Pro" panose="020B0503030403020204"/>
              </a:rPr>
              <a:t>space for</a:t>
            </a:r>
            <a:r>
              <a:rPr lang="en-US" sz="2400" dirty="0">
                <a:solidFill>
                  <a:schemeClr val="tx2"/>
                </a:solidFill>
                <a:latin typeface="Source Sans Pro" panose="020B0503030403020204"/>
              </a:rPr>
              <a:t> a0</a:t>
            </a:r>
          </a:p>
        </p:txBody>
      </p:sp>
      <p:sp>
        <p:nvSpPr>
          <p:cNvPr id="24" name="TextBox 23"/>
          <p:cNvSpPr txBox="1"/>
          <p:nvPr>
            <p:custDataLst>
              <p:tags r:id="rId13"/>
            </p:custDataLst>
          </p:nvPr>
        </p:nvSpPr>
        <p:spPr>
          <a:xfrm>
            <a:off x="3886200" y="609600"/>
            <a:ext cx="24765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test: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s1, a0</a:t>
            </a:r>
          </a:p>
          <a:p>
            <a:pPr>
              <a:tabLst>
                <a:tab pos="225425" algn="l"/>
                <a:tab pos="1541463" algn="l"/>
              </a:tabLst>
            </a:pPr>
            <a:r>
              <a:rPr lang="en-US" sz="2000" dirty="0">
                <a:solidFill>
                  <a:schemeClr val="tx2"/>
                </a:solidFill>
                <a:latin typeface="Source Sans Pro" panose="020B0503030403020204"/>
              </a:rPr>
              <a:t>	MOVE s2, a1</a:t>
            </a:r>
          </a:p>
          <a:p>
            <a:pPr>
              <a:tabLst>
                <a:tab pos="225425" algn="l"/>
                <a:tab pos="1541463" algn="l"/>
              </a:tabLst>
            </a:pPr>
            <a:r>
              <a:rPr lang="en-US" sz="2000" dirty="0">
                <a:solidFill>
                  <a:schemeClr val="tx2"/>
                </a:solidFill>
                <a:latin typeface="Source Sans Pro" panose="020B0503030403020204"/>
              </a:rPr>
              <a:t>	AND t0, a0, a1</a:t>
            </a:r>
          </a:p>
          <a:p>
            <a:pPr>
              <a:tabLst>
                <a:tab pos="225425" algn="l"/>
                <a:tab pos="1541463" algn="l"/>
              </a:tabLst>
            </a:pPr>
            <a:r>
              <a:rPr lang="en-US" sz="2000" dirty="0">
                <a:solidFill>
                  <a:schemeClr val="tx2"/>
                </a:solidFill>
                <a:latin typeface="Source Sans Pro" panose="020B0503030403020204"/>
              </a:rPr>
              <a:t>	OR t1, a0, a1</a:t>
            </a:r>
          </a:p>
          <a:p>
            <a:pPr>
              <a:tabLst>
                <a:tab pos="225425" algn="l"/>
                <a:tab pos="1541463" algn="l"/>
              </a:tabLst>
            </a:pPr>
            <a:r>
              <a:rPr lang="en-US" sz="2000" dirty="0">
                <a:solidFill>
                  <a:schemeClr val="tx2"/>
                </a:solidFill>
                <a:latin typeface="Source Sans Pro" panose="020B0503030403020204"/>
              </a:rPr>
              <a:t>	ADD t0, t0, t1</a:t>
            </a:r>
          </a:p>
          <a:p>
            <a:pPr>
              <a:tabLst>
                <a:tab pos="225425" algn="l"/>
                <a:tab pos="1541463" algn="l"/>
              </a:tabLst>
            </a:pPr>
            <a:r>
              <a:rPr lang="en-US" sz="2000" dirty="0">
                <a:solidFill>
                  <a:schemeClr val="tx2"/>
                </a:solidFill>
                <a:latin typeface="Source Sans Pro" panose="020B0503030403020204"/>
              </a:rPr>
              <a:t>	MOVE a0, t0</a:t>
            </a:r>
          </a:p>
          <a:p>
            <a:pPr>
              <a:tabLst>
                <a:tab pos="225425" algn="l"/>
                <a:tab pos="1541463" algn="l"/>
              </a:tabLst>
            </a:pPr>
            <a:r>
              <a:rPr lang="en-US" sz="2000" dirty="0">
                <a:solidFill>
                  <a:schemeClr val="tx2"/>
                </a:solidFill>
                <a:latin typeface="Source Sans Pro" panose="020B0503030403020204"/>
              </a:rPr>
              <a:t>	LI a1, 1</a:t>
            </a:r>
          </a:p>
          <a:p>
            <a:pPr>
              <a:tabLst>
                <a:tab pos="225425" algn="l"/>
                <a:tab pos="1541463" algn="l"/>
              </a:tabLst>
            </a:pPr>
            <a:r>
              <a:rPr lang="en-US" sz="2000" dirty="0">
                <a:solidFill>
                  <a:schemeClr val="tx2"/>
                </a:solidFill>
                <a:latin typeface="Source Sans Pro" panose="020B0503030403020204"/>
              </a:rPr>
              <a:t>	LI a2, 2</a:t>
            </a:r>
          </a:p>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LI a7, 7</a:t>
            </a:r>
          </a:p>
          <a:p>
            <a:pPr>
              <a:tabLst>
                <a:tab pos="225425" algn="l"/>
                <a:tab pos="1541463" algn="l"/>
              </a:tabLst>
            </a:pPr>
            <a:r>
              <a:rPr lang="en-US" sz="2000" dirty="0">
                <a:solidFill>
                  <a:schemeClr val="tx2"/>
                </a:solidFill>
                <a:latin typeface="Source Sans Pro" panose="020B0503030403020204"/>
              </a:rPr>
              <a:t>	LI t1, 8</a:t>
            </a:r>
          </a:p>
          <a:p>
            <a:pPr>
              <a:tabLst>
                <a:tab pos="225425" algn="l"/>
                <a:tab pos="1541463" algn="l"/>
              </a:tabLst>
            </a:pPr>
            <a:r>
              <a:rPr lang="en-US" sz="2000" dirty="0">
                <a:solidFill>
                  <a:schemeClr val="tx2"/>
                </a:solidFill>
                <a:latin typeface="Source Sans Pro" panose="020B0503030403020204"/>
              </a:rPr>
              <a:t>	SW t1, -4(</a:t>
            </a:r>
            <a:r>
              <a:rPr lang="en-US" sz="2000" dirty="0" err="1">
                <a:solidFill>
                  <a:schemeClr val="tx2"/>
                </a:solidFill>
                <a:latin typeface="Source Sans Pro" panose="020B0503030403020204"/>
              </a:rPr>
              <a:t>sp</a:t>
            </a:r>
            <a:r>
              <a:rPr lang="en-US" sz="2000" dirty="0">
                <a:solidFill>
                  <a:schemeClr val="tx2"/>
                </a:solidFill>
                <a:latin typeface="Source Sans Pro" panose="020B0503030403020204"/>
              </a:rPr>
              <a: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SW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p>
        </p:txBody>
      </p:sp>
      <p:sp>
        <p:nvSpPr>
          <p:cNvPr id="25" name="TextBox 24"/>
          <p:cNvSpPr txBox="1"/>
          <p:nvPr>
            <p:custDataLst>
              <p:tags r:id="rId14"/>
            </p:custDataLst>
          </p:nvPr>
        </p:nvSpPr>
        <p:spPr>
          <a:xfrm>
            <a:off x="6362700" y="609600"/>
            <a:ext cx="26289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LW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MOVE a0, v0 # s</a:t>
            </a:r>
          </a:p>
          <a:p>
            <a:pPr>
              <a:tabLst>
                <a:tab pos="225425" algn="l"/>
                <a:tab pos="1541463" algn="l"/>
              </a:tabLst>
            </a:pPr>
            <a:r>
              <a:rPr lang="en-US" sz="2000" dirty="0">
                <a:solidFill>
                  <a:schemeClr val="tx2"/>
                </a:solidFill>
                <a:latin typeface="Source Sans Pro" panose="020B0503030403020204"/>
              </a:rPr>
              <a:t>	MOVE a1, t0 # </a:t>
            </a:r>
            <a:r>
              <a:rPr lang="en-US" sz="2000" dirty="0" err="1">
                <a:solidFill>
                  <a:schemeClr val="tx2"/>
                </a:solidFill>
                <a:latin typeface="Source Sans Pro" panose="020B0503030403020204"/>
              </a:rPr>
              <a:t>tmp</a:t>
            </a: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a2, s2 # b</a:t>
            </a:r>
          </a:p>
          <a:p>
            <a:pPr>
              <a:tabLst>
                <a:tab pos="225425" algn="l"/>
                <a:tab pos="1541463" algn="l"/>
              </a:tabLst>
            </a:pPr>
            <a:r>
              <a:rPr lang="en-US" sz="2000" dirty="0">
                <a:solidFill>
                  <a:schemeClr val="tx2"/>
                </a:solidFill>
                <a:latin typeface="Source Sans Pro" panose="020B0503030403020204"/>
              </a:rPr>
              <a:t>	MOVE a3, s1 # a</a:t>
            </a:r>
          </a:p>
          <a:p>
            <a:pPr>
              <a:tabLst>
                <a:tab pos="225425" algn="l"/>
                <a:tab pos="1541463" algn="l"/>
              </a:tabLst>
            </a:pPr>
            <a:r>
              <a:rPr lang="en-US" sz="2000" dirty="0">
                <a:solidFill>
                  <a:schemeClr val="tx2"/>
                </a:solidFill>
                <a:latin typeface="Source Sans Pro" panose="020B0503030403020204"/>
              </a:rPr>
              <a:t>	MOVE a4, s2 # b</a:t>
            </a:r>
          </a:p>
          <a:p>
            <a:pPr>
              <a:tabLst>
                <a:tab pos="225425" algn="l"/>
                <a:tab pos="1541463" algn="l"/>
              </a:tabLst>
            </a:pPr>
            <a:r>
              <a:rPr lang="en-US" sz="2000" dirty="0">
                <a:solidFill>
                  <a:schemeClr val="tx2"/>
                </a:solidFill>
                <a:latin typeface="Source Sans Pro" panose="020B0503030403020204"/>
              </a:rPr>
              <a:t>	MOVE a5, s1 # a</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accent1"/>
                </a:solidFill>
                <a:latin typeface="Source Sans Pro" panose="020B0503030403020204"/>
              </a:rPr>
              <a:t>	# add u (a0) and a (s1)</a:t>
            </a:r>
          </a:p>
          <a:p>
            <a:pPr>
              <a:tabLst>
                <a:tab pos="225425" algn="l"/>
                <a:tab pos="1541463" algn="l"/>
              </a:tabLst>
            </a:pPr>
            <a:r>
              <a:rPr lang="en-US" sz="2000" dirty="0">
                <a:solidFill>
                  <a:schemeClr val="tx2"/>
                </a:solidFill>
                <a:latin typeface="Source Sans Pro" panose="020B0503030403020204"/>
              </a:rPr>
              <a:t>	ADD a0, a0, s1</a:t>
            </a:r>
          </a:p>
          <a:p>
            <a:pPr>
              <a:tabLst>
                <a:tab pos="225425" algn="l"/>
                <a:tab pos="1541463" algn="l"/>
              </a:tabLst>
            </a:pPr>
            <a:r>
              <a:rPr lang="en-US" sz="2000" dirty="0">
                <a:solidFill>
                  <a:schemeClr val="tx2"/>
                </a:solidFill>
                <a:latin typeface="Source Sans Pro" panose="020B0503030403020204"/>
              </a:rPr>
              <a:t>	ADD a0, a0, s2</a:t>
            </a:r>
          </a:p>
          <a:p>
            <a:pPr>
              <a:tabLst>
                <a:tab pos="225425" algn="l"/>
                <a:tab pos="1541463" algn="l"/>
              </a:tabLst>
            </a:pPr>
            <a:r>
              <a:rPr lang="en-US" sz="2000" dirty="0">
                <a:solidFill>
                  <a:schemeClr val="accent1"/>
                </a:solidFill>
                <a:latin typeface="Source Sans Pro" panose="020B0503030403020204"/>
              </a:rPr>
              <a:t>	 # a0 = u + a + b</a:t>
            </a:r>
          </a:p>
        </p:txBody>
      </p:sp>
    </p:spTree>
    <p:extLst>
      <p:ext uri="{BB962C8B-B14F-4D97-AF65-F5344CB8AC3E}">
        <p14:creationId xmlns:p14="http://schemas.microsoft.com/office/powerpoint/2010/main" val="11364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35</a:t>
            </a:fld>
            <a:endParaRPr lang="en-US"/>
          </a:p>
        </p:txBody>
      </p:sp>
      <p:sp>
        <p:nvSpPr>
          <p:cNvPr id="6" name="Content Placeholder 2"/>
          <p:cNvSpPr>
            <a:spLocks noGrp="1"/>
          </p:cNvSpPr>
          <p:nvPr>
            <p:ph idx="1"/>
            <p:custDataLst>
              <p:tags r:id="rId1"/>
            </p:custDataLst>
          </p:nvPr>
        </p:nvSpPr>
        <p:spPr>
          <a:xfrm>
            <a:off x="228600" y="685800"/>
            <a:ext cx="3886200" cy="1733994"/>
          </a:xfrm>
        </p:spPr>
        <p:txBody>
          <a:bodyPr>
            <a:normAutofit/>
          </a:bodyPr>
          <a:lstStyle/>
          <a:p>
            <a:pPr marL="0" indent="0">
              <a:lnSpc>
                <a:spcPct val="90000"/>
              </a:lnSpc>
              <a:buNone/>
            </a:pPr>
            <a:r>
              <a:rPr lang="en-US" sz="1600" dirty="0" err="1">
                <a:latin typeface="Consolas" pitchFamily="49" charset="0"/>
              </a:rPr>
              <a:t>int</a:t>
            </a:r>
            <a:r>
              <a:rPr lang="en-US" sz="1600" dirty="0">
                <a:latin typeface="Consolas" pitchFamily="49" charset="0"/>
              </a:rPr>
              <a:t> test(</a:t>
            </a:r>
            <a:r>
              <a:rPr lang="en-US" sz="1600" dirty="0" err="1">
                <a:latin typeface="Consolas" pitchFamily="49" charset="0"/>
              </a:rPr>
              <a:t>int</a:t>
            </a:r>
            <a:r>
              <a:rPr lang="en-US" sz="1600" dirty="0">
                <a:latin typeface="Consolas" pitchFamily="49" charset="0"/>
              </a:rPr>
              <a:t> a, </a:t>
            </a:r>
            <a:r>
              <a:rPr lang="en-US" sz="1600" dirty="0" err="1">
                <a:latin typeface="Consolas" pitchFamily="49" charset="0"/>
              </a:rPr>
              <a:t>int</a:t>
            </a:r>
            <a:r>
              <a:rPr lang="en-US" sz="1600" dirty="0">
                <a:latin typeface="Consolas" pitchFamily="49" charset="0"/>
              </a:rPr>
              <a:t> b) {</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a:t>
            </a:r>
            <a:r>
              <a:rPr lang="en-US" sz="1600" dirty="0" err="1">
                <a:latin typeface="Consolas" pitchFamily="49" charset="0"/>
              </a:rPr>
              <a:t>tmp</a:t>
            </a:r>
            <a:r>
              <a:rPr lang="en-US" sz="1600" dirty="0">
                <a:latin typeface="Consolas" pitchFamily="49" charset="0"/>
              </a:rPr>
              <a:t> = (</a:t>
            </a:r>
            <a:r>
              <a:rPr lang="en-US" sz="1600" dirty="0" err="1">
                <a:latin typeface="Consolas" pitchFamily="49" charset="0"/>
              </a:rPr>
              <a:t>a&amp;b</a:t>
            </a:r>
            <a:r>
              <a:rPr lang="en-US" sz="1600" dirty="0">
                <a:latin typeface="Consolas" pitchFamily="49" charset="0"/>
              </a:rPr>
              <a:t>)+(</a:t>
            </a:r>
            <a:r>
              <a:rPr lang="en-US" sz="1600" dirty="0" err="1">
                <a:latin typeface="Consolas" pitchFamily="49" charset="0"/>
              </a:rPr>
              <a:t>a|b</a:t>
            </a:r>
            <a:r>
              <a:rPr lang="en-US" sz="1600" dirty="0">
                <a:latin typeface="Consolas" pitchFamily="49" charset="0"/>
              </a:rPr>
              <a:t>);</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s =sum(tmp,1,2,3,4,5,6,7,8);</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u = sum(</a:t>
            </a:r>
            <a:r>
              <a:rPr lang="en-US" sz="1600" dirty="0" err="1">
                <a:latin typeface="Consolas" pitchFamily="49" charset="0"/>
              </a:rPr>
              <a:t>s,tmp,b,a,b,a</a:t>
            </a:r>
            <a:r>
              <a:rPr lang="en-US" sz="1600" dirty="0">
                <a:latin typeface="Consolas" pitchFamily="49" charset="0"/>
              </a:rPr>
              <a:t>);</a:t>
            </a:r>
          </a:p>
          <a:p>
            <a:pPr marL="0" indent="0">
              <a:lnSpc>
                <a:spcPct val="90000"/>
              </a:lnSpc>
              <a:buNone/>
            </a:pPr>
            <a:r>
              <a:rPr lang="en-US" sz="1600" dirty="0">
                <a:latin typeface="Consolas" pitchFamily="49" charset="0"/>
              </a:rPr>
              <a:t> return u + a + b;</a:t>
            </a:r>
          </a:p>
          <a:p>
            <a:pPr marL="0" indent="0">
              <a:lnSpc>
                <a:spcPct val="90000"/>
              </a:lnSpc>
              <a:buNone/>
            </a:pPr>
            <a:r>
              <a:rPr lang="en-US" sz="1600" dirty="0">
                <a:latin typeface="Consolas" pitchFamily="49" charset="0"/>
              </a:rPr>
              <a:t>}</a:t>
            </a:r>
          </a:p>
          <a:p>
            <a:pPr>
              <a:lnSpc>
                <a:spcPct val="90000"/>
              </a:lnSpc>
            </a:pPr>
            <a:endParaRPr lang="en-US" sz="1600" dirty="0">
              <a:latin typeface="Consolas" pitchFamily="49" charset="0"/>
            </a:endParaRPr>
          </a:p>
        </p:txBody>
      </p:sp>
      <p:sp>
        <p:nvSpPr>
          <p:cNvPr id="9" name="TextBox 8"/>
          <p:cNvSpPr txBox="1"/>
          <p:nvPr/>
        </p:nvSpPr>
        <p:spPr>
          <a:xfrm>
            <a:off x="4114800" y="990600"/>
            <a:ext cx="1418978"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Prologue</a:t>
            </a:r>
          </a:p>
        </p:txBody>
      </p:sp>
      <p:sp>
        <p:nvSpPr>
          <p:cNvPr id="10" name="TextBox 9"/>
          <p:cNvSpPr txBox="1"/>
          <p:nvPr/>
        </p:nvSpPr>
        <p:spPr>
          <a:xfrm>
            <a:off x="6635563" y="5253335"/>
            <a:ext cx="1385316"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Epilogue</a:t>
            </a:r>
          </a:p>
        </p:txBody>
      </p:sp>
      <p:sp>
        <p:nvSpPr>
          <p:cNvPr id="20" name="Rectangle 19"/>
          <p:cNvSpPr/>
          <p:nvPr>
            <p:custDataLst>
              <p:tags r:id="rId2"/>
            </p:custDataLst>
          </p:nvPr>
        </p:nvSpPr>
        <p:spPr>
          <a:xfrm>
            <a:off x="1082886" y="2569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21" name="Rectangle 20"/>
          <p:cNvSpPr/>
          <p:nvPr>
            <p:custDataLst>
              <p:tags r:id="rId3"/>
            </p:custDataLst>
          </p:nvPr>
        </p:nvSpPr>
        <p:spPr>
          <a:xfrm>
            <a:off x="1082886" y="2950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fp</a:t>
            </a:r>
            <a:endParaRPr lang="en-US" sz="2200" dirty="0">
              <a:solidFill>
                <a:schemeClr val="tx2"/>
              </a:solidFill>
              <a:latin typeface="Source Sans Pro" panose="020B0503030403020204"/>
            </a:endParaRPr>
          </a:p>
        </p:txBody>
      </p:sp>
      <p:sp>
        <p:nvSpPr>
          <p:cNvPr id="22" name="TextBox 21"/>
          <p:cNvSpPr txBox="1"/>
          <p:nvPr>
            <p:custDataLst>
              <p:tags r:id="rId4"/>
            </p:custDataLst>
          </p:nvPr>
        </p:nvSpPr>
        <p:spPr>
          <a:xfrm>
            <a:off x="-95163" y="1810138"/>
            <a:ext cx="998991" cy="461665"/>
          </a:xfrm>
          <a:prstGeom prst="rect">
            <a:avLst/>
          </a:prstGeom>
          <a:noFill/>
        </p:spPr>
        <p:txBody>
          <a:bodyPr wrap="none" rtlCol="0">
            <a:spAutoFit/>
          </a:bodyPr>
          <a:lstStyle/>
          <a:p>
            <a:r>
              <a:rPr lang="en-US" dirty="0">
                <a:solidFill>
                  <a:schemeClr val="tx2"/>
                </a:solidFill>
                <a:latin typeface="Source Sans Pro" panose="020B0503030403020204"/>
              </a:rPr>
              <a:t>$</a:t>
            </a:r>
            <a:r>
              <a:rPr lang="en-US" dirty="0" err="1">
                <a:solidFill>
                  <a:schemeClr val="tx2"/>
                </a:solidFill>
                <a:latin typeface="Source Sans Pro" panose="020B0503030403020204"/>
              </a:rPr>
              <a:t>fp</a:t>
            </a:r>
            <a:r>
              <a:rPr lang="en-US" dirty="0">
                <a:solidFill>
                  <a:schemeClr val="tx2"/>
                </a:solidFill>
                <a:latin typeface="Source Sans Pro" panose="020B0503030403020204"/>
              </a:rPr>
              <a:t> </a:t>
            </a:r>
            <a:r>
              <a:rPr lang="en-US" dirty="0">
                <a:solidFill>
                  <a:schemeClr val="tx2"/>
                </a:solidFill>
                <a:latin typeface="Source Sans Pro" panose="020B0503030403020204"/>
                <a:sym typeface="Wingdings" pitchFamily="2" charset="2"/>
              </a:rPr>
              <a:t></a:t>
            </a:r>
            <a:endParaRPr lang="en-US" dirty="0">
              <a:solidFill>
                <a:schemeClr val="tx2"/>
              </a:solidFill>
              <a:latin typeface="Source Sans Pro" panose="020B0503030403020204"/>
            </a:endParaRPr>
          </a:p>
        </p:txBody>
      </p:sp>
      <p:sp>
        <p:nvSpPr>
          <p:cNvPr id="23" name="TextBox 22"/>
          <p:cNvSpPr txBox="1"/>
          <p:nvPr>
            <p:custDataLst>
              <p:tags r:id="rId5"/>
            </p:custDataLst>
          </p:nvPr>
        </p:nvSpPr>
        <p:spPr>
          <a:xfrm>
            <a:off x="-94411" y="4288959"/>
            <a:ext cx="1215397" cy="523220"/>
          </a:xfrm>
          <a:prstGeom prst="rect">
            <a:avLst/>
          </a:prstGeom>
          <a:noFill/>
        </p:spPr>
        <p:txBody>
          <a:bodyPr wrap="none" rtlCol="0">
            <a:spAutoFit/>
          </a:bodyPr>
          <a:lstStyle/>
          <a:p>
            <a:r>
              <a:rPr lang="en-US" sz="2800" dirty="0">
                <a:solidFill>
                  <a:schemeClr val="tx2"/>
                </a:solidFill>
                <a:latin typeface="Source Sans Pro" panose="020B0503030403020204"/>
              </a:rPr>
              <a:t>$sp </a:t>
            </a:r>
            <a:r>
              <a:rPr lang="en-US" sz="2800" dirty="0">
                <a:solidFill>
                  <a:schemeClr val="tx2"/>
                </a:solidFill>
                <a:latin typeface="Source Sans Pro" panose="020B0503030403020204"/>
                <a:sym typeface="Wingdings" pitchFamily="2" charset="2"/>
              </a:rPr>
              <a:t></a:t>
            </a:r>
            <a:endParaRPr lang="en-US" sz="2800" dirty="0">
              <a:solidFill>
                <a:schemeClr val="tx2"/>
              </a:solidFill>
              <a:latin typeface="Source Sans Pro" panose="020B0503030403020204"/>
            </a:endParaRPr>
          </a:p>
        </p:txBody>
      </p:sp>
      <p:sp>
        <p:nvSpPr>
          <p:cNvPr id="24" name="Rectangle 23"/>
          <p:cNvSpPr/>
          <p:nvPr>
            <p:custDataLst>
              <p:tags r:id="rId6"/>
            </p:custDataLst>
          </p:nvPr>
        </p:nvSpPr>
        <p:spPr>
          <a:xfrm>
            <a:off x="1082886" y="3331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a:t>
            </a:r>
            <a:r>
              <a:rPr lang="en-US" sz="2200" dirty="0">
                <a:solidFill>
                  <a:schemeClr val="tx2"/>
                </a:solidFill>
                <a:latin typeface="Source Sans Pro" panose="020B0503030403020204"/>
              </a:rPr>
              <a:t> s2</a:t>
            </a:r>
          </a:p>
        </p:txBody>
      </p:sp>
      <p:sp>
        <p:nvSpPr>
          <p:cNvPr id="25" name="Rectangle 24"/>
          <p:cNvSpPr/>
          <p:nvPr>
            <p:custDataLst>
              <p:tags r:id="rId7"/>
            </p:custDataLst>
          </p:nvPr>
        </p:nvSpPr>
        <p:spPr>
          <a:xfrm>
            <a:off x="1082886" y="3712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a:t>
            </a:r>
            <a:r>
              <a:rPr lang="en-US" sz="2200" dirty="0">
                <a:solidFill>
                  <a:schemeClr val="tx2"/>
                </a:solidFill>
                <a:latin typeface="Source Sans Pro" panose="020B0503030403020204"/>
              </a:rPr>
              <a:t> s1</a:t>
            </a:r>
          </a:p>
        </p:txBody>
      </p:sp>
      <p:sp>
        <p:nvSpPr>
          <p:cNvPr id="26" name="Rectangle 25"/>
          <p:cNvSpPr/>
          <p:nvPr>
            <p:custDataLst>
              <p:tags r:id="rId8"/>
            </p:custDataLst>
          </p:nvPr>
        </p:nvSpPr>
        <p:spPr>
          <a:xfrm>
            <a:off x="1082886" y="4093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local t0</a:t>
            </a:r>
          </a:p>
        </p:txBody>
      </p:sp>
      <p:sp>
        <p:nvSpPr>
          <p:cNvPr id="27" name="Rectangle 26"/>
          <p:cNvSpPr/>
          <p:nvPr>
            <p:custDataLst>
              <p:tags r:id="rId9"/>
            </p:custDataLst>
          </p:nvPr>
        </p:nvSpPr>
        <p:spPr>
          <a:xfrm>
            <a:off x="1082886" y="4474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outgoing 9</a:t>
            </a:r>
            <a:r>
              <a:rPr lang="en-US" sz="2200" baseline="30000" dirty="0">
                <a:solidFill>
                  <a:schemeClr val="tx2"/>
                </a:solidFill>
                <a:latin typeface="Source Sans Pro" panose="020B0503030403020204"/>
              </a:rPr>
              <a:t>th</a:t>
            </a:r>
            <a:r>
              <a:rPr lang="en-US" sz="2200" dirty="0">
                <a:solidFill>
                  <a:schemeClr val="tx2"/>
                </a:solidFill>
                <a:latin typeface="Source Sans Pro" panose="020B0503030403020204"/>
              </a:rPr>
              <a:t> </a:t>
            </a:r>
            <a:r>
              <a:rPr lang="en-US" sz="2200" dirty="0" err="1">
                <a:solidFill>
                  <a:schemeClr val="tx2"/>
                </a:solidFill>
                <a:latin typeface="Source Sans Pro" panose="020B0503030403020204"/>
              </a:rPr>
              <a:t>arg</a:t>
            </a:r>
            <a:endParaRPr lang="en-US" sz="2200" dirty="0">
              <a:solidFill>
                <a:schemeClr val="tx2"/>
              </a:solidFill>
              <a:latin typeface="Source Sans Pro" panose="020B0503030403020204"/>
            </a:endParaRPr>
          </a:p>
        </p:txBody>
      </p:sp>
      <p:sp>
        <p:nvSpPr>
          <p:cNvPr id="28" name="Rectangle 27"/>
          <p:cNvSpPr/>
          <p:nvPr>
            <p:custDataLst>
              <p:tags r:id="rId10"/>
            </p:custDataLst>
          </p:nvPr>
        </p:nvSpPr>
        <p:spPr>
          <a:xfrm>
            <a:off x="1082886" y="4855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a7</a:t>
            </a:r>
          </a:p>
        </p:txBody>
      </p:sp>
      <p:sp>
        <p:nvSpPr>
          <p:cNvPr id="29" name="Rectangle 28"/>
          <p:cNvSpPr/>
          <p:nvPr>
            <p:custDataLst>
              <p:tags r:id="rId11"/>
            </p:custDataLst>
          </p:nvPr>
        </p:nvSpPr>
        <p:spPr>
          <a:xfrm>
            <a:off x="1082886" y="5236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a6</a:t>
            </a:r>
          </a:p>
        </p:txBody>
      </p:sp>
      <p:sp>
        <p:nvSpPr>
          <p:cNvPr id="30" name="Rectangle 29"/>
          <p:cNvSpPr/>
          <p:nvPr>
            <p:custDataLst>
              <p:tags r:id="rId12"/>
            </p:custDataLst>
          </p:nvPr>
        </p:nvSpPr>
        <p:spPr>
          <a:xfrm>
            <a:off x="1082886" y="5617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a:t>
            </a:r>
          </a:p>
        </p:txBody>
      </p:sp>
      <p:sp>
        <p:nvSpPr>
          <p:cNvPr id="31" name="Rectangle 30"/>
          <p:cNvSpPr/>
          <p:nvPr>
            <p:custDataLst>
              <p:tags r:id="rId13"/>
            </p:custDataLst>
          </p:nvPr>
        </p:nvSpPr>
        <p:spPr>
          <a:xfrm>
            <a:off x="1082886" y="5998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a1</a:t>
            </a:r>
          </a:p>
        </p:txBody>
      </p:sp>
      <p:sp>
        <p:nvSpPr>
          <p:cNvPr id="32" name="Rectangle 31"/>
          <p:cNvSpPr/>
          <p:nvPr>
            <p:custDataLst>
              <p:tags r:id="rId14"/>
            </p:custDataLst>
          </p:nvPr>
        </p:nvSpPr>
        <p:spPr>
          <a:xfrm>
            <a:off x="1082886" y="6379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a0</a:t>
            </a:r>
          </a:p>
        </p:txBody>
      </p:sp>
      <p:cxnSp>
        <p:nvCxnSpPr>
          <p:cNvPr id="33" name="Straight Connector 32"/>
          <p:cNvCxnSpPr/>
          <p:nvPr>
            <p:custDataLst>
              <p:tags r:id="rId15"/>
            </p:custDataLst>
          </p:nvPr>
        </p:nvCxnSpPr>
        <p:spPr>
          <a:xfrm flipH="1">
            <a:off x="1082886" y="1756064"/>
            <a:ext cx="12800" cy="5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6"/>
            </p:custDataLst>
          </p:nvPr>
        </p:nvCxnSpPr>
        <p:spPr>
          <a:xfrm>
            <a:off x="3445085" y="1709305"/>
            <a:ext cx="1" cy="52034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3206" y="5998369"/>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-28</a:t>
            </a:r>
          </a:p>
        </p:txBody>
      </p:sp>
      <p:sp>
        <p:nvSpPr>
          <p:cNvPr id="36" name="TextBox 35"/>
          <p:cNvSpPr txBox="1"/>
          <p:nvPr/>
        </p:nvSpPr>
        <p:spPr>
          <a:xfrm>
            <a:off x="586761" y="5623084"/>
            <a:ext cx="441146" cy="400110"/>
          </a:xfrm>
          <a:prstGeom prst="rect">
            <a:avLst/>
          </a:prstGeom>
          <a:noFill/>
        </p:spPr>
        <p:txBody>
          <a:bodyPr wrap="none" rtlCol="0">
            <a:spAutoFit/>
          </a:bodyPr>
          <a:lstStyle/>
          <a:p>
            <a:r>
              <a:rPr lang="en-US" sz="2000" dirty="0">
                <a:solidFill>
                  <a:schemeClr val="tx2"/>
                </a:solidFill>
                <a:latin typeface="Source Sans Pro" panose="020B0503030403020204"/>
              </a:rPr>
              <a:t>…</a:t>
            </a:r>
          </a:p>
        </p:txBody>
      </p:sp>
      <p:sp>
        <p:nvSpPr>
          <p:cNvPr id="37" name="TextBox 36"/>
          <p:cNvSpPr txBox="1"/>
          <p:nvPr/>
        </p:nvSpPr>
        <p:spPr>
          <a:xfrm>
            <a:off x="554352" y="5230654"/>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-12</a:t>
            </a:r>
          </a:p>
        </p:txBody>
      </p:sp>
      <p:sp>
        <p:nvSpPr>
          <p:cNvPr id="38" name="TextBox 37"/>
          <p:cNvSpPr txBox="1"/>
          <p:nvPr/>
        </p:nvSpPr>
        <p:spPr>
          <a:xfrm>
            <a:off x="625686" y="4855369"/>
            <a:ext cx="412292" cy="400110"/>
          </a:xfrm>
          <a:prstGeom prst="rect">
            <a:avLst/>
          </a:prstGeom>
          <a:noFill/>
        </p:spPr>
        <p:txBody>
          <a:bodyPr wrap="none" rtlCol="0">
            <a:spAutoFit/>
          </a:bodyPr>
          <a:lstStyle/>
          <a:p>
            <a:r>
              <a:rPr lang="en-US" sz="2000" dirty="0">
                <a:solidFill>
                  <a:schemeClr val="tx2"/>
                </a:solidFill>
                <a:latin typeface="Source Sans Pro" panose="020B0503030403020204"/>
              </a:rPr>
              <a:t>-8</a:t>
            </a:r>
          </a:p>
        </p:txBody>
      </p:sp>
      <p:sp>
        <p:nvSpPr>
          <p:cNvPr id="39" name="TextBox 38"/>
          <p:cNvSpPr txBox="1"/>
          <p:nvPr/>
        </p:nvSpPr>
        <p:spPr>
          <a:xfrm>
            <a:off x="540726" y="6369814"/>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-36</a:t>
            </a:r>
          </a:p>
        </p:txBody>
      </p:sp>
      <p:sp>
        <p:nvSpPr>
          <p:cNvPr id="40" name="TextBox 39"/>
          <p:cNvSpPr txBox="1"/>
          <p:nvPr/>
        </p:nvSpPr>
        <p:spPr>
          <a:xfrm>
            <a:off x="648139" y="4542934"/>
            <a:ext cx="412292" cy="400110"/>
          </a:xfrm>
          <a:prstGeom prst="rect">
            <a:avLst/>
          </a:prstGeom>
          <a:noFill/>
        </p:spPr>
        <p:txBody>
          <a:bodyPr wrap="none" rtlCol="0">
            <a:spAutoFit/>
          </a:bodyPr>
          <a:lstStyle/>
          <a:p>
            <a:r>
              <a:rPr lang="en-US" sz="2000" dirty="0">
                <a:solidFill>
                  <a:schemeClr val="tx2"/>
                </a:solidFill>
                <a:latin typeface="Source Sans Pro" panose="020B0503030403020204"/>
              </a:rPr>
              <a:t>-4</a:t>
            </a:r>
          </a:p>
        </p:txBody>
      </p:sp>
      <p:sp>
        <p:nvSpPr>
          <p:cNvPr id="41" name="TextBox 40"/>
          <p:cNvSpPr txBox="1"/>
          <p:nvPr/>
        </p:nvSpPr>
        <p:spPr>
          <a:xfrm>
            <a:off x="625686" y="409336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0</a:t>
            </a:r>
          </a:p>
        </p:txBody>
      </p:sp>
      <p:sp>
        <p:nvSpPr>
          <p:cNvPr id="42" name="TextBox 41"/>
          <p:cNvSpPr txBox="1"/>
          <p:nvPr/>
        </p:nvSpPr>
        <p:spPr>
          <a:xfrm>
            <a:off x="625686" y="3769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4</a:t>
            </a:r>
          </a:p>
        </p:txBody>
      </p:sp>
      <p:sp>
        <p:nvSpPr>
          <p:cNvPr id="43" name="TextBox 42"/>
          <p:cNvSpPr txBox="1"/>
          <p:nvPr/>
        </p:nvSpPr>
        <p:spPr>
          <a:xfrm>
            <a:off x="625686" y="3388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8</a:t>
            </a:r>
          </a:p>
        </p:txBody>
      </p:sp>
      <p:sp>
        <p:nvSpPr>
          <p:cNvPr id="44" name="TextBox 43"/>
          <p:cNvSpPr txBox="1"/>
          <p:nvPr/>
        </p:nvSpPr>
        <p:spPr>
          <a:xfrm>
            <a:off x="625686" y="3007459"/>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12</a:t>
            </a:r>
          </a:p>
        </p:txBody>
      </p:sp>
      <p:sp>
        <p:nvSpPr>
          <p:cNvPr id="45" name="TextBox 44"/>
          <p:cNvSpPr txBox="1"/>
          <p:nvPr/>
        </p:nvSpPr>
        <p:spPr>
          <a:xfrm>
            <a:off x="625686" y="2626459"/>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16</a:t>
            </a:r>
          </a:p>
        </p:txBody>
      </p:sp>
      <p:sp>
        <p:nvSpPr>
          <p:cNvPr id="46" name="Rectangle 45"/>
          <p:cNvSpPr/>
          <p:nvPr>
            <p:custDataLst>
              <p:tags r:id="rId17"/>
            </p:custDataLst>
          </p:nvPr>
        </p:nvSpPr>
        <p:spPr>
          <a:xfrm>
            <a:off x="1082885" y="1818844"/>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space incoming for a1</a:t>
            </a:r>
          </a:p>
        </p:txBody>
      </p:sp>
      <p:sp>
        <p:nvSpPr>
          <p:cNvPr id="47" name="Rectangle 46"/>
          <p:cNvSpPr/>
          <p:nvPr>
            <p:custDataLst>
              <p:tags r:id="rId18"/>
            </p:custDataLst>
          </p:nvPr>
        </p:nvSpPr>
        <p:spPr>
          <a:xfrm>
            <a:off x="1082885" y="2199844"/>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space incoming for a0</a:t>
            </a:r>
          </a:p>
        </p:txBody>
      </p:sp>
      <p:sp>
        <p:nvSpPr>
          <p:cNvPr id="52" name="TextBox 51"/>
          <p:cNvSpPr txBox="1"/>
          <p:nvPr/>
        </p:nvSpPr>
        <p:spPr>
          <a:xfrm>
            <a:off x="629017" y="2251933"/>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20</a:t>
            </a:r>
          </a:p>
        </p:txBody>
      </p:sp>
      <p:sp>
        <p:nvSpPr>
          <p:cNvPr id="53" name="TextBox 52"/>
          <p:cNvSpPr txBox="1"/>
          <p:nvPr/>
        </p:nvSpPr>
        <p:spPr>
          <a:xfrm>
            <a:off x="629017" y="1870933"/>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24</a:t>
            </a:r>
          </a:p>
        </p:txBody>
      </p:sp>
      <p:sp>
        <p:nvSpPr>
          <p:cNvPr id="54" name="TextBox 53"/>
          <p:cNvSpPr txBox="1"/>
          <p:nvPr>
            <p:custDataLst>
              <p:tags r:id="rId19"/>
            </p:custDataLst>
          </p:nvPr>
        </p:nvSpPr>
        <p:spPr>
          <a:xfrm>
            <a:off x="3886200" y="609600"/>
            <a:ext cx="24765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test: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s1, a0</a:t>
            </a:r>
          </a:p>
          <a:p>
            <a:pPr>
              <a:tabLst>
                <a:tab pos="225425" algn="l"/>
                <a:tab pos="1541463" algn="l"/>
              </a:tabLst>
            </a:pPr>
            <a:r>
              <a:rPr lang="en-US" sz="2000" dirty="0">
                <a:solidFill>
                  <a:schemeClr val="tx2"/>
                </a:solidFill>
                <a:latin typeface="Source Sans Pro" panose="020B0503030403020204"/>
              </a:rPr>
              <a:t>	MOVE s2, a1</a:t>
            </a:r>
          </a:p>
          <a:p>
            <a:pPr>
              <a:tabLst>
                <a:tab pos="225425" algn="l"/>
                <a:tab pos="1541463" algn="l"/>
              </a:tabLst>
            </a:pPr>
            <a:r>
              <a:rPr lang="en-US" sz="2000" dirty="0">
                <a:solidFill>
                  <a:schemeClr val="tx2"/>
                </a:solidFill>
                <a:latin typeface="Source Sans Pro" panose="020B0503030403020204"/>
              </a:rPr>
              <a:t>	AND t0, a0, a1</a:t>
            </a:r>
          </a:p>
          <a:p>
            <a:pPr>
              <a:tabLst>
                <a:tab pos="225425" algn="l"/>
                <a:tab pos="1541463" algn="l"/>
              </a:tabLst>
            </a:pPr>
            <a:r>
              <a:rPr lang="en-US" sz="2000" dirty="0">
                <a:solidFill>
                  <a:schemeClr val="tx2"/>
                </a:solidFill>
                <a:latin typeface="Source Sans Pro" panose="020B0503030403020204"/>
              </a:rPr>
              <a:t>	OR t1, a0, a1</a:t>
            </a:r>
          </a:p>
          <a:p>
            <a:pPr>
              <a:tabLst>
                <a:tab pos="225425" algn="l"/>
                <a:tab pos="1541463" algn="l"/>
              </a:tabLst>
            </a:pPr>
            <a:r>
              <a:rPr lang="en-US" sz="2000" dirty="0">
                <a:solidFill>
                  <a:schemeClr val="tx2"/>
                </a:solidFill>
                <a:latin typeface="Source Sans Pro" panose="020B0503030403020204"/>
              </a:rPr>
              <a:t>	ADD t0, t0, t1</a:t>
            </a:r>
          </a:p>
          <a:p>
            <a:pPr>
              <a:tabLst>
                <a:tab pos="225425" algn="l"/>
                <a:tab pos="1541463" algn="l"/>
              </a:tabLst>
            </a:pPr>
            <a:r>
              <a:rPr lang="en-US" sz="2000" dirty="0">
                <a:solidFill>
                  <a:schemeClr val="tx2"/>
                </a:solidFill>
                <a:latin typeface="Source Sans Pro" panose="020B0503030403020204"/>
              </a:rPr>
              <a:t>	MOVE a0, t0</a:t>
            </a:r>
          </a:p>
          <a:p>
            <a:pPr>
              <a:tabLst>
                <a:tab pos="225425" algn="l"/>
                <a:tab pos="1541463" algn="l"/>
              </a:tabLst>
            </a:pPr>
            <a:r>
              <a:rPr lang="en-US" sz="2000" dirty="0">
                <a:solidFill>
                  <a:schemeClr val="tx2"/>
                </a:solidFill>
                <a:latin typeface="Source Sans Pro" panose="020B0503030403020204"/>
              </a:rPr>
              <a:t>	LI a1, 1</a:t>
            </a:r>
          </a:p>
          <a:p>
            <a:pPr>
              <a:tabLst>
                <a:tab pos="225425" algn="l"/>
                <a:tab pos="1541463" algn="l"/>
              </a:tabLst>
            </a:pPr>
            <a:r>
              <a:rPr lang="en-US" sz="2000" dirty="0">
                <a:solidFill>
                  <a:schemeClr val="tx2"/>
                </a:solidFill>
                <a:latin typeface="Source Sans Pro" panose="020B0503030403020204"/>
              </a:rPr>
              <a:t>	LI a2, 2</a:t>
            </a:r>
          </a:p>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LI a7, 7</a:t>
            </a:r>
          </a:p>
          <a:p>
            <a:pPr>
              <a:tabLst>
                <a:tab pos="225425" algn="l"/>
                <a:tab pos="1541463" algn="l"/>
              </a:tabLst>
            </a:pPr>
            <a:r>
              <a:rPr lang="en-US" sz="2000" dirty="0">
                <a:solidFill>
                  <a:schemeClr val="tx2"/>
                </a:solidFill>
                <a:latin typeface="Source Sans Pro" panose="020B0503030403020204"/>
              </a:rPr>
              <a:t>	LI t1, 8</a:t>
            </a:r>
          </a:p>
          <a:p>
            <a:pPr>
              <a:tabLst>
                <a:tab pos="225425" algn="l"/>
                <a:tab pos="1541463" algn="l"/>
              </a:tabLst>
            </a:pPr>
            <a:r>
              <a:rPr lang="en-US" sz="2000" dirty="0">
                <a:solidFill>
                  <a:schemeClr val="tx2"/>
                </a:solidFill>
                <a:latin typeface="Source Sans Pro" panose="020B0503030403020204"/>
              </a:rPr>
              <a:t>	SW t1, -4(</a:t>
            </a:r>
            <a:r>
              <a:rPr lang="en-US" sz="2000" dirty="0" err="1">
                <a:solidFill>
                  <a:schemeClr val="tx2"/>
                </a:solidFill>
                <a:latin typeface="Source Sans Pro" panose="020B0503030403020204"/>
              </a:rPr>
              <a:t>sp</a:t>
            </a:r>
            <a:r>
              <a:rPr lang="en-US" sz="2000" dirty="0">
                <a:solidFill>
                  <a:schemeClr val="tx2"/>
                </a:solidFill>
                <a:latin typeface="Source Sans Pro" panose="020B0503030403020204"/>
              </a:rPr>
              <a: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SW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p>
        </p:txBody>
      </p:sp>
      <p:sp>
        <p:nvSpPr>
          <p:cNvPr id="55" name="TextBox 54"/>
          <p:cNvSpPr txBox="1"/>
          <p:nvPr>
            <p:custDataLst>
              <p:tags r:id="rId20"/>
            </p:custDataLst>
          </p:nvPr>
        </p:nvSpPr>
        <p:spPr>
          <a:xfrm>
            <a:off x="6362700" y="609600"/>
            <a:ext cx="26289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LW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MOVE a0, a0 # s</a:t>
            </a:r>
          </a:p>
          <a:p>
            <a:pPr>
              <a:tabLst>
                <a:tab pos="225425" algn="l"/>
                <a:tab pos="1541463" algn="l"/>
              </a:tabLst>
            </a:pPr>
            <a:r>
              <a:rPr lang="en-US" sz="2000" dirty="0">
                <a:solidFill>
                  <a:schemeClr val="tx2"/>
                </a:solidFill>
                <a:latin typeface="Source Sans Pro" panose="020B0503030403020204"/>
              </a:rPr>
              <a:t>	MOVE a1, t0 # </a:t>
            </a:r>
            <a:r>
              <a:rPr lang="en-US" sz="2000" dirty="0" err="1">
                <a:solidFill>
                  <a:schemeClr val="tx2"/>
                </a:solidFill>
                <a:latin typeface="Source Sans Pro" panose="020B0503030403020204"/>
              </a:rPr>
              <a:t>tmp</a:t>
            </a: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a2, s2 # b</a:t>
            </a:r>
          </a:p>
          <a:p>
            <a:pPr>
              <a:tabLst>
                <a:tab pos="225425" algn="l"/>
                <a:tab pos="1541463" algn="l"/>
              </a:tabLst>
            </a:pPr>
            <a:r>
              <a:rPr lang="en-US" sz="2000" dirty="0">
                <a:solidFill>
                  <a:schemeClr val="tx2"/>
                </a:solidFill>
                <a:latin typeface="Source Sans Pro" panose="020B0503030403020204"/>
              </a:rPr>
              <a:t>	MOVE a3, s1 # a</a:t>
            </a:r>
          </a:p>
          <a:p>
            <a:pPr>
              <a:tabLst>
                <a:tab pos="225425" algn="l"/>
                <a:tab pos="1541463" algn="l"/>
              </a:tabLst>
            </a:pPr>
            <a:r>
              <a:rPr lang="en-US" sz="2000" dirty="0">
                <a:solidFill>
                  <a:schemeClr val="tx2"/>
                </a:solidFill>
                <a:latin typeface="Source Sans Pro" panose="020B0503030403020204"/>
              </a:rPr>
              <a:t>	MOVE a4, s2 # b</a:t>
            </a:r>
          </a:p>
          <a:p>
            <a:pPr>
              <a:tabLst>
                <a:tab pos="225425" algn="l"/>
                <a:tab pos="1541463" algn="l"/>
              </a:tabLst>
            </a:pPr>
            <a:r>
              <a:rPr lang="en-US" sz="2000" dirty="0">
                <a:solidFill>
                  <a:schemeClr val="tx2"/>
                </a:solidFill>
                <a:latin typeface="Source Sans Pro" panose="020B0503030403020204"/>
              </a:rPr>
              <a:t>	MOVE a5, s1 # a</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accent1"/>
                </a:solidFill>
                <a:latin typeface="Source Sans Pro" panose="020B0503030403020204"/>
              </a:rPr>
              <a:t>	# add u (a0) and a (s1)</a:t>
            </a:r>
          </a:p>
          <a:p>
            <a:pPr>
              <a:tabLst>
                <a:tab pos="225425" algn="l"/>
                <a:tab pos="1541463" algn="l"/>
              </a:tabLst>
            </a:pPr>
            <a:r>
              <a:rPr lang="en-US" sz="2000" dirty="0">
                <a:solidFill>
                  <a:schemeClr val="tx2"/>
                </a:solidFill>
                <a:latin typeface="Source Sans Pro" panose="020B0503030403020204"/>
              </a:rPr>
              <a:t>	ADD a0, a0, s1</a:t>
            </a:r>
          </a:p>
          <a:p>
            <a:pPr>
              <a:tabLst>
                <a:tab pos="225425" algn="l"/>
                <a:tab pos="1541463" algn="l"/>
              </a:tabLst>
            </a:pPr>
            <a:r>
              <a:rPr lang="en-US" sz="2000" dirty="0">
                <a:solidFill>
                  <a:schemeClr val="tx2"/>
                </a:solidFill>
                <a:latin typeface="Source Sans Pro" panose="020B0503030403020204"/>
              </a:rPr>
              <a:t>	ADD a0, a0, s2</a:t>
            </a:r>
          </a:p>
          <a:p>
            <a:pPr>
              <a:tabLst>
                <a:tab pos="225425" algn="l"/>
                <a:tab pos="1541463" algn="l"/>
              </a:tabLst>
            </a:pPr>
            <a:r>
              <a:rPr lang="en-US" sz="2000" dirty="0">
                <a:solidFill>
                  <a:schemeClr val="accent1"/>
                </a:solidFill>
                <a:latin typeface="Source Sans Pro" panose="020B0503030403020204"/>
              </a:rPr>
              <a:t>	 # a0 = u + a + b</a:t>
            </a:r>
          </a:p>
        </p:txBody>
      </p:sp>
    </p:spTree>
    <p:extLst>
      <p:ext uri="{BB962C8B-B14F-4D97-AF65-F5344CB8AC3E}">
        <p14:creationId xmlns:p14="http://schemas.microsoft.com/office/powerpoint/2010/main" val="30845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5" grpId="0"/>
      <p:bldP spid="36" grpId="0"/>
      <p:bldP spid="37" grpId="0"/>
      <p:bldP spid="38" grpId="0"/>
      <p:bldP spid="39" grpId="0"/>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36</a:t>
            </a:fld>
            <a:endParaRPr lang="en-US"/>
          </a:p>
        </p:txBody>
      </p:sp>
      <p:sp>
        <p:nvSpPr>
          <p:cNvPr id="5" name="Title 1"/>
          <p:cNvSpPr>
            <a:spLocks noGrp="1"/>
          </p:cNvSpPr>
          <p:nvPr>
            <p:ph type="title"/>
            <p:custDataLst>
              <p:tags r:id="rId1"/>
            </p:custDataLst>
          </p:nvPr>
        </p:nvSpPr>
        <p:spPr>
          <a:xfrm>
            <a:off x="-1484407" y="252375"/>
            <a:ext cx="12492830" cy="533400"/>
          </a:xfrm>
        </p:spPr>
        <p:txBody>
          <a:bodyPr>
            <a:noAutofit/>
          </a:bodyPr>
          <a:lstStyle/>
          <a:p>
            <a:pPr algn="ctr"/>
            <a:r>
              <a:rPr lang="en-US" sz="3600" dirty="0"/>
              <a:t>Activity #2: Calling Convention Example: </a:t>
            </a:r>
          </a:p>
        </p:txBody>
      </p:sp>
      <p:sp>
        <p:nvSpPr>
          <p:cNvPr id="6" name="Content Placeholder 2"/>
          <p:cNvSpPr>
            <a:spLocks noGrp="1"/>
          </p:cNvSpPr>
          <p:nvPr>
            <p:ph idx="1"/>
            <p:custDataLst>
              <p:tags r:id="rId2"/>
            </p:custDataLst>
          </p:nvPr>
        </p:nvSpPr>
        <p:spPr>
          <a:xfrm>
            <a:off x="6781800" y="1219200"/>
            <a:ext cx="2438400" cy="6172200"/>
          </a:xfrm>
        </p:spPr>
        <p:txBody>
          <a:bodyPr>
            <a:normAutofit/>
          </a:bodyPr>
          <a:lstStyle/>
          <a:p>
            <a:pPr marL="0" indent="0">
              <a:buNone/>
            </a:pPr>
            <a:r>
              <a:rPr lang="en-US" sz="2200" dirty="0"/>
              <a:t># allocate frame</a:t>
            </a:r>
          </a:p>
          <a:p>
            <a:pPr marL="0" indent="0">
              <a:buNone/>
            </a:pPr>
            <a:r>
              <a:rPr lang="en-US" sz="2200" dirty="0"/>
              <a:t># save $</a:t>
            </a:r>
            <a:r>
              <a:rPr lang="en-US" sz="2200" dirty="0" err="1"/>
              <a:t>ra</a:t>
            </a:r>
            <a:endParaRPr lang="en-US" sz="2200" dirty="0"/>
          </a:p>
          <a:p>
            <a:pPr marL="0" indent="0">
              <a:buNone/>
            </a:pPr>
            <a:r>
              <a:rPr lang="en-US" sz="2200" dirty="0"/>
              <a:t># save old $</a:t>
            </a:r>
            <a:r>
              <a:rPr lang="en-US" sz="2200" dirty="0" err="1"/>
              <a:t>fp</a:t>
            </a:r>
            <a:endParaRPr lang="en-US" sz="2200" dirty="0"/>
          </a:p>
          <a:p>
            <a:pPr marL="0" indent="0">
              <a:buNone/>
            </a:pPr>
            <a:r>
              <a:rPr lang="en-US" sz="2200" dirty="0"/>
              <a:t># </a:t>
            </a:r>
            <a:r>
              <a:rPr lang="en-US" sz="2200" dirty="0" err="1"/>
              <a:t>callee</a:t>
            </a:r>
            <a:r>
              <a:rPr lang="en-US" sz="2200" dirty="0"/>
              <a:t> save ...</a:t>
            </a:r>
          </a:p>
          <a:p>
            <a:pPr marL="0" indent="0">
              <a:buNone/>
            </a:pPr>
            <a:r>
              <a:rPr lang="en-US" sz="2200" dirty="0"/>
              <a:t># </a:t>
            </a:r>
            <a:r>
              <a:rPr lang="en-US" sz="2200" dirty="0" err="1"/>
              <a:t>callee</a:t>
            </a:r>
            <a:r>
              <a:rPr lang="en-US" sz="2200" dirty="0"/>
              <a:t> save ...</a:t>
            </a:r>
          </a:p>
          <a:p>
            <a:pPr marL="0" indent="0">
              <a:buNone/>
            </a:pPr>
            <a:r>
              <a:rPr lang="en-US" sz="2000" dirty="0"/>
              <a:t># set new frame </a:t>
            </a:r>
            <a:r>
              <a:rPr lang="en-US" sz="2000" dirty="0" err="1"/>
              <a:t>ptr</a:t>
            </a:r>
            <a:endParaRPr lang="en-US" sz="2000" dirty="0"/>
          </a:p>
          <a:p>
            <a:r>
              <a:rPr lang="en-US" sz="1400" dirty="0"/>
              <a:t>	...</a:t>
            </a:r>
          </a:p>
          <a:p>
            <a:r>
              <a:rPr lang="en-US" sz="1400" dirty="0"/>
              <a:t>	...</a:t>
            </a:r>
          </a:p>
          <a:p>
            <a:pPr marL="0" indent="0">
              <a:buNone/>
            </a:pPr>
            <a:r>
              <a:rPr lang="en-US" sz="2200" dirty="0"/>
              <a:t># restore …</a:t>
            </a:r>
          </a:p>
          <a:p>
            <a:pPr marL="0" indent="0">
              <a:buNone/>
            </a:pPr>
            <a:r>
              <a:rPr lang="en-US" sz="2200" dirty="0"/>
              <a:t># restore …</a:t>
            </a:r>
          </a:p>
          <a:p>
            <a:pPr marL="0" indent="0">
              <a:buNone/>
            </a:pPr>
            <a:r>
              <a:rPr lang="en-US" sz="2200" dirty="0"/>
              <a:t># restore old $</a:t>
            </a:r>
            <a:r>
              <a:rPr lang="en-US" sz="2200" dirty="0" err="1"/>
              <a:t>fp</a:t>
            </a:r>
            <a:endParaRPr lang="en-US" sz="2200" dirty="0"/>
          </a:p>
          <a:p>
            <a:pPr marL="0" indent="0">
              <a:buNone/>
            </a:pPr>
            <a:r>
              <a:rPr lang="en-US" sz="2200" dirty="0"/>
              <a:t># restore $</a:t>
            </a:r>
            <a:r>
              <a:rPr lang="en-US" sz="2200" dirty="0" err="1"/>
              <a:t>ra</a:t>
            </a:r>
            <a:endParaRPr lang="en-US" sz="2200" dirty="0"/>
          </a:p>
          <a:p>
            <a:pPr marL="0" indent="0">
              <a:buNone/>
            </a:pPr>
            <a:r>
              <a:rPr lang="en-US" sz="2200" dirty="0"/>
              <a:t># </a:t>
            </a:r>
            <a:r>
              <a:rPr lang="en-US" sz="2200" dirty="0" err="1"/>
              <a:t>dealloc</a:t>
            </a:r>
            <a:r>
              <a:rPr lang="en-US" sz="2200" dirty="0"/>
              <a:t> frame</a:t>
            </a:r>
          </a:p>
        </p:txBody>
      </p:sp>
      <p:sp>
        <p:nvSpPr>
          <p:cNvPr id="7" name="Content Placeholder 2"/>
          <p:cNvSpPr txBox="1">
            <a:spLocks/>
          </p:cNvSpPr>
          <p:nvPr>
            <p:custDataLst>
              <p:tags r:id="rId3"/>
            </p:custDataLst>
          </p:nvPr>
        </p:nvSpPr>
        <p:spPr>
          <a:xfrm>
            <a:off x="3886200" y="838200"/>
            <a:ext cx="3505200" cy="6248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600" noProof="0" dirty="0">
                <a:solidFill>
                  <a:schemeClr val="tx2"/>
                </a:solidFill>
                <a:latin typeface="Calibri" pitchFamily="34" charset="0"/>
                <a:cs typeface="Arial" pitchFamily="34" charset="0"/>
              </a:rPr>
              <a:t>test:</a:t>
            </a:r>
            <a:r>
              <a:rPr lang="en-US" sz="2800" noProof="0" dirty="0">
                <a:solidFill>
                  <a:schemeClr val="tx2"/>
                </a:solidFill>
                <a:latin typeface="Calibri"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dirty="0">
                <a:ln>
                  <a:noFill/>
                </a:ln>
                <a:solidFill>
                  <a:schemeClr val="tx2"/>
                </a:solidFill>
                <a:effectLst/>
                <a:uLnTx/>
                <a:uFillTx/>
                <a:latin typeface="Calibri" pitchFamily="34" charset="0"/>
                <a:ea typeface="+mn-ea"/>
                <a:cs typeface="Arial" pitchFamily="34" charset="0"/>
              </a:rPr>
              <a:t>	</a:t>
            </a:r>
            <a:endParaRPr lang="en-US" sz="2400" baseline="0" noProof="0" dirty="0">
              <a:solidFill>
                <a:schemeClr val="tx2"/>
              </a:solidFill>
              <a:latin typeface="Calibri" pitchFamily="34" charset="0"/>
              <a:cs typeface="Arial" pitchFamily="34" charset="0"/>
            </a:endParaRPr>
          </a:p>
        </p:txBody>
      </p:sp>
      <p:sp>
        <p:nvSpPr>
          <p:cNvPr id="34" name="Rectangle 33"/>
          <p:cNvSpPr/>
          <p:nvPr>
            <p:custDataLst>
              <p:tags r:id="rId4"/>
            </p:custDataLst>
          </p:nvPr>
        </p:nvSpPr>
        <p:spPr>
          <a:xfrm>
            <a:off x="1082886" y="2569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35" name="Rectangle 34"/>
          <p:cNvSpPr/>
          <p:nvPr>
            <p:custDataLst>
              <p:tags r:id="rId5"/>
            </p:custDataLst>
          </p:nvPr>
        </p:nvSpPr>
        <p:spPr>
          <a:xfrm>
            <a:off x="1082886" y="2950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fp</a:t>
            </a:r>
            <a:endParaRPr lang="en-US" sz="2200" dirty="0">
              <a:solidFill>
                <a:schemeClr val="tx2"/>
              </a:solidFill>
              <a:latin typeface="Source Sans Pro" panose="020B0503030403020204"/>
            </a:endParaRPr>
          </a:p>
        </p:txBody>
      </p:sp>
      <p:sp>
        <p:nvSpPr>
          <p:cNvPr id="36" name="TextBox 35"/>
          <p:cNvSpPr txBox="1"/>
          <p:nvPr>
            <p:custDataLst>
              <p:tags r:id="rId6"/>
            </p:custDataLst>
          </p:nvPr>
        </p:nvSpPr>
        <p:spPr>
          <a:xfrm>
            <a:off x="-95163" y="1810138"/>
            <a:ext cx="998991" cy="461665"/>
          </a:xfrm>
          <a:prstGeom prst="rect">
            <a:avLst/>
          </a:prstGeom>
          <a:noFill/>
        </p:spPr>
        <p:txBody>
          <a:bodyPr wrap="none" rtlCol="0">
            <a:spAutoFit/>
          </a:bodyPr>
          <a:lstStyle/>
          <a:p>
            <a:r>
              <a:rPr lang="en-US" dirty="0">
                <a:solidFill>
                  <a:schemeClr val="tx2"/>
                </a:solidFill>
                <a:latin typeface="Source Sans Pro" panose="020B0503030403020204"/>
              </a:rPr>
              <a:t>$</a:t>
            </a:r>
            <a:r>
              <a:rPr lang="en-US" dirty="0" err="1">
                <a:solidFill>
                  <a:schemeClr val="tx2"/>
                </a:solidFill>
                <a:latin typeface="Source Sans Pro" panose="020B0503030403020204"/>
              </a:rPr>
              <a:t>fp</a:t>
            </a:r>
            <a:r>
              <a:rPr lang="en-US" dirty="0">
                <a:solidFill>
                  <a:schemeClr val="tx2"/>
                </a:solidFill>
                <a:latin typeface="Source Sans Pro" panose="020B0503030403020204"/>
              </a:rPr>
              <a:t> </a:t>
            </a:r>
            <a:r>
              <a:rPr lang="en-US" dirty="0">
                <a:solidFill>
                  <a:schemeClr val="tx2"/>
                </a:solidFill>
                <a:latin typeface="Source Sans Pro" panose="020B0503030403020204"/>
                <a:sym typeface="Wingdings" pitchFamily="2" charset="2"/>
              </a:rPr>
              <a:t></a:t>
            </a:r>
            <a:endParaRPr lang="en-US" dirty="0">
              <a:solidFill>
                <a:schemeClr val="tx2"/>
              </a:solidFill>
              <a:latin typeface="Source Sans Pro" panose="020B0503030403020204"/>
            </a:endParaRPr>
          </a:p>
        </p:txBody>
      </p:sp>
      <p:sp>
        <p:nvSpPr>
          <p:cNvPr id="37" name="TextBox 36"/>
          <p:cNvSpPr txBox="1"/>
          <p:nvPr>
            <p:custDataLst>
              <p:tags r:id="rId7"/>
            </p:custDataLst>
          </p:nvPr>
        </p:nvSpPr>
        <p:spPr>
          <a:xfrm>
            <a:off x="-94411" y="4288959"/>
            <a:ext cx="1215397" cy="523220"/>
          </a:xfrm>
          <a:prstGeom prst="rect">
            <a:avLst/>
          </a:prstGeom>
          <a:noFill/>
        </p:spPr>
        <p:txBody>
          <a:bodyPr wrap="none" rtlCol="0">
            <a:spAutoFit/>
          </a:bodyPr>
          <a:lstStyle/>
          <a:p>
            <a:r>
              <a:rPr lang="en-US" sz="2800" dirty="0">
                <a:solidFill>
                  <a:schemeClr val="tx2"/>
                </a:solidFill>
                <a:latin typeface="Source Sans Pro" panose="020B0503030403020204"/>
              </a:rPr>
              <a:t>$sp </a:t>
            </a:r>
            <a:r>
              <a:rPr lang="en-US" sz="2800" dirty="0">
                <a:solidFill>
                  <a:schemeClr val="tx2"/>
                </a:solidFill>
                <a:latin typeface="Source Sans Pro" panose="020B0503030403020204"/>
                <a:sym typeface="Wingdings" pitchFamily="2" charset="2"/>
              </a:rPr>
              <a:t></a:t>
            </a:r>
            <a:endParaRPr lang="en-US" sz="2800" dirty="0">
              <a:solidFill>
                <a:schemeClr val="tx2"/>
              </a:solidFill>
              <a:latin typeface="Source Sans Pro" panose="020B0503030403020204"/>
            </a:endParaRPr>
          </a:p>
        </p:txBody>
      </p:sp>
      <p:sp>
        <p:nvSpPr>
          <p:cNvPr id="38" name="Rectangle 37"/>
          <p:cNvSpPr/>
          <p:nvPr>
            <p:custDataLst>
              <p:tags r:id="rId8"/>
            </p:custDataLst>
          </p:nvPr>
        </p:nvSpPr>
        <p:spPr>
          <a:xfrm>
            <a:off x="1082886" y="3331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a:t>
            </a:r>
            <a:r>
              <a:rPr lang="en-US" sz="2200" dirty="0">
                <a:solidFill>
                  <a:schemeClr val="tx2"/>
                </a:solidFill>
                <a:latin typeface="Source Sans Pro" panose="020B0503030403020204"/>
              </a:rPr>
              <a:t> s2</a:t>
            </a:r>
          </a:p>
        </p:txBody>
      </p:sp>
      <p:sp>
        <p:nvSpPr>
          <p:cNvPr id="39" name="Rectangle 38"/>
          <p:cNvSpPr/>
          <p:nvPr>
            <p:custDataLst>
              <p:tags r:id="rId9"/>
            </p:custDataLst>
          </p:nvPr>
        </p:nvSpPr>
        <p:spPr>
          <a:xfrm>
            <a:off x="1082886" y="3712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a:t>
            </a:r>
            <a:r>
              <a:rPr lang="en-US" sz="2200" dirty="0">
                <a:solidFill>
                  <a:schemeClr val="tx2"/>
                </a:solidFill>
                <a:latin typeface="Source Sans Pro" panose="020B0503030403020204"/>
              </a:rPr>
              <a:t> s1</a:t>
            </a:r>
          </a:p>
        </p:txBody>
      </p:sp>
      <p:sp>
        <p:nvSpPr>
          <p:cNvPr id="40" name="Rectangle 39"/>
          <p:cNvSpPr/>
          <p:nvPr>
            <p:custDataLst>
              <p:tags r:id="rId10"/>
            </p:custDataLst>
          </p:nvPr>
        </p:nvSpPr>
        <p:spPr>
          <a:xfrm>
            <a:off x="1082886" y="4093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local t0</a:t>
            </a:r>
          </a:p>
        </p:txBody>
      </p:sp>
      <p:sp>
        <p:nvSpPr>
          <p:cNvPr id="41" name="Rectangle 40"/>
          <p:cNvSpPr/>
          <p:nvPr>
            <p:custDataLst>
              <p:tags r:id="rId11"/>
            </p:custDataLst>
          </p:nvPr>
        </p:nvSpPr>
        <p:spPr>
          <a:xfrm>
            <a:off x="1082886" y="4474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outgoing 9</a:t>
            </a:r>
            <a:r>
              <a:rPr lang="en-US" sz="2200" baseline="30000" dirty="0">
                <a:solidFill>
                  <a:schemeClr val="tx2"/>
                </a:solidFill>
                <a:latin typeface="Source Sans Pro" panose="020B0503030403020204"/>
              </a:rPr>
              <a:t>th</a:t>
            </a:r>
            <a:r>
              <a:rPr lang="en-US" sz="2200" dirty="0">
                <a:solidFill>
                  <a:schemeClr val="tx2"/>
                </a:solidFill>
                <a:latin typeface="Source Sans Pro" panose="020B0503030403020204"/>
              </a:rPr>
              <a:t> </a:t>
            </a:r>
            <a:r>
              <a:rPr lang="en-US" sz="2200" dirty="0" err="1">
                <a:solidFill>
                  <a:schemeClr val="tx2"/>
                </a:solidFill>
                <a:latin typeface="Source Sans Pro" panose="020B0503030403020204"/>
              </a:rPr>
              <a:t>arg</a:t>
            </a:r>
            <a:endParaRPr lang="en-US" sz="2200" dirty="0">
              <a:solidFill>
                <a:schemeClr val="tx2"/>
              </a:solidFill>
              <a:latin typeface="Source Sans Pro" panose="020B0503030403020204"/>
            </a:endParaRPr>
          </a:p>
        </p:txBody>
      </p:sp>
      <p:sp>
        <p:nvSpPr>
          <p:cNvPr id="42" name="Rectangle 41"/>
          <p:cNvSpPr/>
          <p:nvPr>
            <p:custDataLst>
              <p:tags r:id="rId12"/>
            </p:custDataLst>
          </p:nvPr>
        </p:nvSpPr>
        <p:spPr>
          <a:xfrm>
            <a:off x="1082886" y="4855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a7</a:t>
            </a:r>
          </a:p>
        </p:txBody>
      </p:sp>
      <p:sp>
        <p:nvSpPr>
          <p:cNvPr id="43" name="Rectangle 42"/>
          <p:cNvSpPr/>
          <p:nvPr>
            <p:custDataLst>
              <p:tags r:id="rId13"/>
            </p:custDataLst>
          </p:nvPr>
        </p:nvSpPr>
        <p:spPr>
          <a:xfrm>
            <a:off x="1082886" y="5236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a6</a:t>
            </a:r>
          </a:p>
        </p:txBody>
      </p:sp>
      <p:sp>
        <p:nvSpPr>
          <p:cNvPr id="44" name="Rectangle 43"/>
          <p:cNvSpPr/>
          <p:nvPr>
            <p:custDataLst>
              <p:tags r:id="rId14"/>
            </p:custDataLst>
          </p:nvPr>
        </p:nvSpPr>
        <p:spPr>
          <a:xfrm>
            <a:off x="1082886" y="5617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a:t>
            </a:r>
          </a:p>
        </p:txBody>
      </p:sp>
      <p:sp>
        <p:nvSpPr>
          <p:cNvPr id="45" name="Rectangle 44"/>
          <p:cNvSpPr/>
          <p:nvPr>
            <p:custDataLst>
              <p:tags r:id="rId15"/>
            </p:custDataLst>
          </p:nvPr>
        </p:nvSpPr>
        <p:spPr>
          <a:xfrm>
            <a:off x="1082886" y="5998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a1</a:t>
            </a:r>
          </a:p>
        </p:txBody>
      </p:sp>
      <p:sp>
        <p:nvSpPr>
          <p:cNvPr id="46" name="Rectangle 45"/>
          <p:cNvSpPr/>
          <p:nvPr>
            <p:custDataLst>
              <p:tags r:id="rId16"/>
            </p:custDataLst>
          </p:nvPr>
        </p:nvSpPr>
        <p:spPr>
          <a:xfrm>
            <a:off x="1082886" y="6379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a0</a:t>
            </a:r>
          </a:p>
        </p:txBody>
      </p:sp>
      <p:cxnSp>
        <p:nvCxnSpPr>
          <p:cNvPr id="47" name="Straight Connector 46"/>
          <p:cNvCxnSpPr/>
          <p:nvPr>
            <p:custDataLst>
              <p:tags r:id="rId17"/>
            </p:custDataLst>
          </p:nvPr>
        </p:nvCxnSpPr>
        <p:spPr>
          <a:xfrm flipH="1">
            <a:off x="1082886" y="1756064"/>
            <a:ext cx="12800" cy="515670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8"/>
            </p:custDataLst>
          </p:nvPr>
        </p:nvCxnSpPr>
        <p:spPr>
          <a:xfrm>
            <a:off x="3445085" y="1709305"/>
            <a:ext cx="1" cy="52034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83206" y="5998369"/>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-28</a:t>
            </a:r>
          </a:p>
        </p:txBody>
      </p:sp>
      <p:sp>
        <p:nvSpPr>
          <p:cNvPr id="50" name="TextBox 49"/>
          <p:cNvSpPr txBox="1"/>
          <p:nvPr/>
        </p:nvSpPr>
        <p:spPr>
          <a:xfrm>
            <a:off x="586761" y="5623084"/>
            <a:ext cx="441146" cy="400110"/>
          </a:xfrm>
          <a:prstGeom prst="rect">
            <a:avLst/>
          </a:prstGeom>
          <a:noFill/>
        </p:spPr>
        <p:txBody>
          <a:bodyPr wrap="none" rtlCol="0">
            <a:spAutoFit/>
          </a:bodyPr>
          <a:lstStyle/>
          <a:p>
            <a:r>
              <a:rPr lang="en-US" sz="2000" dirty="0">
                <a:solidFill>
                  <a:schemeClr val="tx2"/>
                </a:solidFill>
                <a:latin typeface="Source Sans Pro" panose="020B0503030403020204"/>
              </a:rPr>
              <a:t>…</a:t>
            </a:r>
          </a:p>
        </p:txBody>
      </p:sp>
      <p:sp>
        <p:nvSpPr>
          <p:cNvPr id="51" name="TextBox 50"/>
          <p:cNvSpPr txBox="1"/>
          <p:nvPr/>
        </p:nvSpPr>
        <p:spPr>
          <a:xfrm>
            <a:off x="554352" y="5230654"/>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-12</a:t>
            </a:r>
          </a:p>
        </p:txBody>
      </p:sp>
      <p:sp>
        <p:nvSpPr>
          <p:cNvPr id="52" name="TextBox 51"/>
          <p:cNvSpPr txBox="1"/>
          <p:nvPr/>
        </p:nvSpPr>
        <p:spPr>
          <a:xfrm>
            <a:off x="625686" y="4855369"/>
            <a:ext cx="412292" cy="400110"/>
          </a:xfrm>
          <a:prstGeom prst="rect">
            <a:avLst/>
          </a:prstGeom>
          <a:noFill/>
        </p:spPr>
        <p:txBody>
          <a:bodyPr wrap="none" rtlCol="0">
            <a:spAutoFit/>
          </a:bodyPr>
          <a:lstStyle/>
          <a:p>
            <a:r>
              <a:rPr lang="en-US" sz="2000" dirty="0">
                <a:solidFill>
                  <a:schemeClr val="tx2"/>
                </a:solidFill>
                <a:latin typeface="Source Sans Pro" panose="020B0503030403020204"/>
              </a:rPr>
              <a:t>-8</a:t>
            </a:r>
          </a:p>
        </p:txBody>
      </p:sp>
      <p:sp>
        <p:nvSpPr>
          <p:cNvPr id="53" name="TextBox 52"/>
          <p:cNvSpPr txBox="1"/>
          <p:nvPr/>
        </p:nvSpPr>
        <p:spPr>
          <a:xfrm>
            <a:off x="540726" y="6369814"/>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-36</a:t>
            </a:r>
          </a:p>
        </p:txBody>
      </p:sp>
      <p:sp>
        <p:nvSpPr>
          <p:cNvPr id="54" name="TextBox 53"/>
          <p:cNvSpPr txBox="1"/>
          <p:nvPr/>
        </p:nvSpPr>
        <p:spPr>
          <a:xfrm>
            <a:off x="648139" y="4542934"/>
            <a:ext cx="412292" cy="400110"/>
          </a:xfrm>
          <a:prstGeom prst="rect">
            <a:avLst/>
          </a:prstGeom>
          <a:noFill/>
        </p:spPr>
        <p:txBody>
          <a:bodyPr wrap="none" rtlCol="0">
            <a:spAutoFit/>
          </a:bodyPr>
          <a:lstStyle/>
          <a:p>
            <a:r>
              <a:rPr lang="en-US" sz="2000" dirty="0">
                <a:solidFill>
                  <a:schemeClr val="tx2"/>
                </a:solidFill>
                <a:latin typeface="Source Sans Pro" panose="020B0503030403020204"/>
              </a:rPr>
              <a:t>-4</a:t>
            </a:r>
          </a:p>
        </p:txBody>
      </p:sp>
      <p:sp>
        <p:nvSpPr>
          <p:cNvPr id="55" name="TextBox 54"/>
          <p:cNvSpPr txBox="1"/>
          <p:nvPr/>
        </p:nvSpPr>
        <p:spPr>
          <a:xfrm>
            <a:off x="625686" y="409336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0</a:t>
            </a:r>
          </a:p>
        </p:txBody>
      </p:sp>
      <p:sp>
        <p:nvSpPr>
          <p:cNvPr id="56" name="TextBox 55"/>
          <p:cNvSpPr txBox="1"/>
          <p:nvPr/>
        </p:nvSpPr>
        <p:spPr>
          <a:xfrm>
            <a:off x="625686" y="3769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4</a:t>
            </a:r>
          </a:p>
        </p:txBody>
      </p:sp>
      <p:sp>
        <p:nvSpPr>
          <p:cNvPr id="57" name="TextBox 56"/>
          <p:cNvSpPr txBox="1"/>
          <p:nvPr/>
        </p:nvSpPr>
        <p:spPr>
          <a:xfrm>
            <a:off x="625686" y="3388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8</a:t>
            </a:r>
          </a:p>
        </p:txBody>
      </p:sp>
      <p:sp>
        <p:nvSpPr>
          <p:cNvPr id="58" name="TextBox 57"/>
          <p:cNvSpPr txBox="1"/>
          <p:nvPr/>
        </p:nvSpPr>
        <p:spPr>
          <a:xfrm>
            <a:off x="625686" y="3007459"/>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12</a:t>
            </a:r>
          </a:p>
        </p:txBody>
      </p:sp>
      <p:sp>
        <p:nvSpPr>
          <p:cNvPr id="59" name="TextBox 58"/>
          <p:cNvSpPr txBox="1"/>
          <p:nvPr/>
        </p:nvSpPr>
        <p:spPr>
          <a:xfrm>
            <a:off x="625686" y="2626459"/>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16</a:t>
            </a:r>
          </a:p>
        </p:txBody>
      </p:sp>
      <p:sp>
        <p:nvSpPr>
          <p:cNvPr id="60" name="Rectangle 59"/>
          <p:cNvSpPr/>
          <p:nvPr>
            <p:custDataLst>
              <p:tags r:id="rId19"/>
            </p:custDataLst>
          </p:nvPr>
        </p:nvSpPr>
        <p:spPr>
          <a:xfrm>
            <a:off x="1082885" y="1818844"/>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space incoming for a1</a:t>
            </a:r>
          </a:p>
        </p:txBody>
      </p:sp>
      <p:sp>
        <p:nvSpPr>
          <p:cNvPr id="61" name="Rectangle 60"/>
          <p:cNvSpPr/>
          <p:nvPr>
            <p:custDataLst>
              <p:tags r:id="rId20"/>
            </p:custDataLst>
          </p:nvPr>
        </p:nvSpPr>
        <p:spPr>
          <a:xfrm>
            <a:off x="1082885" y="2199844"/>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Space incoming for a0</a:t>
            </a:r>
          </a:p>
        </p:txBody>
      </p:sp>
      <p:sp>
        <p:nvSpPr>
          <p:cNvPr id="62" name="TextBox 61"/>
          <p:cNvSpPr txBox="1"/>
          <p:nvPr/>
        </p:nvSpPr>
        <p:spPr>
          <a:xfrm>
            <a:off x="629017" y="2251933"/>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20</a:t>
            </a:r>
          </a:p>
        </p:txBody>
      </p:sp>
      <p:sp>
        <p:nvSpPr>
          <p:cNvPr id="63" name="TextBox 62"/>
          <p:cNvSpPr txBox="1"/>
          <p:nvPr/>
        </p:nvSpPr>
        <p:spPr>
          <a:xfrm>
            <a:off x="629017" y="1870933"/>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24</a:t>
            </a:r>
          </a:p>
        </p:txBody>
      </p:sp>
    </p:spTree>
    <p:extLst>
      <p:ext uri="{BB962C8B-B14F-4D97-AF65-F5344CB8AC3E}">
        <p14:creationId xmlns:p14="http://schemas.microsoft.com/office/powerpoint/2010/main" val="31555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37</a:t>
            </a:fld>
            <a:endParaRPr lang="en-US"/>
          </a:p>
        </p:txBody>
      </p:sp>
      <p:sp>
        <p:nvSpPr>
          <p:cNvPr id="6" name="Content Placeholder 2"/>
          <p:cNvSpPr>
            <a:spLocks noGrp="1"/>
          </p:cNvSpPr>
          <p:nvPr>
            <p:ph idx="1"/>
            <p:custDataLst>
              <p:tags r:id="rId1"/>
            </p:custDataLst>
          </p:nvPr>
        </p:nvSpPr>
        <p:spPr>
          <a:xfrm>
            <a:off x="6781800" y="1219200"/>
            <a:ext cx="2438400" cy="6172200"/>
          </a:xfrm>
        </p:spPr>
        <p:txBody>
          <a:bodyPr>
            <a:normAutofit/>
          </a:bodyPr>
          <a:lstStyle/>
          <a:p>
            <a:pPr marL="0" indent="0">
              <a:buNone/>
            </a:pPr>
            <a:r>
              <a:rPr lang="en-US" sz="2200" dirty="0"/>
              <a:t># allocate frame</a:t>
            </a:r>
          </a:p>
          <a:p>
            <a:pPr marL="0" indent="0">
              <a:buNone/>
            </a:pPr>
            <a:r>
              <a:rPr lang="en-US" sz="2200" dirty="0"/>
              <a:t># save $</a:t>
            </a:r>
            <a:r>
              <a:rPr lang="en-US" sz="2200" dirty="0" err="1"/>
              <a:t>ra</a:t>
            </a:r>
            <a:endParaRPr lang="en-US" sz="2200" dirty="0"/>
          </a:p>
          <a:p>
            <a:pPr marL="0" indent="0">
              <a:buNone/>
            </a:pPr>
            <a:r>
              <a:rPr lang="en-US" sz="2200" dirty="0"/>
              <a:t># save old $</a:t>
            </a:r>
            <a:r>
              <a:rPr lang="en-US" sz="2200" dirty="0" err="1"/>
              <a:t>fp</a:t>
            </a:r>
            <a:endParaRPr lang="en-US" sz="2200" dirty="0"/>
          </a:p>
          <a:p>
            <a:pPr marL="0" indent="0">
              <a:buNone/>
            </a:pPr>
            <a:r>
              <a:rPr lang="en-US" sz="2200" dirty="0"/>
              <a:t># </a:t>
            </a:r>
            <a:r>
              <a:rPr lang="en-US" sz="2200" dirty="0" err="1"/>
              <a:t>callee</a:t>
            </a:r>
            <a:r>
              <a:rPr lang="en-US" sz="2200" dirty="0"/>
              <a:t> save ...</a:t>
            </a:r>
          </a:p>
          <a:p>
            <a:pPr marL="0" indent="0">
              <a:buNone/>
            </a:pPr>
            <a:r>
              <a:rPr lang="en-US" sz="2200" dirty="0"/>
              <a:t># </a:t>
            </a:r>
            <a:r>
              <a:rPr lang="en-US" sz="2200" dirty="0" err="1"/>
              <a:t>callee</a:t>
            </a:r>
            <a:r>
              <a:rPr lang="en-US" sz="2200" dirty="0"/>
              <a:t> save ...</a:t>
            </a:r>
          </a:p>
          <a:p>
            <a:pPr marL="0" indent="0">
              <a:buNone/>
            </a:pPr>
            <a:r>
              <a:rPr lang="en-US" sz="2000" dirty="0"/>
              <a:t># set new frame </a:t>
            </a:r>
            <a:r>
              <a:rPr lang="en-US" sz="2000" dirty="0" err="1"/>
              <a:t>ptr</a:t>
            </a:r>
            <a:endParaRPr lang="en-US" sz="2000" dirty="0"/>
          </a:p>
          <a:p>
            <a:pPr marL="0" indent="0">
              <a:buNone/>
            </a:pPr>
            <a:r>
              <a:rPr lang="en-US" sz="1400" dirty="0"/>
              <a:t>	...</a:t>
            </a:r>
          </a:p>
          <a:p>
            <a:pPr marL="0" indent="0">
              <a:buNone/>
            </a:pPr>
            <a:r>
              <a:rPr lang="en-US" sz="1400" dirty="0"/>
              <a:t>	...</a:t>
            </a:r>
          </a:p>
          <a:p>
            <a:pPr marL="0" indent="0">
              <a:buNone/>
            </a:pPr>
            <a:r>
              <a:rPr lang="en-US" sz="2200" dirty="0"/>
              <a:t># restore …</a:t>
            </a:r>
          </a:p>
          <a:p>
            <a:pPr marL="0" indent="0">
              <a:buNone/>
            </a:pPr>
            <a:r>
              <a:rPr lang="en-US" sz="2200" dirty="0"/>
              <a:t># restore …</a:t>
            </a:r>
          </a:p>
          <a:p>
            <a:pPr marL="0" indent="0">
              <a:buNone/>
            </a:pPr>
            <a:r>
              <a:rPr lang="en-US" sz="2200" dirty="0"/>
              <a:t># restore old $</a:t>
            </a:r>
            <a:r>
              <a:rPr lang="en-US" sz="2200" dirty="0" err="1"/>
              <a:t>fp</a:t>
            </a:r>
            <a:endParaRPr lang="en-US" sz="2200" dirty="0"/>
          </a:p>
          <a:p>
            <a:pPr marL="0" indent="0">
              <a:buNone/>
            </a:pPr>
            <a:r>
              <a:rPr lang="en-US" sz="2200" dirty="0"/>
              <a:t># restore $</a:t>
            </a:r>
            <a:r>
              <a:rPr lang="en-US" sz="2200" dirty="0" err="1"/>
              <a:t>ra</a:t>
            </a:r>
            <a:endParaRPr lang="en-US" sz="2200" dirty="0"/>
          </a:p>
          <a:p>
            <a:pPr marL="0" indent="0">
              <a:buNone/>
            </a:pPr>
            <a:r>
              <a:rPr lang="en-US" sz="2200" dirty="0"/>
              <a:t># </a:t>
            </a:r>
            <a:r>
              <a:rPr lang="en-US" sz="2200" dirty="0" err="1"/>
              <a:t>dealloc</a:t>
            </a:r>
            <a:r>
              <a:rPr lang="en-US" sz="2200" dirty="0"/>
              <a:t> frame</a:t>
            </a:r>
          </a:p>
        </p:txBody>
      </p:sp>
      <p:sp>
        <p:nvSpPr>
          <p:cNvPr id="34" name="Content Placeholder 2"/>
          <p:cNvSpPr txBox="1">
            <a:spLocks/>
          </p:cNvSpPr>
          <p:nvPr>
            <p:custDataLst>
              <p:tags r:id="rId2"/>
            </p:custDataLst>
          </p:nvPr>
        </p:nvSpPr>
        <p:spPr>
          <a:xfrm>
            <a:off x="3886200" y="838200"/>
            <a:ext cx="3505200" cy="62484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800" noProof="0" dirty="0">
                <a:solidFill>
                  <a:schemeClr val="tx2"/>
                </a:solidFill>
                <a:latin typeface="Calibri" pitchFamily="34" charset="0"/>
                <a:cs typeface="Arial" pitchFamily="34" charset="0"/>
              </a:rPr>
              <a:t>test: 	</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dirty="0">
                <a:ln>
                  <a:noFill/>
                </a:ln>
                <a:solidFill>
                  <a:schemeClr val="tx2"/>
                </a:solidFill>
                <a:effectLst/>
                <a:uLnTx/>
                <a:uFillTx/>
                <a:latin typeface="Calibri" pitchFamily="34" charset="0"/>
                <a:ea typeface="+mn-ea"/>
                <a:cs typeface="Arial" pitchFamily="34" charset="0"/>
              </a:rPr>
              <a:t>	</a:t>
            </a:r>
            <a:r>
              <a:rPr kumimoji="0" lang="en-US" sz="2400" b="0" i="0" u="none" strike="noStrike" kern="1200" cap="none" spc="0" normalizeH="0" baseline="0" dirty="0">
                <a:ln>
                  <a:noFill/>
                </a:ln>
                <a:solidFill>
                  <a:schemeClr val="tx2"/>
                </a:solidFill>
                <a:effectLst/>
                <a:uLnTx/>
                <a:uFillTx/>
                <a:latin typeface="Calibri" pitchFamily="34" charset="0"/>
                <a:cs typeface="Arial" pitchFamily="34" charset="0"/>
              </a:rPr>
              <a:t>ADDI </a:t>
            </a:r>
            <a:r>
              <a:rPr kumimoji="0" lang="en-US" sz="2400" b="0" i="0" u="none" strike="noStrike" kern="1200" cap="none" spc="0" normalizeH="0" baseline="0" dirty="0" err="1">
                <a:ln>
                  <a:noFill/>
                </a:ln>
                <a:solidFill>
                  <a:schemeClr val="tx2"/>
                </a:solidFill>
                <a:effectLst/>
                <a:uLnTx/>
                <a:uFillTx/>
                <a:latin typeface="Calibri" pitchFamily="34" charset="0"/>
                <a:cs typeface="Arial" pitchFamily="34" charset="0"/>
              </a:rPr>
              <a:t>sp</a:t>
            </a:r>
            <a:r>
              <a:rPr kumimoji="0" lang="en-US" sz="2400" b="0" i="0" u="none" strike="noStrike" kern="1200" cap="none" spc="0" normalizeH="0" baseline="0" dirty="0">
                <a:ln>
                  <a:noFill/>
                </a:ln>
                <a:solidFill>
                  <a:schemeClr val="tx2"/>
                </a:solidFill>
                <a:effectLst/>
                <a:uLnTx/>
                <a:uFillTx/>
                <a:latin typeface="Calibri" pitchFamily="34" charset="0"/>
                <a:cs typeface="Arial" pitchFamily="34" charset="0"/>
              </a:rPr>
              <a:t>, </a:t>
            </a:r>
            <a:r>
              <a:rPr kumimoji="0" lang="en-US" sz="2400" b="0" i="0" u="none" strike="noStrike" kern="1200" cap="none" spc="0" normalizeH="0" baseline="0" dirty="0" err="1">
                <a:ln>
                  <a:noFill/>
                </a:ln>
                <a:solidFill>
                  <a:schemeClr val="tx2"/>
                </a:solidFill>
                <a:effectLst/>
                <a:uLnTx/>
                <a:uFillTx/>
                <a:latin typeface="Calibri" pitchFamily="34" charset="0"/>
                <a:cs typeface="Arial" pitchFamily="34" charset="0"/>
              </a:rPr>
              <a:t>sp</a:t>
            </a:r>
            <a:r>
              <a:rPr kumimoji="0" lang="en-US" sz="2400" b="0" i="0" u="none" strike="noStrike" kern="1200" cap="none" spc="0" normalizeH="0" baseline="0" dirty="0">
                <a:ln>
                  <a:noFill/>
                </a:ln>
                <a:solidFill>
                  <a:schemeClr val="tx2"/>
                </a:solidFill>
                <a:effectLst/>
                <a:uLnTx/>
                <a:uFillTx/>
                <a:latin typeface="Calibri" pitchFamily="34" charset="0"/>
                <a:cs typeface="Arial" pitchFamily="34" charset="0"/>
              </a:rPr>
              <a:t>, -</a:t>
            </a:r>
            <a:r>
              <a:rPr lang="en-US" dirty="0">
                <a:solidFill>
                  <a:schemeClr val="tx2"/>
                </a:solidFill>
                <a:latin typeface="Calibri" pitchFamily="34" charset="0"/>
                <a:cs typeface="Arial" pitchFamily="34" charset="0"/>
              </a:rPr>
              <a:t>28</a:t>
            </a:r>
            <a:endParaRPr kumimoji="0" lang="en-US" sz="2400" b="0" i="0" u="none" strike="noStrike" kern="1200" cap="none" spc="0" normalizeH="0" baseline="0" dirty="0">
              <a:ln>
                <a:noFill/>
              </a:ln>
              <a:solidFill>
                <a:schemeClr val="tx2"/>
              </a:solidFill>
              <a:effectLst/>
              <a:uLnTx/>
              <a:uFillTx/>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tx2"/>
                </a:solidFill>
                <a:latin typeface="Calibri" pitchFamily="34" charset="0"/>
                <a:cs typeface="Arial" pitchFamily="34" charset="0"/>
              </a:rPr>
              <a:t>	SW </a:t>
            </a:r>
            <a:r>
              <a:rPr lang="en-US" sz="2400" noProof="0" dirty="0" err="1">
                <a:solidFill>
                  <a:schemeClr val="tx2"/>
                </a:solidFill>
                <a:latin typeface="Calibri" pitchFamily="34" charset="0"/>
                <a:cs typeface="Arial" pitchFamily="34" charset="0"/>
              </a:rPr>
              <a:t>ra</a:t>
            </a:r>
            <a:r>
              <a:rPr lang="en-US" sz="2400" noProof="0" dirty="0">
                <a:solidFill>
                  <a:schemeClr val="tx2"/>
                </a:solidFill>
                <a:latin typeface="Calibri" pitchFamily="34" charset="0"/>
                <a:cs typeface="Arial" pitchFamily="34" charset="0"/>
              </a:rPr>
              <a:t>, </a:t>
            </a:r>
            <a:r>
              <a:rPr lang="en-US" sz="2400" noProof="0" dirty="0" err="1">
                <a:solidFill>
                  <a:schemeClr val="tx2"/>
                </a:solidFill>
                <a:latin typeface="Calibri" pitchFamily="34" charset="0"/>
                <a:cs typeface="Arial" pitchFamily="34" charset="0"/>
              </a:rPr>
              <a:t>sp</a:t>
            </a:r>
            <a:r>
              <a:rPr lang="en-US" sz="2400" noProof="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16</a:t>
            </a:r>
            <a:endParaRPr lang="en-US" sz="240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400" b="0" i="0" u="none" strike="noStrike" kern="1200" cap="none" spc="0" normalizeH="0" baseline="0" dirty="0">
                <a:ln>
                  <a:noFill/>
                </a:ln>
                <a:solidFill>
                  <a:schemeClr val="tx2"/>
                </a:solidFill>
                <a:effectLst/>
                <a:uLnTx/>
                <a:uFillTx/>
                <a:latin typeface="Calibri" pitchFamily="34" charset="0"/>
                <a:cs typeface="Arial" pitchFamily="34" charset="0"/>
              </a:rPr>
              <a:t>	SW</a:t>
            </a:r>
            <a:r>
              <a:rPr kumimoji="0" lang="en-US" sz="2400" b="0" i="0" u="none" strike="noStrike" kern="1200" cap="none" spc="0" normalizeH="0" dirty="0">
                <a:ln>
                  <a:noFill/>
                </a:ln>
                <a:solidFill>
                  <a:schemeClr val="tx2"/>
                </a:solidFill>
                <a:effectLst/>
                <a:uLnTx/>
                <a:uFillTx/>
                <a:latin typeface="Calibri" pitchFamily="34" charset="0"/>
                <a:cs typeface="Arial" pitchFamily="34" charset="0"/>
              </a:rPr>
              <a:t> </a:t>
            </a:r>
            <a:r>
              <a:rPr kumimoji="0" lang="en-US" sz="2400" b="0" i="0" u="none" strike="noStrike" kern="1200" cap="none" spc="0" normalizeH="0" dirty="0" err="1">
                <a:ln>
                  <a:noFill/>
                </a:ln>
                <a:solidFill>
                  <a:schemeClr val="tx2"/>
                </a:solidFill>
                <a:effectLst/>
                <a:uLnTx/>
                <a:uFillTx/>
                <a:latin typeface="Calibri" pitchFamily="34" charset="0"/>
                <a:cs typeface="Arial" pitchFamily="34" charset="0"/>
              </a:rPr>
              <a:t>fp</a:t>
            </a:r>
            <a:r>
              <a:rPr kumimoji="0" lang="en-US" sz="2400" b="0" i="0" u="none" strike="noStrike" kern="1200" cap="none" spc="0" normalizeH="0" dirty="0">
                <a:ln>
                  <a:noFill/>
                </a:ln>
                <a:solidFill>
                  <a:schemeClr val="tx2"/>
                </a:solidFill>
                <a:effectLst/>
                <a:uLnTx/>
                <a:uFillTx/>
                <a:latin typeface="Calibri" pitchFamily="34" charset="0"/>
                <a:cs typeface="Arial" pitchFamily="34" charset="0"/>
              </a:rPr>
              <a:t>, </a:t>
            </a:r>
            <a:r>
              <a:rPr kumimoji="0" lang="en-US" sz="2400" b="0" i="0" u="none" strike="noStrike" kern="1200" cap="none" spc="0" normalizeH="0" dirty="0" err="1">
                <a:ln>
                  <a:noFill/>
                </a:ln>
                <a:solidFill>
                  <a:schemeClr val="tx2"/>
                </a:solidFill>
                <a:effectLst/>
                <a:uLnTx/>
                <a:uFillTx/>
                <a:latin typeface="Calibri" pitchFamily="34" charset="0"/>
                <a:cs typeface="Arial" pitchFamily="34" charset="0"/>
              </a:rPr>
              <a:t>sp</a:t>
            </a:r>
            <a:r>
              <a:rPr kumimoji="0" lang="en-US" sz="2400" b="0" i="0" u="none" strike="noStrike" kern="1200" cap="none" spc="0" normalizeH="0" dirty="0">
                <a:ln>
                  <a:noFill/>
                </a:ln>
                <a:solidFill>
                  <a:schemeClr val="tx2"/>
                </a:solidFill>
                <a:effectLst/>
                <a:uLnTx/>
                <a:uFillTx/>
                <a:latin typeface="Calibri" pitchFamily="34" charset="0"/>
                <a:cs typeface="Arial" pitchFamily="34" charset="0"/>
              </a:rPr>
              <a:t>, </a:t>
            </a:r>
            <a:r>
              <a:rPr lang="en-US" dirty="0">
                <a:solidFill>
                  <a:schemeClr val="tx2"/>
                </a:solidFill>
                <a:latin typeface="Calibri" pitchFamily="34" charset="0"/>
                <a:cs typeface="Arial" pitchFamily="34" charset="0"/>
              </a:rPr>
              <a:t>12</a:t>
            </a:r>
            <a:endParaRPr kumimoji="0" lang="en-US" sz="2400" b="0" i="0" u="none" strike="noStrike" kern="1200" cap="none" spc="0" normalizeH="0" dirty="0">
              <a:ln>
                <a:noFill/>
              </a:ln>
              <a:solidFill>
                <a:schemeClr val="tx2"/>
              </a:solidFill>
              <a:effectLst/>
              <a:uLnTx/>
              <a:uFillTx/>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noProof="0" dirty="0">
                <a:solidFill>
                  <a:schemeClr val="tx2"/>
                </a:solidFill>
                <a:latin typeface="Calibri" pitchFamily="34" charset="0"/>
                <a:cs typeface="Arial" pitchFamily="34" charset="0"/>
              </a:rPr>
              <a:t>	SW s2, </a:t>
            </a:r>
            <a:r>
              <a:rPr lang="en-US" sz="2400" baseline="0" noProof="0" dirty="0" err="1">
                <a:solidFill>
                  <a:schemeClr val="tx2"/>
                </a:solidFill>
                <a:latin typeface="Calibri" pitchFamily="34" charset="0"/>
                <a:cs typeface="Arial" pitchFamily="34" charset="0"/>
              </a:rPr>
              <a:t>sp</a:t>
            </a:r>
            <a:r>
              <a:rPr lang="en-US" sz="2400" baseline="0" noProof="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8</a:t>
            </a:r>
            <a:endParaRPr lang="en-US" sz="2400" baseline="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tx2"/>
                </a:solidFill>
                <a:latin typeface="Calibri" pitchFamily="34" charset="0"/>
                <a:cs typeface="Arial" pitchFamily="34" charset="0"/>
              </a:rPr>
              <a:t>	SW s1, </a:t>
            </a:r>
            <a:r>
              <a:rPr lang="en-US" sz="2400" dirty="0" err="1">
                <a:solidFill>
                  <a:schemeClr val="tx2"/>
                </a:solidFill>
                <a:latin typeface="Calibri" pitchFamily="34" charset="0"/>
                <a:cs typeface="Arial" pitchFamily="34" charset="0"/>
              </a:rPr>
              <a:t>sp</a:t>
            </a:r>
            <a:r>
              <a:rPr lang="en-US" sz="240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4</a:t>
            </a:r>
            <a:endParaRPr lang="en-US" sz="2400" baseline="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tx2"/>
                </a:solidFill>
                <a:latin typeface="Calibri" pitchFamily="34" charset="0"/>
                <a:cs typeface="Arial" pitchFamily="34" charset="0"/>
              </a:rPr>
              <a:t>	ADDI </a:t>
            </a:r>
            <a:r>
              <a:rPr lang="en-US" sz="2400" dirty="0" err="1">
                <a:solidFill>
                  <a:schemeClr val="tx2"/>
                </a:solidFill>
                <a:latin typeface="Calibri" pitchFamily="34" charset="0"/>
                <a:cs typeface="Arial" pitchFamily="34" charset="0"/>
              </a:rPr>
              <a:t>fp</a:t>
            </a:r>
            <a:r>
              <a:rPr lang="en-US" sz="2400" dirty="0">
                <a:solidFill>
                  <a:schemeClr val="tx2"/>
                </a:solidFill>
                <a:latin typeface="Calibri" pitchFamily="34" charset="0"/>
                <a:cs typeface="Arial" pitchFamily="34" charset="0"/>
              </a:rPr>
              <a:t>, </a:t>
            </a:r>
            <a:r>
              <a:rPr lang="en-US" sz="2400" dirty="0" err="1">
                <a:solidFill>
                  <a:schemeClr val="tx2"/>
                </a:solidFill>
                <a:latin typeface="Calibri" pitchFamily="34" charset="0"/>
                <a:cs typeface="Arial" pitchFamily="34" charset="0"/>
              </a:rPr>
              <a:t>sp</a:t>
            </a:r>
            <a:r>
              <a:rPr lang="en-US" sz="240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24</a:t>
            </a:r>
            <a:endParaRPr lang="en-US" sz="240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2400" baseline="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240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tx2"/>
                </a:solidFill>
                <a:latin typeface="Calibri" pitchFamily="34" charset="0"/>
                <a:cs typeface="Arial" pitchFamily="34" charset="0"/>
              </a:rPr>
              <a:t>	LW s1, </a:t>
            </a:r>
            <a:r>
              <a:rPr lang="en-US" sz="2400" dirty="0" err="1">
                <a:solidFill>
                  <a:schemeClr val="tx2"/>
                </a:solidFill>
                <a:latin typeface="Calibri" pitchFamily="34" charset="0"/>
                <a:cs typeface="Arial" pitchFamily="34" charset="0"/>
              </a:rPr>
              <a:t>sp</a:t>
            </a:r>
            <a:r>
              <a:rPr lang="en-US" sz="2400" dirty="0">
                <a:solidFill>
                  <a:schemeClr val="tx2"/>
                </a:solidFill>
                <a:latin typeface="Calibri" pitchFamily="34" charset="0"/>
                <a:cs typeface="Arial" pitchFamily="34" charset="0"/>
              </a:rPr>
              <a:t>, 4</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noProof="0" dirty="0">
                <a:solidFill>
                  <a:schemeClr val="tx2"/>
                </a:solidFill>
                <a:latin typeface="Calibri" pitchFamily="34" charset="0"/>
                <a:cs typeface="Arial" pitchFamily="34" charset="0"/>
              </a:rPr>
              <a:t>	LW</a:t>
            </a:r>
            <a:r>
              <a:rPr lang="en-US" sz="2400" noProof="0" dirty="0">
                <a:solidFill>
                  <a:schemeClr val="tx2"/>
                </a:solidFill>
                <a:latin typeface="Calibri" pitchFamily="34" charset="0"/>
                <a:cs typeface="Arial" pitchFamily="34" charset="0"/>
              </a:rPr>
              <a:t> s2, </a:t>
            </a:r>
            <a:r>
              <a:rPr lang="en-US" sz="2400" noProof="0" dirty="0" err="1">
                <a:solidFill>
                  <a:schemeClr val="tx2"/>
                </a:solidFill>
                <a:latin typeface="Calibri" pitchFamily="34" charset="0"/>
                <a:cs typeface="Arial" pitchFamily="34" charset="0"/>
              </a:rPr>
              <a:t>sp</a:t>
            </a:r>
            <a:r>
              <a:rPr lang="en-US" sz="2400" noProof="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8</a:t>
            </a:r>
            <a:endParaRPr lang="en-US" sz="240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a:solidFill>
                  <a:schemeClr val="tx2"/>
                </a:solidFill>
                <a:latin typeface="Calibri" pitchFamily="34" charset="0"/>
                <a:cs typeface="Arial" pitchFamily="34" charset="0"/>
              </a:rPr>
              <a:t>	LW </a:t>
            </a:r>
            <a:r>
              <a:rPr lang="en-US" sz="2400" baseline="0" dirty="0" err="1">
                <a:solidFill>
                  <a:schemeClr val="tx2"/>
                </a:solidFill>
                <a:latin typeface="Calibri" pitchFamily="34" charset="0"/>
                <a:cs typeface="Arial" pitchFamily="34" charset="0"/>
              </a:rPr>
              <a:t>fp</a:t>
            </a:r>
            <a:r>
              <a:rPr lang="en-US" sz="2400" baseline="0" dirty="0">
                <a:solidFill>
                  <a:schemeClr val="tx2"/>
                </a:solidFill>
                <a:latin typeface="Calibri" pitchFamily="34" charset="0"/>
                <a:cs typeface="Arial" pitchFamily="34" charset="0"/>
              </a:rPr>
              <a:t>, </a:t>
            </a:r>
            <a:r>
              <a:rPr lang="en-US" sz="2400" baseline="0" dirty="0" err="1">
                <a:solidFill>
                  <a:schemeClr val="tx2"/>
                </a:solidFill>
                <a:latin typeface="Calibri" pitchFamily="34" charset="0"/>
                <a:cs typeface="Arial" pitchFamily="34" charset="0"/>
              </a:rPr>
              <a:t>sp</a:t>
            </a:r>
            <a:r>
              <a:rPr lang="en-US" sz="2400" baseline="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12</a:t>
            </a:r>
            <a:endParaRPr lang="en-US" sz="2400" baseline="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tx2"/>
                </a:solidFill>
                <a:latin typeface="Calibri" pitchFamily="34" charset="0"/>
                <a:cs typeface="Arial" pitchFamily="34" charset="0"/>
              </a:rPr>
              <a:t>	LW </a:t>
            </a:r>
            <a:r>
              <a:rPr lang="en-US" sz="2400" noProof="0" dirty="0" err="1">
                <a:solidFill>
                  <a:schemeClr val="tx2"/>
                </a:solidFill>
                <a:latin typeface="Calibri" pitchFamily="34" charset="0"/>
                <a:cs typeface="Arial" pitchFamily="34" charset="0"/>
              </a:rPr>
              <a:t>ra</a:t>
            </a:r>
            <a:r>
              <a:rPr lang="en-US" sz="2400" noProof="0" dirty="0">
                <a:solidFill>
                  <a:schemeClr val="tx2"/>
                </a:solidFill>
                <a:latin typeface="Calibri" pitchFamily="34" charset="0"/>
                <a:cs typeface="Arial" pitchFamily="34" charset="0"/>
              </a:rPr>
              <a:t>, </a:t>
            </a:r>
            <a:r>
              <a:rPr lang="en-US" sz="2400" noProof="0" dirty="0" err="1">
                <a:solidFill>
                  <a:schemeClr val="tx2"/>
                </a:solidFill>
                <a:latin typeface="Calibri" pitchFamily="34" charset="0"/>
                <a:cs typeface="Arial" pitchFamily="34" charset="0"/>
              </a:rPr>
              <a:t>sp</a:t>
            </a:r>
            <a:r>
              <a:rPr lang="en-US" sz="2400" noProof="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16</a:t>
            </a:r>
            <a:endParaRPr lang="en-US" sz="240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a:solidFill>
                  <a:schemeClr val="tx2"/>
                </a:solidFill>
                <a:latin typeface="Calibri" pitchFamily="34" charset="0"/>
                <a:cs typeface="Arial" pitchFamily="34" charset="0"/>
              </a:rPr>
              <a:t>	ADDI </a:t>
            </a:r>
            <a:r>
              <a:rPr lang="en-US" sz="2400" baseline="0" dirty="0" err="1">
                <a:solidFill>
                  <a:schemeClr val="tx2"/>
                </a:solidFill>
                <a:latin typeface="Calibri" pitchFamily="34" charset="0"/>
                <a:cs typeface="Arial" pitchFamily="34" charset="0"/>
              </a:rPr>
              <a:t>sp</a:t>
            </a:r>
            <a:r>
              <a:rPr lang="en-US" sz="2400" baseline="0" dirty="0">
                <a:solidFill>
                  <a:schemeClr val="tx2"/>
                </a:solidFill>
                <a:latin typeface="Calibri" pitchFamily="34" charset="0"/>
                <a:cs typeface="Arial" pitchFamily="34" charset="0"/>
              </a:rPr>
              <a:t>, </a:t>
            </a:r>
            <a:r>
              <a:rPr lang="en-US" sz="2400" baseline="0" dirty="0" err="1">
                <a:solidFill>
                  <a:schemeClr val="tx2"/>
                </a:solidFill>
                <a:latin typeface="Calibri" pitchFamily="34" charset="0"/>
                <a:cs typeface="Arial" pitchFamily="34" charset="0"/>
              </a:rPr>
              <a:t>sp</a:t>
            </a:r>
            <a:r>
              <a:rPr lang="en-US" sz="2400" baseline="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28</a:t>
            </a:r>
            <a:endParaRPr lang="en-US" sz="2400" baseline="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tx2"/>
                </a:solidFill>
                <a:latin typeface="Calibri" pitchFamily="34" charset="0"/>
                <a:cs typeface="Arial" pitchFamily="34" charset="0"/>
              </a:rPr>
              <a:t>	JR </a:t>
            </a:r>
            <a:r>
              <a:rPr lang="en-US" sz="2400" noProof="0" dirty="0" err="1">
                <a:solidFill>
                  <a:schemeClr val="tx2"/>
                </a:solidFill>
                <a:latin typeface="Calibri" pitchFamily="34" charset="0"/>
                <a:cs typeface="Arial" pitchFamily="34" charset="0"/>
              </a:rPr>
              <a:t>ra</a:t>
            </a:r>
            <a:endParaRPr lang="en-US" sz="240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a:solidFill>
                  <a:schemeClr val="tx2"/>
                </a:solidFill>
                <a:latin typeface="Calibri" pitchFamily="34" charset="0"/>
                <a:cs typeface="Arial" pitchFamily="34" charset="0"/>
              </a:rPr>
              <a:t>	</a:t>
            </a:r>
            <a:endParaRPr lang="en-US" sz="2400" baseline="0" noProof="0" dirty="0">
              <a:solidFill>
                <a:schemeClr val="accent6"/>
              </a:solidFill>
              <a:latin typeface="Calibri" pitchFamily="34" charset="0"/>
              <a:cs typeface="Arial" pitchFamily="34" charset="0"/>
            </a:endParaRPr>
          </a:p>
        </p:txBody>
      </p:sp>
      <p:sp>
        <p:nvSpPr>
          <p:cNvPr id="35" name="TextBox 34"/>
          <p:cNvSpPr txBox="1"/>
          <p:nvPr/>
        </p:nvSpPr>
        <p:spPr>
          <a:xfrm>
            <a:off x="4343400" y="3562290"/>
            <a:ext cx="2305183" cy="677108"/>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Body</a:t>
            </a:r>
          </a:p>
          <a:p>
            <a:r>
              <a:rPr lang="en-US" sz="1400" dirty="0">
                <a:solidFill>
                  <a:schemeClr val="tx2"/>
                </a:solidFill>
                <a:latin typeface="Source Sans Pro" panose="020B0503030403020204"/>
              </a:rPr>
              <a:t>(previous slide, Activity #1)</a:t>
            </a:r>
          </a:p>
        </p:txBody>
      </p:sp>
      <p:grpSp>
        <p:nvGrpSpPr>
          <p:cNvPr id="36" name="Group 35"/>
          <p:cNvGrpSpPr/>
          <p:nvPr/>
        </p:nvGrpSpPr>
        <p:grpSpPr>
          <a:xfrm>
            <a:off x="426790" y="873858"/>
            <a:ext cx="3875049" cy="2305113"/>
            <a:chOff x="2092237" y="996392"/>
            <a:chExt cx="2414449" cy="2204008"/>
          </a:xfrm>
        </p:grpSpPr>
        <p:grpSp>
          <p:nvGrpSpPr>
            <p:cNvPr id="37" name="Group 36"/>
            <p:cNvGrpSpPr/>
            <p:nvPr/>
          </p:nvGrpSpPr>
          <p:grpSpPr>
            <a:xfrm>
              <a:off x="2092237" y="996392"/>
              <a:ext cx="878502" cy="518130"/>
              <a:chOff x="-329268" y="3327266"/>
              <a:chExt cx="878502" cy="518130"/>
            </a:xfrm>
          </p:grpSpPr>
          <p:sp>
            <p:nvSpPr>
              <p:cNvPr id="39" name="TextBox 38"/>
              <p:cNvSpPr txBox="1"/>
              <p:nvPr/>
            </p:nvSpPr>
            <p:spPr>
              <a:xfrm>
                <a:off x="-258278" y="3374552"/>
                <a:ext cx="714899" cy="470844"/>
              </a:xfrm>
              <a:prstGeom prst="rect">
                <a:avLst/>
              </a:prstGeom>
              <a:noFill/>
              <a:ln>
                <a:noFill/>
              </a:ln>
            </p:spPr>
            <p:txBody>
              <a:bodyPr wrap="square" lIns="0" tIns="0" rIns="0" bIns="0" rtlCol="0">
                <a:spAutoFit/>
              </a:bodyPr>
              <a:lstStyle/>
              <a:p>
                <a:r>
                  <a:rPr lang="en-US" sz="1600" dirty="0">
                    <a:solidFill>
                      <a:schemeClr val="tx2"/>
                    </a:solidFill>
                    <a:latin typeface="Source Sans Pro" panose="020B0503030403020204"/>
                  </a:rPr>
                  <a:t>Space for t0 </a:t>
                </a:r>
              </a:p>
              <a:p>
                <a:endParaRPr lang="en-US" sz="1600" dirty="0">
                  <a:solidFill>
                    <a:schemeClr val="tx2"/>
                  </a:solidFill>
                  <a:latin typeface="Source Sans Pro" panose="020B0503030403020204"/>
                </a:endParaRPr>
              </a:p>
            </p:txBody>
          </p:sp>
          <p:sp>
            <p:nvSpPr>
              <p:cNvPr id="40" name="Rounded Rectangle 39"/>
              <p:cNvSpPr/>
              <p:nvPr/>
            </p:nvSpPr>
            <p:spPr>
              <a:xfrm>
                <a:off x="-329268" y="3327266"/>
                <a:ext cx="878502" cy="40243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
          <p:nvSpPr>
            <p:cNvPr id="38" name="Freeform 37"/>
            <p:cNvSpPr/>
            <p:nvPr/>
          </p:nvSpPr>
          <p:spPr>
            <a:xfrm>
              <a:off x="2513161" y="1407958"/>
              <a:ext cx="1993525" cy="1792442"/>
            </a:xfrm>
            <a:custGeom>
              <a:avLst/>
              <a:gdLst>
                <a:gd name="connsiteX0" fmla="*/ 0 w 1077686"/>
                <a:gd name="connsiteY0" fmla="*/ 0 h 1140833"/>
                <a:gd name="connsiteX1" fmla="*/ 571500 w 1077686"/>
                <a:gd name="connsiteY1" fmla="*/ 1012371 h 1140833"/>
                <a:gd name="connsiteX2" fmla="*/ 1077686 w 1077686"/>
                <a:gd name="connsiteY2" fmla="*/ 1126671 h 1140833"/>
              </a:gdLst>
              <a:ahLst/>
              <a:cxnLst>
                <a:cxn ang="0">
                  <a:pos x="connsiteX0" y="connsiteY0"/>
                </a:cxn>
                <a:cxn ang="0">
                  <a:pos x="connsiteX1" y="connsiteY1"/>
                </a:cxn>
                <a:cxn ang="0">
                  <a:pos x="connsiteX2" y="connsiteY2"/>
                </a:cxn>
              </a:cxnLst>
              <a:rect l="l" t="t" r="r" b="b"/>
              <a:pathLst>
                <a:path w="1077686" h="1140833">
                  <a:moveTo>
                    <a:pt x="0" y="0"/>
                  </a:moveTo>
                  <a:cubicBezTo>
                    <a:pt x="195943" y="412296"/>
                    <a:pt x="391886" y="824593"/>
                    <a:pt x="571500" y="1012371"/>
                  </a:cubicBezTo>
                  <a:cubicBezTo>
                    <a:pt x="751114" y="1200150"/>
                    <a:pt x="1077686" y="1126671"/>
                    <a:pt x="1077686" y="1126671"/>
                  </a:cubicBezTo>
                </a:path>
              </a:pathLst>
            </a:custGeom>
            <a:noFill/>
            <a:ln>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
        <p:nvSpPr>
          <p:cNvPr id="41" name="Rectangle 40"/>
          <p:cNvSpPr/>
          <p:nvPr>
            <p:custDataLst>
              <p:tags r:id="rId3"/>
            </p:custDataLst>
          </p:nvPr>
        </p:nvSpPr>
        <p:spPr>
          <a:xfrm>
            <a:off x="1082886" y="2569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42" name="Rectangle 41"/>
          <p:cNvSpPr/>
          <p:nvPr>
            <p:custDataLst>
              <p:tags r:id="rId4"/>
            </p:custDataLst>
          </p:nvPr>
        </p:nvSpPr>
        <p:spPr>
          <a:xfrm>
            <a:off x="1082886" y="2950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fp</a:t>
            </a:r>
            <a:endParaRPr lang="en-US" sz="2200" dirty="0">
              <a:solidFill>
                <a:schemeClr val="tx2"/>
              </a:solidFill>
              <a:latin typeface="Source Sans Pro" panose="020B0503030403020204"/>
            </a:endParaRPr>
          </a:p>
        </p:txBody>
      </p:sp>
      <p:sp>
        <p:nvSpPr>
          <p:cNvPr id="43" name="TextBox 42"/>
          <p:cNvSpPr txBox="1"/>
          <p:nvPr>
            <p:custDataLst>
              <p:tags r:id="rId5"/>
            </p:custDataLst>
          </p:nvPr>
        </p:nvSpPr>
        <p:spPr>
          <a:xfrm>
            <a:off x="-95163" y="1810138"/>
            <a:ext cx="998991" cy="461665"/>
          </a:xfrm>
          <a:prstGeom prst="rect">
            <a:avLst/>
          </a:prstGeom>
          <a:noFill/>
        </p:spPr>
        <p:txBody>
          <a:bodyPr wrap="none" rtlCol="0">
            <a:spAutoFit/>
          </a:bodyPr>
          <a:lstStyle/>
          <a:p>
            <a:r>
              <a:rPr lang="en-US" dirty="0">
                <a:solidFill>
                  <a:schemeClr val="tx2"/>
                </a:solidFill>
                <a:latin typeface="Source Sans Pro" panose="020B0503030403020204"/>
              </a:rPr>
              <a:t>$</a:t>
            </a:r>
            <a:r>
              <a:rPr lang="en-US" dirty="0" err="1">
                <a:solidFill>
                  <a:schemeClr val="tx2"/>
                </a:solidFill>
                <a:latin typeface="Source Sans Pro" panose="020B0503030403020204"/>
              </a:rPr>
              <a:t>fp</a:t>
            </a:r>
            <a:r>
              <a:rPr lang="en-US" dirty="0">
                <a:solidFill>
                  <a:schemeClr val="tx2"/>
                </a:solidFill>
                <a:latin typeface="Source Sans Pro" panose="020B0503030403020204"/>
              </a:rPr>
              <a:t> </a:t>
            </a:r>
            <a:r>
              <a:rPr lang="en-US" dirty="0">
                <a:solidFill>
                  <a:schemeClr val="tx2"/>
                </a:solidFill>
                <a:latin typeface="Source Sans Pro" panose="020B0503030403020204"/>
                <a:sym typeface="Wingdings" pitchFamily="2" charset="2"/>
              </a:rPr>
              <a:t></a:t>
            </a:r>
            <a:endParaRPr lang="en-US" dirty="0">
              <a:solidFill>
                <a:schemeClr val="tx2"/>
              </a:solidFill>
              <a:latin typeface="Source Sans Pro" panose="020B0503030403020204"/>
            </a:endParaRPr>
          </a:p>
        </p:txBody>
      </p:sp>
      <p:sp>
        <p:nvSpPr>
          <p:cNvPr id="44" name="TextBox 43"/>
          <p:cNvSpPr txBox="1"/>
          <p:nvPr>
            <p:custDataLst>
              <p:tags r:id="rId6"/>
            </p:custDataLst>
          </p:nvPr>
        </p:nvSpPr>
        <p:spPr>
          <a:xfrm>
            <a:off x="-94411" y="4288959"/>
            <a:ext cx="1215397" cy="523220"/>
          </a:xfrm>
          <a:prstGeom prst="rect">
            <a:avLst/>
          </a:prstGeom>
          <a:noFill/>
        </p:spPr>
        <p:txBody>
          <a:bodyPr wrap="none" rtlCol="0">
            <a:spAutoFit/>
          </a:bodyPr>
          <a:lstStyle/>
          <a:p>
            <a:r>
              <a:rPr lang="en-US" sz="2800" dirty="0">
                <a:solidFill>
                  <a:schemeClr val="tx2"/>
                </a:solidFill>
                <a:latin typeface="Source Sans Pro" panose="020B0503030403020204"/>
              </a:rPr>
              <a:t>$sp </a:t>
            </a:r>
            <a:r>
              <a:rPr lang="en-US" sz="2800" dirty="0">
                <a:solidFill>
                  <a:schemeClr val="tx2"/>
                </a:solidFill>
                <a:latin typeface="Source Sans Pro" panose="020B0503030403020204"/>
                <a:sym typeface="Wingdings" pitchFamily="2" charset="2"/>
              </a:rPr>
              <a:t></a:t>
            </a:r>
            <a:endParaRPr lang="en-US" sz="2800" dirty="0">
              <a:solidFill>
                <a:schemeClr val="tx2"/>
              </a:solidFill>
              <a:latin typeface="Source Sans Pro" panose="020B0503030403020204"/>
            </a:endParaRPr>
          </a:p>
        </p:txBody>
      </p:sp>
      <p:sp>
        <p:nvSpPr>
          <p:cNvPr id="45" name="Rectangle 44"/>
          <p:cNvSpPr/>
          <p:nvPr>
            <p:custDataLst>
              <p:tags r:id="rId7"/>
            </p:custDataLst>
          </p:nvPr>
        </p:nvSpPr>
        <p:spPr>
          <a:xfrm>
            <a:off x="1082886" y="3331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a:t>
            </a:r>
            <a:r>
              <a:rPr lang="en-US" sz="2200" dirty="0">
                <a:solidFill>
                  <a:schemeClr val="tx2"/>
                </a:solidFill>
                <a:latin typeface="Source Sans Pro" panose="020B0503030403020204"/>
              </a:rPr>
              <a:t> s2</a:t>
            </a:r>
          </a:p>
        </p:txBody>
      </p:sp>
      <p:sp>
        <p:nvSpPr>
          <p:cNvPr id="46" name="Rectangle 45"/>
          <p:cNvSpPr/>
          <p:nvPr>
            <p:custDataLst>
              <p:tags r:id="rId8"/>
            </p:custDataLst>
          </p:nvPr>
        </p:nvSpPr>
        <p:spPr>
          <a:xfrm>
            <a:off x="1082886" y="3712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a:t>
            </a:r>
            <a:r>
              <a:rPr lang="en-US" sz="2200" dirty="0">
                <a:solidFill>
                  <a:schemeClr val="tx2"/>
                </a:solidFill>
                <a:latin typeface="Source Sans Pro" panose="020B0503030403020204"/>
              </a:rPr>
              <a:t> s1</a:t>
            </a:r>
          </a:p>
        </p:txBody>
      </p:sp>
      <p:sp>
        <p:nvSpPr>
          <p:cNvPr id="47" name="Rectangle 46"/>
          <p:cNvSpPr/>
          <p:nvPr>
            <p:custDataLst>
              <p:tags r:id="rId9"/>
            </p:custDataLst>
          </p:nvPr>
        </p:nvSpPr>
        <p:spPr>
          <a:xfrm>
            <a:off x="1082886" y="4093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local t0</a:t>
            </a:r>
          </a:p>
        </p:txBody>
      </p:sp>
      <p:sp>
        <p:nvSpPr>
          <p:cNvPr id="48" name="Rectangle 47"/>
          <p:cNvSpPr/>
          <p:nvPr>
            <p:custDataLst>
              <p:tags r:id="rId10"/>
            </p:custDataLst>
          </p:nvPr>
        </p:nvSpPr>
        <p:spPr>
          <a:xfrm>
            <a:off x="1082886" y="4474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outgoing 9</a:t>
            </a:r>
            <a:r>
              <a:rPr lang="en-US" sz="2200" baseline="30000" dirty="0">
                <a:solidFill>
                  <a:schemeClr val="tx2"/>
                </a:solidFill>
                <a:latin typeface="Source Sans Pro" panose="020B0503030403020204"/>
              </a:rPr>
              <a:t>th</a:t>
            </a:r>
            <a:r>
              <a:rPr lang="en-US" sz="2200" dirty="0">
                <a:solidFill>
                  <a:schemeClr val="tx2"/>
                </a:solidFill>
                <a:latin typeface="Source Sans Pro" panose="020B0503030403020204"/>
              </a:rPr>
              <a:t> </a:t>
            </a:r>
            <a:r>
              <a:rPr lang="en-US" sz="2200" dirty="0" err="1">
                <a:solidFill>
                  <a:schemeClr val="tx2"/>
                </a:solidFill>
                <a:latin typeface="Source Sans Pro" panose="020B0503030403020204"/>
              </a:rPr>
              <a:t>arg</a:t>
            </a:r>
            <a:endParaRPr lang="en-US" sz="2200" dirty="0">
              <a:solidFill>
                <a:schemeClr val="tx2"/>
              </a:solidFill>
              <a:latin typeface="Source Sans Pro" panose="020B0503030403020204"/>
            </a:endParaRPr>
          </a:p>
        </p:txBody>
      </p:sp>
      <p:sp>
        <p:nvSpPr>
          <p:cNvPr id="49" name="Rectangle 48"/>
          <p:cNvSpPr/>
          <p:nvPr>
            <p:custDataLst>
              <p:tags r:id="rId11"/>
            </p:custDataLst>
          </p:nvPr>
        </p:nvSpPr>
        <p:spPr>
          <a:xfrm>
            <a:off x="1082886" y="4855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a7</a:t>
            </a:r>
          </a:p>
        </p:txBody>
      </p:sp>
      <p:sp>
        <p:nvSpPr>
          <p:cNvPr id="50" name="Rectangle 49"/>
          <p:cNvSpPr/>
          <p:nvPr>
            <p:custDataLst>
              <p:tags r:id="rId12"/>
            </p:custDataLst>
          </p:nvPr>
        </p:nvSpPr>
        <p:spPr>
          <a:xfrm>
            <a:off x="1082886" y="5236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a6</a:t>
            </a:r>
          </a:p>
        </p:txBody>
      </p:sp>
      <p:sp>
        <p:nvSpPr>
          <p:cNvPr id="51" name="Rectangle 50"/>
          <p:cNvSpPr/>
          <p:nvPr>
            <p:custDataLst>
              <p:tags r:id="rId13"/>
            </p:custDataLst>
          </p:nvPr>
        </p:nvSpPr>
        <p:spPr>
          <a:xfrm>
            <a:off x="1082886" y="5617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a:t>
            </a:r>
          </a:p>
        </p:txBody>
      </p:sp>
      <p:sp>
        <p:nvSpPr>
          <p:cNvPr id="52" name="Rectangle 51"/>
          <p:cNvSpPr/>
          <p:nvPr>
            <p:custDataLst>
              <p:tags r:id="rId14"/>
            </p:custDataLst>
          </p:nvPr>
        </p:nvSpPr>
        <p:spPr>
          <a:xfrm>
            <a:off x="1082886" y="5998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a1</a:t>
            </a:r>
          </a:p>
        </p:txBody>
      </p:sp>
      <p:sp>
        <p:nvSpPr>
          <p:cNvPr id="53" name="Rectangle 52"/>
          <p:cNvSpPr/>
          <p:nvPr>
            <p:custDataLst>
              <p:tags r:id="rId15"/>
            </p:custDataLst>
          </p:nvPr>
        </p:nvSpPr>
        <p:spPr>
          <a:xfrm>
            <a:off x="1082886" y="6379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a0</a:t>
            </a:r>
          </a:p>
        </p:txBody>
      </p:sp>
      <p:cxnSp>
        <p:nvCxnSpPr>
          <p:cNvPr id="54" name="Straight Connector 53"/>
          <p:cNvCxnSpPr/>
          <p:nvPr>
            <p:custDataLst>
              <p:tags r:id="rId16"/>
            </p:custDataLst>
          </p:nvPr>
        </p:nvCxnSpPr>
        <p:spPr>
          <a:xfrm flipH="1">
            <a:off x="1082886" y="1756064"/>
            <a:ext cx="12800" cy="515670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7"/>
            </p:custDataLst>
          </p:nvPr>
        </p:nvCxnSpPr>
        <p:spPr>
          <a:xfrm>
            <a:off x="3445085" y="1709305"/>
            <a:ext cx="1" cy="52034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83206" y="5998369"/>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-28</a:t>
            </a:r>
          </a:p>
        </p:txBody>
      </p:sp>
      <p:sp>
        <p:nvSpPr>
          <p:cNvPr id="57" name="TextBox 56"/>
          <p:cNvSpPr txBox="1"/>
          <p:nvPr/>
        </p:nvSpPr>
        <p:spPr>
          <a:xfrm>
            <a:off x="586761" y="5623084"/>
            <a:ext cx="441146" cy="400110"/>
          </a:xfrm>
          <a:prstGeom prst="rect">
            <a:avLst/>
          </a:prstGeom>
          <a:noFill/>
        </p:spPr>
        <p:txBody>
          <a:bodyPr wrap="none" rtlCol="0">
            <a:spAutoFit/>
          </a:bodyPr>
          <a:lstStyle/>
          <a:p>
            <a:r>
              <a:rPr lang="en-US" sz="2000" dirty="0">
                <a:solidFill>
                  <a:schemeClr val="tx2"/>
                </a:solidFill>
                <a:latin typeface="Source Sans Pro" panose="020B0503030403020204"/>
              </a:rPr>
              <a:t>…</a:t>
            </a:r>
          </a:p>
        </p:txBody>
      </p:sp>
      <p:sp>
        <p:nvSpPr>
          <p:cNvPr id="58" name="TextBox 57"/>
          <p:cNvSpPr txBox="1"/>
          <p:nvPr/>
        </p:nvSpPr>
        <p:spPr>
          <a:xfrm>
            <a:off x="554352" y="5230654"/>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-12</a:t>
            </a:r>
          </a:p>
        </p:txBody>
      </p:sp>
      <p:sp>
        <p:nvSpPr>
          <p:cNvPr id="59" name="TextBox 58"/>
          <p:cNvSpPr txBox="1"/>
          <p:nvPr/>
        </p:nvSpPr>
        <p:spPr>
          <a:xfrm>
            <a:off x="625686" y="4855369"/>
            <a:ext cx="412292" cy="400110"/>
          </a:xfrm>
          <a:prstGeom prst="rect">
            <a:avLst/>
          </a:prstGeom>
          <a:noFill/>
        </p:spPr>
        <p:txBody>
          <a:bodyPr wrap="none" rtlCol="0">
            <a:spAutoFit/>
          </a:bodyPr>
          <a:lstStyle/>
          <a:p>
            <a:r>
              <a:rPr lang="en-US" sz="2000" dirty="0">
                <a:solidFill>
                  <a:schemeClr val="tx2"/>
                </a:solidFill>
                <a:latin typeface="Source Sans Pro" panose="020B0503030403020204"/>
              </a:rPr>
              <a:t>-8</a:t>
            </a:r>
          </a:p>
        </p:txBody>
      </p:sp>
      <p:sp>
        <p:nvSpPr>
          <p:cNvPr id="60" name="TextBox 59"/>
          <p:cNvSpPr txBox="1"/>
          <p:nvPr/>
        </p:nvSpPr>
        <p:spPr>
          <a:xfrm>
            <a:off x="540726" y="6369814"/>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-36</a:t>
            </a:r>
          </a:p>
        </p:txBody>
      </p:sp>
      <p:sp>
        <p:nvSpPr>
          <p:cNvPr id="61" name="TextBox 60"/>
          <p:cNvSpPr txBox="1"/>
          <p:nvPr/>
        </p:nvSpPr>
        <p:spPr>
          <a:xfrm>
            <a:off x="648139" y="4542934"/>
            <a:ext cx="412292" cy="400110"/>
          </a:xfrm>
          <a:prstGeom prst="rect">
            <a:avLst/>
          </a:prstGeom>
          <a:noFill/>
        </p:spPr>
        <p:txBody>
          <a:bodyPr wrap="none" rtlCol="0">
            <a:spAutoFit/>
          </a:bodyPr>
          <a:lstStyle/>
          <a:p>
            <a:r>
              <a:rPr lang="en-US" sz="2000" dirty="0">
                <a:solidFill>
                  <a:schemeClr val="tx2"/>
                </a:solidFill>
                <a:latin typeface="Source Sans Pro" panose="020B0503030403020204"/>
              </a:rPr>
              <a:t>-4</a:t>
            </a:r>
          </a:p>
        </p:txBody>
      </p:sp>
      <p:sp>
        <p:nvSpPr>
          <p:cNvPr id="62" name="TextBox 61"/>
          <p:cNvSpPr txBox="1"/>
          <p:nvPr/>
        </p:nvSpPr>
        <p:spPr>
          <a:xfrm>
            <a:off x="625686" y="409336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0</a:t>
            </a:r>
          </a:p>
        </p:txBody>
      </p:sp>
      <p:sp>
        <p:nvSpPr>
          <p:cNvPr id="63" name="TextBox 62"/>
          <p:cNvSpPr txBox="1"/>
          <p:nvPr/>
        </p:nvSpPr>
        <p:spPr>
          <a:xfrm>
            <a:off x="625686" y="3769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4</a:t>
            </a:r>
          </a:p>
        </p:txBody>
      </p:sp>
      <p:sp>
        <p:nvSpPr>
          <p:cNvPr id="64" name="TextBox 63"/>
          <p:cNvSpPr txBox="1"/>
          <p:nvPr/>
        </p:nvSpPr>
        <p:spPr>
          <a:xfrm>
            <a:off x="625686" y="3388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8</a:t>
            </a:r>
          </a:p>
        </p:txBody>
      </p:sp>
      <p:sp>
        <p:nvSpPr>
          <p:cNvPr id="65" name="TextBox 64"/>
          <p:cNvSpPr txBox="1"/>
          <p:nvPr/>
        </p:nvSpPr>
        <p:spPr>
          <a:xfrm>
            <a:off x="625686" y="3007459"/>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12</a:t>
            </a:r>
          </a:p>
        </p:txBody>
      </p:sp>
      <p:sp>
        <p:nvSpPr>
          <p:cNvPr id="66" name="TextBox 65"/>
          <p:cNvSpPr txBox="1"/>
          <p:nvPr/>
        </p:nvSpPr>
        <p:spPr>
          <a:xfrm>
            <a:off x="625686" y="2626459"/>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16</a:t>
            </a:r>
          </a:p>
        </p:txBody>
      </p:sp>
      <p:sp>
        <p:nvSpPr>
          <p:cNvPr id="67" name="Rectangle 66"/>
          <p:cNvSpPr/>
          <p:nvPr>
            <p:custDataLst>
              <p:tags r:id="rId18"/>
            </p:custDataLst>
          </p:nvPr>
        </p:nvSpPr>
        <p:spPr>
          <a:xfrm>
            <a:off x="1082885" y="1818844"/>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space incoming for a1</a:t>
            </a:r>
          </a:p>
        </p:txBody>
      </p:sp>
      <p:sp>
        <p:nvSpPr>
          <p:cNvPr id="68" name="Rectangle 67"/>
          <p:cNvSpPr/>
          <p:nvPr>
            <p:custDataLst>
              <p:tags r:id="rId19"/>
            </p:custDataLst>
          </p:nvPr>
        </p:nvSpPr>
        <p:spPr>
          <a:xfrm>
            <a:off x="1082885" y="2199844"/>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Space incoming for a0</a:t>
            </a:r>
          </a:p>
        </p:txBody>
      </p:sp>
      <p:sp>
        <p:nvSpPr>
          <p:cNvPr id="69" name="TextBox 68"/>
          <p:cNvSpPr txBox="1"/>
          <p:nvPr/>
        </p:nvSpPr>
        <p:spPr>
          <a:xfrm>
            <a:off x="629017" y="2251933"/>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20</a:t>
            </a:r>
          </a:p>
        </p:txBody>
      </p:sp>
      <p:sp>
        <p:nvSpPr>
          <p:cNvPr id="70" name="TextBox 69"/>
          <p:cNvSpPr txBox="1"/>
          <p:nvPr/>
        </p:nvSpPr>
        <p:spPr>
          <a:xfrm>
            <a:off x="629017" y="1870933"/>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24</a:t>
            </a:r>
          </a:p>
        </p:txBody>
      </p:sp>
      <p:grpSp>
        <p:nvGrpSpPr>
          <p:cNvPr id="71" name="Group 70"/>
          <p:cNvGrpSpPr/>
          <p:nvPr/>
        </p:nvGrpSpPr>
        <p:grpSpPr>
          <a:xfrm>
            <a:off x="2382039" y="1249076"/>
            <a:ext cx="2106835" cy="472487"/>
            <a:chOff x="2555602" y="1576654"/>
            <a:chExt cx="1312718" cy="451762"/>
          </a:xfrm>
        </p:grpSpPr>
        <p:grpSp>
          <p:nvGrpSpPr>
            <p:cNvPr id="72" name="Group 71"/>
            <p:cNvGrpSpPr/>
            <p:nvPr/>
          </p:nvGrpSpPr>
          <p:grpSpPr>
            <a:xfrm>
              <a:off x="2555602" y="1576654"/>
              <a:ext cx="1200331" cy="288270"/>
              <a:chOff x="134097" y="3907528"/>
              <a:chExt cx="1200331" cy="288270"/>
            </a:xfrm>
          </p:grpSpPr>
          <p:sp>
            <p:nvSpPr>
              <p:cNvPr id="74" name="TextBox 73"/>
              <p:cNvSpPr txBox="1"/>
              <p:nvPr/>
            </p:nvSpPr>
            <p:spPr>
              <a:xfrm>
                <a:off x="143885" y="3960377"/>
                <a:ext cx="1190543" cy="235421"/>
              </a:xfrm>
              <a:prstGeom prst="rect">
                <a:avLst/>
              </a:prstGeom>
              <a:noFill/>
              <a:ln>
                <a:noFill/>
              </a:ln>
            </p:spPr>
            <p:txBody>
              <a:bodyPr wrap="square" lIns="0" tIns="0" rIns="0" bIns="0" rtlCol="0">
                <a:spAutoFit/>
              </a:bodyPr>
              <a:lstStyle/>
              <a:p>
                <a:r>
                  <a:rPr lang="en-US" sz="1600" dirty="0">
                    <a:solidFill>
                      <a:schemeClr val="tx2"/>
                    </a:solidFill>
                    <a:latin typeface="Source Sans Pro" panose="020B0503030403020204"/>
                  </a:rPr>
                  <a:t>Space for a0 and a1 </a:t>
                </a:r>
              </a:p>
            </p:txBody>
          </p:sp>
          <p:sp>
            <p:nvSpPr>
              <p:cNvPr id="75" name="Rounded Rectangle 74"/>
              <p:cNvSpPr/>
              <p:nvPr/>
            </p:nvSpPr>
            <p:spPr>
              <a:xfrm>
                <a:off x="134097" y="3907528"/>
                <a:ext cx="1185894" cy="28651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
          <p:nvSpPr>
            <p:cNvPr id="73" name="Freeform 72"/>
            <p:cNvSpPr/>
            <p:nvPr/>
          </p:nvSpPr>
          <p:spPr>
            <a:xfrm>
              <a:off x="3130246" y="1863171"/>
              <a:ext cx="738074" cy="165245"/>
            </a:xfrm>
            <a:custGeom>
              <a:avLst/>
              <a:gdLst>
                <a:gd name="connsiteX0" fmla="*/ 0 w 1077686"/>
                <a:gd name="connsiteY0" fmla="*/ 0 h 1140833"/>
                <a:gd name="connsiteX1" fmla="*/ 571500 w 1077686"/>
                <a:gd name="connsiteY1" fmla="*/ 1012371 h 1140833"/>
                <a:gd name="connsiteX2" fmla="*/ 1077686 w 1077686"/>
                <a:gd name="connsiteY2" fmla="*/ 1126671 h 1140833"/>
              </a:gdLst>
              <a:ahLst/>
              <a:cxnLst>
                <a:cxn ang="0">
                  <a:pos x="connsiteX0" y="connsiteY0"/>
                </a:cxn>
                <a:cxn ang="0">
                  <a:pos x="connsiteX1" y="connsiteY1"/>
                </a:cxn>
                <a:cxn ang="0">
                  <a:pos x="connsiteX2" y="connsiteY2"/>
                </a:cxn>
              </a:cxnLst>
              <a:rect l="l" t="t" r="r" b="b"/>
              <a:pathLst>
                <a:path w="1077686" h="1140833">
                  <a:moveTo>
                    <a:pt x="0" y="0"/>
                  </a:moveTo>
                  <a:cubicBezTo>
                    <a:pt x="195943" y="412296"/>
                    <a:pt x="391886" y="824593"/>
                    <a:pt x="571500" y="1012371"/>
                  </a:cubicBezTo>
                  <a:cubicBezTo>
                    <a:pt x="751114" y="1200150"/>
                    <a:pt x="1077686" y="1126671"/>
                    <a:pt x="1077686" y="1126671"/>
                  </a:cubicBezTo>
                </a:path>
              </a:pathLst>
            </a:custGeom>
            <a:noFill/>
            <a:ln>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Tree>
    <p:extLst>
      <p:ext uri="{BB962C8B-B14F-4D97-AF65-F5344CB8AC3E}">
        <p14:creationId xmlns:p14="http://schemas.microsoft.com/office/powerpoint/2010/main" val="67437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
                                            <p:txEl>
                                              <p:pRg st="11" end="1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
                                            <p:txEl>
                                              <p:pRg st="13" end="1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
                                            <p:txEl>
                                              <p:pRg st="14" end="1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960"/>
        <p:cNvGrpSpPr/>
        <p:nvPr/>
      </p:nvGrpSpPr>
      <p:grpSpPr>
        <a:xfrm>
          <a:off x="0" y="0"/>
          <a:ext cx="0" cy="0"/>
          <a:chOff x="0" y="0"/>
          <a:chExt cx="0" cy="0"/>
        </a:xfrm>
      </p:grpSpPr>
      <p:sp>
        <p:nvSpPr>
          <p:cNvPr id="961" name="Google Shape;961;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Function Call Example</a:t>
            </a:r>
            <a:endParaRPr sz="4400" b="0" i="0" u="none" strike="noStrike" cap="none">
              <a:solidFill>
                <a:schemeClr val="accent1"/>
              </a:solidFill>
              <a:latin typeface="Calibri"/>
              <a:ea typeface="Calibri"/>
              <a:cs typeface="Calibri"/>
              <a:sym typeface="Calibri"/>
            </a:endParaRPr>
          </a:p>
        </p:txBody>
      </p:sp>
      <p:sp>
        <p:nvSpPr>
          <p:cNvPr id="962" name="Google Shape;962;p80"/>
          <p:cNvSpPr txBox="1">
            <a:spLocks noGrp="1"/>
          </p:cNvSpPr>
          <p:nvPr>
            <p:ph type="body" idx="1"/>
          </p:nvPr>
        </p:nvSpPr>
        <p:spPr>
          <a:xfrm>
            <a:off x="457200" y="1676400"/>
            <a:ext cx="8229600" cy="5212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  ... sum(a,b); ...        </a:t>
            </a:r>
            <a:r>
              <a:rPr lang="en-US" sz="2220" b="0" i="0" u="none" strike="noStrike" cap="none">
                <a:solidFill>
                  <a:srgbClr val="A5A5A5"/>
                </a:solidFill>
                <a:latin typeface="Courier New"/>
                <a:ea typeface="Courier New"/>
                <a:cs typeface="Courier New"/>
                <a:sym typeface="Courier New"/>
              </a:rPr>
              <a:t>/* a→s0,b→s1 */</a:t>
            </a:r>
            <a:endParaRPr/>
          </a:p>
          <a:p>
            <a:pPr marL="342900" marR="0" lvl="0" indent="-342900" algn="l" rtl="0">
              <a:lnSpc>
                <a:spcPct val="90000"/>
              </a:lnSpc>
              <a:spcBef>
                <a:spcPts val="1800"/>
              </a:spcBef>
              <a:spcAft>
                <a:spcPts val="0"/>
              </a:spcAft>
              <a:buClr>
                <a:srgbClr val="A5A5A5"/>
              </a:buClr>
              <a:buFont typeface="Times"/>
              <a:buNone/>
            </a:pPr>
            <a:r>
              <a:rPr lang="en-US" sz="2220" b="0" i="0" u="none" strike="noStrike" cap="none">
                <a:solidFill>
                  <a:srgbClr val="A5A5A5"/>
                </a:solidFill>
                <a:latin typeface="Courier New"/>
                <a:ea typeface="Courier New"/>
                <a:cs typeface="Courier New"/>
                <a:sym typeface="Courier New"/>
              </a:rPr>
              <a:t>  </a:t>
            </a:r>
            <a:r>
              <a:rPr lang="en-US" sz="2220" b="0" i="0" u="none" strike="noStrike" cap="none">
                <a:solidFill>
                  <a:schemeClr val="dk1"/>
                </a:solidFill>
                <a:latin typeface="Courier New"/>
                <a:ea typeface="Courier New"/>
                <a:cs typeface="Courier New"/>
                <a:sym typeface="Courier New"/>
              </a:rPr>
              <a:t>int sum(int x, int y) {</a:t>
            </a:r>
            <a:br>
              <a:rPr lang="en-US" sz="2220" b="0" i="0" u="none" strike="noStrike" cap="none">
                <a:solidFill>
                  <a:schemeClr val="dk1"/>
                </a:solidFill>
                <a:latin typeface="Courier New"/>
                <a:ea typeface="Courier New"/>
                <a:cs typeface="Courier New"/>
                <a:sym typeface="Courier New"/>
              </a:rPr>
            </a:br>
            <a:r>
              <a:rPr lang="en-US" sz="2220" b="0" i="0" u="none" strike="noStrike" cap="none">
                <a:solidFill>
                  <a:schemeClr val="dk1"/>
                </a:solidFill>
                <a:latin typeface="Courier New"/>
                <a:ea typeface="Courier New"/>
                <a:cs typeface="Courier New"/>
                <a:sym typeface="Courier New"/>
              </a:rPr>
              <a:t>  return x+y;</a:t>
            </a:r>
            <a:br>
              <a:rPr lang="en-US" sz="2220" b="0" i="0" u="none" strike="noStrike" cap="none">
                <a:solidFill>
                  <a:schemeClr val="dk1"/>
                </a:solidFill>
                <a:latin typeface="Courier New"/>
                <a:ea typeface="Courier New"/>
                <a:cs typeface="Courier New"/>
                <a:sym typeface="Courier New"/>
              </a:rPr>
            </a:br>
            <a:r>
              <a:rPr lang="en-US" sz="2220" b="0" i="0" u="none" strike="noStrike" cap="none">
                <a:solidFill>
                  <a:schemeClr val="dk1"/>
                </a:solidFill>
                <a:latin typeface="Courier New"/>
                <a:ea typeface="Courier New"/>
                <a:cs typeface="Courier New"/>
                <a:sym typeface="Courier New"/>
              </a:rPr>
              <a:t>}</a:t>
            </a:r>
            <a:endParaRPr sz="2220" b="0" i="0" u="none" strike="noStrike" cap="none">
              <a:solidFill>
                <a:schemeClr val="dk1"/>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1000  addi a0,s0,0       </a:t>
            </a:r>
            <a:r>
              <a:rPr lang="en-US" sz="2220" b="0" i="0" u="none" strike="noStrike" cap="none">
                <a:solidFill>
                  <a:srgbClr val="A5A5A5"/>
                </a:solidFill>
                <a:latin typeface="Courier New"/>
                <a:ea typeface="Courier New"/>
                <a:cs typeface="Courier New"/>
                <a:sym typeface="Courier New"/>
              </a:rPr>
              <a:t># x = a</a:t>
            </a:r>
            <a:endParaRPr sz="2220" b="0" i="0" u="none" strike="noStrike" cap="none">
              <a:solidFill>
                <a:schemeClr val="lt2"/>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1004  addi a1,s1,0       </a:t>
            </a:r>
            <a:r>
              <a:rPr lang="en-US" sz="2220" b="0" i="0" u="none" strike="noStrike" cap="none">
                <a:solidFill>
                  <a:srgbClr val="A5A5A5"/>
                </a:solidFill>
                <a:latin typeface="Courier New"/>
                <a:ea typeface="Courier New"/>
                <a:cs typeface="Courier New"/>
                <a:sym typeface="Courier New"/>
              </a:rPr>
              <a:t># y = b </a:t>
            </a:r>
            <a:endParaRPr sz="2220" b="0" i="0" u="none" strike="noStrike" cap="none">
              <a:solidFill>
                <a:schemeClr val="lt2"/>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1008  addi ra,</a:t>
            </a:r>
            <a:r>
              <a:rPr lang="en-US" sz="2220">
                <a:latin typeface="Courier New"/>
                <a:ea typeface="Courier New"/>
                <a:cs typeface="Courier New"/>
                <a:sym typeface="Courier New"/>
              </a:rPr>
              <a:t>x0</a:t>
            </a:r>
            <a:r>
              <a:rPr lang="en-US" sz="2220" b="0" i="0" u="none" strike="noStrike" cap="none">
                <a:solidFill>
                  <a:schemeClr val="dk1"/>
                </a:solidFill>
                <a:latin typeface="Courier New"/>
                <a:ea typeface="Courier New"/>
                <a:cs typeface="Courier New"/>
                <a:sym typeface="Courier New"/>
              </a:rPr>
              <a:t>,1016  </a:t>
            </a:r>
            <a:r>
              <a:rPr lang="en-US" sz="2220" b="0" i="0" u="none" strike="noStrike" cap="none">
                <a:solidFill>
                  <a:srgbClr val="A5A5A5"/>
                </a:solidFill>
                <a:latin typeface="Courier New"/>
                <a:ea typeface="Courier New"/>
                <a:cs typeface="Courier New"/>
                <a:sym typeface="Courier New"/>
              </a:rPr>
              <a:t># ra=1016</a:t>
            </a:r>
            <a:endParaRPr sz="2220" b="0" i="0" u="none" strike="noStrike" cap="none">
              <a:solidFill>
                <a:schemeClr val="dk1"/>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1012  j    sum             </a:t>
            </a:r>
            <a:r>
              <a:rPr lang="en-US" sz="2220" b="0" i="0" u="none" strike="noStrike" cap="none">
                <a:solidFill>
                  <a:srgbClr val="A5A5A5"/>
                </a:solidFill>
                <a:latin typeface="Courier New"/>
                <a:ea typeface="Courier New"/>
                <a:cs typeface="Courier New"/>
                <a:sym typeface="Courier New"/>
              </a:rPr>
              <a:t># jump to sum</a:t>
            </a:r>
            <a:endParaRPr sz="2220" b="0" i="0" u="none" strike="noStrike" cap="none">
              <a:solidFill>
                <a:srgbClr val="A5A5A5"/>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1016  </a:t>
            </a:r>
            <a:endParaRPr sz="2220" b="0" i="0" u="none" strike="noStrike" cap="none">
              <a:solidFill>
                <a:schemeClr val="dk1"/>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a:t>
            </a:r>
            <a:endParaRPr sz="2220" b="0" i="0" u="none" strike="noStrike" cap="none">
              <a:solidFill>
                <a:schemeClr val="dk1"/>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2000  sum: add </a:t>
            </a:r>
            <a:r>
              <a:rPr lang="en-US" sz="2220">
                <a:latin typeface="Courier New"/>
                <a:ea typeface="Courier New"/>
                <a:cs typeface="Courier New"/>
                <a:sym typeface="Courier New"/>
              </a:rPr>
              <a:t>a</a:t>
            </a:r>
            <a:r>
              <a:rPr lang="en-US" sz="2220" b="0" i="0" u="none" strike="noStrike" cap="none">
                <a:solidFill>
                  <a:schemeClr val="dk1"/>
                </a:solidFill>
                <a:latin typeface="Courier New"/>
                <a:ea typeface="Courier New"/>
                <a:cs typeface="Courier New"/>
                <a:sym typeface="Courier New"/>
              </a:rPr>
              <a:t>0,a0,a1</a:t>
            </a:r>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2004  jr   ra             </a:t>
            </a:r>
            <a:r>
              <a:rPr lang="en-US" sz="2220" b="0" i="0" u="none" strike="noStrike" cap="none">
                <a:solidFill>
                  <a:srgbClr val="A5A5A5"/>
                </a:solidFill>
                <a:latin typeface="Courier New"/>
                <a:ea typeface="Courier New"/>
                <a:cs typeface="Courier New"/>
                <a:sym typeface="Courier New"/>
              </a:rPr>
              <a:t># return</a:t>
            </a:r>
            <a:endParaRPr sz="2220" b="0" i="0" u="none" strike="noStrike" cap="none">
              <a:solidFill>
                <a:srgbClr val="A5A5A5"/>
              </a:solidFill>
              <a:latin typeface="Courier New"/>
              <a:ea typeface="Courier New"/>
              <a:cs typeface="Courier New"/>
              <a:sym typeface="Courier New"/>
            </a:endParaRPr>
          </a:p>
        </p:txBody>
      </p:sp>
      <p:sp>
        <p:nvSpPr>
          <p:cNvPr id="963" name="Google Shape;963;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38</a:t>
            </a:fld>
            <a:endParaRPr sz="1200">
              <a:solidFill>
                <a:srgbClr val="888888"/>
              </a:solidFill>
              <a:latin typeface="Calibri"/>
              <a:ea typeface="Calibri"/>
              <a:cs typeface="Calibri"/>
              <a:sym typeface="Calibri"/>
            </a:endParaRPr>
          </a:p>
        </p:txBody>
      </p:sp>
      <p:grpSp>
        <p:nvGrpSpPr>
          <p:cNvPr id="964" name="Google Shape;964;p80"/>
          <p:cNvGrpSpPr/>
          <p:nvPr/>
        </p:nvGrpSpPr>
        <p:grpSpPr>
          <a:xfrm>
            <a:off x="457200" y="2770632"/>
            <a:ext cx="8229625" cy="1044418"/>
            <a:chOff x="457200" y="2770632"/>
            <a:chExt cx="8229625" cy="1044418"/>
          </a:xfrm>
        </p:grpSpPr>
        <p:cxnSp>
          <p:nvCxnSpPr>
            <p:cNvPr id="965" name="Google Shape;965;p80"/>
            <p:cNvCxnSpPr/>
            <p:nvPr/>
          </p:nvCxnSpPr>
          <p:spPr>
            <a:xfrm>
              <a:off x="457200" y="3291840"/>
              <a:ext cx="8229600" cy="0"/>
            </a:xfrm>
            <a:prstGeom prst="straightConnector1">
              <a:avLst/>
            </a:prstGeom>
            <a:noFill/>
            <a:ln w="38100" cap="flat" cmpd="sng">
              <a:solidFill>
                <a:schemeClr val="accent1"/>
              </a:solidFill>
              <a:prstDash val="solid"/>
              <a:round/>
              <a:headEnd type="none" w="sm" len="sm"/>
              <a:tailEnd type="none" w="sm" len="sm"/>
            </a:ln>
          </p:spPr>
        </p:cxnSp>
        <p:sp>
          <p:nvSpPr>
            <p:cNvPr id="966" name="Google Shape;966;p80"/>
            <p:cNvSpPr txBox="1"/>
            <p:nvPr/>
          </p:nvSpPr>
          <p:spPr>
            <a:xfrm>
              <a:off x="8229600" y="2770632"/>
              <a:ext cx="457200"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b="1">
                  <a:solidFill>
                    <a:schemeClr val="accent1"/>
                  </a:solidFill>
                  <a:latin typeface="Calibri"/>
                  <a:ea typeface="Calibri"/>
                  <a:cs typeface="Calibri"/>
                  <a:sym typeface="Calibri"/>
                </a:rPr>
                <a:t>C</a:t>
              </a:r>
              <a:endParaRPr sz="2800" b="1">
                <a:solidFill>
                  <a:schemeClr val="accent1"/>
                </a:solidFill>
                <a:latin typeface="Calibri"/>
                <a:ea typeface="Calibri"/>
                <a:cs typeface="Calibri"/>
                <a:sym typeface="Calibri"/>
              </a:endParaRPr>
            </a:p>
          </p:txBody>
        </p:sp>
        <p:sp>
          <p:nvSpPr>
            <p:cNvPr id="967" name="Google Shape;967;p80"/>
            <p:cNvSpPr txBox="1"/>
            <p:nvPr/>
          </p:nvSpPr>
          <p:spPr>
            <a:xfrm>
              <a:off x="7317625" y="3291850"/>
              <a:ext cx="1369200" cy="523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b="1">
                  <a:solidFill>
                    <a:schemeClr val="accent1"/>
                  </a:solidFill>
                  <a:latin typeface="Calibri"/>
                  <a:ea typeface="Calibri"/>
                  <a:cs typeface="Calibri"/>
                  <a:sym typeface="Calibri"/>
                </a:rPr>
                <a:t>RISC-V</a:t>
              </a:r>
              <a:endParaRPr sz="2800" b="1">
                <a:solidFill>
                  <a:schemeClr val="accent1"/>
                </a:solidFill>
                <a:latin typeface="Calibri"/>
                <a:ea typeface="Calibri"/>
                <a:cs typeface="Calibri"/>
                <a:sym typeface="Calibri"/>
              </a:endParaRPr>
            </a:p>
          </p:txBody>
        </p:sp>
      </p:grpSp>
      <p:grpSp>
        <p:nvGrpSpPr>
          <p:cNvPr id="968" name="Google Shape;968;p80"/>
          <p:cNvGrpSpPr/>
          <p:nvPr/>
        </p:nvGrpSpPr>
        <p:grpSpPr>
          <a:xfrm>
            <a:off x="1230086" y="4561117"/>
            <a:ext cx="4201884" cy="838942"/>
            <a:chOff x="1230086" y="4561117"/>
            <a:chExt cx="4201884" cy="838942"/>
          </a:xfrm>
        </p:grpSpPr>
        <p:sp>
          <p:nvSpPr>
            <p:cNvPr id="969" name="Google Shape;969;p80"/>
            <p:cNvSpPr txBox="1"/>
            <p:nvPr/>
          </p:nvSpPr>
          <p:spPr>
            <a:xfrm>
              <a:off x="1230086" y="4999949"/>
              <a:ext cx="420188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FF0000"/>
                  </a:solidFill>
                  <a:latin typeface="Calibri"/>
                  <a:ea typeface="Calibri"/>
                  <a:cs typeface="Calibri"/>
                  <a:sym typeface="Calibri"/>
                </a:rPr>
                <a:t>Would we know this before compiling?</a:t>
              </a:r>
              <a:endParaRPr sz="2000">
                <a:solidFill>
                  <a:srgbClr val="FF0000"/>
                </a:solidFill>
                <a:latin typeface="Courier New"/>
                <a:ea typeface="Courier New"/>
                <a:cs typeface="Courier New"/>
                <a:sym typeface="Courier New"/>
              </a:endParaRPr>
            </a:p>
          </p:txBody>
        </p:sp>
        <p:cxnSp>
          <p:nvCxnSpPr>
            <p:cNvPr id="970" name="Google Shape;970;p80"/>
            <p:cNvCxnSpPr/>
            <p:nvPr/>
          </p:nvCxnSpPr>
          <p:spPr>
            <a:xfrm rot="10800000" flipH="1">
              <a:off x="3374571" y="4561117"/>
              <a:ext cx="881743" cy="566054"/>
            </a:xfrm>
            <a:prstGeom prst="straightConnector1">
              <a:avLst/>
            </a:prstGeom>
            <a:noFill/>
            <a:ln w="25400" cap="flat" cmpd="sng">
              <a:solidFill>
                <a:srgbClr val="FF0000"/>
              </a:solidFill>
              <a:prstDash val="solid"/>
              <a:round/>
              <a:headEnd type="none" w="sm" len="sm"/>
              <a:tailEnd type="stealth" w="med" len="med"/>
            </a:ln>
          </p:spPr>
        </p:cxnSp>
      </p:grpSp>
      <p:sp>
        <p:nvSpPr>
          <p:cNvPr id="971" name="Google Shape;971;p80"/>
          <p:cNvSpPr txBox="1"/>
          <p:nvPr/>
        </p:nvSpPr>
        <p:spPr>
          <a:xfrm rot="-5400000">
            <a:off x="-1133850" y="4443750"/>
            <a:ext cx="28218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address (decimal)</a:t>
            </a:r>
            <a:endParaRPr sz="2400">
              <a:solidFill>
                <a:schemeClr val="dk1"/>
              </a:solidFill>
              <a:latin typeface="Calibri"/>
              <a:ea typeface="Calibri"/>
              <a:cs typeface="Calibri"/>
              <a:sym typeface="Calibri"/>
            </a:endParaRPr>
          </a:p>
        </p:txBody>
      </p:sp>
      <p:sp>
        <p:nvSpPr>
          <p:cNvPr id="972" name="Google Shape;972;p80"/>
          <p:cNvSpPr txBox="1"/>
          <p:nvPr/>
        </p:nvSpPr>
        <p:spPr>
          <a:xfrm>
            <a:off x="1461494" y="6020531"/>
            <a:ext cx="1544012" cy="43088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rgbClr val="FF0000"/>
                </a:solidFill>
                <a:latin typeface="Courier New"/>
                <a:ea typeface="Courier New"/>
                <a:cs typeface="Courier New"/>
                <a:sym typeface="Courier New"/>
              </a:rPr>
              <a:t>jr   ra</a:t>
            </a:r>
            <a:endParaRPr sz="2200">
              <a:solidFill>
                <a:schemeClr val="dk1"/>
              </a:solidFill>
              <a:latin typeface="Calibri"/>
              <a:ea typeface="Calibri"/>
              <a:cs typeface="Calibri"/>
              <a:sym typeface="Calibri"/>
            </a:endParaRPr>
          </a:p>
        </p:txBody>
      </p:sp>
      <p:grpSp>
        <p:nvGrpSpPr>
          <p:cNvPr id="973" name="Google Shape;973;p80"/>
          <p:cNvGrpSpPr/>
          <p:nvPr/>
        </p:nvGrpSpPr>
        <p:grpSpPr>
          <a:xfrm>
            <a:off x="2973976" y="5682342"/>
            <a:ext cx="5995853" cy="707886"/>
            <a:chOff x="2973976" y="5682342"/>
            <a:chExt cx="5995853" cy="707886"/>
          </a:xfrm>
        </p:grpSpPr>
        <p:sp>
          <p:nvSpPr>
            <p:cNvPr id="974" name="Google Shape;974;p80"/>
            <p:cNvSpPr txBox="1"/>
            <p:nvPr/>
          </p:nvSpPr>
          <p:spPr>
            <a:xfrm>
              <a:off x="4713515" y="5682342"/>
              <a:ext cx="4256314" cy="70788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a:solidFill>
                    <a:srgbClr val="FF0000"/>
                  </a:solidFill>
                  <a:latin typeface="Calibri"/>
                  <a:ea typeface="Calibri"/>
                  <a:cs typeface="Calibri"/>
                  <a:sym typeface="Calibri"/>
                </a:rPr>
                <a:t>Otherwise we don’t know where we came from</a:t>
              </a:r>
              <a:endParaRPr sz="2000">
                <a:solidFill>
                  <a:srgbClr val="FF0000"/>
                </a:solidFill>
                <a:latin typeface="Calibri"/>
                <a:ea typeface="Calibri"/>
                <a:cs typeface="Calibri"/>
                <a:sym typeface="Calibri"/>
              </a:endParaRPr>
            </a:p>
          </p:txBody>
        </p:sp>
        <p:grpSp>
          <p:nvGrpSpPr>
            <p:cNvPr id="975" name="Google Shape;975;p80"/>
            <p:cNvGrpSpPr/>
            <p:nvPr/>
          </p:nvGrpSpPr>
          <p:grpSpPr>
            <a:xfrm>
              <a:off x="2973976" y="5976257"/>
              <a:ext cx="2164081" cy="285207"/>
              <a:chOff x="3017520" y="5932713"/>
              <a:chExt cx="2164081" cy="285207"/>
            </a:xfrm>
          </p:grpSpPr>
          <p:cxnSp>
            <p:nvCxnSpPr>
              <p:cNvPr id="976" name="Google Shape;976;p80"/>
              <p:cNvCxnSpPr/>
              <p:nvPr/>
            </p:nvCxnSpPr>
            <p:spPr>
              <a:xfrm rot="10800000">
                <a:off x="3017520" y="6217920"/>
                <a:ext cx="1828800" cy="0"/>
              </a:xfrm>
              <a:prstGeom prst="straightConnector1">
                <a:avLst/>
              </a:prstGeom>
              <a:noFill/>
              <a:ln w="25400" cap="flat" cmpd="sng">
                <a:solidFill>
                  <a:srgbClr val="FF0000"/>
                </a:solidFill>
                <a:prstDash val="solid"/>
                <a:round/>
                <a:headEnd type="none" w="sm" len="sm"/>
                <a:tailEnd type="stealth" w="med" len="med"/>
              </a:ln>
            </p:spPr>
          </p:cxnSp>
          <p:cxnSp>
            <p:nvCxnSpPr>
              <p:cNvPr id="977" name="Google Shape;977;p80"/>
              <p:cNvCxnSpPr/>
              <p:nvPr/>
            </p:nvCxnSpPr>
            <p:spPr>
              <a:xfrm flipH="1">
                <a:off x="4846320" y="5932713"/>
                <a:ext cx="335281" cy="285207"/>
              </a:xfrm>
              <a:prstGeom prst="straightConnector1">
                <a:avLst/>
              </a:prstGeom>
              <a:noFill/>
              <a:ln w="25400" cap="flat" cmpd="sng">
                <a:solidFill>
                  <a:srgbClr val="FF0000"/>
                </a:solidFill>
                <a:prstDash val="solid"/>
                <a:round/>
                <a:headEnd type="none" w="sm" len="sm"/>
                <a:tailEnd type="none" w="sm" len="sm"/>
              </a:ln>
            </p:spPr>
          </p:cxnSp>
        </p:grpSp>
      </p:grpSp>
      <p:sp>
        <p:nvSpPr>
          <p:cNvPr id="978" name="Google Shape;978;p8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979" name="Google Shape;979;p8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2977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986"/>
        <p:cNvGrpSpPr/>
        <p:nvPr/>
      </p:nvGrpSpPr>
      <p:grpSpPr>
        <a:xfrm>
          <a:off x="0" y="0"/>
          <a:ext cx="0" cy="0"/>
          <a:chOff x="0" y="0"/>
          <a:chExt cx="0" cy="0"/>
        </a:xfrm>
      </p:grpSpPr>
      <p:sp>
        <p:nvSpPr>
          <p:cNvPr id="987" name="Google Shape;987;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Function Call Example</a:t>
            </a:r>
            <a:endParaRPr sz="4400" b="0" i="0" u="none" strike="noStrike" cap="none">
              <a:solidFill>
                <a:schemeClr val="accent1"/>
              </a:solidFill>
              <a:latin typeface="Calibri"/>
              <a:ea typeface="Calibri"/>
              <a:cs typeface="Calibri"/>
              <a:sym typeface="Calibri"/>
            </a:endParaRPr>
          </a:p>
        </p:txBody>
      </p:sp>
      <p:sp>
        <p:nvSpPr>
          <p:cNvPr id="988" name="Google Shape;988;p81"/>
          <p:cNvSpPr txBox="1">
            <a:spLocks noGrp="1"/>
          </p:cNvSpPr>
          <p:nvPr>
            <p:ph type="body" idx="1"/>
          </p:nvPr>
        </p:nvSpPr>
        <p:spPr>
          <a:xfrm>
            <a:off x="457200" y="1600200"/>
            <a:ext cx="8229600" cy="52120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  ... sum(a,b); ...        </a:t>
            </a:r>
            <a:r>
              <a:rPr lang="en-US" sz="2220" b="0" i="0" u="none" strike="noStrike" cap="none">
                <a:solidFill>
                  <a:srgbClr val="A5A5A5"/>
                </a:solidFill>
                <a:latin typeface="Courier New"/>
                <a:ea typeface="Courier New"/>
                <a:cs typeface="Courier New"/>
                <a:sym typeface="Courier New"/>
              </a:rPr>
              <a:t>/* a→s0,b→s1 */</a:t>
            </a:r>
            <a:endParaRPr/>
          </a:p>
          <a:p>
            <a:pPr marL="342900" marR="0" lvl="0" indent="-342900" algn="l" rtl="0">
              <a:lnSpc>
                <a:spcPct val="90000"/>
              </a:lnSpc>
              <a:spcBef>
                <a:spcPts val="1800"/>
              </a:spcBef>
              <a:spcAft>
                <a:spcPts val="0"/>
              </a:spcAft>
              <a:buClr>
                <a:srgbClr val="A5A5A5"/>
              </a:buClr>
              <a:buFont typeface="Times"/>
              <a:buNone/>
            </a:pPr>
            <a:r>
              <a:rPr lang="en-US" sz="2220" b="0" i="0" u="none" strike="noStrike" cap="none">
                <a:solidFill>
                  <a:srgbClr val="A5A5A5"/>
                </a:solidFill>
                <a:latin typeface="Courier New"/>
                <a:ea typeface="Courier New"/>
                <a:cs typeface="Courier New"/>
                <a:sym typeface="Courier New"/>
              </a:rPr>
              <a:t>  </a:t>
            </a:r>
            <a:r>
              <a:rPr lang="en-US" sz="2220" b="0" i="0" u="none" strike="noStrike" cap="none">
                <a:solidFill>
                  <a:schemeClr val="dk1"/>
                </a:solidFill>
                <a:latin typeface="Courier New"/>
                <a:ea typeface="Courier New"/>
                <a:cs typeface="Courier New"/>
                <a:sym typeface="Courier New"/>
              </a:rPr>
              <a:t>int sum(int x, int y) {</a:t>
            </a:r>
            <a:br>
              <a:rPr lang="en-US" sz="2220" b="0" i="0" u="none" strike="noStrike" cap="none">
                <a:solidFill>
                  <a:schemeClr val="dk1"/>
                </a:solidFill>
                <a:latin typeface="Courier New"/>
                <a:ea typeface="Courier New"/>
                <a:cs typeface="Courier New"/>
                <a:sym typeface="Courier New"/>
              </a:rPr>
            </a:br>
            <a:r>
              <a:rPr lang="en-US" sz="2220" b="0" i="0" u="none" strike="noStrike" cap="none">
                <a:solidFill>
                  <a:schemeClr val="dk1"/>
                </a:solidFill>
                <a:latin typeface="Courier New"/>
                <a:ea typeface="Courier New"/>
                <a:cs typeface="Courier New"/>
                <a:sym typeface="Courier New"/>
              </a:rPr>
              <a:t>  return x+y;</a:t>
            </a:r>
            <a:br>
              <a:rPr lang="en-US" sz="2220" b="0" i="0" u="none" strike="noStrike" cap="none">
                <a:solidFill>
                  <a:schemeClr val="dk1"/>
                </a:solidFill>
                <a:latin typeface="Courier New"/>
                <a:ea typeface="Courier New"/>
                <a:cs typeface="Courier New"/>
                <a:sym typeface="Courier New"/>
              </a:rPr>
            </a:br>
            <a:r>
              <a:rPr lang="en-US" sz="2220" b="0" i="0" u="none" strike="noStrike" cap="none">
                <a:solidFill>
                  <a:schemeClr val="dk1"/>
                </a:solidFill>
                <a:latin typeface="Courier New"/>
                <a:ea typeface="Courier New"/>
                <a:cs typeface="Courier New"/>
                <a:sym typeface="Courier New"/>
              </a:rPr>
              <a:t>}</a:t>
            </a:r>
            <a:endParaRPr sz="2220" b="0" i="0" u="none" strike="noStrike" cap="none">
              <a:solidFill>
                <a:schemeClr val="dk1"/>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1000  addi a0,s0,0       </a:t>
            </a:r>
            <a:r>
              <a:rPr lang="en-US" sz="2220" b="0" i="0" u="none" strike="noStrike" cap="none">
                <a:solidFill>
                  <a:srgbClr val="A5A5A5"/>
                </a:solidFill>
                <a:latin typeface="Courier New"/>
                <a:ea typeface="Courier New"/>
                <a:cs typeface="Courier New"/>
                <a:sym typeface="Courier New"/>
              </a:rPr>
              <a:t># x = a</a:t>
            </a:r>
            <a:endParaRPr sz="2220" b="0" i="0" u="none" strike="noStrike" cap="none">
              <a:solidFill>
                <a:schemeClr val="lt2"/>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1004  addi a1,s1,0       </a:t>
            </a:r>
            <a:r>
              <a:rPr lang="en-US" sz="2220" b="0" i="0" u="none" strike="noStrike" cap="none">
                <a:solidFill>
                  <a:srgbClr val="A5A5A5"/>
                </a:solidFill>
                <a:latin typeface="Courier New"/>
                <a:ea typeface="Courier New"/>
                <a:cs typeface="Courier New"/>
                <a:sym typeface="Courier New"/>
              </a:rPr>
              <a:t># y = b </a:t>
            </a:r>
            <a:endParaRPr sz="2220" b="0" i="0" u="none" strike="noStrike" cap="none">
              <a:solidFill>
                <a:schemeClr val="lt2"/>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1008  </a:t>
            </a:r>
            <a:r>
              <a:rPr lang="en-US" sz="2220" b="0" i="0" u="none" strike="noStrike" cap="none">
                <a:solidFill>
                  <a:srgbClr val="FF0000"/>
                </a:solidFill>
                <a:latin typeface="Courier New"/>
                <a:ea typeface="Courier New"/>
                <a:cs typeface="Courier New"/>
                <a:sym typeface="Courier New"/>
              </a:rPr>
              <a:t>jal  sum             </a:t>
            </a:r>
            <a:r>
              <a:rPr lang="en-US" sz="2220" b="0" i="0" u="none" strike="noStrike" cap="none">
                <a:solidFill>
                  <a:srgbClr val="A5A5A5"/>
                </a:solidFill>
                <a:latin typeface="Courier New"/>
                <a:ea typeface="Courier New"/>
                <a:cs typeface="Courier New"/>
                <a:sym typeface="Courier New"/>
              </a:rPr>
              <a:t># ra=</a:t>
            </a:r>
            <a:r>
              <a:rPr lang="en-US" sz="2220" b="0" i="0" u="none" strike="noStrike" cap="none">
                <a:solidFill>
                  <a:srgbClr val="FF0000"/>
                </a:solidFill>
                <a:latin typeface="Courier New"/>
                <a:ea typeface="Courier New"/>
                <a:cs typeface="Courier New"/>
                <a:sym typeface="Courier New"/>
              </a:rPr>
              <a:t>1012</a:t>
            </a:r>
            <a:r>
              <a:rPr lang="en-US" sz="2220" b="0" i="0" u="none" strike="noStrike" cap="none">
                <a:solidFill>
                  <a:srgbClr val="A5A5A5"/>
                </a:solidFill>
                <a:latin typeface="Courier New"/>
                <a:ea typeface="Courier New"/>
                <a:cs typeface="Courier New"/>
                <a:sym typeface="Courier New"/>
              </a:rPr>
              <a:t>, goto sum</a:t>
            </a:r>
            <a:endParaRPr sz="2220" b="0" i="0" u="none" strike="noStrike" cap="none">
              <a:solidFill>
                <a:srgbClr val="A5A5A5"/>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1012</a:t>
            </a:r>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a:t>
            </a:r>
            <a:endParaRPr/>
          </a:p>
          <a:p>
            <a:pPr marL="342900" marR="0" lvl="0" indent="-342900" algn="l" rtl="0">
              <a:lnSpc>
                <a:spcPct val="90000"/>
              </a:lnSpc>
              <a:spcBef>
                <a:spcPts val="444"/>
              </a:spcBef>
              <a:spcAft>
                <a:spcPts val="0"/>
              </a:spcAft>
              <a:buClr>
                <a:schemeClr val="dk1"/>
              </a:buClr>
              <a:buFont typeface="Times"/>
              <a:buNone/>
            </a:pPr>
            <a:endParaRPr sz="2220" b="0" i="0" u="none" strike="noStrike" cap="none">
              <a:solidFill>
                <a:schemeClr val="dk1"/>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2000  sum: add v0,a0,a1</a:t>
            </a:r>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2004  jr   ra             </a:t>
            </a:r>
            <a:r>
              <a:rPr lang="en-US" sz="2220" b="0" i="0" u="none" strike="noStrike" cap="none">
                <a:solidFill>
                  <a:srgbClr val="A5A5A5"/>
                </a:solidFill>
                <a:latin typeface="Courier New"/>
                <a:ea typeface="Courier New"/>
                <a:cs typeface="Courier New"/>
                <a:sym typeface="Courier New"/>
              </a:rPr>
              <a:t># return</a:t>
            </a:r>
            <a:endParaRPr sz="2220" b="0" i="0" u="none" strike="noStrike" cap="none">
              <a:solidFill>
                <a:srgbClr val="A5A5A5"/>
              </a:solidFill>
              <a:latin typeface="Courier New"/>
              <a:ea typeface="Courier New"/>
              <a:cs typeface="Courier New"/>
              <a:sym typeface="Courier New"/>
            </a:endParaRPr>
          </a:p>
        </p:txBody>
      </p:sp>
      <p:sp>
        <p:nvSpPr>
          <p:cNvPr id="989" name="Google Shape;989;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39</a:t>
            </a:fld>
            <a:endParaRPr sz="1200">
              <a:solidFill>
                <a:srgbClr val="888888"/>
              </a:solidFill>
              <a:latin typeface="Calibri"/>
              <a:ea typeface="Calibri"/>
              <a:cs typeface="Calibri"/>
              <a:sym typeface="Calibri"/>
            </a:endParaRPr>
          </a:p>
        </p:txBody>
      </p:sp>
      <p:cxnSp>
        <p:nvCxnSpPr>
          <p:cNvPr id="990" name="Google Shape;990;p81"/>
          <p:cNvCxnSpPr/>
          <p:nvPr/>
        </p:nvCxnSpPr>
        <p:spPr>
          <a:xfrm>
            <a:off x="457200" y="3291840"/>
            <a:ext cx="8229600" cy="0"/>
          </a:xfrm>
          <a:prstGeom prst="straightConnector1">
            <a:avLst/>
          </a:prstGeom>
          <a:noFill/>
          <a:ln w="38100" cap="flat" cmpd="sng">
            <a:solidFill>
              <a:schemeClr val="accent1"/>
            </a:solidFill>
            <a:prstDash val="solid"/>
            <a:round/>
            <a:headEnd type="none" w="sm" len="sm"/>
            <a:tailEnd type="none" w="sm" len="sm"/>
          </a:ln>
        </p:spPr>
      </p:cxnSp>
      <p:sp>
        <p:nvSpPr>
          <p:cNvPr id="991" name="Google Shape;991;p81"/>
          <p:cNvSpPr txBox="1"/>
          <p:nvPr/>
        </p:nvSpPr>
        <p:spPr>
          <a:xfrm rot="-5400000">
            <a:off x="-1122450" y="4455150"/>
            <a:ext cx="2799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address (decimal)</a:t>
            </a:r>
            <a:endParaRPr sz="2400">
              <a:solidFill>
                <a:schemeClr val="dk1"/>
              </a:solidFill>
              <a:latin typeface="Calibri"/>
              <a:ea typeface="Calibri"/>
              <a:cs typeface="Calibri"/>
              <a:sym typeface="Calibri"/>
            </a:endParaRPr>
          </a:p>
        </p:txBody>
      </p:sp>
      <p:sp>
        <p:nvSpPr>
          <p:cNvPr id="992" name="Google Shape;992;p81"/>
          <p:cNvSpPr txBox="1"/>
          <p:nvPr/>
        </p:nvSpPr>
        <p:spPr>
          <a:xfrm>
            <a:off x="8229600" y="2770632"/>
            <a:ext cx="457200"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b="1">
                <a:solidFill>
                  <a:schemeClr val="accent1"/>
                </a:solidFill>
                <a:latin typeface="Calibri"/>
                <a:ea typeface="Calibri"/>
                <a:cs typeface="Calibri"/>
                <a:sym typeface="Calibri"/>
              </a:rPr>
              <a:t>C</a:t>
            </a:r>
            <a:endParaRPr sz="2800" b="1">
              <a:solidFill>
                <a:schemeClr val="accent1"/>
              </a:solidFill>
              <a:latin typeface="Calibri"/>
              <a:ea typeface="Calibri"/>
              <a:cs typeface="Calibri"/>
              <a:sym typeface="Calibri"/>
            </a:endParaRPr>
          </a:p>
        </p:txBody>
      </p:sp>
      <p:sp>
        <p:nvSpPr>
          <p:cNvPr id="993" name="Google Shape;993;p81"/>
          <p:cNvSpPr txBox="1"/>
          <p:nvPr/>
        </p:nvSpPr>
        <p:spPr>
          <a:xfrm>
            <a:off x="7578975" y="3291850"/>
            <a:ext cx="1107900" cy="523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b="1">
                <a:solidFill>
                  <a:schemeClr val="accent1"/>
                </a:solidFill>
                <a:latin typeface="Calibri"/>
                <a:ea typeface="Calibri"/>
                <a:cs typeface="Calibri"/>
                <a:sym typeface="Calibri"/>
              </a:rPr>
              <a:t>RISCV</a:t>
            </a:r>
            <a:endParaRPr sz="2800" b="1">
              <a:solidFill>
                <a:schemeClr val="accent1"/>
              </a:solidFill>
              <a:latin typeface="Calibri"/>
              <a:ea typeface="Calibri"/>
              <a:cs typeface="Calibri"/>
              <a:sym typeface="Calibri"/>
            </a:endParaRPr>
          </a:p>
        </p:txBody>
      </p:sp>
      <p:sp>
        <p:nvSpPr>
          <p:cNvPr id="994" name="Google Shape;994;p8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995" name="Google Shape;995;p8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3478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a:t>
            </a:fld>
            <a:endParaRPr lang="en-US"/>
          </a:p>
        </p:txBody>
      </p:sp>
      <p:sp>
        <p:nvSpPr>
          <p:cNvPr id="5"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Jumps are not enough</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j </a:t>
            </a:r>
            <a:r>
              <a:rPr lang="en-US" sz="2400" dirty="0" err="1">
                <a:solidFill>
                  <a:schemeClr val="tx2"/>
                </a:solidFill>
                <a:latin typeface="Source Sans Pro" panose="020B0503030403020204"/>
              </a:rPr>
              <a:t>myfn</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after1:</a:t>
            </a:r>
          </a:p>
          <a:p>
            <a:r>
              <a:rPr lang="en-US" sz="2400" dirty="0">
                <a:solidFill>
                  <a:schemeClr val="tx2"/>
                </a:solidFill>
                <a:latin typeface="Source Sans Pro" panose="020B0503030403020204"/>
              </a:rPr>
              <a:t>           add </a:t>
            </a:r>
            <a:r>
              <a:rPr lang="en-US" dirty="0">
                <a:solidFill>
                  <a:schemeClr val="tx2"/>
                </a:solidFill>
                <a:latin typeface="Source Sans Pro" panose="020B0503030403020204"/>
              </a:rPr>
              <a:t>x</a:t>
            </a:r>
            <a:r>
              <a:rPr lang="en-US" sz="2400" dirty="0">
                <a:solidFill>
                  <a:schemeClr val="tx2"/>
                </a:solidFill>
                <a:latin typeface="Source Sans Pro" panose="020B0503030403020204"/>
              </a:rPr>
              <a:t>1,x2,x3</a:t>
            </a: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j after1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370183"/>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to the </a:t>
            </a:r>
            <a:r>
              <a:rPr lang="en-GB" sz="2400" dirty="0" err="1">
                <a:solidFill>
                  <a:schemeClr val="tx2"/>
                </a:solidFill>
                <a:latin typeface="Source Sans Pro" panose="020B0503030403020204"/>
              </a:rPr>
              <a:t>callee</a:t>
            </a:r>
            <a:endParaRPr lang="en-GB" sz="2400" dirty="0">
              <a:solidFill>
                <a:schemeClr val="tx2"/>
              </a:solidFill>
              <a:latin typeface="Source Sans Pro" panose="020B0503030403020204"/>
            </a:endParaRP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back</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dirty="0">
              <a:solidFill>
                <a:schemeClr val="tx2"/>
              </a:solidFill>
              <a:latin typeface="Source Sans Pro" panose="020B0503030403020204"/>
            </a:endParaRP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grpSp>
        <p:nvGrpSpPr>
          <p:cNvPr id="2" name="Group 1"/>
          <p:cNvGrpSpPr/>
          <p:nvPr/>
        </p:nvGrpSpPr>
        <p:grpSpPr>
          <a:xfrm>
            <a:off x="1479515" y="2388934"/>
            <a:ext cx="4338009" cy="1446867"/>
            <a:chOff x="1479515" y="2388934"/>
            <a:chExt cx="4338009" cy="1446867"/>
          </a:xfrm>
        </p:grpSpPr>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grpSp>
    </p:spTree>
    <p:extLst>
      <p:ext uri="{BB962C8B-B14F-4D97-AF65-F5344CB8AC3E}">
        <p14:creationId xmlns:p14="http://schemas.microsoft.com/office/powerpoint/2010/main" val="197569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Example: sumSquare</a:t>
            </a:r>
            <a:endParaRPr sz="4400" b="0" i="0" u="none" strike="noStrike" cap="none">
              <a:solidFill>
                <a:schemeClr val="accent1"/>
              </a:solidFill>
              <a:latin typeface="Calibri"/>
              <a:ea typeface="Calibri"/>
              <a:cs typeface="Calibri"/>
              <a:sym typeface="Calibri"/>
            </a:endParaRPr>
          </a:p>
        </p:txBody>
      </p:sp>
      <p:sp>
        <p:nvSpPr>
          <p:cNvPr id="1005" name="Google Shape;1005;p82"/>
          <p:cNvSpPr txBox="1">
            <a:spLocks noGrp="1"/>
          </p:cNvSpPr>
          <p:nvPr>
            <p:ph type="body" idx="1"/>
          </p:nvPr>
        </p:nvSpPr>
        <p:spPr>
          <a:xfrm>
            <a:off x="457200" y="1600200"/>
            <a:ext cx="8059568" cy="48985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3200" b="0" i="0" u="none" strike="noStrike" cap="none">
                <a:solidFill>
                  <a:schemeClr val="dk1"/>
                </a:solidFill>
                <a:latin typeface="Courier New"/>
                <a:ea typeface="Courier New"/>
                <a:cs typeface="Courier New"/>
                <a:sym typeface="Courier New"/>
              </a:rPr>
              <a:t>int sumSquare(int x, int y) {</a:t>
            </a:r>
            <a:endParaRPr/>
          </a:p>
          <a:p>
            <a:pPr marL="342900" marR="0" lvl="0" indent="-342900" algn="l" rtl="0">
              <a:spcBef>
                <a:spcPts val="640"/>
              </a:spcBef>
              <a:spcAft>
                <a:spcPts val="0"/>
              </a:spcAft>
              <a:buClr>
                <a:schemeClr val="dk1"/>
              </a:buClr>
              <a:buFont typeface="Arial"/>
              <a:buNone/>
            </a:pPr>
            <a:r>
              <a:rPr lang="en-US" sz="3200" b="0" i="0" u="none" strike="noStrike" cap="none">
                <a:solidFill>
                  <a:schemeClr val="dk1"/>
                </a:solidFill>
                <a:latin typeface="Courier New"/>
                <a:ea typeface="Courier New"/>
                <a:cs typeface="Courier New"/>
                <a:sym typeface="Courier New"/>
              </a:rPr>
              <a:t>  return </a:t>
            </a:r>
            <a:r>
              <a:rPr lang="en-US" sz="2800" b="0" i="0" u="none" strike="noStrike" cap="none">
                <a:solidFill>
                  <a:schemeClr val="dk1"/>
                </a:solidFill>
                <a:latin typeface="Courier New"/>
                <a:ea typeface="Courier New"/>
                <a:cs typeface="Courier New"/>
                <a:sym typeface="Courier New"/>
              </a:rPr>
              <a:t>mult</a:t>
            </a:r>
            <a:r>
              <a:rPr lang="en-US" sz="3200" b="0" i="0" u="none" strike="noStrike" cap="none">
                <a:solidFill>
                  <a:schemeClr val="dk1"/>
                </a:solidFill>
                <a:latin typeface="Courier New"/>
                <a:ea typeface="Courier New"/>
                <a:cs typeface="Courier New"/>
                <a:sym typeface="Courier New"/>
              </a:rPr>
              <a:t>(x,x)+ y; }</a:t>
            </a:r>
            <a:endParaRPr/>
          </a:p>
          <a:p>
            <a:pPr marL="342900" marR="0" lvl="0" indent="-342900" algn="l" rtl="0">
              <a:spcBef>
                <a:spcPts val="18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What do we need to save?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Call to </a:t>
            </a:r>
            <a:r>
              <a:rPr lang="en-US" sz="2600" b="0" i="0" u="none" strike="noStrike" cap="none">
                <a:solidFill>
                  <a:schemeClr val="dk1"/>
                </a:solidFill>
                <a:latin typeface="Courier New"/>
                <a:ea typeface="Courier New"/>
                <a:cs typeface="Courier New"/>
                <a:sym typeface="Courier New"/>
              </a:rPr>
              <a:t>mult</a:t>
            </a:r>
            <a:r>
              <a:rPr lang="en-US" sz="2800" b="0" i="0" u="none" strike="noStrike" cap="none">
                <a:solidFill>
                  <a:schemeClr val="dk1"/>
                </a:solidFill>
                <a:latin typeface="Calibri"/>
                <a:ea typeface="Calibri"/>
                <a:cs typeface="Calibri"/>
                <a:sym typeface="Calibri"/>
              </a:rPr>
              <a:t> will overwrite </a:t>
            </a:r>
            <a:r>
              <a:rPr lang="en-US" sz="2600" b="0" i="0" u="none" strike="noStrike" cap="none">
                <a:solidFill>
                  <a:schemeClr val="dk1"/>
                </a:solidFill>
                <a:latin typeface="Courier New"/>
                <a:ea typeface="Courier New"/>
                <a:cs typeface="Courier New"/>
                <a:sym typeface="Courier New"/>
              </a:rPr>
              <a:t>ra</a:t>
            </a:r>
            <a:r>
              <a:rPr lang="en-US" sz="2800" b="0" i="0" u="none" strike="noStrike" cap="none">
                <a:solidFill>
                  <a:schemeClr val="dk1"/>
                </a:solidFill>
                <a:latin typeface="Calibri"/>
                <a:ea typeface="Calibri"/>
                <a:cs typeface="Calibri"/>
                <a:sym typeface="Calibri"/>
              </a:rPr>
              <a:t>, so save it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Reusing </a:t>
            </a:r>
            <a:r>
              <a:rPr lang="en-US" sz="2800" b="0" i="0" u="none" strike="noStrike" cap="none">
                <a:solidFill>
                  <a:schemeClr val="dk1"/>
                </a:solidFill>
                <a:latin typeface="Courier New"/>
                <a:ea typeface="Courier New"/>
                <a:cs typeface="Courier New"/>
                <a:sym typeface="Courier New"/>
              </a:rPr>
              <a:t>a1</a:t>
            </a:r>
            <a:r>
              <a:rPr lang="en-US" sz="2800" b="0" i="0" u="none" strike="noStrike" cap="none">
                <a:solidFill>
                  <a:schemeClr val="dk1"/>
                </a:solidFill>
                <a:latin typeface="Calibri"/>
                <a:ea typeface="Calibri"/>
                <a:cs typeface="Calibri"/>
                <a:sym typeface="Calibri"/>
              </a:rPr>
              <a:t> to pass 2</a:t>
            </a:r>
            <a:r>
              <a:rPr lang="en-US" sz="2800" b="0" i="0" u="none" strike="noStrike" cap="none" baseline="30000">
                <a:solidFill>
                  <a:schemeClr val="dk1"/>
                </a:solidFill>
                <a:latin typeface="Calibri"/>
                <a:ea typeface="Calibri"/>
                <a:cs typeface="Calibri"/>
                <a:sym typeface="Calibri"/>
              </a:rPr>
              <a:t>nd</a:t>
            </a:r>
            <a:r>
              <a:rPr lang="en-US" sz="2800" b="0" i="0" u="none" strike="noStrike" cap="none">
                <a:solidFill>
                  <a:schemeClr val="dk1"/>
                </a:solidFill>
                <a:latin typeface="Calibri"/>
                <a:ea typeface="Calibri"/>
                <a:cs typeface="Calibri"/>
                <a:sym typeface="Calibri"/>
              </a:rPr>
              <a:t> argument to </a:t>
            </a:r>
            <a:r>
              <a:rPr lang="en-US" sz="2800" b="0" i="0" u="none" strike="noStrike" cap="none">
                <a:solidFill>
                  <a:schemeClr val="dk1"/>
                </a:solidFill>
                <a:latin typeface="Courier New"/>
                <a:ea typeface="Courier New"/>
                <a:cs typeface="Courier New"/>
                <a:sym typeface="Courier New"/>
              </a:rPr>
              <a:t>mult</a:t>
            </a:r>
            <a:r>
              <a:rPr lang="en-US" sz="2800" b="0" i="0" u="none" strike="noStrike" cap="none">
                <a:solidFill>
                  <a:schemeClr val="dk1"/>
                </a:solidFill>
                <a:latin typeface="Calibri"/>
                <a:ea typeface="Calibri"/>
                <a:cs typeface="Calibri"/>
                <a:sym typeface="Calibri"/>
              </a:rPr>
              <a:t>, but need current value (</a:t>
            </a:r>
            <a:r>
              <a:rPr lang="en-US" sz="2800" b="0" i="0" u="none" strike="noStrike" cap="none">
                <a:solidFill>
                  <a:schemeClr val="dk1"/>
                </a:solidFill>
                <a:latin typeface="Courier New"/>
                <a:ea typeface="Courier New"/>
                <a:cs typeface="Courier New"/>
                <a:sym typeface="Courier New"/>
              </a:rPr>
              <a:t>y</a:t>
            </a:r>
            <a:r>
              <a:rPr lang="en-US" sz="2800" b="0" i="0" u="none" strike="noStrike" cap="none">
                <a:solidFill>
                  <a:schemeClr val="dk1"/>
                </a:solidFill>
                <a:latin typeface="Calibri"/>
                <a:ea typeface="Calibri"/>
                <a:cs typeface="Calibri"/>
                <a:sym typeface="Calibri"/>
              </a:rPr>
              <a:t>) later, so save </a:t>
            </a:r>
            <a:r>
              <a:rPr lang="en-US" sz="2800" b="0" i="0" u="none" strike="noStrike" cap="none">
                <a:solidFill>
                  <a:schemeClr val="dk1"/>
                </a:solidFill>
                <a:latin typeface="Courier New"/>
                <a:ea typeface="Courier New"/>
                <a:cs typeface="Courier New"/>
                <a:sym typeface="Courier New"/>
              </a:rPr>
              <a:t>a1</a:t>
            </a:r>
            <a:endParaRPr sz="28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save something to the Stack, move </a:t>
            </a:r>
            <a:r>
              <a:rPr lang="en-US" sz="3200" b="0" i="0" u="none" strike="noStrike" cap="none">
                <a:solidFill>
                  <a:schemeClr val="dk1"/>
                </a:solidFill>
                <a:latin typeface="Courier New"/>
                <a:ea typeface="Courier New"/>
                <a:cs typeface="Courier New"/>
                <a:sym typeface="Courier New"/>
              </a:rPr>
              <a:t>sp</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down</a:t>
            </a:r>
            <a:r>
              <a:rPr lang="en-US" sz="3200" b="0" i="0" u="none" strike="noStrike" cap="none">
                <a:solidFill>
                  <a:schemeClr val="dk1"/>
                </a:solidFill>
                <a:latin typeface="Calibri"/>
                <a:ea typeface="Calibri"/>
                <a:cs typeface="Calibri"/>
                <a:sym typeface="Calibri"/>
              </a:rPr>
              <a:t> the required amount and fill the “created” space</a:t>
            </a:r>
            <a:endParaRPr sz="32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1"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1006" name="Google Shape;1006;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40</a:t>
            </a:fld>
            <a:endParaRPr sz="1200">
              <a:solidFill>
                <a:srgbClr val="888888"/>
              </a:solidFill>
              <a:latin typeface="Calibri"/>
              <a:ea typeface="Calibri"/>
              <a:cs typeface="Calibri"/>
              <a:sym typeface="Calibri"/>
            </a:endParaRPr>
          </a:p>
        </p:txBody>
      </p:sp>
      <p:sp>
        <p:nvSpPr>
          <p:cNvPr id="1007" name="Google Shape;1007;p8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08" name="Google Shape;1008;p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52151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83"/>
          <p:cNvSpPr/>
          <p:nvPr/>
        </p:nvSpPr>
        <p:spPr>
          <a:xfrm>
            <a:off x="5105400" y="3886200"/>
            <a:ext cx="3657600" cy="2286000"/>
          </a:xfrm>
          <a:prstGeom prst="roundRect">
            <a:avLst>
              <a:gd name="adj" fmla="val 22223"/>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17" name="Google Shape;1017;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Example: sumSquare</a:t>
            </a:r>
            <a:endParaRPr sz="4400" b="0" i="0" u="none" strike="noStrike" cap="none">
              <a:solidFill>
                <a:schemeClr val="accent1"/>
              </a:solidFill>
              <a:latin typeface="Calibri"/>
              <a:ea typeface="Calibri"/>
              <a:cs typeface="Calibri"/>
              <a:sym typeface="Calibri"/>
            </a:endParaRPr>
          </a:p>
        </p:txBody>
      </p:sp>
      <p:sp>
        <p:nvSpPr>
          <p:cNvPr id="1018" name="Google Shape;1018;p83"/>
          <p:cNvSpPr txBox="1">
            <a:spLocks noGrp="1"/>
          </p:cNvSpPr>
          <p:nvPr>
            <p:ph type="body" idx="1"/>
          </p:nvPr>
        </p:nvSpPr>
        <p:spPr>
          <a:xfrm>
            <a:off x="457200" y="1600200"/>
            <a:ext cx="8229600" cy="4909457"/>
          </a:xfrm>
          <a:prstGeom prst="rect">
            <a:avLst/>
          </a:prstGeom>
          <a:noFill/>
          <a:ln>
            <a:noFill/>
          </a:ln>
        </p:spPr>
        <p:txBody>
          <a:bodyPr spcFirstLastPara="1" wrap="square" lIns="91425" tIns="45700" rIns="91425" bIns="45700" anchor="t" anchorCtr="0">
            <a:noAutofit/>
          </a:bodyPr>
          <a:lstStyle/>
          <a:p>
            <a:pPr marL="342900" marR="0" lvl="1" indent="-342900" algn="l" rtl="0">
              <a:lnSpc>
                <a:spcPct val="80000"/>
              </a:lnSpc>
              <a:spcBef>
                <a:spcPts val="0"/>
              </a:spcBef>
              <a:spcAft>
                <a:spcPts val="0"/>
              </a:spcAft>
              <a:buClr>
                <a:schemeClr val="dk1"/>
              </a:buClr>
              <a:buFont typeface="Arial"/>
              <a:buNone/>
            </a:pPr>
            <a:r>
              <a:rPr lang="en-US" sz="2812" b="0" i="0" u="none" strike="noStrike" cap="none">
                <a:solidFill>
                  <a:schemeClr val="dk1"/>
                </a:solidFill>
                <a:latin typeface="Courier New"/>
                <a:ea typeface="Courier New"/>
                <a:cs typeface="Courier New"/>
                <a:sym typeface="Courier New"/>
              </a:rPr>
              <a:t>int sumSquare(int x, int y) {</a:t>
            </a:r>
            <a:br>
              <a:rPr lang="en-US" sz="2812" b="0" i="0" u="none" strike="noStrike" cap="none">
                <a:solidFill>
                  <a:schemeClr val="dk1"/>
                </a:solidFill>
                <a:latin typeface="Courier New"/>
                <a:ea typeface="Courier New"/>
                <a:cs typeface="Courier New"/>
                <a:sym typeface="Courier New"/>
              </a:rPr>
            </a:br>
            <a:r>
              <a:rPr lang="en-US" sz="2812" b="0" i="0" u="none" strike="noStrike" cap="none">
                <a:solidFill>
                  <a:schemeClr val="dk1"/>
                </a:solidFill>
                <a:latin typeface="Courier New"/>
                <a:ea typeface="Courier New"/>
                <a:cs typeface="Courier New"/>
                <a:sym typeface="Courier New"/>
              </a:rPr>
              <a:t>	return mult(x,x)+ y; }</a:t>
            </a:r>
            <a:endParaRPr sz="3625" b="0" i="0"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2400"/>
              </a:spcBef>
              <a:spcAft>
                <a:spcPts val="0"/>
              </a:spcAft>
              <a:buClr>
                <a:schemeClr val="accent4"/>
              </a:buClr>
              <a:buFont typeface="Arial"/>
              <a:buNone/>
            </a:pPr>
            <a:r>
              <a:rPr lang="en-US" sz="2000" b="1" i="0" u="none" strike="noStrike" cap="none">
                <a:solidFill>
                  <a:schemeClr val="accent4"/>
                </a:solidFill>
                <a:latin typeface="Courier New"/>
                <a:ea typeface="Courier New"/>
                <a:cs typeface="Courier New"/>
                <a:sym typeface="Courier New"/>
              </a:rPr>
              <a:t>sumSquare:</a:t>
            </a:r>
            <a:endParaRPr/>
          </a:p>
          <a:p>
            <a:pPr marL="342900" marR="0" lvl="0" indent="-342900" algn="l" rtl="0">
              <a:lnSpc>
                <a:spcPct val="80000"/>
              </a:lnSpc>
              <a:spcBef>
                <a:spcPts val="400"/>
              </a:spcBef>
              <a:spcAft>
                <a:spcPts val="0"/>
              </a:spcAft>
              <a:buClr>
                <a:srgbClr val="C00000"/>
              </a:buClr>
              <a:buFont typeface="Arial"/>
              <a:buNone/>
            </a:pPr>
            <a:r>
              <a:rPr lang="en-US" sz="2000" b="1" i="0" u="none" strike="noStrike" cap="none">
                <a:solidFill>
                  <a:srgbClr val="C00000"/>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addi sp,sp,-8      </a:t>
            </a:r>
            <a:r>
              <a:rPr lang="en-US" sz="2000" b="1" i="1" u="none" strike="noStrike" cap="none">
                <a:solidFill>
                  <a:srgbClr val="A5A5A5"/>
                </a:solidFill>
                <a:latin typeface="Courier New"/>
                <a:ea typeface="Courier New"/>
                <a:cs typeface="Courier New"/>
                <a:sym typeface="Courier New"/>
              </a:rPr>
              <a:t># make space on stack</a:t>
            </a:r>
            <a:endParaRPr sz="2000" b="1" i="1" u="none" strike="noStrike" cap="none">
              <a:solidFill>
                <a:schemeClr val="lt2"/>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0" u="none" strike="noStrike" cap="none">
                <a:solidFill>
                  <a:schemeClr val="dk1"/>
                </a:solidFill>
                <a:latin typeface="Courier New"/>
                <a:ea typeface="Courier New"/>
                <a:cs typeface="Courier New"/>
                <a:sym typeface="Courier New"/>
              </a:rPr>
              <a:t>        sw ra, 4(sp)       </a:t>
            </a:r>
            <a:r>
              <a:rPr lang="en-US" sz="2000" b="1" i="1" u="none" strike="noStrike" cap="none">
                <a:solidFill>
                  <a:srgbClr val="A5A5A5"/>
                </a:solidFill>
                <a:latin typeface="Courier New"/>
                <a:ea typeface="Courier New"/>
                <a:cs typeface="Courier New"/>
                <a:sym typeface="Courier New"/>
              </a:rPr>
              <a:t># save ret addr</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sw a1, 0(sp)       </a:t>
            </a:r>
            <a:r>
              <a:rPr lang="en-US" sz="2000" b="1" i="1" u="none" strike="noStrike" cap="none">
                <a:solidFill>
                  <a:srgbClr val="A5A5A5"/>
                </a:solidFill>
                <a:latin typeface="Courier New"/>
                <a:ea typeface="Courier New"/>
                <a:cs typeface="Courier New"/>
                <a:sym typeface="Courier New"/>
              </a:rPr>
              <a:t># save y</a:t>
            </a:r>
            <a:endParaRPr sz="2000" b="1" i="1" u="none" strike="noStrike" cap="none">
              <a:solidFill>
                <a:schemeClr val="lt2"/>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lt2"/>
              </a:buClr>
              <a:buFont typeface="Arial"/>
              <a:buNone/>
            </a:pPr>
            <a:r>
              <a:rPr lang="en-US" sz="2000" b="1" i="1" u="none" strike="noStrike" cap="none">
                <a:solidFill>
                  <a:schemeClr val="lt2"/>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a:t>
            </a: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a1,a0,</a:t>
            </a:r>
            <a:r>
              <a:rPr lang="en-US" sz="2000" b="1">
                <a:latin typeface="Courier New"/>
                <a:ea typeface="Courier New"/>
                <a:cs typeface="Courier New"/>
                <a:sym typeface="Courier New"/>
              </a:rPr>
              <a:t>x0     </a:t>
            </a:r>
            <a:r>
              <a:rPr lang="en-US" sz="2000" b="1" i="0" u="none" strike="noStrike" cap="none">
                <a:solidFill>
                  <a:schemeClr val="dk1"/>
                </a:solidFill>
                <a:latin typeface="Courier New"/>
                <a:ea typeface="Courier New"/>
                <a:cs typeface="Courier New"/>
                <a:sym typeface="Courier New"/>
              </a:rPr>
              <a:t>  </a:t>
            </a:r>
            <a:r>
              <a:rPr lang="en-US" sz="2000" b="1" i="1" u="none" strike="noStrike" cap="none">
                <a:solidFill>
                  <a:srgbClr val="A5A5A5"/>
                </a:solidFill>
                <a:latin typeface="Courier New"/>
                <a:ea typeface="Courier New"/>
                <a:cs typeface="Courier New"/>
                <a:sym typeface="Courier New"/>
              </a:rPr>
              <a:t># set 2</a:t>
            </a:r>
            <a:r>
              <a:rPr lang="en-US" sz="2000" b="1" i="1" u="none" strike="noStrike" cap="none" baseline="30000">
                <a:solidFill>
                  <a:srgbClr val="A5A5A5"/>
                </a:solidFill>
                <a:latin typeface="Courier New"/>
                <a:ea typeface="Courier New"/>
                <a:cs typeface="Courier New"/>
                <a:sym typeface="Courier New"/>
              </a:rPr>
              <a:t>nd</a:t>
            </a:r>
            <a:r>
              <a:rPr lang="en-US" sz="2000" b="1" i="1" u="none" strike="noStrike" cap="none">
                <a:solidFill>
                  <a:srgbClr val="A5A5A5"/>
                </a:solidFill>
                <a:latin typeface="Courier New"/>
                <a:ea typeface="Courier New"/>
                <a:cs typeface="Courier New"/>
                <a:sym typeface="Courier New"/>
              </a:rPr>
              <a:t> mult arg</a:t>
            </a:r>
            <a:endParaRPr sz="2000" b="1" i="0"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0" u="none" strike="noStrike" cap="none">
                <a:solidFill>
                  <a:schemeClr val="dk1"/>
                </a:solidFill>
                <a:latin typeface="Courier New"/>
                <a:ea typeface="Courier New"/>
                <a:cs typeface="Courier New"/>
                <a:sym typeface="Courier New"/>
              </a:rPr>
              <a:t>        jal </a:t>
            </a:r>
            <a:r>
              <a:rPr lang="en-US" sz="2000" b="1" i="0" u="none" strike="noStrike" cap="none">
                <a:solidFill>
                  <a:schemeClr val="accent6"/>
                </a:solidFill>
                <a:latin typeface="Courier New"/>
                <a:ea typeface="Courier New"/>
                <a:cs typeface="Courier New"/>
                <a:sym typeface="Courier New"/>
              </a:rPr>
              <a:t>mult</a:t>
            </a:r>
            <a:r>
              <a:rPr lang="en-US" sz="2000" b="1" i="0" u="none" strike="noStrike" cap="none">
                <a:solidFill>
                  <a:schemeClr val="dk1"/>
                </a:solidFill>
                <a:latin typeface="Courier New"/>
                <a:ea typeface="Courier New"/>
                <a:cs typeface="Courier New"/>
                <a:sym typeface="Courier New"/>
              </a:rPr>
              <a:t>           </a:t>
            </a:r>
            <a:r>
              <a:rPr lang="en-US" sz="2000" b="1" i="1" u="none" strike="noStrike" cap="none">
                <a:solidFill>
                  <a:srgbClr val="A5A5A5"/>
                </a:solidFill>
                <a:latin typeface="Courier New"/>
                <a:ea typeface="Courier New"/>
                <a:cs typeface="Courier New"/>
                <a:sym typeface="Courier New"/>
              </a:rPr>
              <a:t># call mult</a:t>
            </a:r>
            <a:endParaRPr sz="2000" b="1" i="1" u="none" strike="noStrike" cap="none">
              <a:solidFill>
                <a:schemeClr val="lt2"/>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lt2"/>
              </a:buClr>
              <a:buFont typeface="Arial"/>
              <a:buNone/>
            </a:pPr>
            <a:r>
              <a:rPr lang="en-US" sz="2000" b="1" i="1" u="none" strike="noStrike" cap="none">
                <a:solidFill>
                  <a:schemeClr val="lt2"/>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lw a1, 0(sp)       </a:t>
            </a:r>
            <a:r>
              <a:rPr lang="en-US" sz="2000" b="1" i="1" u="none" strike="noStrike" cap="none">
                <a:solidFill>
                  <a:srgbClr val="A5A5A5"/>
                </a:solidFill>
                <a:latin typeface="Courier New"/>
                <a:ea typeface="Courier New"/>
                <a:cs typeface="Courier New"/>
                <a:sym typeface="Courier New"/>
              </a:rPr>
              <a:t># restore y</a:t>
            </a:r>
            <a:r>
              <a:rPr lang="en-US" sz="2000" b="1" i="1" u="none" strike="noStrike" cap="none">
                <a:solidFill>
                  <a:schemeClr val="dk1"/>
                </a:solidFill>
                <a:latin typeface="Courier New"/>
                <a:ea typeface="Courier New"/>
                <a:cs typeface="Courier New"/>
                <a:sym typeface="Courier New"/>
              </a:rPr>
              <a:t>	</a:t>
            </a:r>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 </a:t>
            </a:r>
            <a:r>
              <a:rPr lang="en-US" sz="2000" b="1">
                <a:latin typeface="Courier New"/>
                <a:ea typeface="Courier New"/>
                <a:cs typeface="Courier New"/>
                <a:sym typeface="Courier New"/>
              </a:rPr>
              <a:t>a</a:t>
            </a:r>
            <a:r>
              <a:rPr lang="en-US" sz="2000" b="1" i="0" u="none" strike="noStrike" cap="none">
                <a:solidFill>
                  <a:schemeClr val="dk1"/>
                </a:solidFill>
                <a:latin typeface="Courier New"/>
                <a:ea typeface="Courier New"/>
                <a:cs typeface="Courier New"/>
                <a:sym typeface="Courier New"/>
              </a:rPr>
              <a:t>0,</a:t>
            </a:r>
            <a:r>
              <a:rPr lang="en-US" sz="2000" b="1">
                <a:latin typeface="Courier New"/>
                <a:ea typeface="Courier New"/>
                <a:cs typeface="Courier New"/>
                <a:sym typeface="Courier New"/>
              </a:rPr>
              <a:t>a</a:t>
            </a:r>
            <a:r>
              <a:rPr lang="en-US" sz="2000" b="1" i="0" u="none" strike="noStrike" cap="none">
                <a:solidFill>
                  <a:schemeClr val="dk1"/>
                </a:solidFill>
                <a:latin typeface="Courier New"/>
                <a:ea typeface="Courier New"/>
                <a:cs typeface="Courier New"/>
                <a:sym typeface="Courier New"/>
              </a:rPr>
              <a:t>0,a1</a:t>
            </a:r>
            <a:r>
              <a:rPr lang="en-US" sz="2000" b="1" i="1" u="none" strike="noStrike" cap="none">
                <a:solidFill>
                  <a:schemeClr val="dk1"/>
                </a:solidFill>
                <a:latin typeface="Courier New"/>
                <a:ea typeface="Courier New"/>
                <a:cs typeface="Courier New"/>
                <a:sym typeface="Courier New"/>
              </a:rPr>
              <a:t>       </a:t>
            </a:r>
            <a:r>
              <a:rPr lang="en-US" sz="2000" b="1" i="1" u="none" strike="noStrike" cap="none">
                <a:solidFill>
                  <a:srgbClr val="A5A5A5"/>
                </a:solidFill>
                <a:latin typeface="Courier New"/>
                <a:ea typeface="Courier New"/>
                <a:cs typeface="Courier New"/>
                <a:sym typeface="Courier New"/>
              </a:rPr>
              <a:t># ret val = mult(x,x)+y</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lw ra, 4(sp)       </a:t>
            </a:r>
            <a:r>
              <a:rPr lang="en-US" sz="2000" b="1" i="1" u="none" strike="noStrike" cap="none">
                <a:solidFill>
                  <a:srgbClr val="A5A5A5"/>
                </a:solidFill>
                <a:latin typeface="Courier New"/>
                <a:ea typeface="Courier New"/>
                <a:cs typeface="Courier New"/>
                <a:sym typeface="Courier New"/>
              </a:rPr>
              <a:t># get ret addr</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addi sp,sp,8       </a:t>
            </a:r>
            <a:r>
              <a:rPr lang="en-US" sz="2000" b="1" i="1" u="none" strike="noStrike" cap="none">
                <a:solidFill>
                  <a:srgbClr val="A5A5A5"/>
                </a:solidFill>
                <a:latin typeface="Courier New"/>
                <a:ea typeface="Courier New"/>
                <a:cs typeface="Courier New"/>
                <a:sym typeface="Courier New"/>
              </a:rPr>
              <a:t># restore stack</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jr ra</a:t>
            </a:r>
            <a:endParaRPr sz="2000" b="1" i="0"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accent4"/>
              </a:buClr>
              <a:buFont typeface="Arial"/>
              <a:buNone/>
            </a:pPr>
            <a:r>
              <a:rPr lang="en-US" sz="2000" b="1" i="0" u="none" strike="noStrike" cap="none">
                <a:solidFill>
                  <a:schemeClr val="accent4"/>
                </a:solidFill>
                <a:latin typeface="Courier New"/>
                <a:ea typeface="Courier New"/>
                <a:cs typeface="Courier New"/>
                <a:sym typeface="Courier New"/>
              </a:rPr>
              <a:t>mult:   </a:t>
            </a:r>
            <a:r>
              <a:rPr lang="en-US" sz="2000" b="1" i="0" u="none" strike="noStrike" cap="none">
                <a:solidFill>
                  <a:schemeClr val="dk1"/>
                </a:solidFill>
                <a:latin typeface="Courier New"/>
                <a:ea typeface="Courier New"/>
                <a:cs typeface="Courier New"/>
                <a:sym typeface="Courier New"/>
              </a:rPr>
              <a:t>...</a:t>
            </a:r>
            <a:endParaRPr sz="2000" b="1" i="0" u="none" strike="noStrike" cap="none">
              <a:solidFill>
                <a:schemeClr val="dk1"/>
              </a:solidFill>
              <a:latin typeface="Calibri"/>
              <a:ea typeface="Calibri"/>
              <a:cs typeface="Calibri"/>
              <a:sym typeface="Calibri"/>
            </a:endParaRPr>
          </a:p>
        </p:txBody>
      </p:sp>
      <p:sp>
        <p:nvSpPr>
          <p:cNvPr id="1019" name="Google Shape;1019;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41</a:t>
            </a:fld>
            <a:endParaRPr sz="1200">
              <a:solidFill>
                <a:srgbClr val="888888"/>
              </a:solidFill>
              <a:latin typeface="Calibri"/>
              <a:ea typeface="Calibri"/>
              <a:cs typeface="Calibri"/>
              <a:sym typeface="Calibri"/>
            </a:endParaRPr>
          </a:p>
        </p:txBody>
      </p:sp>
      <p:grpSp>
        <p:nvGrpSpPr>
          <p:cNvPr id="1020" name="Google Shape;1020;p83"/>
          <p:cNvGrpSpPr/>
          <p:nvPr/>
        </p:nvGrpSpPr>
        <p:grpSpPr>
          <a:xfrm>
            <a:off x="320040" y="2960914"/>
            <a:ext cx="1399903" cy="859972"/>
            <a:chOff x="320040" y="2960914"/>
            <a:chExt cx="1399903" cy="859972"/>
          </a:xfrm>
        </p:grpSpPr>
        <p:sp>
          <p:nvSpPr>
            <p:cNvPr id="1021" name="Google Shape;1021;p83"/>
            <p:cNvSpPr txBox="1"/>
            <p:nvPr/>
          </p:nvSpPr>
          <p:spPr>
            <a:xfrm>
              <a:off x="320040" y="3136392"/>
              <a:ext cx="1097280"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chemeClr val="dk1"/>
                  </a:solidFill>
                  <a:latin typeface="Calibri"/>
                  <a:ea typeface="Calibri"/>
                  <a:cs typeface="Calibri"/>
                  <a:sym typeface="Calibri"/>
                </a:rPr>
                <a:t>“push”</a:t>
              </a:r>
              <a:endParaRPr/>
            </a:p>
          </p:txBody>
        </p:sp>
        <p:sp>
          <p:nvSpPr>
            <p:cNvPr id="1022" name="Google Shape;1022;p83"/>
            <p:cNvSpPr/>
            <p:nvPr/>
          </p:nvSpPr>
          <p:spPr>
            <a:xfrm>
              <a:off x="1415143" y="2960914"/>
              <a:ext cx="304800" cy="859972"/>
            </a:xfrm>
            <a:prstGeom prst="leftBrace">
              <a:avLst>
                <a:gd name="adj1" fmla="val 8333"/>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23" name="Google Shape;1023;p83"/>
          <p:cNvGrpSpPr/>
          <p:nvPr/>
        </p:nvGrpSpPr>
        <p:grpSpPr>
          <a:xfrm>
            <a:off x="320040" y="4603513"/>
            <a:ext cx="1402080" cy="893397"/>
            <a:chOff x="320040" y="4603513"/>
            <a:chExt cx="1402080" cy="893397"/>
          </a:xfrm>
        </p:grpSpPr>
        <p:sp>
          <p:nvSpPr>
            <p:cNvPr id="1024" name="Google Shape;1024;p83"/>
            <p:cNvSpPr txBox="1"/>
            <p:nvPr/>
          </p:nvSpPr>
          <p:spPr>
            <a:xfrm>
              <a:off x="320040" y="4754880"/>
              <a:ext cx="1097280"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chemeClr val="dk1"/>
                  </a:solidFill>
                  <a:latin typeface="Calibri"/>
                  <a:ea typeface="Calibri"/>
                  <a:cs typeface="Calibri"/>
                  <a:sym typeface="Calibri"/>
                </a:rPr>
                <a:t>“pop”</a:t>
              </a:r>
              <a:endParaRPr/>
            </a:p>
          </p:txBody>
        </p:sp>
        <p:cxnSp>
          <p:nvCxnSpPr>
            <p:cNvPr id="1025" name="Google Shape;1025;p83"/>
            <p:cNvCxnSpPr>
              <a:stCxn id="1024" idx="3"/>
            </p:cNvCxnSpPr>
            <p:nvPr/>
          </p:nvCxnSpPr>
          <p:spPr>
            <a:xfrm rot="10800000" flipH="1">
              <a:off x="1417320" y="4603513"/>
              <a:ext cx="304800" cy="382200"/>
            </a:xfrm>
            <a:prstGeom prst="straightConnector1">
              <a:avLst/>
            </a:prstGeom>
            <a:noFill/>
            <a:ln w="25400" cap="flat" cmpd="sng">
              <a:solidFill>
                <a:schemeClr val="dk1"/>
              </a:solidFill>
              <a:prstDash val="solid"/>
              <a:round/>
              <a:headEnd type="none" w="sm" len="sm"/>
              <a:tailEnd type="stealth" w="med" len="med"/>
            </a:ln>
          </p:spPr>
        </p:cxnSp>
        <p:cxnSp>
          <p:nvCxnSpPr>
            <p:cNvPr id="1026" name="Google Shape;1026;p83"/>
            <p:cNvCxnSpPr/>
            <p:nvPr/>
          </p:nvCxnSpPr>
          <p:spPr>
            <a:xfrm>
              <a:off x="1417320" y="4985713"/>
              <a:ext cx="304800" cy="230832"/>
            </a:xfrm>
            <a:prstGeom prst="straightConnector1">
              <a:avLst/>
            </a:prstGeom>
            <a:noFill/>
            <a:ln w="25400" cap="flat" cmpd="sng">
              <a:solidFill>
                <a:schemeClr val="dk1"/>
              </a:solidFill>
              <a:prstDash val="solid"/>
              <a:round/>
              <a:headEnd type="none" w="sm" len="sm"/>
              <a:tailEnd type="stealth" w="med" len="med"/>
            </a:ln>
          </p:spPr>
        </p:cxnSp>
        <p:cxnSp>
          <p:nvCxnSpPr>
            <p:cNvPr id="1027" name="Google Shape;1027;p83"/>
            <p:cNvCxnSpPr/>
            <p:nvPr/>
          </p:nvCxnSpPr>
          <p:spPr>
            <a:xfrm>
              <a:off x="1417320" y="4985713"/>
              <a:ext cx="304800" cy="511197"/>
            </a:xfrm>
            <a:prstGeom prst="straightConnector1">
              <a:avLst/>
            </a:prstGeom>
            <a:noFill/>
            <a:ln w="25400" cap="flat" cmpd="sng">
              <a:solidFill>
                <a:schemeClr val="dk1"/>
              </a:solidFill>
              <a:prstDash val="solid"/>
              <a:round/>
              <a:headEnd type="none" w="sm" len="sm"/>
              <a:tailEnd type="stealth" w="med" len="med"/>
            </a:ln>
          </p:spPr>
        </p:cxnSp>
      </p:grpSp>
      <p:sp>
        <p:nvSpPr>
          <p:cNvPr id="1028" name="Google Shape;1028;p8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29" name="Google Shape;1029;p8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988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Example: Using Volatile Registers</a:t>
            </a:r>
            <a:endParaRPr sz="4400" b="0" i="0" u="none" strike="noStrike" cap="none">
              <a:solidFill>
                <a:schemeClr val="accent1"/>
              </a:solidFill>
              <a:latin typeface="Calibri"/>
              <a:ea typeface="Calibri"/>
              <a:cs typeface="Calibri"/>
              <a:sym typeface="Calibri"/>
            </a:endParaRPr>
          </a:p>
        </p:txBody>
      </p:sp>
      <p:sp>
        <p:nvSpPr>
          <p:cNvPr id="1035" name="Google Shape;1035;p84"/>
          <p:cNvSpPr txBox="1">
            <a:spLocks noGrp="1"/>
          </p:cNvSpPr>
          <p:nvPr>
            <p:ph type="body" idx="1"/>
          </p:nvPr>
        </p:nvSpPr>
        <p:spPr>
          <a:xfrm>
            <a:off x="457200" y="1600199"/>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4"/>
              </a:buClr>
              <a:buFont typeface="Arial"/>
              <a:buNone/>
            </a:pPr>
            <a:r>
              <a:rPr lang="en-US" sz="1800" b="1" i="0" u="none" strike="noStrike" cap="none">
                <a:solidFill>
                  <a:schemeClr val="accent4"/>
                </a:solidFill>
                <a:latin typeface="Courier New"/>
                <a:ea typeface="Courier New"/>
                <a:cs typeface="Courier New"/>
                <a:sym typeface="Courier New"/>
              </a:rPr>
              <a:t>myFunc:</a:t>
            </a:r>
            <a:r>
              <a:rPr lang="en-US" sz="1800" b="1" i="0" u="none" strike="noStrike" cap="none">
                <a:solidFill>
                  <a:schemeClr val="dk1"/>
                </a:solidFill>
                <a:latin typeface="Courier New"/>
                <a:ea typeface="Courier New"/>
                <a:cs typeface="Courier New"/>
                <a:sym typeface="Courier New"/>
              </a:rPr>
              <a:t> # Uses t0</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addiu	sp,sp,-4</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sw		ra,0(sp)    # Save saved registers</a:t>
            </a:r>
            <a:endParaRPr/>
          </a:p>
          <a:p>
            <a:pPr marL="342900" marR="0" lvl="0" indent="-342900" algn="l" rtl="0">
              <a:spcBef>
                <a:spcPts val="360"/>
              </a:spcBef>
              <a:spcAft>
                <a:spcPts val="0"/>
              </a:spcAft>
              <a:buClr>
                <a:schemeClr val="accent1"/>
              </a:buClr>
              <a:buFont typeface="Arial"/>
              <a:buNone/>
            </a:pPr>
            <a:r>
              <a:rPr lang="en-US" sz="1800" b="1" i="0" u="none" strike="noStrike" cap="none">
                <a:solidFill>
                  <a:schemeClr val="accent1"/>
                </a:solidFill>
                <a:latin typeface="Courier New"/>
                <a:ea typeface="Courier New"/>
                <a:cs typeface="Courier New"/>
                <a:sym typeface="Courier New"/>
              </a:rPr>
              <a:t>	...		            # Do stuff with t0</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addiu	sp,sp,-4    # Save volatile registers</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sw		t0,0(sp)    #   before calling a function</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jal 		</a:t>
            </a:r>
            <a:r>
              <a:rPr lang="en-US" sz="1800" b="1" i="0" u="none" strike="noStrike" cap="none">
                <a:solidFill>
                  <a:schemeClr val="accent6"/>
                </a:solidFill>
                <a:latin typeface="Courier New"/>
                <a:ea typeface="Courier New"/>
                <a:cs typeface="Courier New"/>
                <a:sym typeface="Courier New"/>
              </a:rPr>
              <a:t>func1</a:t>
            </a:r>
            <a:r>
              <a:rPr lang="en-US" sz="1800" b="1" i="0" u="none" strike="noStrike" cap="none">
                <a:solidFill>
                  <a:schemeClr val="dk1"/>
                </a:solidFill>
                <a:latin typeface="Courier New"/>
                <a:ea typeface="Courier New"/>
                <a:cs typeface="Courier New"/>
                <a:sym typeface="Courier New"/>
              </a:rPr>
              <a:t>       # Function may change t0</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lw		t0,0(sp)    # Restore volatile registers</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addiu	sp,sp,4     #   before you use them again</a:t>
            </a:r>
            <a:endParaRPr/>
          </a:p>
          <a:p>
            <a:pPr marL="342900" marR="0" lvl="0" indent="-342900" algn="l" rtl="0">
              <a:spcBef>
                <a:spcPts val="360"/>
              </a:spcBef>
              <a:spcAft>
                <a:spcPts val="0"/>
              </a:spcAft>
              <a:buClr>
                <a:schemeClr val="accent1"/>
              </a:buClr>
              <a:buFont typeface="Arial"/>
              <a:buNone/>
            </a:pPr>
            <a:r>
              <a:rPr lang="en-US" sz="1800" b="1" i="0" u="none" strike="noStrike" cap="none">
                <a:solidFill>
                  <a:schemeClr val="accent1"/>
                </a:solidFill>
                <a:latin typeface="Courier New"/>
                <a:ea typeface="Courier New"/>
                <a:cs typeface="Courier New"/>
                <a:sym typeface="Courier New"/>
              </a:rPr>
              <a:t>	...		            # Do stuff with t0</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lw		ra,0(sp)</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addiu	sp,sp,4   # Restore saved registers</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jr		ra         # return</a:t>
            </a:r>
            <a:endParaRPr/>
          </a:p>
        </p:txBody>
      </p:sp>
      <p:sp>
        <p:nvSpPr>
          <p:cNvPr id="1036" name="Google Shape;1036;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42</a:t>
            </a:fld>
            <a:endParaRPr sz="1200">
              <a:solidFill>
                <a:srgbClr val="888888"/>
              </a:solidFill>
              <a:latin typeface="Calibri"/>
              <a:ea typeface="Calibri"/>
              <a:cs typeface="Calibri"/>
              <a:sym typeface="Calibri"/>
            </a:endParaRPr>
          </a:p>
        </p:txBody>
      </p:sp>
      <p:sp>
        <p:nvSpPr>
          <p:cNvPr id="1037" name="Google Shape;1037;p84"/>
          <p:cNvSpPr txBox="1"/>
          <p:nvPr/>
        </p:nvSpPr>
        <p:spPr>
          <a:xfrm>
            <a:off x="3929741" y="1926771"/>
            <a:ext cx="321754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This is </a:t>
            </a:r>
            <a:r>
              <a:rPr lang="en-US" sz="1800" b="1">
                <a:solidFill>
                  <a:schemeClr val="accent2"/>
                </a:solidFill>
                <a:latin typeface="Courier New"/>
                <a:ea typeface="Courier New"/>
                <a:cs typeface="Courier New"/>
                <a:sym typeface="Courier New"/>
              </a:rPr>
              <a:t>the</a:t>
            </a:r>
            <a:r>
              <a:rPr lang="en-US" sz="1800" b="1">
                <a:solidFill>
                  <a:schemeClr val="dk1"/>
                </a:solidFill>
                <a:latin typeface="Courier New"/>
                <a:ea typeface="Courier New"/>
                <a:cs typeface="Courier New"/>
                <a:sym typeface="Courier New"/>
              </a:rPr>
              <a:t> </a:t>
            </a:r>
            <a:r>
              <a:rPr lang="en-US" sz="1800" b="1">
                <a:solidFill>
                  <a:schemeClr val="accent2"/>
                </a:solidFill>
                <a:latin typeface="Courier New"/>
                <a:ea typeface="Courier New"/>
                <a:cs typeface="Courier New"/>
                <a:sym typeface="Courier New"/>
              </a:rPr>
              <a:t>Prologue</a:t>
            </a:r>
            <a:endParaRPr sz="1800" b="1">
              <a:solidFill>
                <a:schemeClr val="accent2"/>
              </a:solidFill>
              <a:latin typeface="Courier New"/>
              <a:ea typeface="Courier New"/>
              <a:cs typeface="Courier New"/>
              <a:sym typeface="Courier New"/>
            </a:endParaRPr>
          </a:p>
        </p:txBody>
      </p:sp>
      <p:sp>
        <p:nvSpPr>
          <p:cNvPr id="1038" name="Google Shape;1038;p84"/>
          <p:cNvSpPr txBox="1"/>
          <p:nvPr/>
        </p:nvSpPr>
        <p:spPr>
          <a:xfrm>
            <a:off x="3922306" y="4885820"/>
            <a:ext cx="321754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This is </a:t>
            </a:r>
            <a:r>
              <a:rPr lang="en-US" sz="1800" b="1">
                <a:solidFill>
                  <a:schemeClr val="accent2"/>
                </a:solidFill>
                <a:latin typeface="Courier New"/>
                <a:ea typeface="Courier New"/>
                <a:cs typeface="Courier New"/>
                <a:sym typeface="Courier New"/>
              </a:rPr>
              <a:t>the Epilogue</a:t>
            </a:r>
            <a:endParaRPr sz="1800" b="1">
              <a:solidFill>
                <a:schemeClr val="dk1"/>
              </a:solidFill>
              <a:latin typeface="Calibri"/>
              <a:ea typeface="Calibri"/>
              <a:cs typeface="Calibri"/>
              <a:sym typeface="Calibri"/>
            </a:endParaRPr>
          </a:p>
        </p:txBody>
      </p:sp>
      <p:sp>
        <p:nvSpPr>
          <p:cNvPr id="1039" name="Google Shape;1039;p8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40" name="Google Shape;1040;p8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7848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Example: Using Saved Registers</a:t>
            </a:r>
            <a:endParaRPr sz="4400" b="0" i="0" u="none" strike="noStrike" cap="none">
              <a:solidFill>
                <a:schemeClr val="accent1"/>
              </a:solidFill>
              <a:latin typeface="Calibri"/>
              <a:ea typeface="Calibri"/>
              <a:cs typeface="Calibri"/>
              <a:sym typeface="Calibri"/>
            </a:endParaRPr>
          </a:p>
        </p:txBody>
      </p:sp>
      <p:sp>
        <p:nvSpPr>
          <p:cNvPr id="1046" name="Google Shape;1046;p85"/>
          <p:cNvSpPr txBox="1">
            <a:spLocks noGrp="1"/>
          </p:cNvSpPr>
          <p:nvPr>
            <p:ph type="body" idx="1"/>
          </p:nvPr>
        </p:nvSpPr>
        <p:spPr>
          <a:xfrm>
            <a:off x="457200" y="1600199"/>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4"/>
              </a:buClr>
              <a:buFont typeface="Arial"/>
              <a:buNone/>
            </a:pPr>
            <a:r>
              <a:rPr lang="en-US" sz="1800" b="1" i="0" u="none" strike="noStrike" cap="none">
                <a:solidFill>
                  <a:schemeClr val="accent4"/>
                </a:solidFill>
                <a:latin typeface="Courier New"/>
                <a:ea typeface="Courier New"/>
                <a:cs typeface="Courier New"/>
                <a:sym typeface="Courier New"/>
              </a:rPr>
              <a:t>myFunc: </a:t>
            </a:r>
            <a:r>
              <a:rPr lang="en-US" sz="1800" b="1" i="0" u="none" strike="noStrike" cap="none">
                <a:solidFill>
                  <a:schemeClr val="dk1"/>
                </a:solidFill>
                <a:latin typeface="Courier New"/>
                <a:ea typeface="Courier New"/>
                <a:cs typeface="Courier New"/>
                <a:sym typeface="Courier New"/>
              </a:rPr>
              <a:t># Uses s0 and s1</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addiu	sp,sp,-12 </a:t>
            </a:r>
            <a:r>
              <a:rPr lang="en-US" sz="1800" b="1" i="0" u="none" strike="noStrike" cap="none">
                <a:solidFill>
                  <a:schemeClr val="lt1"/>
                </a:solidFill>
                <a:latin typeface="Courier New"/>
                <a:ea typeface="Courier New"/>
                <a:cs typeface="Courier New"/>
                <a:sym typeface="Courier New"/>
              </a:rPr>
              <a:t># This is the Prologue</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sw		ra,8(sp)    # Save saved registers</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sw		s0,4(sp)</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sw		s1,0(sp)</a:t>
            </a:r>
            <a:endParaRPr/>
          </a:p>
          <a:p>
            <a:pPr marL="342900" marR="0" lvl="0" indent="-342900" algn="l" rtl="0">
              <a:spcBef>
                <a:spcPts val="360"/>
              </a:spcBef>
              <a:spcAft>
                <a:spcPts val="0"/>
              </a:spcAft>
              <a:buClr>
                <a:schemeClr val="accent1"/>
              </a:buClr>
              <a:buFont typeface="Arial"/>
              <a:buNone/>
            </a:pPr>
            <a:r>
              <a:rPr lang="en-US" sz="1800" b="1" i="0" u="none" strike="noStrike" cap="none">
                <a:solidFill>
                  <a:schemeClr val="accent1"/>
                </a:solidFill>
                <a:latin typeface="Courier New"/>
                <a:ea typeface="Courier New"/>
                <a:cs typeface="Courier New"/>
                <a:sym typeface="Courier New"/>
              </a:rPr>
              <a:t>	...		            # Do stuff with s0 and s1</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jal 		</a:t>
            </a:r>
            <a:r>
              <a:rPr lang="en-US" sz="1800" b="1" i="0" u="none" strike="noStrike" cap="none">
                <a:solidFill>
                  <a:schemeClr val="accent6"/>
                </a:solidFill>
                <a:latin typeface="Courier New"/>
                <a:ea typeface="Courier New"/>
                <a:cs typeface="Courier New"/>
                <a:sym typeface="Courier New"/>
              </a:rPr>
              <a:t>func1</a:t>
            </a:r>
            <a:r>
              <a:rPr lang="en-US" sz="1800" b="1" i="0" u="none" strike="noStrike" cap="none">
                <a:solidFill>
                  <a:schemeClr val="dk1"/>
                </a:solidFill>
                <a:latin typeface="Courier New"/>
                <a:ea typeface="Courier New"/>
                <a:cs typeface="Courier New"/>
                <a:sym typeface="Courier New"/>
              </a:rPr>
              <a:t>       # s0 and s1 unchanged by </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a:t>
            </a:r>
            <a:r>
              <a:rPr lang="en-US" sz="1800" b="1" i="0" u="none" strike="noStrike" cap="none">
                <a:solidFill>
                  <a:schemeClr val="accent1"/>
                </a:solidFill>
                <a:latin typeface="Courier New"/>
                <a:ea typeface="Courier New"/>
                <a:cs typeface="Courier New"/>
                <a:sym typeface="Courier New"/>
              </a:rPr>
              <a:t>...</a:t>
            </a:r>
            <a:r>
              <a:rPr lang="en-US" sz="1800" b="1" i="0" u="none" strike="noStrike" cap="none">
                <a:solidFill>
                  <a:schemeClr val="dk1"/>
                </a:solidFill>
                <a:latin typeface="Courier New"/>
                <a:ea typeface="Courier New"/>
                <a:cs typeface="Courier New"/>
                <a:sym typeface="Courier New"/>
              </a:rPr>
              <a:t>		            #   function calls, so can keep</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jal 		</a:t>
            </a:r>
            <a:r>
              <a:rPr lang="en-US" sz="1800" b="1" i="0" u="none" strike="noStrike" cap="none">
                <a:solidFill>
                  <a:schemeClr val="accent6"/>
                </a:solidFill>
                <a:latin typeface="Courier New"/>
                <a:ea typeface="Courier New"/>
                <a:cs typeface="Courier New"/>
                <a:sym typeface="Courier New"/>
              </a:rPr>
              <a:t>func2</a:t>
            </a:r>
            <a:r>
              <a:rPr lang="en-US" sz="1800" b="1" i="0" u="none" strike="noStrike" cap="none">
                <a:solidFill>
                  <a:schemeClr val="dk1"/>
                </a:solidFill>
                <a:latin typeface="Courier New"/>
                <a:ea typeface="Courier New"/>
                <a:cs typeface="Courier New"/>
                <a:sym typeface="Courier New"/>
              </a:rPr>
              <a:t>       #   using them normally</a:t>
            </a:r>
            <a:endParaRPr/>
          </a:p>
          <a:p>
            <a:pPr marL="342900" marR="0" lvl="0" indent="-342900" algn="l" rtl="0">
              <a:spcBef>
                <a:spcPts val="360"/>
              </a:spcBef>
              <a:spcAft>
                <a:spcPts val="0"/>
              </a:spcAft>
              <a:buClr>
                <a:schemeClr val="accent1"/>
              </a:buClr>
              <a:buFont typeface="Arial"/>
              <a:buNone/>
            </a:pPr>
            <a:r>
              <a:rPr lang="en-US" sz="1800" b="1" i="0" u="none" strike="noStrike" cap="none">
                <a:solidFill>
                  <a:schemeClr val="accent1"/>
                </a:solidFill>
                <a:latin typeface="Courier New"/>
                <a:ea typeface="Courier New"/>
                <a:cs typeface="Courier New"/>
                <a:sym typeface="Courier New"/>
              </a:rPr>
              <a:t>	...		            # Do stuff with s0 and s1</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lw		s1,0(sp)  </a:t>
            </a:r>
            <a:r>
              <a:rPr lang="en-US" sz="1800" b="1" i="0" u="none" strike="noStrike" cap="none">
                <a:solidFill>
                  <a:schemeClr val="lt1"/>
                </a:solidFill>
                <a:latin typeface="Courier New"/>
                <a:ea typeface="Courier New"/>
                <a:cs typeface="Courier New"/>
                <a:sym typeface="Courier New"/>
              </a:rPr>
              <a:t># This is the Epilogue</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lw		s0,4(sp)    # Restore saved registers</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lw		ra,8(sp)</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addiu	sp,sp,12</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jr		ra          # return</a:t>
            </a:r>
            <a:endParaRPr/>
          </a:p>
        </p:txBody>
      </p:sp>
      <p:sp>
        <p:nvSpPr>
          <p:cNvPr id="1047" name="Google Shape;1047;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43</a:t>
            </a:fld>
            <a:endParaRPr sz="1200">
              <a:solidFill>
                <a:srgbClr val="888888"/>
              </a:solidFill>
              <a:latin typeface="Calibri"/>
              <a:ea typeface="Calibri"/>
              <a:cs typeface="Calibri"/>
              <a:sym typeface="Calibri"/>
            </a:endParaRPr>
          </a:p>
        </p:txBody>
      </p:sp>
      <p:sp>
        <p:nvSpPr>
          <p:cNvPr id="1048" name="Google Shape;1048;p85"/>
          <p:cNvSpPr txBox="1"/>
          <p:nvPr/>
        </p:nvSpPr>
        <p:spPr>
          <a:xfrm>
            <a:off x="3929741" y="1926771"/>
            <a:ext cx="321754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This is </a:t>
            </a:r>
            <a:r>
              <a:rPr lang="en-US" sz="1800" b="1">
                <a:solidFill>
                  <a:schemeClr val="accent2"/>
                </a:solidFill>
                <a:latin typeface="Courier New"/>
                <a:ea typeface="Courier New"/>
                <a:cs typeface="Courier New"/>
                <a:sym typeface="Courier New"/>
              </a:rPr>
              <a:t>the</a:t>
            </a:r>
            <a:r>
              <a:rPr lang="en-US" sz="1800" b="1">
                <a:solidFill>
                  <a:schemeClr val="dk1"/>
                </a:solidFill>
                <a:latin typeface="Courier New"/>
                <a:ea typeface="Courier New"/>
                <a:cs typeface="Courier New"/>
                <a:sym typeface="Courier New"/>
              </a:rPr>
              <a:t> </a:t>
            </a:r>
            <a:r>
              <a:rPr lang="en-US" sz="1800" b="1">
                <a:solidFill>
                  <a:schemeClr val="accent2"/>
                </a:solidFill>
                <a:latin typeface="Courier New"/>
                <a:ea typeface="Courier New"/>
                <a:cs typeface="Courier New"/>
                <a:sym typeface="Courier New"/>
              </a:rPr>
              <a:t>Prologue</a:t>
            </a:r>
            <a:endParaRPr sz="1800" b="1">
              <a:solidFill>
                <a:schemeClr val="accent2"/>
              </a:solidFill>
              <a:latin typeface="Courier New"/>
              <a:ea typeface="Courier New"/>
              <a:cs typeface="Courier New"/>
              <a:sym typeface="Courier New"/>
            </a:endParaRPr>
          </a:p>
        </p:txBody>
      </p:sp>
      <p:sp>
        <p:nvSpPr>
          <p:cNvPr id="1049" name="Google Shape;1049;p85"/>
          <p:cNvSpPr txBox="1"/>
          <p:nvPr/>
        </p:nvSpPr>
        <p:spPr>
          <a:xfrm>
            <a:off x="3922306" y="4885820"/>
            <a:ext cx="321754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This is </a:t>
            </a:r>
            <a:r>
              <a:rPr lang="en-US" sz="1800" b="1">
                <a:solidFill>
                  <a:schemeClr val="accent2"/>
                </a:solidFill>
                <a:latin typeface="Courier New"/>
                <a:ea typeface="Courier New"/>
                <a:cs typeface="Courier New"/>
                <a:sym typeface="Courier New"/>
              </a:rPr>
              <a:t>the Epilogue</a:t>
            </a:r>
            <a:endParaRPr sz="1800" b="1">
              <a:solidFill>
                <a:schemeClr val="dk1"/>
              </a:solidFill>
              <a:latin typeface="Calibri"/>
              <a:ea typeface="Calibri"/>
              <a:cs typeface="Calibri"/>
              <a:sym typeface="Calibri"/>
            </a:endParaRPr>
          </a:p>
        </p:txBody>
      </p:sp>
      <p:sp>
        <p:nvSpPr>
          <p:cNvPr id="1050" name="Google Shape;1050;p8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51" name="Google Shape;1051;p8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1752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Choosing Your Registers</a:t>
            </a:r>
            <a:endParaRPr sz="4400" b="0" i="0" u="none" strike="noStrike" cap="none">
              <a:solidFill>
                <a:schemeClr val="accent1"/>
              </a:solidFill>
              <a:latin typeface="Calibri"/>
              <a:ea typeface="Calibri"/>
              <a:cs typeface="Calibri"/>
              <a:sym typeface="Calibri"/>
            </a:endParaRPr>
          </a:p>
        </p:txBody>
      </p:sp>
      <p:sp>
        <p:nvSpPr>
          <p:cNvPr id="1061" name="Google Shape;1061;p86"/>
          <p:cNvSpPr txBox="1">
            <a:spLocks noGrp="1"/>
          </p:cNvSpPr>
          <p:nvPr>
            <p:ph type="body" idx="1"/>
          </p:nvPr>
        </p:nvSpPr>
        <p:spPr>
          <a:xfrm>
            <a:off x="457200" y="1295399"/>
            <a:ext cx="8229600" cy="493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Minimize register footprint</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Optimize to reduce number of registers you need to save by choosing which registers to use in a function</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Only save when you absolutely have to</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Function does NOT call another function</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Use only </a:t>
            </a:r>
            <a:r>
              <a:rPr lang="en-US" sz="2405" b="0" i="0" u="none" strike="noStrike" cap="none">
                <a:solidFill>
                  <a:schemeClr val="dk1"/>
                </a:solidFill>
                <a:latin typeface="Courier New"/>
                <a:ea typeface="Courier New"/>
                <a:cs typeface="Courier New"/>
                <a:sym typeface="Courier New"/>
              </a:rPr>
              <a:t>t0-t</a:t>
            </a:r>
            <a:r>
              <a:rPr lang="en-US" sz="2405">
                <a:latin typeface="Courier New"/>
                <a:ea typeface="Courier New"/>
                <a:cs typeface="Courier New"/>
                <a:sym typeface="Courier New"/>
              </a:rPr>
              <a:t>6</a:t>
            </a:r>
            <a:r>
              <a:rPr lang="en-US" sz="2590" b="0" i="0" u="none" strike="noStrike" cap="none">
                <a:solidFill>
                  <a:schemeClr val="dk1"/>
                </a:solidFill>
                <a:latin typeface="Calibri"/>
                <a:ea typeface="Calibri"/>
                <a:cs typeface="Calibri"/>
                <a:sym typeface="Calibri"/>
              </a:rPr>
              <a:t> and there is nothing to save!</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Function calls other function(s)</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Values you need throughout go in </a:t>
            </a:r>
            <a:r>
              <a:rPr lang="en-US" sz="2405" b="0" i="0" u="none" strike="noStrike" cap="none">
                <a:solidFill>
                  <a:schemeClr val="dk1"/>
                </a:solidFill>
                <a:latin typeface="Courier New"/>
                <a:ea typeface="Courier New"/>
                <a:cs typeface="Courier New"/>
                <a:sym typeface="Courier New"/>
              </a:rPr>
              <a:t>s0-s</a:t>
            </a:r>
            <a:r>
              <a:rPr lang="en-US" sz="2405">
                <a:latin typeface="Courier New"/>
                <a:ea typeface="Courier New"/>
                <a:cs typeface="Courier New"/>
                <a:sym typeface="Courier New"/>
              </a:rPr>
              <a:t>11</a:t>
            </a:r>
            <a:r>
              <a:rPr lang="en-US" sz="2590" b="0" i="0" u="none" strike="noStrike" cap="none">
                <a:solidFill>
                  <a:schemeClr val="dk1"/>
                </a:solidFill>
                <a:latin typeface="Calibri"/>
                <a:ea typeface="Calibri"/>
                <a:cs typeface="Calibri"/>
                <a:sym typeface="Calibri"/>
              </a:rPr>
              <a:t>, others go in </a:t>
            </a:r>
            <a:r>
              <a:rPr lang="en-US" sz="2405" b="0" i="0" u="none" strike="noStrike" cap="none">
                <a:solidFill>
                  <a:schemeClr val="dk1"/>
                </a:solidFill>
                <a:latin typeface="Courier New"/>
                <a:ea typeface="Courier New"/>
                <a:cs typeface="Courier New"/>
                <a:sym typeface="Courier New"/>
              </a:rPr>
              <a:t>t0-t</a:t>
            </a:r>
            <a:r>
              <a:rPr lang="en-US" sz="2405">
                <a:latin typeface="Courier New"/>
                <a:ea typeface="Courier New"/>
                <a:cs typeface="Courier New"/>
                <a:sym typeface="Courier New"/>
              </a:rPr>
              <a:t>6</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At each function call, check number arguments and return values for whether you or not you need to save</a:t>
            </a:r>
            <a:endParaRPr/>
          </a:p>
        </p:txBody>
      </p:sp>
      <p:sp>
        <p:nvSpPr>
          <p:cNvPr id="1062" name="Google Shape;1062;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44</a:t>
            </a:fld>
            <a:endParaRPr sz="1200">
              <a:solidFill>
                <a:srgbClr val="888888"/>
              </a:solidFill>
              <a:latin typeface="Calibri"/>
              <a:ea typeface="Calibri"/>
              <a:cs typeface="Calibri"/>
              <a:sym typeface="Calibri"/>
            </a:endParaRPr>
          </a:p>
        </p:txBody>
      </p:sp>
      <p:sp>
        <p:nvSpPr>
          <p:cNvPr id="1063" name="Google Shape;1063;p8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64" name="Google Shape;1064;p8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84080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86800" y="6253353"/>
            <a:ext cx="457200" cy="604647"/>
          </a:xfrm>
        </p:spPr>
        <p:txBody>
          <a:bodyPr/>
          <a:lstStyle/>
          <a:p>
            <a:fld id="{DAD0A56F-BD0F-4BDF-9912-D1E89E9626C0}" type="slidenum">
              <a:rPr lang="en-US" smtClean="0"/>
              <a:t>45</a:t>
            </a:fld>
            <a:endParaRPr lang="en-US" dirty="0"/>
          </a:p>
        </p:txBody>
      </p:sp>
      <p:sp>
        <p:nvSpPr>
          <p:cNvPr id="7" name="Rectangle 2"/>
          <p:cNvSpPr>
            <a:spLocks noGrp="1" noChangeArrowheads="1"/>
          </p:cNvSpPr>
          <p:nvPr>
            <p:ph type="title"/>
          </p:nvPr>
        </p:nvSpPr>
        <p:spPr>
          <a:xfrm>
            <a:off x="19682" y="122149"/>
            <a:ext cx="8686800" cy="533400"/>
          </a:xfrm>
        </p:spPr>
        <p:txBody>
          <a:bodyPr>
            <a:normAutofit fontScale="90000"/>
          </a:bodyPr>
          <a:lstStyle/>
          <a:p>
            <a:r>
              <a:rPr lang="en-US" dirty="0"/>
              <a:t>Arguments &amp; Return Values</a:t>
            </a:r>
          </a:p>
        </p:txBody>
      </p:sp>
      <p:sp>
        <p:nvSpPr>
          <p:cNvPr id="8" name="Rectangle 3"/>
          <p:cNvSpPr txBox="1">
            <a:spLocks noChangeArrowheads="1"/>
          </p:cNvSpPr>
          <p:nvPr/>
        </p:nvSpPr>
        <p:spPr>
          <a:xfrm>
            <a:off x="-24935" y="515228"/>
            <a:ext cx="8991600" cy="6172200"/>
          </a:xfrm>
          <a:prstGeom prst="rect">
            <a:avLst/>
          </a:prstGeom>
          <a:ln>
            <a:noFill/>
          </a:ln>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84000"/>
              </a:lnSpc>
              <a:buNone/>
            </a:pPr>
            <a:endParaRPr lang="en-US" sz="3000" dirty="0"/>
          </a:p>
          <a:p>
            <a:pPr marL="0" indent="0" fontAlgn="auto">
              <a:lnSpc>
                <a:spcPct val="84000"/>
              </a:lnSpc>
              <a:buNone/>
            </a:pPr>
            <a:r>
              <a:rPr lang="en-US" sz="3000" dirty="0"/>
              <a:t>Need consistent way of passing </a:t>
            </a:r>
            <a:r>
              <a:rPr lang="en-US" sz="3000" dirty="0" err="1"/>
              <a:t>args</a:t>
            </a:r>
            <a:r>
              <a:rPr lang="en-US" sz="3000" dirty="0"/>
              <a:t> and result</a:t>
            </a:r>
            <a:endParaRPr lang="en-US" sz="2800" dirty="0"/>
          </a:p>
          <a:p>
            <a:pPr marL="0" indent="0" fontAlgn="auto">
              <a:lnSpc>
                <a:spcPct val="84000"/>
              </a:lnSpc>
              <a:buNone/>
            </a:pPr>
            <a:r>
              <a:rPr lang="en-US" sz="2800" dirty="0"/>
              <a:t>Given a procedure signature, need to know where arguments should be placed</a:t>
            </a:r>
          </a:p>
          <a:p>
            <a:pPr marL="0" indent="0" fontAlgn="auto">
              <a:lnSpc>
                <a:spcPct val="84000"/>
              </a:lnSpc>
              <a:buNone/>
            </a:pPr>
            <a:endParaRPr lang="en-US" sz="2800" dirty="0"/>
          </a:p>
          <a:p>
            <a:pPr marL="0" indent="0" fontAlgn="auto">
              <a:lnSpc>
                <a:spcPct val="84000"/>
              </a:lnSpc>
              <a:buNone/>
            </a:pPr>
            <a:endParaRPr lang="en-US" sz="2800" dirty="0"/>
          </a:p>
          <a:p>
            <a:pPr lvl="1" fontAlgn="auto">
              <a:lnSpc>
                <a:spcPct val="84000"/>
              </a:lnSpc>
              <a:spcAft>
                <a:spcPts val="0"/>
              </a:spcAft>
            </a:pPr>
            <a:r>
              <a:rPr lang="en-US" sz="2400" dirty="0" err="1">
                <a:latin typeface="Courier New" pitchFamily="49" charset="0"/>
              </a:rPr>
              <a:t>int</a:t>
            </a:r>
            <a:r>
              <a:rPr lang="en-US" sz="2400" dirty="0">
                <a:latin typeface="Courier New" pitchFamily="49" charset="0"/>
              </a:rPr>
              <a:t> min(</a:t>
            </a:r>
            <a:r>
              <a:rPr lang="en-US" sz="2400" dirty="0" err="1">
                <a:latin typeface="Courier New" pitchFamily="49" charset="0"/>
              </a:rPr>
              <a:t>int</a:t>
            </a:r>
            <a:r>
              <a:rPr lang="en-US" sz="2400" dirty="0">
                <a:latin typeface="Courier New" pitchFamily="49" charset="0"/>
              </a:rPr>
              <a:t> a, </a:t>
            </a:r>
            <a:r>
              <a:rPr lang="en-US" sz="2400" dirty="0" err="1">
                <a:latin typeface="Courier New" pitchFamily="49" charset="0"/>
              </a:rPr>
              <a:t>int</a:t>
            </a:r>
            <a:r>
              <a:rPr lang="en-US" sz="2400" dirty="0">
                <a:latin typeface="Courier New" pitchFamily="49" charset="0"/>
              </a:rPr>
              <a:t> b);</a:t>
            </a:r>
          </a:p>
          <a:p>
            <a:pPr lvl="1" fontAlgn="auto">
              <a:lnSpc>
                <a:spcPct val="84000"/>
              </a:lnSpc>
              <a:spcAft>
                <a:spcPts val="0"/>
              </a:spcAft>
            </a:pPr>
            <a:r>
              <a:rPr lang="en-US" sz="2400" dirty="0" err="1">
                <a:latin typeface="Courier New" pitchFamily="49" charset="0"/>
              </a:rPr>
              <a:t>int</a:t>
            </a:r>
            <a:r>
              <a:rPr lang="en-US" sz="2400" dirty="0">
                <a:latin typeface="Courier New" pitchFamily="49" charset="0"/>
              </a:rPr>
              <a:t> </a:t>
            </a:r>
            <a:r>
              <a:rPr lang="en-US" sz="2400" dirty="0" err="1">
                <a:latin typeface="Courier New" pitchFamily="49" charset="0"/>
              </a:rPr>
              <a:t>subf</a:t>
            </a:r>
            <a:r>
              <a:rPr lang="en-US" sz="2400" dirty="0">
                <a:latin typeface="Courier New" pitchFamily="49" charset="0"/>
              </a:rPr>
              <a:t>(</a:t>
            </a:r>
            <a:r>
              <a:rPr lang="en-US" sz="2400" dirty="0" err="1">
                <a:latin typeface="Courier New" pitchFamily="49" charset="0"/>
              </a:rPr>
              <a:t>int</a:t>
            </a:r>
            <a:r>
              <a:rPr lang="en-US" sz="2400" dirty="0">
                <a:latin typeface="Courier New" pitchFamily="49" charset="0"/>
              </a:rPr>
              <a:t> a, </a:t>
            </a:r>
            <a:r>
              <a:rPr lang="en-US" sz="2400" dirty="0" err="1">
                <a:latin typeface="Courier New" pitchFamily="49" charset="0"/>
              </a:rPr>
              <a:t>int</a:t>
            </a:r>
            <a:r>
              <a:rPr lang="en-US" sz="2400" dirty="0">
                <a:latin typeface="Courier New" pitchFamily="49" charset="0"/>
              </a:rPr>
              <a:t> b, </a:t>
            </a:r>
            <a:r>
              <a:rPr lang="en-US" sz="2400" dirty="0" err="1">
                <a:latin typeface="Courier New" pitchFamily="49" charset="0"/>
              </a:rPr>
              <a:t>int</a:t>
            </a:r>
            <a:r>
              <a:rPr lang="en-US" sz="2400" dirty="0">
                <a:latin typeface="Courier New" pitchFamily="49" charset="0"/>
              </a:rPr>
              <a:t> c, </a:t>
            </a:r>
            <a:r>
              <a:rPr lang="en-US" sz="2400" dirty="0" err="1">
                <a:latin typeface="Courier New" pitchFamily="49" charset="0"/>
              </a:rPr>
              <a:t>int</a:t>
            </a:r>
            <a:r>
              <a:rPr lang="en-US" sz="2400" dirty="0">
                <a:latin typeface="Courier New" pitchFamily="49" charset="0"/>
              </a:rPr>
              <a:t> d, </a:t>
            </a:r>
            <a:r>
              <a:rPr lang="en-US" sz="2400" dirty="0" err="1">
                <a:latin typeface="Courier New" pitchFamily="49" charset="0"/>
              </a:rPr>
              <a:t>int</a:t>
            </a:r>
            <a:r>
              <a:rPr lang="en-US" sz="2400" dirty="0">
                <a:latin typeface="Courier New" pitchFamily="49" charset="0"/>
              </a:rPr>
              <a:t> e, </a:t>
            </a:r>
            <a:r>
              <a:rPr lang="en-US" sz="2400" dirty="0" err="1">
                <a:latin typeface="Courier New" pitchFamily="49" charset="0"/>
              </a:rPr>
              <a:t>int</a:t>
            </a:r>
            <a:r>
              <a:rPr lang="en-US" sz="2400" dirty="0">
                <a:latin typeface="Courier New" pitchFamily="49" charset="0"/>
              </a:rPr>
              <a:t> f, </a:t>
            </a:r>
            <a:r>
              <a:rPr lang="en-US" sz="2400" dirty="0" err="1">
                <a:latin typeface="Courier New" pitchFamily="49" charset="0"/>
              </a:rPr>
              <a:t>int</a:t>
            </a:r>
            <a:r>
              <a:rPr lang="en-US" sz="2400" dirty="0">
                <a:latin typeface="Courier New" pitchFamily="49" charset="0"/>
              </a:rPr>
              <a:t> g, </a:t>
            </a:r>
            <a:r>
              <a:rPr lang="en-US" sz="2400" dirty="0" err="1">
                <a:latin typeface="Courier New" pitchFamily="49" charset="0"/>
              </a:rPr>
              <a:t>int</a:t>
            </a:r>
            <a:r>
              <a:rPr lang="en-US" sz="2400" dirty="0">
                <a:latin typeface="Courier New" pitchFamily="49" charset="0"/>
              </a:rPr>
              <a:t> h, </a:t>
            </a:r>
            <a:r>
              <a:rPr lang="en-US" sz="2400" dirty="0" err="1">
                <a:latin typeface="Courier New" pitchFamily="49" charset="0"/>
              </a:rPr>
              <a:t>int</a:t>
            </a:r>
            <a:r>
              <a:rPr lang="en-US" sz="2400" dirty="0">
                <a:latin typeface="Courier New" pitchFamily="49" charset="0"/>
              </a:rPr>
              <a:t> i);</a:t>
            </a:r>
          </a:p>
          <a:p>
            <a:pPr lvl="1" fontAlgn="auto">
              <a:lnSpc>
                <a:spcPct val="84000"/>
              </a:lnSpc>
              <a:spcAft>
                <a:spcPts val="0"/>
              </a:spcAft>
            </a:pPr>
            <a:r>
              <a:rPr lang="en-US" sz="2400" dirty="0" err="1">
                <a:latin typeface="Courier New" pitchFamily="49" charset="0"/>
              </a:rPr>
              <a:t>int</a:t>
            </a:r>
            <a:r>
              <a:rPr lang="en-US" sz="2400" dirty="0">
                <a:latin typeface="Courier New" pitchFamily="49" charset="0"/>
              </a:rPr>
              <a:t> </a:t>
            </a:r>
            <a:r>
              <a:rPr lang="en-US" sz="2400" dirty="0" err="1">
                <a:latin typeface="Courier New" pitchFamily="49" charset="0"/>
              </a:rPr>
              <a:t>isalpha</a:t>
            </a:r>
            <a:r>
              <a:rPr lang="en-US" sz="2400" dirty="0">
                <a:latin typeface="Courier New" pitchFamily="49" charset="0"/>
              </a:rPr>
              <a:t>(char c);</a:t>
            </a:r>
          </a:p>
          <a:p>
            <a:pPr lvl="1" fontAlgn="auto">
              <a:lnSpc>
                <a:spcPct val="84000"/>
              </a:lnSpc>
              <a:spcAft>
                <a:spcPts val="0"/>
              </a:spcAft>
            </a:pPr>
            <a:r>
              <a:rPr lang="en-US" sz="2400" dirty="0" err="1">
                <a:latin typeface="Courier New" pitchFamily="49" charset="0"/>
              </a:rPr>
              <a:t>int</a:t>
            </a:r>
            <a:r>
              <a:rPr lang="en-US" sz="2400" dirty="0">
                <a:latin typeface="Courier New" pitchFamily="49" charset="0"/>
              </a:rPr>
              <a:t> </a:t>
            </a:r>
            <a:r>
              <a:rPr lang="en-US" sz="2400" dirty="0" err="1">
                <a:latin typeface="Courier New" pitchFamily="49" charset="0"/>
              </a:rPr>
              <a:t>treesort</a:t>
            </a:r>
            <a:r>
              <a:rPr lang="en-US" sz="2400" dirty="0">
                <a:latin typeface="Courier New" pitchFamily="49" charset="0"/>
              </a:rPr>
              <a:t>(</a:t>
            </a:r>
            <a:r>
              <a:rPr lang="en-US" sz="2400" dirty="0" err="1">
                <a:latin typeface="Courier New" pitchFamily="49" charset="0"/>
              </a:rPr>
              <a:t>struct</a:t>
            </a:r>
            <a:r>
              <a:rPr lang="en-US" sz="2400" dirty="0">
                <a:latin typeface="Courier New" pitchFamily="49" charset="0"/>
              </a:rPr>
              <a:t> Tree *root);</a:t>
            </a:r>
          </a:p>
          <a:p>
            <a:pPr lvl="1" fontAlgn="auto">
              <a:lnSpc>
                <a:spcPct val="84000"/>
              </a:lnSpc>
              <a:spcAft>
                <a:spcPts val="0"/>
              </a:spcAft>
            </a:pPr>
            <a:r>
              <a:rPr lang="en-US" sz="2400" dirty="0" err="1">
                <a:latin typeface="Courier New" pitchFamily="49" charset="0"/>
              </a:rPr>
              <a:t>struct</a:t>
            </a:r>
            <a:r>
              <a:rPr lang="en-US" sz="2400" dirty="0">
                <a:latin typeface="Courier New" pitchFamily="49" charset="0"/>
              </a:rPr>
              <a:t> Node *</a:t>
            </a:r>
            <a:r>
              <a:rPr lang="en-US" sz="2400" dirty="0" err="1">
                <a:latin typeface="Courier New" pitchFamily="49" charset="0"/>
              </a:rPr>
              <a:t>createNode</a:t>
            </a:r>
            <a:r>
              <a:rPr lang="en-US" sz="2400" dirty="0">
                <a:latin typeface="Courier New" pitchFamily="49" charset="0"/>
              </a:rPr>
              <a:t>();</a:t>
            </a:r>
          </a:p>
          <a:p>
            <a:pPr lvl="1" fontAlgn="auto">
              <a:lnSpc>
                <a:spcPct val="84000"/>
              </a:lnSpc>
              <a:spcAft>
                <a:spcPts val="0"/>
              </a:spcAft>
            </a:pPr>
            <a:r>
              <a:rPr lang="en-US" sz="2400" dirty="0" err="1">
                <a:latin typeface="Courier New" pitchFamily="49" charset="0"/>
              </a:rPr>
              <a:t>struct</a:t>
            </a:r>
            <a:r>
              <a:rPr lang="en-US" sz="2400" dirty="0">
                <a:latin typeface="Courier New" pitchFamily="49" charset="0"/>
              </a:rPr>
              <a:t> Node </a:t>
            </a:r>
            <a:r>
              <a:rPr lang="en-US" sz="2400" dirty="0" err="1">
                <a:latin typeface="Courier New" pitchFamily="49" charset="0"/>
              </a:rPr>
              <a:t>mynode</a:t>
            </a:r>
            <a:r>
              <a:rPr lang="en-US" sz="2400" dirty="0">
                <a:latin typeface="Courier New" pitchFamily="49" charset="0"/>
              </a:rPr>
              <a:t>();</a:t>
            </a:r>
          </a:p>
          <a:p>
            <a:pPr lvl="1" fontAlgn="auto">
              <a:lnSpc>
                <a:spcPct val="84000"/>
              </a:lnSpc>
              <a:spcAft>
                <a:spcPts val="0"/>
              </a:spcAft>
            </a:pPr>
            <a:endParaRPr lang="en-US" sz="2400" dirty="0">
              <a:latin typeface="Courier New" pitchFamily="49" charset="0"/>
            </a:endParaRPr>
          </a:p>
          <a:p>
            <a:pPr lvl="1" fontAlgn="auto">
              <a:lnSpc>
                <a:spcPct val="84000"/>
              </a:lnSpc>
              <a:spcAft>
                <a:spcPts val="0"/>
              </a:spcAft>
            </a:pPr>
            <a:endParaRPr lang="en-US" sz="2400" dirty="0">
              <a:latin typeface="Courier New" pitchFamily="49" charset="0"/>
            </a:endParaRPr>
          </a:p>
          <a:p>
            <a:pPr marL="0" indent="0" fontAlgn="auto">
              <a:lnSpc>
                <a:spcPct val="84000"/>
              </a:lnSpc>
              <a:buNone/>
            </a:pPr>
            <a:r>
              <a:rPr lang="en-US" sz="2800" dirty="0"/>
              <a:t>Too many combinations of char, short, </a:t>
            </a:r>
            <a:r>
              <a:rPr lang="en-US" sz="2800" dirty="0" err="1"/>
              <a:t>int</a:t>
            </a:r>
            <a:r>
              <a:rPr lang="en-US" sz="2800" dirty="0"/>
              <a:t>, void *, </a:t>
            </a:r>
            <a:r>
              <a:rPr lang="en-US" sz="2800" dirty="0" err="1"/>
              <a:t>struct</a:t>
            </a:r>
            <a:r>
              <a:rPr lang="en-US" sz="2800" dirty="0"/>
              <a:t>, etc.</a:t>
            </a:r>
          </a:p>
          <a:p>
            <a:pPr lvl="1" fontAlgn="auto">
              <a:lnSpc>
                <a:spcPct val="84000"/>
              </a:lnSpc>
              <a:spcAft>
                <a:spcPts val="0"/>
              </a:spcAft>
            </a:pPr>
            <a:r>
              <a:rPr lang="en-US" sz="2400" dirty="0"/>
              <a:t>RISC-V treats char, short, </a:t>
            </a:r>
            <a:r>
              <a:rPr lang="en-US" sz="2400" dirty="0" err="1"/>
              <a:t>int</a:t>
            </a:r>
            <a:r>
              <a:rPr lang="en-US" sz="2400" dirty="0"/>
              <a:t> and void * identically</a:t>
            </a:r>
          </a:p>
        </p:txBody>
      </p:sp>
      <p:sp>
        <p:nvSpPr>
          <p:cNvPr id="9" name="TextBox 8"/>
          <p:cNvSpPr txBox="1"/>
          <p:nvPr/>
        </p:nvSpPr>
        <p:spPr>
          <a:xfrm>
            <a:off x="5384034" y="2416189"/>
            <a:ext cx="1585690" cy="523220"/>
          </a:xfrm>
          <a:prstGeom prst="rect">
            <a:avLst/>
          </a:prstGeom>
          <a:noFill/>
        </p:spPr>
        <p:txBody>
          <a:bodyPr wrap="none" rtlCol="0">
            <a:spAutoFit/>
          </a:bodyPr>
          <a:lstStyle/>
          <a:p>
            <a:r>
              <a:rPr lang="en-US" sz="2800" dirty="0">
                <a:solidFill>
                  <a:schemeClr val="accent1"/>
                </a:solidFill>
                <a:latin typeface="Source Sans Pro" panose="020B0503030403020204"/>
              </a:rPr>
              <a:t>$a0, $a1</a:t>
            </a:r>
          </a:p>
        </p:txBody>
      </p:sp>
      <p:sp>
        <p:nvSpPr>
          <p:cNvPr id="10" name="Freeform 9"/>
          <p:cNvSpPr/>
          <p:nvPr/>
        </p:nvSpPr>
        <p:spPr>
          <a:xfrm>
            <a:off x="2915286" y="2522677"/>
            <a:ext cx="2778991" cy="310243"/>
          </a:xfrm>
          <a:custGeom>
            <a:avLst/>
            <a:gdLst>
              <a:gd name="connsiteX0" fmla="*/ 2731793 w 2731793"/>
              <a:gd name="connsiteY0" fmla="*/ 0 h 293915"/>
              <a:gd name="connsiteX1" fmla="*/ 396808 w 2731793"/>
              <a:gd name="connsiteY1" fmla="*/ 146958 h 293915"/>
              <a:gd name="connsiteX2" fmla="*/ 21250 w 2731793"/>
              <a:gd name="connsiteY2" fmla="*/ 293915 h 293915"/>
            </a:gdLst>
            <a:ahLst/>
            <a:cxnLst>
              <a:cxn ang="0">
                <a:pos x="connsiteX0" y="connsiteY0"/>
              </a:cxn>
              <a:cxn ang="0">
                <a:pos x="connsiteX1" y="connsiteY1"/>
              </a:cxn>
              <a:cxn ang="0">
                <a:pos x="connsiteX2" y="connsiteY2"/>
              </a:cxn>
            </a:cxnLst>
            <a:rect l="l" t="t" r="r" b="b"/>
            <a:pathLst>
              <a:path w="2731793" h="293915">
                <a:moveTo>
                  <a:pt x="2731793" y="0"/>
                </a:moveTo>
                <a:cubicBezTo>
                  <a:pt x="1790179" y="48986"/>
                  <a:pt x="848565" y="97972"/>
                  <a:pt x="396808" y="146958"/>
                </a:cubicBezTo>
                <a:cubicBezTo>
                  <a:pt x="-54949" y="195944"/>
                  <a:pt x="-16850" y="244929"/>
                  <a:pt x="21250" y="293915"/>
                </a:cubicBezTo>
              </a:path>
            </a:pathLst>
          </a:custGeom>
          <a:noFill/>
          <a:ln>
            <a:solidFill>
              <a:schemeClr val="accent1"/>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224706" y="2832920"/>
            <a:ext cx="2318657" cy="299396"/>
          </a:xfrm>
          <a:custGeom>
            <a:avLst/>
            <a:gdLst>
              <a:gd name="connsiteX0" fmla="*/ 2318657 w 2318657"/>
              <a:gd name="connsiteY0" fmla="*/ 0 h 299396"/>
              <a:gd name="connsiteX1" fmla="*/ 489857 w 2318657"/>
              <a:gd name="connsiteY1" fmla="*/ 293915 h 299396"/>
              <a:gd name="connsiteX2" fmla="*/ 0 w 2318657"/>
              <a:gd name="connsiteY2" fmla="*/ 163286 h 299396"/>
            </a:gdLst>
            <a:ahLst/>
            <a:cxnLst>
              <a:cxn ang="0">
                <a:pos x="connsiteX0" y="connsiteY0"/>
              </a:cxn>
              <a:cxn ang="0">
                <a:pos x="connsiteX1" y="connsiteY1"/>
              </a:cxn>
              <a:cxn ang="0">
                <a:pos x="connsiteX2" y="connsiteY2"/>
              </a:cxn>
            </a:cxnLst>
            <a:rect l="l" t="t" r="r" b="b"/>
            <a:pathLst>
              <a:path w="2318657" h="299396">
                <a:moveTo>
                  <a:pt x="2318657" y="0"/>
                </a:moveTo>
                <a:cubicBezTo>
                  <a:pt x="1597478" y="133350"/>
                  <a:pt x="876300" y="266701"/>
                  <a:pt x="489857" y="293915"/>
                </a:cubicBezTo>
                <a:cubicBezTo>
                  <a:pt x="103414" y="321129"/>
                  <a:pt x="51707" y="242207"/>
                  <a:pt x="0" y="163286"/>
                </a:cubicBezTo>
              </a:path>
            </a:pathLst>
          </a:custGeom>
          <a:noFill/>
          <a:ln>
            <a:solidFill>
              <a:schemeClr val="accent1"/>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520259" y="3685058"/>
            <a:ext cx="1066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70865" y="3601328"/>
            <a:ext cx="1223412" cy="523220"/>
          </a:xfrm>
          <a:prstGeom prst="rect">
            <a:avLst/>
          </a:prstGeom>
          <a:noFill/>
        </p:spPr>
        <p:txBody>
          <a:bodyPr wrap="none" rtlCol="0">
            <a:spAutoFit/>
          </a:bodyPr>
          <a:lstStyle/>
          <a:p>
            <a:r>
              <a:rPr lang="en-US" sz="2800" dirty="0">
                <a:solidFill>
                  <a:schemeClr val="accent1"/>
                </a:solidFill>
                <a:latin typeface="Source Sans Pro" panose="020B0503030403020204"/>
              </a:rPr>
              <a:t>stack?</a:t>
            </a:r>
          </a:p>
        </p:txBody>
      </p:sp>
      <p:sp>
        <p:nvSpPr>
          <p:cNvPr id="14" name="TextBox 13"/>
          <p:cNvSpPr txBox="1"/>
          <p:nvPr/>
        </p:nvSpPr>
        <p:spPr>
          <a:xfrm>
            <a:off x="6324600" y="4379127"/>
            <a:ext cx="785793" cy="523220"/>
          </a:xfrm>
          <a:prstGeom prst="rect">
            <a:avLst/>
          </a:prstGeom>
          <a:noFill/>
        </p:spPr>
        <p:txBody>
          <a:bodyPr wrap="none" rtlCol="0">
            <a:spAutoFit/>
          </a:bodyPr>
          <a:lstStyle/>
          <a:p>
            <a:r>
              <a:rPr lang="en-US" sz="2800" dirty="0">
                <a:solidFill>
                  <a:schemeClr val="accent1"/>
                </a:solidFill>
                <a:latin typeface="Source Sans Pro" panose="020B0503030403020204"/>
              </a:rPr>
              <a:t>$a0</a:t>
            </a:r>
          </a:p>
        </p:txBody>
      </p:sp>
      <p:cxnSp>
        <p:nvCxnSpPr>
          <p:cNvPr id="15" name="Straight Arrow Connector 14"/>
          <p:cNvCxnSpPr>
            <a:stCxn id="14" idx="1"/>
          </p:cNvCxnSpPr>
          <p:nvPr/>
        </p:nvCxnSpPr>
        <p:spPr>
          <a:xfrm flipH="1" flipV="1">
            <a:off x="5867400" y="4263387"/>
            <a:ext cx="457200" cy="37735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69654" y="4819292"/>
            <a:ext cx="1585690" cy="523220"/>
          </a:xfrm>
          <a:prstGeom prst="rect">
            <a:avLst/>
          </a:prstGeom>
          <a:noFill/>
        </p:spPr>
        <p:txBody>
          <a:bodyPr wrap="none" rtlCol="0">
            <a:spAutoFit/>
          </a:bodyPr>
          <a:lstStyle/>
          <a:p>
            <a:r>
              <a:rPr lang="en-US" sz="2800" dirty="0">
                <a:solidFill>
                  <a:schemeClr val="accent1"/>
                </a:solidFill>
                <a:latin typeface="Source Sans Pro" panose="020B0503030403020204"/>
              </a:rPr>
              <a:t>$a0, $a1</a:t>
            </a:r>
          </a:p>
        </p:txBody>
      </p:sp>
      <p:cxnSp>
        <p:nvCxnSpPr>
          <p:cNvPr id="17" name="Straight Connector 16"/>
          <p:cNvCxnSpPr/>
          <p:nvPr/>
        </p:nvCxnSpPr>
        <p:spPr>
          <a:xfrm>
            <a:off x="934082" y="4902347"/>
            <a:ext cx="17722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62923" y="4259737"/>
            <a:ext cx="2514600" cy="381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736246" y="4922707"/>
            <a:ext cx="785793" cy="523220"/>
          </a:xfrm>
          <a:prstGeom prst="rect">
            <a:avLst/>
          </a:prstGeom>
          <a:noFill/>
        </p:spPr>
        <p:txBody>
          <a:bodyPr wrap="none" rtlCol="0">
            <a:spAutoFit/>
          </a:bodyPr>
          <a:lstStyle/>
          <a:p>
            <a:r>
              <a:rPr lang="en-US" sz="2800" dirty="0">
                <a:solidFill>
                  <a:schemeClr val="accent1"/>
                </a:solidFill>
                <a:latin typeface="Source Sans Pro" panose="020B0503030403020204"/>
              </a:rPr>
              <a:t>$a0</a:t>
            </a:r>
          </a:p>
        </p:txBody>
      </p:sp>
      <p:sp>
        <p:nvSpPr>
          <p:cNvPr id="20" name="Freeform 19"/>
          <p:cNvSpPr/>
          <p:nvPr/>
        </p:nvSpPr>
        <p:spPr>
          <a:xfrm>
            <a:off x="3266089" y="4593560"/>
            <a:ext cx="1730829" cy="304577"/>
          </a:xfrm>
          <a:custGeom>
            <a:avLst/>
            <a:gdLst>
              <a:gd name="connsiteX0" fmla="*/ 1730829 w 1730829"/>
              <a:gd name="connsiteY0" fmla="*/ 304577 h 304577"/>
              <a:gd name="connsiteX1" fmla="*/ 1338943 w 1730829"/>
              <a:gd name="connsiteY1" fmla="*/ 26992 h 304577"/>
              <a:gd name="connsiteX2" fmla="*/ 0 w 1730829"/>
              <a:gd name="connsiteY2" fmla="*/ 10663 h 304577"/>
            </a:gdLst>
            <a:ahLst/>
            <a:cxnLst>
              <a:cxn ang="0">
                <a:pos x="connsiteX0" y="connsiteY0"/>
              </a:cxn>
              <a:cxn ang="0">
                <a:pos x="connsiteX1" y="connsiteY1"/>
              </a:cxn>
              <a:cxn ang="0">
                <a:pos x="connsiteX2" y="connsiteY2"/>
              </a:cxn>
            </a:cxnLst>
            <a:rect l="l" t="t" r="r" b="b"/>
            <a:pathLst>
              <a:path w="1730829" h="304577">
                <a:moveTo>
                  <a:pt x="1730829" y="304577"/>
                </a:moveTo>
                <a:cubicBezTo>
                  <a:pt x="1679121" y="190277"/>
                  <a:pt x="1627414" y="75978"/>
                  <a:pt x="1338943" y="26992"/>
                </a:cubicBezTo>
                <a:cubicBezTo>
                  <a:pt x="1050471" y="-21994"/>
                  <a:pt x="0" y="10663"/>
                  <a:pt x="0" y="10663"/>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8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22" presetClass="entr" presetSubtype="2"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0"/>
                            </p:stCondLst>
                            <p:childTnLst>
                              <p:par>
                                <p:cTn id="44" presetID="22" presetClass="entr" presetSubtype="4"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0"/>
                            </p:stCondLst>
                            <p:childTnLst>
                              <p:par>
                                <p:cTn id="56" presetID="22" presetClass="entr" presetSubtype="2"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right)">
                                      <p:cBhvr>
                                        <p:cTn id="58" dur="500"/>
                                        <p:tgtEl>
                                          <p:spTgt spid="20"/>
                                        </p:tgtEl>
                                      </p:cBhvr>
                                    </p:animEffec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8">
                                            <p:txEl>
                                              <p:pRg st="13" end="13"/>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3" grpId="0"/>
      <p:bldP spid="14" grpId="0"/>
      <p:bldP spid="16" grpId="0"/>
      <p:bldP spid="18" grpId="0" animBg="1"/>
      <p:bldP spid="19" grpId="0"/>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46</a:t>
            </a:fld>
            <a:endParaRPr lang="en-US"/>
          </a:p>
        </p:txBody>
      </p:sp>
      <p:sp>
        <p:nvSpPr>
          <p:cNvPr id="5" name="Rectangle 2"/>
          <p:cNvSpPr>
            <a:spLocks noGrp="1" noChangeArrowheads="1"/>
          </p:cNvSpPr>
          <p:nvPr>
            <p:ph type="title"/>
          </p:nvPr>
        </p:nvSpPr>
        <p:spPr>
          <a:xfrm>
            <a:off x="0" y="152400"/>
            <a:ext cx="9144000" cy="533400"/>
          </a:xfrm>
        </p:spPr>
        <p:txBody>
          <a:bodyPr>
            <a:normAutofit fontScale="90000"/>
          </a:bodyPr>
          <a:lstStyle/>
          <a:p>
            <a:r>
              <a:rPr lang="en-US" dirty="0"/>
              <a:t>Simple Argument Passing (1-8 </a:t>
            </a:r>
            <a:r>
              <a:rPr lang="en-US" dirty="0" err="1"/>
              <a:t>args</a:t>
            </a:r>
            <a:r>
              <a:rPr lang="en-US" dirty="0"/>
              <a:t>)</a:t>
            </a:r>
          </a:p>
        </p:txBody>
      </p:sp>
      <p:sp>
        <p:nvSpPr>
          <p:cNvPr id="6" name="Rectangle 3"/>
          <p:cNvSpPr>
            <a:spLocks noGrp="1" noChangeArrowheads="1"/>
          </p:cNvSpPr>
          <p:nvPr>
            <p:ph idx="1"/>
          </p:nvPr>
        </p:nvSpPr>
        <p:spPr>
          <a:xfrm>
            <a:off x="3352800" y="1371600"/>
            <a:ext cx="5254625" cy="4111625"/>
          </a:xfrm>
        </p:spPr>
        <p:txBody>
          <a:bodyPr>
            <a:normAutofit/>
          </a:bodyPr>
          <a:lstStyle/>
          <a:p>
            <a:pPr marL="0" indent="0">
              <a:buNone/>
            </a:pPr>
            <a:r>
              <a:rPr lang="en-US" sz="3200" dirty="0">
                <a:solidFill>
                  <a:schemeClr val="accent1"/>
                </a:solidFill>
              </a:rPr>
              <a:t>First eight arguments: </a:t>
            </a:r>
          </a:p>
          <a:p>
            <a:pPr marL="0" indent="0">
              <a:buNone/>
            </a:pPr>
            <a:r>
              <a:rPr lang="en-US" sz="3200" dirty="0"/>
              <a:t>passed in registers x10-x17 </a:t>
            </a:r>
          </a:p>
          <a:p>
            <a:pPr lvl="1"/>
            <a:r>
              <a:rPr lang="en-US" sz="3200" dirty="0"/>
              <a:t>aka </a:t>
            </a:r>
            <a:r>
              <a:rPr lang="en-US" sz="3200" dirty="0">
                <a:solidFill>
                  <a:schemeClr val="accent1"/>
                </a:solidFill>
              </a:rPr>
              <a:t>$a0, $a1, …, $a7</a:t>
            </a:r>
          </a:p>
          <a:p>
            <a:pPr marL="0" indent="0">
              <a:buNone/>
            </a:pPr>
            <a:r>
              <a:rPr lang="en-US" sz="3200" dirty="0">
                <a:solidFill>
                  <a:schemeClr val="accent1"/>
                </a:solidFill>
              </a:rPr>
              <a:t>Returned result:</a:t>
            </a:r>
          </a:p>
          <a:p>
            <a:pPr marL="0" indent="0">
              <a:buNone/>
            </a:pPr>
            <a:r>
              <a:rPr lang="en-US" sz="3200" dirty="0"/>
              <a:t>passed back in a register</a:t>
            </a:r>
          </a:p>
          <a:p>
            <a:pPr lvl="1"/>
            <a:r>
              <a:rPr lang="en-US" sz="3000" dirty="0"/>
              <a:t>Specifically, </a:t>
            </a:r>
            <a:r>
              <a:rPr lang="en-US" sz="3000" dirty="0">
                <a:solidFill>
                  <a:schemeClr val="accent1"/>
                </a:solidFill>
              </a:rPr>
              <a:t>x10</a:t>
            </a:r>
            <a:r>
              <a:rPr lang="en-US" sz="3000" dirty="0"/>
              <a:t>, aka a0</a:t>
            </a:r>
          </a:p>
          <a:p>
            <a:pPr lvl="1"/>
            <a:r>
              <a:rPr lang="en-US" sz="3000" dirty="0">
                <a:solidFill>
                  <a:schemeClr val="tx2"/>
                </a:solidFill>
              </a:rPr>
              <a:t>And</a:t>
            </a:r>
            <a:r>
              <a:rPr lang="en-US" sz="3000" dirty="0">
                <a:solidFill>
                  <a:schemeClr val="accent1"/>
                </a:solidFill>
              </a:rPr>
              <a:t> x11</a:t>
            </a:r>
            <a:r>
              <a:rPr lang="en-US" sz="3000" dirty="0">
                <a:solidFill>
                  <a:schemeClr val="tx2"/>
                </a:solidFill>
              </a:rPr>
              <a:t>, aka a1</a:t>
            </a:r>
          </a:p>
          <a:p>
            <a:pPr lvl="1">
              <a:buFont typeface="Wingdings" pitchFamily="2" charset="2"/>
              <a:buNone/>
            </a:pPr>
            <a:endParaRPr lang="en-US" dirty="0"/>
          </a:p>
          <a:p>
            <a:endParaRPr lang="en-US" dirty="0"/>
          </a:p>
        </p:txBody>
      </p:sp>
      <p:sp>
        <p:nvSpPr>
          <p:cNvPr id="7" name="Rectangle 4"/>
          <p:cNvSpPr>
            <a:spLocks noChangeArrowheads="1"/>
          </p:cNvSpPr>
          <p:nvPr/>
        </p:nvSpPr>
        <p:spPr bwMode="auto">
          <a:xfrm>
            <a:off x="228600" y="3276600"/>
            <a:ext cx="2922104" cy="31242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a:t>
            </a:r>
            <a:r>
              <a:rPr lang="en-US" sz="2400" dirty="0">
                <a:solidFill>
                  <a:schemeClr val="accent1"/>
                </a:solidFill>
                <a:latin typeface="Source Sans Pro" panose="020B0503030403020204"/>
              </a:rPr>
              <a:t>li </a:t>
            </a:r>
            <a:r>
              <a:rPr lang="en-US" dirty="0">
                <a:solidFill>
                  <a:schemeClr val="accent1"/>
                </a:solidFill>
                <a:latin typeface="Source Sans Pro" panose="020B0503030403020204"/>
              </a:rPr>
              <a:t>x10</a:t>
            </a:r>
            <a:r>
              <a:rPr lang="en-US" sz="2400" dirty="0">
                <a:solidFill>
                  <a:schemeClr val="accent1"/>
                </a:solidFill>
                <a:latin typeface="Source Sans Pro" panose="020B0503030403020204"/>
              </a:rPr>
              <a:t>, 6</a:t>
            </a:r>
          </a:p>
          <a:p>
            <a:r>
              <a:rPr lang="en-US" sz="2400" dirty="0">
                <a:solidFill>
                  <a:schemeClr val="accent1"/>
                </a:solidFill>
                <a:latin typeface="Source Sans Pro" panose="020B0503030403020204"/>
              </a:rPr>
              <a:t>   li </a:t>
            </a:r>
            <a:r>
              <a:rPr lang="en-US" dirty="0">
                <a:solidFill>
                  <a:schemeClr val="accent1"/>
                </a:solidFill>
                <a:latin typeface="Source Sans Pro" panose="020B0503030403020204"/>
              </a:rPr>
              <a:t>x</a:t>
            </a:r>
            <a:r>
              <a:rPr lang="en-US" sz="2400" dirty="0">
                <a:solidFill>
                  <a:schemeClr val="accent1"/>
                </a:solidFill>
                <a:latin typeface="Source Sans Pro" panose="020B0503030403020204"/>
              </a:rPr>
              <a:t>11, 7</a:t>
            </a: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jal</a:t>
            </a:r>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myfn</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addi</a:t>
            </a:r>
            <a:r>
              <a:rPr lang="en-US" sz="2400" dirty="0">
                <a:solidFill>
                  <a:schemeClr val="accent1"/>
                </a:solidFill>
                <a:latin typeface="Source Sans Pro" panose="020B0503030403020204"/>
              </a:rPr>
              <a:t> x5, x10, 2</a:t>
            </a:r>
          </a:p>
          <a:p>
            <a:endParaRPr lang="en-US" sz="2400" dirty="0">
              <a:solidFill>
                <a:schemeClr val="tx2"/>
              </a:solidFill>
              <a:latin typeface="Source Sans Pro" panose="020B0503030403020204"/>
            </a:endParaRPr>
          </a:p>
        </p:txBody>
      </p:sp>
      <p:sp>
        <p:nvSpPr>
          <p:cNvPr id="8" name="Rectangle 7"/>
          <p:cNvSpPr>
            <a:spLocks noChangeArrowheads="1"/>
          </p:cNvSpPr>
          <p:nvPr/>
        </p:nvSpPr>
        <p:spPr bwMode="auto">
          <a:xfrm>
            <a:off x="255104" y="1371600"/>
            <a:ext cx="2895600" cy="16002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a:t>
            </a:r>
            <a:r>
              <a:rPr lang="en-US" sz="2400" dirty="0" err="1">
                <a:solidFill>
                  <a:schemeClr val="accent1"/>
                </a:solidFill>
                <a:latin typeface="Source Sans Pro" panose="020B0503030403020204"/>
              </a:rPr>
              <a:t>int</a:t>
            </a:r>
            <a:r>
              <a:rPr lang="en-US" sz="2400" dirty="0">
                <a:solidFill>
                  <a:schemeClr val="accent1"/>
                </a:solidFill>
                <a:latin typeface="Source Sans Pro" panose="020B0503030403020204"/>
              </a:rPr>
              <a:t> x = </a:t>
            </a:r>
            <a:r>
              <a:rPr lang="en-US" sz="2400" dirty="0" err="1">
                <a:solidFill>
                  <a:schemeClr val="accent1"/>
                </a:solidFill>
                <a:latin typeface="Source Sans Pro" panose="020B0503030403020204"/>
              </a:rPr>
              <a:t>myfn</a:t>
            </a:r>
            <a:r>
              <a:rPr lang="en-US" sz="2400" dirty="0">
                <a:solidFill>
                  <a:schemeClr val="accent1"/>
                </a:solidFill>
                <a:latin typeface="Source Sans Pro" panose="020B0503030403020204"/>
              </a:rPr>
              <a:t>(6, 7);</a:t>
            </a:r>
          </a:p>
          <a:p>
            <a:r>
              <a:rPr lang="en-US" sz="2400" dirty="0">
                <a:solidFill>
                  <a:schemeClr val="accent1"/>
                </a:solidFill>
                <a:latin typeface="Source Sans Pro" panose="020B0503030403020204"/>
              </a:rPr>
              <a:t>   x = x + 2;</a:t>
            </a:r>
          </a:p>
          <a:p>
            <a:r>
              <a:rPr lang="en-US" sz="2400" dirty="0">
                <a:solidFill>
                  <a:schemeClr val="tx2"/>
                </a:solidFill>
                <a:latin typeface="Source Sans Pro" panose="020B0503030403020204"/>
              </a:rPr>
              <a:t>}</a:t>
            </a:r>
          </a:p>
        </p:txBody>
      </p:sp>
      <p:sp>
        <p:nvSpPr>
          <p:cNvPr id="9" name="Rectangle 8"/>
          <p:cNvSpPr/>
          <p:nvPr/>
        </p:nvSpPr>
        <p:spPr>
          <a:xfrm>
            <a:off x="3188331" y="5461139"/>
            <a:ext cx="5955669" cy="707886"/>
          </a:xfrm>
          <a:prstGeom prst="rect">
            <a:avLst/>
          </a:prstGeom>
          <a:ln>
            <a:solidFill>
              <a:schemeClr val="accent6"/>
            </a:solidFill>
          </a:ln>
        </p:spPr>
        <p:txBody>
          <a:bodyPr wrap="none">
            <a:spAutoFit/>
          </a:bodyPr>
          <a:lstStyle/>
          <a:p>
            <a:r>
              <a:rPr lang="en-US" sz="2000" dirty="0">
                <a:solidFill>
                  <a:schemeClr val="accent6"/>
                </a:solidFill>
                <a:latin typeface="Source Sans Pro" panose="020B0503030403020204"/>
              </a:rPr>
              <a:t>Note: This is </a:t>
            </a:r>
            <a:r>
              <a:rPr lang="en-US" sz="2000" i="1" dirty="0">
                <a:solidFill>
                  <a:schemeClr val="accent6"/>
                </a:solidFill>
                <a:latin typeface="Source Sans Pro" panose="020B0503030403020204"/>
              </a:rPr>
              <a:t>not </a:t>
            </a:r>
            <a:r>
              <a:rPr lang="en-US" sz="2000" dirty="0">
                <a:solidFill>
                  <a:schemeClr val="accent6"/>
                </a:solidFill>
                <a:latin typeface="Source Sans Pro" panose="020B0503030403020204"/>
              </a:rPr>
              <a:t>the entire story for 1-8 arguments.</a:t>
            </a:r>
          </a:p>
          <a:p>
            <a:r>
              <a:rPr lang="en-US" sz="2000" dirty="0">
                <a:solidFill>
                  <a:schemeClr val="accent6"/>
                </a:solidFill>
                <a:latin typeface="Source Sans Pro" panose="020B0503030403020204"/>
              </a:rPr>
              <a:t>Please see </a:t>
            </a:r>
            <a:r>
              <a:rPr lang="en-US" sz="2000" i="1" dirty="0">
                <a:solidFill>
                  <a:schemeClr val="accent6"/>
                </a:solidFill>
                <a:latin typeface="Source Sans Pro" panose="020B0503030403020204"/>
              </a:rPr>
              <a:t>the Full Story </a:t>
            </a:r>
            <a:r>
              <a:rPr lang="en-US" sz="2000" dirty="0">
                <a:solidFill>
                  <a:schemeClr val="accent6"/>
                </a:solidFill>
                <a:latin typeface="Source Sans Pro" panose="020B0503030403020204"/>
              </a:rPr>
              <a:t>slides.</a:t>
            </a:r>
          </a:p>
        </p:txBody>
      </p:sp>
    </p:spTree>
    <p:extLst>
      <p:ext uri="{BB962C8B-B14F-4D97-AF65-F5344CB8AC3E}">
        <p14:creationId xmlns:p14="http://schemas.microsoft.com/office/powerpoint/2010/main" val="191424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47</a:t>
            </a:fld>
            <a:endParaRPr lang="en-US"/>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a:t>Conventions so far:</a:t>
            </a:r>
          </a:p>
        </p:txBody>
      </p:sp>
      <p:sp>
        <p:nvSpPr>
          <p:cNvPr id="6" name="Content Placeholder 2"/>
          <p:cNvSpPr>
            <a:spLocks noGrp="1"/>
          </p:cNvSpPr>
          <p:nvPr>
            <p:ph idx="1"/>
            <p:custDataLst>
              <p:tags r:id="rId2"/>
            </p:custDataLst>
          </p:nvPr>
        </p:nvSpPr>
        <p:spPr>
          <a:xfrm>
            <a:off x="228599" y="838200"/>
            <a:ext cx="9166123" cy="5638800"/>
          </a:xfrm>
        </p:spPr>
        <p:txBody>
          <a:bodyPr/>
          <a:lstStyle/>
          <a:p>
            <a:pPr lvl="1"/>
            <a:r>
              <a:rPr lang="en-US" dirty="0" err="1"/>
              <a:t>args</a:t>
            </a:r>
            <a:r>
              <a:rPr lang="en-US" dirty="0"/>
              <a:t> passed in </a:t>
            </a:r>
            <a:r>
              <a:rPr lang="en-US" dirty="0">
                <a:solidFill>
                  <a:schemeClr val="accent1"/>
                </a:solidFill>
              </a:rPr>
              <a:t>$a0, $a1, …, $a7</a:t>
            </a:r>
          </a:p>
          <a:p>
            <a:pPr lvl="1"/>
            <a:r>
              <a:rPr lang="en-US" dirty="0"/>
              <a:t>return value (if any) in </a:t>
            </a:r>
            <a:r>
              <a:rPr lang="en-US" dirty="0">
                <a:solidFill>
                  <a:schemeClr val="accent1"/>
                </a:solidFill>
              </a:rPr>
              <a:t>$a0, $a1</a:t>
            </a:r>
          </a:p>
          <a:p>
            <a:pPr lvl="1"/>
            <a:r>
              <a:rPr lang="en-US" dirty="0"/>
              <a:t>stack frame at </a:t>
            </a:r>
            <a:r>
              <a:rPr lang="en-US" dirty="0">
                <a:solidFill>
                  <a:schemeClr val="accent1"/>
                </a:solidFill>
              </a:rPr>
              <a:t>$sp</a:t>
            </a:r>
          </a:p>
          <a:p>
            <a:pPr lvl="2"/>
            <a:r>
              <a:rPr lang="en-US" dirty="0"/>
              <a:t>contains </a:t>
            </a:r>
            <a:r>
              <a:rPr lang="en-US" dirty="0">
                <a:solidFill>
                  <a:schemeClr val="accent1"/>
                </a:solidFill>
              </a:rPr>
              <a:t>$</a:t>
            </a:r>
            <a:r>
              <a:rPr lang="en-US" dirty="0" err="1">
                <a:solidFill>
                  <a:schemeClr val="accent1"/>
                </a:solidFill>
              </a:rPr>
              <a:t>ra</a:t>
            </a:r>
            <a:r>
              <a:rPr lang="en-US" dirty="0">
                <a:solidFill>
                  <a:schemeClr val="accent1"/>
                </a:solidFill>
              </a:rPr>
              <a:t> </a:t>
            </a:r>
            <a:r>
              <a:rPr lang="en-US" dirty="0"/>
              <a:t>(clobbered on JAL to sub-functions)</a:t>
            </a:r>
          </a:p>
          <a:p>
            <a:pPr marL="0" indent="0">
              <a:buNone/>
            </a:pPr>
            <a:r>
              <a:rPr lang="en-US" dirty="0"/>
              <a:t>Q: What about argument lists?</a:t>
            </a:r>
          </a:p>
        </p:txBody>
      </p:sp>
    </p:spTree>
    <p:extLst>
      <p:ext uri="{BB962C8B-B14F-4D97-AF65-F5344CB8AC3E}">
        <p14:creationId xmlns:p14="http://schemas.microsoft.com/office/powerpoint/2010/main" val="197074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48</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t>Many Arguments (8+ </a:t>
            </a:r>
            <a:r>
              <a:rPr lang="en-US" dirty="0" err="1"/>
              <a:t>args</a:t>
            </a:r>
            <a:r>
              <a:rPr lang="en-US" dirty="0"/>
              <a:t>)</a:t>
            </a:r>
          </a:p>
        </p:txBody>
      </p:sp>
      <p:sp>
        <p:nvSpPr>
          <p:cNvPr id="6" name="Rectangle 3"/>
          <p:cNvSpPr>
            <a:spLocks noGrp="1" noChangeArrowheads="1"/>
          </p:cNvSpPr>
          <p:nvPr>
            <p:ph idx="1"/>
          </p:nvPr>
        </p:nvSpPr>
        <p:spPr>
          <a:xfrm>
            <a:off x="4876800" y="1371600"/>
            <a:ext cx="4267200" cy="4111625"/>
          </a:xfrm>
        </p:spPr>
        <p:txBody>
          <a:bodyPr>
            <a:normAutofit/>
          </a:bodyPr>
          <a:lstStyle/>
          <a:p>
            <a:pPr marL="0" indent="0">
              <a:buNone/>
            </a:pPr>
            <a:r>
              <a:rPr lang="en-US" sz="3000" dirty="0">
                <a:solidFill>
                  <a:schemeClr val="accent6"/>
                </a:solidFill>
              </a:rPr>
              <a:t>First eight arguments: </a:t>
            </a:r>
          </a:p>
          <a:p>
            <a:pPr marL="0" indent="0">
              <a:buNone/>
            </a:pPr>
            <a:r>
              <a:rPr lang="en-US" sz="2600" dirty="0"/>
              <a:t>passed in registers x10-x17 </a:t>
            </a:r>
          </a:p>
          <a:p>
            <a:pPr lvl="1"/>
            <a:r>
              <a:rPr lang="en-US" sz="2600" dirty="0"/>
              <a:t>aka </a:t>
            </a:r>
            <a:r>
              <a:rPr lang="en-US" sz="2600" dirty="0">
                <a:solidFill>
                  <a:schemeClr val="accent1"/>
                </a:solidFill>
              </a:rPr>
              <a:t>a0, a1, …, a7</a:t>
            </a:r>
          </a:p>
          <a:p>
            <a:pPr marL="0" indent="0">
              <a:buNone/>
            </a:pPr>
            <a:r>
              <a:rPr lang="en-US" sz="3000" dirty="0">
                <a:solidFill>
                  <a:schemeClr val="accent6"/>
                </a:solidFill>
              </a:rPr>
              <a:t>Subsequent arguments:</a:t>
            </a:r>
          </a:p>
          <a:p>
            <a:pPr marL="0" indent="0">
              <a:buNone/>
            </a:pPr>
            <a:r>
              <a:rPr lang="en-US" sz="2800" dirty="0">
                <a:solidFill>
                  <a:schemeClr val="tx2"/>
                </a:solidFill>
              </a:rPr>
              <a:t>   ”spill” onto the stack</a:t>
            </a:r>
          </a:p>
          <a:p>
            <a:pPr marL="0" indent="0">
              <a:buNone/>
            </a:pPr>
            <a:endParaRPr lang="en-US" sz="2800" dirty="0"/>
          </a:p>
          <a:p>
            <a:pPr marL="0" indent="0">
              <a:buNone/>
            </a:pPr>
            <a:r>
              <a:rPr lang="en-US" sz="2800" dirty="0" err="1"/>
              <a:t>Args</a:t>
            </a:r>
            <a:r>
              <a:rPr lang="en-US" sz="2800" dirty="0"/>
              <a:t> passed </a:t>
            </a:r>
            <a:r>
              <a:rPr lang="en-US" sz="2800" dirty="0">
                <a:solidFill>
                  <a:schemeClr val="accent1"/>
                </a:solidFill>
              </a:rPr>
              <a:t>in child’s stack frame</a:t>
            </a:r>
          </a:p>
          <a:p>
            <a:pPr marL="0" indent="0">
              <a:buNone/>
            </a:pPr>
            <a:endParaRPr lang="en-US" sz="2800" dirty="0">
              <a:solidFill>
                <a:schemeClr val="tx2"/>
              </a:solidFill>
            </a:endParaRPr>
          </a:p>
          <a:p>
            <a:endParaRPr lang="en-US" dirty="0">
              <a:solidFill>
                <a:schemeClr val="tx2"/>
              </a:solidFill>
            </a:endParaRPr>
          </a:p>
          <a:p>
            <a:endParaRPr lang="en-US" dirty="0">
              <a:solidFill>
                <a:schemeClr val="tx2"/>
              </a:solidFill>
            </a:endParaRPr>
          </a:p>
        </p:txBody>
      </p:sp>
      <p:sp>
        <p:nvSpPr>
          <p:cNvPr id="7" name="Rectangle 4"/>
          <p:cNvSpPr>
            <a:spLocks noChangeArrowheads="1"/>
          </p:cNvSpPr>
          <p:nvPr/>
        </p:nvSpPr>
        <p:spPr bwMode="auto">
          <a:xfrm>
            <a:off x="152400" y="2590800"/>
            <a:ext cx="2922104" cy="41148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x10</a:t>
            </a:r>
            <a:r>
              <a:rPr lang="en-US" sz="2400" dirty="0">
                <a:solidFill>
                  <a:schemeClr val="tx2"/>
                </a:solidFill>
                <a:latin typeface="Source Sans Pro" panose="020B0503030403020204"/>
              </a:rPr>
              <a:t>, 0</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x11</a:t>
            </a:r>
            <a:r>
              <a:rPr lang="en-US" sz="2400" dirty="0">
                <a:solidFill>
                  <a:schemeClr val="tx2"/>
                </a:solidFill>
                <a:latin typeface="Source Sans Pro" panose="020B0503030403020204"/>
              </a:rPr>
              <a:t>, 1</a:t>
            </a: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x17</a:t>
            </a:r>
            <a:r>
              <a:rPr lang="en-US" sz="2400" dirty="0">
                <a:solidFill>
                  <a:schemeClr val="tx2"/>
                </a:solidFill>
                <a:latin typeface="Source Sans Pro" panose="020B0503030403020204"/>
              </a:rPr>
              <a:t>, </a:t>
            </a:r>
            <a:r>
              <a:rPr lang="en-US" dirty="0">
                <a:solidFill>
                  <a:schemeClr val="tx2"/>
                </a:solidFill>
                <a:latin typeface="Source Sans Pro" panose="020B0503030403020204"/>
              </a:rPr>
              <a:t>7</a:t>
            </a:r>
            <a:endParaRPr lang="en-US" sz="2400" dirty="0">
              <a:solidFill>
                <a:schemeClr val="accent6"/>
              </a:solidFill>
              <a:latin typeface="Source Sans Pro" panose="020B0503030403020204"/>
            </a:endParaRPr>
          </a:p>
          <a:p>
            <a:r>
              <a:rPr lang="en-US" sz="2400" dirty="0">
                <a:solidFill>
                  <a:schemeClr val="accent1"/>
                </a:solidFill>
                <a:latin typeface="Source Sans Pro" panose="020B0503030403020204"/>
              </a:rPr>
              <a:t>   li </a:t>
            </a:r>
            <a:r>
              <a:rPr lang="en-US" dirty="0">
                <a:solidFill>
                  <a:schemeClr val="accent1"/>
                </a:solidFill>
                <a:latin typeface="Source Sans Pro" panose="020B0503030403020204"/>
              </a:rPr>
              <a:t>x5</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8</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x5, </a:t>
            </a:r>
            <a:r>
              <a:rPr lang="en-US" dirty="0">
                <a:solidFill>
                  <a:schemeClr val="accent1"/>
                </a:solidFill>
                <a:latin typeface="Source Sans Pro" panose="020B0503030403020204"/>
              </a:rPr>
              <a:t>-8</a:t>
            </a:r>
            <a:r>
              <a:rPr lang="en-US" sz="2400" dirty="0">
                <a:solidFill>
                  <a:schemeClr val="accent1"/>
                </a:solidFill>
                <a:latin typeface="Source Sans Pro" panose="020B0503030403020204"/>
              </a:rPr>
              <a:t>(x2)</a:t>
            </a:r>
          </a:p>
          <a:p>
            <a:r>
              <a:rPr lang="en-US" sz="2400" dirty="0">
                <a:solidFill>
                  <a:schemeClr val="accent1"/>
                </a:solidFill>
                <a:latin typeface="Source Sans Pro" panose="020B0503030403020204"/>
              </a:rPr>
              <a:t>   li x5, 9</a:t>
            </a: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x5, </a:t>
            </a:r>
            <a:r>
              <a:rPr lang="en-US" dirty="0">
                <a:solidFill>
                  <a:schemeClr val="accent1"/>
                </a:solidFill>
                <a:latin typeface="Source Sans Pro" panose="020B0503030403020204"/>
              </a:rPr>
              <a:t>-4</a:t>
            </a:r>
            <a:r>
              <a:rPr lang="en-US" sz="2400" dirty="0">
                <a:solidFill>
                  <a:schemeClr val="accent1"/>
                </a:solidFill>
                <a:latin typeface="Source Sans Pro" panose="020B0503030403020204"/>
              </a:rPr>
              <a:t>(x2)</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jal</a:t>
            </a:r>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myfn</a:t>
            </a:r>
            <a:endParaRPr lang="en-US" sz="2400" dirty="0">
              <a:solidFill>
                <a:schemeClr val="tx2"/>
              </a:solidFill>
              <a:latin typeface="Source Sans Pro" panose="020B0503030403020204"/>
            </a:endParaRPr>
          </a:p>
        </p:txBody>
      </p:sp>
      <p:sp>
        <p:nvSpPr>
          <p:cNvPr id="8" name="Rectangle 7"/>
          <p:cNvSpPr>
            <a:spLocks noChangeArrowheads="1"/>
          </p:cNvSpPr>
          <p:nvPr/>
        </p:nvSpPr>
        <p:spPr bwMode="auto">
          <a:xfrm>
            <a:off x="152400" y="838200"/>
            <a:ext cx="2922104" cy="16002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a:t>
            </a:r>
            <a:r>
              <a:rPr lang="en-US" sz="2400" dirty="0" err="1">
                <a:solidFill>
                  <a:schemeClr val="accent1"/>
                </a:solidFill>
                <a:latin typeface="Source Sans Pro" panose="020B0503030403020204"/>
              </a:rPr>
              <a:t>myfn</a:t>
            </a:r>
            <a:r>
              <a:rPr lang="en-US" sz="2400" dirty="0">
                <a:solidFill>
                  <a:schemeClr val="accent1"/>
                </a:solidFill>
                <a:latin typeface="Source Sans Pro" panose="020B0503030403020204"/>
              </a:rPr>
              <a:t>(0,1,2,..,7,8,9);</a:t>
            </a:r>
          </a:p>
          <a:p>
            <a:r>
              <a:rPr lang="en-US" sz="2400" dirty="0">
                <a:solidFill>
                  <a:schemeClr val="tx2"/>
                </a:solidFill>
                <a:latin typeface="Source Sans Pro" panose="020B0503030403020204"/>
              </a:rPr>
              <a:t>   </a:t>
            </a:r>
            <a:r>
              <a:rPr lang="is-IS" sz="2400" dirty="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a:t>
            </a:r>
          </a:p>
        </p:txBody>
      </p:sp>
      <p:sp>
        <p:nvSpPr>
          <p:cNvPr id="9" name="Rectangle 8"/>
          <p:cNvSpPr/>
          <p:nvPr/>
        </p:nvSpPr>
        <p:spPr>
          <a:xfrm>
            <a:off x="3329609" y="5846802"/>
            <a:ext cx="5171720" cy="707886"/>
          </a:xfrm>
          <a:prstGeom prst="rect">
            <a:avLst/>
          </a:prstGeom>
          <a:ln>
            <a:solidFill>
              <a:schemeClr val="accent1"/>
            </a:solidFill>
          </a:ln>
        </p:spPr>
        <p:txBody>
          <a:bodyPr wrap="square">
            <a:spAutoFit/>
          </a:bodyPr>
          <a:lstStyle/>
          <a:p>
            <a:r>
              <a:rPr lang="en-US" sz="2000" dirty="0">
                <a:solidFill>
                  <a:schemeClr val="accent1"/>
                </a:solidFill>
                <a:latin typeface="Source Sans Pro" panose="020B0503030403020204"/>
              </a:rPr>
              <a:t>Note: This is </a:t>
            </a:r>
            <a:r>
              <a:rPr lang="en-US" sz="2000" i="1" dirty="0">
                <a:solidFill>
                  <a:schemeClr val="accent1"/>
                </a:solidFill>
                <a:latin typeface="Source Sans Pro" panose="020B0503030403020204"/>
              </a:rPr>
              <a:t>not </a:t>
            </a:r>
            <a:r>
              <a:rPr lang="en-US" sz="2000" dirty="0">
                <a:solidFill>
                  <a:schemeClr val="accent1"/>
                </a:solidFill>
                <a:latin typeface="Source Sans Pro" panose="020B0503030403020204"/>
              </a:rPr>
              <a:t>the entire story for 9+ </a:t>
            </a:r>
            <a:r>
              <a:rPr lang="en-US" sz="2000" dirty="0" err="1">
                <a:solidFill>
                  <a:schemeClr val="accent1"/>
                </a:solidFill>
                <a:latin typeface="Source Sans Pro" panose="020B0503030403020204"/>
              </a:rPr>
              <a:t>args</a:t>
            </a:r>
            <a:r>
              <a:rPr lang="en-US" sz="2000" dirty="0">
                <a:solidFill>
                  <a:schemeClr val="accent1"/>
                </a:solidFill>
                <a:latin typeface="Source Sans Pro" panose="020B0503030403020204"/>
              </a:rPr>
              <a:t>.</a:t>
            </a:r>
          </a:p>
          <a:p>
            <a:r>
              <a:rPr lang="en-US" sz="2000" dirty="0">
                <a:solidFill>
                  <a:schemeClr val="accent1"/>
                </a:solidFill>
                <a:latin typeface="Source Sans Pro" panose="020B0503030403020204"/>
              </a:rPr>
              <a:t>Please see </a:t>
            </a:r>
            <a:r>
              <a:rPr lang="en-US" sz="2000" i="1" dirty="0">
                <a:solidFill>
                  <a:schemeClr val="accent1"/>
                </a:solidFill>
                <a:latin typeface="Source Sans Pro" panose="020B0503030403020204"/>
              </a:rPr>
              <a:t>the Full Story </a:t>
            </a:r>
            <a:r>
              <a:rPr lang="en-US" sz="2000" dirty="0">
                <a:solidFill>
                  <a:schemeClr val="accent1"/>
                </a:solidFill>
                <a:latin typeface="Source Sans Pro" panose="020B0503030403020204"/>
              </a:rPr>
              <a:t>slides.</a:t>
            </a:r>
            <a:endParaRPr lang="en-US" sz="2000" dirty="0">
              <a:latin typeface="Source Sans Pro" panose="020B0503030403020204"/>
            </a:endParaRPr>
          </a:p>
        </p:txBody>
      </p:sp>
      <p:sp>
        <p:nvSpPr>
          <p:cNvPr id="11" name="Rectangle 7"/>
          <p:cNvSpPr>
            <a:spLocks noChangeArrowheads="1"/>
          </p:cNvSpPr>
          <p:nvPr/>
        </p:nvSpPr>
        <p:spPr bwMode="auto">
          <a:xfrm>
            <a:off x="3569110" y="1125794"/>
            <a:ext cx="1381432" cy="4513006"/>
          </a:xfrm>
          <a:prstGeom prst="rect">
            <a:avLst/>
          </a:prstGeom>
          <a:noFill/>
          <a:ln w="38100">
            <a:solidFill>
              <a:schemeClr val="accent1"/>
            </a:solidFill>
            <a:miter lim="800000"/>
            <a:headEnd/>
            <a:tailEnd/>
          </a:ln>
          <a:effectLst/>
        </p:spPr>
        <p:txBody>
          <a:bodyPr wrap="none" anchor="ctr"/>
          <a:lstStyle/>
          <a:p>
            <a:endParaRPr lang="en-US"/>
          </a:p>
        </p:txBody>
      </p:sp>
      <p:sp>
        <p:nvSpPr>
          <p:cNvPr id="12" name="Rectangle 8"/>
          <p:cNvSpPr>
            <a:spLocks noChangeArrowheads="1"/>
          </p:cNvSpPr>
          <p:nvPr/>
        </p:nvSpPr>
        <p:spPr bwMode="auto">
          <a:xfrm>
            <a:off x="3569110" y="1625577"/>
            <a:ext cx="1381432" cy="377825"/>
          </a:xfrm>
          <a:prstGeom prst="rect">
            <a:avLst/>
          </a:prstGeom>
          <a:noFill/>
          <a:ln w="38100">
            <a:solidFill>
              <a:schemeClr val="accent1"/>
            </a:solidFill>
            <a:miter lim="800000"/>
            <a:headEnd/>
            <a:tailEnd/>
          </a:ln>
          <a:effectLst/>
        </p:spPr>
        <p:txBody>
          <a:bodyPr wrap="none" anchor="ctr"/>
          <a:lstStyle/>
          <a:p>
            <a:pPr algn="ctr"/>
            <a:r>
              <a:rPr lang="en-US" sz="3000" dirty="0">
                <a:solidFill>
                  <a:schemeClr val="tx2"/>
                </a:solidFill>
                <a:latin typeface="Source Sans Pro" panose="020B0503030403020204"/>
              </a:rPr>
              <a:t>9</a:t>
            </a:r>
          </a:p>
        </p:txBody>
      </p:sp>
      <p:sp>
        <p:nvSpPr>
          <p:cNvPr id="13" name="Rectangle 9"/>
          <p:cNvSpPr>
            <a:spLocks noChangeArrowheads="1"/>
          </p:cNvSpPr>
          <p:nvPr/>
        </p:nvSpPr>
        <p:spPr bwMode="auto">
          <a:xfrm>
            <a:off x="3569110" y="2003402"/>
            <a:ext cx="1381432" cy="352455"/>
          </a:xfrm>
          <a:prstGeom prst="rect">
            <a:avLst/>
          </a:prstGeom>
          <a:noFill/>
          <a:ln w="38100">
            <a:solidFill>
              <a:schemeClr val="accent1"/>
            </a:solidFill>
            <a:miter lim="800000"/>
            <a:headEnd/>
            <a:tailEnd/>
          </a:ln>
          <a:effectLst/>
        </p:spPr>
        <p:txBody>
          <a:bodyPr wrap="none" anchor="ctr"/>
          <a:lstStyle/>
          <a:p>
            <a:pPr algn="ctr"/>
            <a:r>
              <a:rPr lang="en-US" sz="3000" dirty="0">
                <a:solidFill>
                  <a:schemeClr val="tx2"/>
                </a:solidFill>
                <a:latin typeface="Source Sans Pro" panose="020B0503030403020204"/>
              </a:rPr>
              <a:t>8</a:t>
            </a:r>
          </a:p>
        </p:txBody>
      </p:sp>
      <p:sp>
        <p:nvSpPr>
          <p:cNvPr id="14" name="Text Box 6"/>
          <p:cNvSpPr txBox="1">
            <a:spLocks noChangeArrowheads="1"/>
          </p:cNvSpPr>
          <p:nvPr/>
        </p:nvSpPr>
        <p:spPr bwMode="auto">
          <a:xfrm>
            <a:off x="2965655" y="1378017"/>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accent1"/>
                </a:solidFill>
                <a:latin typeface="Arial" charset="0"/>
              </a:rPr>
              <a:t>sp</a:t>
            </a:r>
            <a:r>
              <a:rPr lang="en-US" sz="2000" dirty="0">
                <a:solidFill>
                  <a:schemeClr val="accent1"/>
                </a:solidFill>
                <a:latin typeface="Arial" charset="0"/>
                <a:sym typeface="Wingdings"/>
              </a:rPr>
              <a:t></a:t>
            </a:r>
            <a:endParaRPr lang="en-US" sz="2000" dirty="0">
              <a:solidFill>
                <a:schemeClr val="accent1"/>
              </a:solidFill>
              <a:latin typeface="Arial" charset="0"/>
            </a:endParaRPr>
          </a:p>
        </p:txBody>
      </p:sp>
      <p:sp>
        <p:nvSpPr>
          <p:cNvPr id="16" name="Rectangle 9"/>
          <p:cNvSpPr>
            <a:spLocks noChangeArrowheads="1"/>
          </p:cNvSpPr>
          <p:nvPr/>
        </p:nvSpPr>
        <p:spPr bwMode="auto">
          <a:xfrm>
            <a:off x="3569110" y="2355857"/>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x17</a:t>
            </a:r>
            <a:endParaRPr lang="en-US" sz="1600" dirty="0">
              <a:solidFill>
                <a:schemeClr val="tx2"/>
              </a:solidFill>
              <a:latin typeface="Source Sans Pro" panose="020B0503030403020204"/>
            </a:endParaRPr>
          </a:p>
        </p:txBody>
      </p:sp>
      <p:sp>
        <p:nvSpPr>
          <p:cNvPr id="17" name="Rectangle 9"/>
          <p:cNvSpPr>
            <a:spLocks noChangeArrowheads="1"/>
          </p:cNvSpPr>
          <p:nvPr/>
        </p:nvSpPr>
        <p:spPr bwMode="auto">
          <a:xfrm>
            <a:off x="3569110" y="2708312"/>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x16</a:t>
            </a:r>
            <a:endParaRPr lang="en-US" sz="1600" dirty="0">
              <a:solidFill>
                <a:schemeClr val="tx2"/>
              </a:solidFill>
              <a:latin typeface="Source Sans Pro" panose="020B0503030403020204"/>
            </a:endParaRPr>
          </a:p>
        </p:txBody>
      </p:sp>
      <p:sp>
        <p:nvSpPr>
          <p:cNvPr id="18" name="Rectangle 9"/>
          <p:cNvSpPr>
            <a:spLocks noChangeArrowheads="1"/>
          </p:cNvSpPr>
          <p:nvPr/>
        </p:nvSpPr>
        <p:spPr bwMode="auto">
          <a:xfrm>
            <a:off x="3569110" y="3053954"/>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x15</a:t>
            </a:r>
            <a:endParaRPr lang="en-US" sz="1600" dirty="0">
              <a:solidFill>
                <a:schemeClr val="tx2"/>
              </a:solidFill>
              <a:latin typeface="Source Sans Pro" panose="020B0503030403020204"/>
            </a:endParaRPr>
          </a:p>
        </p:txBody>
      </p:sp>
      <p:sp>
        <p:nvSpPr>
          <p:cNvPr id="19" name="Rectangle 9"/>
          <p:cNvSpPr>
            <a:spLocks noChangeArrowheads="1"/>
          </p:cNvSpPr>
          <p:nvPr/>
        </p:nvSpPr>
        <p:spPr bwMode="auto">
          <a:xfrm>
            <a:off x="3569110" y="3406409"/>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x14</a:t>
            </a:r>
            <a:endParaRPr lang="en-US" sz="1600" dirty="0">
              <a:solidFill>
                <a:schemeClr val="tx2"/>
              </a:solidFill>
              <a:latin typeface="Source Sans Pro" panose="020B0503030403020204"/>
            </a:endParaRPr>
          </a:p>
        </p:txBody>
      </p:sp>
      <p:sp>
        <p:nvSpPr>
          <p:cNvPr id="20" name="Rectangle 9"/>
          <p:cNvSpPr>
            <a:spLocks noChangeArrowheads="1"/>
          </p:cNvSpPr>
          <p:nvPr/>
        </p:nvSpPr>
        <p:spPr bwMode="auto">
          <a:xfrm>
            <a:off x="3569110" y="3758864"/>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x13</a:t>
            </a:r>
            <a:endParaRPr lang="en-US" sz="1600" dirty="0">
              <a:solidFill>
                <a:schemeClr val="tx2"/>
              </a:solidFill>
              <a:latin typeface="Source Sans Pro" panose="020B0503030403020204"/>
            </a:endParaRPr>
          </a:p>
        </p:txBody>
      </p:sp>
      <p:sp>
        <p:nvSpPr>
          <p:cNvPr id="21" name="Rectangle 9"/>
          <p:cNvSpPr>
            <a:spLocks noChangeArrowheads="1"/>
          </p:cNvSpPr>
          <p:nvPr/>
        </p:nvSpPr>
        <p:spPr bwMode="auto">
          <a:xfrm>
            <a:off x="3569110" y="4111319"/>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x12</a:t>
            </a:r>
            <a:endParaRPr lang="en-US" sz="1600" dirty="0">
              <a:solidFill>
                <a:schemeClr val="tx2"/>
              </a:solidFill>
              <a:latin typeface="Source Sans Pro" panose="020B0503030403020204"/>
            </a:endParaRPr>
          </a:p>
        </p:txBody>
      </p:sp>
      <p:sp>
        <p:nvSpPr>
          <p:cNvPr id="22" name="Rectangle 9"/>
          <p:cNvSpPr>
            <a:spLocks noChangeArrowheads="1"/>
          </p:cNvSpPr>
          <p:nvPr/>
        </p:nvSpPr>
        <p:spPr bwMode="auto">
          <a:xfrm>
            <a:off x="3569110" y="4456961"/>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x11</a:t>
            </a:r>
            <a:endParaRPr lang="en-US" sz="1600" dirty="0">
              <a:solidFill>
                <a:schemeClr val="tx2"/>
              </a:solidFill>
              <a:latin typeface="Source Sans Pro" panose="020B0503030403020204"/>
            </a:endParaRPr>
          </a:p>
        </p:txBody>
      </p:sp>
      <p:sp>
        <p:nvSpPr>
          <p:cNvPr id="23" name="Rectangle 9"/>
          <p:cNvSpPr>
            <a:spLocks noChangeArrowheads="1"/>
          </p:cNvSpPr>
          <p:nvPr/>
        </p:nvSpPr>
        <p:spPr bwMode="auto">
          <a:xfrm>
            <a:off x="3569110" y="4809416"/>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x10</a:t>
            </a:r>
            <a:endParaRPr lang="en-US" sz="1600" dirty="0">
              <a:solidFill>
                <a:schemeClr val="tx2"/>
              </a:solidFill>
              <a:latin typeface="Source Sans Pro" panose="020B0503030403020204"/>
            </a:endParaRPr>
          </a:p>
        </p:txBody>
      </p:sp>
    </p:spTree>
    <p:extLst>
      <p:ext uri="{BB962C8B-B14F-4D97-AF65-F5344CB8AC3E}">
        <p14:creationId xmlns:p14="http://schemas.microsoft.com/office/powerpoint/2010/main" val="368514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6" grpId="0" animBg="1"/>
      <p:bldP spid="17" grpId="0" animBg="1"/>
      <p:bldP spid="18" grpId="0" animBg="1"/>
      <p:bldP spid="19" grpId="0" animBg="1"/>
      <p:bldP spid="20" grpId="0" animBg="1"/>
      <p:bldP spid="21" grpId="0" animBg="1"/>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49</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t>Many Arguments (8+ </a:t>
            </a:r>
            <a:r>
              <a:rPr lang="en-US" dirty="0" err="1"/>
              <a:t>args</a:t>
            </a:r>
            <a:r>
              <a:rPr lang="en-US" dirty="0"/>
              <a:t>)</a:t>
            </a:r>
          </a:p>
        </p:txBody>
      </p:sp>
      <p:sp>
        <p:nvSpPr>
          <p:cNvPr id="6" name="Rectangle 3"/>
          <p:cNvSpPr>
            <a:spLocks noGrp="1" noChangeArrowheads="1"/>
          </p:cNvSpPr>
          <p:nvPr>
            <p:ph idx="1"/>
          </p:nvPr>
        </p:nvSpPr>
        <p:spPr>
          <a:xfrm>
            <a:off x="4876800" y="1371600"/>
            <a:ext cx="4267200" cy="4111625"/>
          </a:xfrm>
        </p:spPr>
        <p:txBody>
          <a:bodyPr>
            <a:normAutofit/>
          </a:bodyPr>
          <a:lstStyle/>
          <a:p>
            <a:pPr marL="0" indent="0">
              <a:buNone/>
            </a:pPr>
            <a:r>
              <a:rPr lang="en-US" sz="3000" dirty="0">
                <a:solidFill>
                  <a:schemeClr val="accent6"/>
                </a:solidFill>
              </a:rPr>
              <a:t>First eight arguments: </a:t>
            </a:r>
          </a:p>
          <a:p>
            <a:pPr marL="0" indent="0">
              <a:buNone/>
            </a:pPr>
            <a:r>
              <a:rPr lang="en-US" sz="2600" dirty="0"/>
              <a:t>passed in registers x10-x17 </a:t>
            </a:r>
          </a:p>
          <a:p>
            <a:pPr lvl="1"/>
            <a:r>
              <a:rPr lang="en-US" sz="2600" dirty="0"/>
              <a:t>aka </a:t>
            </a:r>
            <a:r>
              <a:rPr lang="en-US" sz="2600" dirty="0">
                <a:solidFill>
                  <a:schemeClr val="accent1"/>
                </a:solidFill>
              </a:rPr>
              <a:t>a0, a1, …, a7</a:t>
            </a:r>
          </a:p>
          <a:p>
            <a:pPr marL="0" indent="0">
              <a:buNone/>
            </a:pPr>
            <a:r>
              <a:rPr lang="en-US" sz="3000" dirty="0">
                <a:solidFill>
                  <a:schemeClr val="accent6"/>
                </a:solidFill>
              </a:rPr>
              <a:t>Subsequent arguments:</a:t>
            </a:r>
          </a:p>
          <a:p>
            <a:pPr marL="0" indent="0">
              <a:buNone/>
            </a:pPr>
            <a:r>
              <a:rPr lang="en-US" sz="2800" dirty="0">
                <a:solidFill>
                  <a:schemeClr val="tx2"/>
                </a:solidFill>
              </a:rPr>
              <a:t>   ”spill” onto the stack</a:t>
            </a:r>
          </a:p>
          <a:p>
            <a:pPr marL="0" indent="0">
              <a:buNone/>
            </a:pPr>
            <a:endParaRPr lang="en-US" sz="2800" dirty="0"/>
          </a:p>
          <a:p>
            <a:pPr marL="0" indent="0">
              <a:buNone/>
            </a:pPr>
            <a:r>
              <a:rPr lang="en-US" sz="2800" dirty="0" err="1"/>
              <a:t>Args</a:t>
            </a:r>
            <a:r>
              <a:rPr lang="en-US" sz="2800" dirty="0"/>
              <a:t> passed </a:t>
            </a:r>
            <a:r>
              <a:rPr lang="en-US" sz="2800" dirty="0">
                <a:solidFill>
                  <a:schemeClr val="accent1"/>
                </a:solidFill>
              </a:rPr>
              <a:t>in child’s stack frame</a:t>
            </a:r>
          </a:p>
          <a:p>
            <a:pPr marL="0" indent="0">
              <a:buNone/>
            </a:pPr>
            <a:endParaRPr lang="en-US" sz="2800" dirty="0">
              <a:solidFill>
                <a:schemeClr val="tx2"/>
              </a:solidFill>
            </a:endParaRPr>
          </a:p>
          <a:p>
            <a:endParaRPr lang="en-US" dirty="0">
              <a:solidFill>
                <a:schemeClr val="tx2"/>
              </a:solidFill>
            </a:endParaRPr>
          </a:p>
          <a:p>
            <a:endParaRPr lang="en-US" dirty="0">
              <a:solidFill>
                <a:schemeClr val="tx2"/>
              </a:solidFill>
            </a:endParaRPr>
          </a:p>
        </p:txBody>
      </p:sp>
      <p:sp>
        <p:nvSpPr>
          <p:cNvPr id="7" name="Rectangle 4"/>
          <p:cNvSpPr>
            <a:spLocks noChangeArrowheads="1"/>
          </p:cNvSpPr>
          <p:nvPr/>
        </p:nvSpPr>
        <p:spPr bwMode="auto">
          <a:xfrm>
            <a:off x="152400" y="2590800"/>
            <a:ext cx="2922104" cy="41148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a0</a:t>
            </a:r>
            <a:r>
              <a:rPr lang="en-US" sz="2400" dirty="0">
                <a:solidFill>
                  <a:schemeClr val="tx2"/>
                </a:solidFill>
                <a:latin typeface="Source Sans Pro" panose="020B0503030403020204"/>
              </a:rPr>
              <a:t>, 0</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a1</a:t>
            </a:r>
            <a:r>
              <a:rPr lang="en-US" sz="2400" dirty="0">
                <a:solidFill>
                  <a:schemeClr val="tx2"/>
                </a:solidFill>
                <a:latin typeface="Source Sans Pro" panose="020B0503030403020204"/>
              </a:rPr>
              <a:t>, 1</a:t>
            </a: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a7</a:t>
            </a:r>
            <a:r>
              <a:rPr lang="en-US" sz="2400" dirty="0">
                <a:solidFill>
                  <a:schemeClr val="tx2"/>
                </a:solidFill>
                <a:latin typeface="Source Sans Pro" panose="020B0503030403020204"/>
              </a:rPr>
              <a:t>, </a:t>
            </a:r>
            <a:r>
              <a:rPr lang="en-US" dirty="0">
                <a:solidFill>
                  <a:schemeClr val="tx2"/>
                </a:solidFill>
                <a:latin typeface="Source Sans Pro" panose="020B0503030403020204"/>
              </a:rPr>
              <a:t>7</a:t>
            </a:r>
            <a:endParaRPr lang="en-US" sz="2400" dirty="0">
              <a:solidFill>
                <a:schemeClr val="accent6"/>
              </a:solidFill>
              <a:latin typeface="Source Sans Pro" panose="020B0503030403020204"/>
            </a:endParaRPr>
          </a:p>
          <a:p>
            <a:r>
              <a:rPr lang="en-US" sz="2400" dirty="0">
                <a:solidFill>
                  <a:schemeClr val="accent1"/>
                </a:solidFill>
                <a:latin typeface="Source Sans Pro" panose="020B0503030403020204"/>
              </a:rPr>
              <a:t>   li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8</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-8</a:t>
            </a:r>
            <a:r>
              <a:rPr lang="en-US" sz="2400" dirty="0">
                <a:solidFill>
                  <a:schemeClr val="accent1"/>
                </a:solidFill>
                <a:latin typeface="Source Sans Pro" panose="020B0503030403020204"/>
              </a:rPr>
              <a:t>(</a:t>
            </a:r>
            <a:r>
              <a:rPr lang="en-US" sz="2400" dirty="0" err="1">
                <a:solidFill>
                  <a:schemeClr val="accent1"/>
                </a:solidFill>
                <a:latin typeface="Source Sans Pro" panose="020B0503030403020204"/>
              </a:rPr>
              <a:t>sp</a:t>
            </a:r>
            <a:r>
              <a:rPr lang="en-US" sz="2400" dirty="0">
                <a:solidFill>
                  <a:schemeClr val="accent1"/>
                </a:solidFill>
                <a:latin typeface="Source Sans Pro" panose="020B0503030403020204"/>
              </a:rPr>
              <a:t>)</a:t>
            </a:r>
          </a:p>
          <a:p>
            <a:r>
              <a:rPr lang="en-US" sz="2400" dirty="0">
                <a:solidFill>
                  <a:schemeClr val="accent1"/>
                </a:solidFill>
                <a:latin typeface="Source Sans Pro" panose="020B0503030403020204"/>
              </a:rPr>
              <a:t>   li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9</a:t>
            </a: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-4</a:t>
            </a:r>
            <a:r>
              <a:rPr lang="en-US" sz="2400" dirty="0">
                <a:solidFill>
                  <a:schemeClr val="accent1"/>
                </a:solidFill>
                <a:latin typeface="Source Sans Pro" panose="020B0503030403020204"/>
              </a:rPr>
              <a:t>(</a:t>
            </a:r>
            <a:r>
              <a:rPr lang="en-US" sz="2400" dirty="0" err="1">
                <a:solidFill>
                  <a:schemeClr val="accent1"/>
                </a:solidFill>
                <a:latin typeface="Source Sans Pro" panose="020B0503030403020204"/>
              </a:rPr>
              <a:t>sp</a:t>
            </a:r>
            <a:r>
              <a:rPr lang="en-US" sz="2400" dirty="0">
                <a:solidFill>
                  <a:schemeClr val="accent1"/>
                </a:solidFill>
                <a:latin typeface="Source Sans Pro" panose="020B0503030403020204"/>
              </a:rPr>
              <a:t>)</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jal</a:t>
            </a:r>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myfn</a:t>
            </a:r>
            <a:endParaRPr lang="en-US" sz="2400" dirty="0">
              <a:solidFill>
                <a:schemeClr val="tx2"/>
              </a:solidFill>
              <a:latin typeface="Source Sans Pro" panose="020B0503030403020204"/>
            </a:endParaRPr>
          </a:p>
        </p:txBody>
      </p:sp>
      <p:sp>
        <p:nvSpPr>
          <p:cNvPr id="8" name="Rectangle 7"/>
          <p:cNvSpPr>
            <a:spLocks noChangeArrowheads="1"/>
          </p:cNvSpPr>
          <p:nvPr/>
        </p:nvSpPr>
        <p:spPr bwMode="auto">
          <a:xfrm>
            <a:off x="152400" y="838200"/>
            <a:ext cx="2922104" cy="16002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a:t>
            </a:r>
            <a:r>
              <a:rPr lang="en-US" sz="2400" dirty="0" err="1">
                <a:solidFill>
                  <a:schemeClr val="accent1"/>
                </a:solidFill>
                <a:latin typeface="Source Sans Pro" panose="020B0503030403020204"/>
              </a:rPr>
              <a:t>myfn</a:t>
            </a:r>
            <a:r>
              <a:rPr lang="en-US" sz="2400" dirty="0">
                <a:solidFill>
                  <a:schemeClr val="accent1"/>
                </a:solidFill>
                <a:latin typeface="Source Sans Pro" panose="020B0503030403020204"/>
              </a:rPr>
              <a:t>(0,1,2,..,7,8,9);</a:t>
            </a:r>
          </a:p>
          <a:p>
            <a:r>
              <a:rPr lang="en-US" sz="2400" dirty="0">
                <a:solidFill>
                  <a:schemeClr val="tx2"/>
                </a:solidFill>
                <a:latin typeface="Source Sans Pro" panose="020B0503030403020204"/>
              </a:rPr>
              <a:t>   </a:t>
            </a:r>
            <a:r>
              <a:rPr lang="is-IS" sz="2400" dirty="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a:t>
            </a:r>
          </a:p>
        </p:txBody>
      </p:sp>
      <p:sp>
        <p:nvSpPr>
          <p:cNvPr id="9" name="Rectangle 8"/>
          <p:cNvSpPr/>
          <p:nvPr/>
        </p:nvSpPr>
        <p:spPr>
          <a:xfrm>
            <a:off x="3329609" y="5846802"/>
            <a:ext cx="5171720" cy="707886"/>
          </a:xfrm>
          <a:prstGeom prst="rect">
            <a:avLst/>
          </a:prstGeom>
          <a:ln>
            <a:solidFill>
              <a:schemeClr val="accent1"/>
            </a:solidFill>
          </a:ln>
        </p:spPr>
        <p:txBody>
          <a:bodyPr wrap="square">
            <a:spAutoFit/>
          </a:bodyPr>
          <a:lstStyle/>
          <a:p>
            <a:r>
              <a:rPr lang="en-US" sz="2000" dirty="0">
                <a:solidFill>
                  <a:schemeClr val="accent1"/>
                </a:solidFill>
                <a:latin typeface="Source Sans Pro" panose="020B0503030403020204"/>
              </a:rPr>
              <a:t>Note: This is </a:t>
            </a:r>
            <a:r>
              <a:rPr lang="en-US" sz="2000" i="1" dirty="0">
                <a:solidFill>
                  <a:schemeClr val="accent1"/>
                </a:solidFill>
                <a:latin typeface="Source Sans Pro" panose="020B0503030403020204"/>
              </a:rPr>
              <a:t>not </a:t>
            </a:r>
            <a:r>
              <a:rPr lang="en-US" sz="2000" dirty="0">
                <a:solidFill>
                  <a:schemeClr val="accent1"/>
                </a:solidFill>
                <a:latin typeface="Source Sans Pro" panose="020B0503030403020204"/>
              </a:rPr>
              <a:t>the entire story for 9+ </a:t>
            </a:r>
            <a:r>
              <a:rPr lang="en-US" sz="2000" dirty="0" err="1">
                <a:solidFill>
                  <a:schemeClr val="accent1"/>
                </a:solidFill>
                <a:latin typeface="Source Sans Pro" panose="020B0503030403020204"/>
              </a:rPr>
              <a:t>args</a:t>
            </a:r>
            <a:r>
              <a:rPr lang="en-US" sz="2000" dirty="0">
                <a:solidFill>
                  <a:schemeClr val="accent1"/>
                </a:solidFill>
                <a:latin typeface="Source Sans Pro" panose="020B0503030403020204"/>
              </a:rPr>
              <a:t>.</a:t>
            </a:r>
          </a:p>
          <a:p>
            <a:r>
              <a:rPr lang="en-US" sz="2000" dirty="0">
                <a:solidFill>
                  <a:schemeClr val="accent1"/>
                </a:solidFill>
                <a:latin typeface="Source Sans Pro" panose="020B0503030403020204"/>
              </a:rPr>
              <a:t>Please see </a:t>
            </a:r>
            <a:r>
              <a:rPr lang="en-US" sz="2000" i="1" dirty="0">
                <a:solidFill>
                  <a:schemeClr val="accent1"/>
                </a:solidFill>
                <a:latin typeface="Source Sans Pro" panose="020B0503030403020204"/>
              </a:rPr>
              <a:t>the Full Story </a:t>
            </a:r>
            <a:r>
              <a:rPr lang="en-US" sz="2000" dirty="0">
                <a:solidFill>
                  <a:schemeClr val="accent1"/>
                </a:solidFill>
                <a:latin typeface="Source Sans Pro" panose="020B0503030403020204"/>
              </a:rPr>
              <a:t>slides.</a:t>
            </a:r>
            <a:endParaRPr lang="en-US" sz="2000" dirty="0">
              <a:latin typeface="Source Sans Pro" panose="020B0503030403020204"/>
            </a:endParaRPr>
          </a:p>
        </p:txBody>
      </p:sp>
      <p:sp>
        <p:nvSpPr>
          <p:cNvPr id="11" name="Rectangle 7"/>
          <p:cNvSpPr>
            <a:spLocks noChangeArrowheads="1"/>
          </p:cNvSpPr>
          <p:nvPr/>
        </p:nvSpPr>
        <p:spPr bwMode="auto">
          <a:xfrm>
            <a:off x="3569110" y="1125794"/>
            <a:ext cx="1381432" cy="4513006"/>
          </a:xfrm>
          <a:prstGeom prst="rect">
            <a:avLst/>
          </a:prstGeom>
          <a:noFill/>
          <a:ln w="38100">
            <a:solidFill>
              <a:schemeClr val="accent1"/>
            </a:solidFill>
            <a:miter lim="800000"/>
            <a:headEnd/>
            <a:tailEnd/>
          </a:ln>
          <a:effectLst/>
        </p:spPr>
        <p:txBody>
          <a:bodyPr wrap="none" anchor="ctr"/>
          <a:lstStyle/>
          <a:p>
            <a:endParaRPr lang="en-US"/>
          </a:p>
        </p:txBody>
      </p:sp>
      <p:sp>
        <p:nvSpPr>
          <p:cNvPr id="12" name="Rectangle 8"/>
          <p:cNvSpPr>
            <a:spLocks noChangeArrowheads="1"/>
          </p:cNvSpPr>
          <p:nvPr/>
        </p:nvSpPr>
        <p:spPr bwMode="auto">
          <a:xfrm>
            <a:off x="3569110" y="1625577"/>
            <a:ext cx="1381432" cy="377825"/>
          </a:xfrm>
          <a:prstGeom prst="rect">
            <a:avLst/>
          </a:prstGeom>
          <a:noFill/>
          <a:ln w="38100">
            <a:solidFill>
              <a:schemeClr val="accent1"/>
            </a:solidFill>
            <a:miter lim="800000"/>
            <a:headEnd/>
            <a:tailEnd/>
          </a:ln>
          <a:effectLst/>
        </p:spPr>
        <p:txBody>
          <a:bodyPr wrap="none" anchor="ctr"/>
          <a:lstStyle/>
          <a:p>
            <a:pPr algn="ctr"/>
            <a:r>
              <a:rPr lang="en-US" sz="3000" dirty="0">
                <a:solidFill>
                  <a:schemeClr val="tx2"/>
                </a:solidFill>
                <a:latin typeface="Source Sans Pro" panose="020B0503030403020204"/>
              </a:rPr>
              <a:t>9</a:t>
            </a:r>
          </a:p>
        </p:txBody>
      </p:sp>
      <p:sp>
        <p:nvSpPr>
          <p:cNvPr id="13" name="Rectangle 9"/>
          <p:cNvSpPr>
            <a:spLocks noChangeArrowheads="1"/>
          </p:cNvSpPr>
          <p:nvPr/>
        </p:nvSpPr>
        <p:spPr bwMode="auto">
          <a:xfrm>
            <a:off x="3569110" y="2003402"/>
            <a:ext cx="1381432" cy="352455"/>
          </a:xfrm>
          <a:prstGeom prst="rect">
            <a:avLst/>
          </a:prstGeom>
          <a:noFill/>
          <a:ln w="38100">
            <a:solidFill>
              <a:schemeClr val="accent1"/>
            </a:solidFill>
            <a:miter lim="800000"/>
            <a:headEnd/>
            <a:tailEnd/>
          </a:ln>
          <a:effectLst/>
        </p:spPr>
        <p:txBody>
          <a:bodyPr wrap="none" anchor="ctr"/>
          <a:lstStyle/>
          <a:p>
            <a:pPr algn="ctr"/>
            <a:r>
              <a:rPr lang="en-US" sz="3000" dirty="0">
                <a:solidFill>
                  <a:schemeClr val="tx2"/>
                </a:solidFill>
                <a:latin typeface="Source Sans Pro" panose="020B0503030403020204"/>
              </a:rPr>
              <a:t>8</a:t>
            </a:r>
          </a:p>
        </p:txBody>
      </p:sp>
      <p:sp>
        <p:nvSpPr>
          <p:cNvPr id="14" name="Text Box 6"/>
          <p:cNvSpPr txBox="1">
            <a:spLocks noChangeArrowheads="1"/>
          </p:cNvSpPr>
          <p:nvPr/>
        </p:nvSpPr>
        <p:spPr bwMode="auto">
          <a:xfrm>
            <a:off x="2965655" y="1378017"/>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accent1"/>
                </a:solidFill>
                <a:latin typeface="Arial" charset="0"/>
              </a:rPr>
              <a:t>sp</a:t>
            </a:r>
            <a:r>
              <a:rPr lang="en-US" sz="2000" dirty="0">
                <a:solidFill>
                  <a:schemeClr val="accent1"/>
                </a:solidFill>
                <a:latin typeface="Arial" charset="0"/>
                <a:sym typeface="Wingdings"/>
              </a:rPr>
              <a:t></a:t>
            </a:r>
            <a:endParaRPr lang="en-US" sz="2000" dirty="0">
              <a:solidFill>
                <a:schemeClr val="accent1"/>
              </a:solidFill>
              <a:latin typeface="Arial" charset="0"/>
            </a:endParaRPr>
          </a:p>
        </p:txBody>
      </p:sp>
      <p:sp>
        <p:nvSpPr>
          <p:cNvPr id="16" name="Rectangle 9"/>
          <p:cNvSpPr>
            <a:spLocks noChangeArrowheads="1"/>
          </p:cNvSpPr>
          <p:nvPr/>
        </p:nvSpPr>
        <p:spPr bwMode="auto">
          <a:xfrm>
            <a:off x="3569110" y="2355857"/>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x17</a:t>
            </a:r>
            <a:endParaRPr lang="en-US" sz="1600" dirty="0">
              <a:solidFill>
                <a:schemeClr val="tx2"/>
              </a:solidFill>
              <a:latin typeface="Source Sans Pro" panose="020B0503030403020204"/>
            </a:endParaRPr>
          </a:p>
        </p:txBody>
      </p:sp>
      <p:sp>
        <p:nvSpPr>
          <p:cNvPr id="17" name="Rectangle 9"/>
          <p:cNvSpPr>
            <a:spLocks noChangeArrowheads="1"/>
          </p:cNvSpPr>
          <p:nvPr/>
        </p:nvSpPr>
        <p:spPr bwMode="auto">
          <a:xfrm>
            <a:off x="3569110" y="2708312"/>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x16</a:t>
            </a:r>
            <a:endParaRPr lang="en-US" sz="1600" dirty="0">
              <a:solidFill>
                <a:schemeClr val="tx2"/>
              </a:solidFill>
              <a:latin typeface="Source Sans Pro" panose="020B0503030403020204"/>
            </a:endParaRPr>
          </a:p>
        </p:txBody>
      </p:sp>
      <p:sp>
        <p:nvSpPr>
          <p:cNvPr id="18" name="Rectangle 9"/>
          <p:cNvSpPr>
            <a:spLocks noChangeArrowheads="1"/>
          </p:cNvSpPr>
          <p:nvPr/>
        </p:nvSpPr>
        <p:spPr bwMode="auto">
          <a:xfrm>
            <a:off x="3569110" y="3053954"/>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x15</a:t>
            </a:r>
            <a:endParaRPr lang="en-US" sz="1600" dirty="0">
              <a:solidFill>
                <a:schemeClr val="tx2"/>
              </a:solidFill>
              <a:latin typeface="Source Sans Pro" panose="020B0503030403020204"/>
            </a:endParaRPr>
          </a:p>
        </p:txBody>
      </p:sp>
      <p:sp>
        <p:nvSpPr>
          <p:cNvPr id="19" name="Rectangle 9"/>
          <p:cNvSpPr>
            <a:spLocks noChangeArrowheads="1"/>
          </p:cNvSpPr>
          <p:nvPr/>
        </p:nvSpPr>
        <p:spPr bwMode="auto">
          <a:xfrm>
            <a:off x="3569110" y="3406409"/>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x14</a:t>
            </a:r>
            <a:endParaRPr lang="en-US" sz="1600" dirty="0">
              <a:solidFill>
                <a:schemeClr val="tx2"/>
              </a:solidFill>
              <a:latin typeface="Source Sans Pro" panose="020B0503030403020204"/>
            </a:endParaRPr>
          </a:p>
        </p:txBody>
      </p:sp>
      <p:sp>
        <p:nvSpPr>
          <p:cNvPr id="20" name="Rectangle 9"/>
          <p:cNvSpPr>
            <a:spLocks noChangeArrowheads="1"/>
          </p:cNvSpPr>
          <p:nvPr/>
        </p:nvSpPr>
        <p:spPr bwMode="auto">
          <a:xfrm>
            <a:off x="3569110" y="3758864"/>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x13</a:t>
            </a:r>
            <a:endParaRPr lang="en-US" sz="1600" dirty="0">
              <a:solidFill>
                <a:schemeClr val="tx2"/>
              </a:solidFill>
              <a:latin typeface="Source Sans Pro" panose="020B0503030403020204"/>
            </a:endParaRPr>
          </a:p>
        </p:txBody>
      </p:sp>
      <p:sp>
        <p:nvSpPr>
          <p:cNvPr id="21" name="Rectangle 9"/>
          <p:cNvSpPr>
            <a:spLocks noChangeArrowheads="1"/>
          </p:cNvSpPr>
          <p:nvPr/>
        </p:nvSpPr>
        <p:spPr bwMode="auto">
          <a:xfrm>
            <a:off x="3569110" y="4111319"/>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x12</a:t>
            </a:r>
            <a:endParaRPr lang="en-US" sz="1600" dirty="0">
              <a:solidFill>
                <a:schemeClr val="tx2"/>
              </a:solidFill>
              <a:latin typeface="Source Sans Pro" panose="020B0503030403020204"/>
            </a:endParaRPr>
          </a:p>
        </p:txBody>
      </p:sp>
      <p:sp>
        <p:nvSpPr>
          <p:cNvPr id="22" name="Rectangle 9"/>
          <p:cNvSpPr>
            <a:spLocks noChangeArrowheads="1"/>
          </p:cNvSpPr>
          <p:nvPr/>
        </p:nvSpPr>
        <p:spPr bwMode="auto">
          <a:xfrm>
            <a:off x="3569110" y="4456961"/>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x11</a:t>
            </a:r>
            <a:endParaRPr lang="en-US" sz="1600" dirty="0">
              <a:solidFill>
                <a:schemeClr val="tx2"/>
              </a:solidFill>
              <a:latin typeface="Source Sans Pro" panose="020B0503030403020204"/>
            </a:endParaRPr>
          </a:p>
        </p:txBody>
      </p:sp>
      <p:sp>
        <p:nvSpPr>
          <p:cNvPr id="23" name="Rectangle 9"/>
          <p:cNvSpPr>
            <a:spLocks noChangeArrowheads="1"/>
          </p:cNvSpPr>
          <p:nvPr/>
        </p:nvSpPr>
        <p:spPr bwMode="auto">
          <a:xfrm>
            <a:off x="3569110" y="4809416"/>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x10</a:t>
            </a:r>
            <a:endParaRPr lang="en-US" sz="1600" dirty="0">
              <a:solidFill>
                <a:schemeClr val="tx2"/>
              </a:solidFill>
              <a:latin typeface="Source Sans Pro" panose="020B0503030403020204"/>
            </a:endParaRPr>
          </a:p>
        </p:txBody>
      </p:sp>
    </p:spTree>
    <p:extLst>
      <p:ext uri="{BB962C8B-B14F-4D97-AF65-F5344CB8AC3E}">
        <p14:creationId xmlns:p14="http://schemas.microsoft.com/office/powerpoint/2010/main" val="216546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p:txBody>
      </p:sp>
      <p:sp>
        <p:nvSpPr>
          <p:cNvPr id="4" name="Slide Number Placeholder 3"/>
          <p:cNvSpPr>
            <a:spLocks noGrp="1"/>
          </p:cNvSpPr>
          <p:nvPr>
            <p:ph type="sldNum" sz="quarter" idx="10"/>
          </p:nvPr>
        </p:nvSpPr>
        <p:spPr/>
        <p:txBody>
          <a:bodyPr/>
          <a:lstStyle/>
          <a:p>
            <a:fld id="{DAD0A56F-BD0F-4BDF-9912-D1E89E9626C0}" type="slidenum">
              <a:rPr lang="en-US" smtClean="0"/>
              <a:t>5</a:t>
            </a:fld>
            <a:endParaRPr lang="en-US"/>
          </a:p>
        </p:txBody>
      </p:sp>
      <p:sp>
        <p:nvSpPr>
          <p:cNvPr id="5"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Jumps are not enough</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j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j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x3,x4,x5</a:t>
            </a:r>
          </a:p>
        </p:txBody>
      </p:sp>
      <p:sp>
        <p:nvSpPr>
          <p:cNvPr id="8" name="Rectangle 2"/>
          <p:cNvSpPr txBox="1">
            <a:spLocks noChangeArrowheads="1"/>
          </p:cNvSpPr>
          <p:nvPr/>
        </p:nvSpPr>
        <p:spPr>
          <a:xfrm>
            <a:off x="228600" y="4954417"/>
            <a:ext cx="8839200" cy="1370183"/>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to the </a:t>
            </a:r>
            <a:r>
              <a:rPr lang="en-GB" sz="2400" dirty="0" err="1">
                <a:solidFill>
                  <a:schemeClr val="tx2"/>
                </a:solidFill>
                <a:latin typeface="Source Sans Pro" panose="020B0503030403020204"/>
              </a:rPr>
              <a:t>callee</a:t>
            </a:r>
            <a:endParaRPr lang="en-GB" sz="2400" dirty="0">
              <a:solidFill>
                <a:schemeClr val="tx2"/>
              </a:solidFill>
              <a:latin typeface="Source Sans Pro" panose="020B0503030403020204"/>
            </a:endParaRP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back</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What about multiple sites?</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sp>
        <p:nvSpPr>
          <p:cNvPr id="12" name="TextBox 11"/>
          <p:cNvSpPr txBox="1"/>
          <p:nvPr/>
        </p:nvSpPr>
        <p:spPr>
          <a:xfrm>
            <a:off x="5341939" y="3858909"/>
            <a:ext cx="2821606"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 Change target </a:t>
            </a:r>
          </a:p>
          <a:p>
            <a:pPr algn="ctr"/>
            <a:r>
              <a:rPr lang="en-US" sz="2400" dirty="0">
                <a:solidFill>
                  <a:schemeClr val="accent1"/>
                </a:solidFill>
                <a:latin typeface="Source Sans Pro" panose="020B0503030403020204"/>
              </a:rPr>
              <a:t>on the fly ???</a:t>
            </a:r>
          </a:p>
        </p:txBody>
      </p:sp>
      <p:cxnSp>
        <p:nvCxnSpPr>
          <p:cNvPr id="15" name="Straight Arrow Connector 14"/>
          <p:cNvCxnSpPr/>
          <p:nvPr/>
        </p:nvCxnSpPr>
        <p:spPr>
          <a:xfrm>
            <a:off x="5817524" y="3594398"/>
            <a:ext cx="913845" cy="152400"/>
          </a:xfrm>
          <a:prstGeom prst="straightConnector1">
            <a:avLst/>
          </a:prstGeom>
          <a:ln w="28575">
            <a:solidFill>
              <a:srgbClr val="FF2F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778709" y="3459801"/>
            <a:ext cx="1125629" cy="461665"/>
          </a:xfrm>
          <a:prstGeom prst="rect">
            <a:avLst/>
          </a:prstGeom>
        </p:spPr>
        <p:txBody>
          <a:bodyPr wrap="none">
            <a:spAutoFit/>
          </a:bodyPr>
          <a:lstStyle/>
          <a:p>
            <a:r>
              <a:rPr lang="en-US" sz="2400" dirty="0">
                <a:solidFill>
                  <a:srgbClr val="FF2F92"/>
                </a:solidFill>
                <a:latin typeface="Source Sans Pro" panose="020B0503030403020204"/>
              </a:rPr>
              <a:t>j after2</a:t>
            </a:r>
          </a:p>
        </p:txBody>
      </p:sp>
      <p:grpSp>
        <p:nvGrpSpPr>
          <p:cNvPr id="17" name="Group 16"/>
          <p:cNvGrpSpPr/>
          <p:nvPr/>
        </p:nvGrpSpPr>
        <p:grpSpPr>
          <a:xfrm>
            <a:off x="1479515" y="1600200"/>
            <a:ext cx="3397285" cy="2442475"/>
            <a:chOff x="1479515" y="1600200"/>
            <a:chExt cx="3397285" cy="2442475"/>
          </a:xfrm>
        </p:grpSpPr>
        <p:sp>
          <p:nvSpPr>
            <p:cNvPr id="18" name="Freeform 8"/>
            <p:cNvSpPr>
              <a:spLocks/>
            </p:cNvSpPr>
            <p:nvPr/>
          </p:nvSpPr>
          <p:spPr bwMode="auto">
            <a:xfrm>
              <a:off x="1479515" y="1600200"/>
              <a:ext cx="3397285" cy="2442475"/>
            </a:xfrm>
            <a:custGeom>
              <a:avLst/>
              <a:gdLst>
                <a:gd name="T0" fmla="*/ 0 w 1501"/>
                <a:gd name="T1" fmla="*/ 1228 h 1306"/>
                <a:gd name="T2" fmla="*/ 1136 w 1501"/>
                <a:gd name="T3" fmla="*/ 1130 h 1306"/>
                <a:gd name="T4" fmla="*/ 1241 w 1501"/>
                <a:gd name="T5" fmla="*/ 173 h 1306"/>
                <a:gd name="T6" fmla="*/ 1501 w 1501"/>
                <a:gd name="T7" fmla="*/ 92 h 1306"/>
              </a:gdLst>
              <a:ahLst/>
              <a:cxnLst>
                <a:cxn ang="0">
                  <a:pos x="T0" y="T1"/>
                </a:cxn>
                <a:cxn ang="0">
                  <a:pos x="T2" y="T3"/>
                </a:cxn>
                <a:cxn ang="0">
                  <a:pos x="T4" y="T5"/>
                </a:cxn>
                <a:cxn ang="0">
                  <a:pos x="T6" y="T7"/>
                </a:cxn>
              </a:cxnLst>
              <a:rect l="0" t="0" r="r" b="b"/>
              <a:pathLst>
                <a:path w="1501" h="1306">
                  <a:moveTo>
                    <a:pt x="0" y="1228"/>
                  </a:moveTo>
                  <a:cubicBezTo>
                    <a:pt x="189" y="1212"/>
                    <a:pt x="929" y="1306"/>
                    <a:pt x="1136" y="1130"/>
                  </a:cubicBezTo>
                  <a:cubicBezTo>
                    <a:pt x="1343" y="954"/>
                    <a:pt x="1180" y="346"/>
                    <a:pt x="1241" y="173"/>
                  </a:cubicBezTo>
                  <a:cubicBezTo>
                    <a:pt x="1302" y="0"/>
                    <a:pt x="1447" y="109"/>
                    <a:pt x="1501" y="92"/>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2F92"/>
                </a:solidFill>
              </a:endParaRPr>
            </a:p>
          </p:txBody>
        </p:sp>
        <p:sp>
          <p:nvSpPr>
            <p:cNvPr id="19" name="Rectangle 18"/>
            <p:cNvSpPr/>
            <p:nvPr/>
          </p:nvSpPr>
          <p:spPr>
            <a:xfrm>
              <a:off x="4229682" y="1965522"/>
              <a:ext cx="356188" cy="461665"/>
            </a:xfrm>
            <a:prstGeom prst="rect">
              <a:avLst/>
            </a:prstGeom>
          </p:spPr>
          <p:txBody>
            <a:bodyPr wrap="none">
              <a:spAutoFit/>
            </a:bodyPr>
            <a:lstStyle/>
            <a:p>
              <a:r>
                <a:rPr lang="en-US" dirty="0">
                  <a:solidFill>
                    <a:srgbClr val="FF2F92"/>
                  </a:solidFill>
                  <a:latin typeface="Arial" charset="0"/>
                </a:rPr>
                <a:t>3</a:t>
              </a:r>
              <a:endParaRPr lang="en-US" dirty="0">
                <a:solidFill>
                  <a:srgbClr val="FF2F92"/>
                </a:solidFill>
              </a:endParaRPr>
            </a:p>
          </p:txBody>
        </p:sp>
      </p:grpSp>
      <p:grpSp>
        <p:nvGrpSpPr>
          <p:cNvPr id="20" name="Group 19"/>
          <p:cNvGrpSpPr/>
          <p:nvPr/>
        </p:nvGrpSpPr>
        <p:grpSpPr>
          <a:xfrm>
            <a:off x="1479515" y="3858909"/>
            <a:ext cx="4338008" cy="472823"/>
            <a:chOff x="1479515" y="3858909"/>
            <a:chExt cx="4338008" cy="472823"/>
          </a:xfrm>
        </p:grpSpPr>
        <p:sp>
          <p:nvSpPr>
            <p:cNvPr id="21" name="Freeform 7"/>
            <p:cNvSpPr>
              <a:spLocks/>
            </p:cNvSpPr>
            <p:nvPr/>
          </p:nvSpPr>
          <p:spPr bwMode="auto">
            <a:xfrm flipV="1">
              <a:off x="1479515" y="3858909"/>
              <a:ext cx="4338008" cy="42518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Lst>
              <a:ahLst/>
              <a:cxnLst>
                <a:cxn ang="0">
                  <a:pos x="connsiteX0" y="connsiteY0"/>
                </a:cxn>
                <a:cxn ang="0">
                  <a:pos x="connsiteX1" y="connsiteY1"/>
                </a:cxn>
                <a:cxn ang="0">
                  <a:pos x="connsiteX2" y="connsiteY2"/>
                </a:cxn>
                <a:cxn ang="0">
                  <a:pos x="connsiteX3" y="connsiteY3"/>
                </a:cxn>
              </a:cxnLst>
              <a:rect l="l" t="t" r="r" b="b"/>
              <a:pathLst>
                <a:path w="10000" h="10297">
                  <a:moveTo>
                    <a:pt x="10000" y="10297"/>
                  </a:moveTo>
                  <a:cubicBezTo>
                    <a:pt x="9412" y="9202"/>
                    <a:pt x="8837" y="4032"/>
                    <a:pt x="8181" y="2347"/>
                  </a:cubicBezTo>
                  <a:cubicBezTo>
                    <a:pt x="7525" y="662"/>
                    <a:pt x="7154" y="756"/>
                    <a:pt x="6065" y="186"/>
                  </a:cubicBezTo>
                  <a:cubicBezTo>
                    <a:pt x="4976" y="-385"/>
                    <a:pt x="1264" y="564"/>
                    <a:pt x="0" y="297"/>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21"/>
            <p:cNvSpPr/>
            <p:nvPr/>
          </p:nvSpPr>
          <p:spPr>
            <a:xfrm>
              <a:off x="2613070" y="3962400"/>
              <a:ext cx="312906" cy="369332"/>
            </a:xfrm>
            <a:prstGeom prst="rect">
              <a:avLst/>
            </a:prstGeom>
          </p:spPr>
          <p:txBody>
            <a:bodyPr wrap="none">
              <a:spAutoFit/>
            </a:bodyPr>
            <a:lstStyle/>
            <a:p>
              <a:r>
                <a:rPr lang="en-US" dirty="0">
                  <a:solidFill>
                    <a:srgbClr val="FF2F92"/>
                  </a:solidFill>
                  <a:latin typeface="Arial" charset="0"/>
                </a:rPr>
                <a:t>4</a:t>
              </a:r>
              <a:endParaRPr lang="en-US" dirty="0">
                <a:solidFill>
                  <a:srgbClr val="FF2F92"/>
                </a:solidFill>
              </a:endParaRPr>
            </a:p>
          </p:txBody>
        </p:sp>
      </p:grpSp>
      <p:sp>
        <p:nvSpPr>
          <p:cNvPr id="2" name="Rectangle 1">
            <a:extLst>
              <a:ext uri="{FF2B5EF4-FFF2-40B4-BE49-F238E27FC236}">
                <a16:creationId xmlns:a16="http://schemas.microsoft.com/office/drawing/2014/main" id="{AD4F456E-A31C-2D47-BBB0-5463FD4D6BE8}"/>
              </a:ext>
            </a:extLst>
          </p:cNvPr>
          <p:cNvSpPr/>
          <p:nvPr/>
        </p:nvSpPr>
        <p:spPr>
          <a:xfrm>
            <a:off x="6788658" y="3505968"/>
            <a:ext cx="861133" cy="369332"/>
          </a:xfrm>
          <a:prstGeom prst="rect">
            <a:avLst/>
          </a:prstGeom>
        </p:spPr>
        <p:txBody>
          <a:bodyPr wrap="none">
            <a:spAutoFit/>
          </a:bodyPr>
          <a:lstStyle/>
          <a:p>
            <a:r>
              <a:rPr lang="en-US" dirty="0">
                <a:solidFill>
                  <a:schemeClr val="tx2"/>
                </a:solidFill>
                <a:latin typeface="Source Sans Pro" panose="020B0503030403020204"/>
              </a:rPr>
              <a:t>j after1</a:t>
            </a:r>
            <a:endParaRPr lang="en-US" dirty="0"/>
          </a:p>
        </p:txBody>
      </p:sp>
    </p:spTree>
    <p:extLst>
      <p:ext uri="{BB962C8B-B14F-4D97-AF65-F5344CB8AC3E}">
        <p14:creationId xmlns:p14="http://schemas.microsoft.com/office/powerpoint/2010/main" val="36131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0"/>
                            </p:stCondLst>
                            <p:childTnLst>
                              <p:par>
                                <p:cTn id="29" presetID="22" presetClass="entr" presetSubtype="2"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50</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t>Argument Passing: </a:t>
            </a:r>
            <a:r>
              <a:rPr lang="en-US" i="1" dirty="0"/>
              <a:t>the Full Story</a:t>
            </a:r>
            <a:endParaRPr lang="en-US" dirty="0"/>
          </a:p>
        </p:txBody>
      </p:sp>
      <p:sp>
        <p:nvSpPr>
          <p:cNvPr id="8" name="Rectangle 7"/>
          <p:cNvSpPr>
            <a:spLocks noChangeArrowheads="1"/>
          </p:cNvSpPr>
          <p:nvPr/>
        </p:nvSpPr>
        <p:spPr bwMode="auto">
          <a:xfrm>
            <a:off x="152400" y="838200"/>
            <a:ext cx="2922104" cy="16002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a:t>
            </a:r>
            <a:r>
              <a:rPr lang="en-US" sz="2400" dirty="0" err="1">
                <a:solidFill>
                  <a:schemeClr val="accent1"/>
                </a:solidFill>
                <a:latin typeface="Source Sans Pro" panose="020B0503030403020204"/>
              </a:rPr>
              <a:t>myfn</a:t>
            </a:r>
            <a:r>
              <a:rPr lang="en-US" sz="2400" dirty="0">
                <a:solidFill>
                  <a:schemeClr val="accent1"/>
                </a:solidFill>
                <a:latin typeface="Source Sans Pro" panose="020B0503030403020204"/>
              </a:rPr>
              <a:t>(0,1,2,..,</a:t>
            </a:r>
            <a:r>
              <a:rPr lang="en-US" dirty="0">
                <a:solidFill>
                  <a:schemeClr val="accent1"/>
                </a:solidFill>
                <a:latin typeface="Source Sans Pro" panose="020B0503030403020204"/>
              </a:rPr>
              <a:t>7</a:t>
            </a:r>
            <a:r>
              <a:rPr lang="en-US" sz="2400" dirty="0">
                <a:solidFill>
                  <a:schemeClr val="accent1"/>
                </a:solidFill>
                <a:latin typeface="Source Sans Pro" panose="020B0503030403020204"/>
              </a:rPr>
              <a:t>,8,9);</a:t>
            </a:r>
          </a:p>
          <a:p>
            <a:r>
              <a:rPr lang="en-US" sz="2400" dirty="0">
                <a:solidFill>
                  <a:schemeClr val="tx2"/>
                </a:solidFill>
                <a:latin typeface="Source Sans Pro" panose="020B0503030403020204"/>
              </a:rPr>
              <a:t>   </a:t>
            </a:r>
            <a:r>
              <a:rPr lang="is-IS" sz="2400" dirty="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a:t>
            </a:r>
          </a:p>
        </p:txBody>
      </p:sp>
      <p:sp>
        <p:nvSpPr>
          <p:cNvPr id="16" name="Rectangle 3"/>
          <p:cNvSpPr>
            <a:spLocks noGrp="1" noChangeArrowheads="1"/>
          </p:cNvSpPr>
          <p:nvPr>
            <p:ph idx="1"/>
          </p:nvPr>
        </p:nvSpPr>
        <p:spPr>
          <a:xfrm>
            <a:off x="6045325" y="1312529"/>
            <a:ext cx="3022474" cy="3087405"/>
          </a:xfrm>
        </p:spPr>
        <p:txBody>
          <a:bodyPr>
            <a:normAutofit fontScale="92500" lnSpcReduction="10000"/>
          </a:bodyPr>
          <a:lstStyle/>
          <a:p>
            <a:pPr marL="0" indent="0">
              <a:buNone/>
            </a:pPr>
            <a:r>
              <a:rPr lang="en-US" sz="2400" dirty="0">
                <a:solidFill>
                  <a:schemeClr val="accent6"/>
                </a:solidFill>
              </a:rPr>
              <a:t>Arguments 1-8: </a:t>
            </a:r>
          </a:p>
          <a:p>
            <a:pPr marL="0" indent="0">
              <a:buNone/>
            </a:pPr>
            <a:r>
              <a:rPr lang="en-US" sz="2400" dirty="0">
                <a:solidFill>
                  <a:schemeClr val="tx2"/>
                </a:solidFill>
              </a:rPr>
              <a:t>   passed in x10-x17</a:t>
            </a:r>
            <a:r>
              <a:rPr lang="en-US" sz="2400" i="1" dirty="0">
                <a:solidFill>
                  <a:schemeClr val="tx2"/>
                </a:solidFill>
              </a:rPr>
              <a:t>   room on stack </a:t>
            </a:r>
          </a:p>
          <a:p>
            <a:pPr marL="0" indent="0">
              <a:buNone/>
            </a:pPr>
            <a:r>
              <a:rPr lang="en-US" sz="2400" dirty="0">
                <a:solidFill>
                  <a:schemeClr val="accent6"/>
                </a:solidFill>
              </a:rPr>
              <a:t>Arguments 9+:</a:t>
            </a:r>
          </a:p>
          <a:p>
            <a:pPr marL="0" indent="0">
              <a:buNone/>
            </a:pPr>
            <a:r>
              <a:rPr lang="en-US" sz="2400" dirty="0">
                <a:solidFill>
                  <a:schemeClr val="tx2"/>
                </a:solidFill>
              </a:rPr>
              <a:t>  placed on stack</a:t>
            </a:r>
          </a:p>
          <a:p>
            <a:pPr marL="0" indent="0">
              <a:buNone/>
            </a:pPr>
            <a:endParaRPr lang="en-US" sz="2400" dirty="0">
              <a:solidFill>
                <a:schemeClr val="tx2"/>
              </a:solidFill>
            </a:endParaRPr>
          </a:p>
          <a:p>
            <a:pPr marL="0" indent="0">
              <a:buNone/>
            </a:pPr>
            <a:r>
              <a:rPr lang="en-US" sz="2400" dirty="0" err="1"/>
              <a:t>Args</a:t>
            </a:r>
            <a:r>
              <a:rPr lang="en-US" sz="2400" dirty="0"/>
              <a:t> passed </a:t>
            </a:r>
            <a:r>
              <a:rPr lang="en-US" sz="2400" dirty="0">
                <a:solidFill>
                  <a:schemeClr val="accent1"/>
                </a:solidFill>
              </a:rPr>
              <a:t>in child’s stack frame</a:t>
            </a:r>
          </a:p>
          <a:p>
            <a:pPr marL="0" indent="0">
              <a:buNone/>
            </a:pPr>
            <a:endParaRPr lang="en-US" sz="2400" dirty="0">
              <a:solidFill>
                <a:schemeClr val="tx2"/>
              </a:solidFill>
            </a:endParaRPr>
          </a:p>
        </p:txBody>
      </p:sp>
      <p:sp>
        <p:nvSpPr>
          <p:cNvPr id="27" name="TextBox 26"/>
          <p:cNvSpPr txBox="1"/>
          <p:nvPr/>
        </p:nvSpPr>
        <p:spPr>
          <a:xfrm>
            <a:off x="4960650" y="4871228"/>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-40($sp)</a:t>
            </a:r>
          </a:p>
        </p:txBody>
      </p:sp>
      <p:sp>
        <p:nvSpPr>
          <p:cNvPr id="28" name="TextBox 27"/>
          <p:cNvSpPr txBox="1"/>
          <p:nvPr/>
        </p:nvSpPr>
        <p:spPr>
          <a:xfrm>
            <a:off x="4960650" y="4490228"/>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-36($sp)</a:t>
            </a:r>
          </a:p>
        </p:txBody>
      </p:sp>
      <p:sp>
        <p:nvSpPr>
          <p:cNvPr id="29" name="TextBox 28"/>
          <p:cNvSpPr txBox="1"/>
          <p:nvPr/>
        </p:nvSpPr>
        <p:spPr>
          <a:xfrm>
            <a:off x="4970015" y="4109228"/>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-32($sp)</a:t>
            </a:r>
          </a:p>
        </p:txBody>
      </p:sp>
      <p:sp>
        <p:nvSpPr>
          <p:cNvPr id="30" name="TextBox 29"/>
          <p:cNvSpPr txBox="1"/>
          <p:nvPr/>
        </p:nvSpPr>
        <p:spPr>
          <a:xfrm>
            <a:off x="4970015" y="3772034"/>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-28($sp)</a:t>
            </a:r>
          </a:p>
        </p:txBody>
      </p:sp>
      <p:sp>
        <p:nvSpPr>
          <p:cNvPr id="31" name="TextBox 30"/>
          <p:cNvSpPr txBox="1"/>
          <p:nvPr/>
        </p:nvSpPr>
        <p:spPr>
          <a:xfrm>
            <a:off x="4970015" y="3421467"/>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-24($sp)</a:t>
            </a:r>
          </a:p>
        </p:txBody>
      </p:sp>
      <p:sp>
        <p:nvSpPr>
          <p:cNvPr id="32" name="TextBox 31"/>
          <p:cNvSpPr txBox="1"/>
          <p:nvPr/>
        </p:nvSpPr>
        <p:spPr>
          <a:xfrm>
            <a:off x="4989487" y="3031684"/>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-20($sp)</a:t>
            </a:r>
          </a:p>
        </p:txBody>
      </p:sp>
      <p:sp>
        <p:nvSpPr>
          <p:cNvPr id="34" name="Rectangle 7"/>
          <p:cNvSpPr>
            <a:spLocks noChangeArrowheads="1"/>
          </p:cNvSpPr>
          <p:nvPr/>
        </p:nvSpPr>
        <p:spPr bwMode="auto">
          <a:xfrm>
            <a:off x="3569110" y="1125794"/>
            <a:ext cx="1381432" cy="4513006"/>
          </a:xfrm>
          <a:prstGeom prst="rect">
            <a:avLst/>
          </a:prstGeom>
          <a:noFill/>
          <a:ln w="38100">
            <a:solidFill>
              <a:schemeClr val="accent1"/>
            </a:solidFill>
            <a:miter lim="800000"/>
            <a:headEnd/>
            <a:tailEnd/>
          </a:ln>
          <a:effectLst/>
        </p:spPr>
        <p:txBody>
          <a:bodyPr wrap="none" anchor="ctr"/>
          <a:lstStyle/>
          <a:p>
            <a:endParaRPr lang="en-US"/>
          </a:p>
        </p:txBody>
      </p:sp>
      <p:sp>
        <p:nvSpPr>
          <p:cNvPr id="35" name="Rectangle 8"/>
          <p:cNvSpPr>
            <a:spLocks noChangeArrowheads="1"/>
          </p:cNvSpPr>
          <p:nvPr/>
        </p:nvSpPr>
        <p:spPr bwMode="auto">
          <a:xfrm>
            <a:off x="3569110" y="1625577"/>
            <a:ext cx="1381432" cy="377825"/>
          </a:xfrm>
          <a:prstGeom prst="rect">
            <a:avLst/>
          </a:prstGeom>
          <a:noFill/>
          <a:ln w="38100">
            <a:solidFill>
              <a:schemeClr val="accent1"/>
            </a:solidFill>
            <a:miter lim="800000"/>
            <a:headEnd/>
            <a:tailEnd/>
          </a:ln>
          <a:effectLst/>
        </p:spPr>
        <p:txBody>
          <a:bodyPr wrap="none" anchor="ctr"/>
          <a:lstStyle/>
          <a:p>
            <a:pPr algn="ctr"/>
            <a:r>
              <a:rPr lang="en-US" sz="3000" dirty="0">
                <a:solidFill>
                  <a:schemeClr val="tx2"/>
                </a:solidFill>
                <a:latin typeface="Source Sans Pro" panose="020B0503030403020204"/>
              </a:rPr>
              <a:t>9</a:t>
            </a:r>
          </a:p>
        </p:txBody>
      </p:sp>
      <p:sp>
        <p:nvSpPr>
          <p:cNvPr id="36" name="Rectangle 9"/>
          <p:cNvSpPr>
            <a:spLocks noChangeArrowheads="1"/>
          </p:cNvSpPr>
          <p:nvPr/>
        </p:nvSpPr>
        <p:spPr bwMode="auto">
          <a:xfrm>
            <a:off x="3569110" y="2003402"/>
            <a:ext cx="1381432" cy="352455"/>
          </a:xfrm>
          <a:prstGeom prst="rect">
            <a:avLst/>
          </a:prstGeom>
          <a:noFill/>
          <a:ln w="38100">
            <a:solidFill>
              <a:schemeClr val="accent1"/>
            </a:solidFill>
            <a:miter lim="800000"/>
            <a:headEnd/>
            <a:tailEnd/>
          </a:ln>
          <a:effectLst/>
        </p:spPr>
        <p:txBody>
          <a:bodyPr wrap="none" anchor="ctr"/>
          <a:lstStyle/>
          <a:p>
            <a:pPr algn="ctr"/>
            <a:r>
              <a:rPr lang="en-US" sz="3000" dirty="0">
                <a:solidFill>
                  <a:schemeClr val="tx2"/>
                </a:solidFill>
                <a:latin typeface="Source Sans Pro" panose="020B0503030403020204"/>
              </a:rPr>
              <a:t>8</a:t>
            </a:r>
          </a:p>
        </p:txBody>
      </p:sp>
      <p:sp>
        <p:nvSpPr>
          <p:cNvPr id="37" name="Text Box 6"/>
          <p:cNvSpPr txBox="1">
            <a:spLocks noChangeArrowheads="1"/>
          </p:cNvSpPr>
          <p:nvPr/>
        </p:nvSpPr>
        <p:spPr bwMode="auto">
          <a:xfrm>
            <a:off x="2965655" y="1378017"/>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accent1"/>
                </a:solidFill>
                <a:latin typeface="Arial" charset="0"/>
              </a:rPr>
              <a:t>sp</a:t>
            </a:r>
            <a:r>
              <a:rPr lang="en-US" sz="2000" dirty="0">
                <a:solidFill>
                  <a:schemeClr val="accent1"/>
                </a:solidFill>
                <a:latin typeface="Arial" charset="0"/>
                <a:sym typeface="Wingdings"/>
              </a:rPr>
              <a:t></a:t>
            </a:r>
            <a:endParaRPr lang="en-US" sz="2000" dirty="0">
              <a:solidFill>
                <a:schemeClr val="accent1"/>
              </a:solidFill>
              <a:latin typeface="Arial" charset="0"/>
            </a:endParaRPr>
          </a:p>
        </p:txBody>
      </p:sp>
      <p:sp>
        <p:nvSpPr>
          <p:cNvPr id="38" name="Rectangle 9"/>
          <p:cNvSpPr>
            <a:spLocks noChangeArrowheads="1"/>
          </p:cNvSpPr>
          <p:nvPr/>
        </p:nvSpPr>
        <p:spPr bwMode="auto">
          <a:xfrm>
            <a:off x="3569110" y="2355857"/>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x17</a:t>
            </a:r>
            <a:endParaRPr lang="en-US" sz="1600" dirty="0">
              <a:solidFill>
                <a:schemeClr val="tx2"/>
              </a:solidFill>
              <a:latin typeface="Source Sans Pro" panose="020B0503030403020204"/>
            </a:endParaRPr>
          </a:p>
        </p:txBody>
      </p:sp>
      <p:sp>
        <p:nvSpPr>
          <p:cNvPr id="39" name="Rectangle 9"/>
          <p:cNvSpPr>
            <a:spLocks noChangeArrowheads="1"/>
          </p:cNvSpPr>
          <p:nvPr/>
        </p:nvSpPr>
        <p:spPr bwMode="auto">
          <a:xfrm>
            <a:off x="3569110" y="2708312"/>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x16</a:t>
            </a:r>
            <a:endParaRPr lang="en-US" sz="1600" dirty="0">
              <a:solidFill>
                <a:schemeClr val="tx2"/>
              </a:solidFill>
              <a:latin typeface="Source Sans Pro" panose="020B0503030403020204"/>
            </a:endParaRPr>
          </a:p>
        </p:txBody>
      </p:sp>
      <p:sp>
        <p:nvSpPr>
          <p:cNvPr id="40" name="Rectangle 9"/>
          <p:cNvSpPr>
            <a:spLocks noChangeArrowheads="1"/>
          </p:cNvSpPr>
          <p:nvPr/>
        </p:nvSpPr>
        <p:spPr bwMode="auto">
          <a:xfrm>
            <a:off x="3569110" y="3053954"/>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x15</a:t>
            </a:r>
            <a:endParaRPr lang="en-US" sz="1600" dirty="0">
              <a:solidFill>
                <a:schemeClr val="tx2"/>
              </a:solidFill>
              <a:latin typeface="Source Sans Pro" panose="020B0503030403020204"/>
            </a:endParaRPr>
          </a:p>
        </p:txBody>
      </p:sp>
      <p:sp>
        <p:nvSpPr>
          <p:cNvPr id="41" name="Rectangle 9"/>
          <p:cNvSpPr>
            <a:spLocks noChangeArrowheads="1"/>
          </p:cNvSpPr>
          <p:nvPr/>
        </p:nvSpPr>
        <p:spPr bwMode="auto">
          <a:xfrm>
            <a:off x="3569110" y="3406409"/>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x14</a:t>
            </a:r>
            <a:endParaRPr lang="en-US" sz="1600" dirty="0">
              <a:solidFill>
                <a:schemeClr val="tx2"/>
              </a:solidFill>
              <a:latin typeface="Source Sans Pro" panose="020B0503030403020204"/>
            </a:endParaRPr>
          </a:p>
        </p:txBody>
      </p:sp>
      <p:sp>
        <p:nvSpPr>
          <p:cNvPr id="42" name="Rectangle 9"/>
          <p:cNvSpPr>
            <a:spLocks noChangeArrowheads="1"/>
          </p:cNvSpPr>
          <p:nvPr/>
        </p:nvSpPr>
        <p:spPr bwMode="auto">
          <a:xfrm>
            <a:off x="3569110" y="3758864"/>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x13</a:t>
            </a:r>
            <a:endParaRPr lang="en-US" sz="1600" dirty="0">
              <a:solidFill>
                <a:schemeClr val="tx2"/>
              </a:solidFill>
              <a:latin typeface="Source Sans Pro" panose="020B0503030403020204"/>
            </a:endParaRPr>
          </a:p>
        </p:txBody>
      </p:sp>
      <p:sp>
        <p:nvSpPr>
          <p:cNvPr id="43" name="Rectangle 9"/>
          <p:cNvSpPr>
            <a:spLocks noChangeArrowheads="1"/>
          </p:cNvSpPr>
          <p:nvPr/>
        </p:nvSpPr>
        <p:spPr bwMode="auto">
          <a:xfrm>
            <a:off x="3569110" y="4111319"/>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x12</a:t>
            </a:r>
            <a:endParaRPr lang="en-US" sz="1600" dirty="0">
              <a:solidFill>
                <a:schemeClr val="tx2"/>
              </a:solidFill>
              <a:latin typeface="Source Sans Pro" panose="020B0503030403020204"/>
            </a:endParaRPr>
          </a:p>
        </p:txBody>
      </p:sp>
      <p:sp>
        <p:nvSpPr>
          <p:cNvPr id="44" name="Rectangle 9"/>
          <p:cNvSpPr>
            <a:spLocks noChangeArrowheads="1"/>
          </p:cNvSpPr>
          <p:nvPr/>
        </p:nvSpPr>
        <p:spPr bwMode="auto">
          <a:xfrm>
            <a:off x="3569110" y="4456961"/>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x11</a:t>
            </a:r>
            <a:endParaRPr lang="en-US" sz="1600" dirty="0">
              <a:solidFill>
                <a:schemeClr val="tx2"/>
              </a:solidFill>
              <a:latin typeface="Source Sans Pro" panose="020B0503030403020204"/>
            </a:endParaRPr>
          </a:p>
        </p:txBody>
      </p:sp>
      <p:sp>
        <p:nvSpPr>
          <p:cNvPr id="45" name="Rectangle 9"/>
          <p:cNvSpPr>
            <a:spLocks noChangeArrowheads="1"/>
          </p:cNvSpPr>
          <p:nvPr/>
        </p:nvSpPr>
        <p:spPr bwMode="auto">
          <a:xfrm>
            <a:off x="3569110" y="4809416"/>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x10</a:t>
            </a:r>
            <a:endParaRPr lang="en-US" sz="1600" dirty="0">
              <a:solidFill>
                <a:schemeClr val="tx2"/>
              </a:solidFill>
              <a:latin typeface="Source Sans Pro" panose="020B0503030403020204"/>
            </a:endParaRPr>
          </a:p>
        </p:txBody>
      </p:sp>
      <p:sp>
        <p:nvSpPr>
          <p:cNvPr id="46" name="TextBox 45"/>
          <p:cNvSpPr txBox="1"/>
          <p:nvPr/>
        </p:nvSpPr>
        <p:spPr>
          <a:xfrm>
            <a:off x="4989488" y="2701876"/>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-16($sp)</a:t>
            </a:r>
          </a:p>
        </p:txBody>
      </p:sp>
      <p:sp>
        <p:nvSpPr>
          <p:cNvPr id="47" name="TextBox 46"/>
          <p:cNvSpPr txBox="1"/>
          <p:nvPr/>
        </p:nvSpPr>
        <p:spPr>
          <a:xfrm>
            <a:off x="4989488" y="2320876"/>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-12($sp)</a:t>
            </a:r>
          </a:p>
        </p:txBody>
      </p:sp>
      <p:sp>
        <p:nvSpPr>
          <p:cNvPr id="48" name="TextBox 47"/>
          <p:cNvSpPr txBox="1"/>
          <p:nvPr/>
        </p:nvSpPr>
        <p:spPr>
          <a:xfrm>
            <a:off x="4989487" y="1993827"/>
            <a:ext cx="835485" cy="338554"/>
          </a:xfrm>
          <a:prstGeom prst="rect">
            <a:avLst/>
          </a:prstGeom>
          <a:noFill/>
        </p:spPr>
        <p:txBody>
          <a:bodyPr wrap="none" rtlCol="0">
            <a:spAutoFit/>
          </a:bodyPr>
          <a:lstStyle/>
          <a:p>
            <a:r>
              <a:rPr lang="en-US" sz="1600" dirty="0">
                <a:solidFill>
                  <a:schemeClr val="accent1"/>
                </a:solidFill>
                <a:latin typeface="Source Sans Pro" panose="020B0503030403020204"/>
              </a:rPr>
              <a:t>-8($sp)</a:t>
            </a:r>
          </a:p>
        </p:txBody>
      </p:sp>
      <p:sp>
        <p:nvSpPr>
          <p:cNvPr id="49" name="TextBox 48"/>
          <p:cNvSpPr txBox="1"/>
          <p:nvPr/>
        </p:nvSpPr>
        <p:spPr>
          <a:xfrm>
            <a:off x="4989487" y="1626918"/>
            <a:ext cx="835485" cy="338554"/>
          </a:xfrm>
          <a:prstGeom prst="rect">
            <a:avLst/>
          </a:prstGeom>
          <a:noFill/>
        </p:spPr>
        <p:txBody>
          <a:bodyPr wrap="none" rtlCol="0">
            <a:spAutoFit/>
          </a:bodyPr>
          <a:lstStyle/>
          <a:p>
            <a:r>
              <a:rPr lang="en-US" sz="1600" dirty="0">
                <a:solidFill>
                  <a:schemeClr val="accent1"/>
                </a:solidFill>
                <a:latin typeface="Source Sans Pro" panose="020B0503030403020204"/>
              </a:rPr>
              <a:t>-4($sp)</a:t>
            </a:r>
          </a:p>
        </p:txBody>
      </p:sp>
      <p:sp>
        <p:nvSpPr>
          <p:cNvPr id="50" name="Rectangle 4"/>
          <p:cNvSpPr>
            <a:spLocks noChangeArrowheads="1"/>
          </p:cNvSpPr>
          <p:nvPr/>
        </p:nvSpPr>
        <p:spPr bwMode="auto">
          <a:xfrm>
            <a:off x="152400" y="2590800"/>
            <a:ext cx="2922104" cy="41148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a0</a:t>
            </a:r>
            <a:r>
              <a:rPr lang="en-US" sz="2400" dirty="0">
                <a:solidFill>
                  <a:schemeClr val="tx2"/>
                </a:solidFill>
                <a:latin typeface="Source Sans Pro" panose="020B0503030403020204"/>
              </a:rPr>
              <a:t>, 0</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a1</a:t>
            </a:r>
            <a:r>
              <a:rPr lang="en-US" sz="2400" dirty="0">
                <a:solidFill>
                  <a:schemeClr val="tx2"/>
                </a:solidFill>
                <a:latin typeface="Source Sans Pro" panose="020B0503030403020204"/>
              </a:rPr>
              <a:t>, 1</a:t>
            </a: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a7</a:t>
            </a:r>
            <a:r>
              <a:rPr lang="en-US" sz="2400" dirty="0">
                <a:solidFill>
                  <a:schemeClr val="tx2"/>
                </a:solidFill>
                <a:latin typeface="Source Sans Pro" panose="020B0503030403020204"/>
              </a:rPr>
              <a:t>, </a:t>
            </a:r>
            <a:r>
              <a:rPr lang="en-US" dirty="0">
                <a:solidFill>
                  <a:schemeClr val="tx2"/>
                </a:solidFill>
                <a:latin typeface="Source Sans Pro" panose="020B0503030403020204"/>
              </a:rPr>
              <a:t>7</a:t>
            </a:r>
            <a:endParaRPr lang="en-US" sz="2400" dirty="0">
              <a:solidFill>
                <a:schemeClr val="accent6"/>
              </a:solidFill>
              <a:latin typeface="Source Sans Pro" panose="020B0503030403020204"/>
            </a:endParaRPr>
          </a:p>
          <a:p>
            <a:r>
              <a:rPr lang="en-US" sz="2400" dirty="0">
                <a:solidFill>
                  <a:schemeClr val="accent1"/>
                </a:solidFill>
                <a:latin typeface="Source Sans Pro" panose="020B0503030403020204"/>
              </a:rPr>
              <a:t>   li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8</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-8</a:t>
            </a:r>
            <a:r>
              <a:rPr lang="en-US" sz="2400" dirty="0">
                <a:solidFill>
                  <a:schemeClr val="accent1"/>
                </a:solidFill>
                <a:latin typeface="Source Sans Pro" panose="020B0503030403020204"/>
              </a:rPr>
              <a:t>(x2)</a:t>
            </a:r>
          </a:p>
          <a:p>
            <a:r>
              <a:rPr lang="en-US" sz="2400" dirty="0">
                <a:solidFill>
                  <a:schemeClr val="accent1"/>
                </a:solidFill>
                <a:latin typeface="Source Sans Pro" panose="020B0503030403020204"/>
              </a:rPr>
              <a:t>   li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9</a:t>
            </a: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-4</a:t>
            </a:r>
            <a:r>
              <a:rPr lang="en-US" sz="2400" dirty="0">
                <a:solidFill>
                  <a:schemeClr val="accent1"/>
                </a:solidFill>
                <a:latin typeface="Source Sans Pro" panose="020B0503030403020204"/>
              </a:rPr>
              <a:t>(x2)</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jal</a:t>
            </a:r>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myfn</a:t>
            </a:r>
            <a:endParaRPr lang="en-US" sz="2400" dirty="0">
              <a:solidFill>
                <a:schemeClr val="tx2"/>
              </a:solidFill>
              <a:latin typeface="Source Sans Pro" panose="020B0503030403020204"/>
            </a:endParaRPr>
          </a:p>
        </p:txBody>
      </p:sp>
    </p:spTree>
    <p:extLst>
      <p:ext uri="{BB962C8B-B14F-4D97-AF65-F5344CB8AC3E}">
        <p14:creationId xmlns:p14="http://schemas.microsoft.com/office/powerpoint/2010/main" val="67780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46" grpId="0"/>
      <p:bldP spid="47" grpId="0"/>
      <p:bldP spid="48"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51</a:t>
            </a:fld>
            <a:endParaRPr lang="en-US"/>
          </a:p>
        </p:txBody>
      </p:sp>
      <p:sp>
        <p:nvSpPr>
          <p:cNvPr id="5" name="Title 1"/>
          <p:cNvSpPr>
            <a:spLocks noGrp="1"/>
          </p:cNvSpPr>
          <p:nvPr>
            <p:ph type="title"/>
          </p:nvPr>
        </p:nvSpPr>
        <p:spPr>
          <a:xfrm>
            <a:off x="228600" y="152400"/>
            <a:ext cx="8686800" cy="533400"/>
          </a:xfrm>
        </p:spPr>
        <p:txBody>
          <a:bodyPr>
            <a:noAutofit/>
          </a:bodyPr>
          <a:lstStyle/>
          <a:p>
            <a:r>
              <a:rPr lang="en-US" sz="3800" dirty="0"/>
              <a:t>Pros of Argument Passing Convention</a:t>
            </a:r>
          </a:p>
        </p:txBody>
      </p:sp>
      <p:sp>
        <p:nvSpPr>
          <p:cNvPr id="6" name="Content Placeholder 2"/>
          <p:cNvSpPr>
            <a:spLocks noGrp="1"/>
          </p:cNvSpPr>
          <p:nvPr>
            <p:ph idx="1"/>
          </p:nvPr>
        </p:nvSpPr>
        <p:spPr>
          <a:xfrm>
            <a:off x="0" y="1099457"/>
            <a:ext cx="9175955" cy="6019800"/>
          </a:xfrm>
        </p:spPr>
        <p:txBody>
          <a:bodyPr>
            <a:normAutofit/>
          </a:bodyPr>
          <a:lstStyle/>
          <a:p>
            <a:pPr marL="457200" indent="-457200">
              <a:buFont typeface="Arial" charset="0"/>
              <a:buChar char="•"/>
            </a:pPr>
            <a:r>
              <a:rPr lang="en-US" sz="2400" dirty="0"/>
              <a:t>Consistent way of passing arguments to and from subroutines</a:t>
            </a:r>
          </a:p>
          <a:p>
            <a:pPr marL="457200" indent="-457200">
              <a:buFont typeface="Arial" charset="0"/>
              <a:buChar char="•"/>
            </a:pPr>
            <a:r>
              <a:rPr lang="en-US" sz="2400" dirty="0"/>
              <a:t>Creates single location for all arguments</a:t>
            </a:r>
          </a:p>
          <a:p>
            <a:pPr marL="1200150" lvl="1" indent="-457200">
              <a:buFont typeface="Arial" charset="0"/>
              <a:buChar char="•"/>
            </a:pPr>
            <a:r>
              <a:rPr lang="en-US" sz="2000" dirty="0"/>
              <a:t>Caller makes room for a0-a7 on stack</a:t>
            </a:r>
          </a:p>
          <a:p>
            <a:pPr marL="1200150" lvl="1" indent="-457200">
              <a:buFont typeface="Arial" charset="0"/>
              <a:buChar char="•"/>
            </a:pPr>
            <a:r>
              <a:rPr lang="en-US" sz="2000" dirty="0" err="1"/>
              <a:t>Callee</a:t>
            </a:r>
            <a:r>
              <a:rPr lang="en-US" sz="2000" dirty="0"/>
              <a:t> must copy values from a0-a7 to stack</a:t>
            </a:r>
          </a:p>
          <a:p>
            <a:pPr lvl="1" indent="0">
              <a:buNone/>
            </a:pPr>
            <a:r>
              <a:rPr lang="en-US" sz="2000" dirty="0">
                <a:sym typeface="Wingdings"/>
              </a:rPr>
              <a:t>      </a:t>
            </a:r>
            <a:r>
              <a:rPr lang="en-US" sz="2000" dirty="0" err="1"/>
              <a:t>callee</a:t>
            </a:r>
            <a:r>
              <a:rPr lang="en-US" sz="2000" dirty="0"/>
              <a:t> may treat all </a:t>
            </a:r>
            <a:r>
              <a:rPr lang="en-US" sz="2000" dirty="0" err="1"/>
              <a:t>args</a:t>
            </a:r>
            <a:r>
              <a:rPr lang="en-US" sz="2000" dirty="0"/>
              <a:t> as an array in memory</a:t>
            </a:r>
          </a:p>
          <a:p>
            <a:pPr marL="1200150" lvl="1" indent="-457200"/>
            <a:r>
              <a:rPr lang="en-US" sz="2000" dirty="0"/>
              <a:t>Particularly helpful for functions w/ variable length inputs: </a:t>
            </a:r>
            <a:r>
              <a:rPr lang="en-US" sz="1800" dirty="0" err="1">
                <a:solidFill>
                  <a:schemeClr val="accent1"/>
                </a:solidFill>
                <a:latin typeface="Apple Braille" charset="0"/>
                <a:ea typeface="Apple Braille" charset="0"/>
                <a:cs typeface="Apple Braille" charset="0"/>
              </a:rPr>
              <a:t>printf</a:t>
            </a:r>
            <a:r>
              <a:rPr lang="en-US" sz="1800" dirty="0">
                <a:solidFill>
                  <a:schemeClr val="accent1"/>
                </a:solidFill>
                <a:latin typeface="Apple Braille" charset="0"/>
                <a:ea typeface="Apple Braille" charset="0"/>
                <a:cs typeface="Apple Braille" charset="0"/>
              </a:rPr>
              <a:t>(“Scores: %d %d %d\n”, 1, 2, 3);</a:t>
            </a:r>
          </a:p>
          <a:p>
            <a:pPr marL="457200" indent="-457200">
              <a:buFont typeface="Arial" charset="0"/>
              <a:buChar char="•"/>
            </a:pPr>
            <a:r>
              <a:rPr lang="en-US" sz="2400" dirty="0"/>
              <a:t>Aside: not a bad place to store inputs if </a:t>
            </a:r>
            <a:r>
              <a:rPr lang="en-US" sz="2400" dirty="0" err="1"/>
              <a:t>callee</a:t>
            </a:r>
            <a:r>
              <a:rPr lang="en-US" sz="2400" dirty="0"/>
              <a:t> needs to call a function (your input cannot stay in $a0 if you need to call another function!)</a:t>
            </a:r>
          </a:p>
          <a:p>
            <a:endParaRPr lang="en-US" sz="2800" dirty="0"/>
          </a:p>
        </p:txBody>
      </p:sp>
    </p:spTree>
    <p:extLst>
      <p:ext uri="{BB962C8B-B14F-4D97-AF65-F5344CB8AC3E}">
        <p14:creationId xmlns:p14="http://schemas.microsoft.com/office/powerpoint/2010/main" val="2618832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52</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t>Frame Layout &amp; the Frame Pointer</a:t>
            </a:r>
          </a:p>
        </p:txBody>
      </p:sp>
      <p:sp>
        <p:nvSpPr>
          <p:cNvPr id="6" name="Rectangle 7"/>
          <p:cNvSpPr>
            <a:spLocks noChangeArrowheads="1"/>
          </p:cNvSpPr>
          <p:nvPr/>
        </p:nvSpPr>
        <p:spPr bwMode="auto">
          <a:xfrm>
            <a:off x="761008" y="838200"/>
            <a:ext cx="2057400" cy="5562600"/>
          </a:xfrm>
          <a:prstGeom prst="rect">
            <a:avLst/>
          </a:prstGeom>
          <a:noFill/>
          <a:ln w="9525">
            <a:solidFill>
              <a:schemeClr val="tx2"/>
            </a:solidFill>
            <a:miter lim="800000"/>
            <a:headEnd/>
            <a:tailEnd/>
          </a:ln>
          <a:effectLst/>
        </p:spPr>
        <p:txBody>
          <a:bodyPr wrap="none" anchor="ctr"/>
          <a:lstStyle/>
          <a:p>
            <a:endParaRPr lang="en-US">
              <a:solidFill>
                <a:schemeClr val="tx2"/>
              </a:solidFill>
            </a:endParaRPr>
          </a:p>
        </p:txBody>
      </p:sp>
      <p:sp>
        <p:nvSpPr>
          <p:cNvPr id="13" name="Text Box 16"/>
          <p:cNvSpPr txBox="1">
            <a:spLocks noChangeArrowheads="1"/>
          </p:cNvSpPr>
          <p:nvPr/>
        </p:nvSpPr>
        <p:spPr bwMode="auto">
          <a:xfrm>
            <a:off x="3331101" y="4625876"/>
            <a:ext cx="2953244"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tx2"/>
                </a:solidFill>
                <a:latin typeface="Tahoma" pitchFamily="34" charset="0"/>
              </a:rPr>
              <a:t>blue() {</a:t>
            </a:r>
          </a:p>
          <a:p>
            <a:r>
              <a:rPr lang="en-US" sz="2400" dirty="0">
                <a:solidFill>
                  <a:schemeClr val="tx2"/>
                </a:solidFill>
                <a:latin typeface="Tahoma" pitchFamily="34" charset="0"/>
              </a:rPr>
              <a:t>    pink(0,1,2,3,4,5);</a:t>
            </a:r>
          </a:p>
          <a:p>
            <a:r>
              <a:rPr lang="en-US" sz="2400" dirty="0">
                <a:solidFill>
                  <a:schemeClr val="tx2"/>
                </a:solidFill>
                <a:latin typeface="Tahoma" pitchFamily="34" charset="0"/>
              </a:rPr>
              <a:t>}</a:t>
            </a:r>
          </a:p>
        </p:txBody>
      </p:sp>
      <p:sp>
        <p:nvSpPr>
          <p:cNvPr id="14" name="Rectangle 13"/>
          <p:cNvSpPr>
            <a:spLocks noChangeArrowheads="1"/>
          </p:cNvSpPr>
          <p:nvPr/>
        </p:nvSpPr>
        <p:spPr bwMode="auto">
          <a:xfrm>
            <a:off x="761008" y="1371600"/>
            <a:ext cx="2057400" cy="381000"/>
          </a:xfrm>
          <a:prstGeom prst="rect">
            <a:avLst/>
          </a:prstGeom>
          <a:noFill/>
          <a:ln w="9525">
            <a:solidFill>
              <a:schemeClr val="accent1"/>
            </a:solidFill>
            <a:miter lim="800000"/>
            <a:headEnd/>
            <a:tailEnd/>
          </a:ln>
          <a:effectLst/>
        </p:spPr>
        <p:txBody>
          <a:bodyPr wrap="none" anchor="ctr"/>
          <a:lstStyle/>
          <a:p>
            <a:pPr algn="ctr"/>
            <a:r>
              <a:rPr lang="en-US" sz="2200" dirty="0">
                <a:solidFill>
                  <a:schemeClr val="tx2"/>
                </a:solidFill>
                <a:latin typeface="Source Sans Pro" panose="020B0503030403020204"/>
              </a:rPr>
              <a:t>blue’s Ret </a:t>
            </a:r>
            <a:r>
              <a:rPr lang="en-US" sz="2200" dirty="0" err="1">
                <a:solidFill>
                  <a:schemeClr val="tx2"/>
                </a:solidFill>
                <a:latin typeface="Source Sans Pro" panose="020B0503030403020204"/>
              </a:rPr>
              <a:t>Addr</a:t>
            </a:r>
            <a:endParaRPr lang="en-US" sz="2200" dirty="0">
              <a:solidFill>
                <a:schemeClr val="tx2"/>
              </a:solidFill>
              <a:latin typeface="Source Sans Pro" panose="020B0503030403020204"/>
            </a:endParaRPr>
          </a:p>
        </p:txBody>
      </p:sp>
      <p:sp>
        <p:nvSpPr>
          <p:cNvPr id="15" name="Text Box 6"/>
          <p:cNvSpPr txBox="1">
            <a:spLocks noChangeArrowheads="1"/>
          </p:cNvSpPr>
          <p:nvPr/>
        </p:nvSpPr>
        <p:spPr bwMode="auto">
          <a:xfrm>
            <a:off x="117208" y="1513341"/>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accent1"/>
                </a:solidFill>
                <a:latin typeface="Arial" charset="0"/>
              </a:rPr>
              <a:t>sp</a:t>
            </a:r>
            <a:r>
              <a:rPr lang="en-US" sz="2000" dirty="0">
                <a:solidFill>
                  <a:schemeClr val="accent1"/>
                </a:solidFill>
                <a:latin typeface="Arial" charset="0"/>
                <a:sym typeface="Wingdings"/>
              </a:rPr>
              <a:t></a:t>
            </a:r>
            <a:endParaRPr lang="en-US" sz="2000" dirty="0">
              <a:solidFill>
                <a:schemeClr val="accent1"/>
              </a:solidFill>
              <a:latin typeface="Arial" charset="0"/>
            </a:endParaRPr>
          </a:p>
        </p:txBody>
      </p:sp>
      <p:sp>
        <p:nvSpPr>
          <p:cNvPr id="16" name="Rectangle 14"/>
          <p:cNvSpPr>
            <a:spLocks noChangeArrowheads="1"/>
          </p:cNvSpPr>
          <p:nvPr/>
        </p:nvSpPr>
        <p:spPr bwMode="auto">
          <a:xfrm>
            <a:off x="764321" y="1388549"/>
            <a:ext cx="2057400" cy="347102"/>
          </a:xfrm>
          <a:prstGeom prst="rect">
            <a:avLst/>
          </a:prstGeom>
          <a:noFill/>
          <a:ln w="38100">
            <a:solidFill>
              <a:schemeClr val="accent5"/>
            </a:solidFill>
            <a:miter lim="800000"/>
            <a:headEnd/>
            <a:tailEnd/>
          </a:ln>
          <a:effectLst/>
        </p:spPr>
        <p:txBody>
          <a:bodyPr wrap="none" anchor="ctr"/>
          <a:lstStyle/>
          <a:p>
            <a:pPr algn="ctr"/>
            <a:endParaRPr lang="en-US" sz="1600" dirty="0">
              <a:solidFill>
                <a:schemeClr val="tx2"/>
              </a:solidFill>
            </a:endParaRPr>
          </a:p>
        </p:txBody>
      </p:sp>
      <p:sp>
        <p:nvSpPr>
          <p:cNvPr id="17" name="TextBox 16"/>
          <p:cNvSpPr txBox="1"/>
          <p:nvPr/>
        </p:nvSpPr>
        <p:spPr>
          <a:xfrm>
            <a:off x="617211" y="967051"/>
            <a:ext cx="2344993" cy="430887"/>
          </a:xfrm>
          <a:prstGeom prst="rect">
            <a:avLst/>
          </a:prstGeom>
          <a:noFill/>
        </p:spPr>
        <p:txBody>
          <a:bodyPr wrap="square" rtlCol="0">
            <a:spAutoFit/>
          </a:bodyPr>
          <a:lstStyle/>
          <a:p>
            <a:pPr algn="ctr"/>
            <a:r>
              <a:rPr lang="en-US" sz="2200" i="1" dirty="0">
                <a:solidFill>
                  <a:schemeClr val="accent1"/>
                </a:solidFill>
              </a:rPr>
              <a:t>blue’s stack frame</a:t>
            </a:r>
          </a:p>
        </p:txBody>
      </p:sp>
      <p:sp>
        <p:nvSpPr>
          <p:cNvPr id="18" name="Text Box 6"/>
          <p:cNvSpPr txBox="1">
            <a:spLocks noChangeArrowheads="1"/>
          </p:cNvSpPr>
          <p:nvPr/>
        </p:nvSpPr>
        <p:spPr bwMode="auto">
          <a:xfrm>
            <a:off x="152400" y="97149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tx2"/>
                </a:solidFill>
                <a:latin typeface="Arial" charset="0"/>
              </a:rPr>
              <a:t>sp</a:t>
            </a:r>
            <a:r>
              <a:rPr lang="en-US" sz="2000" dirty="0">
                <a:solidFill>
                  <a:schemeClr val="tx2"/>
                </a:solidFill>
                <a:latin typeface="Arial" charset="0"/>
                <a:sym typeface="Wingdings"/>
              </a:rPr>
              <a:t></a:t>
            </a:r>
            <a:endParaRPr lang="en-US" sz="2000" dirty="0">
              <a:solidFill>
                <a:schemeClr val="tx2"/>
              </a:solidFill>
              <a:latin typeface="Arial" charset="0"/>
            </a:endParaRPr>
          </a:p>
        </p:txBody>
      </p:sp>
    </p:spTree>
    <p:extLst>
      <p:ext uri="{BB962C8B-B14F-4D97-AF65-F5344CB8AC3E}">
        <p14:creationId xmlns:p14="http://schemas.microsoft.com/office/powerpoint/2010/main" val="386054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53</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t>Frame Layout &amp; the Frame Pointer</a:t>
            </a:r>
          </a:p>
        </p:txBody>
      </p:sp>
      <p:sp>
        <p:nvSpPr>
          <p:cNvPr id="6" name="Rectangle 7"/>
          <p:cNvSpPr>
            <a:spLocks noChangeArrowheads="1"/>
          </p:cNvSpPr>
          <p:nvPr/>
        </p:nvSpPr>
        <p:spPr bwMode="auto">
          <a:xfrm>
            <a:off x="761008" y="838200"/>
            <a:ext cx="2057400" cy="5562600"/>
          </a:xfrm>
          <a:prstGeom prst="rect">
            <a:avLst/>
          </a:prstGeom>
          <a:noFill/>
          <a:ln w="9525">
            <a:solidFill>
              <a:schemeClr val="tx2"/>
            </a:solidFill>
            <a:miter lim="800000"/>
            <a:headEnd/>
            <a:tailEnd/>
          </a:ln>
          <a:effectLst/>
        </p:spPr>
        <p:txBody>
          <a:bodyPr wrap="none" anchor="ctr"/>
          <a:lstStyle/>
          <a:p>
            <a:endParaRPr lang="en-US">
              <a:solidFill>
                <a:schemeClr val="tx2"/>
              </a:solidFill>
            </a:endParaRPr>
          </a:p>
        </p:txBody>
      </p:sp>
      <p:sp>
        <p:nvSpPr>
          <p:cNvPr id="7" name="Rectangle 8"/>
          <p:cNvSpPr>
            <a:spLocks noChangeArrowheads="1"/>
          </p:cNvSpPr>
          <p:nvPr/>
        </p:nvSpPr>
        <p:spPr bwMode="auto">
          <a:xfrm>
            <a:off x="761008" y="2133600"/>
            <a:ext cx="2057400" cy="381000"/>
          </a:xfrm>
          <a:prstGeom prst="rect">
            <a:avLst/>
          </a:prstGeom>
          <a:noFill/>
          <a:ln w="9525">
            <a:solidFill>
              <a:srgbClr val="FF2F92"/>
            </a:solidFill>
            <a:miter lim="800000"/>
            <a:headEnd/>
            <a:tailEnd/>
          </a:ln>
          <a:effectLst/>
        </p:spPr>
        <p:txBody>
          <a:bodyPr wrap="none" anchor="ctr"/>
          <a:lstStyle/>
          <a:p>
            <a:pPr algn="ctr"/>
            <a:r>
              <a:rPr lang="en-US" sz="2200" dirty="0">
                <a:solidFill>
                  <a:schemeClr val="tx2"/>
                </a:solidFill>
                <a:latin typeface="Source Sans Pro" panose="020B0503030403020204"/>
              </a:rPr>
              <a:t>space for a4</a:t>
            </a:r>
          </a:p>
        </p:txBody>
      </p:sp>
      <p:sp>
        <p:nvSpPr>
          <p:cNvPr id="8" name="Rectangle 9"/>
          <p:cNvSpPr>
            <a:spLocks noChangeArrowheads="1"/>
          </p:cNvSpPr>
          <p:nvPr/>
        </p:nvSpPr>
        <p:spPr bwMode="auto">
          <a:xfrm>
            <a:off x="761008" y="2514600"/>
            <a:ext cx="2057400" cy="381000"/>
          </a:xfrm>
          <a:prstGeom prst="rect">
            <a:avLst/>
          </a:prstGeom>
          <a:noFill/>
          <a:ln w="9525">
            <a:solidFill>
              <a:srgbClr val="FF2F92"/>
            </a:solidFill>
            <a:miter lim="800000"/>
            <a:headEnd/>
            <a:tailEnd/>
          </a:ln>
          <a:effectLst/>
        </p:spPr>
        <p:txBody>
          <a:bodyPr wrap="none" anchor="ctr"/>
          <a:lstStyle/>
          <a:p>
            <a:pPr algn="ctr"/>
            <a:r>
              <a:rPr lang="en-US" sz="2200" dirty="0">
                <a:solidFill>
                  <a:schemeClr val="tx2"/>
                </a:solidFill>
                <a:latin typeface="Source Sans Pro" panose="020B0503030403020204"/>
              </a:rPr>
              <a:t>space for a3</a:t>
            </a:r>
          </a:p>
        </p:txBody>
      </p:sp>
      <p:sp>
        <p:nvSpPr>
          <p:cNvPr id="9" name="Rectangle 10"/>
          <p:cNvSpPr>
            <a:spLocks noChangeArrowheads="1"/>
          </p:cNvSpPr>
          <p:nvPr/>
        </p:nvSpPr>
        <p:spPr bwMode="auto">
          <a:xfrm>
            <a:off x="761008" y="2895600"/>
            <a:ext cx="2057400" cy="381000"/>
          </a:xfrm>
          <a:prstGeom prst="rect">
            <a:avLst/>
          </a:prstGeom>
          <a:noFill/>
          <a:ln w="9525">
            <a:solidFill>
              <a:srgbClr val="FF2F92"/>
            </a:solidFill>
            <a:miter lim="800000"/>
            <a:headEnd/>
            <a:tailEnd/>
          </a:ln>
          <a:effectLst/>
        </p:spPr>
        <p:txBody>
          <a:bodyPr wrap="none" anchor="ctr"/>
          <a:lstStyle/>
          <a:p>
            <a:pPr algn="ctr"/>
            <a:r>
              <a:rPr lang="en-US" sz="2200" dirty="0">
                <a:solidFill>
                  <a:schemeClr val="tx2"/>
                </a:solidFill>
                <a:latin typeface="Source Sans Pro" panose="020B0503030403020204"/>
              </a:rPr>
              <a:t>space for a2</a:t>
            </a:r>
          </a:p>
        </p:txBody>
      </p:sp>
      <p:sp>
        <p:nvSpPr>
          <p:cNvPr id="10" name="Rectangle 11"/>
          <p:cNvSpPr>
            <a:spLocks noChangeArrowheads="1"/>
          </p:cNvSpPr>
          <p:nvPr/>
        </p:nvSpPr>
        <p:spPr bwMode="auto">
          <a:xfrm>
            <a:off x="761008" y="3276600"/>
            <a:ext cx="2057400" cy="381000"/>
          </a:xfrm>
          <a:prstGeom prst="rect">
            <a:avLst/>
          </a:prstGeom>
          <a:noFill/>
          <a:ln w="9525">
            <a:solidFill>
              <a:srgbClr val="FF2F92"/>
            </a:solidFill>
            <a:miter lim="800000"/>
            <a:headEnd/>
            <a:tailEnd/>
          </a:ln>
          <a:effectLst/>
        </p:spPr>
        <p:txBody>
          <a:bodyPr wrap="none" anchor="ctr"/>
          <a:lstStyle/>
          <a:p>
            <a:pPr algn="ctr"/>
            <a:r>
              <a:rPr lang="en-US" sz="2200" dirty="0">
                <a:solidFill>
                  <a:schemeClr val="tx2"/>
                </a:solidFill>
                <a:latin typeface="Source Sans Pro" panose="020B0503030403020204"/>
              </a:rPr>
              <a:t>space for a1</a:t>
            </a:r>
          </a:p>
        </p:txBody>
      </p:sp>
      <p:sp>
        <p:nvSpPr>
          <p:cNvPr id="11" name="Rectangle 12"/>
          <p:cNvSpPr>
            <a:spLocks noChangeArrowheads="1"/>
          </p:cNvSpPr>
          <p:nvPr/>
        </p:nvSpPr>
        <p:spPr bwMode="auto">
          <a:xfrm>
            <a:off x="761008" y="3657600"/>
            <a:ext cx="2057400" cy="381000"/>
          </a:xfrm>
          <a:prstGeom prst="rect">
            <a:avLst/>
          </a:prstGeom>
          <a:noFill/>
          <a:ln w="9525">
            <a:solidFill>
              <a:srgbClr val="FF2F92"/>
            </a:solidFill>
            <a:miter lim="800000"/>
            <a:headEnd/>
            <a:tailEnd/>
          </a:ln>
          <a:effectLst/>
        </p:spPr>
        <p:txBody>
          <a:bodyPr wrap="none" anchor="ctr"/>
          <a:lstStyle/>
          <a:p>
            <a:pPr algn="ctr"/>
            <a:r>
              <a:rPr lang="en-US" sz="2200" dirty="0">
                <a:solidFill>
                  <a:schemeClr val="tx2"/>
                </a:solidFill>
                <a:latin typeface="Source Sans Pro" panose="020B0503030403020204"/>
              </a:rPr>
              <a:t>space for a0</a:t>
            </a:r>
          </a:p>
        </p:txBody>
      </p:sp>
      <p:sp>
        <p:nvSpPr>
          <p:cNvPr id="12" name="Rectangle 13"/>
          <p:cNvSpPr>
            <a:spLocks noChangeArrowheads="1"/>
          </p:cNvSpPr>
          <p:nvPr/>
        </p:nvSpPr>
        <p:spPr bwMode="auto">
          <a:xfrm>
            <a:off x="761008" y="1752600"/>
            <a:ext cx="2057400" cy="381000"/>
          </a:xfrm>
          <a:prstGeom prst="rect">
            <a:avLst/>
          </a:prstGeom>
          <a:noFill/>
          <a:ln w="9525">
            <a:solidFill>
              <a:srgbClr val="FF2F92"/>
            </a:solidFill>
            <a:miter lim="800000"/>
            <a:headEnd/>
            <a:tailEnd/>
          </a:ln>
          <a:effectLst/>
        </p:spPr>
        <p:txBody>
          <a:bodyPr wrap="none" anchor="ctr"/>
          <a:lstStyle/>
          <a:p>
            <a:pPr algn="ctr"/>
            <a:r>
              <a:rPr lang="en-US" sz="2200" dirty="0">
                <a:solidFill>
                  <a:schemeClr val="tx2"/>
                </a:solidFill>
                <a:latin typeface="Source Sans Pro" panose="020B0503030403020204"/>
              </a:rPr>
              <a:t>space for a5</a:t>
            </a:r>
          </a:p>
        </p:txBody>
      </p:sp>
      <p:sp>
        <p:nvSpPr>
          <p:cNvPr id="14" name="Rectangle 13"/>
          <p:cNvSpPr>
            <a:spLocks noChangeArrowheads="1"/>
          </p:cNvSpPr>
          <p:nvPr/>
        </p:nvSpPr>
        <p:spPr bwMode="auto">
          <a:xfrm>
            <a:off x="761008" y="1371600"/>
            <a:ext cx="2057400" cy="381000"/>
          </a:xfrm>
          <a:prstGeom prst="rect">
            <a:avLst/>
          </a:prstGeom>
          <a:noFill/>
          <a:ln w="9525">
            <a:solidFill>
              <a:schemeClr val="accent1"/>
            </a:solidFill>
            <a:miter lim="800000"/>
            <a:headEnd/>
            <a:tailEnd/>
          </a:ln>
          <a:effectLst/>
        </p:spPr>
        <p:txBody>
          <a:bodyPr wrap="none" anchor="ctr"/>
          <a:lstStyle/>
          <a:p>
            <a:pPr algn="ctr"/>
            <a:r>
              <a:rPr lang="en-US" sz="2200" dirty="0">
                <a:solidFill>
                  <a:schemeClr val="tx2"/>
                </a:solidFill>
                <a:latin typeface="Source Sans Pro" panose="020B0503030403020204"/>
              </a:rPr>
              <a:t>blue’s Ret </a:t>
            </a:r>
            <a:r>
              <a:rPr lang="en-US" sz="2200" dirty="0" err="1">
                <a:solidFill>
                  <a:schemeClr val="tx2"/>
                </a:solidFill>
                <a:latin typeface="Source Sans Pro" panose="020B0503030403020204"/>
              </a:rPr>
              <a:t>Addr</a:t>
            </a:r>
            <a:endParaRPr lang="en-US" sz="2200" dirty="0">
              <a:solidFill>
                <a:schemeClr val="tx2"/>
              </a:solidFill>
              <a:latin typeface="Source Sans Pro" panose="020B0503030403020204"/>
            </a:endParaRPr>
          </a:p>
        </p:txBody>
      </p:sp>
      <p:sp>
        <p:nvSpPr>
          <p:cNvPr id="16" name="Rectangle 14"/>
          <p:cNvSpPr>
            <a:spLocks noChangeArrowheads="1"/>
          </p:cNvSpPr>
          <p:nvPr/>
        </p:nvSpPr>
        <p:spPr bwMode="auto">
          <a:xfrm>
            <a:off x="764321" y="1388549"/>
            <a:ext cx="2057400" cy="344941"/>
          </a:xfrm>
          <a:prstGeom prst="rect">
            <a:avLst/>
          </a:prstGeom>
          <a:noFill/>
          <a:ln w="38100">
            <a:solidFill>
              <a:schemeClr val="accent5"/>
            </a:solidFill>
            <a:miter lim="800000"/>
            <a:headEnd/>
            <a:tailEnd/>
          </a:ln>
          <a:effectLst/>
        </p:spPr>
        <p:txBody>
          <a:bodyPr wrap="none" anchor="ctr"/>
          <a:lstStyle/>
          <a:p>
            <a:pPr algn="ctr"/>
            <a:endParaRPr lang="en-US" sz="1600" dirty="0">
              <a:solidFill>
                <a:schemeClr val="tx2"/>
              </a:solidFill>
            </a:endParaRPr>
          </a:p>
        </p:txBody>
      </p:sp>
      <p:sp>
        <p:nvSpPr>
          <p:cNvPr id="19" name="Rectangle 14"/>
          <p:cNvSpPr>
            <a:spLocks noChangeArrowheads="1"/>
          </p:cNvSpPr>
          <p:nvPr/>
        </p:nvSpPr>
        <p:spPr bwMode="auto">
          <a:xfrm>
            <a:off x="761008" y="4038600"/>
            <a:ext cx="2057400" cy="381000"/>
          </a:xfrm>
          <a:prstGeom prst="rect">
            <a:avLst/>
          </a:prstGeom>
          <a:noFill/>
          <a:ln w="9525">
            <a:solidFill>
              <a:srgbClr val="FF2F92"/>
            </a:solidFill>
            <a:miter lim="800000"/>
            <a:headEnd/>
            <a:tailEnd/>
          </a:ln>
          <a:effectLst/>
        </p:spPr>
        <p:txBody>
          <a:bodyPr wrap="none" anchor="ctr"/>
          <a:lstStyle/>
          <a:p>
            <a:pPr algn="ctr"/>
            <a:r>
              <a:rPr lang="en-US" sz="2200" dirty="0">
                <a:solidFill>
                  <a:schemeClr val="tx2"/>
                </a:solidFill>
                <a:latin typeface="Source Sans Pro" panose="020B0503030403020204"/>
              </a:rPr>
              <a:t>pink’s Ret </a:t>
            </a:r>
            <a:r>
              <a:rPr lang="en-US" sz="2200" dirty="0" err="1">
                <a:solidFill>
                  <a:schemeClr val="tx2"/>
                </a:solidFill>
                <a:latin typeface="Source Sans Pro" panose="020B0503030403020204"/>
              </a:rPr>
              <a:t>Addr</a:t>
            </a:r>
            <a:endParaRPr lang="en-US" sz="2200" dirty="0">
              <a:solidFill>
                <a:schemeClr val="tx2"/>
              </a:solidFill>
              <a:latin typeface="Source Sans Pro" panose="020B0503030403020204"/>
            </a:endParaRPr>
          </a:p>
        </p:txBody>
      </p:sp>
      <p:sp>
        <p:nvSpPr>
          <p:cNvPr id="20" name="Text Box 6"/>
          <p:cNvSpPr txBox="1">
            <a:spLocks noChangeArrowheads="1"/>
          </p:cNvSpPr>
          <p:nvPr/>
        </p:nvSpPr>
        <p:spPr bwMode="auto">
          <a:xfrm>
            <a:off x="117208" y="571476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rgbClr val="FF2F92"/>
                </a:solidFill>
                <a:latin typeface="Arial" charset="0"/>
              </a:rPr>
              <a:t>sp</a:t>
            </a:r>
            <a:r>
              <a:rPr lang="en-US" sz="2000" dirty="0">
                <a:solidFill>
                  <a:srgbClr val="FF2F92"/>
                </a:solidFill>
                <a:latin typeface="Arial" charset="0"/>
                <a:sym typeface="Wingdings"/>
              </a:rPr>
              <a:t></a:t>
            </a:r>
            <a:endParaRPr lang="en-US" sz="2000" dirty="0">
              <a:solidFill>
                <a:srgbClr val="FF2F92"/>
              </a:solidFill>
              <a:latin typeface="Arial" charset="0"/>
            </a:endParaRPr>
          </a:p>
        </p:txBody>
      </p:sp>
      <p:cxnSp>
        <p:nvCxnSpPr>
          <p:cNvPr id="21" name="Straight Arrow Connector 20"/>
          <p:cNvCxnSpPr/>
          <p:nvPr/>
        </p:nvCxnSpPr>
        <p:spPr>
          <a:xfrm>
            <a:off x="451825" y="4267440"/>
            <a:ext cx="0" cy="154287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Rectangle 14"/>
          <p:cNvSpPr>
            <a:spLocks noChangeArrowheads="1"/>
          </p:cNvSpPr>
          <p:nvPr/>
        </p:nvSpPr>
        <p:spPr bwMode="auto">
          <a:xfrm>
            <a:off x="756039" y="1769549"/>
            <a:ext cx="2057400" cy="4192921"/>
          </a:xfrm>
          <a:prstGeom prst="rect">
            <a:avLst/>
          </a:prstGeom>
          <a:noFill/>
          <a:ln w="38100">
            <a:solidFill>
              <a:srgbClr val="FF2F92"/>
            </a:solidFill>
            <a:miter lim="800000"/>
            <a:headEnd/>
            <a:tailEnd/>
          </a:ln>
          <a:effectLst/>
        </p:spPr>
        <p:txBody>
          <a:bodyPr wrap="none" anchor="ctr"/>
          <a:lstStyle/>
          <a:p>
            <a:pPr algn="ctr"/>
            <a:endParaRPr lang="en-US" sz="1600" dirty="0">
              <a:solidFill>
                <a:schemeClr val="bg1"/>
              </a:solidFill>
            </a:endParaRPr>
          </a:p>
        </p:txBody>
      </p:sp>
      <p:sp>
        <p:nvSpPr>
          <p:cNvPr id="23" name="Text Box 6"/>
          <p:cNvSpPr txBox="1">
            <a:spLocks noChangeArrowheads="1"/>
          </p:cNvSpPr>
          <p:nvPr/>
        </p:nvSpPr>
        <p:spPr bwMode="auto">
          <a:xfrm>
            <a:off x="0" y="1781187"/>
            <a:ext cx="83820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rgbClr val="FF2F92"/>
                </a:solidFill>
                <a:latin typeface="Arial" charset="0"/>
                <a:sym typeface="Wingdings"/>
              </a:rPr>
              <a:t> </a:t>
            </a:r>
            <a:r>
              <a:rPr lang="en-US" sz="2400" dirty="0" err="1">
                <a:solidFill>
                  <a:srgbClr val="FF2F92"/>
                </a:solidFill>
                <a:latin typeface="Arial" charset="0"/>
                <a:sym typeface="Wingdings"/>
              </a:rPr>
              <a:t>f</a:t>
            </a:r>
            <a:r>
              <a:rPr lang="en-US" sz="2400" dirty="0" err="1">
                <a:solidFill>
                  <a:srgbClr val="FF2F92"/>
                </a:solidFill>
                <a:latin typeface="Arial" charset="0"/>
              </a:rPr>
              <a:t>p</a:t>
            </a:r>
            <a:r>
              <a:rPr lang="en-US" dirty="0">
                <a:solidFill>
                  <a:srgbClr val="FF2F92"/>
                </a:solidFill>
                <a:latin typeface="Arial" charset="0"/>
                <a:sym typeface="Wingdings"/>
              </a:rPr>
              <a:t></a:t>
            </a:r>
            <a:endParaRPr lang="en-US" sz="2400" dirty="0">
              <a:solidFill>
                <a:srgbClr val="FF2F92"/>
              </a:solidFill>
              <a:latin typeface="Arial" charset="0"/>
            </a:endParaRPr>
          </a:p>
        </p:txBody>
      </p:sp>
      <p:sp>
        <p:nvSpPr>
          <p:cNvPr id="24" name="TextBox 23"/>
          <p:cNvSpPr txBox="1"/>
          <p:nvPr/>
        </p:nvSpPr>
        <p:spPr>
          <a:xfrm>
            <a:off x="-258133" y="2650082"/>
            <a:ext cx="1272306" cy="1107996"/>
          </a:xfrm>
          <a:prstGeom prst="rect">
            <a:avLst/>
          </a:prstGeom>
          <a:noFill/>
        </p:spPr>
        <p:txBody>
          <a:bodyPr wrap="square" rtlCol="0">
            <a:spAutoFit/>
          </a:bodyPr>
          <a:lstStyle/>
          <a:p>
            <a:pPr algn="ctr"/>
            <a:r>
              <a:rPr lang="en-US" sz="2200" i="1" dirty="0">
                <a:solidFill>
                  <a:srgbClr val="FF2F92"/>
                </a:solidFill>
              </a:rPr>
              <a:t>pink’s stack frame</a:t>
            </a:r>
          </a:p>
        </p:txBody>
      </p:sp>
      <p:sp>
        <p:nvSpPr>
          <p:cNvPr id="25" name="Text Box 16"/>
          <p:cNvSpPr txBox="1">
            <a:spLocks noChangeArrowheads="1"/>
          </p:cNvSpPr>
          <p:nvPr/>
        </p:nvSpPr>
        <p:spPr bwMode="auto">
          <a:xfrm>
            <a:off x="3331101" y="4625876"/>
            <a:ext cx="5736699"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tx2"/>
                </a:solidFill>
                <a:latin typeface="Tahoma" pitchFamily="34" charset="0"/>
              </a:rPr>
              <a:t>blue() {</a:t>
            </a:r>
          </a:p>
          <a:p>
            <a:r>
              <a:rPr lang="en-US" sz="2400" dirty="0">
                <a:solidFill>
                  <a:schemeClr val="tx2"/>
                </a:solidFill>
                <a:latin typeface="Tahoma" pitchFamily="34" charset="0"/>
              </a:rPr>
              <a:t>    pink(0,1,2,3,4,5);</a:t>
            </a:r>
          </a:p>
          <a:p>
            <a:r>
              <a:rPr lang="en-US" sz="2400" dirty="0">
                <a:solidFill>
                  <a:schemeClr val="tx2"/>
                </a:solidFill>
                <a:latin typeface="Tahoma" pitchFamily="34" charset="0"/>
              </a:rPr>
              <a:t>}</a:t>
            </a:r>
          </a:p>
          <a:p>
            <a:r>
              <a:rPr lang="en-US" sz="2400" dirty="0">
                <a:solidFill>
                  <a:schemeClr val="tx2"/>
                </a:solidFill>
                <a:latin typeface="Tahoma" pitchFamily="34" charset="0"/>
              </a:rPr>
              <a:t>pink(</a:t>
            </a:r>
            <a:r>
              <a:rPr lang="en-US" sz="2400" dirty="0" err="1">
                <a:solidFill>
                  <a:schemeClr val="tx2"/>
                </a:solidFill>
                <a:latin typeface="Tahoma" pitchFamily="34" charset="0"/>
              </a:rPr>
              <a:t>int</a:t>
            </a:r>
            <a:r>
              <a:rPr lang="en-US" sz="2400" dirty="0">
                <a:solidFill>
                  <a:schemeClr val="tx2"/>
                </a:solidFill>
                <a:latin typeface="Tahoma" pitchFamily="34" charset="0"/>
              </a:rPr>
              <a:t> a, </a:t>
            </a:r>
            <a:r>
              <a:rPr lang="en-US" sz="2400" dirty="0" err="1">
                <a:solidFill>
                  <a:schemeClr val="tx2"/>
                </a:solidFill>
                <a:latin typeface="Tahoma" pitchFamily="34" charset="0"/>
              </a:rPr>
              <a:t>int</a:t>
            </a:r>
            <a:r>
              <a:rPr lang="en-US" sz="2400" dirty="0">
                <a:solidFill>
                  <a:schemeClr val="tx2"/>
                </a:solidFill>
                <a:latin typeface="Tahoma" pitchFamily="34" charset="0"/>
              </a:rPr>
              <a:t> b, </a:t>
            </a:r>
            <a:r>
              <a:rPr lang="en-US" sz="2400" dirty="0" err="1">
                <a:solidFill>
                  <a:schemeClr val="tx2"/>
                </a:solidFill>
                <a:latin typeface="Tahoma" pitchFamily="34" charset="0"/>
              </a:rPr>
              <a:t>int</a:t>
            </a:r>
            <a:r>
              <a:rPr lang="en-US" sz="2400" dirty="0">
                <a:solidFill>
                  <a:schemeClr val="tx2"/>
                </a:solidFill>
                <a:latin typeface="Tahoma" pitchFamily="34" charset="0"/>
              </a:rPr>
              <a:t> c, </a:t>
            </a:r>
            <a:r>
              <a:rPr lang="en-US" sz="2400" dirty="0" err="1">
                <a:solidFill>
                  <a:schemeClr val="tx2"/>
                </a:solidFill>
                <a:latin typeface="Tahoma" pitchFamily="34" charset="0"/>
              </a:rPr>
              <a:t>int</a:t>
            </a:r>
            <a:r>
              <a:rPr lang="en-US" sz="2400" dirty="0">
                <a:solidFill>
                  <a:schemeClr val="tx2"/>
                </a:solidFill>
                <a:latin typeface="Tahoma" pitchFamily="34" charset="0"/>
              </a:rPr>
              <a:t> d, </a:t>
            </a:r>
            <a:r>
              <a:rPr lang="en-US" sz="2400" dirty="0" err="1">
                <a:solidFill>
                  <a:schemeClr val="tx2"/>
                </a:solidFill>
                <a:latin typeface="Tahoma" pitchFamily="34" charset="0"/>
              </a:rPr>
              <a:t>int</a:t>
            </a:r>
            <a:r>
              <a:rPr lang="en-US" sz="2400" dirty="0">
                <a:solidFill>
                  <a:schemeClr val="tx2"/>
                </a:solidFill>
                <a:latin typeface="Tahoma" pitchFamily="34" charset="0"/>
              </a:rPr>
              <a:t> e, </a:t>
            </a:r>
            <a:r>
              <a:rPr lang="en-US" sz="2400" dirty="0" err="1">
                <a:solidFill>
                  <a:schemeClr val="tx2"/>
                </a:solidFill>
                <a:latin typeface="Tahoma" pitchFamily="34" charset="0"/>
              </a:rPr>
              <a:t>int</a:t>
            </a:r>
            <a:r>
              <a:rPr lang="en-US" sz="2400" dirty="0">
                <a:solidFill>
                  <a:schemeClr val="tx2"/>
                </a:solidFill>
                <a:latin typeface="Tahoma" pitchFamily="34" charset="0"/>
              </a:rPr>
              <a:t> f) {</a:t>
            </a:r>
          </a:p>
          <a:p>
            <a:r>
              <a:rPr lang="en-US" sz="2400" dirty="0">
                <a:solidFill>
                  <a:schemeClr val="tx2"/>
                </a:solidFill>
                <a:latin typeface="Tahoma" pitchFamily="34" charset="0"/>
              </a:rPr>
              <a:t>    …</a:t>
            </a:r>
          </a:p>
          <a:p>
            <a:r>
              <a:rPr lang="en-US" sz="2000" dirty="0">
                <a:solidFill>
                  <a:schemeClr val="tx2"/>
                </a:solidFill>
                <a:latin typeface="Tahoma" pitchFamily="34" charset="0"/>
              </a:rPr>
              <a:t>}</a:t>
            </a:r>
          </a:p>
        </p:txBody>
      </p:sp>
      <p:sp>
        <p:nvSpPr>
          <p:cNvPr id="26" name="TextBox 25"/>
          <p:cNvSpPr txBox="1"/>
          <p:nvPr/>
        </p:nvSpPr>
        <p:spPr>
          <a:xfrm>
            <a:off x="3048000" y="930057"/>
            <a:ext cx="5952047" cy="3046988"/>
          </a:xfrm>
          <a:prstGeom prst="rect">
            <a:avLst/>
          </a:prstGeom>
          <a:noFill/>
        </p:spPr>
        <p:txBody>
          <a:bodyPr wrap="square" rtlCol="0">
            <a:spAutoFit/>
          </a:bodyPr>
          <a:lstStyle/>
          <a:p>
            <a:r>
              <a:rPr lang="en-US" b="1" dirty="0">
                <a:solidFill>
                  <a:schemeClr val="accent6"/>
                </a:solidFill>
                <a:latin typeface="Source Sans Pro" panose="020B0503030403020204"/>
              </a:rPr>
              <a:t>Notice</a:t>
            </a:r>
          </a:p>
          <a:p>
            <a:pPr marL="457200" indent="-457200">
              <a:buFont typeface="Arial" charset="0"/>
              <a:buChar char="•"/>
            </a:pPr>
            <a:r>
              <a:rPr lang="en-US" dirty="0">
                <a:solidFill>
                  <a:srgbClr val="FF0066"/>
                </a:solidFill>
                <a:latin typeface="Source Sans Pro" panose="020B0503030403020204"/>
              </a:rPr>
              <a:t>Pink’s arguments </a:t>
            </a:r>
            <a:r>
              <a:rPr lang="en-US" dirty="0">
                <a:solidFill>
                  <a:schemeClr val="tx2"/>
                </a:solidFill>
                <a:latin typeface="Source Sans Pro" panose="020B0503030403020204"/>
              </a:rPr>
              <a:t>are on </a:t>
            </a:r>
            <a:r>
              <a:rPr lang="en-US" b="1" dirty="0">
                <a:solidFill>
                  <a:srgbClr val="FF2F92"/>
                </a:solidFill>
                <a:latin typeface="Source Sans Pro" panose="020B0503030403020204"/>
              </a:rPr>
              <a:t>pink’s</a:t>
            </a:r>
            <a:r>
              <a:rPr lang="en-US" dirty="0">
                <a:solidFill>
                  <a:srgbClr val="FF2F92"/>
                </a:solidFill>
                <a:latin typeface="Source Sans Pro" panose="020B0503030403020204"/>
              </a:rPr>
              <a:t> stack</a:t>
            </a:r>
          </a:p>
          <a:p>
            <a:pPr marL="457200" indent="-457200">
              <a:buFont typeface="Arial" charset="0"/>
              <a:buChar char="•"/>
            </a:pPr>
            <a:r>
              <a:rPr lang="en-US" b="1" dirty="0" err="1">
                <a:solidFill>
                  <a:schemeClr val="accent6"/>
                </a:solidFill>
                <a:latin typeface="Source Sans Pro" panose="020B0503030403020204"/>
              </a:rPr>
              <a:t>sp</a:t>
            </a:r>
            <a:r>
              <a:rPr lang="en-US" dirty="0">
                <a:solidFill>
                  <a:schemeClr val="tx2"/>
                </a:solidFill>
                <a:latin typeface="Source Sans Pro" panose="020B0503030403020204"/>
              </a:rPr>
              <a:t> changes as functions call other functions,</a:t>
            </a:r>
            <a:r>
              <a:rPr lang="en-US" dirty="0">
                <a:solidFill>
                  <a:schemeClr val="tx2"/>
                </a:solidFill>
                <a:latin typeface="Source Sans Pro" panose="020B0503030403020204"/>
                <a:sym typeface="Wingdings"/>
              </a:rPr>
              <a:t> complicates accesses</a:t>
            </a:r>
            <a:endParaRPr lang="en-US" dirty="0">
              <a:solidFill>
                <a:schemeClr val="tx2"/>
              </a:solidFill>
              <a:latin typeface="Source Sans Pro" panose="020B0503030403020204"/>
            </a:endParaRPr>
          </a:p>
          <a:p>
            <a:r>
              <a:rPr lang="en-US" dirty="0">
                <a:solidFill>
                  <a:schemeClr val="tx2"/>
                </a:solidFill>
                <a:latin typeface="Source Sans Pro" panose="020B0503030403020204"/>
                <a:sym typeface="Wingdings"/>
              </a:rPr>
              <a:t> </a:t>
            </a:r>
            <a:r>
              <a:rPr lang="en-US" dirty="0">
                <a:solidFill>
                  <a:schemeClr val="tx2"/>
                </a:solidFill>
                <a:latin typeface="Source Sans Pro" panose="020B0503030403020204"/>
              </a:rPr>
              <a:t>Convenient to keep pointer to bottom of stack == </a:t>
            </a:r>
            <a:r>
              <a:rPr lang="en-US" b="1" dirty="0">
                <a:solidFill>
                  <a:schemeClr val="accent6"/>
                </a:solidFill>
                <a:latin typeface="Source Sans Pro" panose="020B0503030403020204"/>
              </a:rPr>
              <a:t>frame pointer</a:t>
            </a:r>
          </a:p>
          <a:p>
            <a:r>
              <a:rPr lang="en-US" b="1" dirty="0">
                <a:solidFill>
                  <a:schemeClr val="tx2"/>
                </a:solidFill>
                <a:latin typeface="Source Sans Pro" panose="020B0503030403020204"/>
              </a:rPr>
              <a:t>	</a:t>
            </a:r>
            <a:r>
              <a:rPr lang="en-US" b="1" dirty="0">
                <a:solidFill>
                  <a:schemeClr val="accent6"/>
                </a:solidFill>
                <a:latin typeface="Source Sans Pro" panose="020B0503030403020204"/>
              </a:rPr>
              <a:t>x8, aka </a:t>
            </a:r>
            <a:r>
              <a:rPr lang="en-US" b="1" dirty="0" err="1">
                <a:solidFill>
                  <a:schemeClr val="accent6"/>
                </a:solidFill>
                <a:latin typeface="Source Sans Pro" panose="020B0503030403020204"/>
              </a:rPr>
              <a:t>fp</a:t>
            </a:r>
            <a:r>
              <a:rPr lang="en-US" b="1" dirty="0">
                <a:solidFill>
                  <a:schemeClr val="accent6"/>
                </a:solidFill>
                <a:latin typeface="Source Sans Pro" panose="020B0503030403020204"/>
              </a:rPr>
              <a:t> (also known as s0)</a:t>
            </a:r>
          </a:p>
          <a:p>
            <a:r>
              <a:rPr lang="en-US" b="1" dirty="0">
                <a:solidFill>
                  <a:schemeClr val="tx2"/>
                </a:solidFill>
                <a:latin typeface="Source Sans Pro" panose="020B0503030403020204"/>
              </a:rPr>
              <a:t>           </a:t>
            </a:r>
            <a:r>
              <a:rPr lang="en-US" dirty="0">
                <a:solidFill>
                  <a:schemeClr val="tx2"/>
                </a:solidFill>
                <a:latin typeface="Source Sans Pro" panose="020B0503030403020204"/>
              </a:rPr>
              <a:t>can be used to restore </a:t>
            </a:r>
            <a:r>
              <a:rPr lang="en-US" dirty="0" err="1">
                <a:solidFill>
                  <a:schemeClr val="accent6"/>
                </a:solidFill>
                <a:latin typeface="Source Sans Pro" panose="020B0503030403020204"/>
              </a:rPr>
              <a:t>sp</a:t>
            </a:r>
            <a:r>
              <a:rPr lang="en-US" dirty="0">
                <a:solidFill>
                  <a:schemeClr val="tx2"/>
                </a:solidFill>
                <a:latin typeface="Source Sans Pro" panose="020B0503030403020204"/>
              </a:rPr>
              <a:t> on exit</a:t>
            </a:r>
          </a:p>
        </p:txBody>
      </p:sp>
      <p:sp>
        <p:nvSpPr>
          <p:cNvPr id="27" name="Text Box 6"/>
          <p:cNvSpPr txBox="1">
            <a:spLocks noChangeArrowheads="1"/>
          </p:cNvSpPr>
          <p:nvPr/>
        </p:nvSpPr>
        <p:spPr bwMode="auto">
          <a:xfrm>
            <a:off x="117208" y="1513341"/>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accent1"/>
                </a:solidFill>
                <a:latin typeface="Arial" charset="0"/>
              </a:rPr>
              <a:t>sp</a:t>
            </a:r>
            <a:r>
              <a:rPr lang="en-US" sz="2000" dirty="0">
                <a:solidFill>
                  <a:schemeClr val="accent1"/>
                </a:solidFill>
                <a:latin typeface="Arial" charset="0"/>
                <a:sym typeface="Wingdings"/>
              </a:rPr>
              <a:t></a:t>
            </a:r>
            <a:endParaRPr lang="en-US" sz="2000" dirty="0">
              <a:solidFill>
                <a:schemeClr val="accent1"/>
              </a:solidFill>
              <a:latin typeface="Arial" charset="0"/>
            </a:endParaRPr>
          </a:p>
        </p:txBody>
      </p:sp>
      <p:sp>
        <p:nvSpPr>
          <p:cNvPr id="28" name="TextBox 27"/>
          <p:cNvSpPr txBox="1"/>
          <p:nvPr/>
        </p:nvSpPr>
        <p:spPr>
          <a:xfrm>
            <a:off x="617211" y="967051"/>
            <a:ext cx="2344993" cy="430887"/>
          </a:xfrm>
          <a:prstGeom prst="rect">
            <a:avLst/>
          </a:prstGeom>
          <a:noFill/>
        </p:spPr>
        <p:txBody>
          <a:bodyPr wrap="square" rtlCol="0">
            <a:spAutoFit/>
          </a:bodyPr>
          <a:lstStyle/>
          <a:p>
            <a:pPr algn="ctr"/>
            <a:r>
              <a:rPr lang="en-US" sz="2200" i="1" dirty="0">
                <a:solidFill>
                  <a:schemeClr val="accent1"/>
                </a:solidFill>
              </a:rPr>
              <a:t>blue’s stack frame</a:t>
            </a:r>
          </a:p>
        </p:txBody>
      </p:sp>
    </p:spTree>
    <p:extLst>
      <p:ext uri="{BB962C8B-B14F-4D97-AF65-F5344CB8AC3E}">
        <p14:creationId xmlns:p14="http://schemas.microsoft.com/office/powerpoint/2010/main" val="292662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500"/>
                            </p:stCondLst>
                            <p:childTnLst>
                              <p:par>
                                <p:cTn id="12" presetID="1" presetClass="exit" presetSubtype="0" fill="hold" nodeType="afterEffect">
                                  <p:stCondLst>
                                    <p:cond delay="0"/>
                                  </p:stCondLst>
                                  <p:childTnLst>
                                    <p:set>
                                      <p:cBhvr>
                                        <p:cTn id="13" dur="1" fill="hold">
                                          <p:stCondLst>
                                            <p:cond delay="0"/>
                                          </p:stCondLst>
                                        </p:cTn>
                                        <p:tgtEl>
                                          <p:spTgt spid="21"/>
                                        </p:tgtEl>
                                        <p:attrNameLst>
                                          <p:attrName>style.visibility</p:attrName>
                                        </p:attrNameLst>
                                      </p:cBhvr>
                                      <p:to>
                                        <p:strVal val="hidden"/>
                                      </p:to>
                                    </p:set>
                                  </p:childTnLst>
                                </p:cTn>
                              </p:par>
                            </p:childTnLst>
                          </p:cTn>
                        </p:par>
                        <p:par>
                          <p:cTn id="14" fill="hold">
                            <p:stCondLst>
                              <p:cond delay="500"/>
                            </p:stCondLst>
                            <p:childTnLst>
                              <p:par>
                                <p:cTn id="15" presetID="1" presetClass="exit"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6">
                                            <p:txEl>
                                              <p:pRg st="2" end="2"/>
                                            </p:txEl>
                                          </p:spTgt>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xEl>
                                              <p:pRg st="5" end="5"/>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3"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t>Call Stack</a:t>
            </a:r>
            <a:endParaRPr sz="3200" b="0" i="0" u="none" strike="noStrike" cap="none" dirty="0">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t>Register Convention</a:t>
            </a:r>
          </a:p>
          <a:p>
            <a:pPr marL="342900" lvl="0" indent="-342900" algn="l" rtl="0">
              <a:spcBef>
                <a:spcPts val="560"/>
              </a:spcBef>
              <a:spcAft>
                <a:spcPts val="0"/>
              </a:spcAft>
              <a:buClr>
                <a:schemeClr val="dk1"/>
              </a:buClr>
              <a:buSzPts val="3200"/>
              <a:buFont typeface="Arial"/>
              <a:buChar char="•"/>
            </a:pPr>
            <a:r>
              <a:rPr lang="en-US" dirty="0">
                <a:solidFill>
                  <a:srgbClr val="FF0000"/>
                </a:solidFill>
              </a:rPr>
              <a:t>Program memory layout</a:t>
            </a:r>
            <a:endParaRPr dirty="0">
              <a:solidFill>
                <a:srgbClr val="FF0000"/>
              </a:solidFill>
            </a:endParaRPr>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54</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9205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Where is the Stack in Memory?</a:t>
            </a:r>
          </a:p>
        </p:txBody>
      </p:sp>
      <p:sp>
        <p:nvSpPr>
          <p:cNvPr id="7" name="Content Placeholder 6"/>
          <p:cNvSpPr>
            <a:spLocks noGrp="1"/>
          </p:cNvSpPr>
          <p:nvPr>
            <p:ph idx="1"/>
          </p:nvPr>
        </p:nvSpPr>
        <p:spPr/>
        <p:txBody>
          <a:bodyPr>
            <a:noAutofit/>
          </a:bodyPr>
          <a:lstStyle/>
          <a:p>
            <a:r>
              <a:rPr lang="en-US" sz="1575" dirty="0"/>
              <a:t>RV32 convention (RV64 and RV128 have different memory layouts)</a:t>
            </a:r>
          </a:p>
          <a:p>
            <a:r>
              <a:rPr lang="en-US" sz="1575" dirty="0"/>
              <a:t>Stack starts in high memory and grows down</a:t>
            </a:r>
          </a:p>
          <a:p>
            <a:pPr lvl="1"/>
            <a:r>
              <a:rPr lang="en-US" sz="1350" dirty="0"/>
              <a:t>Hexadecimal: </a:t>
            </a:r>
            <a:r>
              <a:rPr lang="en-US" sz="1350" b="1" dirty="0">
                <a:latin typeface="Courier New"/>
                <a:cs typeface="Courier New"/>
              </a:rPr>
              <a:t>bfff_fff0</a:t>
            </a:r>
            <a:r>
              <a:rPr lang="en-US" sz="1350" baseline="-25000" dirty="0"/>
              <a:t>hex</a:t>
            </a:r>
          </a:p>
          <a:p>
            <a:pPr lvl="1"/>
            <a:r>
              <a:rPr lang="en-US" sz="1350" dirty="0"/>
              <a:t>Stack must be aligned on 16-byte boundary (not true in examples above)</a:t>
            </a:r>
          </a:p>
          <a:p>
            <a:r>
              <a:rPr lang="en-US" sz="1575" dirty="0"/>
              <a:t>RV32 programs </a:t>
            </a:r>
            <a:r>
              <a:rPr lang="en-US" sz="1575" dirty="0">
                <a:solidFill>
                  <a:srgbClr val="000000"/>
                </a:solidFill>
              </a:rPr>
              <a:t>(</a:t>
            </a:r>
            <a:r>
              <a:rPr lang="en-US" sz="1575" i="1" dirty="0">
                <a:solidFill>
                  <a:srgbClr val="0000FF"/>
                </a:solidFill>
              </a:rPr>
              <a:t>text segment</a:t>
            </a:r>
            <a:r>
              <a:rPr lang="en-US" sz="1575" dirty="0"/>
              <a:t>) in low end</a:t>
            </a:r>
          </a:p>
          <a:p>
            <a:pPr lvl="1"/>
            <a:r>
              <a:rPr lang="en-US" sz="1800" dirty="0">
                <a:latin typeface="Courier New"/>
                <a:cs typeface="Courier New"/>
              </a:rPr>
              <a:t>0001_0000</a:t>
            </a:r>
            <a:r>
              <a:rPr lang="en-US" sz="1350" baseline="-25000" dirty="0"/>
              <a:t>hex</a:t>
            </a:r>
          </a:p>
          <a:p>
            <a:r>
              <a:rPr lang="en-US" sz="1575" i="1" dirty="0">
                <a:solidFill>
                  <a:srgbClr val="0000FF"/>
                </a:solidFill>
              </a:rPr>
              <a:t>static data segment </a:t>
            </a:r>
            <a:r>
              <a:rPr lang="en-US" sz="1575" i="1" dirty="0"/>
              <a:t>(</a:t>
            </a:r>
            <a:r>
              <a:rPr lang="en-US" sz="1575" dirty="0"/>
              <a:t>constants and other static variables) above text for static variables</a:t>
            </a:r>
          </a:p>
          <a:p>
            <a:pPr lvl="1"/>
            <a:r>
              <a:rPr lang="en-US" sz="1350" dirty="0"/>
              <a:t>RISC-V convention </a:t>
            </a:r>
            <a:r>
              <a:rPr lang="en-US" sz="1350" i="1" dirty="0">
                <a:solidFill>
                  <a:srgbClr val="0000FF"/>
                </a:solidFill>
              </a:rPr>
              <a:t>global pointer </a:t>
            </a:r>
            <a:r>
              <a:rPr lang="en-US" sz="1350" dirty="0">
                <a:solidFill>
                  <a:srgbClr val="000000"/>
                </a:solidFill>
              </a:rPr>
              <a:t>(</a:t>
            </a:r>
            <a:r>
              <a:rPr lang="en-US" sz="1350" b="1" dirty="0" err="1">
                <a:solidFill>
                  <a:srgbClr val="000000"/>
                </a:solidFill>
                <a:latin typeface="Courier New"/>
                <a:cs typeface="Courier New"/>
              </a:rPr>
              <a:t>gp</a:t>
            </a:r>
            <a:r>
              <a:rPr lang="en-US" sz="1350" dirty="0">
                <a:solidFill>
                  <a:srgbClr val="000000"/>
                </a:solidFill>
              </a:rPr>
              <a:t>) </a:t>
            </a:r>
            <a:r>
              <a:rPr lang="en-US" sz="1350" dirty="0"/>
              <a:t>points to static</a:t>
            </a:r>
          </a:p>
          <a:p>
            <a:pPr lvl="1"/>
            <a:r>
              <a:rPr lang="en-US" sz="1350" dirty="0"/>
              <a:t>RV32 </a:t>
            </a:r>
            <a:r>
              <a:rPr lang="en-US" sz="1350" b="1" dirty="0" err="1">
                <a:solidFill>
                  <a:srgbClr val="000000"/>
                </a:solidFill>
                <a:latin typeface="Courier New"/>
                <a:cs typeface="Courier New"/>
              </a:rPr>
              <a:t>gp</a:t>
            </a:r>
            <a:r>
              <a:rPr lang="en-US" sz="1350" b="1" dirty="0">
                <a:solidFill>
                  <a:srgbClr val="000000"/>
                </a:solidFill>
                <a:latin typeface="Calibri"/>
                <a:cs typeface="Calibri"/>
              </a:rPr>
              <a:t> </a:t>
            </a:r>
            <a:r>
              <a:rPr lang="en-US" sz="1350" dirty="0">
                <a:solidFill>
                  <a:srgbClr val="000000"/>
                </a:solidFill>
                <a:latin typeface="Calibri"/>
                <a:cs typeface="Calibri"/>
              </a:rPr>
              <a:t>= </a:t>
            </a:r>
            <a:r>
              <a:rPr lang="en-US" sz="1350" b="1" dirty="0">
                <a:latin typeface="Courier New"/>
                <a:cs typeface="Courier New"/>
              </a:rPr>
              <a:t>1000_0000</a:t>
            </a:r>
            <a:r>
              <a:rPr lang="en-US" sz="1350" baseline="-25000" dirty="0"/>
              <a:t>hex</a:t>
            </a:r>
            <a:endParaRPr lang="en-US" sz="1350" dirty="0">
              <a:latin typeface="Calibri"/>
              <a:cs typeface="Calibri"/>
            </a:endParaRPr>
          </a:p>
          <a:p>
            <a:r>
              <a:rPr lang="en-US" sz="1575" i="1" dirty="0">
                <a:solidFill>
                  <a:srgbClr val="0000FF"/>
                </a:solidFill>
              </a:rPr>
              <a:t>Heap </a:t>
            </a:r>
            <a:r>
              <a:rPr lang="en-US" sz="1575" dirty="0"/>
              <a:t>above static for data structures that grow and shrink ; grows up to high addresses</a:t>
            </a:r>
          </a:p>
          <a:p>
            <a:pPr marL="0" indent="0">
              <a:buNone/>
            </a:pPr>
            <a:endParaRPr lang="en-US" sz="1575" dirty="0"/>
          </a:p>
        </p:txBody>
      </p:sp>
    </p:spTree>
    <p:extLst>
      <p:ext uri="{BB962C8B-B14F-4D97-AF65-F5344CB8AC3E}">
        <p14:creationId xmlns:p14="http://schemas.microsoft.com/office/powerpoint/2010/main" val="55234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56</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bg1"/>
                </a:solidFill>
                <a:latin typeface="Source Sans Pro" panose="020B0503030403020204"/>
              </a:rPr>
              <a:t>system reserved</a:t>
            </a: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a:solidFill>
                  <a:schemeClr val="bg1"/>
                </a:solidFill>
                <a:latin typeface="Source Sans Pro" panose="020B0503030403020204"/>
              </a:rPr>
              <a:t>stack</a:t>
            </a: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tx1"/>
                </a:solidFill>
                <a:latin typeface="Source Sans Pro" panose="020B0503030403020204"/>
              </a:rPr>
              <a:t>system reserved</a:t>
            </a: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15200" y="5100935"/>
            <a:ext cx="869149" cy="461665"/>
          </a:xfrm>
          <a:prstGeom prst="rect">
            <a:avLst/>
          </a:prstGeom>
          <a:noFill/>
          <a:ln>
            <a:noFill/>
          </a:ln>
        </p:spPr>
        <p:txBody>
          <a:bodyPr wrap="none" rtlCol="0">
            <a:spAutoFit/>
          </a:bodyPr>
          <a:lstStyle/>
          <a:p>
            <a:r>
              <a:rPr lang="en-US" sz="2400" dirty="0">
                <a:solidFill>
                  <a:schemeClr val="accent1"/>
                </a:solidFill>
                <a:latin typeface="Source Sans Pro" panose="020B0503030403020204"/>
              </a:rPr>
              <a:t>.data</a:t>
            </a:r>
          </a:p>
        </p:txBody>
      </p:sp>
      <p:sp>
        <p:nvSpPr>
          <p:cNvPr id="14" name="TextBox 13"/>
          <p:cNvSpPr txBox="1"/>
          <p:nvPr/>
        </p:nvSpPr>
        <p:spPr>
          <a:xfrm>
            <a:off x="7339010" y="5791200"/>
            <a:ext cx="764953" cy="461665"/>
          </a:xfrm>
          <a:prstGeom prst="rect">
            <a:avLst/>
          </a:prstGeom>
          <a:noFill/>
          <a:ln>
            <a:noFill/>
          </a:ln>
        </p:spPr>
        <p:txBody>
          <a:bodyPr wrap="none" rtlCol="0">
            <a:spAutoFit/>
          </a:bodyPr>
          <a:lstStyle/>
          <a:p>
            <a:r>
              <a:rPr lang="en-US" sz="2400" dirty="0">
                <a:solidFill>
                  <a:schemeClr val="accent1"/>
                </a:solidFill>
                <a:latin typeface="Source Sans Pro" panose="020B0503030403020204"/>
              </a:rPr>
              <a:t>.text</a:t>
            </a:r>
          </a:p>
        </p:txBody>
      </p:sp>
      <p:cxnSp>
        <p:nvCxnSpPr>
          <p:cNvPr id="15" name="Straight Arrow Connector 14"/>
          <p:cNvCxnSpPr>
            <a:stCxn id="14" idx="1"/>
          </p:cNvCxnSpPr>
          <p:nvPr/>
        </p:nvCxnSpPr>
        <p:spPr>
          <a:xfrm flipH="1" flipV="1">
            <a:off x="6324600" y="6019801"/>
            <a:ext cx="1014410" cy="223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1"/>
          </p:cNvCxnSpPr>
          <p:nvPr/>
        </p:nvCxnSpPr>
        <p:spPr>
          <a:xfrm flipH="1">
            <a:off x="6324600" y="5331768"/>
            <a:ext cx="990600" cy="223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custDataLst>
              <p:tags r:id="rId7"/>
            </p:custDataLst>
          </p:nvPr>
        </p:nvSpPr>
        <p:spPr>
          <a:xfrm>
            <a:off x="708560" y="4572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0xfffffffc</a:t>
            </a:r>
          </a:p>
        </p:txBody>
      </p:sp>
      <p:sp>
        <p:nvSpPr>
          <p:cNvPr id="19" name="TextBox 18"/>
          <p:cNvSpPr txBox="1"/>
          <p:nvPr>
            <p:custDataLst>
              <p:tags r:id="rId8"/>
            </p:custDataLst>
          </p:nvPr>
        </p:nvSpPr>
        <p:spPr>
          <a:xfrm>
            <a:off x="685800" y="6410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0x00000000</a:t>
            </a:r>
          </a:p>
        </p:txBody>
      </p:sp>
      <p:sp>
        <p:nvSpPr>
          <p:cNvPr id="20" name="TextBox 19"/>
          <p:cNvSpPr txBox="1"/>
          <p:nvPr>
            <p:custDataLst>
              <p:tags r:id="rId9"/>
            </p:custDataLst>
          </p:nvPr>
        </p:nvSpPr>
        <p:spPr>
          <a:xfrm>
            <a:off x="708560" y="21437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0x7ffffffc</a:t>
            </a:r>
          </a:p>
        </p:txBody>
      </p:sp>
      <p:sp>
        <p:nvSpPr>
          <p:cNvPr id="21" name="TextBox 20"/>
          <p:cNvSpPr txBox="1"/>
          <p:nvPr>
            <p:custDataLst>
              <p:tags r:id="rId10"/>
            </p:custDataLst>
          </p:nvPr>
        </p:nvSpPr>
        <p:spPr>
          <a:xfrm>
            <a:off x="708560" y="17526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0x80000000</a:t>
            </a:r>
          </a:p>
        </p:txBody>
      </p:sp>
      <p:sp>
        <p:nvSpPr>
          <p:cNvPr id="22" name="TextBox 21"/>
          <p:cNvSpPr txBox="1"/>
          <p:nvPr>
            <p:custDataLst>
              <p:tags r:id="rId11"/>
            </p:custDataLst>
          </p:nvPr>
        </p:nvSpPr>
        <p:spPr>
          <a:xfrm>
            <a:off x="663040" y="5235522"/>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0x10000000</a:t>
            </a:r>
          </a:p>
        </p:txBody>
      </p:sp>
      <p:sp>
        <p:nvSpPr>
          <p:cNvPr id="23" name="TextBox 22"/>
          <p:cNvSpPr txBox="1"/>
          <p:nvPr>
            <p:custDataLst>
              <p:tags r:id="rId12"/>
            </p:custDataLst>
          </p:nvPr>
        </p:nvSpPr>
        <p:spPr>
          <a:xfrm>
            <a:off x="685800" y="6029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0x00400000</a:t>
            </a:r>
          </a:p>
        </p:txBody>
      </p:sp>
      <p:sp>
        <p:nvSpPr>
          <p:cNvPr id="24" name="Rectangle 7"/>
          <p:cNvSpPr>
            <a:spLocks noChangeArrowheads="1"/>
          </p:cNvSpPr>
          <p:nvPr>
            <p:custDataLst>
              <p:tags r:id="rId13"/>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a:solidFill>
                  <a:schemeClr val="tx2">
                    <a:lumMod val="10000"/>
                  </a:schemeClr>
                </a:solidFill>
                <a:latin typeface="Source Sans Pro" panose="020B0503030403020204"/>
              </a:rPr>
              <a:t>code (text)</a:t>
            </a:r>
          </a:p>
        </p:txBody>
      </p:sp>
      <p:sp>
        <p:nvSpPr>
          <p:cNvPr id="25" name="Rectangle 7"/>
          <p:cNvSpPr>
            <a:spLocks noChangeArrowheads="1"/>
          </p:cNvSpPr>
          <p:nvPr>
            <p:custDataLst>
              <p:tags r:id="rId14"/>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static data</a:t>
            </a:r>
          </a:p>
        </p:txBody>
      </p:sp>
      <p:sp>
        <p:nvSpPr>
          <p:cNvPr id="26" name="Rectangle 7"/>
          <p:cNvSpPr>
            <a:spLocks noChangeArrowheads="1"/>
          </p:cNvSpPr>
          <p:nvPr>
            <p:custDataLst>
              <p:tags r:id="rId15"/>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dynamic data (heap)</a:t>
            </a:r>
          </a:p>
        </p:txBody>
      </p:sp>
    </p:spTree>
    <p:extLst>
      <p:ext uri="{BB962C8B-B14F-4D97-AF65-F5344CB8AC3E}">
        <p14:creationId xmlns:p14="http://schemas.microsoft.com/office/powerpoint/2010/main" val="374914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57</a:t>
            </a:fld>
            <a:endParaRPr lang="en-US"/>
          </a:p>
        </p:txBody>
      </p:sp>
      <p:sp>
        <p:nvSpPr>
          <p:cNvPr id="5" name="Rectangle 4"/>
          <p:cNvSpPr>
            <a:spLocks noChangeArrowheads="1"/>
          </p:cNvSpPr>
          <p:nvPr/>
        </p:nvSpPr>
        <p:spPr bwMode="auto">
          <a:xfrm>
            <a:off x="685800" y="5480034"/>
            <a:ext cx="1018983" cy="457993"/>
          </a:xfrm>
          <a:prstGeom prst="rect">
            <a:avLst/>
          </a:prstGeom>
          <a:solidFill>
            <a:schemeClr val="tx2">
              <a:lumMod val="25000"/>
            </a:schemeClr>
          </a:solidFill>
          <a:ln w="9525">
            <a:solidFill>
              <a:schemeClr val="bg1"/>
            </a:solidFill>
            <a:miter lim="800000"/>
            <a:headEnd/>
            <a:tailEnd/>
          </a:ln>
          <a:effectLst/>
        </p:spPr>
        <p:txBody>
          <a:bodyPr wrap="none" anchor="ctr"/>
          <a:lstStyle/>
          <a:p>
            <a:r>
              <a:rPr lang="en-US" sz="2400" dirty="0">
                <a:solidFill>
                  <a:schemeClr val="accent5">
                    <a:lumMod val="60000"/>
                    <a:lumOff val="40000"/>
                  </a:schemeClr>
                </a:solidFill>
                <a:latin typeface="Arial" charset="0"/>
              </a:rPr>
              <a:t> x2000</a:t>
            </a:r>
          </a:p>
        </p:txBody>
      </p:sp>
      <p:sp>
        <p:nvSpPr>
          <p:cNvPr id="6" name="Rectangle 5"/>
          <p:cNvSpPr>
            <a:spLocks noChangeArrowheads="1"/>
          </p:cNvSpPr>
          <p:nvPr/>
        </p:nvSpPr>
        <p:spPr bwMode="auto">
          <a:xfrm>
            <a:off x="685992" y="5491472"/>
            <a:ext cx="1018983" cy="457993"/>
          </a:xfrm>
          <a:prstGeom prst="rect">
            <a:avLst/>
          </a:prstGeom>
          <a:solidFill>
            <a:schemeClr val="tx2">
              <a:lumMod val="25000"/>
            </a:schemeClr>
          </a:solidFill>
          <a:ln w="9525">
            <a:solidFill>
              <a:schemeClr val="bg1"/>
            </a:solidFill>
            <a:miter lim="800000"/>
            <a:headEnd/>
            <a:tailEnd/>
          </a:ln>
          <a:effectLst/>
        </p:spPr>
        <p:txBody>
          <a:bodyPr wrap="none" anchor="ctr"/>
          <a:lstStyle/>
          <a:p>
            <a:r>
              <a:rPr lang="en-US" sz="2400" dirty="0">
                <a:solidFill>
                  <a:schemeClr val="accent5">
                    <a:lumMod val="60000"/>
                    <a:lumOff val="40000"/>
                  </a:schemeClr>
                </a:solidFill>
                <a:latin typeface="Source Sans Pro" panose="020B0503030403020204"/>
              </a:rPr>
              <a:t>x1FD0</a:t>
            </a:r>
          </a:p>
        </p:txBody>
      </p:sp>
      <p:sp>
        <p:nvSpPr>
          <p:cNvPr id="7" name="Rectangle 2"/>
          <p:cNvSpPr>
            <a:spLocks noGrp="1" noChangeArrowheads="1"/>
          </p:cNvSpPr>
          <p:nvPr>
            <p:ph type="title"/>
          </p:nvPr>
        </p:nvSpPr>
        <p:spPr>
          <a:xfrm>
            <a:off x="228600" y="152400"/>
            <a:ext cx="8686800" cy="533400"/>
          </a:xfrm>
        </p:spPr>
        <p:txBody>
          <a:bodyPr>
            <a:noAutofit/>
          </a:bodyPr>
          <a:lstStyle/>
          <a:p>
            <a:r>
              <a:rPr lang="en-US" sz="4000" dirty="0"/>
              <a:t>Return Address lives in Stack Frame</a:t>
            </a:r>
          </a:p>
        </p:txBody>
      </p:sp>
      <p:sp>
        <p:nvSpPr>
          <p:cNvPr id="8" name="Rectangle 3"/>
          <p:cNvSpPr>
            <a:spLocks noGrp="1" noChangeArrowheads="1"/>
          </p:cNvSpPr>
          <p:nvPr>
            <p:ph idx="1"/>
          </p:nvPr>
        </p:nvSpPr>
        <p:spPr>
          <a:xfrm>
            <a:off x="-51620" y="843579"/>
            <a:ext cx="7234085" cy="4501811"/>
          </a:xfrm>
        </p:spPr>
        <p:txBody>
          <a:bodyPr>
            <a:normAutofit/>
          </a:bodyPr>
          <a:lstStyle/>
          <a:p>
            <a:pPr marL="0" indent="0">
              <a:lnSpc>
                <a:spcPct val="94000"/>
              </a:lnSpc>
              <a:buNone/>
            </a:pPr>
            <a:r>
              <a:rPr lang="en-US" sz="2800" dirty="0"/>
              <a:t>Stack Manipulated by </a:t>
            </a:r>
            <a:r>
              <a:rPr lang="en-US" sz="2800" dirty="0">
                <a:solidFill>
                  <a:schemeClr val="accent1"/>
                </a:solidFill>
              </a:rPr>
              <a:t>push/pop</a:t>
            </a:r>
            <a:r>
              <a:rPr lang="en-US" sz="2800" dirty="0"/>
              <a:t> operations</a:t>
            </a:r>
          </a:p>
          <a:p>
            <a:pPr marL="0" indent="0">
              <a:lnSpc>
                <a:spcPct val="94000"/>
              </a:lnSpc>
              <a:buNone/>
            </a:pPr>
            <a:r>
              <a:rPr lang="en-US" sz="2800" i="1" dirty="0">
                <a:solidFill>
                  <a:schemeClr val="accent6"/>
                </a:solidFill>
              </a:rPr>
              <a:t>Context: after 2</a:t>
            </a:r>
            <a:r>
              <a:rPr lang="en-US" sz="2800" i="1" baseline="30000" dirty="0">
                <a:solidFill>
                  <a:schemeClr val="accent6"/>
                </a:solidFill>
              </a:rPr>
              <a:t>nd</a:t>
            </a:r>
            <a:r>
              <a:rPr lang="en-US" sz="2800" i="1" dirty="0">
                <a:solidFill>
                  <a:schemeClr val="accent6"/>
                </a:solidFill>
              </a:rPr>
              <a:t> JAL to </a:t>
            </a:r>
            <a:r>
              <a:rPr lang="en-US" sz="2800" i="1" dirty="0" err="1">
                <a:solidFill>
                  <a:schemeClr val="accent6"/>
                </a:solidFill>
              </a:rPr>
              <a:t>myfn</a:t>
            </a:r>
            <a:r>
              <a:rPr lang="en-US" sz="2800" i="1" dirty="0">
                <a:solidFill>
                  <a:schemeClr val="accent6"/>
                </a:solidFill>
              </a:rPr>
              <a:t> (from </a:t>
            </a:r>
            <a:r>
              <a:rPr lang="en-US" sz="2800" i="1" dirty="0" err="1">
                <a:solidFill>
                  <a:schemeClr val="accent6"/>
                </a:solidFill>
              </a:rPr>
              <a:t>myfn</a:t>
            </a:r>
            <a:r>
              <a:rPr lang="en-US" sz="2800" i="1" dirty="0">
                <a:solidFill>
                  <a:schemeClr val="accent6"/>
                </a:solidFill>
              </a:rPr>
              <a:t>)</a:t>
            </a:r>
          </a:p>
          <a:p>
            <a:pPr marL="0" indent="0">
              <a:lnSpc>
                <a:spcPct val="94000"/>
              </a:lnSpc>
              <a:buNone/>
            </a:pPr>
            <a:r>
              <a:rPr lang="en-US" sz="2800" dirty="0">
                <a:solidFill>
                  <a:schemeClr val="accent1"/>
                </a:solidFill>
              </a:rPr>
              <a:t>PUSH:	  </a:t>
            </a:r>
            <a:r>
              <a:rPr lang="en-US" sz="2400" dirty="0">
                <a:solidFill>
                  <a:schemeClr val="accent1"/>
                </a:solidFill>
              </a:rPr>
              <a:t>ADDI </a:t>
            </a:r>
            <a:r>
              <a:rPr lang="en-US" sz="2400" dirty="0" err="1">
                <a:solidFill>
                  <a:schemeClr val="accent1"/>
                </a:solidFill>
              </a:rPr>
              <a:t>sp</a:t>
            </a:r>
            <a:r>
              <a:rPr lang="en-US" sz="2400" dirty="0">
                <a:solidFill>
                  <a:schemeClr val="accent1"/>
                </a:solidFill>
              </a:rPr>
              <a:t>, </a:t>
            </a:r>
            <a:r>
              <a:rPr lang="en-US" sz="2400" dirty="0" err="1">
                <a:solidFill>
                  <a:schemeClr val="accent1"/>
                </a:solidFill>
              </a:rPr>
              <a:t>sp</a:t>
            </a:r>
            <a:r>
              <a:rPr lang="en-US" sz="2400" dirty="0">
                <a:solidFill>
                  <a:schemeClr val="accent1"/>
                </a:solidFill>
              </a:rPr>
              <a:t>, -20</a:t>
            </a:r>
            <a:r>
              <a:rPr lang="en-US" sz="2400" dirty="0">
                <a:solidFill>
                  <a:schemeClr val="tx2"/>
                </a:solidFill>
              </a:rPr>
              <a:t>  // move sp down </a:t>
            </a:r>
          </a:p>
          <a:p>
            <a:pPr marL="0" indent="0">
              <a:lnSpc>
                <a:spcPct val="94000"/>
              </a:lnSpc>
              <a:buNone/>
            </a:pPr>
            <a:r>
              <a:rPr lang="en-US" sz="2400" dirty="0">
                <a:solidFill>
                  <a:schemeClr val="accent5">
                    <a:lumMod val="60000"/>
                    <a:lumOff val="40000"/>
                  </a:schemeClr>
                </a:solidFill>
              </a:rPr>
              <a:t>	         </a:t>
            </a:r>
            <a:r>
              <a:rPr lang="en-US" sz="2400" dirty="0">
                <a:solidFill>
                  <a:schemeClr val="accent1"/>
                </a:solidFill>
              </a:rPr>
              <a:t>SW x1, 16(</a:t>
            </a:r>
            <a:r>
              <a:rPr lang="en-US" sz="2400" dirty="0" err="1">
                <a:solidFill>
                  <a:schemeClr val="accent1"/>
                </a:solidFill>
              </a:rPr>
              <a:t>sp</a:t>
            </a:r>
            <a:r>
              <a:rPr lang="en-US" sz="2400" dirty="0">
                <a:solidFill>
                  <a:schemeClr val="accent1"/>
                </a:solidFill>
              </a:rPr>
              <a:t>)        </a:t>
            </a:r>
            <a:r>
              <a:rPr lang="en-US" sz="2400" dirty="0">
                <a:solidFill>
                  <a:schemeClr val="tx2"/>
                </a:solidFill>
              </a:rPr>
              <a:t>// store </a:t>
            </a:r>
            <a:r>
              <a:rPr lang="en-US" sz="2400" dirty="0" err="1">
                <a:solidFill>
                  <a:schemeClr val="tx2"/>
                </a:solidFill>
              </a:rPr>
              <a:t>retn</a:t>
            </a:r>
            <a:r>
              <a:rPr lang="en-US" sz="2400" dirty="0">
                <a:solidFill>
                  <a:schemeClr val="tx2"/>
                </a:solidFill>
              </a:rPr>
              <a:t> PC 1</a:t>
            </a:r>
            <a:r>
              <a:rPr lang="en-US" sz="2400" baseline="30000" dirty="0">
                <a:solidFill>
                  <a:schemeClr val="tx2"/>
                </a:solidFill>
              </a:rPr>
              <a:t>st</a:t>
            </a:r>
            <a:endParaRPr lang="en-US" sz="2400" dirty="0">
              <a:solidFill>
                <a:schemeClr val="tx2"/>
              </a:solidFill>
            </a:endParaRPr>
          </a:p>
          <a:p>
            <a:pPr marL="0" indent="0">
              <a:lnSpc>
                <a:spcPct val="94000"/>
              </a:lnSpc>
              <a:buNone/>
            </a:pPr>
            <a:r>
              <a:rPr lang="en-US" sz="2800" i="1" dirty="0">
                <a:solidFill>
                  <a:schemeClr val="accent6"/>
                </a:solidFill>
              </a:rPr>
              <a:t>Context: 2</a:t>
            </a:r>
            <a:r>
              <a:rPr lang="en-US" sz="2800" i="1" baseline="30000" dirty="0">
                <a:solidFill>
                  <a:schemeClr val="accent6"/>
                </a:solidFill>
              </a:rPr>
              <a:t>nd</a:t>
            </a:r>
            <a:r>
              <a:rPr lang="en-US" sz="2800" i="1" dirty="0">
                <a:solidFill>
                  <a:schemeClr val="accent6"/>
                </a:solidFill>
              </a:rPr>
              <a:t> </a:t>
            </a:r>
            <a:r>
              <a:rPr lang="en-US" sz="2800" i="1" dirty="0" err="1">
                <a:solidFill>
                  <a:schemeClr val="accent6"/>
                </a:solidFill>
              </a:rPr>
              <a:t>myfn</a:t>
            </a:r>
            <a:r>
              <a:rPr lang="en-US" sz="2800" i="1" dirty="0">
                <a:solidFill>
                  <a:schemeClr val="accent6"/>
                </a:solidFill>
              </a:rPr>
              <a:t> is done (x1 == ???)</a:t>
            </a:r>
            <a:endParaRPr lang="en-US" sz="2800" dirty="0">
              <a:solidFill>
                <a:schemeClr val="accent6"/>
              </a:solidFill>
            </a:endParaRPr>
          </a:p>
          <a:p>
            <a:pPr marL="0" indent="0">
              <a:buNone/>
            </a:pPr>
            <a:r>
              <a:rPr lang="en-US" sz="2800" dirty="0">
                <a:solidFill>
                  <a:schemeClr val="accent1"/>
                </a:solidFill>
              </a:rPr>
              <a:t>POP</a:t>
            </a:r>
            <a:r>
              <a:rPr lang="en-US" sz="2400" dirty="0">
                <a:solidFill>
                  <a:schemeClr val="accent1"/>
                </a:solidFill>
              </a:rPr>
              <a:t>: 	  LW x1, 16(</a:t>
            </a:r>
            <a:r>
              <a:rPr lang="en-US" sz="2400" dirty="0" err="1">
                <a:solidFill>
                  <a:schemeClr val="accent1"/>
                </a:solidFill>
              </a:rPr>
              <a:t>sp</a:t>
            </a:r>
            <a:r>
              <a:rPr lang="en-US" sz="2400" dirty="0">
                <a:solidFill>
                  <a:schemeClr val="accent1"/>
                </a:solidFill>
              </a:rPr>
              <a:t>)    </a:t>
            </a:r>
            <a:r>
              <a:rPr lang="en-US" sz="2400" dirty="0">
                <a:solidFill>
                  <a:schemeClr val="tx2"/>
                </a:solidFill>
              </a:rPr>
              <a:t>// restore </a:t>
            </a:r>
            <a:r>
              <a:rPr lang="en-US" sz="2400" dirty="0" err="1">
                <a:solidFill>
                  <a:schemeClr val="tx2"/>
                </a:solidFill>
              </a:rPr>
              <a:t>retn</a:t>
            </a:r>
            <a:r>
              <a:rPr lang="en-US" sz="2400" dirty="0">
                <a:solidFill>
                  <a:schemeClr val="tx2"/>
                </a:solidFill>
              </a:rPr>
              <a:t> PC  </a:t>
            </a:r>
            <a:r>
              <a:rPr lang="en-US" sz="2400" dirty="0">
                <a:solidFill>
                  <a:schemeClr val="accent1"/>
                </a:solidFill>
                <a:sym typeface="Wingdings"/>
              </a:rPr>
              <a:t></a:t>
            </a:r>
            <a:r>
              <a:rPr lang="en-US" sz="2400" dirty="0">
                <a:solidFill>
                  <a:schemeClr val="accent1"/>
                </a:solidFill>
              </a:rPr>
              <a:t>r31            </a:t>
            </a:r>
          </a:p>
          <a:p>
            <a:pPr marL="0" indent="0">
              <a:buNone/>
            </a:pPr>
            <a:r>
              <a:rPr lang="en-US" sz="2400" dirty="0">
                <a:solidFill>
                  <a:schemeClr val="accent1"/>
                </a:solidFill>
              </a:rPr>
              <a:t>                 ADDI </a:t>
            </a:r>
            <a:r>
              <a:rPr lang="en-US" sz="2400" dirty="0" err="1">
                <a:solidFill>
                  <a:schemeClr val="accent1"/>
                </a:solidFill>
              </a:rPr>
              <a:t>sp</a:t>
            </a:r>
            <a:r>
              <a:rPr lang="en-US" sz="2400" dirty="0">
                <a:solidFill>
                  <a:schemeClr val="accent1"/>
                </a:solidFill>
              </a:rPr>
              <a:t>, </a:t>
            </a:r>
            <a:r>
              <a:rPr lang="en-US" sz="2400" dirty="0" err="1">
                <a:solidFill>
                  <a:schemeClr val="accent1"/>
                </a:solidFill>
              </a:rPr>
              <a:t>sp</a:t>
            </a:r>
            <a:r>
              <a:rPr lang="en-US" sz="2400" dirty="0">
                <a:solidFill>
                  <a:schemeClr val="accent1"/>
                </a:solidFill>
              </a:rPr>
              <a:t>, 20 </a:t>
            </a:r>
            <a:r>
              <a:rPr lang="en-US" sz="2400" dirty="0">
                <a:solidFill>
                  <a:schemeClr val="tx2"/>
                </a:solidFill>
              </a:rPr>
              <a:t>// move sp up</a:t>
            </a:r>
          </a:p>
          <a:p>
            <a:pPr marL="0" indent="0">
              <a:buNone/>
            </a:pPr>
            <a:r>
              <a:rPr lang="en-US" sz="2400" dirty="0">
                <a:solidFill>
                  <a:schemeClr val="accent1"/>
                </a:solidFill>
              </a:rPr>
              <a:t>           	  JR x1	          </a:t>
            </a:r>
            <a:r>
              <a:rPr lang="en-US" sz="2400" dirty="0">
                <a:solidFill>
                  <a:schemeClr val="tx2"/>
                </a:solidFill>
              </a:rPr>
              <a:t>// return</a:t>
            </a:r>
          </a:p>
        </p:txBody>
      </p:sp>
      <p:sp>
        <p:nvSpPr>
          <p:cNvPr id="9" name="Rectangle 4"/>
          <p:cNvSpPr>
            <a:spLocks noChangeArrowheads="1"/>
          </p:cNvSpPr>
          <p:nvPr/>
        </p:nvSpPr>
        <p:spPr bwMode="auto">
          <a:xfrm>
            <a:off x="6934200" y="3498614"/>
            <a:ext cx="2133600" cy="2434952"/>
          </a:xfrm>
          <a:prstGeom prst="rect">
            <a:avLst/>
          </a:prstGeom>
          <a:noFill/>
          <a:ln w="9525">
            <a:solidFill>
              <a:schemeClr val="accent1"/>
            </a:solidFill>
            <a:miter lim="800000"/>
            <a:headEnd/>
            <a:tailEnd/>
          </a:ln>
          <a:effectLst/>
        </p:spPr>
        <p:txBody>
          <a:bodyPr wrap="none" anchor="ctr"/>
          <a:lstStyle/>
          <a:p>
            <a:endParaRPr lang="en-US"/>
          </a:p>
        </p:txBody>
      </p:sp>
      <p:sp>
        <p:nvSpPr>
          <p:cNvPr id="10" name="Rectangle 7"/>
          <p:cNvSpPr>
            <a:spLocks noChangeArrowheads="1"/>
          </p:cNvSpPr>
          <p:nvPr/>
        </p:nvSpPr>
        <p:spPr bwMode="auto">
          <a:xfrm>
            <a:off x="6934200" y="2822827"/>
            <a:ext cx="2133600" cy="910973"/>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err="1">
                <a:solidFill>
                  <a:schemeClr val="bg1"/>
                </a:solidFill>
                <a:latin typeface="Source Sans Pro" panose="020B0503030403020204"/>
              </a:rPr>
              <a:t>myfn</a:t>
            </a:r>
            <a:r>
              <a:rPr lang="en-US" sz="2000" dirty="0">
                <a:solidFill>
                  <a:schemeClr val="bg1"/>
                </a:solidFill>
                <a:latin typeface="Source Sans Pro" panose="020B0503030403020204"/>
              </a:rPr>
              <a:t> stack frame</a:t>
            </a:r>
          </a:p>
        </p:txBody>
      </p:sp>
      <p:sp>
        <p:nvSpPr>
          <p:cNvPr id="11" name="Rectangle 7"/>
          <p:cNvSpPr>
            <a:spLocks noChangeArrowheads="1"/>
          </p:cNvSpPr>
          <p:nvPr/>
        </p:nvSpPr>
        <p:spPr bwMode="auto">
          <a:xfrm>
            <a:off x="6934200" y="1682766"/>
            <a:ext cx="2133600" cy="1130048"/>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a:solidFill>
                  <a:schemeClr val="bg1"/>
                </a:solidFill>
                <a:latin typeface="Source Sans Pro" panose="020B0503030403020204"/>
              </a:rPr>
              <a:t>main stack frame</a:t>
            </a:r>
          </a:p>
        </p:txBody>
      </p:sp>
      <p:sp>
        <p:nvSpPr>
          <p:cNvPr id="12" name="Rectangle 7"/>
          <p:cNvSpPr>
            <a:spLocks noChangeArrowheads="1"/>
          </p:cNvSpPr>
          <p:nvPr/>
        </p:nvSpPr>
        <p:spPr bwMode="auto">
          <a:xfrm>
            <a:off x="6934200" y="3746264"/>
            <a:ext cx="2133600" cy="910973"/>
          </a:xfrm>
          <a:prstGeom prst="rect">
            <a:avLst/>
          </a:prstGeom>
          <a:solidFill>
            <a:srgbClr val="205777"/>
          </a:solidFill>
          <a:ln w="28575">
            <a:solidFill>
              <a:schemeClr val="accent1"/>
            </a:solidFill>
            <a:miter lim="800000"/>
            <a:headEnd/>
            <a:tailEnd/>
          </a:ln>
          <a:effectLst/>
        </p:spPr>
        <p:txBody>
          <a:bodyPr wrap="none" anchor="ctr"/>
          <a:lstStyle/>
          <a:p>
            <a:pPr algn="ctr"/>
            <a:r>
              <a:rPr lang="en-US" sz="2000" dirty="0" err="1">
                <a:solidFill>
                  <a:schemeClr val="bg1"/>
                </a:solidFill>
                <a:latin typeface="Source Sans Pro" panose="020B0503030403020204"/>
              </a:rPr>
              <a:t>myfn</a:t>
            </a:r>
            <a:r>
              <a:rPr lang="en-US" sz="2000" dirty="0">
                <a:solidFill>
                  <a:schemeClr val="bg1"/>
                </a:solidFill>
                <a:latin typeface="Source Sans Pro" panose="020B0503030403020204"/>
              </a:rPr>
              <a:t> stack frame</a:t>
            </a:r>
          </a:p>
        </p:txBody>
      </p:sp>
      <p:sp>
        <p:nvSpPr>
          <p:cNvPr id="13" name="Rectangle 5"/>
          <p:cNvSpPr>
            <a:spLocks noChangeArrowheads="1"/>
          </p:cNvSpPr>
          <p:nvPr/>
        </p:nvSpPr>
        <p:spPr bwMode="auto">
          <a:xfrm>
            <a:off x="685800" y="6019153"/>
            <a:ext cx="1018983" cy="457993"/>
          </a:xfrm>
          <a:prstGeom prst="rect">
            <a:avLst/>
          </a:prstGeom>
          <a:solidFill>
            <a:schemeClr val="tx2">
              <a:lumMod val="25000"/>
            </a:schemeClr>
          </a:solidFill>
          <a:ln w="9525">
            <a:solidFill>
              <a:schemeClr val="bg1"/>
            </a:solidFill>
            <a:miter lim="800000"/>
            <a:headEnd/>
            <a:tailEnd/>
          </a:ln>
          <a:effectLst/>
        </p:spPr>
        <p:txBody>
          <a:bodyPr wrap="none" anchor="ctr"/>
          <a:lstStyle/>
          <a:p>
            <a:r>
              <a:rPr lang="en-US" sz="2400" i="1" dirty="0">
                <a:solidFill>
                  <a:schemeClr val="accent5">
                    <a:lumMod val="60000"/>
                    <a:lumOff val="40000"/>
                  </a:schemeClr>
                </a:solidFill>
                <a:latin typeface="Arial" charset="0"/>
              </a:rPr>
              <a:t>after2</a:t>
            </a:r>
          </a:p>
        </p:txBody>
      </p:sp>
      <p:sp>
        <p:nvSpPr>
          <p:cNvPr id="14" name="TextBox 13"/>
          <p:cNvSpPr txBox="1"/>
          <p:nvPr/>
        </p:nvSpPr>
        <p:spPr>
          <a:xfrm>
            <a:off x="76200" y="5949465"/>
            <a:ext cx="762000" cy="523220"/>
          </a:xfrm>
          <a:prstGeom prst="rect">
            <a:avLst/>
          </a:prstGeom>
          <a:noFill/>
        </p:spPr>
        <p:txBody>
          <a:bodyPr wrap="square" rtlCol="0">
            <a:spAutoFit/>
          </a:bodyPr>
          <a:lstStyle/>
          <a:p>
            <a:r>
              <a:rPr lang="en-US" sz="2800" dirty="0">
                <a:solidFill>
                  <a:schemeClr val="tx2"/>
                </a:solidFill>
                <a:latin typeface="Source Sans Pro" panose="020B0503030403020204"/>
              </a:rPr>
              <a:t>r31</a:t>
            </a:r>
          </a:p>
        </p:txBody>
      </p:sp>
      <p:sp>
        <p:nvSpPr>
          <p:cNvPr id="15" name="TextBox 14"/>
          <p:cNvSpPr txBox="1"/>
          <p:nvPr/>
        </p:nvSpPr>
        <p:spPr>
          <a:xfrm>
            <a:off x="76200" y="5410346"/>
            <a:ext cx="762000" cy="523220"/>
          </a:xfrm>
          <a:prstGeom prst="rect">
            <a:avLst/>
          </a:prstGeom>
          <a:noFill/>
        </p:spPr>
        <p:txBody>
          <a:bodyPr wrap="square" rtlCol="0">
            <a:spAutoFit/>
          </a:bodyPr>
          <a:lstStyle/>
          <a:p>
            <a:r>
              <a:rPr lang="en-US" sz="2800" dirty="0">
                <a:solidFill>
                  <a:schemeClr val="tx2"/>
                </a:solidFill>
                <a:latin typeface="Source Sans Pro" panose="020B0503030403020204"/>
              </a:rPr>
              <a:t>r29</a:t>
            </a:r>
          </a:p>
        </p:txBody>
      </p:sp>
      <p:sp>
        <p:nvSpPr>
          <p:cNvPr id="16" name="TextBox 15"/>
          <p:cNvSpPr txBox="1"/>
          <p:nvPr/>
        </p:nvSpPr>
        <p:spPr>
          <a:xfrm>
            <a:off x="5937669" y="3368702"/>
            <a:ext cx="1024639" cy="461665"/>
          </a:xfrm>
          <a:prstGeom prst="rect">
            <a:avLst/>
          </a:prstGeom>
          <a:noFill/>
        </p:spPr>
        <p:txBody>
          <a:bodyPr wrap="none" rtlCol="0">
            <a:spAutoFit/>
          </a:bodyPr>
          <a:lstStyle/>
          <a:p>
            <a:r>
              <a:rPr lang="en-US" sz="2400" dirty="0">
                <a:solidFill>
                  <a:schemeClr val="tx2"/>
                </a:solidFill>
                <a:latin typeface="Source Sans Pro" panose="020B0503030403020204"/>
              </a:rPr>
              <a:t>x2000</a:t>
            </a:r>
          </a:p>
        </p:txBody>
      </p:sp>
      <p:sp>
        <p:nvSpPr>
          <p:cNvPr id="17" name="Rectangle 16"/>
          <p:cNvSpPr/>
          <p:nvPr/>
        </p:nvSpPr>
        <p:spPr>
          <a:xfrm>
            <a:off x="2859578" y="5950803"/>
            <a:ext cx="6185859" cy="830997"/>
          </a:xfrm>
          <a:prstGeom prst="rect">
            <a:avLst/>
          </a:prstGeom>
        </p:spPr>
        <p:txBody>
          <a:bodyPr wrap="square">
            <a:spAutoFit/>
          </a:bodyPr>
          <a:lstStyle/>
          <a:p>
            <a:r>
              <a:rPr lang="en-US" sz="2400" i="1" dirty="0">
                <a:solidFill>
                  <a:schemeClr val="tx2"/>
                </a:solidFill>
                <a:latin typeface="Source Sans Pro" panose="020B0503030403020204"/>
              </a:rPr>
              <a:t>For now: Assume each frame = x20 bytes</a:t>
            </a:r>
          </a:p>
          <a:p>
            <a:r>
              <a:rPr lang="en-US" sz="2400" i="1" dirty="0">
                <a:solidFill>
                  <a:schemeClr val="tx2"/>
                </a:solidFill>
                <a:latin typeface="Source Sans Pro" panose="020B0503030403020204"/>
              </a:rPr>
              <a:t>(just to make this example concrete)</a:t>
            </a:r>
          </a:p>
        </p:txBody>
      </p:sp>
      <p:sp>
        <p:nvSpPr>
          <p:cNvPr id="18" name="TextBox 17"/>
          <p:cNvSpPr txBox="1"/>
          <p:nvPr/>
        </p:nvSpPr>
        <p:spPr>
          <a:xfrm>
            <a:off x="5927730" y="4267917"/>
            <a:ext cx="1091966" cy="461665"/>
          </a:xfrm>
          <a:prstGeom prst="rect">
            <a:avLst/>
          </a:prstGeom>
          <a:noFill/>
        </p:spPr>
        <p:txBody>
          <a:bodyPr wrap="none" rtlCol="0">
            <a:spAutoFit/>
          </a:bodyPr>
          <a:lstStyle/>
          <a:p>
            <a:r>
              <a:rPr lang="en-US" sz="2400" dirty="0">
                <a:solidFill>
                  <a:schemeClr val="tx2"/>
                </a:solidFill>
                <a:latin typeface="Source Sans Pro" panose="020B0503030403020204"/>
              </a:rPr>
              <a:t>x1FD0</a:t>
            </a:r>
          </a:p>
        </p:txBody>
      </p:sp>
      <p:sp>
        <p:nvSpPr>
          <p:cNvPr id="19" name="Rectangle 7"/>
          <p:cNvSpPr>
            <a:spLocks noChangeArrowheads="1"/>
          </p:cNvSpPr>
          <p:nvPr/>
        </p:nvSpPr>
        <p:spPr bwMode="auto">
          <a:xfrm>
            <a:off x="6934200" y="3750903"/>
            <a:ext cx="2133600" cy="226479"/>
          </a:xfrm>
          <a:prstGeom prst="rect">
            <a:avLst/>
          </a:prstGeom>
          <a:solidFill>
            <a:srgbClr val="205777"/>
          </a:solidFill>
          <a:ln w="9525">
            <a:solidFill>
              <a:schemeClr val="accent1"/>
            </a:solidFill>
            <a:miter lim="800000"/>
            <a:headEnd/>
            <a:tailEnd/>
          </a:ln>
          <a:effectLst/>
        </p:spPr>
        <p:txBody>
          <a:bodyPr wrap="none" anchor="ctr"/>
          <a:lstStyle/>
          <a:p>
            <a:pPr algn="ctr"/>
            <a:r>
              <a:rPr lang="en-US" sz="2000" i="1" dirty="0">
                <a:solidFill>
                  <a:schemeClr val="bg1"/>
                </a:solidFill>
                <a:latin typeface="Source Sans Pro" panose="020B0503030403020204"/>
              </a:rPr>
              <a:t>after2</a:t>
            </a:r>
          </a:p>
        </p:txBody>
      </p:sp>
      <p:sp>
        <p:nvSpPr>
          <p:cNvPr id="20" name="Rectangle 5"/>
          <p:cNvSpPr>
            <a:spLocks noChangeArrowheads="1"/>
          </p:cNvSpPr>
          <p:nvPr/>
        </p:nvSpPr>
        <p:spPr bwMode="auto">
          <a:xfrm>
            <a:off x="685800" y="6019800"/>
            <a:ext cx="1018983" cy="457993"/>
          </a:xfrm>
          <a:prstGeom prst="rect">
            <a:avLst/>
          </a:prstGeom>
          <a:solidFill>
            <a:schemeClr val="tx2">
              <a:lumMod val="25000"/>
            </a:schemeClr>
          </a:solidFill>
          <a:ln w="9525">
            <a:solidFill>
              <a:schemeClr val="bg1"/>
            </a:solidFill>
            <a:miter lim="800000"/>
            <a:headEnd/>
            <a:tailEnd/>
          </a:ln>
          <a:effectLst/>
        </p:spPr>
        <p:txBody>
          <a:bodyPr wrap="none" anchor="ctr"/>
          <a:lstStyle/>
          <a:p>
            <a:r>
              <a:rPr lang="en-US" sz="2400" i="1" dirty="0">
                <a:solidFill>
                  <a:schemeClr val="accent5">
                    <a:lumMod val="60000"/>
                    <a:lumOff val="40000"/>
                  </a:schemeClr>
                </a:solidFill>
                <a:latin typeface="Source Sans Pro" panose="020B0503030403020204"/>
              </a:rPr>
              <a:t>XXXX</a:t>
            </a:r>
          </a:p>
        </p:txBody>
      </p:sp>
    </p:spTree>
    <p:extLst>
      <p:ext uri="{BB962C8B-B14F-4D97-AF65-F5344CB8AC3E}">
        <p14:creationId xmlns:p14="http://schemas.microsoft.com/office/powerpoint/2010/main" val="263728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par>
                                <p:cTn id="18" presetID="9" presetClass="entr" presetSubtype="0" fill="hold" grpId="0" nodeType="withEffect">
                                  <p:stCondLst>
                                    <p:cond delay="150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grpId="1" nodeType="clickEffect">
                                  <p:stCondLst>
                                    <p:cond delay="0"/>
                                  </p:stCondLst>
                                  <p:childTnLst>
                                    <p:animEffect transition="out" filter="dissolve">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par>
                                <p:cTn id="60" presetID="1" presetClass="entr" presetSubtype="0" fill="hold" grpId="1" nodeType="with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xit" presetSubtype="4" fill="hold" grpId="1" nodeType="clickEffect">
                                  <p:stCondLst>
                                    <p:cond delay="0"/>
                                  </p:stCondLst>
                                  <p:childTnLst>
                                    <p:animEffect transition="out" filter="wipe(down)">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par>
                                <p:cTn id="67" presetID="22" presetClass="exit" presetSubtype="4" fill="hold" grpId="1" nodeType="withEffect">
                                  <p:stCondLst>
                                    <p:cond delay="0"/>
                                  </p:stCondLst>
                                  <p:childTnLst>
                                    <p:animEffect transition="out" filter="wipe(down)">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2" grpId="0" animBg="1"/>
      <p:bldP spid="12" grpId="1" animBg="1"/>
      <p:bldP spid="18" grpId="0"/>
      <p:bldP spid="19" grpId="0" animBg="1"/>
      <p:bldP spid="19" grpId="1" animBg="1"/>
      <p:bldP spid="20" grpId="0" animBg="1"/>
      <p:bldP spid="20"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58</a:t>
            </a:fld>
            <a:endParaRPr lang="en-US"/>
          </a:p>
        </p:txBody>
      </p:sp>
      <p:sp>
        <p:nvSpPr>
          <p:cNvPr id="6" name="Rectangle 3"/>
          <p:cNvSpPr>
            <a:spLocks noGrp="1" noChangeArrowheads="1"/>
          </p:cNvSpPr>
          <p:nvPr>
            <p:ph idx="1"/>
          </p:nvPr>
        </p:nvSpPr>
        <p:spPr>
          <a:xfrm>
            <a:off x="228600" y="457200"/>
            <a:ext cx="8915400" cy="5638800"/>
          </a:xfrm>
        </p:spPr>
        <p:txBody>
          <a:bodyPr>
            <a:normAutofit/>
          </a:bodyPr>
          <a:lstStyle/>
          <a:p>
            <a:pPr marL="0" indent="0">
              <a:lnSpc>
                <a:spcPct val="94000"/>
              </a:lnSpc>
              <a:buNone/>
            </a:pPr>
            <a:r>
              <a:rPr lang="en-US" sz="2800" dirty="0"/>
              <a:t>Stack contains stack frames (aka “activation records”)</a:t>
            </a:r>
          </a:p>
          <a:p>
            <a:pPr marL="457200" lvl="1" indent="-457200">
              <a:lnSpc>
                <a:spcPct val="94000"/>
              </a:lnSpc>
              <a:buClrTx/>
              <a:buFont typeface="Arial" charset="0"/>
              <a:buChar char="•"/>
            </a:pPr>
            <a:r>
              <a:rPr lang="en-US" sz="2400" dirty="0"/>
              <a:t>1 stack frame per dynamic function</a:t>
            </a:r>
          </a:p>
          <a:p>
            <a:pPr marL="457200" lvl="1" indent="-457200">
              <a:lnSpc>
                <a:spcPct val="94000"/>
              </a:lnSpc>
              <a:buClrTx/>
              <a:buFont typeface="Arial" charset="0"/>
              <a:buChar char="•"/>
            </a:pPr>
            <a:r>
              <a:rPr lang="en-US" sz="2400" dirty="0"/>
              <a:t>Exists only for the duration of function</a:t>
            </a:r>
          </a:p>
          <a:p>
            <a:pPr marL="457200" indent="-457200">
              <a:lnSpc>
                <a:spcPct val="94000"/>
              </a:lnSpc>
              <a:buFont typeface="Arial" charset="0"/>
              <a:buChar char="•"/>
            </a:pPr>
            <a:r>
              <a:rPr lang="en-US" sz="2400" dirty="0"/>
              <a:t>Grows down, “top” of stack </a:t>
            </a:r>
            <a:r>
              <a:rPr lang="en-US" sz="2400" dirty="0">
                <a:solidFill>
                  <a:schemeClr val="tx2"/>
                </a:solidFill>
              </a:rPr>
              <a:t>is </a:t>
            </a:r>
            <a:r>
              <a:rPr lang="en-US" sz="2400" dirty="0" err="1">
                <a:solidFill>
                  <a:schemeClr val="accent1"/>
                </a:solidFill>
              </a:rPr>
              <a:t>sp</a:t>
            </a:r>
            <a:r>
              <a:rPr lang="en-US" sz="2400" dirty="0">
                <a:solidFill>
                  <a:schemeClr val="accent1"/>
                </a:solidFill>
              </a:rPr>
              <a:t>, x2 </a:t>
            </a:r>
            <a:r>
              <a:rPr lang="en-US" sz="2400" dirty="0"/>
              <a:t>	</a:t>
            </a:r>
          </a:p>
          <a:p>
            <a:pPr marL="457200" indent="-457200">
              <a:lnSpc>
                <a:spcPct val="94000"/>
              </a:lnSpc>
              <a:buFont typeface="Arial" charset="0"/>
              <a:buChar char="•"/>
            </a:pPr>
            <a:r>
              <a:rPr lang="en-US" sz="2400" dirty="0"/>
              <a:t>Example: </a:t>
            </a:r>
            <a:r>
              <a:rPr lang="en-US" sz="2400" dirty="0" err="1"/>
              <a:t>lw</a:t>
            </a:r>
            <a:r>
              <a:rPr lang="en-US" sz="2400" dirty="0"/>
              <a:t> x5, 0(</a:t>
            </a:r>
            <a:r>
              <a:rPr lang="en-US" sz="2400" dirty="0" err="1"/>
              <a:t>sp</a:t>
            </a:r>
            <a:r>
              <a:rPr lang="en-US" sz="2400" dirty="0"/>
              <a:t>) puts word at top of stack into x5 </a:t>
            </a:r>
          </a:p>
          <a:p>
            <a:pPr marL="0" indent="0">
              <a:lnSpc>
                <a:spcPct val="94000"/>
              </a:lnSpc>
              <a:buNone/>
            </a:pPr>
            <a:r>
              <a:rPr lang="en-US" sz="2800" dirty="0"/>
              <a:t>Each stack frame contains:</a:t>
            </a:r>
          </a:p>
          <a:p>
            <a:pPr marL="342900" lvl="1" indent="-171450">
              <a:lnSpc>
                <a:spcPct val="94000"/>
              </a:lnSpc>
            </a:pPr>
            <a:r>
              <a:rPr lang="en-US" sz="2400" dirty="0"/>
              <a:t>Local variables, return address (later), register</a:t>
            </a:r>
          </a:p>
          <a:p>
            <a:pPr marL="171450" lvl="1" indent="0">
              <a:lnSpc>
                <a:spcPct val="94000"/>
              </a:lnSpc>
              <a:buNone/>
            </a:pPr>
            <a:r>
              <a:rPr lang="en-US" sz="2400" dirty="0"/>
              <a:t>       backups (later)</a:t>
            </a:r>
          </a:p>
        </p:txBody>
      </p:sp>
      <p:sp>
        <p:nvSpPr>
          <p:cNvPr id="23" name="Content Placeholder 2"/>
          <p:cNvSpPr txBox="1">
            <a:spLocks/>
          </p:cNvSpPr>
          <p:nvPr/>
        </p:nvSpPr>
        <p:spPr>
          <a:xfrm>
            <a:off x="228600" y="3962400"/>
            <a:ext cx="3770494" cy="28194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main(</a:t>
            </a:r>
            <a:r>
              <a:rPr lang="is-IS" sz="2200" dirty="0">
                <a:solidFill>
                  <a:schemeClr val="tx2"/>
                </a:solidFill>
                <a:latin typeface="Consolas" pitchFamily="49" charset="0"/>
                <a:cs typeface="Consolas" pitchFamily="49" charset="0"/>
              </a:rPr>
              <a:t>…</a:t>
            </a:r>
            <a:r>
              <a:rPr lang="en-US" sz="2200" dirty="0">
                <a:solidFill>
                  <a:schemeClr val="tx2"/>
                </a:solidFill>
                <a:latin typeface="Consolas" pitchFamily="49" charset="0"/>
                <a:cs typeface="Consolas" pitchFamily="49" charset="0"/>
              </a:rPr>
              <a:t>) {</a:t>
            </a:r>
          </a:p>
          <a:p>
            <a:pPr>
              <a:tabLst>
                <a:tab pos="800100" algn="l"/>
                <a:tab pos="1600200" algn="l"/>
                <a:tab pos="1828800" algn="l"/>
              </a:tabLst>
            </a:pPr>
            <a:r>
              <a:rPr lang="en-US" sz="1200" dirty="0">
                <a:solidFill>
                  <a:schemeClr val="tx2"/>
                </a:solidFill>
                <a:latin typeface="Consolas" pitchFamily="49" charset="0"/>
                <a:cs typeface="Consolas" pitchFamily="49" charset="0"/>
              </a:rPr>
              <a:t>         ...</a:t>
            </a:r>
          </a:p>
          <a:p>
            <a:pPr>
              <a:tabLst>
                <a:tab pos="800100" algn="l"/>
                <a:tab pos="1600200" algn="l"/>
                <a:tab pos="1828800" algn="l"/>
              </a:tabLst>
            </a:pPr>
            <a:r>
              <a:rPr lang="en-US" sz="2200" dirty="0">
                <a:solidFill>
                  <a:schemeClr val="tx2"/>
                </a:solidFill>
                <a:latin typeface="Consolas" pitchFamily="49" charset="0"/>
                <a:cs typeface="Consolas" pitchFamily="49" charset="0"/>
              </a:rPr>
              <a:t>     </a:t>
            </a:r>
            <a:r>
              <a:rPr lang="en-US" sz="2200" dirty="0" err="1">
                <a:solidFill>
                  <a:schemeClr val="accent1"/>
                </a:solidFill>
                <a:latin typeface="Consolas" pitchFamily="49" charset="0"/>
                <a:cs typeface="Consolas" pitchFamily="49" charset="0"/>
              </a:rPr>
              <a:t>myfn</a:t>
            </a:r>
            <a:r>
              <a:rPr lang="en-US" sz="2200" dirty="0">
                <a:solidFill>
                  <a:schemeClr val="tx2"/>
                </a:solidFill>
                <a:latin typeface="Consolas" pitchFamily="49" charset="0"/>
                <a:cs typeface="Consolas" pitchFamily="49" charset="0"/>
              </a:rPr>
              <a:t>(x);</a:t>
            </a:r>
          </a:p>
          <a:p>
            <a:r>
              <a:rPr lang="en-US" sz="2200" dirty="0">
                <a:solidFill>
                  <a:schemeClr val="tx2"/>
                </a:solidFill>
                <a:latin typeface="Consolas" pitchFamily="49" charset="0"/>
                <a:cs typeface="Consolas" pitchFamily="49" charset="0"/>
              </a:rPr>
              <a:t>}</a:t>
            </a:r>
          </a:p>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a:t>
            </a:r>
            <a:r>
              <a:rPr lang="en-US" sz="2200" dirty="0" err="1">
                <a:solidFill>
                  <a:schemeClr val="accent1"/>
                </a:solidFill>
                <a:latin typeface="Consolas" pitchFamily="49" charset="0"/>
                <a:cs typeface="Consolas" pitchFamily="49" charset="0"/>
              </a:rPr>
              <a:t>myfn</a:t>
            </a:r>
            <a:r>
              <a:rPr lang="en-US" sz="2200" dirty="0">
                <a:solidFill>
                  <a:schemeClr val="tx2"/>
                </a:solidFill>
                <a:latin typeface="Consolas" pitchFamily="49" charset="0"/>
                <a:cs typeface="Consolas" pitchFamily="49" charset="0"/>
              </a:rPr>
              <a:t>(</a:t>
            </a:r>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n) {</a:t>
            </a:r>
          </a:p>
          <a:p>
            <a:r>
              <a:rPr lang="en-US" sz="1200" dirty="0">
                <a:solidFill>
                  <a:schemeClr val="tx2"/>
                </a:solidFill>
                <a:latin typeface="Consolas" pitchFamily="49" charset="0"/>
                <a:cs typeface="Consolas" pitchFamily="49" charset="0"/>
              </a:rPr>
              <a:t>         ...</a:t>
            </a:r>
          </a:p>
          <a:p>
            <a:r>
              <a:rPr lang="en-US" sz="2200" dirty="0">
                <a:solidFill>
                  <a:schemeClr val="tx2"/>
                </a:solidFill>
                <a:latin typeface="Consolas" pitchFamily="49" charset="0"/>
                <a:cs typeface="Consolas" pitchFamily="49" charset="0"/>
              </a:rPr>
              <a:t>     </a:t>
            </a:r>
            <a:r>
              <a:rPr lang="en-US" sz="2200" dirty="0" err="1">
                <a:solidFill>
                  <a:schemeClr val="accent1"/>
                </a:solidFill>
                <a:latin typeface="Consolas" pitchFamily="49" charset="0"/>
                <a:cs typeface="Consolas" pitchFamily="49" charset="0"/>
              </a:rPr>
              <a:t>myfn</a:t>
            </a:r>
            <a:r>
              <a:rPr lang="en-US" sz="2200" dirty="0">
                <a:solidFill>
                  <a:schemeClr val="tx2"/>
                </a:solidFill>
                <a:latin typeface="Consolas" pitchFamily="49" charset="0"/>
                <a:cs typeface="Consolas" pitchFamily="49" charset="0"/>
              </a:rPr>
              <a:t>();</a:t>
            </a:r>
          </a:p>
          <a:p>
            <a:r>
              <a:rPr lang="en-US" sz="2200" dirty="0">
                <a:solidFill>
                  <a:schemeClr val="tx2"/>
                </a:solidFill>
                <a:latin typeface="Consolas" pitchFamily="49" charset="0"/>
                <a:cs typeface="Consolas" pitchFamily="49" charset="0"/>
              </a:rPr>
              <a:t>}</a:t>
            </a:r>
          </a:p>
        </p:txBody>
      </p:sp>
      <p:sp>
        <p:nvSpPr>
          <p:cNvPr id="25" name="Rectangle 24"/>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a:solidFill>
                <a:schemeClr val="bg1"/>
              </a:solidFill>
              <a:latin typeface="Source Sans Pro" panose="020B0503030403020204"/>
            </a:endParaRPr>
          </a:p>
        </p:txBody>
      </p:sp>
      <p:sp>
        <p:nvSpPr>
          <p:cNvPr id="26" name="Rectangle 7"/>
          <p:cNvSpPr>
            <a:spLocks noChangeArrowheads="1"/>
          </p:cNvSpPr>
          <p:nvPr>
            <p:custDataLst>
              <p:tags r:id="rId2"/>
            </p:custDataLst>
          </p:nvPr>
        </p:nvSpPr>
        <p:spPr bwMode="auto">
          <a:xfrm>
            <a:off x="4267200" y="4049182"/>
            <a:ext cx="1600200" cy="403779"/>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27" name="Rectangle 7"/>
          <p:cNvSpPr>
            <a:spLocks noChangeArrowheads="1"/>
          </p:cNvSpPr>
          <p:nvPr>
            <p:custDataLst>
              <p:tags r:id="rId3"/>
            </p:custDataLst>
          </p:nvPr>
        </p:nvSpPr>
        <p:spPr bwMode="auto">
          <a:xfrm>
            <a:off x="4267200" y="4455921"/>
            <a:ext cx="1600200" cy="362939"/>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000" b="1" dirty="0">
                <a:solidFill>
                  <a:schemeClr val="bg1"/>
                </a:solidFill>
                <a:latin typeface="Source Sans Pro" panose="020B0503030403020204"/>
              </a:rPr>
              <a:t>stack</a:t>
            </a:r>
          </a:p>
        </p:txBody>
      </p:sp>
      <p:sp>
        <p:nvSpPr>
          <p:cNvPr id="28"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code</a:t>
            </a:r>
          </a:p>
        </p:txBody>
      </p:sp>
      <p:sp>
        <p:nvSpPr>
          <p:cNvPr id="29" name="Rectangle 28"/>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heap</a:t>
            </a:r>
          </a:p>
        </p:txBody>
      </p:sp>
      <p:sp>
        <p:nvSpPr>
          <p:cNvPr id="30"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31"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static data</a:t>
            </a:r>
          </a:p>
        </p:txBody>
      </p:sp>
      <p:cxnSp>
        <p:nvCxnSpPr>
          <p:cNvPr id="32" name="Straight Arrow Connector 31"/>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065894" y="5175625"/>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Rectangle 4"/>
          <p:cNvSpPr>
            <a:spLocks noChangeArrowheads="1"/>
          </p:cNvSpPr>
          <p:nvPr/>
        </p:nvSpPr>
        <p:spPr bwMode="auto">
          <a:xfrm>
            <a:off x="6781800" y="3282485"/>
            <a:ext cx="2133600" cy="3518152"/>
          </a:xfrm>
          <a:prstGeom prst="rect">
            <a:avLst/>
          </a:prstGeom>
          <a:noFill/>
          <a:ln w="9525">
            <a:solidFill>
              <a:schemeClr val="accent1"/>
            </a:solidFill>
            <a:miter lim="800000"/>
            <a:headEnd/>
            <a:tailEnd/>
          </a:ln>
          <a:effectLst/>
        </p:spPr>
        <p:txBody>
          <a:bodyPr wrap="none" anchor="ctr"/>
          <a:lstStyle/>
          <a:p>
            <a:endParaRPr lang="en-US" sz="2000">
              <a:latin typeface="Source Sans Pro" panose="020B0503030403020204"/>
            </a:endParaRPr>
          </a:p>
        </p:txBody>
      </p:sp>
      <p:sp>
        <p:nvSpPr>
          <p:cNvPr id="35" name="Rectangle 7"/>
          <p:cNvSpPr>
            <a:spLocks noChangeArrowheads="1"/>
          </p:cNvSpPr>
          <p:nvPr/>
        </p:nvSpPr>
        <p:spPr bwMode="auto">
          <a:xfrm>
            <a:off x="6781800" y="3820648"/>
            <a:ext cx="2133600" cy="533400"/>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err="1">
                <a:solidFill>
                  <a:schemeClr val="accent6"/>
                </a:solidFill>
                <a:latin typeface="Source Sans Pro" panose="020B0503030403020204"/>
              </a:rPr>
              <a:t>myfn</a:t>
            </a:r>
            <a:r>
              <a:rPr lang="en-US" sz="2000" dirty="0">
                <a:solidFill>
                  <a:schemeClr val="accent1"/>
                </a:solidFill>
                <a:latin typeface="Source Sans Pro" panose="020B0503030403020204"/>
              </a:rPr>
              <a:t> </a:t>
            </a:r>
            <a:r>
              <a:rPr lang="en-US" sz="2000" dirty="0">
                <a:solidFill>
                  <a:schemeClr val="bg1"/>
                </a:solidFill>
                <a:latin typeface="Source Sans Pro" panose="020B0503030403020204"/>
              </a:rPr>
              <a:t>stack frame</a:t>
            </a:r>
          </a:p>
        </p:txBody>
      </p:sp>
      <p:sp>
        <p:nvSpPr>
          <p:cNvPr id="36" name="Rectangle 9"/>
          <p:cNvSpPr>
            <a:spLocks noChangeArrowheads="1"/>
          </p:cNvSpPr>
          <p:nvPr/>
        </p:nvSpPr>
        <p:spPr bwMode="auto">
          <a:xfrm>
            <a:off x="6781800" y="4358810"/>
            <a:ext cx="2133600" cy="533400"/>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err="1">
                <a:solidFill>
                  <a:schemeClr val="accent6"/>
                </a:solidFill>
                <a:latin typeface="Source Sans Pro" panose="020B0503030403020204"/>
              </a:rPr>
              <a:t>myfn</a:t>
            </a:r>
            <a:r>
              <a:rPr lang="en-US" sz="2000" dirty="0">
                <a:solidFill>
                  <a:schemeClr val="accent1"/>
                </a:solidFill>
                <a:latin typeface="Source Sans Pro" panose="020B0503030403020204"/>
              </a:rPr>
              <a:t> </a:t>
            </a:r>
            <a:r>
              <a:rPr lang="en-US" sz="2000" dirty="0">
                <a:solidFill>
                  <a:schemeClr val="bg1"/>
                </a:solidFill>
                <a:latin typeface="Source Sans Pro" panose="020B0503030403020204"/>
              </a:rPr>
              <a:t>stack frame</a:t>
            </a:r>
          </a:p>
        </p:txBody>
      </p:sp>
      <p:sp>
        <p:nvSpPr>
          <p:cNvPr id="37" name="Rectangle 7"/>
          <p:cNvSpPr>
            <a:spLocks noChangeArrowheads="1"/>
          </p:cNvSpPr>
          <p:nvPr/>
        </p:nvSpPr>
        <p:spPr bwMode="auto">
          <a:xfrm>
            <a:off x="6781800" y="3282485"/>
            <a:ext cx="2133600" cy="533400"/>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a:solidFill>
                  <a:schemeClr val="accent6"/>
                </a:solidFill>
                <a:latin typeface="Source Sans Pro" panose="020B0503030403020204"/>
              </a:rPr>
              <a:t>main</a:t>
            </a:r>
            <a:r>
              <a:rPr lang="en-US" sz="2000" dirty="0">
                <a:solidFill>
                  <a:schemeClr val="bg1"/>
                </a:solidFill>
                <a:latin typeface="Source Sans Pro" panose="020B0503030403020204"/>
              </a:rPr>
              <a:t> stack frame</a:t>
            </a:r>
          </a:p>
        </p:txBody>
      </p:sp>
      <p:cxnSp>
        <p:nvCxnSpPr>
          <p:cNvPr id="38" name="Straight Arrow Connector 37"/>
          <p:cNvCxnSpPr/>
          <p:nvPr/>
        </p:nvCxnSpPr>
        <p:spPr>
          <a:xfrm flipH="1">
            <a:off x="5864589" y="3343048"/>
            <a:ext cx="917211" cy="1109913"/>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864589" y="4751014"/>
            <a:ext cx="917211" cy="2085526"/>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995053" y="4656863"/>
            <a:ext cx="915635" cy="430887"/>
          </a:xfrm>
          <a:prstGeom prst="rect">
            <a:avLst/>
          </a:prstGeom>
        </p:spPr>
        <p:txBody>
          <a:bodyPr wrap="none">
            <a:spAutoFit/>
          </a:bodyPr>
          <a:lstStyle/>
          <a:p>
            <a:r>
              <a:rPr lang="en-US" sz="2200" dirty="0">
                <a:solidFill>
                  <a:schemeClr val="accent1"/>
                </a:solidFill>
                <a:latin typeface="Source Sans Pro" panose="020B0503030403020204"/>
              </a:rPr>
              <a:t>$sp</a:t>
            </a:r>
            <a:r>
              <a:rPr lang="en-US" sz="2200" dirty="0">
                <a:solidFill>
                  <a:schemeClr val="accent1"/>
                </a:solidFill>
                <a:latin typeface="Source Sans Pro" panose="020B0503030403020204"/>
                <a:sym typeface="Wingdings"/>
              </a:rPr>
              <a:t></a:t>
            </a:r>
            <a:endParaRPr lang="en-US" sz="2200" dirty="0">
              <a:solidFill>
                <a:schemeClr val="accent1"/>
              </a:solidFill>
              <a:latin typeface="Source Sans Pro" panose="020B0503030403020204"/>
            </a:endParaRPr>
          </a:p>
        </p:txBody>
      </p:sp>
    </p:spTree>
    <p:extLst>
      <p:ext uri="{BB962C8B-B14F-4D97-AF65-F5344CB8AC3E}">
        <p14:creationId xmlns:p14="http://schemas.microsoft.com/office/powerpoint/2010/main" val="1103029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59</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a:t>Frame Pointer</a:t>
            </a:r>
          </a:p>
        </p:txBody>
      </p:sp>
      <p:sp>
        <p:nvSpPr>
          <p:cNvPr id="6" name="Rectangle 3"/>
          <p:cNvSpPr txBox="1">
            <a:spLocks noChangeArrowheads="1"/>
          </p:cNvSpPr>
          <p:nvPr/>
        </p:nvSpPr>
        <p:spPr>
          <a:xfrm>
            <a:off x="228600" y="685800"/>
            <a:ext cx="8302625" cy="60960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buNone/>
            </a:pPr>
            <a:r>
              <a:rPr lang="en-US" sz="2800" dirty="0"/>
              <a:t>It is often cumbersome to keep track of location of data on the stack</a:t>
            </a:r>
          </a:p>
          <a:p>
            <a:pPr lvl="1" fontAlgn="auto">
              <a:spcAft>
                <a:spcPts val="0"/>
              </a:spcAft>
            </a:pPr>
            <a:r>
              <a:rPr lang="en-US" sz="2400" dirty="0"/>
              <a:t>The offsets change as new values are pushed onto and popped off of the stack</a:t>
            </a:r>
          </a:p>
          <a:p>
            <a:pPr fontAlgn="auto"/>
            <a:endParaRPr lang="en-US" sz="2400" dirty="0"/>
          </a:p>
          <a:p>
            <a:pPr marL="0" indent="0" fontAlgn="auto">
              <a:buNone/>
            </a:pPr>
            <a:r>
              <a:rPr lang="en-US" sz="2800" dirty="0"/>
              <a:t>Keep a pointer to the bottom of the top stack frame</a:t>
            </a:r>
          </a:p>
          <a:p>
            <a:pPr lvl="1" fontAlgn="auto">
              <a:spcAft>
                <a:spcPts val="0"/>
              </a:spcAft>
            </a:pPr>
            <a:r>
              <a:rPr lang="en-US" sz="2400" dirty="0"/>
              <a:t>Simplifies the task of referring to items on the stack</a:t>
            </a:r>
          </a:p>
          <a:p>
            <a:pPr lvl="1" fontAlgn="auto">
              <a:spcAft>
                <a:spcPts val="0"/>
              </a:spcAft>
            </a:pPr>
            <a:endParaRPr lang="en-US" sz="2400" dirty="0"/>
          </a:p>
          <a:p>
            <a:pPr marL="0" indent="0" fontAlgn="auto">
              <a:buNone/>
            </a:pPr>
            <a:r>
              <a:rPr lang="en-US" sz="2800" dirty="0"/>
              <a:t>A frame pointer, </a:t>
            </a:r>
            <a:r>
              <a:rPr lang="en-US" sz="2800" dirty="0">
                <a:solidFill>
                  <a:schemeClr val="accent1"/>
                </a:solidFill>
              </a:rPr>
              <a:t>x8</a:t>
            </a:r>
            <a:r>
              <a:rPr lang="en-US" sz="2800" dirty="0"/>
              <a:t>, aka </a:t>
            </a:r>
            <a:r>
              <a:rPr lang="en-US" sz="2800" dirty="0" err="1">
                <a:solidFill>
                  <a:schemeClr val="accent1"/>
                </a:solidFill>
              </a:rPr>
              <a:t>fp</a:t>
            </a:r>
            <a:r>
              <a:rPr lang="en-US" sz="2800" dirty="0">
                <a:solidFill>
                  <a:schemeClr val="accent1"/>
                </a:solidFill>
              </a:rPr>
              <a:t>/s0</a:t>
            </a:r>
          </a:p>
          <a:p>
            <a:pPr lvl="1" fontAlgn="auto">
              <a:spcAft>
                <a:spcPts val="0"/>
              </a:spcAft>
            </a:pPr>
            <a:r>
              <a:rPr lang="en-US" sz="2400" dirty="0"/>
              <a:t>Value of </a:t>
            </a:r>
            <a:r>
              <a:rPr lang="en-US" sz="2400" dirty="0" err="1"/>
              <a:t>sp</a:t>
            </a:r>
            <a:r>
              <a:rPr lang="en-US" sz="2400" dirty="0"/>
              <a:t> upon procedure entry</a:t>
            </a:r>
          </a:p>
          <a:p>
            <a:pPr lvl="1" fontAlgn="auto">
              <a:spcAft>
                <a:spcPts val="0"/>
              </a:spcAft>
            </a:pPr>
            <a:r>
              <a:rPr lang="en-US" sz="2400" dirty="0"/>
              <a:t>Can be used to restore </a:t>
            </a:r>
            <a:r>
              <a:rPr lang="en-US" sz="2400" dirty="0" err="1"/>
              <a:t>sp</a:t>
            </a:r>
            <a:r>
              <a:rPr lang="en-US" sz="2400" dirty="0"/>
              <a:t> on exit</a:t>
            </a:r>
          </a:p>
        </p:txBody>
      </p:sp>
    </p:spTree>
    <p:extLst>
      <p:ext uri="{BB962C8B-B14F-4D97-AF65-F5344CB8AC3E}">
        <p14:creationId xmlns:p14="http://schemas.microsoft.com/office/powerpoint/2010/main" val="174579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a:t>
            </a:fld>
            <a:endParaRPr lang="en-US"/>
          </a:p>
        </p:txBody>
      </p:sp>
      <p:sp>
        <p:nvSpPr>
          <p:cNvPr id="5" name="Rectangle 1"/>
          <p:cNvSpPr>
            <a:spLocks noGrp="1" noChangeArrowheads="1"/>
          </p:cNvSpPr>
          <p:nvPr>
            <p:ph type="title" idx="4294967295"/>
          </p:nvPr>
        </p:nvSpPr>
        <p:spPr>
          <a:xfrm>
            <a:off x="228600" y="99745"/>
            <a:ext cx="8915400" cy="782971"/>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a:t>Takeaway 1: Need Jump And Link</a:t>
            </a:r>
          </a:p>
        </p:txBody>
      </p:sp>
      <p:sp>
        <p:nvSpPr>
          <p:cNvPr id="6" name="Rectangle 2"/>
          <p:cNvSpPr txBox="1">
            <a:spLocks noChangeArrowheads="1"/>
          </p:cNvSpPr>
          <p:nvPr/>
        </p:nvSpPr>
        <p:spPr>
          <a:xfrm>
            <a:off x="166255" y="827306"/>
            <a:ext cx="8749145" cy="5422190"/>
          </a:xfrm>
          <a:prstGeom prst="rect">
            <a:avLst/>
          </a:prstGeom>
          <a:ln/>
        </p:spPr>
        <p:txBody>
          <a:bodyPr vert="horz" wrap="square" lIns="91440" tIns="45720" rIns="91440" bIns="45720" rtlCol="0">
            <a:spAutoFit/>
          </a:bodyPr>
          <a:lstStyle>
            <a:lvl1pPr marL="298450" indent="-298450" algn="l" defTabSz="609570" rtl="0" eaLnBrk="1" latinLnBrk="0" hangingPunct="1">
              <a:spcBef>
                <a:spcPts val="0"/>
              </a:spcBef>
              <a:spcAft>
                <a:spcPts val="0"/>
              </a:spcAft>
              <a:buFont typeface="Arial" charset="0"/>
              <a:buChar char="•"/>
              <a:tabLst/>
              <a:defRPr sz="38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34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1"/>
                </a:solidFill>
              </a:rPr>
              <a:t>JAL (Jump And Link) instruction </a:t>
            </a:r>
            <a:r>
              <a:rPr lang="en-GB" dirty="0"/>
              <a:t>moves a new value into the PC, and simultaneously saves the old value in register </a:t>
            </a:r>
            <a:r>
              <a:rPr lang="en-GB" dirty="0">
                <a:solidFill>
                  <a:schemeClr val="accent1"/>
                </a:solidFill>
              </a:rPr>
              <a:t>x1 </a:t>
            </a:r>
            <a:r>
              <a:rPr lang="en-GB" dirty="0">
                <a:solidFill>
                  <a:schemeClr val="tx2"/>
                </a:solidFill>
              </a:rPr>
              <a:t>(aka </a:t>
            </a:r>
            <a:r>
              <a:rPr lang="en-GB" dirty="0">
                <a:solidFill>
                  <a:schemeClr val="accent1"/>
                </a:solidFill>
              </a:rPr>
              <a:t>$</a:t>
            </a:r>
            <a:r>
              <a:rPr lang="en-GB" dirty="0" err="1">
                <a:solidFill>
                  <a:schemeClr val="accent1"/>
                </a:solidFill>
              </a:rPr>
              <a:t>ra</a:t>
            </a:r>
            <a:r>
              <a:rPr lang="en-GB" dirty="0">
                <a:solidFill>
                  <a:schemeClr val="accent1"/>
                </a:solidFill>
              </a:rPr>
              <a:t> </a:t>
            </a:r>
            <a:r>
              <a:rPr lang="en-GB" dirty="0">
                <a:solidFill>
                  <a:schemeClr val="tx2"/>
                </a:solidFill>
              </a:rPr>
              <a:t>or </a:t>
            </a:r>
            <a:r>
              <a:rPr lang="en-GB" dirty="0">
                <a:solidFill>
                  <a:schemeClr val="accent1"/>
                </a:solidFill>
              </a:rPr>
              <a:t>return address</a:t>
            </a:r>
            <a:r>
              <a:rPr lang="en-GB" dirty="0">
                <a:solidFill>
                  <a:schemeClr val="tx2"/>
                </a:solidFill>
              </a:rPr>
              <a:t>)</a:t>
            </a:r>
          </a:p>
          <a:p>
            <a:pPr fontAlgn="auto">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Thus, can get back from the subroutine to the instruction immediately following the jump by transferring control back to PC in register x1</a:t>
            </a:r>
          </a:p>
        </p:txBody>
      </p:sp>
    </p:spTree>
    <p:extLst>
      <p:ext uri="{BB962C8B-B14F-4D97-AF65-F5344CB8AC3E}">
        <p14:creationId xmlns:p14="http://schemas.microsoft.com/office/powerpoint/2010/main" val="408453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60</a:t>
            </a:fld>
            <a:endParaRPr lang="en-US"/>
          </a:p>
        </p:txBody>
      </p:sp>
      <p:sp>
        <p:nvSpPr>
          <p:cNvPr id="5" name="Rectangle 2"/>
          <p:cNvSpPr>
            <a:spLocks noGrp="1" noChangeArrowheads="1"/>
          </p:cNvSpPr>
          <p:nvPr>
            <p:ph type="title"/>
          </p:nvPr>
        </p:nvSpPr>
        <p:spPr>
          <a:xfrm>
            <a:off x="228600" y="255526"/>
            <a:ext cx="8686800" cy="533400"/>
          </a:xfrm>
        </p:spPr>
        <p:txBody>
          <a:bodyPr>
            <a:normAutofit fontScale="90000"/>
          </a:bodyPr>
          <a:lstStyle/>
          <a:p>
            <a:r>
              <a:rPr lang="en-US" dirty="0"/>
              <a:t>The Heap</a:t>
            </a:r>
          </a:p>
        </p:txBody>
      </p:sp>
      <p:sp>
        <p:nvSpPr>
          <p:cNvPr id="6" name="Rectangle 3"/>
          <p:cNvSpPr>
            <a:spLocks noGrp="1" noChangeArrowheads="1"/>
          </p:cNvSpPr>
          <p:nvPr>
            <p:ph idx="1"/>
          </p:nvPr>
        </p:nvSpPr>
        <p:spPr>
          <a:xfrm>
            <a:off x="228600" y="775633"/>
            <a:ext cx="8686800" cy="2618403"/>
          </a:xfrm>
        </p:spPr>
        <p:txBody>
          <a:bodyPr>
            <a:normAutofit/>
          </a:bodyPr>
          <a:lstStyle/>
          <a:p>
            <a:pPr>
              <a:lnSpc>
                <a:spcPct val="94000"/>
              </a:lnSpc>
            </a:pPr>
            <a:r>
              <a:rPr lang="en-US" sz="2800" dirty="0"/>
              <a:t>Heap holds dynamically allocated memory</a:t>
            </a:r>
          </a:p>
          <a:p>
            <a:pPr marL="457200" indent="-457200">
              <a:lnSpc>
                <a:spcPct val="94000"/>
              </a:lnSpc>
              <a:buFont typeface="Arial" charset="0"/>
              <a:buChar char="•"/>
            </a:pPr>
            <a:r>
              <a:rPr lang="en-US" sz="2800" dirty="0"/>
              <a:t>Program must maintain pointers to anything allocated</a:t>
            </a:r>
          </a:p>
          <a:p>
            <a:pPr marL="1200150" lvl="1" indent="-457200">
              <a:lnSpc>
                <a:spcPct val="94000"/>
              </a:lnSpc>
              <a:buFont typeface="Arial" charset="0"/>
              <a:buChar char="•"/>
            </a:pPr>
            <a:r>
              <a:rPr lang="en-US" sz="2400" dirty="0"/>
              <a:t>Example: if x5 holds x</a:t>
            </a:r>
          </a:p>
          <a:p>
            <a:pPr marL="1200150" lvl="1" indent="-457200">
              <a:lnSpc>
                <a:spcPct val="94000"/>
              </a:lnSpc>
              <a:buFont typeface="Arial" charset="0"/>
              <a:buChar char="•"/>
            </a:pPr>
            <a:r>
              <a:rPr lang="en-US" sz="2400" dirty="0" err="1"/>
              <a:t>lw</a:t>
            </a:r>
            <a:r>
              <a:rPr lang="en-US" sz="2400" dirty="0"/>
              <a:t> x6, 0(x5) gets first word x points to</a:t>
            </a:r>
          </a:p>
          <a:p>
            <a:pPr marL="457200" indent="-457200">
              <a:lnSpc>
                <a:spcPct val="94000"/>
              </a:lnSpc>
              <a:buFont typeface="Arial" charset="0"/>
              <a:buChar char="•"/>
            </a:pPr>
            <a:r>
              <a:rPr lang="en-US" sz="2800" dirty="0"/>
              <a:t>Data exists from </a:t>
            </a:r>
            <a:r>
              <a:rPr lang="en-US" sz="2800" dirty="0" err="1">
                <a:solidFill>
                  <a:schemeClr val="accent1"/>
                </a:solidFill>
              </a:rPr>
              <a:t>malloc</a:t>
            </a:r>
            <a:r>
              <a:rPr lang="en-US" sz="2800" dirty="0">
                <a:solidFill>
                  <a:schemeClr val="accent1"/>
                </a:solidFill>
              </a:rPr>
              <a:t>() </a:t>
            </a:r>
            <a:r>
              <a:rPr lang="en-US" sz="2800" dirty="0"/>
              <a:t>to </a:t>
            </a:r>
            <a:r>
              <a:rPr lang="en-US" sz="2800" dirty="0">
                <a:solidFill>
                  <a:schemeClr val="accent1"/>
                </a:solidFill>
              </a:rPr>
              <a:t>free()</a:t>
            </a:r>
          </a:p>
        </p:txBody>
      </p:sp>
      <p:sp>
        <p:nvSpPr>
          <p:cNvPr id="7" name="Content Placeholder 2"/>
          <p:cNvSpPr txBox="1">
            <a:spLocks/>
          </p:cNvSpPr>
          <p:nvPr/>
        </p:nvSpPr>
        <p:spPr>
          <a:xfrm>
            <a:off x="350996" y="4021225"/>
            <a:ext cx="3379993" cy="2074775"/>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chemeClr val="tx2"/>
                </a:solidFill>
                <a:latin typeface="Consolas" pitchFamily="49" charset="0"/>
                <a:cs typeface="Consolas" pitchFamily="49" charset="0"/>
              </a:rPr>
              <a:t>void </a:t>
            </a:r>
            <a:r>
              <a:rPr lang="en-US" sz="1800" dirty="0" err="1">
                <a:solidFill>
                  <a:schemeClr val="tx2"/>
                </a:solidFill>
                <a:latin typeface="Consolas" pitchFamily="49" charset="0"/>
                <a:cs typeface="Consolas" pitchFamily="49" charset="0"/>
              </a:rPr>
              <a:t>some_function</a:t>
            </a:r>
            <a:r>
              <a:rPr lang="en-US" sz="1800" dirty="0">
                <a:solidFill>
                  <a:schemeClr val="tx2"/>
                </a:solidFill>
                <a:latin typeface="Consolas" pitchFamily="49" charset="0"/>
                <a:cs typeface="Consolas" pitchFamily="49" charset="0"/>
              </a:rPr>
              <a:t>() {</a:t>
            </a:r>
          </a:p>
          <a:p>
            <a:r>
              <a:rPr lang="en-US" sz="1800" dirty="0">
                <a:solidFill>
                  <a:schemeClr val="tx2"/>
                </a:solidFill>
                <a:latin typeface="Consolas" pitchFamily="49" charset="0"/>
                <a:cs typeface="Consolas" pitchFamily="49" charset="0"/>
              </a:rPr>
              <a:t>  </a:t>
            </a:r>
            <a:r>
              <a:rPr lang="en-US" sz="1800" dirty="0" err="1">
                <a:solidFill>
                  <a:schemeClr val="tx2"/>
                </a:solidFill>
                <a:latin typeface="Consolas" pitchFamily="49" charset="0"/>
                <a:cs typeface="Consolas" pitchFamily="49" charset="0"/>
              </a:rPr>
              <a:t>int</a:t>
            </a:r>
            <a:r>
              <a:rPr lang="en-US" sz="1800" dirty="0">
                <a:solidFill>
                  <a:schemeClr val="tx2"/>
                </a:solidFill>
                <a:latin typeface="Consolas" pitchFamily="49" charset="0"/>
                <a:cs typeface="Consolas" pitchFamily="49" charset="0"/>
              </a:rPr>
              <a:t> *x = </a:t>
            </a:r>
            <a:r>
              <a:rPr lang="en-US" sz="1800" dirty="0" err="1">
                <a:solidFill>
                  <a:schemeClr val="tx2"/>
                </a:solidFill>
                <a:latin typeface="Consolas" pitchFamily="49" charset="0"/>
                <a:cs typeface="Consolas" pitchFamily="49" charset="0"/>
              </a:rPr>
              <a:t>malloc</a:t>
            </a:r>
            <a:r>
              <a:rPr lang="en-US" sz="1800" dirty="0">
                <a:solidFill>
                  <a:schemeClr val="tx2"/>
                </a:solidFill>
                <a:latin typeface="Consolas" pitchFamily="49" charset="0"/>
                <a:cs typeface="Consolas" pitchFamily="49" charset="0"/>
              </a:rPr>
              <a:t>(1000);</a:t>
            </a:r>
          </a:p>
          <a:p>
            <a:r>
              <a:rPr lang="en-US" sz="1800" dirty="0">
                <a:solidFill>
                  <a:schemeClr val="tx2"/>
                </a:solidFill>
                <a:latin typeface="Consolas" pitchFamily="49" charset="0"/>
                <a:cs typeface="Consolas" pitchFamily="49" charset="0"/>
              </a:rPr>
              <a:t>  </a:t>
            </a:r>
            <a:r>
              <a:rPr lang="en-US" sz="1800" dirty="0" err="1">
                <a:solidFill>
                  <a:schemeClr val="tx2"/>
                </a:solidFill>
                <a:latin typeface="Consolas" pitchFamily="49" charset="0"/>
                <a:cs typeface="Consolas" pitchFamily="49" charset="0"/>
              </a:rPr>
              <a:t>int</a:t>
            </a:r>
            <a:r>
              <a:rPr lang="en-US" sz="1800" dirty="0">
                <a:solidFill>
                  <a:schemeClr val="tx2"/>
                </a:solidFill>
                <a:latin typeface="Consolas" pitchFamily="49" charset="0"/>
                <a:cs typeface="Consolas" pitchFamily="49" charset="0"/>
              </a:rPr>
              <a:t> *y = </a:t>
            </a:r>
            <a:r>
              <a:rPr lang="en-US" sz="1800" dirty="0" err="1">
                <a:solidFill>
                  <a:schemeClr val="tx2"/>
                </a:solidFill>
                <a:latin typeface="Consolas" pitchFamily="49" charset="0"/>
                <a:cs typeface="Consolas" pitchFamily="49" charset="0"/>
              </a:rPr>
              <a:t>malloc</a:t>
            </a:r>
            <a:r>
              <a:rPr lang="en-US" sz="1800" dirty="0">
                <a:solidFill>
                  <a:schemeClr val="tx2"/>
                </a:solidFill>
                <a:latin typeface="Consolas" pitchFamily="49" charset="0"/>
                <a:cs typeface="Consolas" pitchFamily="49" charset="0"/>
              </a:rPr>
              <a:t>(2000);</a:t>
            </a:r>
          </a:p>
          <a:p>
            <a:r>
              <a:rPr lang="en-US" sz="1800" dirty="0">
                <a:solidFill>
                  <a:schemeClr val="tx2"/>
                </a:solidFill>
                <a:latin typeface="Consolas" pitchFamily="49" charset="0"/>
                <a:cs typeface="Consolas" pitchFamily="49" charset="0"/>
              </a:rPr>
              <a:t>  free(y);</a:t>
            </a:r>
          </a:p>
          <a:p>
            <a:r>
              <a:rPr lang="en-US" sz="1800" dirty="0">
                <a:solidFill>
                  <a:schemeClr val="tx2"/>
                </a:solidFill>
                <a:latin typeface="Consolas" pitchFamily="49" charset="0"/>
                <a:cs typeface="Consolas" pitchFamily="49" charset="0"/>
              </a:rPr>
              <a:t>  </a:t>
            </a:r>
            <a:r>
              <a:rPr lang="en-US" sz="1800" dirty="0" err="1">
                <a:solidFill>
                  <a:schemeClr val="tx2"/>
                </a:solidFill>
                <a:latin typeface="Consolas" pitchFamily="49" charset="0"/>
                <a:cs typeface="Consolas" pitchFamily="49" charset="0"/>
              </a:rPr>
              <a:t>int</a:t>
            </a:r>
            <a:r>
              <a:rPr lang="en-US" sz="1800" dirty="0">
                <a:solidFill>
                  <a:schemeClr val="tx2"/>
                </a:solidFill>
                <a:latin typeface="Consolas" pitchFamily="49" charset="0"/>
                <a:cs typeface="Consolas" pitchFamily="49" charset="0"/>
              </a:rPr>
              <a:t> *z = </a:t>
            </a:r>
            <a:r>
              <a:rPr lang="en-US" sz="1800" dirty="0" err="1">
                <a:solidFill>
                  <a:schemeClr val="tx2"/>
                </a:solidFill>
                <a:latin typeface="Consolas" pitchFamily="49" charset="0"/>
                <a:cs typeface="Consolas" pitchFamily="49" charset="0"/>
              </a:rPr>
              <a:t>malloc</a:t>
            </a:r>
            <a:r>
              <a:rPr lang="en-US" sz="1800" dirty="0">
                <a:solidFill>
                  <a:schemeClr val="tx2"/>
                </a:solidFill>
                <a:latin typeface="Consolas" pitchFamily="49" charset="0"/>
                <a:cs typeface="Consolas" pitchFamily="49" charset="0"/>
              </a:rPr>
              <a:t>(3000);</a:t>
            </a:r>
          </a:p>
          <a:p>
            <a:r>
              <a:rPr lang="en-US" sz="1800" dirty="0">
                <a:solidFill>
                  <a:schemeClr val="tx2"/>
                </a:solidFill>
                <a:latin typeface="Consolas" pitchFamily="49" charset="0"/>
                <a:cs typeface="Consolas" pitchFamily="49" charset="0"/>
              </a:rPr>
              <a:t>}</a:t>
            </a:r>
          </a:p>
          <a:p>
            <a:endParaRPr lang="en-US" sz="1800" dirty="0">
              <a:solidFill>
                <a:schemeClr val="tx2"/>
              </a:solidFill>
              <a:latin typeface="Consolas" pitchFamily="49" charset="0"/>
              <a:cs typeface="Consolas" pitchFamily="49" charset="0"/>
            </a:endParaRPr>
          </a:p>
          <a:p>
            <a:endParaRPr lang="en-US" sz="1800" dirty="0">
              <a:solidFill>
                <a:schemeClr val="tx2"/>
              </a:solidFill>
              <a:latin typeface="Consolas" pitchFamily="49" charset="0"/>
              <a:cs typeface="Consolas" pitchFamily="49" charset="0"/>
            </a:endParaRPr>
          </a:p>
        </p:txBody>
      </p:sp>
      <p:sp>
        <p:nvSpPr>
          <p:cNvPr id="8" name="Rectangle 7"/>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a:solidFill>
                <a:schemeClr val="bg1"/>
              </a:solidFill>
              <a:latin typeface="Source Sans Pro" panose="020B0503030403020204"/>
            </a:endParaRPr>
          </a:p>
        </p:txBody>
      </p:sp>
      <p:sp>
        <p:nvSpPr>
          <p:cNvPr id="9" name="Rectangle 7"/>
          <p:cNvSpPr>
            <a:spLocks noChangeArrowheads="1"/>
          </p:cNvSpPr>
          <p:nvPr>
            <p:custDataLst>
              <p:tags r:id="rId2"/>
            </p:custDataLst>
          </p:nvPr>
        </p:nvSpPr>
        <p:spPr bwMode="auto">
          <a:xfrm>
            <a:off x="4267200" y="3319613"/>
            <a:ext cx="1600200" cy="402942"/>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0" name="Rectangle 7"/>
          <p:cNvSpPr>
            <a:spLocks noChangeArrowheads="1"/>
          </p:cNvSpPr>
          <p:nvPr>
            <p:custDataLst>
              <p:tags r:id="rId3"/>
            </p:custDataLst>
          </p:nvPr>
        </p:nvSpPr>
        <p:spPr bwMode="auto">
          <a:xfrm>
            <a:off x="4267200" y="3722555"/>
            <a:ext cx="1600200" cy="1096305"/>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1600" b="1" dirty="0">
                <a:solidFill>
                  <a:schemeClr val="bg1"/>
                </a:solidFill>
                <a:latin typeface="Source Sans Pro" panose="020B0503030403020204"/>
              </a:rPr>
              <a:t>stack</a:t>
            </a:r>
          </a:p>
          <a:p>
            <a:r>
              <a:rPr lang="en-US" sz="1600" b="1" dirty="0">
                <a:latin typeface="Source Sans Pro" panose="020B0503030403020204"/>
              </a:rPr>
              <a:t>X</a:t>
            </a:r>
          </a:p>
          <a:p>
            <a:r>
              <a:rPr lang="en-US" sz="1600" b="1" dirty="0">
                <a:solidFill>
                  <a:schemeClr val="bg1"/>
                </a:solidFill>
                <a:latin typeface="Source Sans Pro" panose="020B0503030403020204"/>
              </a:rPr>
              <a:t>Y</a:t>
            </a:r>
          </a:p>
          <a:p>
            <a:r>
              <a:rPr lang="en-US" sz="1600" b="1" dirty="0">
                <a:latin typeface="Source Sans Pro" panose="020B0503030403020204"/>
              </a:rPr>
              <a:t>z</a:t>
            </a:r>
            <a:endParaRPr lang="en-US" sz="1600" b="1" dirty="0">
              <a:solidFill>
                <a:schemeClr val="bg1"/>
              </a:solidFill>
              <a:latin typeface="Source Sans Pro" panose="020B0503030403020204"/>
            </a:endParaRPr>
          </a:p>
        </p:txBody>
      </p:sp>
      <p:sp>
        <p:nvSpPr>
          <p:cNvPr id="11"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code</a:t>
            </a:r>
          </a:p>
        </p:txBody>
      </p:sp>
      <p:sp>
        <p:nvSpPr>
          <p:cNvPr id="12" name="Rectangle 11"/>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heap</a:t>
            </a:r>
          </a:p>
        </p:txBody>
      </p:sp>
      <p:sp>
        <p:nvSpPr>
          <p:cNvPr id="13"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4"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static data</a:t>
            </a:r>
          </a:p>
        </p:txBody>
      </p:sp>
      <p:cxnSp>
        <p:nvCxnSpPr>
          <p:cNvPr id="15" name="Straight Arrow Connector 14"/>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65894" y="5224222"/>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4"/>
          <p:cNvSpPr>
            <a:spLocks noChangeArrowheads="1"/>
          </p:cNvSpPr>
          <p:nvPr/>
        </p:nvSpPr>
        <p:spPr bwMode="auto">
          <a:xfrm>
            <a:off x="6781800" y="2806448"/>
            <a:ext cx="2133600" cy="3518152"/>
          </a:xfrm>
          <a:prstGeom prst="rect">
            <a:avLst/>
          </a:prstGeom>
          <a:noFill/>
          <a:ln w="57150">
            <a:solidFill>
              <a:srgbClr val="94531C"/>
            </a:solidFill>
            <a:miter lim="800000"/>
            <a:headEnd/>
            <a:tailEnd/>
          </a:ln>
          <a:effectLst/>
        </p:spPr>
        <p:txBody>
          <a:bodyPr wrap="none" anchor="ctr"/>
          <a:lstStyle/>
          <a:p>
            <a:endParaRPr lang="en-US"/>
          </a:p>
        </p:txBody>
      </p:sp>
      <p:sp>
        <p:nvSpPr>
          <p:cNvPr id="19" name="Rectangle 9"/>
          <p:cNvSpPr>
            <a:spLocks noChangeArrowheads="1"/>
          </p:cNvSpPr>
          <p:nvPr/>
        </p:nvSpPr>
        <p:spPr bwMode="auto">
          <a:xfrm>
            <a:off x="6819883" y="5766540"/>
            <a:ext cx="2066543" cy="533400"/>
          </a:xfrm>
          <a:prstGeom prst="rect">
            <a:avLst/>
          </a:prstGeom>
          <a:solidFill>
            <a:srgbClr val="FFC000"/>
          </a:solidFill>
          <a:ln w="9525">
            <a:solidFill>
              <a:schemeClr val="accent1"/>
            </a:solidFill>
            <a:miter lim="800000"/>
            <a:headEnd/>
            <a:tailEnd/>
          </a:ln>
          <a:effectLst/>
        </p:spPr>
        <p:txBody>
          <a:bodyPr wrap="none" anchor="ctr"/>
          <a:lstStyle/>
          <a:p>
            <a:pPr algn="ctr"/>
            <a:r>
              <a:rPr lang="en-US" dirty="0">
                <a:solidFill>
                  <a:schemeClr val="tx2"/>
                </a:solidFill>
                <a:latin typeface="Source Sans Pro" panose="020B0503030403020204"/>
              </a:rPr>
              <a:t>1000 bytes</a:t>
            </a:r>
          </a:p>
        </p:txBody>
      </p:sp>
      <p:cxnSp>
        <p:nvCxnSpPr>
          <p:cNvPr id="21" name="Straight Arrow Connector 20"/>
          <p:cNvCxnSpPr/>
          <p:nvPr/>
        </p:nvCxnSpPr>
        <p:spPr>
          <a:xfrm flipH="1">
            <a:off x="5864589" y="2806448"/>
            <a:ext cx="917211" cy="2705628"/>
          </a:xfrm>
          <a:prstGeom prst="straightConnector1">
            <a:avLst/>
          </a:prstGeom>
          <a:ln w="57150">
            <a:solidFill>
              <a:srgbClr val="94531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72000" y="4159262"/>
            <a:ext cx="2153353" cy="214067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867400" y="5805093"/>
            <a:ext cx="914400" cy="494847"/>
          </a:xfrm>
          <a:prstGeom prst="straightConnector1">
            <a:avLst/>
          </a:prstGeom>
          <a:ln w="57150">
            <a:solidFill>
              <a:srgbClr val="94531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12741" y="4446499"/>
            <a:ext cx="2192859" cy="1224418"/>
          </a:xfrm>
          <a:prstGeom prst="straightConnector1">
            <a:avLst/>
          </a:prstGeom>
          <a:ln w="28575">
            <a:solidFill>
              <a:srgbClr val="FF2F9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0" y="4722434"/>
            <a:ext cx="2133600" cy="948483"/>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7"/>
          <p:cNvSpPr>
            <a:spLocks noChangeArrowheads="1"/>
          </p:cNvSpPr>
          <p:nvPr/>
        </p:nvSpPr>
        <p:spPr bwMode="auto">
          <a:xfrm>
            <a:off x="6817717" y="4653614"/>
            <a:ext cx="2066543" cy="1143000"/>
          </a:xfrm>
          <a:prstGeom prst="rect">
            <a:avLst/>
          </a:prstGeom>
          <a:solidFill>
            <a:schemeClr val="accent2">
              <a:lumMod val="40000"/>
              <a:lumOff val="60000"/>
            </a:schemeClr>
          </a:solidFill>
          <a:ln w="9525">
            <a:solidFill>
              <a:schemeClr val="accent1"/>
            </a:solidFill>
            <a:miter lim="800000"/>
            <a:headEnd/>
            <a:tailEnd/>
          </a:ln>
          <a:effectLst/>
        </p:spPr>
        <p:txBody>
          <a:bodyPr wrap="none" anchor="ctr"/>
          <a:lstStyle/>
          <a:p>
            <a:pPr algn="ctr"/>
            <a:r>
              <a:rPr lang="en-US" dirty="0">
                <a:solidFill>
                  <a:schemeClr val="tx2"/>
                </a:solidFill>
              </a:rPr>
              <a:t>2000 bytes</a:t>
            </a:r>
          </a:p>
        </p:txBody>
      </p:sp>
      <p:sp>
        <p:nvSpPr>
          <p:cNvPr id="20" name="Rectangle 7"/>
          <p:cNvSpPr>
            <a:spLocks noChangeArrowheads="1"/>
          </p:cNvSpPr>
          <p:nvPr/>
        </p:nvSpPr>
        <p:spPr bwMode="auto">
          <a:xfrm>
            <a:off x="6815328" y="4271754"/>
            <a:ext cx="2066543" cy="1510107"/>
          </a:xfrm>
          <a:prstGeom prst="rect">
            <a:avLst/>
          </a:prstGeom>
          <a:solidFill>
            <a:schemeClr val="accent5">
              <a:lumMod val="40000"/>
              <a:lumOff val="60000"/>
            </a:schemeClr>
          </a:solidFill>
          <a:ln w="9525">
            <a:solidFill>
              <a:schemeClr val="accent1"/>
            </a:solidFill>
            <a:miter lim="800000"/>
            <a:headEnd/>
            <a:tailEnd/>
          </a:ln>
          <a:effectLst/>
        </p:spPr>
        <p:txBody>
          <a:bodyPr wrap="none" anchor="ctr"/>
          <a:lstStyle/>
          <a:p>
            <a:pPr algn="ctr"/>
            <a:r>
              <a:rPr lang="en-US" dirty="0">
                <a:solidFill>
                  <a:schemeClr val="tx2"/>
                </a:solidFill>
                <a:latin typeface="Source Sans Pro" panose="020B0503030403020204"/>
              </a:rPr>
              <a:t>3000 bytes</a:t>
            </a:r>
          </a:p>
        </p:txBody>
      </p:sp>
    </p:spTree>
    <p:extLst>
      <p:ext uri="{BB962C8B-B14F-4D97-AF65-F5344CB8AC3E}">
        <p14:creationId xmlns:p14="http://schemas.microsoft.com/office/powerpoint/2010/main" val="253423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2000"/>
                                        <p:tgtEl>
                                          <p:spTgt spid="26"/>
                                        </p:tgtEl>
                                      </p:cBhvr>
                                    </p:animEffect>
                                    <p:set>
                                      <p:cBhvr>
                                        <p:cTn id="19" dur="1" fill="hold">
                                          <p:stCondLst>
                                            <p:cond delay="1999"/>
                                          </p:stCondLst>
                                        </p:cTn>
                                        <p:tgtEl>
                                          <p:spTgt spid="26"/>
                                        </p:tgtEl>
                                        <p:attrNameLst>
                                          <p:attrName>style.visibility</p:attrName>
                                        </p:attrNameLst>
                                      </p:cBhvr>
                                      <p:to>
                                        <p:strVal val="hidden"/>
                                      </p:to>
                                    </p:set>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6" grpId="1" animBg="1"/>
      <p:bldP spid="2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61</a:t>
            </a:fld>
            <a:endParaRPr lang="en-US"/>
          </a:p>
        </p:txBody>
      </p:sp>
      <p:sp>
        <p:nvSpPr>
          <p:cNvPr id="5" name="Rectangle 2"/>
          <p:cNvSpPr>
            <a:spLocks noGrp="1" noChangeArrowheads="1"/>
          </p:cNvSpPr>
          <p:nvPr>
            <p:ph type="title"/>
          </p:nvPr>
        </p:nvSpPr>
        <p:spPr>
          <a:xfrm>
            <a:off x="228600" y="157370"/>
            <a:ext cx="8686800" cy="533400"/>
          </a:xfrm>
        </p:spPr>
        <p:txBody>
          <a:bodyPr>
            <a:normAutofit fontScale="90000"/>
          </a:bodyPr>
          <a:lstStyle/>
          <a:p>
            <a:r>
              <a:rPr lang="en-US" dirty="0"/>
              <a:t>Data Segment</a:t>
            </a:r>
          </a:p>
        </p:txBody>
      </p:sp>
      <p:sp>
        <p:nvSpPr>
          <p:cNvPr id="6" name="Rectangle 3"/>
          <p:cNvSpPr>
            <a:spLocks noGrp="1" noChangeArrowheads="1"/>
          </p:cNvSpPr>
          <p:nvPr>
            <p:ph idx="1"/>
          </p:nvPr>
        </p:nvSpPr>
        <p:spPr>
          <a:xfrm>
            <a:off x="152400" y="609600"/>
            <a:ext cx="8839200" cy="5638800"/>
          </a:xfrm>
        </p:spPr>
        <p:txBody>
          <a:bodyPr>
            <a:normAutofit/>
          </a:bodyPr>
          <a:lstStyle/>
          <a:p>
            <a:pPr marL="0" indent="0">
              <a:lnSpc>
                <a:spcPct val="94000"/>
              </a:lnSpc>
              <a:buNone/>
            </a:pPr>
            <a:r>
              <a:rPr lang="en-US" sz="3200" dirty="0">
                <a:solidFill>
                  <a:schemeClr val="tx2"/>
                </a:solidFill>
              </a:rPr>
              <a:t>Data segment contains global variables</a:t>
            </a:r>
          </a:p>
          <a:p>
            <a:pPr marL="457200" lvl="1" indent="-457200">
              <a:lnSpc>
                <a:spcPct val="94000"/>
              </a:lnSpc>
              <a:buClrTx/>
              <a:buFont typeface="Arial" charset="0"/>
              <a:buChar char="•"/>
            </a:pPr>
            <a:r>
              <a:rPr lang="en-US" sz="2800" dirty="0">
                <a:solidFill>
                  <a:schemeClr val="tx2"/>
                </a:solidFill>
              </a:rPr>
              <a:t>Exist for all time, accessible to all routines</a:t>
            </a:r>
          </a:p>
          <a:p>
            <a:pPr marL="457200" indent="-457200">
              <a:lnSpc>
                <a:spcPct val="94000"/>
              </a:lnSpc>
              <a:buFont typeface="Arial" charset="0"/>
              <a:buChar char="•"/>
            </a:pPr>
            <a:r>
              <a:rPr lang="en-US" sz="2800" dirty="0">
                <a:solidFill>
                  <a:schemeClr val="tx2"/>
                </a:solidFill>
              </a:rPr>
              <a:t>Accessed w/global pointer</a:t>
            </a:r>
          </a:p>
          <a:p>
            <a:pPr marL="1200150" lvl="1" indent="-457200">
              <a:lnSpc>
                <a:spcPct val="94000"/>
              </a:lnSpc>
              <a:buFont typeface="Arial" charset="0"/>
              <a:buChar char="•"/>
            </a:pPr>
            <a:r>
              <a:rPr lang="en-US" sz="2400" dirty="0" err="1">
                <a:solidFill>
                  <a:schemeClr val="accent1"/>
                </a:solidFill>
              </a:rPr>
              <a:t>gp</a:t>
            </a:r>
            <a:r>
              <a:rPr lang="en-US" sz="2400" dirty="0">
                <a:solidFill>
                  <a:schemeClr val="accent1"/>
                </a:solidFill>
              </a:rPr>
              <a:t>, x3</a:t>
            </a:r>
            <a:r>
              <a:rPr lang="en-US" sz="2400" dirty="0">
                <a:solidFill>
                  <a:schemeClr val="tx2"/>
                </a:solidFill>
              </a:rPr>
              <a:t>, points to middle of segment</a:t>
            </a:r>
          </a:p>
          <a:p>
            <a:pPr marL="1200150" lvl="1" indent="-457200">
              <a:lnSpc>
                <a:spcPct val="94000"/>
              </a:lnSpc>
              <a:buFont typeface="Arial" charset="0"/>
              <a:buChar char="•"/>
            </a:pPr>
            <a:r>
              <a:rPr lang="en-US" sz="2400" dirty="0">
                <a:solidFill>
                  <a:schemeClr val="tx2"/>
                </a:solidFill>
              </a:rPr>
              <a:t>Example:    </a:t>
            </a:r>
            <a:r>
              <a:rPr lang="en-US" sz="2400" dirty="0" err="1">
                <a:solidFill>
                  <a:schemeClr val="tx2"/>
                </a:solidFill>
              </a:rPr>
              <a:t>lw</a:t>
            </a:r>
            <a:r>
              <a:rPr lang="en-US" sz="2400" dirty="0">
                <a:solidFill>
                  <a:schemeClr val="tx2"/>
                </a:solidFill>
              </a:rPr>
              <a:t> x5, 0(</a:t>
            </a:r>
            <a:r>
              <a:rPr lang="en-US" sz="2400" dirty="0" err="1">
                <a:solidFill>
                  <a:schemeClr val="tx2"/>
                </a:solidFill>
              </a:rPr>
              <a:t>gp</a:t>
            </a:r>
            <a:r>
              <a:rPr lang="en-US" sz="2400" dirty="0">
                <a:solidFill>
                  <a:schemeClr val="tx2"/>
                </a:solidFill>
              </a:rPr>
              <a:t>) gets middle-most word</a:t>
            </a:r>
          </a:p>
          <a:p>
            <a:pPr lvl="1" indent="0">
              <a:lnSpc>
                <a:spcPct val="94000"/>
              </a:lnSpc>
              <a:buNone/>
            </a:pPr>
            <a:r>
              <a:rPr lang="en-US" sz="2400" dirty="0">
                <a:solidFill>
                  <a:schemeClr val="tx2"/>
                </a:solidFill>
              </a:rPr>
              <a:t>					(here, </a:t>
            </a:r>
            <a:r>
              <a:rPr lang="en-US" sz="2400" dirty="0" err="1">
                <a:solidFill>
                  <a:schemeClr val="tx2"/>
                </a:solidFill>
              </a:rPr>
              <a:t>max_players</a:t>
            </a:r>
            <a:r>
              <a:rPr lang="en-US" sz="2400" dirty="0">
                <a:solidFill>
                  <a:schemeClr val="tx2"/>
                </a:solidFill>
              </a:rPr>
              <a:t>)</a:t>
            </a:r>
            <a:r>
              <a:rPr lang="en-US" dirty="0">
                <a:solidFill>
                  <a:schemeClr val="tx2"/>
                </a:solidFill>
              </a:rPr>
              <a:t> </a:t>
            </a:r>
          </a:p>
          <a:p>
            <a:pPr>
              <a:lnSpc>
                <a:spcPct val="94000"/>
              </a:lnSpc>
            </a:pPr>
            <a:endParaRPr lang="en-US" sz="2800" dirty="0">
              <a:solidFill>
                <a:schemeClr val="tx2"/>
              </a:solidFill>
            </a:endParaRPr>
          </a:p>
        </p:txBody>
      </p:sp>
      <p:sp>
        <p:nvSpPr>
          <p:cNvPr id="7" name="Rectangle 4"/>
          <p:cNvSpPr>
            <a:spLocks noChangeArrowheads="1"/>
          </p:cNvSpPr>
          <p:nvPr/>
        </p:nvSpPr>
        <p:spPr bwMode="auto">
          <a:xfrm>
            <a:off x="6781800" y="4452960"/>
            <a:ext cx="2133600" cy="1871639"/>
          </a:xfrm>
          <a:prstGeom prst="rect">
            <a:avLst/>
          </a:prstGeom>
          <a:noFill/>
          <a:ln w="57150">
            <a:solidFill>
              <a:schemeClr val="accent1"/>
            </a:solidFill>
            <a:miter lim="800000"/>
            <a:headEnd/>
            <a:tailEnd/>
          </a:ln>
          <a:effectLst/>
        </p:spPr>
        <p:txBody>
          <a:bodyPr wrap="none" anchor="ctr"/>
          <a:lstStyle/>
          <a:p>
            <a:endParaRPr lang="en-US"/>
          </a:p>
        </p:txBody>
      </p:sp>
      <p:cxnSp>
        <p:nvCxnSpPr>
          <p:cNvPr id="8" name="Straight Arrow Connector 7"/>
          <p:cNvCxnSpPr/>
          <p:nvPr/>
        </p:nvCxnSpPr>
        <p:spPr>
          <a:xfrm flipH="1">
            <a:off x="5867400" y="4452960"/>
            <a:ext cx="914400" cy="1391892"/>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867400" y="6052795"/>
            <a:ext cx="914400" cy="247146"/>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228600" y="4267200"/>
            <a:ext cx="3770494" cy="22860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a:t>
            </a:r>
            <a:r>
              <a:rPr lang="en-US" sz="2200" dirty="0" err="1">
                <a:solidFill>
                  <a:schemeClr val="tx2"/>
                </a:solidFill>
                <a:latin typeface="Consolas" pitchFamily="49" charset="0"/>
                <a:cs typeface="Consolas" pitchFamily="49" charset="0"/>
              </a:rPr>
              <a:t>max_players</a:t>
            </a:r>
            <a:r>
              <a:rPr lang="en-US" sz="2200" dirty="0">
                <a:solidFill>
                  <a:schemeClr val="tx2"/>
                </a:solidFill>
                <a:latin typeface="Consolas" pitchFamily="49" charset="0"/>
                <a:cs typeface="Consolas" pitchFamily="49" charset="0"/>
              </a:rPr>
              <a:t> = 4;</a:t>
            </a:r>
          </a:p>
          <a:p>
            <a:endParaRPr lang="en-US" sz="2200" dirty="0">
              <a:solidFill>
                <a:schemeClr val="tx2"/>
              </a:solidFill>
              <a:latin typeface="Consolas" pitchFamily="49" charset="0"/>
              <a:cs typeface="Consolas" pitchFamily="49" charset="0"/>
            </a:endParaRPr>
          </a:p>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a:t>
            </a:r>
            <a:r>
              <a:rPr lang="en-US" sz="2200" dirty="0">
                <a:solidFill>
                  <a:schemeClr val="accent1"/>
                </a:solidFill>
                <a:latin typeface="Consolas" pitchFamily="49" charset="0"/>
                <a:cs typeface="Consolas" pitchFamily="49" charset="0"/>
              </a:rPr>
              <a:t>main</a:t>
            </a:r>
            <a:r>
              <a:rPr lang="en-US" sz="2200" dirty="0">
                <a:solidFill>
                  <a:schemeClr val="tx2"/>
                </a:solidFill>
                <a:latin typeface="Consolas" pitchFamily="49" charset="0"/>
                <a:cs typeface="Consolas" pitchFamily="49" charset="0"/>
              </a:rPr>
              <a:t>(...) {</a:t>
            </a:r>
          </a:p>
          <a:p>
            <a:r>
              <a:rPr lang="en-US" sz="2200" dirty="0">
                <a:solidFill>
                  <a:schemeClr val="tx2"/>
                </a:solidFill>
                <a:latin typeface="Consolas" pitchFamily="49" charset="0"/>
                <a:cs typeface="Consolas" pitchFamily="49" charset="0"/>
              </a:rPr>
              <a:t>	...</a:t>
            </a:r>
          </a:p>
          <a:p>
            <a:r>
              <a:rPr lang="en-US" sz="2200" dirty="0">
                <a:solidFill>
                  <a:schemeClr val="tx2"/>
                </a:solidFill>
                <a:latin typeface="Consolas" pitchFamily="49" charset="0"/>
                <a:cs typeface="Consolas" pitchFamily="49" charset="0"/>
              </a:rPr>
              <a:t>}</a:t>
            </a:r>
          </a:p>
        </p:txBody>
      </p:sp>
      <p:sp>
        <p:nvSpPr>
          <p:cNvPr id="11" name="Rectangle 10"/>
          <p:cNvSpPr/>
          <p:nvPr/>
        </p:nvSpPr>
        <p:spPr>
          <a:xfrm>
            <a:off x="6033363" y="5210145"/>
            <a:ext cx="862737" cy="400110"/>
          </a:xfrm>
          <a:prstGeom prst="rect">
            <a:avLst/>
          </a:prstGeom>
        </p:spPr>
        <p:txBody>
          <a:bodyPr wrap="none">
            <a:spAutoFit/>
          </a:bodyPr>
          <a:lstStyle/>
          <a:p>
            <a:r>
              <a:rPr lang="en-US" sz="2000" dirty="0">
                <a:solidFill>
                  <a:schemeClr val="accent1"/>
                </a:solidFill>
                <a:latin typeface="Source Sans Pro" panose="020B0503030403020204"/>
              </a:rPr>
              <a:t>  </a:t>
            </a:r>
            <a:r>
              <a:rPr lang="en-US" sz="2000" dirty="0" err="1">
                <a:solidFill>
                  <a:schemeClr val="accent1"/>
                </a:solidFill>
                <a:latin typeface="Source Sans Pro" panose="020B0503030403020204"/>
              </a:rPr>
              <a:t>gp</a:t>
            </a:r>
            <a:r>
              <a:rPr lang="en-US" sz="2000" dirty="0">
                <a:solidFill>
                  <a:schemeClr val="accent1"/>
                </a:solidFill>
                <a:latin typeface="Source Sans Pro" panose="020B0503030403020204"/>
                <a:sym typeface="Wingdings"/>
              </a:rPr>
              <a:t></a:t>
            </a:r>
            <a:endParaRPr lang="en-US" sz="2000" dirty="0">
              <a:solidFill>
                <a:schemeClr val="accent1"/>
              </a:solidFill>
              <a:latin typeface="Source Sans Pro" panose="020B0503030403020204"/>
            </a:endParaRPr>
          </a:p>
        </p:txBody>
      </p:sp>
      <p:sp>
        <p:nvSpPr>
          <p:cNvPr id="12" name="Rectangle 4"/>
          <p:cNvSpPr>
            <a:spLocks noChangeArrowheads="1"/>
          </p:cNvSpPr>
          <p:nvPr/>
        </p:nvSpPr>
        <p:spPr bwMode="auto">
          <a:xfrm>
            <a:off x="6775862" y="5218073"/>
            <a:ext cx="2133600" cy="344527"/>
          </a:xfrm>
          <a:prstGeom prst="rect">
            <a:avLst/>
          </a:prstGeom>
          <a:noFill/>
          <a:ln w="9525">
            <a:solidFill>
              <a:schemeClr val="tx2"/>
            </a:solidFill>
            <a:miter lim="800000"/>
            <a:headEnd/>
            <a:tailEnd/>
          </a:ln>
          <a:effectLst/>
        </p:spPr>
        <p:txBody>
          <a:bodyPr wrap="none" anchor="ctr"/>
          <a:lstStyle/>
          <a:p>
            <a:pPr algn="ctr"/>
            <a:r>
              <a:rPr lang="en-US" sz="2400" dirty="0">
                <a:solidFill>
                  <a:schemeClr val="tx2"/>
                </a:solidFill>
                <a:latin typeface="Source Sans Pro" panose="020B0503030403020204"/>
              </a:rPr>
              <a:t>4</a:t>
            </a:r>
          </a:p>
        </p:txBody>
      </p:sp>
      <p:sp>
        <p:nvSpPr>
          <p:cNvPr id="13" name="Rectangle 12"/>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a:solidFill>
                <a:schemeClr val="bg1"/>
              </a:solidFill>
              <a:latin typeface="Source Sans Pro" panose="020B0503030403020204"/>
            </a:endParaRPr>
          </a:p>
        </p:txBody>
      </p:sp>
      <p:sp>
        <p:nvSpPr>
          <p:cNvPr id="14" name="Rectangle 7"/>
          <p:cNvSpPr>
            <a:spLocks noChangeArrowheads="1"/>
          </p:cNvSpPr>
          <p:nvPr>
            <p:custDataLst>
              <p:tags r:id="rId2"/>
            </p:custDataLst>
          </p:nvPr>
        </p:nvSpPr>
        <p:spPr bwMode="auto">
          <a:xfrm>
            <a:off x="4267200" y="4049182"/>
            <a:ext cx="1600200" cy="403779"/>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5" name="Rectangle 7"/>
          <p:cNvSpPr>
            <a:spLocks noChangeArrowheads="1"/>
          </p:cNvSpPr>
          <p:nvPr>
            <p:custDataLst>
              <p:tags r:id="rId3"/>
            </p:custDataLst>
          </p:nvPr>
        </p:nvSpPr>
        <p:spPr bwMode="auto">
          <a:xfrm>
            <a:off x="4267200" y="4455921"/>
            <a:ext cx="1600200" cy="362939"/>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000" b="1" dirty="0">
                <a:solidFill>
                  <a:schemeClr val="bg1"/>
                </a:solidFill>
                <a:latin typeface="Source Sans Pro" panose="020B0503030403020204"/>
              </a:rPr>
              <a:t>stack</a:t>
            </a:r>
          </a:p>
        </p:txBody>
      </p:sp>
      <p:sp>
        <p:nvSpPr>
          <p:cNvPr id="16"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code</a:t>
            </a:r>
          </a:p>
        </p:txBody>
      </p:sp>
      <p:sp>
        <p:nvSpPr>
          <p:cNvPr id="17" name="Rectangle 16"/>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heap</a:t>
            </a:r>
          </a:p>
        </p:txBody>
      </p:sp>
      <p:sp>
        <p:nvSpPr>
          <p:cNvPr id="18"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9"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static data</a:t>
            </a:r>
          </a:p>
        </p:txBody>
      </p:sp>
      <p:cxnSp>
        <p:nvCxnSpPr>
          <p:cNvPr id="20" name="Straight Arrow Connector 19"/>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65894" y="5175625"/>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144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62</a:t>
            </a:fld>
            <a:endParaRPr lang="en-US"/>
          </a:p>
        </p:txBody>
      </p:sp>
      <p:sp>
        <p:nvSpPr>
          <p:cNvPr id="5" name="Rectangle 4"/>
          <p:cNvSpPr/>
          <p:nvPr>
            <p:custDataLst>
              <p:tags r:id="rId1"/>
            </p:custDataLst>
          </p:nvPr>
        </p:nvSpPr>
        <p:spPr>
          <a:xfrm>
            <a:off x="0" y="3657600"/>
            <a:ext cx="7010400" cy="3274743"/>
          </a:xfrm>
          <a:prstGeom prst="rect">
            <a:avLst/>
          </a:prstGeom>
        </p:spPr>
        <p:txBody>
          <a:bodyPr wrap="square">
            <a:spAutoFit/>
          </a:bodyPr>
          <a:lstStyle/>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n = 100;</a:t>
            </a:r>
          </a:p>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main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argc</a:t>
            </a:r>
            <a:r>
              <a:rPr lang="en-US" sz="2200" dirty="0">
                <a:solidFill>
                  <a:schemeClr val="tx2"/>
                </a:solidFill>
                <a:latin typeface="Consolas" charset="0"/>
                <a:ea typeface="Consolas" charset="0"/>
                <a:cs typeface="Consolas" charset="0"/>
              </a:rPr>
              <a:t>, char* </a:t>
            </a:r>
            <a:r>
              <a:rPr lang="en-US" sz="2200" dirty="0" err="1">
                <a:solidFill>
                  <a:schemeClr val="tx2"/>
                </a:solidFill>
                <a:latin typeface="Consolas" charset="0"/>
                <a:ea typeface="Consolas" charset="0"/>
                <a:cs typeface="Consolas" charset="0"/>
              </a:rPr>
              <a:t>argv</a:t>
            </a:r>
            <a:r>
              <a:rPr lang="en-US" sz="2200" dirty="0">
                <a:solidFill>
                  <a:schemeClr val="tx2"/>
                </a:solidFill>
                <a:latin typeface="Consolas" charset="0"/>
                <a:ea typeface="Consolas" charset="0"/>
                <a:cs typeface="Consolas" charset="0"/>
              </a:rPr>
              <a:t>[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i, m = n, sum = 0;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 = </a:t>
            </a:r>
            <a:r>
              <a:rPr lang="en-US" sz="2200" dirty="0" err="1">
                <a:solidFill>
                  <a:schemeClr val="tx2"/>
                </a:solidFill>
                <a:latin typeface="Consolas" charset="0"/>
                <a:ea typeface="Consolas" charset="0"/>
                <a:cs typeface="Consolas" charset="0"/>
              </a:rPr>
              <a:t>malloc</a:t>
            </a:r>
            <a:r>
              <a:rPr lang="en-US" sz="2200" dirty="0">
                <a:solidFill>
                  <a:schemeClr val="tx2"/>
                </a:solidFill>
                <a:latin typeface="Consolas" charset="0"/>
                <a:ea typeface="Consolas" charset="0"/>
                <a:cs typeface="Consolas" charset="0"/>
              </a:rPr>
              <a:t>(4*m + 4);</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for (i = 1; i &lt;= m; i++)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sum += i; A[i] = sum;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printf</a:t>
            </a:r>
            <a:r>
              <a:rPr lang="en-US" sz="2200" dirty="0">
                <a:solidFill>
                  <a:schemeClr val="tx2"/>
                </a:solidFill>
                <a:latin typeface="Consolas" charset="0"/>
                <a:ea typeface="Consolas" charset="0"/>
                <a:cs typeface="Consolas" charset="0"/>
              </a:rPr>
              <a:t> ("Sum 1 to %d is %d\n", n, sum);</a:t>
            </a:r>
          </a:p>
          <a:p>
            <a:pPr marL="342900" lvl="0" indent="-342900">
              <a:spcBef>
                <a:spcPct val="20000"/>
              </a:spcBef>
              <a:buSzPct val="80000"/>
            </a:pPr>
            <a:r>
              <a:rPr lang="en-US" sz="2200" dirty="0">
                <a:solidFill>
                  <a:schemeClr val="tx2"/>
                </a:solidFill>
                <a:latin typeface="Consolas" charset="0"/>
                <a:ea typeface="Consolas" charset="0"/>
                <a:cs typeface="Consolas" charset="0"/>
              </a:rPr>
              <a:t>}</a:t>
            </a:r>
          </a:p>
        </p:txBody>
      </p:sp>
      <p:sp>
        <p:nvSpPr>
          <p:cNvPr id="6" name="Rectangle 5"/>
          <p:cNvSpPr/>
          <p:nvPr/>
        </p:nvSpPr>
        <p:spPr>
          <a:xfrm>
            <a:off x="0" y="554338"/>
            <a:ext cx="9571512" cy="2772297"/>
          </a:xfrm>
          <a:prstGeom prst="rect">
            <a:avLst/>
          </a:prstGeom>
        </p:spPr>
        <p:txBody>
          <a:bodyPr wrap="square">
            <a:spAutoFit/>
          </a:bodyPr>
          <a:lstStyle/>
          <a:p>
            <a:pPr marL="342900" lvl="0" indent="-342900">
              <a:spcBef>
                <a:spcPct val="20000"/>
              </a:spcBef>
              <a:buSzPct val="80000"/>
              <a:tabLst>
                <a:tab pos="3200400" algn="l"/>
                <a:tab pos="3543300" algn="l"/>
                <a:tab pos="5086350" algn="l"/>
                <a:tab pos="6858000" algn="l"/>
              </a:tabLst>
            </a:pPr>
            <a:r>
              <a:rPr lang="en-US" sz="3200" dirty="0">
                <a:solidFill>
                  <a:schemeClr val="accent1"/>
                </a:solidFill>
                <a:latin typeface="Source Sans Pro" panose="020B0503030403020204"/>
                <a:cs typeface="Arial" pitchFamily="34" charset="0"/>
              </a:rPr>
              <a:t>Variables                Visibility	Lifetime	Location</a:t>
            </a:r>
          </a:p>
          <a:p>
            <a:pPr marL="342900" lvl="0" indent="-342900">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Function-Local</a:t>
            </a:r>
          </a:p>
          <a:p>
            <a:pPr marL="34290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Global</a:t>
            </a:r>
          </a:p>
          <a:p>
            <a:pPr marL="342900" lvl="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Dynamic</a:t>
            </a:r>
          </a:p>
        </p:txBody>
      </p:sp>
      <p:grpSp>
        <p:nvGrpSpPr>
          <p:cNvPr id="7" name="Group 6"/>
          <p:cNvGrpSpPr/>
          <p:nvPr/>
        </p:nvGrpSpPr>
        <p:grpSpPr>
          <a:xfrm>
            <a:off x="0" y="670143"/>
            <a:ext cx="8534400" cy="2987457"/>
            <a:chOff x="304800" y="762000"/>
            <a:chExt cx="8534400" cy="2987457"/>
          </a:xfrm>
        </p:grpSpPr>
        <p:cxnSp>
          <p:nvCxnSpPr>
            <p:cNvPr id="8" name="Straight Connector 7"/>
            <p:cNvCxnSpPr/>
            <p:nvPr/>
          </p:nvCxnSpPr>
          <p:spPr>
            <a:xfrm>
              <a:off x="5105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04800" y="2057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4800" y="2819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04800" y="12192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4800" y="3581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5715001"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a:solidFill>
                  <a:schemeClr val="tx2"/>
                </a:solidFill>
                <a:latin typeface="Source Sans Pro" panose="020B0503030403020204"/>
                <a:ea typeface="Consolas" charset="0"/>
                <a:cs typeface="Consolas" charset="0"/>
              </a:rPr>
              <a:t>i</a:t>
            </a:r>
            <a:r>
              <a:rPr lang="en-US" sz="3200" dirty="0">
                <a:solidFill>
                  <a:schemeClr val="tx2"/>
                </a:solidFill>
                <a:latin typeface="Source Sans Pro" panose="020B0503030403020204"/>
              </a:rPr>
              <a:t> ?</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a:solidFill>
                  <a:schemeClr val="tx2"/>
                </a:solidFill>
                <a:latin typeface="Source Sans Pro" panose="020B0503030403020204"/>
                <a:cs typeface="Arial" pitchFamily="34" charset="0"/>
              </a:rPr>
              <a:t>Text</a:t>
            </a:r>
          </a:p>
        </p:txBody>
      </p:sp>
      <p:sp>
        <p:nvSpPr>
          <p:cNvPr id="17" name="Rectangle 16"/>
          <p:cNvSpPr/>
          <p:nvPr/>
        </p:nvSpPr>
        <p:spPr>
          <a:xfrm>
            <a:off x="5715000"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a:solidFill>
                  <a:schemeClr val="tx2"/>
                </a:solidFill>
                <a:latin typeface="Source Sans Pro" panose="020B0503030403020204"/>
                <a:ea typeface="Consolas" charset="0"/>
                <a:cs typeface="Consolas" charset="0"/>
              </a:rPr>
              <a:t>n</a:t>
            </a:r>
            <a:r>
              <a:rPr lang="en-US" sz="3200" dirty="0">
                <a:solidFill>
                  <a:schemeClr val="tx2"/>
                </a:solidFill>
                <a:latin typeface="Source Sans Pro" panose="020B0503030403020204"/>
              </a:rPr>
              <a:t> ?</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a:solidFill>
                  <a:schemeClr val="tx2"/>
                </a:solidFill>
                <a:latin typeface="Source Sans Pro" panose="020B0503030403020204"/>
                <a:cs typeface="Arial" pitchFamily="34" charset="0"/>
              </a:rPr>
              <a:t>Text</a:t>
            </a:r>
          </a:p>
        </p:txBody>
      </p:sp>
      <p:sp>
        <p:nvSpPr>
          <p:cNvPr id="18" name="Rectangle 17"/>
          <p:cNvSpPr/>
          <p:nvPr/>
        </p:nvSpPr>
        <p:spPr>
          <a:xfrm>
            <a:off x="5726624"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a:solidFill>
                  <a:schemeClr val="accent6"/>
                </a:solidFill>
                <a:latin typeface="Consolas" panose="020B0609020204030204" pitchFamily="49" charset="0"/>
                <a:ea typeface="Consolas" charset="0"/>
                <a:cs typeface="Consolas" charset="0"/>
              </a:rPr>
              <a:t>main</a:t>
            </a:r>
            <a:r>
              <a:rPr lang="en-US" sz="3200" dirty="0">
                <a:solidFill>
                  <a:schemeClr val="tx2"/>
                </a:solidFill>
                <a:latin typeface="Source Sans Pro" panose="020B0503030403020204"/>
              </a:rPr>
              <a:t> ?</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a:solidFill>
                  <a:schemeClr val="tx2"/>
                </a:solidFill>
                <a:latin typeface="Source Sans Pro" panose="020B0503030403020204"/>
                <a:cs typeface="Arial" pitchFamily="34" charset="0"/>
              </a:rPr>
              <a:t>Text</a:t>
            </a:r>
          </a:p>
        </p:txBody>
      </p:sp>
    </p:spTree>
    <p:extLst>
      <p:ext uri="{BB962C8B-B14F-4D97-AF65-F5344CB8AC3E}">
        <p14:creationId xmlns:p14="http://schemas.microsoft.com/office/powerpoint/2010/main" val="219831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63</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bg1"/>
                </a:solidFill>
                <a:latin typeface="Source Sans Pro" panose="020B0503030403020204"/>
              </a:rPr>
              <a:t>system reserved</a:t>
            </a: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a:solidFill>
                  <a:schemeClr val="bg1"/>
                </a:solidFill>
                <a:latin typeface="Source Sans Pro" panose="020B0503030403020204"/>
              </a:rPr>
              <a:t>stack</a:t>
            </a: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tx1"/>
                </a:solidFill>
                <a:latin typeface="Source Sans Pro" panose="020B0503030403020204"/>
              </a:rPr>
              <a:t>system reserved</a:t>
            </a: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custDataLst>
              <p:tags r:id="rId7"/>
            </p:custDataLst>
          </p:nvPr>
        </p:nvSpPr>
        <p:spPr>
          <a:xfrm>
            <a:off x="708560" y="4572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0xfffffffc</a:t>
            </a:r>
          </a:p>
        </p:txBody>
      </p:sp>
      <p:sp>
        <p:nvSpPr>
          <p:cNvPr id="19" name="TextBox 18"/>
          <p:cNvSpPr txBox="1"/>
          <p:nvPr>
            <p:custDataLst>
              <p:tags r:id="rId8"/>
            </p:custDataLst>
          </p:nvPr>
        </p:nvSpPr>
        <p:spPr>
          <a:xfrm>
            <a:off x="685800" y="6410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0x00000000</a:t>
            </a:r>
          </a:p>
        </p:txBody>
      </p:sp>
      <p:sp>
        <p:nvSpPr>
          <p:cNvPr id="20" name="TextBox 19"/>
          <p:cNvSpPr txBox="1"/>
          <p:nvPr>
            <p:custDataLst>
              <p:tags r:id="rId9"/>
            </p:custDataLst>
          </p:nvPr>
        </p:nvSpPr>
        <p:spPr>
          <a:xfrm>
            <a:off x="708560" y="21437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0x7ffffffc</a:t>
            </a:r>
          </a:p>
        </p:txBody>
      </p:sp>
      <p:sp>
        <p:nvSpPr>
          <p:cNvPr id="21" name="TextBox 20"/>
          <p:cNvSpPr txBox="1"/>
          <p:nvPr>
            <p:custDataLst>
              <p:tags r:id="rId10"/>
            </p:custDataLst>
          </p:nvPr>
        </p:nvSpPr>
        <p:spPr>
          <a:xfrm>
            <a:off x="708560" y="17526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0x80000000</a:t>
            </a:r>
          </a:p>
        </p:txBody>
      </p:sp>
      <p:sp>
        <p:nvSpPr>
          <p:cNvPr id="22" name="TextBox 21"/>
          <p:cNvSpPr txBox="1"/>
          <p:nvPr>
            <p:custDataLst>
              <p:tags r:id="rId11"/>
            </p:custDataLst>
          </p:nvPr>
        </p:nvSpPr>
        <p:spPr>
          <a:xfrm>
            <a:off x="708560" y="51054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0x10000000</a:t>
            </a:r>
          </a:p>
        </p:txBody>
      </p:sp>
      <p:sp>
        <p:nvSpPr>
          <p:cNvPr id="23" name="TextBox 22"/>
          <p:cNvSpPr txBox="1"/>
          <p:nvPr>
            <p:custDataLst>
              <p:tags r:id="rId12"/>
            </p:custDataLst>
          </p:nvPr>
        </p:nvSpPr>
        <p:spPr>
          <a:xfrm>
            <a:off x="685800" y="6029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0x00400000</a:t>
            </a:r>
          </a:p>
        </p:txBody>
      </p:sp>
      <p:sp>
        <p:nvSpPr>
          <p:cNvPr id="24" name="Rectangle 7"/>
          <p:cNvSpPr>
            <a:spLocks noChangeArrowheads="1"/>
          </p:cNvSpPr>
          <p:nvPr>
            <p:custDataLst>
              <p:tags r:id="rId13"/>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a:solidFill>
                  <a:schemeClr val="tx2">
                    <a:lumMod val="10000"/>
                  </a:schemeClr>
                </a:solidFill>
                <a:latin typeface="Source Sans Pro" panose="020B0503030403020204"/>
              </a:rPr>
              <a:t>code (text)</a:t>
            </a:r>
          </a:p>
        </p:txBody>
      </p:sp>
      <p:sp>
        <p:nvSpPr>
          <p:cNvPr id="25" name="Rectangle 7"/>
          <p:cNvSpPr>
            <a:spLocks noChangeArrowheads="1"/>
          </p:cNvSpPr>
          <p:nvPr>
            <p:custDataLst>
              <p:tags r:id="rId14"/>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static data</a:t>
            </a:r>
          </a:p>
        </p:txBody>
      </p:sp>
      <p:sp>
        <p:nvSpPr>
          <p:cNvPr id="26" name="Rectangle 7"/>
          <p:cNvSpPr>
            <a:spLocks noChangeArrowheads="1"/>
          </p:cNvSpPr>
          <p:nvPr>
            <p:custDataLst>
              <p:tags r:id="rId15"/>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dynamic data (heap)</a:t>
            </a:r>
          </a:p>
        </p:txBody>
      </p:sp>
      <p:sp>
        <p:nvSpPr>
          <p:cNvPr id="27" name="TextBox 26"/>
          <p:cNvSpPr txBox="1"/>
          <p:nvPr/>
        </p:nvSpPr>
        <p:spPr>
          <a:xfrm>
            <a:off x="6910286" y="3729335"/>
            <a:ext cx="2069797" cy="430887"/>
          </a:xfrm>
          <a:prstGeom prst="rect">
            <a:avLst/>
          </a:prstGeom>
          <a:noFill/>
          <a:ln>
            <a:noFill/>
          </a:ln>
        </p:spPr>
        <p:txBody>
          <a:bodyPr wrap="none" rtlCol="0">
            <a:spAutoFit/>
          </a:bodyPr>
          <a:lstStyle/>
          <a:p>
            <a:r>
              <a:rPr lang="en-US" sz="2200" dirty="0">
                <a:solidFill>
                  <a:schemeClr val="accent1"/>
                </a:solidFill>
                <a:latin typeface="Source Sans Pro" panose="020B0503030403020204"/>
              </a:rPr>
              <a:t>“Data Memory”</a:t>
            </a:r>
          </a:p>
        </p:txBody>
      </p:sp>
      <p:sp>
        <p:nvSpPr>
          <p:cNvPr id="28" name="TextBox 27"/>
          <p:cNvSpPr txBox="1"/>
          <p:nvPr/>
        </p:nvSpPr>
        <p:spPr>
          <a:xfrm>
            <a:off x="6586890" y="5793488"/>
            <a:ext cx="2557110" cy="430887"/>
          </a:xfrm>
          <a:prstGeom prst="rect">
            <a:avLst/>
          </a:prstGeom>
          <a:noFill/>
          <a:ln>
            <a:noFill/>
          </a:ln>
        </p:spPr>
        <p:txBody>
          <a:bodyPr wrap="none" rtlCol="0">
            <a:spAutoFit/>
          </a:bodyPr>
          <a:lstStyle/>
          <a:p>
            <a:r>
              <a:rPr lang="en-US" sz="2200" dirty="0">
                <a:solidFill>
                  <a:schemeClr val="accent1"/>
                </a:solidFill>
                <a:latin typeface="Source Sans Pro" panose="020B0503030403020204"/>
              </a:rPr>
              <a:t>“Program Memory”</a:t>
            </a:r>
          </a:p>
        </p:txBody>
      </p:sp>
      <p:cxnSp>
        <p:nvCxnSpPr>
          <p:cNvPr id="29" name="Straight Arrow Connector 28"/>
          <p:cNvCxnSpPr/>
          <p:nvPr/>
        </p:nvCxnSpPr>
        <p:spPr>
          <a:xfrm flipH="1">
            <a:off x="6324599" y="6019800"/>
            <a:ext cx="3657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a:off x="6400800" y="2275820"/>
            <a:ext cx="509486" cy="3286780"/>
          </a:xfrm>
          <a:prstGeom prst="rightBrace">
            <a:avLst>
              <a:gd name="adj1" fmla="val 8333"/>
              <a:gd name="adj2" fmla="val 50426"/>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ource Sans Pro" panose="020B0503030403020204"/>
            </a:endParaRPr>
          </a:p>
        </p:txBody>
      </p:sp>
    </p:spTree>
    <p:extLst>
      <p:ext uri="{BB962C8B-B14F-4D97-AF65-F5344CB8AC3E}">
        <p14:creationId xmlns:p14="http://schemas.microsoft.com/office/powerpoint/2010/main" val="284770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64</a:t>
            </a:fld>
            <a:endParaRPr lang="en-US"/>
          </a:p>
        </p:txBody>
      </p:sp>
      <p:sp>
        <p:nvSpPr>
          <p:cNvPr id="5" name="Rectangle 4"/>
          <p:cNvSpPr/>
          <p:nvPr>
            <p:custDataLst>
              <p:tags r:id="rId1"/>
            </p:custDataLst>
          </p:nvPr>
        </p:nvSpPr>
        <p:spPr>
          <a:xfrm>
            <a:off x="0" y="3657600"/>
            <a:ext cx="7010400" cy="3274743"/>
          </a:xfrm>
          <a:prstGeom prst="rect">
            <a:avLst/>
          </a:prstGeom>
        </p:spPr>
        <p:txBody>
          <a:bodyPr wrap="square">
            <a:spAutoFit/>
          </a:bodyPr>
          <a:lstStyle/>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n = 100;</a:t>
            </a:r>
          </a:p>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main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argc</a:t>
            </a:r>
            <a:r>
              <a:rPr lang="en-US" sz="2200" dirty="0">
                <a:solidFill>
                  <a:schemeClr val="tx2"/>
                </a:solidFill>
                <a:latin typeface="Consolas" charset="0"/>
                <a:ea typeface="Consolas" charset="0"/>
                <a:cs typeface="Consolas" charset="0"/>
              </a:rPr>
              <a:t>, char* </a:t>
            </a:r>
            <a:r>
              <a:rPr lang="en-US" sz="2200" dirty="0" err="1">
                <a:solidFill>
                  <a:schemeClr val="tx2"/>
                </a:solidFill>
                <a:latin typeface="Consolas" charset="0"/>
                <a:ea typeface="Consolas" charset="0"/>
                <a:cs typeface="Consolas" charset="0"/>
              </a:rPr>
              <a:t>argv</a:t>
            </a:r>
            <a:r>
              <a:rPr lang="en-US" sz="2200" dirty="0">
                <a:solidFill>
                  <a:schemeClr val="tx2"/>
                </a:solidFill>
                <a:latin typeface="Consolas" charset="0"/>
                <a:ea typeface="Consolas" charset="0"/>
                <a:cs typeface="Consolas" charset="0"/>
              </a:rPr>
              <a:t>[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i, m = n, sum = 0;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 = </a:t>
            </a:r>
            <a:r>
              <a:rPr lang="en-US" sz="2200" dirty="0" err="1">
                <a:solidFill>
                  <a:schemeClr val="tx2"/>
                </a:solidFill>
                <a:latin typeface="Consolas" charset="0"/>
                <a:ea typeface="Consolas" charset="0"/>
                <a:cs typeface="Consolas" charset="0"/>
              </a:rPr>
              <a:t>malloc</a:t>
            </a:r>
            <a:r>
              <a:rPr lang="en-US" sz="2200" dirty="0">
                <a:solidFill>
                  <a:schemeClr val="tx2"/>
                </a:solidFill>
                <a:latin typeface="Consolas" charset="0"/>
                <a:ea typeface="Consolas" charset="0"/>
                <a:cs typeface="Consolas" charset="0"/>
              </a:rPr>
              <a:t>(4*m + 4);</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for (i = 1; i &lt;= m; i++)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sum += i; A[i] = sum;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printf</a:t>
            </a:r>
            <a:r>
              <a:rPr lang="en-US" sz="2200" dirty="0">
                <a:solidFill>
                  <a:schemeClr val="tx2"/>
                </a:solidFill>
                <a:latin typeface="Consolas" charset="0"/>
                <a:ea typeface="Consolas" charset="0"/>
                <a:cs typeface="Consolas" charset="0"/>
              </a:rPr>
              <a:t> ("Sum 1 to %d is %d\n", n, sum);</a:t>
            </a:r>
          </a:p>
          <a:p>
            <a:pPr marL="342900" lvl="0" indent="-342900">
              <a:spcBef>
                <a:spcPct val="20000"/>
              </a:spcBef>
              <a:buSzPct val="80000"/>
            </a:pPr>
            <a:r>
              <a:rPr lang="en-US" sz="2200" dirty="0">
                <a:solidFill>
                  <a:schemeClr val="tx2"/>
                </a:solidFill>
                <a:latin typeface="Consolas" charset="0"/>
                <a:ea typeface="Consolas" charset="0"/>
                <a:cs typeface="Consolas" charset="0"/>
              </a:rPr>
              <a:t>}</a:t>
            </a:r>
          </a:p>
        </p:txBody>
      </p:sp>
      <p:sp>
        <p:nvSpPr>
          <p:cNvPr id="6" name="Rectangle 5"/>
          <p:cNvSpPr/>
          <p:nvPr/>
        </p:nvSpPr>
        <p:spPr>
          <a:xfrm>
            <a:off x="228600" y="554338"/>
            <a:ext cx="8610600" cy="3096232"/>
          </a:xfrm>
          <a:prstGeom prst="rect">
            <a:avLst/>
          </a:prstGeom>
        </p:spPr>
        <p:txBody>
          <a:bodyPr wrap="square">
            <a:spAutoFit/>
          </a:bodyPr>
          <a:lstStyle/>
          <a:p>
            <a:pPr marL="342900" lvl="0" indent="-342900">
              <a:spcBef>
                <a:spcPct val="20000"/>
              </a:spcBef>
              <a:buSzPct val="80000"/>
              <a:tabLst>
                <a:tab pos="3200400" algn="l"/>
                <a:tab pos="3543300" algn="l"/>
                <a:tab pos="5086350" algn="l"/>
                <a:tab pos="6858000" algn="l"/>
              </a:tabLst>
            </a:pPr>
            <a:r>
              <a:rPr lang="en-US" sz="3200" dirty="0">
                <a:solidFill>
                  <a:schemeClr val="accent1"/>
                </a:solidFill>
                <a:latin typeface="Source Sans Pro" panose="020B0503030403020204"/>
                <a:cs typeface="Arial" pitchFamily="34" charset="0"/>
              </a:rPr>
              <a:t>Variables                 Visibility	Lifetime	Location</a:t>
            </a:r>
          </a:p>
          <a:p>
            <a:pPr marL="342900" lvl="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Function-Local</a:t>
            </a:r>
          </a:p>
          <a:p>
            <a:pPr marL="34290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Global</a:t>
            </a:r>
          </a:p>
          <a:p>
            <a:pPr marL="342900" lvl="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Dynamic</a:t>
            </a:r>
          </a:p>
        </p:txBody>
      </p:sp>
      <p:grpSp>
        <p:nvGrpSpPr>
          <p:cNvPr id="7" name="Group 6"/>
          <p:cNvGrpSpPr/>
          <p:nvPr/>
        </p:nvGrpSpPr>
        <p:grpSpPr>
          <a:xfrm>
            <a:off x="381000" y="751634"/>
            <a:ext cx="8534400" cy="2987457"/>
            <a:chOff x="304800" y="762000"/>
            <a:chExt cx="8534400" cy="2987457"/>
          </a:xfrm>
        </p:grpSpPr>
        <p:cxnSp>
          <p:nvCxnSpPr>
            <p:cNvPr id="8" name="Straight Connector 7"/>
            <p:cNvCxnSpPr/>
            <p:nvPr/>
          </p:nvCxnSpPr>
          <p:spPr>
            <a:xfrm>
              <a:off x="5105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04800" y="2057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4800" y="2819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04800" y="12192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4800" y="3581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252201" y="1671935"/>
            <a:ext cx="1789914" cy="461665"/>
          </a:xfrm>
          <a:prstGeom prst="rect">
            <a:avLst/>
          </a:prstGeom>
          <a:noFill/>
        </p:spPr>
        <p:txBody>
          <a:bodyPr wrap="none" rtlCol="0">
            <a:spAutoFit/>
          </a:bodyPr>
          <a:lstStyle/>
          <a:p>
            <a:r>
              <a:rPr lang="en-US" sz="2400" dirty="0">
                <a:solidFill>
                  <a:schemeClr val="accent1"/>
                </a:solidFill>
                <a:latin typeface="Source Sans Pro" panose="020B0503030403020204"/>
              </a:rPr>
              <a:t>i, m</a:t>
            </a:r>
            <a:r>
              <a:rPr lang="en-US" sz="2400">
                <a:solidFill>
                  <a:schemeClr val="accent1"/>
                </a:solidFill>
                <a:latin typeface="Source Sans Pro" panose="020B0503030403020204"/>
              </a:rPr>
              <a:t>, sum, A</a:t>
            </a:r>
            <a:endParaRPr lang="en-US" sz="2400" dirty="0">
              <a:solidFill>
                <a:schemeClr val="accent1"/>
              </a:solidFill>
              <a:latin typeface="Source Sans Pro" panose="020B0503030403020204"/>
            </a:endParaRPr>
          </a:p>
        </p:txBody>
      </p:sp>
      <p:sp>
        <p:nvSpPr>
          <p:cNvPr id="20" name="TextBox 19"/>
          <p:cNvSpPr txBox="1"/>
          <p:nvPr/>
        </p:nvSpPr>
        <p:spPr>
          <a:xfrm>
            <a:off x="2053270" y="2218452"/>
            <a:ext cx="867545" cy="461665"/>
          </a:xfrm>
          <a:prstGeom prst="rect">
            <a:avLst/>
          </a:prstGeom>
          <a:noFill/>
        </p:spPr>
        <p:txBody>
          <a:bodyPr wrap="none" rtlCol="0">
            <a:spAutoFit/>
          </a:bodyPr>
          <a:lstStyle/>
          <a:p>
            <a:r>
              <a:rPr lang="en-US" sz="2400" dirty="0">
                <a:solidFill>
                  <a:schemeClr val="accent1"/>
                </a:solidFill>
                <a:latin typeface="Source Sans Pro" panose="020B0503030403020204"/>
              </a:rPr>
              <a:t>n, </a:t>
            </a:r>
            <a:r>
              <a:rPr lang="en-US" sz="2400" dirty="0" err="1">
                <a:solidFill>
                  <a:schemeClr val="accent1"/>
                </a:solidFill>
                <a:latin typeface="Source Sans Pro" panose="020B0503030403020204"/>
              </a:rPr>
              <a:t>str</a:t>
            </a:r>
            <a:endParaRPr lang="en-US" sz="2400" dirty="0">
              <a:solidFill>
                <a:schemeClr val="accent1"/>
              </a:solidFill>
              <a:latin typeface="Source Sans Pro" panose="020B0503030403020204"/>
            </a:endParaRPr>
          </a:p>
        </p:txBody>
      </p:sp>
      <p:sp>
        <p:nvSpPr>
          <p:cNvPr id="21" name="TextBox 20"/>
          <p:cNvSpPr txBox="1"/>
          <p:nvPr/>
        </p:nvSpPr>
        <p:spPr>
          <a:xfrm>
            <a:off x="3124200" y="1381985"/>
            <a:ext cx="1896673" cy="461665"/>
          </a:xfrm>
          <a:prstGeom prst="rect">
            <a:avLst/>
          </a:prstGeom>
          <a:noFill/>
        </p:spPr>
        <p:txBody>
          <a:bodyPr wrap="none" rtlCol="0">
            <a:spAutoFit/>
          </a:bodyPr>
          <a:lstStyle/>
          <a:p>
            <a:r>
              <a:rPr lang="en-US" sz="2400" dirty="0">
                <a:solidFill>
                  <a:schemeClr val="accent1"/>
                </a:solidFill>
                <a:latin typeface="Source Sans Pro" panose="020B0503030403020204"/>
              </a:rPr>
              <a:t>w/in function</a:t>
            </a:r>
          </a:p>
        </p:txBody>
      </p:sp>
      <p:sp>
        <p:nvSpPr>
          <p:cNvPr id="22" name="TextBox 21"/>
          <p:cNvSpPr txBox="1"/>
          <p:nvPr/>
        </p:nvSpPr>
        <p:spPr>
          <a:xfrm>
            <a:off x="5255741" y="1229585"/>
            <a:ext cx="1572867"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function </a:t>
            </a:r>
          </a:p>
          <a:p>
            <a:pPr algn="ctr"/>
            <a:r>
              <a:rPr lang="en-US" sz="2400" dirty="0">
                <a:solidFill>
                  <a:schemeClr val="accent1"/>
                </a:solidFill>
                <a:latin typeface="Source Sans Pro" panose="020B0503030403020204"/>
              </a:rPr>
              <a:t>invocation</a:t>
            </a:r>
          </a:p>
        </p:txBody>
      </p:sp>
      <p:sp>
        <p:nvSpPr>
          <p:cNvPr id="23" name="TextBox 22"/>
          <p:cNvSpPr txBox="1"/>
          <p:nvPr/>
        </p:nvSpPr>
        <p:spPr>
          <a:xfrm>
            <a:off x="7283749" y="1458185"/>
            <a:ext cx="902811" cy="461665"/>
          </a:xfrm>
          <a:prstGeom prst="rect">
            <a:avLst/>
          </a:prstGeom>
          <a:noFill/>
        </p:spPr>
        <p:txBody>
          <a:bodyPr wrap="none" rtlCol="0">
            <a:spAutoFit/>
          </a:bodyPr>
          <a:lstStyle/>
          <a:p>
            <a:r>
              <a:rPr lang="en-US" sz="2400" dirty="0">
                <a:solidFill>
                  <a:schemeClr val="accent1"/>
                </a:solidFill>
                <a:latin typeface="Source Sans Pro" panose="020B0503030403020204"/>
              </a:rPr>
              <a:t>stack</a:t>
            </a:r>
          </a:p>
        </p:txBody>
      </p:sp>
      <p:sp>
        <p:nvSpPr>
          <p:cNvPr id="24" name="TextBox 23"/>
          <p:cNvSpPr txBox="1"/>
          <p:nvPr/>
        </p:nvSpPr>
        <p:spPr>
          <a:xfrm>
            <a:off x="3048000" y="2229967"/>
            <a:ext cx="2223686" cy="461665"/>
          </a:xfrm>
          <a:prstGeom prst="rect">
            <a:avLst/>
          </a:prstGeom>
          <a:noFill/>
        </p:spPr>
        <p:txBody>
          <a:bodyPr wrap="none" rtlCol="0">
            <a:spAutoFit/>
          </a:bodyPr>
          <a:lstStyle/>
          <a:p>
            <a:r>
              <a:rPr lang="en-US" sz="2400" dirty="0">
                <a:solidFill>
                  <a:schemeClr val="accent1"/>
                </a:solidFill>
                <a:latin typeface="Source Sans Pro" panose="020B0503030403020204"/>
              </a:rPr>
              <a:t>whole program</a:t>
            </a:r>
          </a:p>
        </p:txBody>
      </p:sp>
      <p:sp>
        <p:nvSpPr>
          <p:cNvPr id="25" name="TextBox 24"/>
          <p:cNvSpPr txBox="1"/>
          <p:nvPr/>
        </p:nvSpPr>
        <p:spPr>
          <a:xfrm>
            <a:off x="5329062" y="2064603"/>
            <a:ext cx="1503938" cy="830997"/>
          </a:xfrm>
          <a:prstGeom prst="rect">
            <a:avLst/>
          </a:prstGeom>
          <a:noFill/>
        </p:spPr>
        <p:txBody>
          <a:bodyPr wrap="none" rtlCol="0">
            <a:spAutoFit/>
          </a:bodyPr>
          <a:lstStyle/>
          <a:p>
            <a:pPr algn="ctr"/>
            <a:r>
              <a:rPr lang="en-US" sz="2400">
                <a:solidFill>
                  <a:schemeClr val="accent1"/>
                </a:solidFill>
                <a:latin typeface="Source Sans Pro" panose="020B0503030403020204"/>
              </a:rPr>
              <a:t>program </a:t>
            </a:r>
            <a:endParaRPr lang="en-US" sz="2400" dirty="0">
              <a:solidFill>
                <a:schemeClr val="accent1"/>
              </a:solidFill>
              <a:latin typeface="Source Sans Pro" panose="020B0503030403020204"/>
            </a:endParaRPr>
          </a:p>
          <a:p>
            <a:pPr algn="ctr"/>
            <a:r>
              <a:rPr lang="en-US" sz="2400" dirty="0">
                <a:solidFill>
                  <a:schemeClr val="accent1"/>
                </a:solidFill>
                <a:latin typeface="Source Sans Pro" panose="020B0503030403020204"/>
              </a:rPr>
              <a:t>execution</a:t>
            </a:r>
          </a:p>
        </p:txBody>
      </p:sp>
      <p:sp>
        <p:nvSpPr>
          <p:cNvPr id="26" name="TextBox 25"/>
          <p:cNvSpPr txBox="1"/>
          <p:nvPr/>
        </p:nvSpPr>
        <p:spPr>
          <a:xfrm>
            <a:off x="7283749" y="2379788"/>
            <a:ext cx="869149" cy="461665"/>
          </a:xfrm>
          <a:prstGeom prst="rect">
            <a:avLst/>
          </a:prstGeom>
          <a:noFill/>
        </p:spPr>
        <p:txBody>
          <a:bodyPr wrap="none" rtlCol="0">
            <a:spAutoFit/>
          </a:bodyPr>
          <a:lstStyle/>
          <a:p>
            <a:r>
              <a:rPr lang="en-US" sz="2400" dirty="0">
                <a:solidFill>
                  <a:schemeClr val="accent1"/>
                </a:solidFill>
                <a:latin typeface="Source Sans Pro" panose="020B0503030403020204"/>
              </a:rPr>
              <a:t>.data</a:t>
            </a:r>
          </a:p>
        </p:txBody>
      </p:sp>
      <p:sp>
        <p:nvSpPr>
          <p:cNvPr id="27" name="TextBox 26"/>
          <p:cNvSpPr txBox="1"/>
          <p:nvPr/>
        </p:nvSpPr>
        <p:spPr>
          <a:xfrm>
            <a:off x="5151143" y="2819400"/>
            <a:ext cx="1640193"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b/w </a:t>
            </a:r>
            <a:r>
              <a:rPr lang="en-US" sz="2400" dirty="0" err="1">
                <a:solidFill>
                  <a:schemeClr val="accent1"/>
                </a:solidFill>
                <a:latin typeface="Source Sans Pro" panose="020B0503030403020204"/>
              </a:rPr>
              <a:t>malloc</a:t>
            </a:r>
            <a:endParaRPr lang="en-US" sz="2400" dirty="0">
              <a:solidFill>
                <a:schemeClr val="accent1"/>
              </a:solidFill>
              <a:latin typeface="Source Sans Pro" panose="020B0503030403020204"/>
            </a:endParaRPr>
          </a:p>
          <a:p>
            <a:pPr algn="ctr"/>
            <a:r>
              <a:rPr lang="en-US" sz="2400" dirty="0">
                <a:solidFill>
                  <a:schemeClr val="accent1"/>
                </a:solidFill>
                <a:latin typeface="Source Sans Pro" panose="020B0503030403020204"/>
              </a:rPr>
              <a:t>and free</a:t>
            </a:r>
          </a:p>
        </p:txBody>
      </p:sp>
      <p:sp>
        <p:nvSpPr>
          <p:cNvPr id="28" name="TextBox 27"/>
          <p:cNvSpPr txBox="1"/>
          <p:nvPr/>
        </p:nvSpPr>
        <p:spPr>
          <a:xfrm>
            <a:off x="7283749" y="3119735"/>
            <a:ext cx="870751" cy="461665"/>
          </a:xfrm>
          <a:prstGeom prst="rect">
            <a:avLst/>
          </a:prstGeom>
          <a:noFill/>
        </p:spPr>
        <p:txBody>
          <a:bodyPr wrap="none" rtlCol="0">
            <a:spAutoFit/>
          </a:bodyPr>
          <a:lstStyle/>
          <a:p>
            <a:r>
              <a:rPr lang="en-US" sz="2400" dirty="0">
                <a:solidFill>
                  <a:schemeClr val="accent1"/>
                </a:solidFill>
                <a:latin typeface="Source Sans Pro" panose="020B0503030403020204"/>
              </a:rPr>
              <a:t>heap</a:t>
            </a:r>
          </a:p>
        </p:txBody>
      </p:sp>
      <p:sp>
        <p:nvSpPr>
          <p:cNvPr id="29" name="TextBox 28"/>
          <p:cNvSpPr txBox="1"/>
          <p:nvPr/>
        </p:nvSpPr>
        <p:spPr>
          <a:xfrm>
            <a:off x="2978792" y="2783302"/>
            <a:ext cx="2220480"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Anywhere that</a:t>
            </a:r>
          </a:p>
          <a:p>
            <a:pPr algn="ctr"/>
            <a:r>
              <a:rPr lang="en-US" sz="2400" dirty="0">
                <a:solidFill>
                  <a:schemeClr val="accent1"/>
                </a:solidFill>
                <a:latin typeface="Source Sans Pro" panose="020B0503030403020204"/>
              </a:rPr>
              <a:t>   has a pointer</a:t>
            </a:r>
          </a:p>
        </p:txBody>
      </p:sp>
      <p:sp>
        <p:nvSpPr>
          <p:cNvPr id="30" name="TextBox 29"/>
          <p:cNvSpPr txBox="1"/>
          <p:nvPr/>
        </p:nvSpPr>
        <p:spPr>
          <a:xfrm>
            <a:off x="2302912" y="3135086"/>
            <a:ext cx="516488" cy="461665"/>
          </a:xfrm>
          <a:prstGeom prst="rect">
            <a:avLst/>
          </a:prstGeom>
          <a:noFill/>
        </p:spPr>
        <p:txBody>
          <a:bodyPr wrap="none" rtlCol="0">
            <a:spAutoFit/>
          </a:bodyPr>
          <a:lstStyle/>
          <a:p>
            <a:r>
              <a:rPr lang="en-US" sz="2400" dirty="0">
                <a:solidFill>
                  <a:schemeClr val="accent1"/>
                </a:solidFill>
                <a:latin typeface="Source Sans Pro" panose="020B0503030403020204"/>
              </a:rPr>
              <a:t>*A</a:t>
            </a:r>
          </a:p>
        </p:txBody>
      </p:sp>
    </p:spTree>
    <p:extLst>
      <p:ext uri="{BB962C8B-B14F-4D97-AF65-F5344CB8AC3E}">
        <p14:creationId xmlns:p14="http://schemas.microsoft.com/office/powerpoint/2010/main" val="10791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65</a:t>
            </a:fld>
            <a:endParaRPr lang="en-US"/>
          </a:p>
        </p:txBody>
      </p:sp>
      <p:sp>
        <p:nvSpPr>
          <p:cNvPr id="5" name="Title 1"/>
          <p:cNvSpPr>
            <a:spLocks noGrp="1"/>
          </p:cNvSpPr>
          <p:nvPr>
            <p:ph type="title"/>
            <p:custDataLst>
              <p:tags r:id="rId1"/>
            </p:custDataLst>
          </p:nvPr>
        </p:nvSpPr>
        <p:spPr>
          <a:xfrm>
            <a:off x="228600" y="304800"/>
            <a:ext cx="8686800" cy="533400"/>
          </a:xfrm>
        </p:spPr>
        <p:txBody>
          <a:bodyPr>
            <a:normAutofit fontScale="90000"/>
          </a:bodyPr>
          <a:lstStyle/>
          <a:p>
            <a:r>
              <a:rPr lang="en-US" dirty="0"/>
              <a:t>Global and Locals</a:t>
            </a:r>
          </a:p>
        </p:txBody>
      </p:sp>
      <p:sp>
        <p:nvSpPr>
          <p:cNvPr id="6" name="Content Placeholder 2"/>
          <p:cNvSpPr>
            <a:spLocks noGrp="1"/>
          </p:cNvSpPr>
          <p:nvPr>
            <p:ph idx="1"/>
            <p:custDataLst>
              <p:tags r:id="rId2"/>
            </p:custDataLst>
          </p:nvPr>
        </p:nvSpPr>
        <p:spPr>
          <a:xfrm>
            <a:off x="228600" y="838200"/>
            <a:ext cx="8915400" cy="5638800"/>
          </a:xfrm>
        </p:spPr>
        <p:txBody>
          <a:bodyPr>
            <a:normAutofit/>
          </a:bodyPr>
          <a:lstStyle/>
          <a:p>
            <a:pPr marL="0" indent="0">
              <a:buNone/>
            </a:pPr>
            <a:r>
              <a:rPr lang="en-US" sz="3200" dirty="0"/>
              <a:t>How does a function load global data?</a:t>
            </a:r>
          </a:p>
          <a:p>
            <a:pPr lvl="1"/>
            <a:r>
              <a:rPr lang="en-US" sz="2800" dirty="0"/>
              <a:t>global variables are just above 0x10000000 </a:t>
            </a:r>
          </a:p>
          <a:p>
            <a:endParaRPr lang="en-US" sz="3200" dirty="0"/>
          </a:p>
          <a:p>
            <a:endParaRPr lang="en-US" sz="3200" dirty="0"/>
          </a:p>
          <a:p>
            <a:pPr marL="0" indent="0">
              <a:buNone/>
            </a:pPr>
            <a:r>
              <a:rPr lang="en-US" sz="3200" dirty="0"/>
              <a:t>Convention: </a:t>
            </a:r>
            <a:r>
              <a:rPr lang="en-US" sz="3200" i="1" dirty="0">
                <a:solidFill>
                  <a:schemeClr val="accent1"/>
                </a:solidFill>
              </a:rPr>
              <a:t>global pointer</a:t>
            </a:r>
          </a:p>
          <a:p>
            <a:pPr lvl="1"/>
            <a:r>
              <a:rPr lang="en-US" sz="2800" dirty="0">
                <a:solidFill>
                  <a:schemeClr val="accent1"/>
                </a:solidFill>
              </a:rPr>
              <a:t>x3</a:t>
            </a:r>
            <a:r>
              <a:rPr lang="en-US" sz="2800" dirty="0"/>
              <a:t> is </a:t>
            </a:r>
            <a:r>
              <a:rPr lang="en-US" sz="2800" dirty="0" err="1">
                <a:solidFill>
                  <a:schemeClr val="accent1"/>
                </a:solidFill>
              </a:rPr>
              <a:t>gp</a:t>
            </a:r>
            <a:r>
              <a:rPr lang="en-US" sz="2800" dirty="0">
                <a:solidFill>
                  <a:schemeClr val="accent1"/>
                </a:solidFill>
              </a:rPr>
              <a:t> </a:t>
            </a:r>
            <a:r>
              <a:rPr lang="en-US" sz="2800" dirty="0"/>
              <a:t>(pointer into </a:t>
            </a:r>
            <a:r>
              <a:rPr lang="en-US" sz="2800" i="1" dirty="0">
                <a:solidFill>
                  <a:schemeClr val="accent1"/>
                </a:solidFill>
              </a:rPr>
              <a:t>middle</a:t>
            </a:r>
            <a:r>
              <a:rPr lang="en-US" sz="2800" dirty="0"/>
              <a:t> of global data section)</a:t>
            </a:r>
            <a:br>
              <a:rPr lang="en-US" sz="2800" dirty="0"/>
            </a:br>
            <a:r>
              <a:rPr lang="en-US" sz="2800" dirty="0" err="1">
                <a:latin typeface="Consolas" panose="020B0609020204030204" pitchFamily="49" charset="0"/>
              </a:rPr>
              <a:t>gp</a:t>
            </a:r>
            <a:r>
              <a:rPr lang="en-US" sz="2800" dirty="0">
                <a:latin typeface="Consolas" panose="020B0609020204030204" pitchFamily="49" charset="0"/>
              </a:rPr>
              <a:t> = 0x10000800</a:t>
            </a:r>
          </a:p>
          <a:p>
            <a:pPr lvl="1"/>
            <a:r>
              <a:rPr lang="en-US" sz="2800" dirty="0"/>
              <a:t>Access most global data using LW at </a:t>
            </a:r>
            <a:r>
              <a:rPr lang="en-US" sz="2800" dirty="0" err="1"/>
              <a:t>gp</a:t>
            </a:r>
            <a:r>
              <a:rPr lang="en-US" sz="2800" dirty="0"/>
              <a:t> +/- offset</a:t>
            </a:r>
            <a:br>
              <a:rPr lang="en-US" sz="2800" dirty="0"/>
            </a:br>
            <a:r>
              <a:rPr lang="en-US" sz="2800" dirty="0">
                <a:latin typeface="Consolas" panose="020B0609020204030204" pitchFamily="49" charset="0"/>
              </a:rPr>
              <a:t>LW t0, 0x800(</a:t>
            </a:r>
            <a:r>
              <a:rPr lang="en-US" sz="2800" dirty="0" err="1">
                <a:latin typeface="Consolas" panose="020B0609020204030204" pitchFamily="49" charset="0"/>
              </a:rPr>
              <a:t>gp</a:t>
            </a:r>
            <a:r>
              <a:rPr lang="en-US" sz="2800" dirty="0">
                <a:latin typeface="Consolas" panose="020B0609020204030204" pitchFamily="49" charset="0"/>
              </a:rPr>
              <a:t>) </a:t>
            </a:r>
            <a:br>
              <a:rPr lang="en-US" sz="2800" dirty="0">
                <a:latin typeface="Consolas" panose="020B0609020204030204" pitchFamily="49" charset="0"/>
              </a:rPr>
            </a:br>
            <a:r>
              <a:rPr lang="en-US" sz="2800" dirty="0">
                <a:latin typeface="Consolas" panose="020B0609020204030204" pitchFamily="49" charset="0"/>
              </a:rPr>
              <a:t>LW t1, 0x7FF(</a:t>
            </a:r>
            <a:r>
              <a:rPr lang="en-US" sz="2800" dirty="0" err="1">
                <a:latin typeface="Consolas" panose="020B0609020204030204" pitchFamily="49" charset="0"/>
              </a:rPr>
              <a:t>gp</a:t>
            </a:r>
            <a:r>
              <a:rPr lang="en-US" sz="2800" dirty="0">
                <a:latin typeface="Consolas" panose="020B0609020204030204" pitchFamily="49" charset="0"/>
              </a:rPr>
              <a:t>) </a:t>
            </a:r>
            <a:r>
              <a:rPr lang="en-US" sz="2800" dirty="0"/>
              <a:t>	</a:t>
            </a:r>
            <a:br>
              <a:rPr lang="en-US" sz="2800" dirty="0"/>
            </a:br>
            <a:endParaRPr lang="en-US" sz="2800" dirty="0">
              <a:solidFill>
                <a:schemeClr val="accent1"/>
              </a:solidFill>
            </a:endParaRPr>
          </a:p>
        </p:txBody>
      </p:sp>
    </p:spTree>
    <p:extLst>
      <p:ext uri="{BB962C8B-B14F-4D97-AF65-F5344CB8AC3E}">
        <p14:creationId xmlns:p14="http://schemas.microsoft.com/office/powerpoint/2010/main" val="19676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66</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bg1"/>
                </a:solidFill>
                <a:latin typeface="Source Sans Pro" panose="020B0503030403020204"/>
              </a:rPr>
              <a:t>system reserved</a:t>
            </a: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a:solidFill>
                  <a:schemeClr val="bg1"/>
                </a:solidFill>
                <a:latin typeface="Source Sans Pro" panose="020B0503030403020204"/>
              </a:rPr>
              <a:t>stack</a:t>
            </a: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tx1"/>
                </a:solidFill>
                <a:latin typeface="Source Sans Pro" panose="020B0503030403020204"/>
              </a:rPr>
              <a:t>system reserved</a:t>
            </a: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custDataLst>
              <p:tags r:id="rId7"/>
            </p:custDataLst>
          </p:nvPr>
        </p:nvSpPr>
        <p:spPr>
          <a:xfrm>
            <a:off x="228600" y="0"/>
            <a:ext cx="8686800" cy="533400"/>
          </a:xfrm>
        </p:spPr>
        <p:txBody>
          <a:bodyPr>
            <a:normAutofit fontScale="90000"/>
          </a:bodyPr>
          <a:lstStyle/>
          <a:p>
            <a:r>
              <a:rPr lang="en-US" dirty="0">
                <a:solidFill>
                  <a:schemeClr val="tx2"/>
                </a:solidFill>
              </a:rPr>
              <a:t>Anatomy of an executing program</a:t>
            </a:r>
          </a:p>
        </p:txBody>
      </p:sp>
      <p:sp>
        <p:nvSpPr>
          <p:cNvPr id="18" name="TextBox 17"/>
          <p:cNvSpPr txBox="1"/>
          <p:nvPr>
            <p:custDataLst>
              <p:tags r:id="rId8"/>
            </p:custDataLst>
          </p:nvPr>
        </p:nvSpPr>
        <p:spPr>
          <a:xfrm>
            <a:off x="708560" y="4572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0xfffffffc</a:t>
            </a:r>
          </a:p>
        </p:txBody>
      </p:sp>
      <p:sp>
        <p:nvSpPr>
          <p:cNvPr id="19" name="TextBox 18"/>
          <p:cNvSpPr txBox="1"/>
          <p:nvPr>
            <p:custDataLst>
              <p:tags r:id="rId9"/>
            </p:custDataLst>
          </p:nvPr>
        </p:nvSpPr>
        <p:spPr>
          <a:xfrm>
            <a:off x="685800" y="6410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0x00000000</a:t>
            </a:r>
          </a:p>
        </p:txBody>
      </p:sp>
      <p:sp>
        <p:nvSpPr>
          <p:cNvPr id="20" name="TextBox 19"/>
          <p:cNvSpPr txBox="1"/>
          <p:nvPr>
            <p:custDataLst>
              <p:tags r:id="rId10"/>
            </p:custDataLst>
          </p:nvPr>
        </p:nvSpPr>
        <p:spPr>
          <a:xfrm>
            <a:off x="708560" y="21437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0x7ffffffc</a:t>
            </a:r>
          </a:p>
        </p:txBody>
      </p:sp>
      <p:sp>
        <p:nvSpPr>
          <p:cNvPr id="21" name="TextBox 20"/>
          <p:cNvSpPr txBox="1"/>
          <p:nvPr>
            <p:custDataLst>
              <p:tags r:id="rId11"/>
            </p:custDataLst>
          </p:nvPr>
        </p:nvSpPr>
        <p:spPr>
          <a:xfrm>
            <a:off x="708560" y="17526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0x80000000</a:t>
            </a:r>
          </a:p>
        </p:txBody>
      </p:sp>
      <p:sp>
        <p:nvSpPr>
          <p:cNvPr id="22" name="TextBox 21"/>
          <p:cNvSpPr txBox="1"/>
          <p:nvPr>
            <p:custDataLst>
              <p:tags r:id="rId12"/>
            </p:custDataLst>
          </p:nvPr>
        </p:nvSpPr>
        <p:spPr>
          <a:xfrm>
            <a:off x="674420" y="5046802"/>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0x10000000</a:t>
            </a:r>
          </a:p>
        </p:txBody>
      </p:sp>
      <p:sp>
        <p:nvSpPr>
          <p:cNvPr id="23" name="TextBox 22"/>
          <p:cNvSpPr txBox="1"/>
          <p:nvPr>
            <p:custDataLst>
              <p:tags r:id="rId13"/>
            </p:custDataLst>
          </p:nvPr>
        </p:nvSpPr>
        <p:spPr>
          <a:xfrm>
            <a:off x="685800" y="6029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0x00400000</a:t>
            </a:r>
          </a:p>
        </p:txBody>
      </p:sp>
      <p:sp>
        <p:nvSpPr>
          <p:cNvPr id="24" name="Rectangle 7"/>
          <p:cNvSpPr>
            <a:spLocks noChangeArrowheads="1"/>
          </p:cNvSpPr>
          <p:nvPr>
            <p:custDataLst>
              <p:tags r:id="rId14"/>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a:solidFill>
                  <a:schemeClr val="tx2">
                    <a:lumMod val="10000"/>
                  </a:schemeClr>
                </a:solidFill>
                <a:latin typeface="Source Sans Pro" panose="020B0503030403020204"/>
              </a:rPr>
              <a:t>code (text)</a:t>
            </a:r>
          </a:p>
        </p:txBody>
      </p:sp>
      <p:sp>
        <p:nvSpPr>
          <p:cNvPr id="25" name="Rectangle 7"/>
          <p:cNvSpPr>
            <a:spLocks noChangeArrowheads="1"/>
          </p:cNvSpPr>
          <p:nvPr>
            <p:custDataLst>
              <p:tags r:id="rId15"/>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static data</a:t>
            </a:r>
          </a:p>
        </p:txBody>
      </p:sp>
      <p:sp>
        <p:nvSpPr>
          <p:cNvPr id="26" name="Rectangle 7"/>
          <p:cNvSpPr>
            <a:spLocks noChangeArrowheads="1"/>
          </p:cNvSpPr>
          <p:nvPr>
            <p:custDataLst>
              <p:tags r:id="rId16"/>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dynamic data (heap)</a:t>
            </a:r>
          </a:p>
        </p:txBody>
      </p:sp>
      <p:sp>
        <p:nvSpPr>
          <p:cNvPr id="31" name="Oval 30"/>
          <p:cNvSpPr/>
          <p:nvPr/>
        </p:nvSpPr>
        <p:spPr>
          <a:xfrm>
            <a:off x="663040" y="5039380"/>
            <a:ext cx="2179120" cy="52322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sp>
        <p:nvSpPr>
          <p:cNvPr id="32" name="TextBox 31"/>
          <p:cNvSpPr txBox="1"/>
          <p:nvPr/>
        </p:nvSpPr>
        <p:spPr>
          <a:xfrm>
            <a:off x="0" y="4582180"/>
            <a:ext cx="785793" cy="523220"/>
          </a:xfrm>
          <a:prstGeom prst="rect">
            <a:avLst/>
          </a:prstGeom>
          <a:noFill/>
          <a:ln>
            <a:noFill/>
          </a:ln>
        </p:spPr>
        <p:txBody>
          <a:bodyPr wrap="none" rtlCol="0">
            <a:spAutoFit/>
          </a:bodyPr>
          <a:lstStyle/>
          <a:p>
            <a:r>
              <a:rPr lang="en-US" sz="2800" dirty="0">
                <a:solidFill>
                  <a:schemeClr val="accent1"/>
                </a:solidFill>
                <a:latin typeface="Source Sans Pro" panose="020B0503030403020204"/>
              </a:rPr>
              <a:t>$</a:t>
            </a:r>
            <a:r>
              <a:rPr lang="en-US" sz="2800" dirty="0" err="1">
                <a:solidFill>
                  <a:schemeClr val="accent1"/>
                </a:solidFill>
                <a:latin typeface="Source Sans Pro" panose="020B0503030403020204"/>
              </a:rPr>
              <a:t>gp</a:t>
            </a:r>
            <a:endParaRPr lang="en-US" sz="2800" dirty="0">
              <a:solidFill>
                <a:schemeClr val="accent1"/>
              </a:solidFill>
              <a:latin typeface="Source Sans Pro" panose="020B0503030403020204"/>
            </a:endParaRPr>
          </a:p>
        </p:txBody>
      </p:sp>
      <p:cxnSp>
        <p:nvCxnSpPr>
          <p:cNvPr id="33" name="Straight Arrow Connector 32"/>
          <p:cNvCxnSpPr>
            <a:stCxn id="32" idx="3"/>
            <a:endCxn id="31" idx="1"/>
          </p:cNvCxnSpPr>
          <p:nvPr/>
        </p:nvCxnSpPr>
        <p:spPr>
          <a:xfrm>
            <a:off x="785793" y="4843790"/>
            <a:ext cx="196372" cy="272214"/>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87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67</a:t>
            </a:fld>
            <a:endParaRPr lang="en-US"/>
          </a:p>
        </p:txBody>
      </p:sp>
      <p:sp>
        <p:nvSpPr>
          <p:cNvPr id="5" name="Rectangle 1"/>
          <p:cNvSpPr>
            <a:spLocks noGrp="1" noChangeArrowheads="1"/>
          </p:cNvSpPr>
          <p:nvPr>
            <p:ph type="title"/>
          </p:nvPr>
        </p:nvSpPr>
        <p:spPr>
          <a:xfrm>
            <a:off x="0" y="246750"/>
            <a:ext cx="9144000" cy="658642"/>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a:t>Calling Convention for Procedure Calls</a:t>
            </a:r>
          </a:p>
        </p:txBody>
      </p:sp>
      <p:sp>
        <p:nvSpPr>
          <p:cNvPr id="6" name="Rectangle 2"/>
          <p:cNvSpPr>
            <a:spLocks noGrp="1" noChangeArrowheads="1"/>
          </p:cNvSpPr>
          <p:nvPr>
            <p:ph idx="1"/>
          </p:nvPr>
        </p:nvSpPr>
        <p:spPr>
          <a:xfrm>
            <a:off x="228600" y="905392"/>
            <a:ext cx="8686800" cy="2643031"/>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a:solidFill>
                  <a:schemeClr val="bg2"/>
                </a:solidFill>
              </a:rPr>
              <a:t>Transfer Control</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a:solidFill>
                  <a:schemeClr val="bg2"/>
                </a:solidFill>
              </a:rPr>
              <a:t>Caller </a:t>
            </a:r>
            <a:r>
              <a:rPr lang="en-GB" strike="sngStrike" dirty="0">
                <a:solidFill>
                  <a:schemeClr val="bg2"/>
                </a:solidFill>
                <a:sym typeface="Wingdings"/>
              </a:rPr>
              <a:t> </a:t>
            </a:r>
            <a:r>
              <a:rPr lang="en-GB" strike="sngStrike" dirty="0">
                <a:solidFill>
                  <a:schemeClr val="bg2"/>
                </a:solidFill>
              </a:rPr>
              <a:t>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a:solidFill>
                  <a:schemeClr val="bg2"/>
                </a:solidFill>
              </a:rPr>
              <a:t>Routine </a:t>
            </a:r>
            <a:r>
              <a:rPr lang="en-GB" strike="sngStrike" dirty="0">
                <a:solidFill>
                  <a:schemeClr val="bg2"/>
                </a:solidFill>
                <a:sym typeface="Wingdings"/>
              </a:rPr>
              <a:t> </a:t>
            </a:r>
            <a:r>
              <a:rPr lang="en-GB" strike="sngStrike" dirty="0">
                <a:solidFill>
                  <a:schemeClr val="bg2"/>
                </a:solidFill>
              </a:rPr>
              <a:t>Caller</a:t>
            </a: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6"/>
                </a:solidFill>
              </a:rPr>
              <a:t>Pass Arguments to and from the 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6"/>
                </a:solidFill>
              </a:rPr>
              <a:t>fixed length, variable length, recursively</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6"/>
                </a:solidFill>
              </a:rPr>
              <a:t>Get return value back to the caller</a:t>
            </a:r>
          </a:p>
        </p:txBody>
      </p:sp>
    </p:spTree>
    <p:extLst>
      <p:ext uri="{BB962C8B-B14F-4D97-AF65-F5344CB8AC3E}">
        <p14:creationId xmlns:p14="http://schemas.microsoft.com/office/powerpoint/2010/main" val="2480859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00" y="853148"/>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
        <p:nvSpPr>
          <p:cNvPr id="4" name="Slide Number Placeholder 3"/>
          <p:cNvSpPr>
            <a:spLocks noGrp="1"/>
          </p:cNvSpPr>
          <p:nvPr>
            <p:ph type="sldNum" sz="quarter" idx="10"/>
          </p:nvPr>
        </p:nvSpPr>
        <p:spPr/>
        <p:txBody>
          <a:bodyPr/>
          <a:lstStyle/>
          <a:p>
            <a:fld id="{DAD0A56F-BD0F-4BDF-9912-D1E89E9626C0}" type="slidenum">
              <a:rPr lang="en-US" smtClean="0"/>
              <a:t>7</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Jump-and-Link / Jump Register</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x3,x4,x5</a:t>
            </a: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jr</a:t>
            </a:r>
            <a:r>
              <a:rPr lang="en-US" sz="2400" dirty="0">
                <a:solidFill>
                  <a:schemeClr val="tx2"/>
                </a:solidFill>
                <a:latin typeface="Source Sans Pro" panose="020B0503030403020204"/>
              </a:rPr>
              <a:t> x1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35449"/>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JAL saves the PC in register $31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Subroutine returns by jumping to $31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grpSp>
        <p:nvGrpSpPr>
          <p:cNvPr id="2" name="Group 1"/>
          <p:cNvGrpSpPr/>
          <p:nvPr/>
        </p:nvGrpSpPr>
        <p:grpSpPr>
          <a:xfrm>
            <a:off x="1479515" y="2388934"/>
            <a:ext cx="4338009" cy="1446867"/>
            <a:chOff x="1479515" y="2388934"/>
            <a:chExt cx="4338009" cy="1446867"/>
          </a:xfrm>
        </p:grpSpPr>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16" name="Rectangle 15"/>
          <p:cNvSpPr/>
          <p:nvPr/>
        </p:nvSpPr>
        <p:spPr>
          <a:xfrm>
            <a:off x="508380" y="782126"/>
            <a:ext cx="133081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1"/>
                </a:solidFill>
                <a:latin typeface="Source Sans Pro" panose="020B0503030403020204"/>
              </a:rPr>
              <a:t>First call</a:t>
            </a:r>
          </a:p>
        </p:txBody>
      </p:sp>
    </p:spTree>
    <p:extLst>
      <p:ext uri="{BB962C8B-B14F-4D97-AF65-F5344CB8AC3E}">
        <p14:creationId xmlns:p14="http://schemas.microsoft.com/office/powerpoint/2010/main" val="26742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620000" y="860291"/>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4" name="Slide Number Placeholder 3"/>
          <p:cNvSpPr>
            <a:spLocks noGrp="1"/>
          </p:cNvSpPr>
          <p:nvPr>
            <p:ph type="sldNum" sz="quarter" idx="10"/>
          </p:nvPr>
        </p:nvSpPr>
        <p:spPr/>
        <p:txBody>
          <a:bodyPr/>
          <a:lstStyle/>
          <a:p>
            <a:fld id="{DAD0A56F-BD0F-4BDF-9912-D1E89E9626C0}" type="slidenum">
              <a:rPr lang="en-US" smtClean="0"/>
              <a:t>8</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Jump-and-Link / Jump Register</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x3,x4,x5</a:t>
            </a: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jr</a:t>
            </a:r>
            <a:r>
              <a:rPr lang="en-US" sz="2400" dirty="0">
                <a:solidFill>
                  <a:schemeClr val="tx2"/>
                </a:solidFill>
                <a:latin typeface="Source Sans Pro" panose="020B0503030403020204"/>
              </a:rPr>
              <a:t> x1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427635"/>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JAL saves the PC in register x1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Subroutine returns by jumping to x1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What happens for recursive invocations?</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2104"/>
            <a:ext cx="1143000" cy="461665"/>
          </a:xfrm>
          <a:prstGeom prst="rect">
            <a:avLst/>
          </a:prstGeom>
          <a:noFill/>
          <a:ln>
            <a:no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177805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rgbClr val="FF2F92"/>
                </a:solidFill>
                <a:latin typeface="Source Sans Pro" panose="020B0503030403020204"/>
              </a:rPr>
              <a:t>Second call</a:t>
            </a:r>
          </a:p>
        </p:txBody>
      </p:sp>
      <p:grpSp>
        <p:nvGrpSpPr>
          <p:cNvPr id="17" name="Group 16"/>
          <p:cNvGrpSpPr/>
          <p:nvPr/>
        </p:nvGrpSpPr>
        <p:grpSpPr>
          <a:xfrm>
            <a:off x="1479515" y="3888763"/>
            <a:ext cx="3665642" cy="442969"/>
            <a:chOff x="1479515" y="3888763"/>
            <a:chExt cx="3665642" cy="442969"/>
          </a:xfrm>
        </p:grpSpPr>
        <p:sp>
          <p:nvSpPr>
            <p:cNvPr id="18" name="Freeform 7"/>
            <p:cNvSpPr>
              <a:spLocks/>
            </p:cNvSpPr>
            <p:nvPr/>
          </p:nvSpPr>
          <p:spPr bwMode="auto">
            <a:xfrm flipV="1">
              <a:off x="1479515" y="3888763"/>
              <a:ext cx="3665642" cy="39533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Lst>
              <a:ahLst/>
              <a:cxnLst>
                <a:cxn ang="0">
                  <a:pos x="connsiteX0" y="connsiteY0"/>
                </a:cxn>
                <a:cxn ang="0">
                  <a:pos x="connsiteX1" y="connsiteY1"/>
                </a:cxn>
                <a:cxn ang="0">
                  <a:pos x="connsiteX2" y="connsiteY2"/>
                </a:cxn>
                <a:cxn ang="0">
                  <a:pos x="connsiteX3" y="connsiteY3"/>
                </a:cxn>
              </a:cxnLst>
              <a:rect l="l" t="t" r="r" b="b"/>
              <a:pathLst>
                <a:path w="10000" h="10297">
                  <a:moveTo>
                    <a:pt x="10000" y="10297"/>
                  </a:moveTo>
                  <a:cubicBezTo>
                    <a:pt x="9412" y="9202"/>
                    <a:pt x="8837" y="4032"/>
                    <a:pt x="8181" y="2347"/>
                  </a:cubicBezTo>
                  <a:cubicBezTo>
                    <a:pt x="7525" y="662"/>
                    <a:pt x="7154" y="756"/>
                    <a:pt x="6065" y="186"/>
                  </a:cubicBezTo>
                  <a:cubicBezTo>
                    <a:pt x="4976" y="-385"/>
                    <a:pt x="1264" y="564"/>
                    <a:pt x="0" y="297"/>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Rectangle 18"/>
            <p:cNvSpPr/>
            <p:nvPr/>
          </p:nvSpPr>
          <p:spPr>
            <a:xfrm>
              <a:off x="2613070" y="3962400"/>
              <a:ext cx="312906" cy="369332"/>
            </a:xfrm>
            <a:prstGeom prst="rect">
              <a:avLst/>
            </a:prstGeom>
          </p:spPr>
          <p:txBody>
            <a:bodyPr wrap="none">
              <a:spAutoFit/>
            </a:bodyPr>
            <a:lstStyle/>
            <a:p>
              <a:r>
                <a:rPr lang="en-US" dirty="0">
                  <a:solidFill>
                    <a:srgbClr val="FF2F92"/>
                  </a:solidFill>
                  <a:latin typeface="Arial" charset="0"/>
                </a:rPr>
                <a:t>4</a:t>
              </a:r>
              <a:endParaRPr lang="en-US" dirty="0">
                <a:solidFill>
                  <a:srgbClr val="FF2F92"/>
                </a:solidFill>
              </a:endParaRPr>
            </a:p>
          </p:txBody>
        </p:sp>
      </p:grpSp>
      <p:grpSp>
        <p:nvGrpSpPr>
          <p:cNvPr id="20" name="Group 19"/>
          <p:cNvGrpSpPr/>
          <p:nvPr/>
        </p:nvGrpSpPr>
        <p:grpSpPr>
          <a:xfrm>
            <a:off x="1479515" y="1600200"/>
            <a:ext cx="3397285" cy="2442475"/>
            <a:chOff x="1479515" y="1600200"/>
            <a:chExt cx="3397285" cy="2442475"/>
          </a:xfrm>
        </p:grpSpPr>
        <p:sp>
          <p:nvSpPr>
            <p:cNvPr id="21" name="Freeform 8"/>
            <p:cNvSpPr>
              <a:spLocks/>
            </p:cNvSpPr>
            <p:nvPr/>
          </p:nvSpPr>
          <p:spPr bwMode="auto">
            <a:xfrm>
              <a:off x="1479515" y="1600200"/>
              <a:ext cx="3397285" cy="2442475"/>
            </a:xfrm>
            <a:custGeom>
              <a:avLst/>
              <a:gdLst>
                <a:gd name="T0" fmla="*/ 0 w 1501"/>
                <a:gd name="T1" fmla="*/ 1228 h 1306"/>
                <a:gd name="T2" fmla="*/ 1136 w 1501"/>
                <a:gd name="T3" fmla="*/ 1130 h 1306"/>
                <a:gd name="T4" fmla="*/ 1241 w 1501"/>
                <a:gd name="T5" fmla="*/ 173 h 1306"/>
                <a:gd name="T6" fmla="*/ 1501 w 1501"/>
                <a:gd name="T7" fmla="*/ 92 h 1306"/>
              </a:gdLst>
              <a:ahLst/>
              <a:cxnLst>
                <a:cxn ang="0">
                  <a:pos x="T0" y="T1"/>
                </a:cxn>
                <a:cxn ang="0">
                  <a:pos x="T2" y="T3"/>
                </a:cxn>
                <a:cxn ang="0">
                  <a:pos x="T4" y="T5"/>
                </a:cxn>
                <a:cxn ang="0">
                  <a:pos x="T6" y="T7"/>
                </a:cxn>
              </a:cxnLst>
              <a:rect l="0" t="0" r="r" b="b"/>
              <a:pathLst>
                <a:path w="1501" h="1306">
                  <a:moveTo>
                    <a:pt x="0" y="1228"/>
                  </a:moveTo>
                  <a:cubicBezTo>
                    <a:pt x="189" y="1212"/>
                    <a:pt x="929" y="1306"/>
                    <a:pt x="1136" y="1130"/>
                  </a:cubicBezTo>
                  <a:cubicBezTo>
                    <a:pt x="1343" y="954"/>
                    <a:pt x="1180" y="346"/>
                    <a:pt x="1241" y="173"/>
                  </a:cubicBezTo>
                  <a:cubicBezTo>
                    <a:pt x="1302" y="0"/>
                    <a:pt x="1447" y="109"/>
                    <a:pt x="1501" y="92"/>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21"/>
            <p:cNvSpPr/>
            <p:nvPr/>
          </p:nvSpPr>
          <p:spPr>
            <a:xfrm>
              <a:off x="4229682" y="1965522"/>
              <a:ext cx="312906" cy="369332"/>
            </a:xfrm>
            <a:prstGeom prst="rect">
              <a:avLst/>
            </a:prstGeom>
          </p:spPr>
          <p:txBody>
            <a:bodyPr wrap="none">
              <a:spAutoFit/>
            </a:bodyPr>
            <a:lstStyle/>
            <a:p>
              <a:r>
                <a:rPr lang="en-US" dirty="0">
                  <a:solidFill>
                    <a:srgbClr val="FF2F92"/>
                  </a:solidFill>
                  <a:latin typeface="Arial" charset="0"/>
                </a:rPr>
                <a:t>3</a:t>
              </a:r>
              <a:endParaRPr lang="en-US" dirty="0">
                <a:solidFill>
                  <a:srgbClr val="FF2F92"/>
                </a:solidFill>
              </a:endParaRPr>
            </a:p>
          </p:txBody>
        </p:sp>
      </p:grpSp>
      <p:sp>
        <p:nvSpPr>
          <p:cNvPr id="24" name="TextBox 23"/>
          <p:cNvSpPr txBox="1"/>
          <p:nvPr/>
        </p:nvSpPr>
        <p:spPr>
          <a:xfrm>
            <a:off x="7620000" y="860290"/>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174372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9</a:t>
            </a:fld>
            <a:endParaRPr lang="en-US"/>
          </a:p>
        </p:txBody>
      </p:sp>
      <p:sp>
        <p:nvSpPr>
          <p:cNvPr id="5" name="Content Placeholder 2"/>
          <p:cNvSpPr>
            <a:spLocks noGrp="1"/>
          </p:cNvSpPr>
          <p:nvPr>
            <p:ph idx="1"/>
          </p:nvPr>
        </p:nvSpPr>
        <p:spPr>
          <a:xfrm>
            <a:off x="228600" y="685800"/>
            <a:ext cx="8686800" cy="6019800"/>
          </a:xfrm>
        </p:spPr>
        <p:txBody>
          <a:bodyPr>
            <a:normAutofit/>
          </a:bodyPr>
          <a:lstStyle/>
          <a:p>
            <a:pPr marL="0" indent="0">
              <a:buNone/>
            </a:pP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main (</a:t>
            </a: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a:t>
            </a:r>
            <a:r>
              <a:rPr lang="en-US" sz="2600" dirty="0" err="1">
                <a:solidFill>
                  <a:schemeClr val="tx2"/>
                </a:solidFill>
                <a:latin typeface="Consolas" pitchFamily="49" charset="0"/>
                <a:cs typeface="Consolas" pitchFamily="49" charset="0"/>
              </a:rPr>
              <a:t>argc</a:t>
            </a:r>
            <a:r>
              <a:rPr lang="en-US" sz="2600" dirty="0">
                <a:solidFill>
                  <a:schemeClr val="tx2"/>
                </a:solidFill>
                <a:latin typeface="Consolas" pitchFamily="49" charset="0"/>
                <a:cs typeface="Consolas" pitchFamily="49" charset="0"/>
              </a:rPr>
              <a:t>, char* </a:t>
            </a:r>
            <a:r>
              <a:rPr lang="en-US" sz="2600" dirty="0" err="1">
                <a:solidFill>
                  <a:schemeClr val="tx2"/>
                </a:solidFill>
                <a:latin typeface="Consolas" pitchFamily="49" charset="0"/>
                <a:cs typeface="Consolas" pitchFamily="49" charset="0"/>
              </a:rPr>
              <a:t>argv</a:t>
            </a:r>
            <a:r>
              <a:rPr lang="en-US" sz="2600" dirty="0">
                <a:solidFill>
                  <a:schemeClr val="tx2"/>
                </a:solidFill>
                <a:latin typeface="Consolas" pitchFamily="49" charset="0"/>
                <a:cs typeface="Consolas" pitchFamily="49" charset="0"/>
              </a:rPr>
              <a:t>[ ]) {</a:t>
            </a:r>
          </a:p>
          <a:p>
            <a:pPr marL="0" indent="0">
              <a:buNone/>
              <a:tabLst>
                <a:tab pos="800100" algn="l"/>
                <a:tab pos="1600200" algn="l"/>
                <a:tab pos="1828800" algn="l"/>
              </a:tabLst>
            </a:pPr>
            <a:r>
              <a:rPr lang="en-US" sz="2600" dirty="0">
                <a:solidFill>
                  <a:schemeClr val="tx2"/>
                </a:solidFill>
                <a:latin typeface="Consolas" pitchFamily="49" charset="0"/>
                <a:cs typeface="Consolas" pitchFamily="49" charset="0"/>
              </a:rPr>
              <a:t>	</a:t>
            </a: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n = 9;</a:t>
            </a:r>
          </a:p>
          <a:p>
            <a:pPr marL="0" indent="0">
              <a:buNone/>
              <a:tabLst>
                <a:tab pos="800100" algn="l"/>
                <a:tab pos="1600200" algn="l"/>
                <a:tab pos="1828800" algn="l"/>
              </a:tabLst>
            </a:pPr>
            <a:r>
              <a:rPr lang="en-US" sz="2600" dirty="0">
                <a:solidFill>
                  <a:schemeClr val="tx2"/>
                </a:solidFill>
                <a:latin typeface="Consolas" pitchFamily="49" charset="0"/>
                <a:cs typeface="Consolas" pitchFamily="49" charset="0"/>
              </a:rPr>
              <a:t>	</a:t>
            </a: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result = </a:t>
            </a:r>
            <a:r>
              <a:rPr lang="en-US" sz="2600" dirty="0" err="1">
                <a:solidFill>
                  <a:schemeClr val="accent1"/>
                </a:solidFill>
                <a:latin typeface="Consolas" pitchFamily="49" charset="0"/>
                <a:cs typeface="Consolas" pitchFamily="49" charset="0"/>
              </a:rPr>
              <a:t>myfn</a:t>
            </a:r>
            <a:r>
              <a:rPr lang="en-US" sz="2600" dirty="0">
                <a:solidFill>
                  <a:schemeClr val="tx2"/>
                </a:solidFill>
                <a:latin typeface="Consolas" pitchFamily="49" charset="0"/>
                <a:cs typeface="Consolas" pitchFamily="49" charset="0"/>
              </a:rPr>
              <a:t>(n);</a:t>
            </a:r>
          </a:p>
          <a:p>
            <a:pPr marL="0" indent="0">
              <a:buNone/>
            </a:pPr>
            <a:r>
              <a:rPr lang="en-US" sz="2600" dirty="0">
                <a:solidFill>
                  <a:schemeClr val="tx2"/>
                </a:solidFill>
                <a:latin typeface="Consolas" pitchFamily="49" charset="0"/>
                <a:cs typeface="Consolas" pitchFamily="49" charset="0"/>
              </a:rPr>
              <a:t>}</a:t>
            </a:r>
          </a:p>
          <a:p>
            <a:endParaRPr lang="en-US" sz="2600" dirty="0">
              <a:solidFill>
                <a:schemeClr val="tx2"/>
              </a:solidFill>
              <a:latin typeface="Consolas" pitchFamily="49" charset="0"/>
              <a:cs typeface="Consolas" pitchFamily="49" charset="0"/>
            </a:endParaRPr>
          </a:p>
          <a:p>
            <a:endParaRPr lang="en-US" sz="2600" dirty="0">
              <a:solidFill>
                <a:schemeClr val="tx2"/>
              </a:solidFill>
              <a:latin typeface="Consolas" pitchFamily="49" charset="0"/>
              <a:cs typeface="Consolas" pitchFamily="49" charset="0"/>
            </a:endParaRPr>
          </a:p>
          <a:p>
            <a:pPr marL="0" indent="0">
              <a:lnSpc>
                <a:spcPct val="80000"/>
              </a:lnSpc>
              <a:spcBef>
                <a:spcPts val="528"/>
              </a:spcBef>
              <a:buNone/>
            </a:pPr>
            <a:r>
              <a:rPr lang="en-US" sz="2600" dirty="0" err="1">
                <a:latin typeface="Consolas" pitchFamily="49" charset="0"/>
                <a:cs typeface="Consolas" pitchFamily="49" charset="0"/>
              </a:rPr>
              <a:t>int</a:t>
            </a:r>
            <a:r>
              <a:rPr lang="en-US" sz="2600" dirty="0">
                <a:latin typeface="Consolas" pitchFamily="49" charset="0"/>
                <a:cs typeface="Consolas" pitchFamily="49" charset="0"/>
              </a:rPr>
              <a:t> </a:t>
            </a:r>
            <a:r>
              <a:rPr lang="en-US" sz="2600" dirty="0" err="1">
                <a:solidFill>
                  <a:schemeClr val="accent1"/>
                </a:solidFill>
                <a:latin typeface="Consolas" pitchFamily="49" charset="0"/>
                <a:cs typeface="Consolas" pitchFamily="49" charset="0"/>
              </a:rPr>
              <a:t>myfn</a:t>
            </a:r>
            <a:r>
              <a:rPr lang="en-US" sz="2600" dirty="0">
                <a:latin typeface="Consolas" pitchFamily="49" charset="0"/>
                <a:cs typeface="Consolas" pitchFamily="49" charset="0"/>
              </a:rPr>
              <a:t>(</a:t>
            </a:r>
            <a:r>
              <a:rPr lang="en-US" sz="2600" dirty="0" err="1">
                <a:latin typeface="Consolas" pitchFamily="49" charset="0"/>
                <a:cs typeface="Consolas" pitchFamily="49" charset="0"/>
              </a:rPr>
              <a:t>int</a:t>
            </a:r>
            <a:r>
              <a:rPr lang="en-US" sz="2600" dirty="0">
                <a:latin typeface="Consolas" pitchFamily="49" charset="0"/>
                <a:cs typeface="Consolas" pitchFamily="49" charset="0"/>
              </a:rPr>
              <a:t> n) {</a:t>
            </a:r>
          </a:p>
          <a:p>
            <a:pPr>
              <a:lnSpc>
                <a:spcPct val="80000"/>
              </a:lnSpc>
              <a:spcBef>
                <a:spcPts val="528"/>
              </a:spcBef>
            </a:pPr>
            <a:endParaRPr lang="en-US" sz="2600" dirty="0">
              <a:latin typeface="Consolas" pitchFamily="49" charset="0"/>
              <a:cs typeface="Consolas" pitchFamily="49" charset="0"/>
            </a:endParaRPr>
          </a:p>
          <a:p>
            <a:pPr marL="0" indent="0">
              <a:lnSpc>
                <a:spcPct val="80000"/>
              </a:lnSpc>
              <a:spcBef>
                <a:spcPts val="528"/>
              </a:spcBef>
              <a:buNone/>
            </a:pPr>
            <a:r>
              <a:rPr lang="en-US" sz="2600" dirty="0">
                <a:latin typeface="Consolas" pitchFamily="49" charset="0"/>
                <a:cs typeface="Consolas" pitchFamily="49" charset="0"/>
              </a:rPr>
              <a:t>	if(n &gt; 0) {</a:t>
            </a:r>
          </a:p>
          <a:p>
            <a:pPr marL="0" indent="0">
              <a:lnSpc>
                <a:spcPct val="80000"/>
              </a:lnSpc>
              <a:spcBef>
                <a:spcPts val="528"/>
              </a:spcBef>
              <a:buNone/>
            </a:pPr>
            <a:r>
              <a:rPr lang="en-US" sz="2600" dirty="0">
                <a:latin typeface="Consolas" pitchFamily="49" charset="0"/>
                <a:cs typeface="Consolas" pitchFamily="49" charset="0"/>
              </a:rPr>
              <a:t>		return n * </a:t>
            </a:r>
            <a:r>
              <a:rPr lang="en-US" sz="2600" dirty="0" err="1">
                <a:solidFill>
                  <a:schemeClr val="accent1"/>
                </a:solidFill>
                <a:latin typeface="Consolas" pitchFamily="49" charset="0"/>
                <a:cs typeface="Consolas" pitchFamily="49" charset="0"/>
              </a:rPr>
              <a:t>myfn</a:t>
            </a:r>
            <a:r>
              <a:rPr lang="en-US" sz="2600" dirty="0">
                <a:latin typeface="Consolas" pitchFamily="49" charset="0"/>
                <a:cs typeface="Consolas" pitchFamily="49" charset="0"/>
              </a:rPr>
              <a:t>(n - 1);</a:t>
            </a:r>
          </a:p>
          <a:p>
            <a:pPr marL="0" indent="0">
              <a:lnSpc>
                <a:spcPct val="80000"/>
              </a:lnSpc>
              <a:spcBef>
                <a:spcPts val="528"/>
              </a:spcBef>
              <a:buNone/>
            </a:pPr>
            <a:r>
              <a:rPr lang="en-US" sz="2600" dirty="0">
                <a:latin typeface="Consolas" pitchFamily="49" charset="0"/>
                <a:cs typeface="Consolas" pitchFamily="49" charset="0"/>
              </a:rPr>
              <a:t>	} else {</a:t>
            </a:r>
          </a:p>
          <a:p>
            <a:pPr marL="0" indent="0">
              <a:lnSpc>
                <a:spcPct val="80000"/>
              </a:lnSpc>
              <a:spcBef>
                <a:spcPts val="528"/>
              </a:spcBef>
              <a:buNone/>
            </a:pPr>
            <a:r>
              <a:rPr lang="en-US" sz="2600" dirty="0">
                <a:latin typeface="Consolas" pitchFamily="49" charset="0"/>
                <a:cs typeface="Consolas" pitchFamily="49" charset="0"/>
              </a:rPr>
              <a:t>		return 1;</a:t>
            </a:r>
          </a:p>
          <a:p>
            <a:pPr marL="0" indent="0">
              <a:lnSpc>
                <a:spcPct val="80000"/>
              </a:lnSpc>
              <a:spcBef>
                <a:spcPts val="528"/>
              </a:spcBef>
              <a:buNone/>
            </a:pPr>
            <a:r>
              <a:rPr lang="en-US" sz="2600" dirty="0">
                <a:latin typeface="Consolas" pitchFamily="49" charset="0"/>
                <a:cs typeface="Consolas" pitchFamily="49" charset="0"/>
              </a:rPr>
              <a:t>	}</a:t>
            </a:r>
          </a:p>
          <a:p>
            <a:pPr marL="0" indent="0">
              <a:lnSpc>
                <a:spcPct val="80000"/>
              </a:lnSpc>
              <a:spcBef>
                <a:spcPts val="528"/>
              </a:spcBef>
              <a:buNone/>
            </a:pPr>
            <a:r>
              <a:rPr lang="en-US" sz="2600" dirty="0">
                <a:latin typeface="Consolas" pitchFamily="49" charset="0"/>
                <a:cs typeface="Consolas" pitchFamily="49" charset="0"/>
              </a:rPr>
              <a:t>}</a:t>
            </a:r>
          </a:p>
        </p:txBody>
      </p:sp>
      <p:sp>
        <p:nvSpPr>
          <p:cNvPr id="6"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solidFill>
                  <a:schemeClr val="tx2"/>
                </a:solidFill>
              </a:rPr>
              <a:t>JAL / JR for Recursion?</a:t>
            </a:r>
          </a:p>
        </p:txBody>
      </p:sp>
      <p:sp>
        <p:nvSpPr>
          <p:cNvPr id="7" name="Oval 6"/>
          <p:cNvSpPr/>
          <p:nvPr/>
        </p:nvSpPr>
        <p:spPr>
          <a:xfrm>
            <a:off x="3451167" y="4163290"/>
            <a:ext cx="2057400" cy="609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088915" y="2944091"/>
            <a:ext cx="3579954" cy="1219199"/>
          </a:xfrm>
          <a:custGeom>
            <a:avLst/>
            <a:gdLst>
              <a:gd name="connsiteX0" fmla="*/ 3314752 w 3579954"/>
              <a:gd name="connsiteY0" fmla="*/ 2204357 h 2204357"/>
              <a:gd name="connsiteX1" fmla="*/ 3576009 w 3579954"/>
              <a:gd name="connsiteY1" fmla="*/ 1698171 h 2204357"/>
              <a:gd name="connsiteX2" fmla="*/ 3135138 w 3579954"/>
              <a:gd name="connsiteY2" fmla="*/ 473528 h 2204357"/>
              <a:gd name="connsiteX3" fmla="*/ 1126723 w 3579954"/>
              <a:gd name="connsiteY3" fmla="*/ 16328 h 2204357"/>
              <a:gd name="connsiteX4" fmla="*/ 179666 w 3579954"/>
              <a:gd name="connsiteY4" fmla="*/ 130628 h 2204357"/>
              <a:gd name="connsiteX5" fmla="*/ 52 w 3579954"/>
              <a:gd name="connsiteY5" fmla="*/ 408214 h 22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9954" h="2204357">
                <a:moveTo>
                  <a:pt x="3314752" y="2204357"/>
                </a:moveTo>
                <a:cubicBezTo>
                  <a:pt x="3460348" y="2095499"/>
                  <a:pt x="3605945" y="1986642"/>
                  <a:pt x="3576009" y="1698171"/>
                </a:cubicBezTo>
                <a:cubicBezTo>
                  <a:pt x="3546073" y="1409700"/>
                  <a:pt x="3543352" y="753835"/>
                  <a:pt x="3135138" y="473528"/>
                </a:cubicBezTo>
                <a:cubicBezTo>
                  <a:pt x="2726924" y="193221"/>
                  <a:pt x="1619302" y="73478"/>
                  <a:pt x="1126723" y="16328"/>
                </a:cubicBezTo>
                <a:cubicBezTo>
                  <a:pt x="634144" y="-40822"/>
                  <a:pt x="367444" y="65314"/>
                  <a:pt x="179666" y="130628"/>
                </a:cubicBezTo>
                <a:cubicBezTo>
                  <a:pt x="-8112" y="195942"/>
                  <a:pt x="52" y="408214"/>
                  <a:pt x="52" y="408214"/>
                </a:cubicBezTo>
              </a:path>
            </a:pathLst>
          </a:custGeom>
          <a:noFill/>
          <a:ln>
            <a:solidFill>
              <a:schemeClr val="accent1"/>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1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10606</TotalTime>
  <Words>6538</Words>
  <Application>Microsoft Macintosh PowerPoint</Application>
  <PresentationFormat>On-screen Show (4:3)</PresentationFormat>
  <Paragraphs>1355</Paragraphs>
  <Slides>67</Slides>
  <Notes>28</Notes>
  <HiddenSlides>5</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67</vt:i4>
      </vt:variant>
    </vt:vector>
  </HeadingPairs>
  <TitlesOfParts>
    <vt:vector size="81" baseType="lpstr">
      <vt:lpstr>Apple Braille</vt:lpstr>
      <vt:lpstr>Arial</vt:lpstr>
      <vt:lpstr>Arial Narrow</vt:lpstr>
      <vt:lpstr>Calibri</vt:lpstr>
      <vt:lpstr>Consolas</vt:lpstr>
      <vt:lpstr>Courier</vt:lpstr>
      <vt:lpstr>Courier New</vt:lpstr>
      <vt:lpstr>Roboto Regular</vt:lpstr>
      <vt:lpstr>Source Sans Pro</vt:lpstr>
      <vt:lpstr>Tahoma</vt:lpstr>
      <vt:lpstr>Times</vt:lpstr>
      <vt:lpstr>Times New Roman</vt:lpstr>
      <vt:lpstr>Wingdings</vt:lpstr>
      <vt:lpstr>UWTheme-351-Au18</vt:lpstr>
      <vt:lpstr>Agenda</vt:lpstr>
      <vt:lpstr>Calling Convention for Procedure Calls</vt:lpstr>
      <vt:lpstr>Six Steps of Calling a Function</vt:lpstr>
      <vt:lpstr>Jumps are not enough</vt:lpstr>
      <vt:lpstr>Jumps are not enough</vt:lpstr>
      <vt:lpstr>Takeaway 1: Need Jump And Link</vt:lpstr>
      <vt:lpstr>Jump-and-Link / Jump Register</vt:lpstr>
      <vt:lpstr>Jump-and-Link / Jump Register</vt:lpstr>
      <vt:lpstr>JAL / JR for Recursion?</vt:lpstr>
      <vt:lpstr>JAL / JR for Recursion?</vt:lpstr>
      <vt:lpstr>JAL / JR for Recursion?</vt:lpstr>
      <vt:lpstr>JAL / JR for Recursion?</vt:lpstr>
      <vt:lpstr>JAL / JR for Recursion?</vt:lpstr>
      <vt:lpstr>JAL / JR for Recursion?</vt:lpstr>
      <vt:lpstr>Agenda</vt:lpstr>
      <vt:lpstr>Takeaway2: Need a Call Stack</vt:lpstr>
      <vt:lpstr>Need a “Call Stack”</vt:lpstr>
      <vt:lpstr>Stack Before, During, After Call</vt:lpstr>
      <vt:lpstr>Local Variables and Arrays</vt:lpstr>
      <vt:lpstr>Function Call Example</vt:lpstr>
      <vt:lpstr>RISC-V Code for Leaf()</vt:lpstr>
      <vt:lpstr>Stack Before, During, After Function</vt:lpstr>
      <vt:lpstr>Agenda</vt:lpstr>
      <vt:lpstr>Register Conventions </vt:lpstr>
      <vt:lpstr>Basic Structure of a Function</vt:lpstr>
      <vt:lpstr>Using Stack to Backup Registers</vt:lpstr>
      <vt:lpstr>PowerPoint Presentation</vt:lpstr>
      <vt:lpstr>Convention Summary</vt:lpstr>
      <vt:lpstr>Saved Registers</vt:lpstr>
      <vt:lpstr>Volatile Registers</vt:lpstr>
      <vt:lpstr>Activity #1: Calling Convention Example</vt:lpstr>
      <vt:lpstr>PowerPoint Presentation</vt:lpstr>
      <vt:lpstr>PowerPoint Presentation</vt:lpstr>
      <vt:lpstr>PowerPoint Presentation</vt:lpstr>
      <vt:lpstr>PowerPoint Presentation</vt:lpstr>
      <vt:lpstr>Activity #2: Calling Convention Example: </vt:lpstr>
      <vt:lpstr>PowerPoint Presentation</vt:lpstr>
      <vt:lpstr>Function Call Example</vt:lpstr>
      <vt:lpstr>Function Call Example</vt:lpstr>
      <vt:lpstr>Example: sumSquare</vt:lpstr>
      <vt:lpstr>Example: sumSquare</vt:lpstr>
      <vt:lpstr>Example: Using Volatile Registers</vt:lpstr>
      <vt:lpstr>Example: Using Saved Registers</vt:lpstr>
      <vt:lpstr>Choosing Your Registers</vt:lpstr>
      <vt:lpstr>Arguments &amp; Return Values</vt:lpstr>
      <vt:lpstr>Simple Argument Passing (1-8 args)</vt:lpstr>
      <vt:lpstr>Conventions so far:</vt:lpstr>
      <vt:lpstr>Many Arguments (8+ args)</vt:lpstr>
      <vt:lpstr>Many Arguments (8+ args)</vt:lpstr>
      <vt:lpstr>Argument Passing: the Full Story</vt:lpstr>
      <vt:lpstr>Pros of Argument Passing Convention</vt:lpstr>
      <vt:lpstr>Frame Layout &amp; the Frame Pointer</vt:lpstr>
      <vt:lpstr>Frame Layout &amp; the Frame Pointer</vt:lpstr>
      <vt:lpstr>Agenda</vt:lpstr>
      <vt:lpstr>Where is the Stack in Memory?</vt:lpstr>
      <vt:lpstr>PowerPoint Presentation</vt:lpstr>
      <vt:lpstr>Return Address lives in Stack Frame</vt:lpstr>
      <vt:lpstr>PowerPoint Presentation</vt:lpstr>
      <vt:lpstr>Frame Pointer</vt:lpstr>
      <vt:lpstr>The Heap</vt:lpstr>
      <vt:lpstr>Data Segment</vt:lpstr>
      <vt:lpstr>PowerPoint Presentation</vt:lpstr>
      <vt:lpstr>PowerPoint Presentation</vt:lpstr>
      <vt:lpstr>PowerPoint Presentation</vt:lpstr>
      <vt:lpstr>Global and Locals</vt:lpstr>
      <vt:lpstr>Anatomy of an executing program</vt:lpstr>
      <vt:lpstr>Calling Convention for Procedure Calls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x86 Programming III CSE 351 Autumn 2016</dc:title>
  <dc:creator>Justin Hsia</dc:creator>
  <cp:lastModifiedBy>Arrvindh Shriraman</cp:lastModifiedBy>
  <cp:revision>205</cp:revision>
  <cp:lastPrinted>2019-01-30T05:23:26Z</cp:lastPrinted>
  <dcterms:created xsi:type="dcterms:W3CDTF">2016-10-12T07:57:22Z</dcterms:created>
  <dcterms:modified xsi:type="dcterms:W3CDTF">2020-08-30T21:19:55Z</dcterms:modified>
</cp:coreProperties>
</file>