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21"/>
  </p:notesMasterIdLst>
  <p:handoutMasterIdLst>
    <p:handoutMasterId r:id="rId22"/>
  </p:handoutMasterIdLst>
  <p:sldIdLst>
    <p:sldId id="256" r:id="rId2"/>
    <p:sldId id="454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999999"/>
    <a:srgbClr val="CCFFCC"/>
    <a:srgbClr val="F6F5BD"/>
    <a:srgbClr val="4B2A8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12" autoAdjust="0"/>
    <p:restoredTop sz="87415" autoAdjust="0"/>
  </p:normalViewPr>
  <p:slideViewPr>
    <p:cSldViewPr snapToGrid="0">
      <p:cViewPr varScale="1">
        <p:scale>
          <a:sx n="111" d="100"/>
          <a:sy n="111" d="100"/>
        </p:scale>
        <p:origin x="20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5D80D1D6-9C99-4B88-B633-761E07CC4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45005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BAD7538-8565-4F0B-97AA-24A06736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87473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9" name="Google Shape;189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4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4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4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4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4630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4763" y="617538"/>
            <a:ext cx="4779962" cy="358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330" name="Google Shape;330;p14:notes"/>
          <p:cNvSpPr txBox="1">
            <a:spLocks noGrp="1"/>
          </p:cNvSpPr>
          <p:nvPr>
            <p:ph type="body" idx="1"/>
          </p:nvPr>
        </p:nvSpPr>
        <p:spPr>
          <a:xfrm>
            <a:off x="550625" y="4559916"/>
            <a:ext cx="6303242" cy="432086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6625" tIns="48300" rIns="96625" bIns="483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4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4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4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9614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Do this first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220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4763" y="617538"/>
            <a:ext cx="4779962" cy="358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354" name="Google Shape;354;p19:notes"/>
          <p:cNvSpPr txBox="1">
            <a:spLocks noGrp="1"/>
          </p:cNvSpPr>
          <p:nvPr>
            <p:ph type="body" idx="1"/>
          </p:nvPr>
        </p:nvSpPr>
        <p:spPr>
          <a:xfrm>
            <a:off x="550625" y="4559916"/>
            <a:ext cx="6303242" cy="432086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6625" tIns="48300" rIns="96625" bIns="483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9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9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9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81217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6" name="Google Shape;366;p2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!False = true comic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2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3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22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2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22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13942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23a102cafd_0_4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1" name="Google Shape;391;g23a102cafd_0_42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!False = true comic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Google Shape;392;g23a102cafd_0_426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3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g23a102cafd_0_426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g23a102cafd_0_426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g23a102cafd_0_426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76691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23a102cafd_0_46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do additional slt stuff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Then do additional memory instructions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then summarize unsigned?</a:t>
            </a:r>
            <a:endParaRPr/>
          </a:p>
        </p:txBody>
      </p:sp>
      <p:sp>
        <p:nvSpPr>
          <p:cNvPr id="435" name="Google Shape;435;g23a102cafd_0_4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434020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11794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2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43329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ca597b38c_1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3ca597b38c_1_10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g3ca597b38c_1_105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73966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29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7525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2435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9" name="Google Shape;209;p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 shown in orange were presented in bonus slides from last lecture.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8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8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4735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23a102cafd_0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2" name="Google Shape;232;g23a102cafd_0_18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lb/sb have same syntax as lw/sw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Aside: also load/store halfword (lh/sh)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g23a102cafd_0_18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g23a102cafd_0_18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3135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23a102cafd_0_3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23a102cafd_0_33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 it’s not aligned, which part of the word are we pulling from?!</a:t>
            </a:r>
            <a:endParaRPr/>
          </a:p>
        </p:txBody>
      </p:sp>
      <p:sp>
        <p:nvSpPr>
          <p:cNvPr id="265" name="Google Shape;265;g23a102cafd_0_33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0135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23a102cafd_0_20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g23a102cafd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47090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23a102cafd_0_19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g23a102cafd_0_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877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23a102cafd_0_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23a102cafd_0_37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g23a102cafd_0_377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0334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23a102cafd_0_45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do additional slt stuff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Then do additional memory instructions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then summarize unsigned?</a:t>
            </a:r>
            <a:endParaRPr/>
          </a:p>
        </p:txBody>
      </p:sp>
      <p:sp>
        <p:nvSpPr>
          <p:cNvPr id="321" name="Google Shape;321;g23a102cafd_0_4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0814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1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1" y="1362075"/>
            <a:ext cx="882904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2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9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74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0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ustom Layout">
  <p:cSld name="Custom Layou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81800"/>
            <a:ext cx="9144000" cy="87313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932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2D011864-6A66-40DB-AE45-3F49E206A4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6663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606673" y="-2231"/>
            <a:ext cx="5373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93784" y="-2231"/>
            <a:ext cx="13564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L09 – RISC V - II</a:t>
            </a:r>
          </a:p>
        </p:txBody>
      </p:sp>
    </p:spTree>
    <p:extLst>
      <p:ext uri="{BB962C8B-B14F-4D97-AF65-F5344CB8AC3E}">
        <p14:creationId xmlns:p14="http://schemas.microsoft.com/office/powerpoint/2010/main" val="211193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9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"/>
          <p:cNvSpPr txBox="1">
            <a:spLocks noGrp="1"/>
          </p:cNvSpPr>
          <p:nvPr>
            <p:ph type="ctrTitle"/>
          </p:nvPr>
        </p:nvSpPr>
        <p:spPr>
          <a:xfrm>
            <a:off x="0" y="2103120"/>
            <a:ext cx="914400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lang="en-US" sz="44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More </a:t>
            </a:r>
            <a:r>
              <a:rPr lang="en-US" dirty="0"/>
              <a:t>RISC-V</a:t>
            </a:r>
            <a:r>
              <a:rPr lang="en-US" sz="44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dirty="0"/>
              <a:t>RISC-V</a:t>
            </a:r>
            <a:r>
              <a:rPr lang="en-US" sz="44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Functions</a:t>
            </a:r>
            <a:endParaRPr sz="4400" b="0" i="1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4420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39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Inequalities in </a:t>
            </a:r>
            <a:r>
              <a:rPr lang="en-US"/>
              <a:t>RISC-V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39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8229600" cy="5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Set Less Than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3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slt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>
              <a:highlight>
                <a:srgbClr val="FF0000"/>
              </a:highlight>
            </a:endParaRPr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slt dst,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reg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1,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reg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value in </a:t>
            </a: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reg</a:t>
            </a:r>
            <a:r>
              <a:rPr lang="en-US" sz="26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value in </a:t>
            </a: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reg</a:t>
            </a:r>
            <a:r>
              <a:rPr lang="en-US" sz="26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US"/>
              <a:t>, </a:t>
            </a: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dst</a:t>
            </a:r>
            <a:r>
              <a:rPr lang="en-US"/>
              <a:t> = 1, else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0</a:t>
            </a:r>
            <a:endParaRPr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>
                <a:solidFill>
                  <a:srgbClr val="FF0000"/>
                </a:solidFill>
              </a:rPr>
              <a:t>Set Less Than Immediate </a:t>
            </a:r>
            <a:r>
              <a:rPr lang="en-US"/>
              <a:t>(</a:t>
            </a:r>
            <a:r>
              <a:rPr lang="en-US" sz="3000">
                <a:latin typeface="Courier New"/>
                <a:ea typeface="Courier New"/>
                <a:cs typeface="Courier New"/>
                <a:sym typeface="Courier New"/>
              </a:rPr>
              <a:t>slti</a:t>
            </a:r>
            <a:r>
              <a:rPr lang="en-US"/>
              <a:t>)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slti dst,reg1,imm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–"/>
            </a:pPr>
            <a:r>
              <a:rPr lang="en-US"/>
              <a:t>If value in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reg1</a:t>
            </a:r>
            <a:r>
              <a:rPr lang="en-US"/>
              <a:t> &lt;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imm</a:t>
            </a:r>
            <a:r>
              <a:rPr lang="en-US"/>
              <a:t>,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dst</a:t>
            </a:r>
            <a:r>
              <a:rPr lang="en-US"/>
              <a:t> = 1, else 0</a:t>
            </a:r>
            <a:endParaRPr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These values are all interpreted as signed values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What if we want to compare unsigned numbers?</a:t>
            </a:r>
            <a:endParaRPr sz="3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7" name="Google Shape;337;p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3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2826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40"/>
          <p:cNvSpPr txBox="1">
            <a:spLocks noGrp="1"/>
          </p:cNvSpPr>
          <p:nvPr>
            <p:ph type="title"/>
          </p:nvPr>
        </p:nvSpPr>
        <p:spPr>
          <a:xfrm>
            <a:off x="457200" y="-1825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/>
              <a:t>Unsigned Inequalities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40"/>
          <p:cNvSpPr txBox="1"/>
          <p:nvPr/>
        </p:nvSpPr>
        <p:spPr>
          <a:xfrm>
            <a:off x="4925300" y="4921825"/>
            <a:ext cx="3761400" cy="14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s0=0xFFFFFFFF</a:t>
            </a:r>
            <a:endParaRPr sz="2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t0=1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(-1 &lt; 1)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t1=0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(2</a:t>
            </a:r>
            <a:r>
              <a:rPr lang="en-US" sz="28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-1 &gt;&gt;&gt; 1)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4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40"/>
          <p:cNvSpPr txBox="1">
            <a:spLocks noGrp="1"/>
          </p:cNvSpPr>
          <p:nvPr>
            <p:ph type="body" idx="1"/>
          </p:nvPr>
        </p:nvSpPr>
        <p:spPr>
          <a:xfrm>
            <a:off x="457200" y="762000"/>
            <a:ext cx="8229600" cy="20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Unsigned versions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en-US" sz="3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slt(i)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26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sltu</a:t>
            </a:r>
            <a:r>
              <a:rPr lang="en-US" sz="26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dst,src1,src2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unsigned comparison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26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sltiu</a:t>
            </a:r>
            <a:r>
              <a:rPr lang="en-US" sz="26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dst,src,imm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unsigned comparison against constant</a:t>
            </a:r>
            <a:endParaRPr/>
          </a:p>
        </p:txBody>
      </p:sp>
      <p:sp>
        <p:nvSpPr>
          <p:cNvPr id="349" name="Google Shape;349;p40"/>
          <p:cNvSpPr txBox="1">
            <a:spLocks noGrp="1"/>
          </p:cNvSpPr>
          <p:nvPr>
            <p:ph type="body" idx="1"/>
          </p:nvPr>
        </p:nvSpPr>
        <p:spPr>
          <a:xfrm>
            <a:off x="457200" y="4334675"/>
            <a:ext cx="4349100" cy="20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dirty="0"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addi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s0,</a:t>
            </a:r>
            <a:r>
              <a:rPr lang="en-US" sz="2800" dirty="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0,-1 </a:t>
            </a:r>
            <a:endParaRPr sz="2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slti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t0,s0,1</a:t>
            </a:r>
            <a:r>
              <a:rPr lang="en-US" sz="2800" b="0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dirty="0"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sltiu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t1,s0,1</a:t>
            </a:r>
            <a:r>
              <a:rPr lang="en-US" sz="2800" b="0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dirty="0"/>
          </a:p>
        </p:txBody>
      </p:sp>
      <p:sp>
        <p:nvSpPr>
          <p:cNvPr id="350" name="Google Shape;350;p4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1" name="Google Shape;351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9838" y="3524550"/>
            <a:ext cx="6867525" cy="1019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331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4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Aside:  </a:t>
            </a:r>
            <a:r>
              <a:rPr lang="en-US"/>
              <a:t>RISC-V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Signed vs. Unsigned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41"/>
          <p:cNvSpPr txBox="1">
            <a:spLocks noGrp="1"/>
          </p:cNvSpPr>
          <p:nvPr>
            <p:ph type="body" idx="1"/>
          </p:nvPr>
        </p:nvSpPr>
        <p:spPr>
          <a:xfrm>
            <a:off x="457200" y="1385192"/>
            <a:ext cx="8305800" cy="48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/>
              <a:t>RISC-V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terms “signed” and “unsigned” appear in </a:t>
            </a:r>
            <a:r>
              <a:rPr lang="en-US" sz="2960"/>
              <a:t>2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different contexts: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4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Signed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vs. </a:t>
            </a:r>
            <a:r>
              <a:rPr lang="en-US" sz="259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unsigned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bit extension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4"/>
              </a:buClr>
              <a:buSzPts val="2220"/>
              <a:buFont typeface="Arial"/>
              <a:buChar char="•"/>
            </a:pPr>
            <a:r>
              <a:rPr lang="en-US" sz="2220" b="0" i="0" u="none" strike="noStrike" cap="none">
                <a:solidFill>
                  <a:schemeClr val="accent4"/>
                </a:solidFill>
                <a:latin typeface="Courier New"/>
                <a:ea typeface="Courier New"/>
                <a:cs typeface="Courier New"/>
                <a:sym typeface="Courier New"/>
              </a:rPr>
              <a:t>lb,lh</a:t>
            </a:r>
            <a:endParaRPr sz="2220" b="0" i="0" u="none" strike="noStrike" cap="none">
              <a:solidFill>
                <a:schemeClr val="accent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6"/>
              </a:buClr>
              <a:buSzPts val="2220"/>
              <a:buFont typeface="Arial"/>
              <a:buChar char="•"/>
            </a:pPr>
            <a:r>
              <a:rPr lang="en-US" sz="222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lbu,lhu</a:t>
            </a:r>
            <a:endParaRPr sz="2220" b="0" i="0" u="none" strike="noStrike" cap="none">
              <a:solidFill>
                <a:schemeClr val="accent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4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Signed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vs. </a:t>
            </a:r>
            <a:r>
              <a:rPr lang="en-US" sz="259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unsigned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comparison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4"/>
              </a:buClr>
              <a:buSzPts val="2220"/>
              <a:buFont typeface="Arial"/>
              <a:buChar char="•"/>
            </a:pPr>
            <a:r>
              <a:rPr lang="en-US" sz="2220" b="1" i="0" u="none" strike="noStrike" cap="none">
                <a:solidFill>
                  <a:schemeClr val="accent4"/>
                </a:solidFill>
                <a:latin typeface="Courier New"/>
                <a:ea typeface="Courier New"/>
                <a:cs typeface="Courier New"/>
                <a:sym typeface="Courier New"/>
              </a:rPr>
              <a:t>slt, slti</a:t>
            </a:r>
            <a:endParaRPr sz="2220" b="1" i="0" u="none" strike="noStrike" cap="none">
              <a:solidFill>
                <a:schemeClr val="accent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6"/>
              </a:buClr>
              <a:buSzPts val="2220"/>
              <a:buFont typeface="Arial"/>
              <a:buChar char="•"/>
            </a:pPr>
            <a:r>
              <a:rPr lang="en-US" sz="2220" b="1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sltu, sltiu</a:t>
            </a:r>
            <a:endParaRPr sz="2220" b="1" i="0" u="none" strike="noStrike" cap="none">
              <a:solidFill>
                <a:schemeClr val="accent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1" name="Google Shape;361;p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6029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oogle Shape;372;p42"/>
          <p:cNvGrpSpPr/>
          <p:nvPr/>
        </p:nvGrpSpPr>
        <p:grpSpPr>
          <a:xfrm>
            <a:off x="914400" y="4754880"/>
            <a:ext cx="7163001" cy="523220"/>
            <a:chOff x="914614" y="1743727"/>
            <a:chExt cx="7162787" cy="392422"/>
          </a:xfrm>
        </p:grpSpPr>
        <p:sp>
          <p:nvSpPr>
            <p:cNvPr id="373" name="Google Shape;373;p42"/>
            <p:cNvSpPr txBox="1"/>
            <p:nvPr/>
          </p:nvSpPr>
          <p:spPr>
            <a:xfrm>
              <a:off x="1371801" y="1743727"/>
              <a:ext cx="6705600" cy="39242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accent6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 &lt; 2 || j &lt; i</a:t>
              </a:r>
              <a:endParaRPr sz="2800" b="1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74" name="Google Shape;374;p42"/>
            <p:cNvSpPr/>
            <p:nvPr/>
          </p:nvSpPr>
          <p:spPr>
            <a:xfrm>
              <a:off x="914614" y="1767109"/>
              <a:ext cx="562958" cy="3462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(A)</a:t>
              </a:r>
              <a:endParaRPr/>
            </a:p>
          </p:txBody>
        </p:sp>
      </p:grpSp>
      <p:grpSp>
        <p:nvGrpSpPr>
          <p:cNvPr id="375" name="Google Shape;375;p42"/>
          <p:cNvGrpSpPr/>
          <p:nvPr/>
        </p:nvGrpSpPr>
        <p:grpSpPr>
          <a:xfrm>
            <a:off x="914399" y="5247720"/>
            <a:ext cx="7162801" cy="523220"/>
            <a:chOff x="914399" y="3240088"/>
            <a:chExt cx="7162801" cy="523220"/>
          </a:xfrm>
        </p:grpSpPr>
        <p:sp>
          <p:nvSpPr>
            <p:cNvPr id="376" name="Google Shape;376;p42"/>
            <p:cNvSpPr txBox="1"/>
            <p:nvPr/>
          </p:nvSpPr>
          <p:spPr>
            <a:xfrm>
              <a:off x="1371600" y="3240088"/>
              <a:ext cx="67056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408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 ≥ 2 &amp;&amp; j &lt; i</a:t>
              </a:r>
              <a:endParaRPr sz="3200" b="1">
                <a:solidFill>
                  <a:srgbClr val="408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42"/>
            <p:cNvSpPr/>
            <p:nvPr/>
          </p:nvSpPr>
          <p:spPr>
            <a:xfrm>
              <a:off x="914399" y="3281652"/>
              <a:ext cx="566928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(B)</a:t>
              </a:r>
              <a:endParaRPr/>
            </a:p>
          </p:txBody>
        </p:sp>
      </p:grpSp>
      <p:grpSp>
        <p:nvGrpSpPr>
          <p:cNvPr id="378" name="Google Shape;378;p42"/>
          <p:cNvGrpSpPr/>
          <p:nvPr/>
        </p:nvGrpSpPr>
        <p:grpSpPr>
          <a:xfrm>
            <a:off x="914399" y="5669280"/>
            <a:ext cx="7162801" cy="523220"/>
            <a:chOff x="914399" y="4154488"/>
            <a:chExt cx="7162801" cy="523220"/>
          </a:xfrm>
        </p:grpSpPr>
        <p:sp>
          <p:nvSpPr>
            <p:cNvPr id="379" name="Google Shape;379;p42"/>
            <p:cNvSpPr txBox="1"/>
            <p:nvPr/>
          </p:nvSpPr>
          <p:spPr>
            <a:xfrm>
              <a:off x="1371600" y="4154488"/>
              <a:ext cx="67056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FF66A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 &lt; 2 || j ≥ i</a:t>
              </a:r>
              <a:endParaRPr sz="2600">
                <a:solidFill>
                  <a:srgbClr val="FF66A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80" name="Google Shape;380;p42"/>
            <p:cNvSpPr/>
            <p:nvPr/>
          </p:nvSpPr>
          <p:spPr>
            <a:xfrm>
              <a:off x="914399" y="4185661"/>
              <a:ext cx="566928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(C)</a:t>
              </a:r>
              <a:endParaRPr/>
            </a:p>
          </p:txBody>
        </p:sp>
      </p:grpSp>
      <p:grpSp>
        <p:nvGrpSpPr>
          <p:cNvPr id="381" name="Google Shape;381;p42"/>
          <p:cNvGrpSpPr/>
          <p:nvPr/>
        </p:nvGrpSpPr>
        <p:grpSpPr>
          <a:xfrm>
            <a:off x="914400" y="6126480"/>
            <a:ext cx="7594600" cy="523220"/>
            <a:chOff x="914400" y="5068888"/>
            <a:chExt cx="7594600" cy="523220"/>
          </a:xfrm>
        </p:grpSpPr>
        <p:sp>
          <p:nvSpPr>
            <p:cNvPr id="382" name="Google Shape;382;p42"/>
            <p:cNvSpPr txBox="1"/>
            <p:nvPr/>
          </p:nvSpPr>
          <p:spPr>
            <a:xfrm>
              <a:off x="1371600" y="5068888"/>
              <a:ext cx="71374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FFE86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 &lt; 2 &amp;&amp; j ≥ i</a:t>
              </a:r>
              <a:endParaRPr sz="2800">
                <a:solidFill>
                  <a:srgbClr val="FFE86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83" name="Google Shape;383;p42"/>
            <p:cNvSpPr/>
            <p:nvPr/>
          </p:nvSpPr>
          <p:spPr>
            <a:xfrm>
              <a:off x="914400" y="5110452"/>
              <a:ext cx="57099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(D)</a:t>
              </a:r>
              <a:endParaRPr/>
            </a:p>
          </p:txBody>
        </p:sp>
      </p:grpSp>
      <p:sp>
        <p:nvSpPr>
          <p:cNvPr id="384" name="Google Shape;384;p42"/>
          <p:cNvSpPr txBox="1"/>
          <p:nvPr/>
        </p:nvSpPr>
        <p:spPr>
          <a:xfrm>
            <a:off x="457200" y="482600"/>
            <a:ext cx="845820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  </a:t>
            </a: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C code properly fills in the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following blank?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85" name="Google Shape;385;p42"/>
          <p:cNvCxnSpPr/>
          <p:nvPr/>
        </p:nvCxnSpPr>
        <p:spPr>
          <a:xfrm>
            <a:off x="457200" y="2157984"/>
            <a:ext cx="82296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86" name="Google Shape;386;p42"/>
          <p:cNvCxnSpPr/>
          <p:nvPr/>
        </p:nvCxnSpPr>
        <p:spPr>
          <a:xfrm>
            <a:off x="457200" y="4608576"/>
            <a:ext cx="82296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7" name="Google Shape;387;p42"/>
          <p:cNvSpPr txBox="1"/>
          <p:nvPr/>
        </p:nvSpPr>
        <p:spPr>
          <a:xfrm>
            <a:off x="457200" y="1554480"/>
            <a:ext cx="8229600" cy="298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do {</a:t>
            </a:r>
            <a:r>
              <a:rPr lang="en-US" sz="24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--; } while((z = </a:t>
            </a:r>
            <a:r>
              <a:rPr lang="en-US" sz="2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____________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));</a:t>
            </a:r>
            <a:endParaRPr sz="2400" dirty="0">
              <a:solidFill>
                <a:schemeClr val="accent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accent4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r>
              <a:rPr lang="en-US" sz="2400" dirty="0">
                <a:solidFill>
                  <a:srgbClr val="FB0A1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i→s0, j→s1</a:t>
            </a:r>
            <a:endParaRPr sz="2400" dirty="0">
              <a:solidFill>
                <a:srgbClr val="A5A5A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addi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s0,s0,-1     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r>
              <a:rPr lang="en-US" sz="2400" dirty="0" err="1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2400" dirty="0" err="1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 - 1</a:t>
            </a:r>
            <a:b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4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slti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400" dirty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 t0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2400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s1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,2      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t0 = (j &lt; 2)</a:t>
            </a:r>
            <a:endParaRPr sz="2400" dirty="0">
              <a:solidFill>
                <a:srgbClr val="A5A5A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latin typeface="Courier New"/>
                <a:ea typeface="Courier New"/>
                <a:cs typeface="Courier New"/>
                <a:sym typeface="Courier New"/>
              </a:rPr>
              <a:t>bne</a:t>
            </a:r>
            <a:r>
              <a:rPr lang="en-US" sz="2400" dirty="0"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2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t0,</a:t>
            </a:r>
            <a:r>
              <a:rPr lang="en-US" sz="2400" dirty="0">
                <a:latin typeface="Courier New"/>
                <a:ea typeface="Courier New"/>
                <a:cs typeface="Courier New"/>
                <a:sym typeface="Courier New"/>
              </a:rPr>
              <a:t>x0 </a:t>
            </a:r>
            <a:r>
              <a:rPr lang="en-US" sz="2400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Loop	 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r>
              <a:rPr lang="en-US" sz="2400" dirty="0" err="1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 Loop if t0!=0</a:t>
            </a:r>
            <a:endParaRPr sz="2400" dirty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slt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400" dirty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 t0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2400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s1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,s0     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t1 = (j &lt; </a:t>
            </a:r>
            <a:r>
              <a:rPr lang="en-US" sz="2400" dirty="0" err="1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4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bne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400" dirty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 t0</a:t>
            </a:r>
            <a:r>
              <a:rPr lang="en-US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,x0 ,</a:t>
            </a:r>
            <a:r>
              <a:rPr lang="en-US" sz="2400" dirty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Loop</a:t>
            </a:r>
            <a:r>
              <a:rPr lang="en-US" sz="2400" dirty="0">
                <a:solidFill>
                  <a:srgbClr val="FB0A1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r>
              <a:rPr lang="en-US" sz="2400" dirty="0" err="1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goto</a:t>
            </a:r>
            <a:r>
              <a:rPr lang="en-US" sz="2400" dirty="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 Loop if t0!=0</a:t>
            </a:r>
            <a:endParaRPr sz="2400" dirty="0">
              <a:solidFill>
                <a:srgbClr val="A5A5A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8" name="Google Shape;388;p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7496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7" name="Google Shape;397;p43"/>
          <p:cNvGrpSpPr/>
          <p:nvPr/>
        </p:nvGrpSpPr>
        <p:grpSpPr>
          <a:xfrm>
            <a:off x="914373" y="4754863"/>
            <a:ext cx="7162787" cy="523187"/>
            <a:chOff x="914614" y="1743727"/>
            <a:chExt cx="7162787" cy="392400"/>
          </a:xfrm>
        </p:grpSpPr>
        <p:sp>
          <p:nvSpPr>
            <p:cNvPr id="398" name="Google Shape;398;p43"/>
            <p:cNvSpPr txBox="1"/>
            <p:nvPr/>
          </p:nvSpPr>
          <p:spPr>
            <a:xfrm>
              <a:off x="1371801" y="1743727"/>
              <a:ext cx="6705600" cy="392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accent6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 &lt; 2 || j &lt; i</a:t>
              </a:r>
              <a:endParaRPr sz="2800" b="1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9" name="Google Shape;399;p43"/>
            <p:cNvSpPr/>
            <p:nvPr/>
          </p:nvSpPr>
          <p:spPr>
            <a:xfrm>
              <a:off x="914614" y="1767109"/>
              <a:ext cx="563100" cy="3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(A)</a:t>
              </a:r>
              <a:endParaRPr/>
            </a:p>
          </p:txBody>
        </p:sp>
      </p:grpSp>
      <p:grpSp>
        <p:nvGrpSpPr>
          <p:cNvPr id="400" name="Google Shape;400;p43"/>
          <p:cNvGrpSpPr/>
          <p:nvPr/>
        </p:nvGrpSpPr>
        <p:grpSpPr>
          <a:xfrm>
            <a:off x="914399" y="5247720"/>
            <a:ext cx="7162801" cy="523200"/>
            <a:chOff x="914399" y="3240088"/>
            <a:chExt cx="7162801" cy="523200"/>
          </a:xfrm>
        </p:grpSpPr>
        <p:sp>
          <p:nvSpPr>
            <p:cNvPr id="401" name="Google Shape;401;p43"/>
            <p:cNvSpPr txBox="1"/>
            <p:nvPr/>
          </p:nvSpPr>
          <p:spPr>
            <a:xfrm>
              <a:off x="1371600" y="3240088"/>
              <a:ext cx="67056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408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 ≥ 2 &amp;&amp; j &lt; i</a:t>
              </a:r>
              <a:endParaRPr sz="3200" b="1">
                <a:solidFill>
                  <a:srgbClr val="408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43"/>
            <p:cNvSpPr/>
            <p:nvPr/>
          </p:nvSpPr>
          <p:spPr>
            <a:xfrm>
              <a:off x="914399" y="3281652"/>
              <a:ext cx="567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(B)</a:t>
              </a:r>
              <a:endParaRPr/>
            </a:p>
          </p:txBody>
        </p:sp>
      </p:grpSp>
      <p:grpSp>
        <p:nvGrpSpPr>
          <p:cNvPr id="403" name="Google Shape;403;p43"/>
          <p:cNvGrpSpPr/>
          <p:nvPr/>
        </p:nvGrpSpPr>
        <p:grpSpPr>
          <a:xfrm>
            <a:off x="914399" y="5669280"/>
            <a:ext cx="7162801" cy="523200"/>
            <a:chOff x="914399" y="4154488"/>
            <a:chExt cx="7162801" cy="523200"/>
          </a:xfrm>
        </p:grpSpPr>
        <p:sp>
          <p:nvSpPr>
            <p:cNvPr id="404" name="Google Shape;404;p43"/>
            <p:cNvSpPr txBox="1"/>
            <p:nvPr/>
          </p:nvSpPr>
          <p:spPr>
            <a:xfrm>
              <a:off x="1371600" y="4154488"/>
              <a:ext cx="67056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FF66A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 &lt; 2 || j ≥ i</a:t>
              </a:r>
              <a:endParaRPr sz="2600">
                <a:solidFill>
                  <a:srgbClr val="FF66A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405" name="Google Shape;405;p43"/>
            <p:cNvSpPr/>
            <p:nvPr/>
          </p:nvSpPr>
          <p:spPr>
            <a:xfrm>
              <a:off x="914399" y="4185661"/>
              <a:ext cx="567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(C)</a:t>
              </a:r>
              <a:endParaRPr/>
            </a:p>
          </p:txBody>
        </p:sp>
      </p:grpSp>
      <p:grpSp>
        <p:nvGrpSpPr>
          <p:cNvPr id="406" name="Google Shape;406;p43"/>
          <p:cNvGrpSpPr/>
          <p:nvPr/>
        </p:nvGrpSpPr>
        <p:grpSpPr>
          <a:xfrm>
            <a:off x="914400" y="6126480"/>
            <a:ext cx="7594500" cy="523200"/>
            <a:chOff x="914400" y="5068888"/>
            <a:chExt cx="7594500" cy="523200"/>
          </a:xfrm>
        </p:grpSpPr>
        <p:sp>
          <p:nvSpPr>
            <p:cNvPr id="407" name="Google Shape;407;p43"/>
            <p:cNvSpPr txBox="1"/>
            <p:nvPr/>
          </p:nvSpPr>
          <p:spPr>
            <a:xfrm>
              <a:off x="1371600" y="5068888"/>
              <a:ext cx="71373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FFE86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 &lt; 2 &amp;&amp; j ≥ i</a:t>
              </a:r>
              <a:endParaRPr sz="2800">
                <a:solidFill>
                  <a:srgbClr val="FFE86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408" name="Google Shape;408;p43"/>
            <p:cNvSpPr/>
            <p:nvPr/>
          </p:nvSpPr>
          <p:spPr>
            <a:xfrm>
              <a:off x="914400" y="5110452"/>
              <a:ext cx="5709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(D)</a:t>
              </a:r>
              <a:endParaRPr/>
            </a:p>
          </p:txBody>
        </p:sp>
      </p:grpSp>
      <p:sp>
        <p:nvSpPr>
          <p:cNvPr id="409" name="Google Shape;409;p43"/>
          <p:cNvSpPr txBox="1"/>
          <p:nvPr/>
        </p:nvSpPr>
        <p:spPr>
          <a:xfrm>
            <a:off x="457200" y="482600"/>
            <a:ext cx="84582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  </a:t>
            </a: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C code properly fills in the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following blank?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0" name="Google Shape;410;p43"/>
          <p:cNvCxnSpPr/>
          <p:nvPr/>
        </p:nvCxnSpPr>
        <p:spPr>
          <a:xfrm>
            <a:off x="457200" y="2157984"/>
            <a:ext cx="82296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1" name="Google Shape;411;p43"/>
          <p:cNvCxnSpPr/>
          <p:nvPr/>
        </p:nvCxnSpPr>
        <p:spPr>
          <a:xfrm>
            <a:off x="457200" y="4608576"/>
            <a:ext cx="82296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2" name="Google Shape;412;p43"/>
          <p:cNvSpPr txBox="1"/>
          <p:nvPr/>
        </p:nvSpPr>
        <p:spPr>
          <a:xfrm>
            <a:off x="457200" y="1554480"/>
            <a:ext cx="8229600" cy="29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do {i--; } while((z = </a:t>
            </a: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____________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));</a:t>
            </a:r>
            <a:endParaRPr sz="2400">
              <a:solidFill>
                <a:schemeClr val="accent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4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r>
              <a:rPr lang="en-US" sz="2400">
                <a:solidFill>
                  <a:srgbClr val="FB0A1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</a:t>
            </a:r>
            <a:r>
              <a:rPr lang="en-US" sz="240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i→s0, j→s1</a:t>
            </a:r>
            <a:endParaRPr sz="2400">
              <a:solidFill>
                <a:srgbClr val="A5A5A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addi  s0,s0,-1     </a:t>
            </a:r>
            <a:r>
              <a:rPr lang="en-US" sz="240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i = i - 1</a:t>
            </a:r>
            <a:br>
              <a:rPr lang="en-US" sz="240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slti </a:t>
            </a:r>
            <a:r>
              <a:rPr lang="en-US" sz="240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 t0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24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s1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,2      </a:t>
            </a:r>
            <a:r>
              <a:rPr lang="en-US" sz="240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t0 = (j &lt; 2)</a:t>
            </a:r>
            <a:endParaRPr sz="2400">
              <a:solidFill>
                <a:srgbClr val="A5A5A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bne   </a:t>
            </a:r>
            <a:r>
              <a:rPr lang="en-US" sz="2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t0,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x0 </a:t>
            </a:r>
            <a:r>
              <a:rPr lang="en-US" sz="24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Loop	 </a:t>
            </a:r>
            <a:r>
              <a:rPr lang="en-US" sz="240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goto Loop if t0!=0</a:t>
            </a:r>
            <a:endParaRPr sz="240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slt  </a:t>
            </a:r>
            <a:r>
              <a:rPr lang="en-US" sz="240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 t0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24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s1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,s0     </a:t>
            </a:r>
            <a:r>
              <a:rPr lang="en-US" sz="240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t1 = (j &lt; i)</a:t>
            </a:r>
            <a:b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bne  </a:t>
            </a:r>
            <a:r>
              <a:rPr lang="en-US" sz="240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 t0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,x0 ,</a:t>
            </a:r>
            <a:r>
              <a:rPr lang="en-US" sz="240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Loop</a:t>
            </a:r>
            <a:r>
              <a:rPr lang="en-US" sz="2400">
                <a:solidFill>
                  <a:srgbClr val="FB0A1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400">
                <a:solidFill>
                  <a:srgbClr val="A5A5A5"/>
                </a:solidFill>
                <a:latin typeface="Courier New"/>
                <a:ea typeface="Courier New"/>
                <a:cs typeface="Courier New"/>
                <a:sym typeface="Courier New"/>
              </a:rPr>
              <a:t># goto Loop if t0!=0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3" name="Google Shape;413;p43"/>
          <p:cNvSpPr/>
          <p:nvPr/>
        </p:nvSpPr>
        <p:spPr>
          <a:xfrm>
            <a:off x="960438" y="4754880"/>
            <a:ext cx="3764100" cy="5232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6235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46"/>
          <p:cNvSpPr txBox="1">
            <a:spLocks noGrp="1"/>
          </p:cNvSpPr>
          <p:nvPr>
            <p:ph type="body" idx="1"/>
          </p:nvPr>
        </p:nvSpPr>
        <p:spPr>
          <a:xfrm>
            <a:off x="457200" y="1219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dirty="0">
                <a:solidFill>
                  <a:srgbClr val="A5A5A5"/>
                </a:solidFill>
              </a:rPr>
              <a:t>More Memory Instructions</a:t>
            </a:r>
            <a:endParaRPr dirty="0">
              <a:solidFill>
                <a:srgbClr val="A5A5A5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Inequalities</a:t>
            </a:r>
            <a:endParaRPr dirty="0">
              <a:solidFill>
                <a:srgbClr val="A5A5A5"/>
              </a:solidFill>
            </a:endParaRPr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dirty="0">
                <a:solidFill>
                  <a:srgbClr val="A5A5A5"/>
                </a:solidFill>
              </a:rPr>
              <a:t>Administrivia</a:t>
            </a:r>
            <a:endParaRPr dirty="0">
              <a:solidFill>
                <a:srgbClr val="A5A5A5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Pseudo-Instructions</a:t>
            </a:r>
            <a:endParaRPr sz="32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Bonus:  Memory Address Convention</a:t>
            </a:r>
            <a:endParaRPr dirty="0"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Bonus:  </a:t>
            </a:r>
            <a:r>
              <a:rPr lang="en-US" dirty="0">
                <a:solidFill>
                  <a:srgbClr val="A5A5A5"/>
                </a:solidFill>
              </a:rPr>
              <a:t>Alternate </a:t>
            </a: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Register Convention Analogy</a:t>
            </a:r>
            <a:endParaRPr dirty="0"/>
          </a:p>
        </p:txBody>
      </p:sp>
      <p:sp>
        <p:nvSpPr>
          <p:cNvPr id="439" name="Google Shape;439;p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3690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Assembler Pseudo-Instructions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47"/>
          <p:cNvSpPr txBox="1">
            <a:spLocks noGrp="1"/>
          </p:cNvSpPr>
          <p:nvPr>
            <p:ph type="body" idx="1"/>
          </p:nvPr>
        </p:nvSpPr>
        <p:spPr>
          <a:xfrm>
            <a:off x="457200" y="1178900"/>
            <a:ext cx="8229600" cy="35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/>
              <a:t>more intuitive for programmers, but NOT directly implemented in hardware</a:t>
            </a:r>
            <a:endParaRPr sz="296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/>
              <a:t>translated later into instructions which are directly implemented in hardware</a:t>
            </a:r>
            <a:endParaRPr sz="296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sz="2960"/>
          </a:p>
          <a:p>
            <a:pPr marL="8001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96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mv</a:t>
            </a:r>
            <a:r>
              <a:rPr lang="en-US" sz="296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dst,</a:t>
            </a:r>
            <a:r>
              <a:rPr lang="en-US" sz="2960">
                <a:latin typeface="Courier New"/>
                <a:ea typeface="Courier New"/>
                <a:cs typeface="Courier New"/>
                <a:sym typeface="Courier New"/>
              </a:rPr>
              <a:t>reg1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translated into</a:t>
            </a:r>
            <a:endParaRPr sz="2960"/>
          </a:p>
          <a:p>
            <a:pPr marL="8001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96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addi dst,</a:t>
            </a:r>
            <a:r>
              <a:rPr lang="en-US" sz="2960">
                <a:latin typeface="Courier New"/>
                <a:ea typeface="Courier New"/>
                <a:cs typeface="Courier New"/>
                <a:sym typeface="Courier New"/>
              </a:rPr>
              <a:t>reg1</a:t>
            </a:r>
            <a:r>
              <a:rPr lang="en-US" sz="296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,0 </a:t>
            </a:r>
            <a:r>
              <a:rPr lang="en-US" sz="2960"/>
              <a:t>or</a:t>
            </a:r>
            <a:r>
              <a:rPr lang="en-US" sz="2960">
                <a:latin typeface="Courier New"/>
                <a:ea typeface="Courier New"/>
                <a:cs typeface="Courier New"/>
                <a:sym typeface="Courier New"/>
              </a:rPr>
              <a:t> add dst,reg1,x0</a:t>
            </a:r>
            <a:endParaRPr sz="2960"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960"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60"/>
              <a:t>Full list of RISC-V supported pseudo instructions are on the greensheet</a:t>
            </a:r>
            <a:endParaRPr sz="296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96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48" name="Google Shape;448;p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334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48"/>
          <p:cNvSpPr txBox="1"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/>
              <a:t>More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Pseudo-Instructions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48"/>
          <p:cNvSpPr txBox="1">
            <a:spLocks noGrp="1"/>
          </p:cNvSpPr>
          <p:nvPr>
            <p:ph type="body" idx="1"/>
          </p:nvPr>
        </p:nvSpPr>
        <p:spPr>
          <a:xfrm>
            <a:off x="457200" y="1066800"/>
            <a:ext cx="8229600" cy="49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2766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Arial"/>
              <a:buChar char="•"/>
            </a:pPr>
            <a:r>
              <a:rPr lang="en-US" sz="2960">
                <a:solidFill>
                  <a:srgbClr val="FF0000"/>
                </a:solidFill>
              </a:rPr>
              <a:t>Load Immediate</a:t>
            </a:r>
            <a:r>
              <a:rPr lang="en-US" sz="2960"/>
              <a:t> (</a:t>
            </a:r>
            <a:r>
              <a:rPr lang="en-US" sz="2775"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lang="en-US" sz="2960"/>
              <a:t>)</a:t>
            </a:r>
            <a:endParaRPr/>
          </a:p>
          <a:p>
            <a:pPr marL="742950" lvl="1" indent="-27241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Char char="–"/>
            </a:pPr>
            <a:r>
              <a:rPr lang="en-US" sz="2590">
                <a:latin typeface="Courier New"/>
                <a:ea typeface="Courier New"/>
                <a:cs typeface="Courier New"/>
                <a:sym typeface="Courier New"/>
              </a:rPr>
              <a:t>li dst,imm</a:t>
            </a:r>
            <a:endParaRPr sz="2590"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7241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Char char="–"/>
            </a:pPr>
            <a:r>
              <a:rPr lang="en-US" sz="2590"/>
              <a:t>Loads 32-bit immediate into </a:t>
            </a:r>
            <a:r>
              <a:rPr lang="en-US" sz="2405">
                <a:latin typeface="Courier New"/>
                <a:ea typeface="Courier New"/>
                <a:cs typeface="Courier New"/>
                <a:sym typeface="Courier New"/>
              </a:rPr>
              <a:t>dst</a:t>
            </a:r>
            <a:endParaRPr sz="2405"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60667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405"/>
              <a:buFont typeface="Calibri"/>
              <a:buChar char="–"/>
            </a:pPr>
            <a:r>
              <a:rPr lang="en-US" sz="2405"/>
              <a:t>translates to: </a:t>
            </a:r>
            <a:r>
              <a:rPr lang="en-US" sz="2405">
                <a:latin typeface="Courier New"/>
                <a:ea typeface="Courier New"/>
                <a:cs typeface="Courier New"/>
                <a:sym typeface="Courier New"/>
              </a:rPr>
              <a:t>addi dst x0 imm</a:t>
            </a:r>
            <a:endParaRPr sz="2960"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Load Address 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277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la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la dst,label</a:t>
            </a:r>
            <a:endParaRPr sz="259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Loads address of specified label into </a:t>
            </a:r>
            <a:r>
              <a:rPr lang="en-US" sz="240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dst</a:t>
            </a:r>
            <a:endParaRPr sz="2405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74002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405"/>
              <a:buFont typeface="Calibri"/>
              <a:buChar char="–"/>
            </a:pPr>
            <a:r>
              <a:rPr lang="en-US" sz="2590"/>
              <a:t>(translation omitted)</a:t>
            </a:r>
            <a:endParaRPr sz="259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6246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 is a Pseudo-Instruction</a:t>
            </a:r>
            <a:endParaRPr/>
          </a:p>
        </p:txBody>
      </p:sp>
      <p:sp>
        <p:nvSpPr>
          <p:cNvPr id="466" name="Google Shape;466;p49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31800" algn="l" rtl="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Even the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lang="en-US"/>
              <a:t> instruction is actually a pseudo-Instruction</a:t>
            </a:r>
            <a:endParaRPr/>
          </a:p>
          <a:p>
            <a:pPr marL="914400" lvl="1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We will see what this converts to later this lecture</a:t>
            </a:r>
            <a:endParaRPr/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Pseudo-Instructions are core to writing RISC assembly code and you will see it in any RISC assembly code you read</a:t>
            </a:r>
            <a:endParaRPr/>
          </a:p>
        </p:txBody>
      </p:sp>
      <p:sp>
        <p:nvSpPr>
          <p:cNvPr id="467" name="Google Shape;467;p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18</a:t>
            </a:fld>
            <a:endParaRPr/>
          </a:p>
        </p:txBody>
      </p:sp>
      <p:sp>
        <p:nvSpPr>
          <p:cNvPr id="468" name="Google Shape;468;p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6/28/2016</a:t>
            </a: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0177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5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/>
              <a:t>True Assembly vs RISC-V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50"/>
          <p:cNvSpPr txBox="1">
            <a:spLocks noGrp="1"/>
          </p:cNvSpPr>
          <p:nvPr>
            <p:ph type="body" idx="1"/>
          </p:nvPr>
        </p:nvSpPr>
        <p:spPr>
          <a:xfrm>
            <a:off x="457200" y="1544875"/>
            <a:ext cx="82296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True Assembly Language</a:t>
            </a:r>
            <a:endParaRPr/>
          </a:p>
          <a:p>
            <a:pPr marL="742950" marR="0" lvl="1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instructions a computer understands and executes (directl</a:t>
            </a:r>
            <a:r>
              <a:rPr lang="en-US"/>
              <a:t>y implemented in hardware!)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RISC-V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Assembly Language 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 the assembly programmer can use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(includes pseudo-instructions)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</a:t>
            </a:r>
            <a:r>
              <a:rPr lang="en-US"/>
              <a:t>RISC-V Assembly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instruction becomes 1 or more T</a:t>
            </a:r>
            <a:r>
              <a:rPr lang="en-US"/>
              <a:t>rue Assemblt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instructions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True Assembly 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⊂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RISC-V Assembly</a:t>
            </a:r>
            <a:endParaRPr/>
          </a:p>
        </p:txBody>
      </p:sp>
      <p:sp>
        <p:nvSpPr>
          <p:cNvPr id="476" name="Google Shape;476;p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8150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Summary</a:t>
            </a: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30"/>
          <p:cNvSpPr txBox="1">
            <a:spLocks noGrp="1"/>
          </p:cNvSpPr>
          <p:nvPr>
            <p:ph type="body" idx="1"/>
          </p:nvPr>
        </p:nvSpPr>
        <p:spPr>
          <a:xfrm>
            <a:off x="457200" y="1371599"/>
            <a:ext cx="8229600" cy="5083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 Design Principles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Smaller is faster:  32 registers, fewer instructions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it simple:  rigid syntax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RISC-V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Registers:  </a:t>
            </a:r>
            <a:r>
              <a:rPr lang="en-US" sz="3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s0-s</a:t>
            </a:r>
            <a:r>
              <a:rPr lang="en-US" sz="3000">
                <a:latin typeface="Courier New"/>
                <a:ea typeface="Courier New"/>
                <a:cs typeface="Courier New"/>
                <a:sym typeface="Courier New"/>
              </a:rPr>
              <a:t>11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t0-t</a:t>
            </a:r>
            <a:r>
              <a:rPr lang="en-US" sz="3000"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3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data types, just </a:t>
            </a:r>
            <a: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raw bits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operations determine how they are interpreted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is byte-addressed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/>
              <a:t>no types → no automatic pointer arithmetic</a:t>
            </a:r>
            <a:endParaRPr sz="3200" b="0" i="0" u="none" strike="noStrike" cap="non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786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1"/>
          <p:cNvSpPr txBox="1">
            <a:spLocks noGrp="1"/>
          </p:cNvSpPr>
          <p:nvPr>
            <p:ph type="body" idx="1"/>
          </p:nvPr>
        </p:nvSpPr>
        <p:spPr>
          <a:xfrm>
            <a:off x="0" y="1008875"/>
            <a:ext cx="8229600" cy="53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RISC-V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Instructions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Arithmetic: 	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d,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b,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</a:t>
            </a:r>
            <a:r>
              <a:rPr lang="en-US" sz="28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lang="en-US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			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mult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endParaRPr sz="28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Transfer: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lw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/>
              <a:t>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br>
              <a:rPr lang="en-US"/>
            </a:br>
            <a:r>
              <a:rPr lang="en-US"/>
              <a:t>					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lb, sb, lbu</a:t>
            </a:r>
            <a:endParaRPr sz="2800" b="0" i="0" u="none" strike="noStrike" cap="none">
              <a:solidFill>
                <a:schemeClr val="accent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Branching: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beq, bne, j, bge, blt, </a:t>
            </a:r>
            <a:endParaRPr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2286000" marR="0" lvl="0" indent="45720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9900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jal;</a:t>
            </a:r>
            <a:endParaRPr>
              <a:solidFill>
                <a:srgbClr val="FF9900"/>
              </a:solidFill>
            </a:endParaRP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Bitwise: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or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or</a:t>
            </a:r>
            <a:r>
              <a:rPr lang="en-US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sz="28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endParaRPr sz="2800" b="0" i="0" u="none" strike="noStrike" cap="none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Shifting: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sll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srl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sra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		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sll</a:t>
            </a:r>
            <a:r>
              <a:rPr lang="en-US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srl</a:t>
            </a:r>
            <a:r>
              <a:rPr lang="en-US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sra</a:t>
            </a:r>
            <a:r>
              <a:rPr lang="en-US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endParaRPr sz="2800" b="0" i="0" u="none" strike="noStrike" cap="none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31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31"/>
          <p:cNvSpPr txBox="1"/>
          <p:nvPr/>
        </p:nvSpPr>
        <p:spPr>
          <a:xfrm>
            <a:off x="6553200" y="883300"/>
            <a:ext cx="3077100" cy="10692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= “immediate”</a:t>
            </a:r>
            <a:br>
              <a:rPr lang="en-US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(constant integer)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7268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3"/>
          <p:cNvSpPr txBox="1">
            <a:spLocks noGrp="1"/>
          </p:cNvSpPr>
          <p:nvPr>
            <p:ph type="body" idx="1"/>
          </p:nvPr>
        </p:nvSpPr>
        <p:spPr>
          <a:xfrm>
            <a:off x="-29688" y="747678"/>
            <a:ext cx="7950530" cy="55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 dirty="0"/>
              <a:t>So Far:</a:t>
            </a:r>
            <a:endParaRPr b="1" dirty="0"/>
          </a:p>
          <a:p>
            <a:pPr marL="74295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–"/>
            </a:pPr>
            <a:r>
              <a:rPr lang="en-US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lw</a:t>
            </a:r>
            <a:r>
              <a:rPr lang="en-US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reg, off(</a:t>
            </a:r>
            <a:r>
              <a:rPr lang="en-US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bAddr</a:t>
            </a:r>
            <a:r>
              <a:rPr lang="en-US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–"/>
            </a:pPr>
            <a:r>
              <a:rPr lang="en-US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sw</a:t>
            </a:r>
            <a:r>
              <a:rPr lang="en-US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reg, off(</a:t>
            </a:r>
            <a:r>
              <a:rPr lang="en-US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bAddr</a:t>
            </a:r>
            <a:r>
              <a:rPr lang="en-US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/>
              <a:t>What about characters (1B) and shorts (sometimes 2B), </a:t>
            </a:r>
            <a:r>
              <a:rPr lang="en-US" dirty="0" err="1"/>
              <a:t>etc</a:t>
            </a:r>
            <a:r>
              <a:rPr lang="en-US" dirty="0"/>
              <a:t>? 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/>
              <a:t>Want to be able to use interact with memory values smaller than a word.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3"/>
          <p:cNvSpPr txBox="1">
            <a:spLocks noGrp="1"/>
          </p:cNvSpPr>
          <p:nvPr>
            <p:ph type="title"/>
          </p:nvPr>
        </p:nvSpPr>
        <p:spPr>
          <a:xfrm>
            <a:off x="457200" y="-1825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dirty="0"/>
              <a:t>Memory and Variable Size</a:t>
            </a: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24A7FB0-3F69-BD47-8A5D-4D305CE8C367}"/>
              </a:ext>
            </a:extLst>
          </p:cNvPr>
          <p:cNvGrpSpPr/>
          <p:nvPr/>
        </p:nvGrpSpPr>
        <p:grpSpPr>
          <a:xfrm>
            <a:off x="4038600" y="960438"/>
            <a:ext cx="5029200" cy="3017400"/>
            <a:chOff x="5105400" y="960438"/>
            <a:chExt cx="5029200" cy="3017400"/>
          </a:xfrm>
        </p:grpSpPr>
        <p:grpSp>
          <p:nvGrpSpPr>
            <p:cNvPr id="239" name="Google Shape;239;p33"/>
            <p:cNvGrpSpPr/>
            <p:nvPr/>
          </p:nvGrpSpPr>
          <p:grpSpPr>
            <a:xfrm>
              <a:off x="5105400" y="960438"/>
              <a:ext cx="5029200" cy="3017400"/>
              <a:chOff x="3200400" y="2238695"/>
              <a:chExt cx="5029200" cy="3017400"/>
            </a:xfrm>
          </p:grpSpPr>
          <p:sp>
            <p:nvSpPr>
              <p:cNvPr id="240" name="Google Shape;240;p33"/>
              <p:cNvSpPr/>
              <p:nvPr/>
            </p:nvSpPr>
            <p:spPr>
              <a:xfrm>
                <a:off x="3200400" y="2238695"/>
                <a:ext cx="5029200" cy="3017400"/>
              </a:xfrm>
              <a:prstGeom prst="rect">
                <a:avLst/>
              </a:prstGeom>
              <a:noFill/>
              <a:ln w="12700" cap="flat" cmpd="sng">
                <a:solidFill>
                  <a:srgbClr val="000000"/>
                </a:solidFill>
                <a:prstDash val="solid"/>
                <a:miter lim="8000"/>
                <a:headEnd type="none" w="sm" len="sm"/>
                <a:tailEnd type="none" w="sm" len="sm"/>
              </a:ln>
              <a:effectLst>
                <a:outerShdw blurRad="63500" dist="107763" dir="2700000" algn="ctr" rotWithShape="0">
                  <a:srgbClr val="EEECE1">
                    <a:alpha val="749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41" name="Google Shape;241;p33"/>
              <p:cNvSpPr/>
              <p:nvPr/>
            </p:nvSpPr>
            <p:spPr>
              <a:xfrm>
                <a:off x="3382800" y="2757810"/>
                <a:ext cx="1371600" cy="2240400"/>
              </a:xfrm>
              <a:prstGeom prst="rect">
                <a:avLst/>
              </a:prstGeom>
              <a:noFill/>
              <a:ln w="12700" cap="flat" cmpd="sng">
                <a:solidFill>
                  <a:srgbClr val="000000"/>
                </a:solidFill>
                <a:prstDash val="solid"/>
                <a:miter lim="8000"/>
                <a:headEnd type="none" w="sm" len="sm"/>
                <a:tailEnd type="none" w="sm" len="sm"/>
              </a:ln>
              <a:effectLst>
                <a:outerShdw blurRad="63500" dist="107763" dir="2700000" algn="ctr" rotWithShape="0">
                  <a:srgbClr val="EEECE1">
                    <a:alpha val="749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42" name="Google Shape;242;p33"/>
              <p:cNvSpPr/>
              <p:nvPr/>
            </p:nvSpPr>
            <p:spPr>
              <a:xfrm>
                <a:off x="3429000" y="2941602"/>
                <a:ext cx="1371600" cy="5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3500" tIns="25400" rIns="63500" bIns="25400" anchor="t" anchorCtr="0">
                <a:noAutofit/>
              </a:bodyPr>
              <a:lstStyle/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Processor</a:t>
                </a:r>
                <a:endParaRPr/>
              </a:p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</a:t>
                </a:r>
                <a:endParaRPr/>
              </a:p>
            </p:txBody>
          </p:sp>
          <p:sp>
            <p:nvSpPr>
              <p:cNvPr id="243" name="Google Shape;243;p33"/>
              <p:cNvSpPr/>
              <p:nvPr/>
            </p:nvSpPr>
            <p:spPr>
              <a:xfrm>
                <a:off x="5034638" y="2757810"/>
                <a:ext cx="1371600" cy="2240400"/>
              </a:xfrm>
              <a:prstGeom prst="rect">
                <a:avLst/>
              </a:prstGeom>
              <a:noFill/>
              <a:ln w="12700" cap="flat" cmpd="sng">
                <a:solidFill>
                  <a:srgbClr val="000000"/>
                </a:solidFill>
                <a:prstDash val="solid"/>
                <a:miter lim="8000"/>
                <a:headEnd type="none" w="sm" len="sm"/>
                <a:tailEnd type="none" w="sm" len="sm"/>
              </a:ln>
              <a:effectLst>
                <a:outerShdw blurRad="63500" dist="107763" dir="2700000" algn="ctr" rotWithShape="0">
                  <a:srgbClr val="EEECE1">
                    <a:alpha val="749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44" name="Google Shape;244;p33"/>
              <p:cNvSpPr/>
              <p:nvPr/>
            </p:nvSpPr>
            <p:spPr>
              <a:xfrm>
                <a:off x="6629425" y="2729960"/>
                <a:ext cx="1371600" cy="2240400"/>
              </a:xfrm>
              <a:prstGeom prst="rect">
                <a:avLst/>
              </a:prstGeom>
              <a:noFill/>
              <a:ln w="12700" cap="flat" cmpd="sng">
                <a:solidFill>
                  <a:srgbClr val="000000"/>
                </a:solidFill>
                <a:prstDash val="solid"/>
                <a:miter lim="8000"/>
                <a:headEnd type="none" w="sm" len="sm"/>
                <a:tailEnd type="none" w="sm" len="sm"/>
              </a:ln>
              <a:effectLst>
                <a:outerShdw blurRad="63500" dist="107763" dir="2700000" algn="ctr" rotWithShape="0">
                  <a:srgbClr val="EEECE1">
                    <a:alpha val="749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45" name="Google Shape;245;p33"/>
              <p:cNvSpPr/>
              <p:nvPr/>
            </p:nvSpPr>
            <p:spPr>
              <a:xfrm>
                <a:off x="3200400" y="2238700"/>
                <a:ext cx="5029200" cy="469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3500" tIns="25400" rIns="63500" bIns="25400" anchor="t" anchorCtr="0">
                <a:noAutofit/>
              </a:bodyPr>
              <a:lstStyle/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3200" b="1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Computer</a:t>
                </a:r>
                <a:endParaRPr/>
              </a:p>
            </p:txBody>
          </p:sp>
          <p:sp>
            <p:nvSpPr>
              <p:cNvPr id="246" name="Google Shape;246;p33"/>
              <p:cNvSpPr/>
              <p:nvPr/>
            </p:nvSpPr>
            <p:spPr>
              <a:xfrm>
                <a:off x="3585804" y="3489263"/>
                <a:ext cx="1079400" cy="597000"/>
              </a:xfrm>
              <a:prstGeom prst="roundRect">
                <a:avLst>
                  <a:gd name="adj" fmla="val 12495"/>
                </a:avLst>
              </a:pr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63500" dist="107763" dir="2700000" algn="ctr" rotWithShape="0">
                  <a:srgbClr val="EEECE1">
                    <a:alpha val="749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47" name="Google Shape;247;p33"/>
              <p:cNvSpPr/>
              <p:nvPr/>
            </p:nvSpPr>
            <p:spPr>
              <a:xfrm>
                <a:off x="3585804" y="4268413"/>
                <a:ext cx="1079400" cy="597000"/>
              </a:xfrm>
              <a:prstGeom prst="roundRect">
                <a:avLst>
                  <a:gd name="adj" fmla="val 12495"/>
                </a:avLst>
              </a:pr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63500" dist="107763" dir="2700000" algn="ctr" rotWithShape="0">
                  <a:srgbClr val="EEECE1">
                    <a:alpha val="749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>
                  <a:solidFill>
                    <a:srgbClr val="000000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48" name="Google Shape;248;p33"/>
              <p:cNvSpPr/>
              <p:nvPr/>
            </p:nvSpPr>
            <p:spPr>
              <a:xfrm>
                <a:off x="3439875" y="3523470"/>
                <a:ext cx="1371600" cy="5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3500" tIns="25400" rIns="63500" bIns="25400" anchor="t" anchorCtr="0">
                <a:noAutofit/>
              </a:bodyPr>
              <a:lstStyle/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Control</a:t>
                </a:r>
                <a:endParaRPr/>
              </a:p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(“brain”)</a:t>
                </a:r>
                <a:endParaRPr sz="1800" b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249;p33"/>
              <p:cNvSpPr/>
              <p:nvPr/>
            </p:nvSpPr>
            <p:spPr>
              <a:xfrm>
                <a:off x="3439886" y="4305764"/>
                <a:ext cx="1371600" cy="522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3500" tIns="25400" rIns="63500" bIns="25400" anchor="t" anchorCtr="0">
                <a:noAutofit/>
              </a:bodyPr>
              <a:lstStyle/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Datapath</a:t>
                </a:r>
                <a:endParaRPr sz="1800" b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Registers</a:t>
                </a:r>
                <a:endParaRPr sz="18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250;p33"/>
              <p:cNvSpPr/>
              <p:nvPr/>
            </p:nvSpPr>
            <p:spPr>
              <a:xfrm>
                <a:off x="5029200" y="2944739"/>
                <a:ext cx="1371600" cy="522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3500" tIns="25400" rIns="63500" bIns="25400" anchor="t" anchorCtr="0">
                <a:noAutofit/>
              </a:bodyPr>
              <a:lstStyle/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Memory</a:t>
                </a:r>
                <a:endParaRPr/>
              </a:p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1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33"/>
              <p:cNvSpPr/>
              <p:nvPr/>
            </p:nvSpPr>
            <p:spPr>
              <a:xfrm>
                <a:off x="6640300" y="2941589"/>
                <a:ext cx="1371600" cy="293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3500" tIns="25400" rIns="63500" bIns="25400" anchor="t" anchorCtr="0">
                <a:noAutofit/>
              </a:bodyPr>
              <a:lstStyle/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Devices</a:t>
                </a:r>
                <a:endParaRPr/>
              </a:p>
            </p:txBody>
          </p:sp>
          <p:sp>
            <p:nvSpPr>
              <p:cNvPr id="252" name="Google Shape;252;p33"/>
              <p:cNvSpPr/>
              <p:nvPr/>
            </p:nvSpPr>
            <p:spPr>
              <a:xfrm>
                <a:off x="6786204" y="3235300"/>
                <a:ext cx="1079400" cy="597000"/>
              </a:xfrm>
              <a:prstGeom prst="roundRect">
                <a:avLst>
                  <a:gd name="adj" fmla="val 12495"/>
                </a:avLst>
              </a:pr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63500" dist="107763" dir="2700000" algn="ctr" rotWithShape="0">
                  <a:srgbClr val="EEECE1">
                    <a:alpha val="749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53" name="Google Shape;253;p33"/>
              <p:cNvSpPr/>
              <p:nvPr/>
            </p:nvSpPr>
            <p:spPr>
              <a:xfrm>
                <a:off x="6775704" y="4055300"/>
                <a:ext cx="1079400" cy="597000"/>
              </a:xfrm>
              <a:prstGeom prst="roundRect">
                <a:avLst>
                  <a:gd name="adj" fmla="val 12495"/>
                </a:avLst>
              </a:pr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63500" dist="107763" dir="2700000" algn="ctr" rotWithShape="0">
                  <a:srgbClr val="EEECE1">
                    <a:alpha val="749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54" name="Google Shape;254;p33"/>
              <p:cNvSpPr/>
              <p:nvPr/>
            </p:nvSpPr>
            <p:spPr>
              <a:xfrm>
                <a:off x="6640300" y="3299595"/>
                <a:ext cx="1371600" cy="293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3500" tIns="25400" rIns="63500" bIns="25400" anchor="t" anchorCtr="0">
                <a:noAutofit/>
              </a:bodyPr>
              <a:lstStyle/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Input</a:t>
                </a:r>
                <a:endParaRPr/>
              </a:p>
            </p:txBody>
          </p:sp>
          <p:sp>
            <p:nvSpPr>
              <p:cNvPr id="255" name="Google Shape;255;p33"/>
              <p:cNvSpPr/>
              <p:nvPr/>
            </p:nvSpPr>
            <p:spPr>
              <a:xfrm>
                <a:off x="6640300" y="4055302"/>
                <a:ext cx="1371600" cy="293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3500" tIns="25400" rIns="63500" bIns="25400" anchor="t" anchorCtr="0">
                <a:noAutofit/>
              </a:bodyPr>
              <a:lstStyle/>
              <a:p>
                <a:pPr marL="0" marR="0" lvl="0" indent="0" algn="ctr" rtl="0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Output</a:t>
                </a:r>
                <a:endParaRPr/>
              </a:p>
            </p:txBody>
          </p:sp>
        </p:grpSp>
        <p:cxnSp>
          <p:nvCxnSpPr>
            <p:cNvPr id="256" name="Google Shape;256;p33"/>
            <p:cNvCxnSpPr/>
            <p:nvPr/>
          </p:nvCxnSpPr>
          <p:spPr>
            <a:xfrm flipH="1">
              <a:off x="6869175" y="2311812"/>
              <a:ext cx="1315200" cy="22500"/>
            </a:xfrm>
            <a:prstGeom prst="straightConnector1">
              <a:avLst/>
            </a:prstGeom>
            <a:noFill/>
            <a:ln w="38100" cap="flat" cmpd="sng">
              <a:solidFill>
                <a:srgbClr val="FF00FF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57" name="Google Shape;257;p33"/>
            <p:cNvSpPr txBox="1"/>
            <p:nvPr/>
          </p:nvSpPr>
          <p:spPr>
            <a:xfrm>
              <a:off x="7355500" y="2024962"/>
              <a:ext cx="1543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 err="1">
                  <a:solidFill>
                    <a:srgbClr val="FF00FF"/>
                  </a:solidFill>
                </a:rPr>
                <a:t>lw</a:t>
              </a:r>
              <a:r>
                <a:rPr lang="en-US" dirty="0">
                  <a:solidFill>
                    <a:srgbClr val="FF00FF"/>
                  </a:solidFill>
                </a:rPr>
                <a:t> reg off(</a:t>
              </a:r>
              <a:r>
                <a:rPr lang="en-US" dirty="0" err="1">
                  <a:solidFill>
                    <a:srgbClr val="FF00FF"/>
                  </a:solidFill>
                </a:rPr>
                <a:t>bAddr</a:t>
              </a:r>
              <a:r>
                <a:rPr lang="en-US" dirty="0">
                  <a:solidFill>
                    <a:srgbClr val="FF00FF"/>
                  </a:solidFill>
                </a:rPr>
                <a:t>)</a:t>
              </a:r>
              <a:endParaRPr dirty="0">
                <a:solidFill>
                  <a:srgbClr val="FF00FF"/>
                </a:solidFill>
              </a:endParaRPr>
            </a:p>
          </p:txBody>
        </p:sp>
        <p:cxnSp>
          <p:nvCxnSpPr>
            <p:cNvPr id="258" name="Google Shape;258;p33"/>
            <p:cNvCxnSpPr/>
            <p:nvPr/>
          </p:nvCxnSpPr>
          <p:spPr>
            <a:xfrm>
              <a:off x="6948675" y="3218300"/>
              <a:ext cx="1156200" cy="228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59" name="Google Shape;259;p33"/>
            <p:cNvSpPr txBox="1"/>
            <p:nvPr/>
          </p:nvSpPr>
          <p:spPr>
            <a:xfrm>
              <a:off x="7147792" y="2864675"/>
              <a:ext cx="1543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 err="1">
                  <a:solidFill>
                    <a:schemeClr val="dk2"/>
                  </a:solidFill>
                </a:rPr>
                <a:t>sw</a:t>
              </a:r>
              <a:r>
                <a:rPr lang="en-US" dirty="0">
                  <a:solidFill>
                    <a:schemeClr val="dk2"/>
                  </a:solidFill>
                </a:rPr>
                <a:t> reg off(</a:t>
              </a:r>
              <a:r>
                <a:rPr lang="en-US" dirty="0" err="1">
                  <a:solidFill>
                    <a:schemeClr val="dk2"/>
                  </a:solidFill>
                </a:rPr>
                <a:t>bAddr</a:t>
              </a:r>
              <a:r>
                <a:rPr lang="en-US" dirty="0">
                  <a:solidFill>
                    <a:schemeClr val="dk2"/>
                  </a:solidFill>
                </a:rPr>
                <a:t>)</a:t>
              </a:r>
              <a:endParaRPr dirty="0">
                <a:solidFill>
                  <a:schemeClr val="dk2"/>
                </a:solidFill>
              </a:endParaRPr>
            </a:p>
          </p:txBody>
        </p:sp>
      </p:grpSp>
      <p:sp>
        <p:nvSpPr>
          <p:cNvPr id="260" name="Google Shape;260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845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4"/>
          <p:cNvSpPr txBox="1">
            <a:spLocks noGrp="1"/>
          </p:cNvSpPr>
          <p:nvPr>
            <p:ph type="title"/>
          </p:nvPr>
        </p:nvSpPr>
        <p:spPr>
          <a:xfrm>
            <a:off x="-896587" y="199818"/>
            <a:ext cx="10937174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Trading Bytes with Memory</a:t>
            </a:r>
            <a:br>
              <a:rPr lang="en-US" dirty="0"/>
            </a:br>
            <a:r>
              <a:rPr lang="en-US" dirty="0"/>
              <a:t>(2 approaches)</a:t>
            </a:r>
            <a:endParaRPr dirty="0"/>
          </a:p>
        </p:txBody>
      </p:sp>
      <p:sp>
        <p:nvSpPr>
          <p:cNvPr id="268" name="Google Shape;268;p34"/>
          <p:cNvSpPr txBox="1">
            <a:spLocks noGrp="1"/>
          </p:cNvSpPr>
          <p:nvPr>
            <p:ph type="body" idx="1"/>
          </p:nvPr>
        </p:nvSpPr>
        <p:spPr>
          <a:xfrm>
            <a:off x="457200" y="838199"/>
            <a:ext cx="8229600" cy="48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3200"/>
              <a:buChar char="•"/>
            </a:pPr>
            <a:r>
              <a:rPr lang="en-US" u="sng"/>
              <a:t>Method 1</a:t>
            </a:r>
            <a:r>
              <a:rPr lang="en-US"/>
              <a:t>:  Move words in and out of memory using bit-masking and shifting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>
                <a:latin typeface="Courier New"/>
                <a:ea typeface="Courier New"/>
                <a:cs typeface="Courier New"/>
                <a:sym typeface="Courier New"/>
              </a:rPr>
              <a:t>	lw   s0,0(s1)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>
                <a:latin typeface="Courier New"/>
                <a:ea typeface="Courier New"/>
                <a:cs typeface="Courier New"/>
                <a:sym typeface="Courier New"/>
              </a:rPr>
              <a:t>	andi s0,s0,0xFF # lowest byte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 u="sng"/>
              <a:t>Method 2</a:t>
            </a:r>
            <a:r>
              <a:rPr lang="en-US"/>
              <a:t>:  </a:t>
            </a:r>
            <a:r>
              <a:rPr lang="en-US">
                <a:solidFill>
                  <a:srgbClr val="FF0000"/>
                </a:solidFill>
              </a:rPr>
              <a:t>Load/store byte instructions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>
                <a:latin typeface="Courier New"/>
                <a:ea typeface="Courier New"/>
                <a:cs typeface="Courier New"/>
                <a:sym typeface="Courier New"/>
              </a:rPr>
              <a:t>	lb   s1,1(s0)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000">
                <a:latin typeface="Courier New"/>
                <a:ea typeface="Courier New"/>
                <a:cs typeface="Courier New"/>
                <a:sym typeface="Courier New"/>
              </a:rPr>
              <a:t>	sb   s1,0(s0)</a:t>
            </a:r>
            <a:endParaRPr sz="3000">
              <a:latin typeface="Courier New"/>
              <a:ea typeface="Courier New"/>
              <a:cs typeface="Courier New"/>
              <a:sym typeface="Courier New"/>
            </a:endParaRPr>
          </a:p>
          <a:p>
            <a:pPr marL="20320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5</a:t>
            </a:fld>
            <a:endParaRPr/>
          </a:p>
        </p:txBody>
      </p:sp>
      <p:graphicFrame>
        <p:nvGraphicFramePr>
          <p:cNvPr id="270" name="Google Shape;270;p34"/>
          <p:cNvGraphicFramePr/>
          <p:nvPr/>
        </p:nvGraphicFramePr>
        <p:xfrm>
          <a:off x="952500" y="5952100"/>
          <a:ext cx="7239000" cy="57223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775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00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775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00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775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01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775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80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71" name="Google Shape;271;p34"/>
          <p:cNvSpPr txBox="1"/>
          <p:nvPr/>
        </p:nvSpPr>
        <p:spPr>
          <a:xfrm>
            <a:off x="226700" y="5368625"/>
            <a:ext cx="65292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*(s0) = </a:t>
            </a:r>
            <a:r>
              <a:rPr lang="en-US" sz="2775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0x00000180</a:t>
            </a:r>
            <a:r>
              <a:rPr lang="en-US" sz="3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4146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5"/>
          <p:cNvSpPr txBox="1">
            <a:spLocks noGrp="1"/>
          </p:cNvSpPr>
          <p:nvPr>
            <p:ph type="title"/>
          </p:nvPr>
        </p:nvSpPr>
        <p:spPr>
          <a:xfrm>
            <a:off x="457200" y="-135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Endianness</a:t>
            </a: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35"/>
          <p:cNvSpPr txBox="1">
            <a:spLocks noGrp="1"/>
          </p:cNvSpPr>
          <p:nvPr>
            <p:ph type="body" idx="1"/>
          </p:nvPr>
        </p:nvSpPr>
        <p:spPr>
          <a:xfrm>
            <a:off x="446800" y="822956"/>
            <a:ext cx="8229600" cy="19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B7A5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00B7A5"/>
                </a:solidFill>
                <a:latin typeface="Calibri"/>
                <a:ea typeface="Calibri"/>
                <a:cs typeface="Calibri"/>
                <a:sym typeface="Calibri"/>
              </a:rPr>
              <a:t>Big Endian: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Most-significant byte at least address of word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word address = address of most significant byte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Little Endian: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Least-significant byte at least address of word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word address = address of least significant byte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35"/>
          <p:cNvSpPr/>
          <p:nvPr/>
        </p:nvSpPr>
        <p:spPr>
          <a:xfrm>
            <a:off x="-34624" y="3803350"/>
            <a:ext cx="976200" cy="2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msb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35"/>
          <p:cNvSpPr/>
          <p:nvPr/>
        </p:nvSpPr>
        <p:spPr>
          <a:xfrm>
            <a:off x="8177766" y="3861150"/>
            <a:ext cx="915900" cy="2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lsb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35"/>
          <p:cNvSpPr/>
          <p:nvPr/>
        </p:nvSpPr>
        <p:spPr>
          <a:xfrm>
            <a:off x="1419360" y="4391175"/>
            <a:ext cx="9200879" cy="2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3(s0)		2(s0)		1(</a:t>
            </a:r>
            <a:r>
              <a:rPr lang="en-US" sz="1800" b="1" dirty="0">
                <a:solidFill>
                  <a:schemeClr val="accent1"/>
                </a:solidFill>
              </a:rPr>
              <a:t>s0)		0</a:t>
            </a:r>
            <a:r>
              <a:rPr lang="en-US" sz="180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(s0)</a:t>
            </a:r>
            <a:endParaRPr sz="1800" b="1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35"/>
          <p:cNvSpPr/>
          <p:nvPr/>
        </p:nvSpPr>
        <p:spPr>
          <a:xfrm>
            <a:off x="536072" y="3461421"/>
            <a:ext cx="9772715" cy="2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457200" marR="0" lvl="0" indent="4572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B7A5"/>
                </a:solidFill>
                <a:latin typeface="Arial"/>
                <a:ea typeface="Arial"/>
                <a:cs typeface="Arial"/>
                <a:sym typeface="Arial"/>
              </a:rPr>
              <a:t>0(s0)		1(s0)		2(s0)		3(</a:t>
            </a:r>
            <a:r>
              <a:rPr lang="en-US" sz="1800" b="1" dirty="0">
                <a:solidFill>
                  <a:srgbClr val="00B7A5"/>
                </a:solidFill>
              </a:rPr>
              <a:t>s0)</a:t>
            </a:r>
            <a:endParaRPr sz="1800" b="1" dirty="0">
              <a:solidFill>
                <a:srgbClr val="00B7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3" name="Google Shape;283;p35"/>
          <p:cNvGrpSpPr/>
          <p:nvPr/>
        </p:nvGrpSpPr>
        <p:grpSpPr>
          <a:xfrm>
            <a:off x="-105222" y="3126550"/>
            <a:ext cx="1657560" cy="286800"/>
            <a:chOff x="499872" y="3785616"/>
            <a:chExt cx="1657560" cy="286800"/>
          </a:xfrm>
        </p:grpSpPr>
        <p:sp>
          <p:nvSpPr>
            <p:cNvPr id="284" name="Google Shape;284;p35"/>
            <p:cNvSpPr/>
            <p:nvPr/>
          </p:nvSpPr>
          <p:spPr>
            <a:xfrm>
              <a:off x="499872" y="3785616"/>
              <a:ext cx="1282500" cy="28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0" tIns="25400" rIns="63500" bIns="25400" anchor="t" anchorCtr="0">
              <a:noAutofit/>
            </a:bodyPr>
            <a:lstStyle/>
            <a:p>
              <a:pPr marL="0" marR="0" lvl="0" indent="0" algn="l" rtl="0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i="1" dirty="0">
                  <a:solidFill>
                    <a:srgbClr val="00B7A5"/>
                  </a:solidFill>
                  <a:latin typeface="Arial"/>
                  <a:ea typeface="Arial"/>
                  <a:cs typeface="Arial"/>
                  <a:sym typeface="Arial"/>
                </a:rPr>
                <a:t>big endian</a:t>
              </a:r>
              <a:endParaRPr sz="1800" b="1" i="1" dirty="0">
                <a:solidFill>
                  <a:srgbClr val="00B7A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85" name="Google Shape;285;p35"/>
            <p:cNvCxnSpPr/>
            <p:nvPr/>
          </p:nvCxnSpPr>
          <p:spPr>
            <a:xfrm>
              <a:off x="1780032" y="3928989"/>
              <a:ext cx="377400" cy="10200"/>
            </a:xfrm>
            <a:prstGeom prst="straightConnector1">
              <a:avLst/>
            </a:prstGeom>
            <a:noFill/>
            <a:ln w="25400" cap="flat" cmpd="sng">
              <a:solidFill>
                <a:srgbClr val="00B7A5"/>
              </a:solidFill>
              <a:prstDash val="solid"/>
              <a:round/>
              <a:headEnd type="none" w="sm" len="sm"/>
              <a:tailEnd type="stealth" w="med" len="med"/>
            </a:ln>
          </p:spPr>
        </p:cxnSp>
      </p:grpSp>
      <p:grpSp>
        <p:nvGrpSpPr>
          <p:cNvPr id="286" name="Google Shape;286;p35"/>
          <p:cNvGrpSpPr/>
          <p:nvPr/>
        </p:nvGrpSpPr>
        <p:grpSpPr>
          <a:xfrm>
            <a:off x="7330691" y="4653600"/>
            <a:ext cx="1813309" cy="286800"/>
            <a:chOff x="6922979" y="3401568"/>
            <a:chExt cx="2114400" cy="286800"/>
          </a:xfrm>
        </p:grpSpPr>
        <p:sp>
          <p:nvSpPr>
            <p:cNvPr id="287" name="Google Shape;287;p35"/>
            <p:cNvSpPr/>
            <p:nvPr/>
          </p:nvSpPr>
          <p:spPr>
            <a:xfrm>
              <a:off x="7306379" y="3401568"/>
              <a:ext cx="1731000" cy="28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0" tIns="25400" rIns="63500" bIns="25400" anchor="t" anchorCtr="0">
              <a:noAutofit/>
            </a:bodyPr>
            <a:lstStyle/>
            <a:p>
              <a:pPr marL="0" marR="0" lvl="0" indent="0" algn="l" rtl="0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i="1" dirty="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little endian</a:t>
              </a:r>
              <a:endParaRPr sz="1800" b="1" i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88" name="Google Shape;288;p35"/>
            <p:cNvCxnSpPr>
              <a:stCxn id="287" idx="1"/>
            </p:cNvCxnSpPr>
            <p:nvPr/>
          </p:nvCxnSpPr>
          <p:spPr>
            <a:xfrm rot="10800000">
              <a:off x="6922979" y="3542268"/>
              <a:ext cx="383400" cy="2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stealth" w="med" len="med"/>
            </a:ln>
          </p:spPr>
        </p:cxnSp>
      </p:grpSp>
      <p:graphicFrame>
        <p:nvGraphicFramePr>
          <p:cNvPr id="289" name="Google Shape;289;p35"/>
          <p:cNvGraphicFramePr/>
          <p:nvPr>
            <p:extLst>
              <p:ext uri="{D42A27DB-BD31-4B8C-83A1-F6EECF244321}">
                <p14:modId xmlns:p14="http://schemas.microsoft.com/office/powerpoint/2010/main" val="3189635749"/>
              </p:ext>
            </p:extLst>
          </p:nvPr>
        </p:nvGraphicFramePr>
        <p:xfrm>
          <a:off x="952476" y="3785942"/>
          <a:ext cx="7239000" cy="57223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329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75" dirty="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00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75" dirty="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00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75" dirty="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01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75" dirty="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80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0" name="Google Shape;290;p35"/>
          <p:cNvSpPr txBox="1"/>
          <p:nvPr/>
        </p:nvSpPr>
        <p:spPr>
          <a:xfrm>
            <a:off x="760100" y="2701625"/>
            <a:ext cx="65292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*(s0) = </a:t>
            </a:r>
            <a:r>
              <a:rPr lang="en-US" sz="2775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0x00000180</a:t>
            </a:r>
            <a:r>
              <a:rPr lang="en-US" sz="3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/>
          </a:p>
        </p:txBody>
      </p:sp>
      <p:sp>
        <p:nvSpPr>
          <p:cNvPr id="291" name="Google Shape;291;p35"/>
          <p:cNvSpPr txBox="1"/>
          <p:nvPr/>
        </p:nvSpPr>
        <p:spPr>
          <a:xfrm>
            <a:off x="446675" y="4896325"/>
            <a:ext cx="8229600" cy="11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RISC-V is Little Endian</a:t>
            </a:r>
            <a:endParaRPr/>
          </a:p>
        </p:txBody>
      </p:sp>
      <p:sp>
        <p:nvSpPr>
          <p:cNvPr id="292" name="Google Shape;292;p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768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6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82296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Byte 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36"/>
          <p:cNvSpPr txBox="1">
            <a:spLocks noGrp="1"/>
          </p:cNvSpPr>
          <p:nvPr>
            <p:ph type="body" idx="1"/>
          </p:nvPr>
        </p:nvSpPr>
        <p:spPr>
          <a:xfrm>
            <a:off x="457200" y="1905000"/>
            <a:ext cx="8229600" cy="48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77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lb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277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sb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utilize the </a:t>
            </a:r>
            <a:r>
              <a:rPr lang="en-US" sz="296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least significant byte of the register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en-US" sz="240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sb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upper 24 bits are ignored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en-US" sz="240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lb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upper 24 bits are filled by sign-extension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example, let </a:t>
            </a:r>
            <a:r>
              <a:rPr lang="en-US" sz="277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*(s0) = 0x00000180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59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lb s1,1(s0)  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59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lb s2,0(s0)  </a:t>
            </a:r>
            <a:endParaRPr sz="2590"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59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sb s2,2(s0)  </a:t>
            </a:r>
            <a:endParaRPr/>
          </a:p>
          <a:p>
            <a:pPr marL="742950" marR="0" lvl="1" indent="-121284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endParaRPr sz="259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36"/>
          <p:cNvSpPr txBox="1"/>
          <p:nvPr/>
        </p:nvSpPr>
        <p:spPr>
          <a:xfrm>
            <a:off x="5111700" y="1036650"/>
            <a:ext cx="5747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302" name="Google Shape;302;p36"/>
          <p:cNvGraphicFramePr/>
          <p:nvPr/>
        </p:nvGraphicFramePr>
        <p:xfrm>
          <a:off x="952500" y="1303900"/>
          <a:ext cx="7239000" cy="4571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>
                        <a:alpha val="3231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4" name="Google Shape;304;p36"/>
          <p:cNvGraphicFramePr/>
          <p:nvPr/>
        </p:nvGraphicFramePr>
        <p:xfrm>
          <a:off x="952500" y="1303900"/>
          <a:ext cx="7239000" cy="4571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5" name="Google Shape;305;p36"/>
          <p:cNvSpPr txBox="1"/>
          <p:nvPr/>
        </p:nvSpPr>
        <p:spPr>
          <a:xfrm>
            <a:off x="3871725" y="4136850"/>
            <a:ext cx="4505100" cy="16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None/>
            </a:pPr>
            <a:r>
              <a:rPr lang="en-US" sz="259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s1=0x00000001</a:t>
            </a:r>
            <a:endParaRPr sz="259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None/>
            </a:pPr>
            <a:r>
              <a:rPr lang="en-US" sz="259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s2=0xFFFFFF80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59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*(s0)=0x00800180</a:t>
            </a:r>
            <a:endParaRPr sz="259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6" name="Google Shape;306;p3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03" name="Google Shape;303;p36"/>
          <p:cNvGraphicFramePr/>
          <p:nvPr>
            <p:extLst>
              <p:ext uri="{D42A27DB-BD31-4B8C-83A1-F6EECF244321}">
                <p14:modId xmlns:p14="http://schemas.microsoft.com/office/powerpoint/2010/main" val="4071022184"/>
              </p:ext>
            </p:extLst>
          </p:nvPr>
        </p:nvGraphicFramePr>
        <p:xfrm>
          <a:off x="6353875" y="1303900"/>
          <a:ext cx="1837625" cy="4571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83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solidFill>
                      <a:srgbClr val="00FF00">
                        <a:alpha val="3231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27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7"/>
          <p:cNvSpPr txBox="1">
            <a:spLocks noGrp="1"/>
          </p:cNvSpPr>
          <p:nvPr>
            <p:ph type="title"/>
          </p:nvPr>
        </p:nvSpPr>
        <p:spPr>
          <a:xfrm>
            <a:off x="457200" y="-71950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Half-Word Instructions</a:t>
            </a:r>
            <a:endParaRPr dirty="0"/>
          </a:p>
        </p:txBody>
      </p:sp>
      <p:sp>
        <p:nvSpPr>
          <p:cNvPr id="314" name="Google Shape;314;p37"/>
          <p:cNvSpPr txBox="1">
            <a:spLocks noGrp="1"/>
          </p:cNvSpPr>
          <p:nvPr>
            <p:ph type="body" idx="1"/>
          </p:nvPr>
        </p:nvSpPr>
        <p:spPr>
          <a:xfrm>
            <a:off x="457200" y="1295400"/>
            <a:ext cx="8229600" cy="254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Font typeface="Calibri"/>
              <a:buChar char="•"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lh reg, off(bAddr) </a:t>
            </a:r>
            <a:r>
              <a:rPr lang="en-US"/>
              <a:t>“load half”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lvl="0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Font typeface="Calibri"/>
              <a:buChar char="•"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sh reg, off(bAddr) </a:t>
            </a:r>
            <a:r>
              <a:rPr lang="en-US"/>
              <a:t>“store half”</a:t>
            </a:r>
            <a:endParaRPr/>
          </a:p>
          <a:p>
            <a:pPr marL="74295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SzPts val="2800"/>
              <a:buFont typeface="Calibri"/>
              <a:buChar char="–"/>
            </a:pPr>
            <a:r>
              <a:rPr lang="en-US" sz="2590"/>
              <a:t>On </a:t>
            </a:r>
            <a:r>
              <a:rPr lang="en-US" sz="2405">
                <a:latin typeface="Courier New"/>
                <a:ea typeface="Courier New"/>
                <a:cs typeface="Courier New"/>
                <a:sym typeface="Courier New"/>
              </a:rPr>
              <a:t>sh</a:t>
            </a:r>
            <a:r>
              <a:rPr lang="en-US" sz="2590"/>
              <a:t>, upper 16 bits are ignored</a:t>
            </a:r>
            <a:endParaRPr sz="2800"/>
          </a:p>
          <a:p>
            <a:pPr marL="74295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SzPts val="2800"/>
              <a:buFont typeface="Calibri"/>
              <a:buChar char="–"/>
            </a:pPr>
            <a:r>
              <a:rPr lang="en-US" sz="2590"/>
              <a:t>On </a:t>
            </a:r>
            <a:r>
              <a:rPr lang="en-US" sz="2405">
                <a:latin typeface="Courier New"/>
                <a:ea typeface="Courier New"/>
                <a:cs typeface="Courier New"/>
                <a:sym typeface="Courier New"/>
              </a:rPr>
              <a:t>lh</a:t>
            </a:r>
            <a:r>
              <a:rPr lang="en-US" sz="2590"/>
              <a:t>, upper 16 bits are filled by sign-extension</a:t>
            </a:r>
            <a:endParaRPr/>
          </a:p>
        </p:txBody>
      </p:sp>
      <p:sp>
        <p:nvSpPr>
          <p:cNvPr id="315" name="Google Shape;315;p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8</a:t>
            </a:fld>
            <a:endParaRPr/>
          </a:p>
        </p:txBody>
      </p:sp>
      <p:graphicFrame>
        <p:nvGraphicFramePr>
          <p:cNvPr id="316" name="Google Shape;316;p37"/>
          <p:cNvGraphicFramePr/>
          <p:nvPr/>
        </p:nvGraphicFramePr>
        <p:xfrm>
          <a:off x="952500" y="846700"/>
          <a:ext cx="7239000" cy="4571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>
                        <a:alpha val="3231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>
                        <a:alpha val="3231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17" name="Google Shape;317;p37"/>
          <p:cNvSpPr txBox="1">
            <a:spLocks noGrp="1"/>
          </p:cNvSpPr>
          <p:nvPr>
            <p:ph type="title"/>
          </p:nvPr>
        </p:nvSpPr>
        <p:spPr>
          <a:xfrm>
            <a:off x="457200" y="35512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Unsigned Instructions</a:t>
            </a:r>
            <a:endParaRPr/>
          </a:p>
        </p:txBody>
      </p:sp>
      <p:sp>
        <p:nvSpPr>
          <p:cNvPr id="318" name="Google Shape;318;p37"/>
          <p:cNvSpPr txBox="1">
            <a:spLocks noGrp="1"/>
          </p:cNvSpPr>
          <p:nvPr>
            <p:ph type="body" idx="1"/>
          </p:nvPr>
        </p:nvSpPr>
        <p:spPr>
          <a:xfrm>
            <a:off x="457200" y="4495800"/>
            <a:ext cx="8686800" cy="254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Font typeface="Calibri"/>
              <a:buChar char="•"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lhu reg, off(bAddr)</a:t>
            </a:r>
            <a:r>
              <a:rPr lang="en-US"/>
              <a:t>“load half unsigned”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lvl="0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Font typeface="Calibri"/>
              <a:buChar char="•"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lbu reg, off(bAddr)</a:t>
            </a:r>
            <a:r>
              <a:rPr lang="en-US"/>
              <a:t>“load byte unsigned”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SzPts val="2800"/>
              <a:buFont typeface="Calibri"/>
              <a:buChar char="–"/>
            </a:pPr>
            <a:r>
              <a:rPr lang="en-US" sz="2590"/>
              <a:t>On </a:t>
            </a:r>
            <a:r>
              <a:rPr lang="en-US" sz="2405">
                <a:latin typeface="Courier New"/>
                <a:ea typeface="Courier New"/>
                <a:cs typeface="Courier New"/>
                <a:sym typeface="Courier New"/>
              </a:rPr>
              <a:t>l(b/h)u</a:t>
            </a:r>
            <a:r>
              <a:rPr lang="en-US" sz="2590"/>
              <a:t>, upper bits are filled by zero-extension</a:t>
            </a:r>
            <a:endParaRPr sz="2590"/>
          </a:p>
          <a:p>
            <a:pPr marL="342900" lvl="0" indent="-30416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SzPts val="2590"/>
              <a:buFont typeface="Calibri"/>
              <a:buChar char="•"/>
            </a:pPr>
            <a:r>
              <a:rPr lang="en-US" sz="2590"/>
              <a:t>Why no s(h/b)u? Why no lwu?</a:t>
            </a:r>
            <a:endParaRPr sz="2590"/>
          </a:p>
        </p:txBody>
      </p:sp>
    </p:spTree>
    <p:extLst>
      <p:ext uri="{BB962C8B-B14F-4D97-AF65-F5344CB8AC3E}">
        <p14:creationId xmlns:p14="http://schemas.microsoft.com/office/powerpoint/2010/main" val="178953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38"/>
          <p:cNvSpPr txBox="1">
            <a:spLocks noGrp="1"/>
          </p:cNvSpPr>
          <p:nvPr>
            <p:ph type="body" idx="1"/>
          </p:nvPr>
        </p:nvSpPr>
        <p:spPr>
          <a:xfrm>
            <a:off x="457200" y="1219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dirty="0">
                <a:solidFill>
                  <a:srgbClr val="A5A5A5"/>
                </a:solidFill>
              </a:rPr>
              <a:t>More Memory Instructions</a:t>
            </a:r>
            <a:endParaRPr dirty="0">
              <a:solidFill>
                <a:srgbClr val="A5A5A5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Inequalities</a:t>
            </a:r>
            <a:endParaRPr dirty="0">
              <a:solidFill>
                <a:srgbClr val="FF0000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Pseudo-Instructions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Bonus:  Memory Address Convention</a:t>
            </a:r>
            <a:endParaRPr dirty="0"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Bonus:  </a:t>
            </a:r>
            <a:r>
              <a:rPr lang="en-US" dirty="0">
                <a:solidFill>
                  <a:srgbClr val="A5A5A5"/>
                </a:solidFill>
              </a:rPr>
              <a:t>Alternate </a:t>
            </a: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Register Convention Analogy</a:t>
            </a:r>
            <a:endParaRPr dirty="0"/>
          </a:p>
        </p:txBody>
      </p:sp>
      <p:sp>
        <p:nvSpPr>
          <p:cNvPr id="325" name="Google Shape;325;p3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1375333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9122</TotalTime>
  <Words>1366</Words>
  <Application>Microsoft Macintosh PowerPoint</Application>
  <PresentationFormat>On-screen Show (4:3)</PresentationFormat>
  <Paragraphs>232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Arial Narrow</vt:lpstr>
      <vt:lpstr>Arimo</vt:lpstr>
      <vt:lpstr>Calibri</vt:lpstr>
      <vt:lpstr>Courier New</vt:lpstr>
      <vt:lpstr>Helvetica Neue</vt:lpstr>
      <vt:lpstr>Roboto Regular</vt:lpstr>
      <vt:lpstr>Times New Roman</vt:lpstr>
      <vt:lpstr>Wingdings</vt:lpstr>
      <vt:lpstr>UWTheme-351-Au18</vt:lpstr>
      <vt:lpstr>More RISC-V, RISC-V Functions</vt:lpstr>
      <vt:lpstr>Summary</vt:lpstr>
      <vt:lpstr>PowerPoint Presentation</vt:lpstr>
      <vt:lpstr>Memory and Variable Size</vt:lpstr>
      <vt:lpstr>Trading Bytes with Memory (2 approaches)</vt:lpstr>
      <vt:lpstr>Endianness</vt:lpstr>
      <vt:lpstr>Byte Instructions</vt:lpstr>
      <vt:lpstr>Half-Word Instructions</vt:lpstr>
      <vt:lpstr>Agenda</vt:lpstr>
      <vt:lpstr>Inequalities in RISC-V</vt:lpstr>
      <vt:lpstr>Unsigned Inequalities</vt:lpstr>
      <vt:lpstr>Aside:  RISC-V Signed vs. Unsigned</vt:lpstr>
      <vt:lpstr>PowerPoint Presentation</vt:lpstr>
      <vt:lpstr>PowerPoint Presentation</vt:lpstr>
      <vt:lpstr>Agenda</vt:lpstr>
      <vt:lpstr>Assembler Pseudo-Instructions</vt:lpstr>
      <vt:lpstr>More Pseudo-Instructions</vt:lpstr>
      <vt:lpstr>J is a Pseudo-Instruction</vt:lpstr>
      <vt:lpstr>True Assembly vs RISC-V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x86 Programming III CSE 351 Autumn 2016</dc:title>
  <dc:creator>Justin Hsia</dc:creator>
  <cp:lastModifiedBy>Arrvindh Shriraman</cp:lastModifiedBy>
  <cp:revision>191</cp:revision>
  <cp:lastPrinted>2019-01-30T05:23:26Z</cp:lastPrinted>
  <dcterms:created xsi:type="dcterms:W3CDTF">2016-10-12T07:57:22Z</dcterms:created>
  <dcterms:modified xsi:type="dcterms:W3CDTF">2021-05-27T18:27:32Z</dcterms:modified>
</cp:coreProperties>
</file>