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3.xml" ContentType="application/vnd.openxmlformats-officedocument.presentationml.tags+xml"/>
  <Override PartName="/ppt/notesSlides/notesSlide1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7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8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9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7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8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29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30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31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32.xml" ContentType="application/vnd.openxmlformats-officedocument.presentationml.notesSlide+xml"/>
  <Override PartName="/ppt/tags/tag197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36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37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8" r:id="rId1"/>
  </p:sldMasterIdLst>
  <p:notesMasterIdLst>
    <p:notesMasterId r:id="rId46"/>
  </p:notesMasterIdLst>
  <p:handoutMasterIdLst>
    <p:handoutMasterId r:id="rId47"/>
  </p:handoutMasterIdLst>
  <p:sldIdLst>
    <p:sldId id="710" r:id="rId2"/>
    <p:sldId id="305" r:id="rId3"/>
    <p:sldId id="388" r:id="rId4"/>
    <p:sldId id="269" r:id="rId5"/>
    <p:sldId id="394" r:id="rId6"/>
    <p:sldId id="383" r:id="rId7"/>
    <p:sldId id="407" r:id="rId8"/>
    <p:sldId id="291" r:id="rId9"/>
    <p:sldId id="292" r:id="rId10"/>
    <p:sldId id="293" r:id="rId11"/>
    <p:sldId id="389" r:id="rId12"/>
    <p:sldId id="390" r:id="rId13"/>
    <p:sldId id="327" r:id="rId14"/>
    <p:sldId id="309" r:id="rId15"/>
    <p:sldId id="310" r:id="rId16"/>
    <p:sldId id="311" r:id="rId17"/>
    <p:sldId id="322" r:id="rId18"/>
    <p:sldId id="328" r:id="rId19"/>
    <p:sldId id="343" r:id="rId20"/>
    <p:sldId id="395" r:id="rId21"/>
    <p:sldId id="396" r:id="rId22"/>
    <p:sldId id="368" r:id="rId23"/>
    <p:sldId id="319" r:id="rId24"/>
    <p:sldId id="320" r:id="rId25"/>
    <p:sldId id="321" r:id="rId26"/>
    <p:sldId id="324" r:id="rId27"/>
    <p:sldId id="325" r:id="rId28"/>
    <p:sldId id="412" r:id="rId29"/>
    <p:sldId id="397" r:id="rId30"/>
    <p:sldId id="402" r:id="rId31"/>
    <p:sldId id="399" r:id="rId32"/>
    <p:sldId id="398" r:id="rId33"/>
    <p:sldId id="400" r:id="rId34"/>
    <p:sldId id="401" r:id="rId35"/>
    <p:sldId id="403" r:id="rId36"/>
    <p:sldId id="413" r:id="rId37"/>
    <p:sldId id="414" r:id="rId38"/>
    <p:sldId id="329" r:id="rId39"/>
    <p:sldId id="404" r:id="rId40"/>
    <p:sldId id="370" r:id="rId41"/>
    <p:sldId id="362" r:id="rId42"/>
    <p:sldId id="367" r:id="rId43"/>
    <p:sldId id="330" r:id="rId44"/>
    <p:sldId id="331" r:id="rId45"/>
  </p:sldIdLst>
  <p:sldSz cx="9144000" cy="6858000" type="screen4x3"/>
  <p:notesSz cx="9283700" cy="6997700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4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2D2F4"/>
    <a:srgbClr val="A5A5E9"/>
    <a:srgbClr val="FFFF99"/>
    <a:srgbClr val="F6F5BD"/>
    <a:srgbClr val="F2F2F2"/>
    <a:srgbClr val="D6D6F4"/>
    <a:srgbClr val="4B2A85"/>
    <a:srgbClr val="FF9999"/>
    <a:srgbClr val="DCB834"/>
    <a:srgbClr val="DFC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10" autoAdjust="0"/>
    <p:restoredTop sz="85112" autoAdjust="0"/>
  </p:normalViewPr>
  <p:slideViewPr>
    <p:cSldViewPr snapToGrid="0">
      <p:cViewPr varScale="1">
        <p:scale>
          <a:sx n="124" d="100"/>
          <a:sy n="124" d="100"/>
        </p:scale>
        <p:origin x="9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52" d="100"/>
          <a:sy n="152" d="100"/>
        </p:scale>
        <p:origin x="1976" y="176"/>
      </p:cViewPr>
      <p:guideLst>
        <p:guide orient="horz" pos="2204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509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165" y="0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0200" y="500063"/>
            <a:ext cx="3560763" cy="267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9355" y="3337206"/>
            <a:ext cx="6781138" cy="311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674408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165" y="6674408"/>
            <a:ext cx="4068684" cy="33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2" tIns="44071" rIns="88142" bIns="44071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157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38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364444-1082-4B2F-9F05-A23F125A1D7B}" type="slidenum">
              <a:rPr lang="en-GB"/>
              <a:pPr/>
              <a:t>12</a:t>
            </a:fld>
            <a:endParaRPr lang="en-GB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5713" y="722313"/>
            <a:ext cx="4802187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031" y="4560446"/>
            <a:ext cx="5359800" cy="43178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A program is made up by code and data from several object files</a:t>
            </a:r>
          </a:p>
          <a:p>
            <a:r>
              <a:rPr lang="en-US" dirty="0"/>
              <a:t>Each object file is generated independently</a:t>
            </a:r>
          </a:p>
          <a:p>
            <a:r>
              <a:rPr lang="en-US" dirty="0"/>
              <a:t>Assembler starts at some PC address, e.g. 0, in each object file, generates code as if the program were laid out starting out at location 0x0</a:t>
            </a:r>
          </a:p>
          <a:p>
            <a:r>
              <a:rPr lang="en-US" dirty="0"/>
              <a:t>It also generates a symbol table, and a relocation table</a:t>
            </a:r>
          </a:p>
          <a:p>
            <a:r>
              <a:rPr lang="en-US" dirty="0"/>
              <a:t>In case the segments need to be moved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93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1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964" tIns="47481" rIns="94964" bIns="4748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68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8" name="Google Shape;91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6399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7" name="Google Shape;927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problem because the program is read sequentially from top to bottom.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Flesh the two passes out</a:t>
            </a:r>
            <a:endParaRPr/>
          </a:p>
        </p:txBody>
      </p:sp>
      <p:sp>
        <p:nvSpPr>
          <p:cNvPr id="928" name="Google Shape;928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5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005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9" name="Google Shape;939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problem because the program is read sequentially from top to bottom</a:t>
            </a:r>
            <a:endParaRPr/>
          </a:p>
        </p:txBody>
      </p:sp>
      <p:sp>
        <p:nvSpPr>
          <p:cNvPr id="940" name="Google Shape;940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5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747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EC23A5-1AD1-446B-AB35-7766527E988B}" type="slidenum">
              <a:rPr lang="en-GB"/>
              <a:pPr/>
              <a:t>17</a:t>
            </a:fld>
            <a:endParaRPr lang="en-GB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5713" y="722313"/>
            <a:ext cx="4802187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031" y="4560446"/>
            <a:ext cx="5359801" cy="43178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0x00208413 = 0000000 00010 00001 000 00100 0010011</a:t>
            </a:r>
            <a:r>
              <a:rPr lang="en-US" baseline="0" dirty="0"/>
              <a:t> #</a:t>
            </a:r>
            <a:r>
              <a:rPr lang="en-US" baseline="0" dirty="0" err="1"/>
              <a:t>bne</a:t>
            </a:r>
            <a:r>
              <a:rPr lang="en-US" baseline="0" dirty="0"/>
              <a:t> x1, x2, 0x4</a:t>
            </a:r>
            <a:endParaRPr lang="en-US" dirty="0"/>
          </a:p>
          <a:p>
            <a:r>
              <a:rPr lang="en-US" dirty="0"/>
              <a:t>0x00001033 = 0000000 00000 00000 001 00000 0110011 # </a:t>
            </a:r>
            <a:r>
              <a:rPr lang="en-US" dirty="0" err="1"/>
              <a:t>sll</a:t>
            </a:r>
            <a:r>
              <a:rPr lang="en-US" dirty="0"/>
              <a:t> x0, x0, x0</a:t>
            </a:r>
          </a:p>
          <a:p>
            <a:r>
              <a:rPr lang="en-US" dirty="0"/>
              <a:t>0x00018113 =</a:t>
            </a:r>
            <a:r>
              <a:rPr lang="en-US" baseline="0" dirty="0"/>
              <a:t> </a:t>
            </a:r>
            <a:r>
              <a:rPr lang="en-US" dirty="0"/>
              <a:t>0000 0000 0000 00011 000 00010 0010011 # </a:t>
            </a:r>
            <a:r>
              <a:rPr lang="en-US" dirty="0" err="1"/>
              <a:t>addi</a:t>
            </a:r>
            <a:r>
              <a:rPr lang="en-US" dirty="0"/>
              <a:t> x2, x3, 0x2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0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1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5713" y="720725"/>
            <a:ext cx="4803775" cy="360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79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34" tIns="47766" rIns="95534" bIns="4776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79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8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1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964" tIns="47481" rIns="94964" bIns="4748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41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something suspicious: a lot of zero constants in this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35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pick_random, square, other functions; pi, e, randomval; some</a:t>
            </a:r>
            <a:r>
              <a:rPr lang="en-US" baseline="0" dirty="0"/>
              <a:t> undefined symbols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0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 compiler produces</a:t>
            </a:r>
            <a:r>
              <a:rPr lang="en-US" baseline="0" dirty="0"/>
              <a:t> assembly files (contain MIPS assembly, pseudo-instructions, directives, etc.)</a:t>
            </a:r>
            <a:endParaRPr lang="en-US" dirty="0"/>
          </a:p>
          <a:p>
            <a:r>
              <a:rPr lang="en-US" dirty="0"/>
              <a:t>MIPS assembler produces object files (contain MIPS</a:t>
            </a:r>
            <a:r>
              <a:rPr lang="en-US" baseline="0" dirty="0"/>
              <a:t> machine code, missing symbols, some layout information, etc.)</a:t>
            </a:r>
            <a:endParaRPr lang="en-US" dirty="0"/>
          </a:p>
          <a:p>
            <a:r>
              <a:rPr lang="en-US" dirty="0"/>
              <a:t>MIPS linker produces executable file (contains MIPS machine code, no missing symbols, some layout information)</a:t>
            </a:r>
          </a:p>
          <a:p>
            <a:r>
              <a:rPr lang="en-US" dirty="0"/>
              <a:t>OS</a:t>
            </a:r>
            <a:r>
              <a:rPr lang="en-US" baseline="0" dirty="0"/>
              <a:t> loader gets it into memory and jumps to first instruction (machine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29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 compiler produces</a:t>
            </a:r>
            <a:r>
              <a:rPr lang="en-US" baseline="0" dirty="0"/>
              <a:t> assembly files (contain RISC-V assembly, pseudo-instructions, directives, etc.)</a:t>
            </a:r>
            <a:endParaRPr lang="en-US" dirty="0"/>
          </a:p>
          <a:p>
            <a:r>
              <a:rPr lang="en-US" dirty="0"/>
              <a:t>RISC-V assembler produces object files (contain RISC-V</a:t>
            </a:r>
            <a:r>
              <a:rPr lang="en-US" baseline="0" dirty="0"/>
              <a:t> machine code, missing symbols, some layout information, etc.)</a:t>
            </a:r>
            <a:endParaRPr lang="en-US" dirty="0"/>
          </a:p>
          <a:p>
            <a:r>
              <a:rPr lang="en-US" dirty="0"/>
              <a:t>RISC-V linker produces executable file (contains RISC-V machine code, no missing symbols, some layout information)</a:t>
            </a:r>
          </a:p>
          <a:p>
            <a:r>
              <a:rPr lang="en-US" dirty="0"/>
              <a:t>OS</a:t>
            </a:r>
            <a:r>
              <a:rPr lang="en-US" baseline="0" dirty="0"/>
              <a:t> loader gets it into memory and jumps to first instruction (machine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58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587375"/>
            <a:ext cx="4552950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36" name="Google Shape;1036;p63:notes"/>
          <p:cNvSpPr txBox="1">
            <a:spLocks noGrp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6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965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587375"/>
            <a:ext cx="4552950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46" name="Google Shape;1046;p64:notes"/>
          <p:cNvSpPr txBox="1">
            <a:spLocks noGrp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6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590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587375"/>
            <a:ext cx="4552950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2" name="Google Shape;1072;p65:notes"/>
          <p:cNvSpPr txBox="1">
            <a:spLocks noGrp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6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061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587375"/>
            <a:ext cx="4552950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06" name="Google Shape;1106;p68:notes"/>
          <p:cNvSpPr txBox="1">
            <a:spLocks noGrp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6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5296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587375"/>
            <a:ext cx="4552950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16" name="Google Shape;1116;p69:notes"/>
          <p:cNvSpPr txBox="1">
            <a:spLocks noGrp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6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931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587375"/>
            <a:ext cx="4552950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82" name="Google Shape;1082;p66:notes"/>
          <p:cNvSpPr txBox="1">
            <a:spLocks noGrp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6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393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0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1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964" tIns="47481" rIns="94964" bIns="4748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84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406">
              <a:defRPr/>
            </a:pPr>
            <a:r>
              <a:rPr lang="en-US" baseline="0" dirty="0"/>
              <a:t> </a:t>
            </a:r>
            <a:r>
              <a:rPr lang="en-US" baseline="0" dirty="0" err="1"/>
              <a:t>main.o</a:t>
            </a:r>
            <a:endParaRPr lang="en-US" baseline="0" dirty="0"/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0x000000EF = 00000000000000000000 0000 1110 1111 (JAL)</a:t>
            </a:r>
          </a:p>
          <a:p>
            <a:pPr defTabSz="966406">
              <a:defRPr/>
            </a:pPr>
            <a:endParaRPr lang="en-US" baseline="0" dirty="0"/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3"/>
                </a:solidFill>
                <a:latin typeface="Consolas" panose="020B0609020204030204" pitchFamily="49" charset="0"/>
              </a:rPr>
              <a:t>0x10000B37 = 00010000000000000000 </a:t>
            </a:r>
            <a:r>
              <a:rPr lang="en-US" sz="1200" dirty="0">
                <a:solidFill>
                  <a:schemeClr val="accent2"/>
                </a:solidFill>
                <a:latin typeface="Consolas" pitchFamily="49" charset="0"/>
              </a:rPr>
              <a:t>00101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0110111 #</a:t>
            </a:r>
            <a:r>
              <a:rPr lang="en-US" sz="1200" baseline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LUI x5, 0x10000</a:t>
            </a: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0x00428293 =</a:t>
            </a:r>
            <a:r>
              <a:rPr lang="en-US" baseline="0" dirty="0"/>
              <a:t> </a:t>
            </a:r>
            <a:r>
              <a:rPr lang="en-US" dirty="0"/>
              <a:t>0000 0000 0100 0010 1000 0010 1001 0011 # ADDI x5, x5, 0x4</a:t>
            </a:r>
          </a:p>
          <a:p>
            <a:pPr defTabSz="966406">
              <a:defRPr/>
            </a:pPr>
            <a:endParaRPr lang="en-US" baseline="0" dirty="0"/>
          </a:p>
          <a:p>
            <a:pPr defTabSz="966406">
              <a:defRPr/>
            </a:pPr>
            <a:r>
              <a:rPr lang="en-US" baseline="0" dirty="0"/>
              <a:t>0C000000 = 0000 1100 (JAL)</a:t>
            </a:r>
            <a:endParaRPr lang="en-US" dirty="0"/>
          </a:p>
          <a:p>
            <a:pPr defTabSz="966406">
              <a:defRPr/>
            </a:pPr>
            <a:r>
              <a:rPr lang="en-US" dirty="0"/>
              <a:t>21035000</a:t>
            </a:r>
            <a:r>
              <a:rPr lang="en-US" baseline="0" dirty="0"/>
              <a:t> = 001000 01000 00011 0101 0000 0000 0000 (ADDI $3,$8, 0x5000)</a:t>
            </a:r>
          </a:p>
          <a:p>
            <a:pPr defTabSz="966406">
              <a:defRPr/>
            </a:pPr>
            <a:r>
              <a:rPr lang="en-US" baseline="0" dirty="0"/>
              <a:t>1B80050C = 000110 11100 00000 0000 0101 0000 1100 (BLEZ $28, 0x050C)</a:t>
            </a:r>
          </a:p>
          <a:p>
            <a:pPr defTabSz="966406">
              <a:defRPr/>
            </a:pPr>
            <a:r>
              <a:rPr lang="en-US" baseline="0" dirty="0"/>
              <a:t>3C040000 = 001111 00000 00100 0000 0000 0000 0000 (LUI, $4, 0)</a:t>
            </a:r>
          </a:p>
          <a:p>
            <a:pPr defTabSz="966406">
              <a:defRPr/>
            </a:pPr>
            <a:r>
              <a:rPr lang="en-US" baseline="0" dirty="0"/>
              <a:t>21047002 = 001000 01000 00100 0111 0000 0000 0010 (ADDI $4, $8, 0x7002) </a:t>
            </a:r>
          </a:p>
          <a:p>
            <a:endParaRPr lang="en-US" b="1" dirty="0"/>
          </a:p>
          <a:p>
            <a:r>
              <a:rPr lang="en-US" dirty="0" err="1"/>
              <a:t>math.o</a:t>
            </a:r>
            <a:endParaRPr lang="en-US" dirty="0"/>
          </a:p>
          <a:p>
            <a:r>
              <a:rPr lang="en-US" dirty="0"/>
              <a:t>21032040</a:t>
            </a:r>
            <a:r>
              <a:rPr lang="en-US" baseline="0" dirty="0"/>
              <a:t> = 001000 01000 00011 0010 0000 0100 0000 (ADDI $3,$8, 0x2040)</a:t>
            </a:r>
          </a:p>
          <a:p>
            <a:r>
              <a:rPr lang="en-US" baseline="0" dirty="0"/>
              <a:t>0C000000 = 0000 1100 (JAL)</a:t>
            </a:r>
          </a:p>
          <a:p>
            <a:r>
              <a:rPr lang="en-US" baseline="0" dirty="0"/>
              <a:t>1B301402 = 000110 11001 10000 0001 0100 0000 0010 (BLEZ $23, 0x1402)</a:t>
            </a:r>
          </a:p>
          <a:p>
            <a:r>
              <a:rPr lang="en-US" baseline="0" dirty="0"/>
              <a:t>3C040000 = 001111 000000 0100 0000 0000 0000 0000 (LUI, $4, 0)</a:t>
            </a:r>
          </a:p>
          <a:p>
            <a:r>
              <a:rPr lang="en-US" baseline="0" dirty="0"/>
              <a:t>34040000 = 001101 000000 0100 0000 0000 0000 0000 (ORI, $4, 0)</a:t>
            </a:r>
          </a:p>
          <a:p>
            <a:endParaRPr lang="en-US" baseline="0" dirty="0"/>
          </a:p>
          <a:p>
            <a:r>
              <a:rPr lang="en-US" baseline="0" dirty="0"/>
              <a:t>1111 f</a:t>
            </a:r>
          </a:p>
          <a:p>
            <a:r>
              <a:rPr lang="en-US" baseline="0" dirty="0"/>
              <a:t>1110 e</a:t>
            </a:r>
          </a:p>
          <a:p>
            <a:r>
              <a:rPr lang="en-US" baseline="0" dirty="0"/>
              <a:t>1101 d</a:t>
            </a:r>
          </a:p>
          <a:p>
            <a:r>
              <a:rPr lang="en-US" baseline="0" dirty="0"/>
              <a:t>1100 c</a:t>
            </a:r>
          </a:p>
          <a:p>
            <a:r>
              <a:rPr lang="en-US" baseline="0" dirty="0"/>
              <a:t>1011 b</a:t>
            </a:r>
          </a:p>
          <a:p>
            <a:r>
              <a:rPr lang="en-US" baseline="0" dirty="0"/>
              <a:t>1010 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D8FF6-D16C-4014-BD4B-7B0A2954A8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65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406">
              <a:defRPr/>
            </a:pPr>
            <a:r>
              <a:rPr lang="en-US" baseline="0" dirty="0"/>
              <a:t> </a:t>
            </a:r>
            <a:r>
              <a:rPr lang="en-US" baseline="0" dirty="0" err="1"/>
              <a:t>main.o</a:t>
            </a:r>
            <a:endParaRPr lang="en-US" baseline="0" dirty="0"/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0x000000EF = 00000000000000000000 0000 1110 1111 (JAL)</a:t>
            </a:r>
          </a:p>
          <a:p>
            <a:pPr defTabSz="966406">
              <a:defRPr/>
            </a:pPr>
            <a:endParaRPr lang="en-US" baseline="0" dirty="0"/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3"/>
                </a:solidFill>
                <a:latin typeface="Consolas" panose="020B0609020204030204" pitchFamily="49" charset="0"/>
              </a:rPr>
              <a:t>0x10000B37 = 00010000000000000000 </a:t>
            </a:r>
            <a:r>
              <a:rPr lang="en-US" sz="1200" dirty="0">
                <a:solidFill>
                  <a:schemeClr val="accent2"/>
                </a:solidFill>
                <a:latin typeface="Consolas" pitchFamily="49" charset="0"/>
              </a:rPr>
              <a:t>00101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0110111 #</a:t>
            </a:r>
            <a:r>
              <a:rPr lang="en-US" sz="1200" baseline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LUI x5, 0x10000</a:t>
            </a: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0x00428293 =</a:t>
            </a:r>
            <a:r>
              <a:rPr lang="en-US" baseline="0" dirty="0"/>
              <a:t> </a:t>
            </a:r>
            <a:r>
              <a:rPr lang="en-US" dirty="0"/>
              <a:t>0000 0000 0100 0010 1000 0010 1001 0011 # ADDI x5, x5, 0x4</a:t>
            </a:r>
          </a:p>
          <a:p>
            <a:pPr defTabSz="966406">
              <a:defRPr/>
            </a:pPr>
            <a:endParaRPr lang="en-US" baseline="0" dirty="0"/>
          </a:p>
          <a:p>
            <a:pPr defTabSz="966406">
              <a:defRPr/>
            </a:pPr>
            <a:r>
              <a:rPr lang="en-US" baseline="0" dirty="0"/>
              <a:t>0C000000 = 0000 1100 (JAL)</a:t>
            </a:r>
            <a:endParaRPr lang="en-US" dirty="0"/>
          </a:p>
          <a:p>
            <a:pPr defTabSz="966406">
              <a:defRPr/>
            </a:pPr>
            <a:r>
              <a:rPr lang="en-US" dirty="0"/>
              <a:t>21035000</a:t>
            </a:r>
            <a:r>
              <a:rPr lang="en-US" baseline="0" dirty="0"/>
              <a:t> = 001000 01000 00011 0101 0000 0000 0000 (ADDI $3,$8, 0x5000)</a:t>
            </a:r>
          </a:p>
          <a:p>
            <a:pPr defTabSz="966406">
              <a:defRPr/>
            </a:pPr>
            <a:r>
              <a:rPr lang="en-US" baseline="0" dirty="0"/>
              <a:t>1B80050C = 000110 11100 00000 0000 0101 0000 1100 (BLEZ $28, 0x050C)</a:t>
            </a:r>
          </a:p>
          <a:p>
            <a:pPr defTabSz="966406">
              <a:defRPr/>
            </a:pPr>
            <a:r>
              <a:rPr lang="en-US" baseline="0" dirty="0"/>
              <a:t>3C040000 = 001111 00000 00100 0000 0000 0000 0000 (LUI, $4, 0)</a:t>
            </a:r>
          </a:p>
          <a:p>
            <a:pPr defTabSz="966406">
              <a:defRPr/>
            </a:pPr>
            <a:r>
              <a:rPr lang="en-US" baseline="0" dirty="0"/>
              <a:t>21047002 = 001000 01000 00100 0111 0000 0000 0010 (ADDI $4, $8, 0x7002) </a:t>
            </a:r>
          </a:p>
          <a:p>
            <a:endParaRPr lang="en-US" b="1" dirty="0"/>
          </a:p>
          <a:p>
            <a:r>
              <a:rPr lang="en-US" dirty="0" err="1"/>
              <a:t>math.o</a:t>
            </a:r>
            <a:endParaRPr lang="en-US" dirty="0"/>
          </a:p>
          <a:p>
            <a:r>
              <a:rPr lang="en-US" dirty="0"/>
              <a:t>21032040</a:t>
            </a:r>
            <a:r>
              <a:rPr lang="en-US" baseline="0" dirty="0"/>
              <a:t> = 001000 01000 00011 0010 0000 0100 0000 (ADDI $3,$8, 0x2040)</a:t>
            </a:r>
          </a:p>
          <a:p>
            <a:r>
              <a:rPr lang="en-US" baseline="0" dirty="0"/>
              <a:t>0C000000 = 0000 1100 (JAL)</a:t>
            </a:r>
          </a:p>
          <a:p>
            <a:r>
              <a:rPr lang="en-US" baseline="0" dirty="0"/>
              <a:t>1B301402 = 000110 11001 10000 0001 0100 0000 0010 (BLEZ $23, 0x1402)</a:t>
            </a:r>
          </a:p>
          <a:p>
            <a:r>
              <a:rPr lang="en-US" baseline="0" dirty="0"/>
              <a:t>3C040000 = 001111 000000 0100 0000 0000 0000 0000 (LUI, $4, 0)</a:t>
            </a:r>
          </a:p>
          <a:p>
            <a:r>
              <a:rPr lang="en-US" baseline="0" dirty="0"/>
              <a:t>34040000 = 001101 000000 0100 0000 0000 0000 0000 (ORI, $4, 0)</a:t>
            </a:r>
          </a:p>
          <a:p>
            <a:endParaRPr lang="en-US" baseline="0" dirty="0"/>
          </a:p>
          <a:p>
            <a:r>
              <a:rPr lang="en-US" baseline="0" dirty="0"/>
              <a:t>1111 f</a:t>
            </a:r>
          </a:p>
          <a:p>
            <a:r>
              <a:rPr lang="en-US" baseline="0" dirty="0"/>
              <a:t>1110 e</a:t>
            </a:r>
          </a:p>
          <a:p>
            <a:r>
              <a:rPr lang="en-US" baseline="0" dirty="0"/>
              <a:t>1101 d</a:t>
            </a:r>
          </a:p>
          <a:p>
            <a:r>
              <a:rPr lang="en-US" baseline="0" dirty="0"/>
              <a:t>1100 c</a:t>
            </a:r>
          </a:p>
          <a:p>
            <a:r>
              <a:rPr lang="en-US" baseline="0" dirty="0"/>
              <a:t>1011 b</a:t>
            </a:r>
          </a:p>
          <a:p>
            <a:r>
              <a:rPr lang="en-US" baseline="0" dirty="0"/>
              <a:t>1010 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D8FF6-D16C-4014-BD4B-7B0A2954A8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4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4"/>
            <a:ext cx="5485779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3" tIns="44926" rIns="89853" bIns="449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52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406">
              <a:defRPr/>
            </a:pPr>
            <a:r>
              <a:rPr lang="en-US" baseline="0" dirty="0"/>
              <a:t> </a:t>
            </a:r>
            <a:r>
              <a:rPr lang="en-US" baseline="0" dirty="0" err="1"/>
              <a:t>main.o</a:t>
            </a:r>
            <a:endParaRPr lang="en-US" baseline="0" dirty="0"/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0x000000EF = 00000000000000000000 0000 1110 1111 (JAL)</a:t>
            </a:r>
          </a:p>
          <a:p>
            <a:pPr defTabSz="966406">
              <a:defRPr/>
            </a:pPr>
            <a:endParaRPr lang="en-US" baseline="0" dirty="0"/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3"/>
                </a:solidFill>
                <a:latin typeface="Consolas" panose="020B0609020204030204" pitchFamily="49" charset="0"/>
              </a:rPr>
              <a:t>0x10000B37 = 00010000000000000000 </a:t>
            </a:r>
            <a:r>
              <a:rPr lang="en-US" sz="1200" dirty="0">
                <a:solidFill>
                  <a:schemeClr val="accent2"/>
                </a:solidFill>
                <a:latin typeface="Consolas" pitchFamily="49" charset="0"/>
              </a:rPr>
              <a:t>00101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0110111 #</a:t>
            </a:r>
            <a:r>
              <a:rPr lang="en-US" sz="1200" baseline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LUI x5, 0x10000</a:t>
            </a: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0x00428293 =</a:t>
            </a:r>
            <a:r>
              <a:rPr lang="en-US" baseline="0" dirty="0"/>
              <a:t> </a:t>
            </a:r>
            <a:r>
              <a:rPr lang="en-US" dirty="0"/>
              <a:t>0000 0000 0100 0010 1000 0010 1001 0011 # ADDI x5, x5, 0x4</a:t>
            </a:r>
          </a:p>
          <a:p>
            <a:pPr defTabSz="966406">
              <a:defRPr/>
            </a:pPr>
            <a:endParaRPr lang="en-US" baseline="0" dirty="0"/>
          </a:p>
          <a:p>
            <a:pPr defTabSz="966406">
              <a:defRPr/>
            </a:pPr>
            <a:r>
              <a:rPr lang="en-US" baseline="0" dirty="0"/>
              <a:t>0C000000 = 0000 1100 (JAL)</a:t>
            </a:r>
            <a:endParaRPr lang="en-US" dirty="0"/>
          </a:p>
          <a:p>
            <a:pPr defTabSz="966406">
              <a:defRPr/>
            </a:pPr>
            <a:r>
              <a:rPr lang="en-US" dirty="0"/>
              <a:t>21035000</a:t>
            </a:r>
            <a:r>
              <a:rPr lang="en-US" baseline="0" dirty="0"/>
              <a:t> = 001000 01000 00011 0101 0000 0000 0000 (ADDI $3,$8, 0x5000)</a:t>
            </a:r>
          </a:p>
          <a:p>
            <a:pPr defTabSz="966406">
              <a:defRPr/>
            </a:pPr>
            <a:r>
              <a:rPr lang="en-US" baseline="0" dirty="0"/>
              <a:t>1B80050C = 000110 11100 00000 0000 0101 0000 1100 (BLEZ $28, 0x050C)</a:t>
            </a:r>
          </a:p>
          <a:p>
            <a:pPr defTabSz="966406">
              <a:defRPr/>
            </a:pPr>
            <a:r>
              <a:rPr lang="en-US" baseline="0" dirty="0"/>
              <a:t>3C040000 = 001111 00000 00100 0000 0000 0000 0000 (LUI, $4, 0)</a:t>
            </a:r>
          </a:p>
          <a:p>
            <a:pPr defTabSz="966406">
              <a:defRPr/>
            </a:pPr>
            <a:r>
              <a:rPr lang="en-US" baseline="0" dirty="0"/>
              <a:t>21047002 = 001000 01000 00100 0111 0000 0000 0010 (ADDI $4, $8, 0x7002) </a:t>
            </a:r>
          </a:p>
          <a:p>
            <a:endParaRPr lang="en-US" b="1" dirty="0"/>
          </a:p>
          <a:p>
            <a:r>
              <a:rPr lang="en-US" dirty="0" err="1"/>
              <a:t>math.o</a:t>
            </a:r>
            <a:endParaRPr lang="en-US" dirty="0"/>
          </a:p>
          <a:p>
            <a:r>
              <a:rPr lang="en-US" dirty="0"/>
              <a:t>21032040</a:t>
            </a:r>
            <a:r>
              <a:rPr lang="en-US" baseline="0" dirty="0"/>
              <a:t> = 001000 01000 00011 0010 0000 0100 0000 (ADDI $3,$8, 0x2040)</a:t>
            </a:r>
          </a:p>
          <a:p>
            <a:r>
              <a:rPr lang="en-US" baseline="0" dirty="0"/>
              <a:t>0C000000 = 0000 1100 (JAL)</a:t>
            </a:r>
          </a:p>
          <a:p>
            <a:r>
              <a:rPr lang="en-US" baseline="0" dirty="0"/>
              <a:t>1B301402 = 000110 11001 10000 0001 0100 0000 0010 (BLEZ $23, 0x1402)</a:t>
            </a:r>
          </a:p>
          <a:p>
            <a:r>
              <a:rPr lang="en-US" baseline="0" dirty="0"/>
              <a:t>3C040000 = 001111 000000 0100 0000 0000 0000 0000 (LUI, $4, 0)</a:t>
            </a:r>
          </a:p>
          <a:p>
            <a:r>
              <a:rPr lang="en-US" baseline="0" dirty="0"/>
              <a:t>34040000 = 001101 000000 0100 0000 0000 0000 0000 (ORI, $4, 0)</a:t>
            </a:r>
          </a:p>
          <a:p>
            <a:endParaRPr lang="en-US" baseline="0" dirty="0"/>
          </a:p>
          <a:p>
            <a:r>
              <a:rPr lang="en-US" baseline="0" dirty="0"/>
              <a:t>1111 f</a:t>
            </a:r>
          </a:p>
          <a:p>
            <a:r>
              <a:rPr lang="en-US" baseline="0" dirty="0"/>
              <a:t>1110 e</a:t>
            </a:r>
          </a:p>
          <a:p>
            <a:r>
              <a:rPr lang="en-US" baseline="0" dirty="0"/>
              <a:t>1101 d</a:t>
            </a:r>
          </a:p>
          <a:p>
            <a:r>
              <a:rPr lang="en-US" baseline="0" dirty="0"/>
              <a:t>1100 c</a:t>
            </a:r>
          </a:p>
          <a:p>
            <a:r>
              <a:rPr lang="en-US" baseline="0" dirty="0"/>
              <a:t>1011 b</a:t>
            </a:r>
          </a:p>
          <a:p>
            <a:r>
              <a:rPr lang="en-US" baseline="0" dirty="0"/>
              <a:t>1010 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D8FF6-D16C-4014-BD4B-7B0A2954A8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57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406">
              <a:defRPr/>
            </a:pPr>
            <a:r>
              <a:rPr lang="en-US" baseline="0" dirty="0"/>
              <a:t> </a:t>
            </a:r>
            <a:r>
              <a:rPr lang="en-US" baseline="0" dirty="0" err="1"/>
              <a:t>main.o</a:t>
            </a:r>
            <a:endParaRPr lang="en-US" baseline="0" dirty="0"/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0x000000EF = 00000000000000000000 0000 1110 1111 (JAL)</a:t>
            </a:r>
          </a:p>
          <a:p>
            <a:pPr defTabSz="966406">
              <a:defRPr/>
            </a:pPr>
            <a:endParaRPr lang="en-US" baseline="0" dirty="0"/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3"/>
                </a:solidFill>
                <a:latin typeface="Consolas" panose="020B0609020204030204" pitchFamily="49" charset="0"/>
              </a:rPr>
              <a:t>0x10000B37 = 00010000000000000000 </a:t>
            </a:r>
            <a:r>
              <a:rPr lang="en-US" sz="1200" dirty="0">
                <a:solidFill>
                  <a:schemeClr val="accent2"/>
                </a:solidFill>
                <a:latin typeface="Consolas" pitchFamily="49" charset="0"/>
              </a:rPr>
              <a:t>00101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0110111 #</a:t>
            </a:r>
            <a:r>
              <a:rPr lang="en-US" sz="1200" baseline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LUI x5, 0x10000</a:t>
            </a: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0x00428293 =</a:t>
            </a:r>
            <a:r>
              <a:rPr lang="en-US" baseline="0" dirty="0"/>
              <a:t> </a:t>
            </a:r>
            <a:r>
              <a:rPr lang="en-US" dirty="0"/>
              <a:t>0000 0000 0100 0010 1000 0010 1001 0011 # ADDI x5, x5, 0x4</a:t>
            </a:r>
          </a:p>
          <a:p>
            <a:pPr defTabSz="966406">
              <a:defRPr/>
            </a:pPr>
            <a:endParaRPr lang="en-US" baseline="0" dirty="0"/>
          </a:p>
          <a:p>
            <a:pPr defTabSz="966406">
              <a:defRPr/>
            </a:pPr>
            <a:r>
              <a:rPr lang="en-US" baseline="0" dirty="0"/>
              <a:t>0C000000 = 0000 1100 (JAL)</a:t>
            </a:r>
            <a:endParaRPr lang="en-US" dirty="0"/>
          </a:p>
          <a:p>
            <a:pPr defTabSz="966406">
              <a:defRPr/>
            </a:pPr>
            <a:r>
              <a:rPr lang="en-US" dirty="0"/>
              <a:t>21035000</a:t>
            </a:r>
            <a:r>
              <a:rPr lang="en-US" baseline="0" dirty="0"/>
              <a:t> = 001000 01000 00011 0101 0000 0000 0000 (ADDI $3,$8, 0x5000)</a:t>
            </a:r>
          </a:p>
          <a:p>
            <a:pPr defTabSz="966406">
              <a:defRPr/>
            </a:pPr>
            <a:r>
              <a:rPr lang="en-US" baseline="0" dirty="0"/>
              <a:t>1B80050C = 000110 11100 00000 0000 0101 0000 1100 (BLEZ $28, 0x050C)</a:t>
            </a:r>
          </a:p>
          <a:p>
            <a:pPr defTabSz="966406">
              <a:defRPr/>
            </a:pPr>
            <a:r>
              <a:rPr lang="en-US" baseline="0" dirty="0"/>
              <a:t>3C040000 = 001111 00000 00100 0000 0000 0000 0000 (LUI, $4, 0)</a:t>
            </a:r>
          </a:p>
          <a:p>
            <a:pPr defTabSz="966406">
              <a:defRPr/>
            </a:pPr>
            <a:r>
              <a:rPr lang="en-US" baseline="0" dirty="0"/>
              <a:t>21047002 = 001000 01000 00100 0111 0000 0000 0010 (ADDI $4, $8, 0x7002) </a:t>
            </a:r>
          </a:p>
          <a:p>
            <a:endParaRPr lang="en-US" b="1" dirty="0"/>
          </a:p>
          <a:p>
            <a:r>
              <a:rPr lang="en-US" dirty="0" err="1"/>
              <a:t>math.o</a:t>
            </a:r>
            <a:endParaRPr lang="en-US" dirty="0"/>
          </a:p>
          <a:p>
            <a:r>
              <a:rPr lang="en-US" dirty="0"/>
              <a:t>21032040</a:t>
            </a:r>
            <a:r>
              <a:rPr lang="en-US" baseline="0" dirty="0"/>
              <a:t> = 001000 01000 00011 0010 0000 0100 0000 (ADDI $3,$8, 0x2040)</a:t>
            </a:r>
          </a:p>
          <a:p>
            <a:r>
              <a:rPr lang="en-US" baseline="0" dirty="0"/>
              <a:t>0C000000 = 0000 1100 (JAL)</a:t>
            </a:r>
          </a:p>
          <a:p>
            <a:r>
              <a:rPr lang="en-US" baseline="0" dirty="0"/>
              <a:t>1B301402 = 000110 11001 10000 0001 0100 0000 0010 (BLEZ $23, 0x1402)</a:t>
            </a:r>
          </a:p>
          <a:p>
            <a:r>
              <a:rPr lang="en-US" baseline="0" dirty="0"/>
              <a:t>3C040000 = 001111 000000 0100 0000 0000 0000 0000 (LUI, $4, 0)</a:t>
            </a:r>
          </a:p>
          <a:p>
            <a:r>
              <a:rPr lang="en-US" baseline="0" dirty="0"/>
              <a:t>34040000 = 001101 000000 0100 0000 0000 0000 0000 (ORI, $4, 0)</a:t>
            </a:r>
          </a:p>
          <a:p>
            <a:endParaRPr lang="en-US" baseline="0" dirty="0"/>
          </a:p>
          <a:p>
            <a:r>
              <a:rPr lang="en-US" baseline="0" dirty="0"/>
              <a:t>1111 f</a:t>
            </a:r>
          </a:p>
          <a:p>
            <a:r>
              <a:rPr lang="en-US" baseline="0" dirty="0"/>
              <a:t>1110 e</a:t>
            </a:r>
          </a:p>
          <a:p>
            <a:r>
              <a:rPr lang="en-US" baseline="0" dirty="0"/>
              <a:t>1101 d</a:t>
            </a:r>
          </a:p>
          <a:p>
            <a:r>
              <a:rPr lang="en-US" baseline="0" dirty="0"/>
              <a:t>1100 c</a:t>
            </a:r>
          </a:p>
          <a:p>
            <a:r>
              <a:rPr lang="en-US" baseline="0" dirty="0"/>
              <a:t>1011 b</a:t>
            </a:r>
          </a:p>
          <a:p>
            <a:r>
              <a:rPr lang="en-US" baseline="0" dirty="0"/>
              <a:t>1010 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D8FF6-D16C-4014-BD4B-7B0A2954A8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329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406">
              <a:defRPr/>
            </a:pPr>
            <a:r>
              <a:rPr lang="en-US" baseline="0" dirty="0"/>
              <a:t> </a:t>
            </a:r>
            <a:r>
              <a:rPr lang="en-US" baseline="0" dirty="0" err="1"/>
              <a:t>main.o</a:t>
            </a:r>
            <a:endParaRPr lang="en-US" baseline="0" dirty="0"/>
          </a:p>
          <a:p>
            <a:pPr defTabSz="966406">
              <a:defRPr/>
            </a:pPr>
            <a:r>
              <a:rPr lang="en-US" baseline="0" dirty="0"/>
              <a:t>0x000000EF = 00000000000000000000 0000 1110 1111 # JAL </a:t>
            </a:r>
          </a:p>
          <a:p>
            <a:pPr defTabSz="966406">
              <a:defRPr/>
            </a:pPr>
            <a:endParaRPr lang="en-US" baseline="0" dirty="0"/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3"/>
                </a:solidFill>
                <a:latin typeface="Consolas" panose="020B0609020204030204" pitchFamily="49" charset="0"/>
              </a:rPr>
              <a:t>0x10000B37 = 00010000000000000000 </a:t>
            </a:r>
            <a:r>
              <a:rPr lang="en-US" sz="1200" dirty="0">
                <a:solidFill>
                  <a:schemeClr val="accent2"/>
                </a:solidFill>
                <a:latin typeface="Consolas" pitchFamily="49" charset="0"/>
              </a:rPr>
              <a:t>00101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0110111 #</a:t>
            </a:r>
            <a:r>
              <a:rPr lang="en-US" sz="1200" baseline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</a:rPr>
              <a:t>LUI x5, 0x10000</a:t>
            </a: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pPr marL="0" marR="0" indent="0" algn="l" defTabSz="96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0x00428293 =</a:t>
            </a:r>
            <a:r>
              <a:rPr lang="en-US" baseline="0" dirty="0"/>
              <a:t> </a:t>
            </a:r>
            <a:r>
              <a:rPr lang="en-US" dirty="0"/>
              <a:t>0000 0000 0100 0010 1000 0010 1001 0011 # ADDI x5, x5, 0x4</a:t>
            </a:r>
          </a:p>
          <a:p>
            <a:pPr defTabSz="966406">
              <a:defRPr/>
            </a:pPr>
            <a:endParaRPr lang="en-US" baseline="0" dirty="0"/>
          </a:p>
          <a:p>
            <a:pPr defTabSz="966406">
              <a:defRPr/>
            </a:pPr>
            <a:r>
              <a:rPr lang="en-US" baseline="0" dirty="0"/>
              <a:t>0C000000 = 0000 1100 (JAL)</a:t>
            </a:r>
            <a:endParaRPr lang="en-US" dirty="0"/>
          </a:p>
          <a:p>
            <a:pPr defTabSz="966406">
              <a:defRPr/>
            </a:pPr>
            <a:r>
              <a:rPr lang="en-US" dirty="0"/>
              <a:t>21035000</a:t>
            </a:r>
            <a:r>
              <a:rPr lang="en-US" baseline="0" dirty="0"/>
              <a:t> = 001000 01000 00011 0101 0000 0000 0000 (ADDI $3,$8, 0x5000)</a:t>
            </a:r>
          </a:p>
          <a:p>
            <a:pPr defTabSz="966406">
              <a:defRPr/>
            </a:pPr>
            <a:r>
              <a:rPr lang="en-US" baseline="0" dirty="0"/>
              <a:t>1B80050C = 000110 11100 00000 0000 0101 0000 1100 (BLEZ $28, 0x050C)</a:t>
            </a:r>
          </a:p>
          <a:p>
            <a:pPr defTabSz="966406">
              <a:defRPr/>
            </a:pPr>
            <a:r>
              <a:rPr lang="en-US" baseline="0" dirty="0"/>
              <a:t>3C040000 = 001111 00000 00100 0000 0000 0000 0000 (LUI, $4, 0)</a:t>
            </a:r>
          </a:p>
          <a:p>
            <a:pPr defTabSz="966406">
              <a:defRPr/>
            </a:pPr>
            <a:r>
              <a:rPr lang="en-US" baseline="0" dirty="0"/>
              <a:t>21047002 = 001000 01000 00100 0111 0000 0000 0010 (ADDI $4, $8, 0x7002) </a:t>
            </a:r>
          </a:p>
          <a:p>
            <a:endParaRPr lang="en-US" b="1" dirty="0"/>
          </a:p>
          <a:p>
            <a:r>
              <a:rPr lang="en-US" dirty="0" err="1"/>
              <a:t>math.o</a:t>
            </a:r>
            <a:endParaRPr lang="en-US" dirty="0"/>
          </a:p>
          <a:p>
            <a:r>
              <a:rPr lang="en-US" dirty="0"/>
              <a:t>21032040</a:t>
            </a:r>
            <a:r>
              <a:rPr lang="en-US" baseline="0" dirty="0"/>
              <a:t> = 001000 01000 00011 0010 0000 0100 0000 (ADDI $3,$8, 0x2040)</a:t>
            </a:r>
          </a:p>
          <a:p>
            <a:r>
              <a:rPr lang="en-US" baseline="0" dirty="0"/>
              <a:t>0C000000 = 0000 1100 (JAL)</a:t>
            </a:r>
          </a:p>
          <a:p>
            <a:r>
              <a:rPr lang="en-US" baseline="0" dirty="0"/>
              <a:t>1B301402 = 000110 11001 10000 0001 0100 0000 0010 (BLEZ $23, 0x1402)</a:t>
            </a:r>
          </a:p>
          <a:p>
            <a:r>
              <a:rPr lang="en-US" baseline="0" dirty="0"/>
              <a:t>3C040000 = 001111 000000 0100 0000 0000 0000 0000 (LUI, $4, 0)</a:t>
            </a:r>
          </a:p>
          <a:p>
            <a:r>
              <a:rPr lang="en-US" baseline="0" dirty="0"/>
              <a:t>34040000 = 001101 000000 0100 0000 0000 0000 0000 (ORI, $4, 0)</a:t>
            </a:r>
          </a:p>
          <a:p>
            <a:endParaRPr lang="en-US" baseline="0" dirty="0"/>
          </a:p>
          <a:p>
            <a:r>
              <a:rPr lang="en-US" baseline="0" dirty="0"/>
              <a:t>1111 f</a:t>
            </a:r>
          </a:p>
          <a:p>
            <a:r>
              <a:rPr lang="en-US" baseline="0" dirty="0"/>
              <a:t>1110 e</a:t>
            </a:r>
          </a:p>
          <a:p>
            <a:r>
              <a:rPr lang="en-US" baseline="0" dirty="0"/>
              <a:t>1101 d</a:t>
            </a:r>
          </a:p>
          <a:p>
            <a:r>
              <a:rPr lang="en-US" baseline="0" dirty="0"/>
              <a:t>1100 c</a:t>
            </a:r>
          </a:p>
          <a:p>
            <a:r>
              <a:rPr lang="en-US" baseline="0" dirty="0"/>
              <a:t>1011 b</a:t>
            </a:r>
          </a:p>
          <a:p>
            <a:r>
              <a:rPr lang="en-US" baseline="0" dirty="0"/>
              <a:t>1010 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D8FF6-D16C-4014-BD4B-7B0A2954A87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51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587375"/>
            <a:ext cx="4552950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56" name="Google Shape;1156;p71:notes"/>
          <p:cNvSpPr txBox="1">
            <a:spLocks noGrp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7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6187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587375"/>
            <a:ext cx="4552950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66" name="Google Shape;1166;p72:notes"/>
          <p:cNvSpPr txBox="1">
            <a:spLocks noGrp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7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155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6" name="Google Shape;1176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59691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1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964" tIns="47481" rIns="94964" bIns="47481"/>
          <a:lstStyle/>
          <a:p>
            <a:r>
              <a:rPr lang="en-US" dirty="0"/>
              <a:t>fixed address:</a:t>
            </a:r>
            <a:r>
              <a:rPr lang="en-US" baseline="0" dirty="0"/>
              <a:t> drawbacks? advantages?</a:t>
            </a:r>
          </a:p>
          <a:p>
            <a:r>
              <a:rPr lang="en-US" dirty="0"/>
              <a:t>(makes linking trivial: few relocations needed)</a:t>
            </a:r>
          </a:p>
        </p:txBody>
      </p:sp>
    </p:spTree>
    <p:extLst>
      <p:ext uri="{BB962C8B-B14F-4D97-AF65-F5344CB8AC3E}">
        <p14:creationId xmlns:p14="http://schemas.microsoft.com/office/powerpoint/2010/main" val="12878518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5713" y="720725"/>
            <a:ext cx="4803775" cy="360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6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79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34" tIns="47766" rIns="95534" bIns="47766" anchor="ctr"/>
          <a:lstStyle/>
          <a:p>
            <a:r>
              <a:rPr lang="en-US" dirty="0"/>
              <a:t>cost of loading big executables</a:t>
            </a:r>
          </a:p>
          <a:p>
            <a:r>
              <a:rPr lang="en-US" dirty="0" err="1"/>
              <a:t>dll</a:t>
            </a:r>
            <a:r>
              <a:rPr lang="en-US" dirty="0"/>
              <a:t> hell, versioning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195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 compiler produces</a:t>
            </a:r>
            <a:r>
              <a:rPr lang="en-US" baseline="0" dirty="0"/>
              <a:t> assembly files (contain MIPS assembly, pseudo-instructions, directives, etc.)</a:t>
            </a:r>
            <a:endParaRPr lang="en-US" dirty="0"/>
          </a:p>
          <a:p>
            <a:r>
              <a:rPr lang="en-US" dirty="0"/>
              <a:t>MIPS assembler produces object files (contain MIPS</a:t>
            </a:r>
            <a:r>
              <a:rPr lang="en-US" baseline="0" dirty="0"/>
              <a:t> machine code, missing symbols, some layout information, etc.)</a:t>
            </a:r>
            <a:endParaRPr lang="en-US" dirty="0"/>
          </a:p>
          <a:p>
            <a:r>
              <a:rPr lang="en-US" dirty="0"/>
              <a:t>MIPS linker produces executable file (contains MIPS machine code, no missing symbols, some layout information)</a:t>
            </a:r>
          </a:p>
          <a:p>
            <a:r>
              <a:rPr lang="en-US" dirty="0"/>
              <a:t>OS</a:t>
            </a:r>
            <a:r>
              <a:rPr lang="en-US" baseline="0" dirty="0"/>
              <a:t> loader gets it into memory and jumps to first instruction (machine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494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7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791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5" name="Google Shape;1185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fol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7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0393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4" name="Google Shape;1194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fol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7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271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9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baseline="0" dirty="0"/>
              <a:t>note:</a:t>
            </a:r>
          </a:p>
          <a:p>
            <a:r>
              <a:rPr lang="en-US" baseline="0" dirty="0"/>
              <a:t>funny label names</a:t>
            </a:r>
          </a:p>
          <a:p>
            <a:r>
              <a:rPr lang="en-US" baseline="0" dirty="0"/>
              <a:t>alignment directives</a:t>
            </a:r>
          </a:p>
          <a:p>
            <a:r>
              <a:rPr lang="en-US" baseline="0" dirty="0"/>
              <a:t>.data versus .</a:t>
            </a:r>
            <a:r>
              <a:rPr lang="en-US" baseline="0" dirty="0" err="1"/>
              <a:t>rdata</a:t>
            </a:r>
            <a:endParaRPr lang="en-US" baseline="0" dirty="0"/>
          </a:p>
          <a:p>
            <a:r>
              <a:rPr lang="en-US" baseline="0" dirty="0"/>
              <a:t>frame pointer equals stack pointer</a:t>
            </a:r>
          </a:p>
          <a:p>
            <a:r>
              <a:rPr lang="en-US" baseline="0" dirty="0"/>
              <a:t>totally </a:t>
            </a:r>
            <a:r>
              <a:rPr lang="en-US" baseline="0" dirty="0" err="1"/>
              <a:t>unoptimized</a:t>
            </a:r>
            <a:endParaRPr lang="en-US" baseline="0" dirty="0"/>
          </a:p>
          <a:p>
            <a:r>
              <a:rPr lang="en-US" dirty="0"/>
              <a:t>use</a:t>
            </a:r>
            <a:r>
              <a:rPr lang="en-US" baseline="0" dirty="0"/>
              <a:t> of LA</a:t>
            </a:r>
          </a:p>
          <a:p>
            <a:endParaRPr lang="en-US" baseline="0" dirty="0"/>
          </a:p>
          <a:p>
            <a:r>
              <a:rPr lang="en-US" dirty="0"/>
              <a:t>Actual compiled code</a:t>
            </a:r>
            <a:r>
              <a:rPr lang="en-US" baseline="0" dirty="0"/>
              <a:t> below</a:t>
            </a:r>
          </a:p>
          <a:p>
            <a:r>
              <a:rPr lang="en-US" dirty="0"/>
              <a:t>	.file	"</a:t>
            </a:r>
            <a:r>
              <a:rPr lang="en-US" dirty="0" err="1"/>
              <a:t>sum.c</a:t>
            </a:r>
            <a:r>
              <a:rPr lang="en-US" dirty="0"/>
              <a:t>"</a:t>
            </a:r>
          </a:p>
          <a:p>
            <a:r>
              <a:rPr lang="en-US" dirty="0"/>
              <a:t>	.option </a:t>
            </a:r>
            <a:r>
              <a:rPr lang="en-US" dirty="0" err="1"/>
              <a:t>nopic</a:t>
            </a:r>
            <a:endParaRPr lang="en-US" dirty="0"/>
          </a:p>
          <a:p>
            <a:r>
              <a:rPr lang="en-US" dirty="0"/>
              <a:t>	.text</a:t>
            </a:r>
          </a:p>
          <a:p>
            <a:r>
              <a:rPr lang="en-US" dirty="0"/>
              <a:t>	.</a:t>
            </a:r>
            <a:r>
              <a:rPr lang="en-US" dirty="0" err="1"/>
              <a:t>globl</a:t>
            </a:r>
            <a:r>
              <a:rPr lang="en-US" dirty="0"/>
              <a:t>	n</a:t>
            </a:r>
          </a:p>
          <a:p>
            <a:r>
              <a:rPr lang="en-US" dirty="0"/>
              <a:t>	.section	.</a:t>
            </a:r>
            <a:r>
              <a:rPr lang="en-US" dirty="0" err="1"/>
              <a:t>sdata</a:t>
            </a:r>
            <a:r>
              <a:rPr lang="en-US" dirty="0"/>
              <a:t>,"aw"</a:t>
            </a:r>
          </a:p>
          <a:p>
            <a:r>
              <a:rPr lang="en-US" dirty="0"/>
              <a:t>	.align	2</a:t>
            </a:r>
          </a:p>
          <a:p>
            <a:r>
              <a:rPr lang="en-US" dirty="0"/>
              <a:t>	.type	n, @object</a:t>
            </a:r>
          </a:p>
          <a:p>
            <a:r>
              <a:rPr lang="en-US" dirty="0"/>
              <a:t>	.size	n, 4</a:t>
            </a:r>
          </a:p>
          <a:p>
            <a:r>
              <a:rPr lang="en-US" dirty="0"/>
              <a:t>n:</a:t>
            </a:r>
          </a:p>
          <a:p>
            <a:r>
              <a:rPr lang="en-US" dirty="0"/>
              <a:t>	.word	100</a:t>
            </a:r>
          </a:p>
          <a:p>
            <a:r>
              <a:rPr lang="en-US" dirty="0"/>
              <a:t>	.section	.</a:t>
            </a:r>
            <a:r>
              <a:rPr lang="en-US" dirty="0" err="1"/>
              <a:t>rodata</a:t>
            </a:r>
            <a:endParaRPr lang="en-US" dirty="0"/>
          </a:p>
          <a:p>
            <a:r>
              <a:rPr lang="en-US" dirty="0"/>
              <a:t>	.align	2</a:t>
            </a:r>
          </a:p>
          <a:p>
            <a:r>
              <a:rPr lang="en-US" dirty="0"/>
              <a:t>.LC0:</a:t>
            </a:r>
          </a:p>
          <a:p>
            <a:r>
              <a:rPr lang="en-US" dirty="0"/>
              <a:t>	.string	"Sum 1 to %d is %d\n"</a:t>
            </a:r>
          </a:p>
          <a:p>
            <a:r>
              <a:rPr lang="en-US" dirty="0"/>
              <a:t>	.text</a:t>
            </a:r>
          </a:p>
          <a:p>
            <a:r>
              <a:rPr lang="en-US" dirty="0"/>
              <a:t>	.align	1</a:t>
            </a:r>
          </a:p>
          <a:p>
            <a:r>
              <a:rPr lang="en-US" dirty="0"/>
              <a:t>	.</a:t>
            </a:r>
            <a:r>
              <a:rPr lang="en-US" dirty="0" err="1"/>
              <a:t>globl</a:t>
            </a:r>
            <a:r>
              <a:rPr lang="en-US" dirty="0"/>
              <a:t>	main</a:t>
            </a:r>
          </a:p>
          <a:p>
            <a:r>
              <a:rPr lang="en-US" dirty="0"/>
              <a:t>	.type	main, @function</a:t>
            </a:r>
          </a:p>
          <a:p>
            <a:r>
              <a:rPr lang="en-US" dirty="0"/>
              <a:t>main:</a:t>
            </a:r>
          </a:p>
          <a:p>
            <a:r>
              <a:rPr lang="en-US" dirty="0"/>
              <a:t>	</a:t>
            </a:r>
            <a:r>
              <a:rPr lang="en-US" dirty="0" err="1"/>
              <a:t>addi</a:t>
            </a:r>
            <a:r>
              <a:rPr lang="en-US" dirty="0"/>
              <a:t>	sp,sp,-48</a:t>
            </a:r>
          </a:p>
          <a:p>
            <a:r>
              <a:rPr lang="en-US" dirty="0"/>
              <a:t>	</a:t>
            </a:r>
            <a:r>
              <a:rPr lang="en-US" dirty="0" err="1"/>
              <a:t>sw</a:t>
            </a:r>
            <a:r>
              <a:rPr lang="en-US" dirty="0"/>
              <a:t>	ra,44(</a:t>
            </a:r>
            <a:r>
              <a:rPr lang="en-US" dirty="0" err="1"/>
              <a:t>sp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n-US" dirty="0" err="1"/>
              <a:t>sw</a:t>
            </a:r>
            <a:r>
              <a:rPr lang="en-US" dirty="0"/>
              <a:t>	s0,40(</a:t>
            </a:r>
            <a:r>
              <a:rPr lang="en-US" dirty="0" err="1"/>
              <a:t>sp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n-US" dirty="0" err="1"/>
              <a:t>addi</a:t>
            </a:r>
            <a:r>
              <a:rPr lang="en-US" dirty="0"/>
              <a:t>	s0,sp,48</a:t>
            </a:r>
          </a:p>
          <a:p>
            <a:r>
              <a:rPr lang="en-US" dirty="0"/>
              <a:t>	</a:t>
            </a:r>
            <a:r>
              <a:rPr lang="en-US" dirty="0" err="1"/>
              <a:t>sw</a:t>
            </a:r>
            <a:r>
              <a:rPr lang="en-US" dirty="0"/>
              <a:t>	a0,-36(s0)</a:t>
            </a:r>
          </a:p>
          <a:p>
            <a:r>
              <a:rPr lang="en-US" dirty="0"/>
              <a:t>	</a:t>
            </a:r>
            <a:r>
              <a:rPr lang="en-US" dirty="0" err="1"/>
              <a:t>sw</a:t>
            </a:r>
            <a:r>
              <a:rPr lang="en-US" dirty="0"/>
              <a:t>	a1,-40(s0)</a:t>
            </a:r>
          </a:p>
          <a:p>
            <a:r>
              <a:rPr lang="en-US" dirty="0"/>
              <a:t>	</a:t>
            </a:r>
            <a:r>
              <a:rPr lang="en-US" dirty="0" err="1"/>
              <a:t>lui</a:t>
            </a:r>
            <a:r>
              <a:rPr lang="en-US" dirty="0"/>
              <a:t>	a5,%hi(n)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a5,%lo(n)(a5)</a:t>
            </a:r>
          </a:p>
          <a:p>
            <a:r>
              <a:rPr lang="en-US" dirty="0"/>
              <a:t>	</a:t>
            </a:r>
            <a:r>
              <a:rPr lang="en-US" dirty="0" err="1"/>
              <a:t>sw</a:t>
            </a:r>
            <a:r>
              <a:rPr lang="en-US" dirty="0"/>
              <a:t>	a5,-28(s0)     # m</a:t>
            </a:r>
          </a:p>
          <a:p>
            <a:r>
              <a:rPr lang="en-US" dirty="0"/>
              <a:t>	</a:t>
            </a:r>
            <a:r>
              <a:rPr lang="en-US" dirty="0" err="1"/>
              <a:t>sw</a:t>
            </a:r>
            <a:r>
              <a:rPr lang="en-US" dirty="0"/>
              <a:t>	zero,-24(s0)   # sum</a:t>
            </a:r>
          </a:p>
          <a:p>
            <a:r>
              <a:rPr lang="en-US" dirty="0"/>
              <a:t>	li	a5,1</a:t>
            </a:r>
          </a:p>
          <a:p>
            <a:r>
              <a:rPr lang="en-US" dirty="0"/>
              <a:t>	</a:t>
            </a:r>
            <a:r>
              <a:rPr lang="en-US" dirty="0" err="1"/>
              <a:t>sw</a:t>
            </a:r>
            <a:r>
              <a:rPr lang="en-US" dirty="0"/>
              <a:t>	a5,-20(s0)     # i</a:t>
            </a:r>
          </a:p>
          <a:p>
            <a:r>
              <a:rPr lang="en-US" dirty="0"/>
              <a:t>	j	.L2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a4,-24(s0)     # sum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a5,-20(s0)     # i</a:t>
            </a:r>
          </a:p>
          <a:p>
            <a:r>
              <a:rPr lang="en-US" dirty="0"/>
              <a:t>	add	a5,a4,a5       # add sum + i</a:t>
            </a:r>
          </a:p>
          <a:p>
            <a:r>
              <a:rPr lang="en-US" dirty="0"/>
              <a:t>	</a:t>
            </a:r>
            <a:r>
              <a:rPr lang="en-US" dirty="0" err="1"/>
              <a:t>sw</a:t>
            </a:r>
            <a:r>
              <a:rPr lang="en-US" dirty="0"/>
              <a:t>	a5,-24(s0)     # sum store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a5,-20(s0)     # i </a:t>
            </a:r>
          </a:p>
          <a:p>
            <a:r>
              <a:rPr lang="en-US" dirty="0"/>
              <a:t>	</a:t>
            </a:r>
            <a:r>
              <a:rPr lang="en-US" dirty="0" err="1"/>
              <a:t>addi</a:t>
            </a:r>
            <a:r>
              <a:rPr lang="en-US" dirty="0"/>
              <a:t>	a5,a5,1        # i++</a:t>
            </a:r>
          </a:p>
          <a:p>
            <a:r>
              <a:rPr lang="en-US" dirty="0"/>
              <a:t>	</a:t>
            </a:r>
            <a:r>
              <a:rPr lang="en-US" dirty="0" err="1"/>
              <a:t>sw</a:t>
            </a:r>
            <a:r>
              <a:rPr lang="en-US" dirty="0"/>
              <a:t>	a5,-20(s0)     # store i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a4,-20(s0)     # i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a5,-28(s0)     # m</a:t>
            </a:r>
          </a:p>
          <a:p>
            <a:r>
              <a:rPr lang="en-US" dirty="0"/>
              <a:t>	</a:t>
            </a:r>
            <a:r>
              <a:rPr lang="en-US" dirty="0" err="1"/>
              <a:t>ble</a:t>
            </a:r>
            <a:r>
              <a:rPr lang="en-US" dirty="0"/>
              <a:t>	a4,a5,.L3      # if (i &lt; m) </a:t>
            </a:r>
            <a:r>
              <a:rPr lang="en-US" dirty="0" err="1"/>
              <a:t>brant</a:t>
            </a:r>
            <a:r>
              <a:rPr lang="en-US" dirty="0"/>
              <a:t> to L3</a:t>
            </a:r>
          </a:p>
          <a:p>
            <a:r>
              <a:rPr lang="en-US" dirty="0"/>
              <a:t>	</a:t>
            </a:r>
            <a:r>
              <a:rPr lang="en-US" dirty="0" err="1"/>
              <a:t>lui</a:t>
            </a:r>
            <a:r>
              <a:rPr lang="en-US" dirty="0"/>
              <a:t>	a5,%hi(n)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a5,%lo(n)(a5)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a2,-24(s0)     # sum</a:t>
            </a:r>
          </a:p>
          <a:p>
            <a:r>
              <a:rPr lang="en-US" dirty="0"/>
              <a:t>	mv	a1,a5          # n</a:t>
            </a:r>
          </a:p>
          <a:p>
            <a:r>
              <a:rPr lang="en-US" dirty="0"/>
              <a:t>	</a:t>
            </a:r>
            <a:r>
              <a:rPr lang="en-US" dirty="0" err="1"/>
              <a:t>lui</a:t>
            </a:r>
            <a:r>
              <a:rPr lang="en-US" dirty="0"/>
              <a:t>	a5,%hi(.LC0)</a:t>
            </a:r>
          </a:p>
          <a:p>
            <a:r>
              <a:rPr lang="en-US" dirty="0"/>
              <a:t>	</a:t>
            </a:r>
            <a:r>
              <a:rPr lang="en-US" dirty="0" err="1"/>
              <a:t>addi</a:t>
            </a:r>
            <a:r>
              <a:rPr lang="en-US" dirty="0"/>
              <a:t>	a0,a5,%lo(.LC0) # string </a:t>
            </a:r>
          </a:p>
          <a:p>
            <a:r>
              <a:rPr lang="en-US" dirty="0"/>
              <a:t>	call	</a:t>
            </a:r>
            <a:r>
              <a:rPr lang="en-US" dirty="0" err="1"/>
              <a:t>printf</a:t>
            </a:r>
            <a:endParaRPr lang="en-US" dirty="0"/>
          </a:p>
          <a:p>
            <a:r>
              <a:rPr lang="en-US" dirty="0"/>
              <a:t>	li	a5,0</a:t>
            </a:r>
          </a:p>
          <a:p>
            <a:r>
              <a:rPr lang="en-US" dirty="0"/>
              <a:t>	mv	a0,a5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ra,44(</a:t>
            </a:r>
            <a:r>
              <a:rPr lang="en-US" dirty="0" err="1"/>
              <a:t>sp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n-US" dirty="0" err="1"/>
              <a:t>lw</a:t>
            </a:r>
            <a:r>
              <a:rPr lang="en-US" dirty="0"/>
              <a:t>	s0,40(</a:t>
            </a:r>
            <a:r>
              <a:rPr lang="en-US" dirty="0" err="1"/>
              <a:t>sp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n-US" dirty="0" err="1"/>
              <a:t>addi</a:t>
            </a:r>
            <a:r>
              <a:rPr lang="en-US" dirty="0"/>
              <a:t>	sp,sp,48</a:t>
            </a:r>
          </a:p>
          <a:p>
            <a:r>
              <a:rPr lang="en-US" dirty="0"/>
              <a:t>	</a:t>
            </a:r>
            <a:r>
              <a:rPr lang="en-US" dirty="0" err="1"/>
              <a:t>jr</a:t>
            </a:r>
            <a:r>
              <a:rPr lang="en-US" dirty="0"/>
              <a:t>	</a:t>
            </a:r>
            <a:r>
              <a:rPr lang="en-US" dirty="0" err="1"/>
              <a:t>ra</a:t>
            </a:r>
            <a:endParaRPr lang="en-US" dirty="0"/>
          </a:p>
          <a:p>
            <a:r>
              <a:rPr lang="en-US" dirty="0"/>
              <a:t>	.size	main, .-main</a:t>
            </a:r>
          </a:p>
          <a:p>
            <a:r>
              <a:rPr lang="en-US" dirty="0"/>
              <a:t>	.ident	"GCC: (GNU) 8.2.0"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5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313" y="4560890"/>
            <a:ext cx="5359400" cy="43164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44" tIns="47772" rIns="95544" bIns="47772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00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1200" b="0" i="0" u="none" strike="noStrike" kern="1200" baseline="0" dirty="0">
                <a:solidFill>
                  <a:srgbClr val="5DD4FF"/>
                </a:solidFill>
                <a:latin typeface="Calibri" panose="020F0502020204030204" pitchFamily="34" charset="0"/>
              </a:rPr>
              <a:t>Pseudo-Instructions</a:t>
            </a:r>
          </a:p>
          <a:p>
            <a:pPr rtl="0"/>
            <a:r>
              <a:rPr lang="en-US" sz="1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NOP </a:t>
            </a:r>
            <a:r>
              <a:rPr lang="en-US" sz="1200" b="0" i="0" u="none" strike="noStrike" kern="1200" baseline="0" dirty="0">
                <a:solidFill>
                  <a:srgbClr val="5DD4FF"/>
                </a:solidFill>
                <a:latin typeface="Calibri" panose="020F0502020204030204" pitchFamily="34" charset="0"/>
              </a:rPr>
              <a:t># do nothing</a:t>
            </a:r>
          </a:p>
          <a:p>
            <a:pPr rtl="0"/>
            <a:r>
              <a:rPr lang="en-US" sz="1200" b="0" i="0" u="none" strike="noStrike" kern="1200" baseline="0" dirty="0">
                <a:solidFill>
                  <a:srgbClr val="5DD4FF"/>
                </a:solidFill>
                <a:latin typeface="Calibri" panose="020F0502020204030204" pitchFamily="34" charset="0"/>
              </a:rPr>
              <a:t>    </a:t>
            </a:r>
            <a:r>
              <a:rPr lang="en-US" sz="11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ADDI x0, x0, 0</a:t>
            </a:r>
          </a:p>
          <a:p>
            <a:pPr rtl="0"/>
            <a:r>
              <a:rPr lang="en-US" sz="1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MV </a:t>
            </a:r>
            <a:r>
              <a:rPr lang="en-US" sz="12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reg</a:t>
            </a:r>
            <a:r>
              <a:rPr lang="en-US" sz="1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, </a:t>
            </a:r>
            <a:r>
              <a:rPr lang="en-US" sz="12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reg</a:t>
            </a:r>
            <a:r>
              <a:rPr lang="en-US" sz="1200" b="0" i="0" u="none" strike="noStrike" kern="1200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sz="1200" b="0" i="0" u="none" strike="noStrike" kern="1200" baseline="0" dirty="0">
                <a:solidFill>
                  <a:srgbClr val="5DD4FF"/>
                </a:solidFill>
                <a:latin typeface="Calibri" panose="020F0502020204030204" pitchFamily="34" charset="0"/>
              </a:rPr>
              <a:t># copy between </a:t>
            </a:r>
            <a:r>
              <a:rPr lang="en-US" sz="1200" b="0" i="0" u="none" strike="noStrike" kern="1200" baseline="0" dirty="0" err="1">
                <a:solidFill>
                  <a:srgbClr val="5DD4FF"/>
                </a:solidFill>
                <a:latin typeface="Calibri" panose="020F0502020204030204" pitchFamily="34" charset="0"/>
              </a:rPr>
              <a:t>regs</a:t>
            </a:r>
            <a:endParaRPr lang="en-US" sz="1200" b="0" i="0" u="none" strike="noStrike" kern="1200" baseline="0" dirty="0">
              <a:solidFill>
                <a:srgbClr val="5DD4FF"/>
              </a:solidFill>
              <a:latin typeface="Calibri" panose="020F0502020204030204" pitchFamily="34" charset="0"/>
            </a:endParaRPr>
          </a:p>
          <a:p>
            <a:pPr rtl="0">
              <a:buSzPts val="2800"/>
              <a:buFont typeface="Arial" panose="020B0604020202020204" pitchFamily="34" charset="0"/>
              <a:buNone/>
            </a:pPr>
            <a:r>
              <a:rPr lang="pt-BR" sz="11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   ADDI x2, x0, x1  </a:t>
            </a:r>
            <a:r>
              <a:rPr lang="pt-BR" sz="1100" b="0" i="0" u="none" strike="noStrike" kern="1200" baseline="0" dirty="0">
                <a:solidFill>
                  <a:srgbClr val="5DD4FF"/>
                </a:solidFill>
                <a:latin typeface="Calibri" panose="020F0502020204030204" pitchFamily="34" charset="0"/>
              </a:rPr>
              <a:t># copies contents of x1 to x2</a:t>
            </a:r>
          </a:p>
          <a:p>
            <a:pPr rtl="0"/>
            <a:r>
              <a:rPr lang="en-US" sz="1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LI </a:t>
            </a:r>
            <a:r>
              <a:rPr lang="en-US" sz="12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reg</a:t>
            </a:r>
            <a:r>
              <a:rPr lang="en-US" sz="1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, </a:t>
            </a:r>
            <a:r>
              <a:rPr lang="en-US" sz="12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imm</a:t>
            </a:r>
            <a:r>
              <a:rPr lang="en-US" sz="1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1200" b="0" i="0" u="none" strike="noStrike" kern="1200" baseline="0" dirty="0">
                <a:solidFill>
                  <a:srgbClr val="5DD4FF"/>
                </a:solidFill>
                <a:latin typeface="Calibri" panose="020F0502020204030204" pitchFamily="34" charset="0"/>
              </a:rPr>
              <a:t># load immediate (up to 32 bits)</a:t>
            </a:r>
          </a:p>
          <a:p>
            <a:pPr rtl="0"/>
            <a:r>
              <a:rPr lang="en-US" sz="1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LA </a:t>
            </a:r>
            <a:r>
              <a:rPr lang="en-US" sz="1200" b="0" i="0" u="none" strike="noStrike" kern="1200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reg</a:t>
            </a:r>
            <a:r>
              <a:rPr lang="en-US" sz="1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, label </a:t>
            </a:r>
            <a:r>
              <a:rPr lang="en-US" sz="1200" b="0" i="0" u="none" strike="noStrike" kern="1200" baseline="0" dirty="0">
                <a:solidFill>
                  <a:srgbClr val="5DD4FF"/>
                </a:solidFill>
                <a:latin typeface="Calibri" panose="020F0502020204030204" pitchFamily="34" charset="0"/>
              </a:rPr>
              <a:t># load address (32 bits)</a:t>
            </a:r>
          </a:p>
          <a:p>
            <a:pPr rtl="0"/>
            <a:r>
              <a:rPr lang="en-US" sz="1200" b="0" i="0" u="none" strike="noStrike" kern="1200" baseline="0" dirty="0">
                <a:solidFill>
                  <a:srgbClr val="FFFFFF"/>
                </a:solidFill>
                <a:latin typeface="Calibri" panose="020F0502020204030204" pitchFamily="34" charset="0"/>
              </a:rPr>
              <a:t>B label </a:t>
            </a:r>
            <a:r>
              <a:rPr lang="en-US" sz="1200" b="0" i="0" u="none" strike="noStrike" kern="1200" baseline="0" dirty="0">
                <a:solidFill>
                  <a:srgbClr val="5DD4FF"/>
                </a:solidFill>
                <a:latin typeface="Calibri" panose="020F0502020204030204" pitchFamily="34" charset="0"/>
              </a:rPr>
              <a:t># unconditional branch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69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5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5713" y="720725"/>
            <a:ext cx="4803775" cy="360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845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313" y="4560889"/>
            <a:ext cx="5359400" cy="431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564" tIns="47781" rIns="95564" bIns="4778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1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4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1810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0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9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733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dirty="0" smtClean="0"/>
            </a:lvl2pPr>
            <a:lvl3pPr marL="755650" indent="-285750">
              <a:tabLst/>
              <a:defRPr>
                <a:solidFill>
                  <a:srgbClr val="262626"/>
                </a:solidFill>
              </a:defRPr>
            </a:lvl3pPr>
            <a:lvl4pPr marL="927100" indent="-228600">
              <a:tabLst/>
              <a:defRPr>
                <a:solidFill>
                  <a:srgbClr val="262626"/>
                </a:solidFill>
              </a:defRPr>
            </a:lvl4pPr>
            <a:lvl5pPr marL="1155700" indent="-228600">
              <a:tabLst/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512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81800"/>
            <a:ext cx="9144000" cy="8731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1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836" y="-2231"/>
            <a:ext cx="73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  <a:p>
            <a:pPr algn="r"/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8947" y="-2231"/>
            <a:ext cx="1826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Assembler, Compiler and Linker</a:t>
            </a:r>
          </a:p>
        </p:txBody>
      </p:sp>
    </p:spTree>
    <p:extLst>
      <p:ext uri="{BB962C8B-B14F-4D97-AF65-F5344CB8AC3E}">
        <p14:creationId xmlns:p14="http://schemas.microsoft.com/office/powerpoint/2010/main" val="74985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5" r:id="rId6"/>
    <p:sldLayoutId id="2147483706" r:id="rId7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21" Type="http://schemas.openxmlformats.org/officeDocument/2006/relationships/tags" Target="../tags/tag22.xml"/><Relationship Id="rId34" Type="http://schemas.openxmlformats.org/officeDocument/2006/relationships/image" Target="../media/image5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4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3.png"/><Relationship Id="rId37" Type="http://schemas.openxmlformats.org/officeDocument/2006/relationships/image" Target="../media/image8.tiff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7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notesSlide" Target="../notesSlides/notesSlide1.xml"/><Relationship Id="rId35" Type="http://schemas.openxmlformats.org/officeDocument/2006/relationships/image" Target="../media/image6.jpeg"/><Relationship Id="rId8" Type="http://schemas.openxmlformats.org/officeDocument/2006/relationships/tags" Target="../tags/tag9.xml"/><Relationship Id="rId3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9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notesSlide" Target="../notesSlides/notesSlide20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10" Type="http://schemas.openxmlformats.org/officeDocument/2006/relationships/tags" Target="../tags/tag86.xml"/><Relationship Id="rId19" Type="http://schemas.openxmlformats.org/officeDocument/2006/relationships/image" Target="../media/image9.tiff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10" Type="http://schemas.openxmlformats.org/officeDocument/2006/relationships/tags" Target="../tags/tag104.xml"/><Relationship Id="rId19" Type="http://schemas.openxmlformats.org/officeDocument/2006/relationships/notesSlide" Target="../notesSlides/notesSlide28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3" Type="http://schemas.openxmlformats.org/officeDocument/2006/relationships/tags" Target="../tags/tag114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134.xml"/><Relationship Id="rId21" Type="http://schemas.openxmlformats.org/officeDocument/2006/relationships/tags" Target="../tags/tag152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tags" Target="../tags/tag156.xml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tags" Target="../tags/tag155.xml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tags" Target="../tags/tag154.xml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tags" Target="../tags/tag153.xml"/><Relationship Id="rId27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3" Type="http://schemas.openxmlformats.org/officeDocument/2006/relationships/tags" Target="../tags/tag159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3" Type="http://schemas.openxmlformats.org/officeDocument/2006/relationships/tags" Target="../tags/tag179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tags" Target="../tags/tag196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4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4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3" Type="http://schemas.openxmlformats.org/officeDocument/2006/relationships/tags" Target="../tags/tag204.xml"/><Relationship Id="rId21" Type="http://schemas.openxmlformats.org/officeDocument/2006/relationships/tags" Target="../tags/tag222.xml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notesSlide" Target="../notesSlides/notesSlide38.xml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tags" Target="../tags/tag221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tags" Target="../tags/tag224.xml"/><Relationship Id="rId10" Type="http://schemas.openxmlformats.org/officeDocument/2006/relationships/tags" Target="../tags/tag211.xml"/><Relationship Id="rId19" Type="http://schemas.openxmlformats.org/officeDocument/2006/relationships/tags" Target="../tags/tag220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get_mpg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3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34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7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5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6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7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8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19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1"/>
            </p:custDataLst>
          </p:nvPr>
        </p:nvSpPr>
        <p:spPr>
          <a:xfrm>
            <a:off x="6949441" y="934842"/>
            <a:ext cx="213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and Structs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Pipeline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>
            <p:custDataLst>
              <p:tags r:id="rId22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3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24"/>
            </p:custDataLst>
          </p:nvPr>
        </p:nvSpPr>
        <p:spPr bwMode="auto">
          <a:xfrm>
            <a:off x="4297680" y="1097280"/>
            <a:ext cx="254203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5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>
            <p:custDataLst>
              <p:tags r:id="rId26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E3EDD4-9231-2F48-AD20-7D47D6F8695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730457" y="2978315"/>
            <a:ext cx="3645623" cy="1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1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600" y="838200"/>
            <a:ext cx="9067800" cy="6400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Assembly shorthand, technically not machine instructions, but easily converted into 1+ instructions that are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Pseudo-Insns	Actual Insns	</a:t>
            </a:r>
            <a:r>
              <a:rPr lang="en-US" u="sng" dirty="0">
                <a:solidFill>
                  <a:schemeClr val="accent1"/>
                </a:solidFill>
              </a:rPr>
              <a:t>	Functionality	</a:t>
            </a:r>
          </a:p>
          <a:p>
            <a:pPr marL="0" indent="0">
              <a:buNone/>
            </a:pPr>
            <a:r>
              <a:rPr lang="en-US" sz="3100" dirty="0">
                <a:solidFill>
                  <a:schemeClr val="tx2">
                    <a:lumMod val="50000"/>
                  </a:schemeClr>
                </a:solidFill>
              </a:rPr>
              <a:t>NOP 			ADDI x0, x0, 0	               </a:t>
            </a:r>
            <a:r>
              <a:rPr lang="en-US" sz="3100" dirty="0">
                <a:solidFill>
                  <a:schemeClr val="accent1"/>
                </a:solidFill>
              </a:rPr>
              <a:t># do nothing</a:t>
            </a:r>
          </a:p>
          <a:p>
            <a:pPr marL="0" indent="0">
              <a:buNone/>
            </a:pPr>
            <a:endParaRPr lang="en-US" sz="31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100" dirty="0">
                <a:solidFill>
                  <a:schemeClr val="tx2">
                    <a:lumMod val="50000"/>
                  </a:schemeClr>
                </a:solidFill>
              </a:rPr>
              <a:t>MV reg, reg 		ADD r2, r0, r1 	               </a:t>
            </a:r>
            <a:r>
              <a:rPr lang="en-US" sz="3100" dirty="0">
                <a:solidFill>
                  <a:schemeClr val="accent1"/>
                </a:solidFill>
              </a:rPr>
              <a:t># copy between regs</a:t>
            </a:r>
          </a:p>
          <a:p>
            <a:pPr marL="228600" lvl="1" indent="0">
              <a:buNone/>
            </a:pPr>
            <a:endParaRPr lang="en-US" sz="31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100" dirty="0">
                <a:solidFill>
                  <a:schemeClr val="tx2">
                    <a:lumMod val="50000"/>
                  </a:schemeClr>
                </a:solidFill>
              </a:rPr>
              <a:t>LI reg, 0x45678             LUI reg, 0x4 	               </a:t>
            </a:r>
            <a:r>
              <a:rPr lang="en-US" sz="3100" dirty="0">
                <a:solidFill>
                  <a:schemeClr val="accent1"/>
                </a:solidFill>
              </a:rPr>
              <a:t>#load immediate</a:t>
            </a:r>
          </a:p>
          <a:p>
            <a:pPr marL="0" indent="0">
              <a:buNone/>
            </a:pPr>
            <a:r>
              <a:rPr lang="en-US" sz="3100" dirty="0">
                <a:solidFill>
                  <a:schemeClr val="tx2">
                    <a:lumMod val="50000"/>
                  </a:schemeClr>
                </a:solidFill>
              </a:rPr>
              <a:t>                                         ORI reg, reg, 0x5678 </a:t>
            </a:r>
          </a:p>
          <a:p>
            <a:pPr marL="0" indent="0">
              <a:buNone/>
            </a:pPr>
            <a:endParaRPr lang="en-US" sz="31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100" dirty="0">
                <a:solidFill>
                  <a:schemeClr val="tx2">
                    <a:lumMod val="50000"/>
                  </a:schemeClr>
                </a:solidFill>
              </a:rPr>
              <a:t>LA reg, label					</a:t>
            </a:r>
            <a:r>
              <a:rPr lang="en-US" sz="3100" dirty="0">
                <a:solidFill>
                  <a:srgbClr val="0070C0"/>
                </a:solidFill>
              </a:rPr>
              <a:t># load address (32 bits)</a:t>
            </a:r>
            <a:endParaRPr lang="en-US" sz="31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3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100" dirty="0">
                <a:solidFill>
                  <a:schemeClr val="tx2"/>
                </a:solidFill>
              </a:rPr>
              <a:t>B label			 BEQ x0, x0, label	</a:t>
            </a:r>
            <a:r>
              <a:rPr lang="en-US" sz="3100" dirty="0">
                <a:solidFill>
                  <a:srgbClr val="0070C0"/>
                </a:solidFill>
              </a:rPr>
              <a:t># unconditional branch</a:t>
            </a:r>
          </a:p>
          <a:p>
            <a:pPr marL="0" indent="0">
              <a:buNone/>
            </a:pP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+ a few more</a:t>
            </a:r>
            <a:r>
              <a:rPr lang="is-IS" i="1" dirty="0">
                <a:solidFill>
                  <a:schemeClr val="tx2">
                    <a:lumMod val="50000"/>
                  </a:schemeClr>
                </a:solidFill>
              </a:rPr>
              <a:t>…</a:t>
            </a: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440" y="71919"/>
            <a:ext cx="8961120" cy="887417"/>
          </a:xfrm>
        </p:spPr>
        <p:txBody>
          <a:bodyPr>
            <a:normAutofit/>
          </a:bodyPr>
          <a:lstStyle/>
          <a:p>
            <a:r>
              <a:rPr lang="en-US" dirty="0"/>
              <a:t>Pseudo-Instructions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1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30189"/>
            <a:ext cx="7773987" cy="7000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457200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Program Layout</a:t>
            </a:r>
          </a:p>
        </p:txBody>
      </p:sp>
      <p:sp>
        <p:nvSpPr>
          <p:cNvPr id="258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131889"/>
            <a:ext cx="5499100" cy="44576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39725" indent="-339725" defTabSz="457200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Programs consist of </a:t>
            </a:r>
            <a:r>
              <a:rPr lang="en-GB" dirty="0">
                <a:solidFill>
                  <a:schemeClr val="accent1"/>
                </a:solidFill>
              </a:rPr>
              <a:t>segments </a:t>
            </a:r>
            <a:r>
              <a:rPr lang="en-GB" dirty="0"/>
              <a:t>used for different purposes</a:t>
            </a:r>
          </a:p>
          <a:p>
            <a:pPr marL="739775" lvl="1" indent="-282575" defTabSz="457200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solidFill>
                  <a:schemeClr val="accent1"/>
                </a:solidFill>
              </a:rPr>
              <a:t>Text: </a:t>
            </a:r>
            <a:r>
              <a:rPr lang="en-GB" dirty="0"/>
              <a:t>holds instructions</a:t>
            </a:r>
          </a:p>
          <a:p>
            <a:pPr marL="739775" lvl="1" indent="-282575" defTabSz="457200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solidFill>
                  <a:schemeClr val="accent1"/>
                </a:solidFill>
              </a:rPr>
              <a:t>Data: </a:t>
            </a:r>
            <a:r>
              <a:rPr lang="en-GB" dirty="0"/>
              <a:t>holds statically allocated program data such as variables, strings, etc.</a:t>
            </a:r>
          </a:p>
        </p:txBody>
      </p:sp>
      <p:sp>
        <p:nvSpPr>
          <p:cNvPr id="2583556" name="AutoShape 4"/>
          <p:cNvSpPr>
            <a:spLocks noChangeArrowheads="1"/>
          </p:cNvSpPr>
          <p:nvPr/>
        </p:nvSpPr>
        <p:spPr bwMode="auto">
          <a:xfrm>
            <a:off x="7215187" y="1828800"/>
            <a:ext cx="1828800" cy="4343400"/>
          </a:xfrm>
          <a:prstGeom prst="roundRect">
            <a:avLst>
              <a:gd name="adj" fmla="val 97"/>
            </a:avLst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3557" name="AutoShape 5"/>
          <p:cNvSpPr>
            <a:spLocks noChangeArrowheads="1"/>
          </p:cNvSpPr>
          <p:nvPr/>
        </p:nvSpPr>
        <p:spPr bwMode="auto">
          <a:xfrm>
            <a:off x="7215187" y="3886200"/>
            <a:ext cx="1828800" cy="1600200"/>
          </a:xfrm>
          <a:prstGeom prst="roundRect">
            <a:avLst>
              <a:gd name="adj" fmla="val 97"/>
            </a:avLst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add x1,x2,x3</a:t>
            </a:r>
          </a:p>
          <a:p>
            <a:pPr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ori</a:t>
            </a:r>
            <a:r>
              <a:rPr lang="en-GB" dirty="0"/>
              <a:t> x2, x4, 3</a:t>
            </a:r>
          </a:p>
          <a:p>
            <a:pPr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...</a:t>
            </a:r>
          </a:p>
        </p:txBody>
      </p:sp>
      <p:sp>
        <p:nvSpPr>
          <p:cNvPr id="2583558" name="AutoShape 6"/>
          <p:cNvSpPr>
            <a:spLocks noChangeArrowheads="1"/>
          </p:cNvSpPr>
          <p:nvPr/>
        </p:nvSpPr>
        <p:spPr bwMode="auto">
          <a:xfrm>
            <a:off x="7215187" y="2111375"/>
            <a:ext cx="1828800" cy="1371600"/>
          </a:xfrm>
          <a:prstGeom prst="roundRect">
            <a:avLst>
              <a:gd name="adj" fmla="val 116"/>
            </a:avLst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“</a:t>
            </a:r>
            <a:r>
              <a:rPr lang="en-GB" dirty="0" err="1"/>
              <a:t>sfu</a:t>
            </a:r>
            <a:r>
              <a:rPr lang="en-GB" dirty="0"/>
              <a:t> cs”</a:t>
            </a:r>
          </a:p>
          <a:p>
            <a:pPr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13</a:t>
            </a:r>
          </a:p>
          <a:p>
            <a:pPr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25</a:t>
            </a:r>
          </a:p>
        </p:txBody>
      </p:sp>
      <p:sp>
        <p:nvSpPr>
          <p:cNvPr id="2583559" name="Text Box 7"/>
          <p:cNvSpPr txBox="1">
            <a:spLocks noChangeArrowheads="1"/>
          </p:cNvSpPr>
          <p:nvPr/>
        </p:nvSpPr>
        <p:spPr bwMode="auto">
          <a:xfrm>
            <a:off x="6400800" y="2630488"/>
            <a:ext cx="6873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GB" dirty="0"/>
              <a:t>data</a:t>
            </a:r>
          </a:p>
        </p:txBody>
      </p:sp>
      <p:sp>
        <p:nvSpPr>
          <p:cNvPr id="2583560" name="Text Box 8"/>
          <p:cNvSpPr txBox="1">
            <a:spLocks noChangeArrowheads="1"/>
          </p:cNvSpPr>
          <p:nvPr/>
        </p:nvSpPr>
        <p:spPr bwMode="auto">
          <a:xfrm>
            <a:off x="6438900" y="4170363"/>
            <a:ext cx="6365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46670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004" y="-30108"/>
            <a:ext cx="7770813" cy="989013"/>
          </a:xfrm>
          <a:ln/>
        </p:spPr>
        <p:txBody>
          <a:bodyPr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Assembling Programs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609600"/>
            <a:ext cx="6781800" cy="5052281"/>
          </a:xfrm>
          <a:ln/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Assembly files consist of a mix of 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    + instructions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    + pseudo-instructions  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    + assembler (data/layout) directives</a:t>
            </a:r>
            <a:endParaRPr lang="en-GB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        (Assembler lays out binary values 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         in memory based on directives)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Assembled to an Object File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Header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Text Segment 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Data Segment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Relocation Information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Symbol Table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Debugging Information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0004" y="990600"/>
            <a:ext cx="2795703" cy="441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5pPr>
            <a:lvl6pPr defTabSz="457200" fontAlgn="base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6pPr>
            <a:lvl7pPr defTabSz="457200" fontAlgn="base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7pPr>
            <a:lvl8pPr defTabSz="457200" fontAlgn="base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8pPr>
            <a:lvl9pPr defTabSz="457200" fontAlgn="base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	   .text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	   .</a:t>
            </a:r>
            <a:r>
              <a:rPr lang="en-GB" sz="2200" dirty="0" err="1">
                <a:solidFill>
                  <a:srgbClr val="424242"/>
                </a:solidFill>
              </a:rPr>
              <a:t>ent</a:t>
            </a:r>
            <a:r>
              <a:rPr lang="en-GB" sz="2200" dirty="0">
                <a:solidFill>
                  <a:srgbClr val="424242"/>
                </a:solidFill>
              </a:rPr>
              <a:t> main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main: la $4, </a:t>
            </a:r>
            <a:r>
              <a:rPr lang="en-GB" sz="2200" dirty="0" err="1">
                <a:solidFill>
                  <a:srgbClr val="424242"/>
                </a:solidFill>
              </a:rPr>
              <a:t>Larray</a:t>
            </a:r>
            <a:endParaRPr lang="en-GB" sz="2200" dirty="0">
              <a:solidFill>
                <a:srgbClr val="424242"/>
              </a:solidFill>
            </a:endParaRP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	   li $5, 15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	   ...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	   li $4, 0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	   </a:t>
            </a:r>
            <a:r>
              <a:rPr lang="en-GB" sz="2200" dirty="0" err="1">
                <a:solidFill>
                  <a:srgbClr val="424242"/>
                </a:solidFill>
              </a:rPr>
              <a:t>jal</a:t>
            </a:r>
            <a:r>
              <a:rPr lang="en-GB" sz="2200" dirty="0">
                <a:solidFill>
                  <a:srgbClr val="424242"/>
                </a:solidFill>
              </a:rPr>
              <a:t> exit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	   .end main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	   .data</a:t>
            </a:r>
          </a:p>
          <a:p>
            <a:pPr>
              <a:lnSpc>
                <a:spcPct val="116000"/>
              </a:lnSpc>
            </a:pPr>
            <a:r>
              <a:rPr lang="en-GB" sz="2200" dirty="0" err="1">
                <a:solidFill>
                  <a:srgbClr val="424242"/>
                </a:solidFill>
              </a:rPr>
              <a:t>Larray</a:t>
            </a:r>
            <a:r>
              <a:rPr lang="en-GB" sz="2200" dirty="0">
                <a:solidFill>
                  <a:srgbClr val="424242"/>
                </a:solidFill>
              </a:rPr>
              <a:t>: 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rgbClr val="424242"/>
                </a:solidFill>
              </a:rPr>
              <a:t>	   .long 51, 491, 3991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52286" y="2204636"/>
            <a:ext cx="5891714" cy="147351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86100" y="1750951"/>
            <a:ext cx="4267200" cy="381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51454" y="1823636"/>
            <a:ext cx="1794386" cy="5385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57200" y="2133600"/>
            <a:ext cx="1294253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4040" y="990600"/>
            <a:ext cx="1294253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0813" y="4038600"/>
            <a:ext cx="1294253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12" idx="6"/>
          </p:cNvCxnSpPr>
          <p:nvPr/>
        </p:nvCxnSpPr>
        <p:spPr>
          <a:xfrm flipH="1" flipV="1">
            <a:off x="1868293" y="1219200"/>
            <a:ext cx="1353246" cy="13716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3" idx="6"/>
          </p:cNvCxnSpPr>
          <p:nvPr/>
        </p:nvCxnSpPr>
        <p:spPr>
          <a:xfrm flipH="1">
            <a:off x="1735066" y="2642305"/>
            <a:ext cx="1517220" cy="162489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250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nimBg="1"/>
      <p:bldP spid="4" grpId="0" animBg="1"/>
      <p:bldP spid="5" grpId="0" animBg="1"/>
      <p:bldP spid="5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987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114800" y="990600"/>
            <a:ext cx="5029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Global labels: </a:t>
            </a:r>
            <a:r>
              <a:rPr lang="en-US" sz="2400" dirty="0"/>
              <a:t>Externally visible “exported” symbols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/>
              <a:t>Can be referenced from other object files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/>
              <a:t>Exported functions, global variables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Examples: pi, e, </a:t>
            </a:r>
            <a:r>
              <a:rPr lang="en-US" sz="2000" dirty="0" err="1">
                <a:solidFill>
                  <a:schemeClr val="tx1"/>
                </a:solidFill>
              </a:rPr>
              <a:t>userid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printf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pick_prime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pick_random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4"/>
                </a:solidFill>
              </a:rPr>
              <a:t>Local labels:  </a:t>
            </a:r>
            <a:r>
              <a:rPr lang="en-US" sz="2400" dirty="0"/>
              <a:t>Internally visible only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/>
              <a:t>Only used within this object file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/>
              <a:t>static functions, static variables, loop labels, …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Examples: randomval, is_prime</a:t>
            </a:r>
          </a:p>
        </p:txBody>
      </p:sp>
      <p:sp>
        <p:nvSpPr>
          <p:cNvPr id="26019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77545" y="190500"/>
            <a:ext cx="838891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Symbols and References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199" y="914400"/>
            <a:ext cx="4038601" cy="579120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int </a:t>
            </a:r>
            <a:r>
              <a:rPr lang="en-US" sz="2400" dirty="0">
                <a:solidFill>
                  <a:schemeClr val="accent1"/>
                </a:solidFill>
              </a:rPr>
              <a:t>pi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= 3;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int </a:t>
            </a:r>
            <a:r>
              <a:rPr lang="en-US" sz="2400" dirty="0">
                <a:solidFill>
                  <a:schemeClr val="accent1"/>
                </a:solidFill>
              </a:rPr>
              <a:t>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= 2;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static int </a:t>
            </a:r>
            <a:r>
              <a:rPr lang="en-US" sz="2400" dirty="0">
                <a:solidFill>
                  <a:srgbClr val="53A016"/>
                </a:solidFill>
              </a:rPr>
              <a:t>randomval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= 7;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extern int </a:t>
            </a:r>
            <a:r>
              <a:rPr lang="en-US" sz="2400" dirty="0" err="1">
                <a:solidFill>
                  <a:schemeClr val="accent1"/>
                </a:solidFill>
              </a:rPr>
              <a:t>usrid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extern int </a:t>
            </a:r>
            <a:r>
              <a:rPr lang="en-US" sz="2400" dirty="0">
                <a:solidFill>
                  <a:schemeClr val="accent1"/>
                </a:solidFill>
              </a:rPr>
              <a:t>printf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(char *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str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, …);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int square(int x) { … }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static int </a:t>
            </a:r>
            <a:r>
              <a:rPr lang="en-US" sz="2400" dirty="0">
                <a:solidFill>
                  <a:schemeClr val="accent4"/>
                </a:solidFill>
              </a:rPr>
              <a:t>is_prime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(int x) { … }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int </a:t>
            </a:r>
            <a:r>
              <a:rPr lang="en-US" sz="2400" dirty="0">
                <a:solidFill>
                  <a:schemeClr val="accent1"/>
                </a:solidFill>
              </a:rPr>
              <a:t>pick_prime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() { … }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int </a:t>
            </a:r>
            <a:r>
              <a:rPr lang="en-US" sz="2400" dirty="0" err="1">
                <a:solidFill>
                  <a:schemeClr val="accent1"/>
                </a:solidFill>
              </a:rPr>
              <a:t>get_n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() { 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	return </a:t>
            </a:r>
            <a:r>
              <a:rPr lang="en-US" sz="2400" dirty="0" err="1">
                <a:solidFill>
                  <a:schemeClr val="accent1"/>
                </a:solidFill>
              </a:rPr>
              <a:t>usrid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;  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}</a:t>
            </a: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152400" y="314980"/>
            <a:ext cx="129540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math.c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270919"/>
            <a:ext cx="424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 (extern == defined in another file)</a:t>
            </a:r>
          </a:p>
        </p:txBody>
      </p:sp>
    </p:spTree>
    <p:extLst>
      <p:ext uri="{BB962C8B-B14F-4D97-AF65-F5344CB8AC3E}">
        <p14:creationId xmlns:p14="http://schemas.microsoft.com/office/powerpoint/2010/main" val="429036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Producing Machine Language (1/3)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5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Cases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Arithmetic and logical instructions, shifts, etc.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necessary info contained in the instruction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Branches a</a:t>
            </a:r>
            <a:r>
              <a:rPr lang="en-US" dirty="0"/>
              <a:t>nd Jumps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Branches </a:t>
            </a:r>
            <a:r>
              <a:rPr lang="en-US" dirty="0"/>
              <a:t>and Jumps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 a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 address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pseudo-instructions are replaced by real ones, we know by how many instructions to branch, so no problem</a:t>
            </a:r>
            <a:endParaRPr dirty="0"/>
          </a:p>
        </p:txBody>
      </p:sp>
      <p:sp>
        <p:nvSpPr>
          <p:cNvPr id="922" name="Google Shape;922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19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5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“Forward Reference” problem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 instructions can refer to labels that are “forward” in the program:</a:t>
            </a:r>
            <a:endParaRPr/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None/>
            </a:pPr>
            <a:endParaRPr>
              <a:solidFill>
                <a:srgbClr val="FF0000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Solution:  Make two passes over the program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Producing Machine Language (2/3)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54"/>
          <p:cNvSpPr/>
          <p:nvPr/>
        </p:nvSpPr>
        <p:spPr>
          <a:xfrm>
            <a:off x="1295400" y="3044952"/>
            <a:ext cx="7315200" cy="17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203200" marR="0" lvl="0" indent="-2032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or   s0, x0,  x0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L1: slt  t0, x0,  a1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beq  t0, x0,  </a:t>
            </a:r>
            <a:r>
              <a:rPr lang="en-US" sz="24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L2</a:t>
            </a:r>
            <a:br>
              <a:rPr lang="en-US" sz="24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addi a1, a1, -1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j    L1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L2: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 t1, a0, a1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985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5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Pass 1: 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dirty="0"/>
              <a:t>Expands pseudo instructions encountered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dirty="0"/>
              <a:t>Remember position of labels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dirty="0"/>
              <a:t>Take out comments, empty lines, </a:t>
            </a:r>
            <a:r>
              <a:rPr lang="en-US" dirty="0" err="1"/>
              <a:t>etc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dirty="0"/>
              <a:t>Error checking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Pass 2: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dirty="0"/>
              <a:t>Use label positions to generate relative addresses (for branches and jumps)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dirty="0"/>
              <a:t>Outputs the object file, a collection of instructions in binary code</a:t>
            </a:r>
            <a:endParaRPr dirty="0"/>
          </a:p>
        </p:txBody>
      </p:sp>
      <p:sp>
        <p:nvSpPr>
          <p:cNvPr id="944" name="Google Shape;944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/>
              <a:t>Two Passes Overview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245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963616"/>
            <a:ext cx="8686800" cy="5462073"/>
          </a:xfrm>
          <a:ln/>
        </p:spPr>
        <p:txBody>
          <a:bodyPr wrap="square">
            <a:spAutoFit/>
          </a:bodyPr>
          <a:lstStyle/>
          <a:p>
            <a:pPr marL="0" indent="0"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Example:</a:t>
            </a:r>
          </a:p>
          <a:p>
            <a:pPr marL="480060" lvl="2" indent="0"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GB" sz="2400" dirty="0" err="1">
                <a:latin typeface="Consolas" charset="0"/>
                <a:ea typeface="Consolas" charset="0"/>
                <a:cs typeface="Consolas" charset="0"/>
              </a:rPr>
              <a:t>bne</a:t>
            </a: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 x1, x2, </a:t>
            </a:r>
            <a:r>
              <a:rPr lang="en-GB" sz="24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L</a:t>
            </a:r>
            <a:br>
              <a:rPr lang="en-GB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GB" sz="2400" dirty="0" err="1">
                <a:latin typeface="Consolas" charset="0"/>
                <a:ea typeface="Consolas" charset="0"/>
                <a:cs typeface="Consolas" charset="0"/>
              </a:rPr>
              <a:t>sll</a:t>
            </a: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 x0, x0, 0</a:t>
            </a:r>
          </a:p>
          <a:p>
            <a:pPr marL="537210" lvl="2" indent="0"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L:  </a:t>
            </a:r>
            <a:r>
              <a:rPr lang="en-GB" sz="240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 x2, x3, 0x2</a:t>
            </a:r>
          </a:p>
          <a:p>
            <a:pPr marL="0" indent="0"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The assembler will change this to</a:t>
            </a:r>
          </a:p>
          <a:p>
            <a:pPr marL="480060" lvl="2" indent="0"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GB" sz="2400" dirty="0" err="1">
                <a:latin typeface="Consolas" charset="0"/>
                <a:ea typeface="Consolas" charset="0"/>
                <a:cs typeface="Consolas" charset="0"/>
              </a:rPr>
              <a:t>bne</a:t>
            </a: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 x1, x2, </a:t>
            </a:r>
            <a:r>
              <a:rPr lang="en-GB" sz="24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+8</a:t>
            </a:r>
            <a:br>
              <a:rPr lang="en-GB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GB" sz="2400" dirty="0" err="1">
                <a:latin typeface="Consolas" charset="0"/>
                <a:ea typeface="Consolas" charset="0"/>
                <a:cs typeface="Consolas" charset="0"/>
              </a:rPr>
              <a:t>sll</a:t>
            </a: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 x0, x0, 0</a:t>
            </a:r>
            <a:br>
              <a:rPr lang="en-GB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GB" sz="240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 x2, x3, 0x2</a:t>
            </a:r>
          </a:p>
          <a:p>
            <a:pPr marL="0" indent="0"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Final machine code</a:t>
            </a:r>
          </a:p>
          <a:p>
            <a:pPr marL="308610" lvl="1" indent="0">
              <a:lnSpc>
                <a:spcPct val="10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0X00208</a:t>
            </a:r>
            <a:r>
              <a:rPr lang="en-GB" sz="24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4</a:t>
            </a: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13 # </a:t>
            </a:r>
            <a:r>
              <a:rPr lang="en-GB" sz="2400" dirty="0" err="1">
                <a:latin typeface="Consolas" charset="0"/>
                <a:ea typeface="Consolas" charset="0"/>
                <a:cs typeface="Consolas" charset="0"/>
              </a:rPr>
              <a:t>bne</a:t>
            </a:r>
            <a:br>
              <a:rPr lang="en-GB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0x00001033 # </a:t>
            </a:r>
            <a:r>
              <a:rPr lang="en-GB" sz="2400" dirty="0" err="1">
                <a:latin typeface="Consolas" charset="0"/>
                <a:ea typeface="Consolas" charset="0"/>
                <a:cs typeface="Consolas" charset="0"/>
              </a:rPr>
              <a:t>sll</a:t>
            </a:r>
            <a:br>
              <a:rPr lang="en-GB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GB" sz="2400" dirty="0">
                <a:latin typeface="Consolas" charset="0"/>
                <a:ea typeface="Consolas" charset="0"/>
                <a:cs typeface="Consolas" charset="0"/>
              </a:rPr>
              <a:t>0x00018113 # </a:t>
            </a:r>
            <a:r>
              <a:rPr lang="en-GB" sz="240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endParaRPr lang="en-GB" sz="2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" y="228631"/>
            <a:ext cx="8961120" cy="636521"/>
          </a:xfrm>
          <a:ln/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>
                <a:solidFill>
                  <a:schemeClr val="accent1"/>
                </a:solidFill>
              </a:rPr>
              <a:t>Handling forward references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17</a:t>
            </a:fld>
            <a:endParaRPr lang="en-US"/>
          </a:p>
        </p:txBody>
      </p:sp>
      <p:sp>
        <p:nvSpPr>
          <p:cNvPr id="21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94403" y="5331565"/>
            <a:ext cx="5181600" cy="1244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chemeClr val="accent4"/>
                </a:solidFill>
                <a:latin typeface="Consolas" pitchFamily="49" charset="0"/>
              </a:rPr>
              <a:t>actually:	0000 0000 0010...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chemeClr val="accent4"/>
                </a:solidFill>
                <a:latin typeface="Consolas" pitchFamily="49" charset="0"/>
              </a:rPr>
              <a:t>			0000 0000 0000...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chemeClr val="accent4"/>
                </a:solidFill>
                <a:latin typeface="Consolas" pitchFamily="49" charset="0"/>
              </a:rPr>
              <a:t>			0000 0000 0000...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1620200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3"/>
                </a:solidFill>
              </a:rPr>
              <a:t>Looking for 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238220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3"/>
                </a:solidFill>
              </a:rPr>
              <a:t>Found L</a:t>
            </a:r>
          </a:p>
        </p:txBody>
      </p:sp>
    </p:spTree>
    <p:extLst>
      <p:ext uri="{BB962C8B-B14F-4D97-AF65-F5344CB8AC3E}">
        <p14:creationId xmlns:p14="http://schemas.microsoft.com/office/powerpoint/2010/main" val="2364994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08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904220" y="990600"/>
            <a:ext cx="7772399" cy="574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Header</a:t>
            </a:r>
          </a:p>
          <a:p>
            <a:pPr lvl="1"/>
            <a:r>
              <a:rPr lang="en-GB" dirty="0"/>
              <a:t>Size and position of pieces of file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Text Segment</a:t>
            </a:r>
          </a:p>
          <a:p>
            <a:pPr lvl="1"/>
            <a:r>
              <a:rPr lang="en-GB" dirty="0"/>
              <a:t>instructions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Data Segment</a:t>
            </a:r>
          </a:p>
          <a:p>
            <a:pPr lvl="1"/>
            <a:r>
              <a:rPr lang="en-GB" dirty="0"/>
              <a:t>static data (local/global </a:t>
            </a:r>
            <a:r>
              <a:rPr lang="en-GB" dirty="0" err="1"/>
              <a:t>vars</a:t>
            </a:r>
            <a:r>
              <a:rPr lang="en-GB" dirty="0"/>
              <a:t>, strings, constants)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Debugging Information</a:t>
            </a:r>
          </a:p>
          <a:p>
            <a:pPr lvl="1"/>
            <a:r>
              <a:rPr lang="en-GB" dirty="0"/>
              <a:t>line number </a:t>
            </a:r>
            <a:r>
              <a:rPr lang="en-GB" dirty="0">
                <a:sym typeface="Wingdings" pitchFamily="2" charset="2"/>
              </a:rPr>
              <a:t> code address map, </a:t>
            </a:r>
            <a:r>
              <a:rPr lang="en-GB" i="1" dirty="0">
                <a:sym typeface="Wingdings" pitchFamily="2" charset="2"/>
              </a:rPr>
              <a:t>etc.</a:t>
            </a:r>
            <a:endParaRPr lang="en-GB" i="1" dirty="0"/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Symbol Table</a:t>
            </a:r>
          </a:p>
          <a:p>
            <a:pPr lvl="1"/>
            <a:r>
              <a:rPr lang="en-GB" dirty="0"/>
              <a:t>External (exported) references</a:t>
            </a:r>
          </a:p>
          <a:p>
            <a:pPr lvl="1"/>
            <a:r>
              <a:rPr lang="en-GB" dirty="0"/>
              <a:t>Unresolved (imported) references</a:t>
            </a:r>
          </a:p>
        </p:txBody>
      </p:sp>
      <p:sp>
        <p:nvSpPr>
          <p:cNvPr id="26060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GB" dirty="0"/>
              <a:t>Object file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 rot="16200000">
            <a:off x="-462291" y="358649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Object File</a:t>
            </a:r>
          </a:p>
        </p:txBody>
      </p:sp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 flipH="1" flipV="1">
            <a:off x="-495301" y="2019300"/>
            <a:ext cx="20574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 flipV="1">
            <a:off x="533399" y="4800600"/>
            <a:ext cx="0" cy="16764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 rot="10800000">
            <a:off x="533399" y="990600"/>
            <a:ext cx="228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7"/>
            </p:custDataLst>
          </p:nvPr>
        </p:nvCxnSpPr>
        <p:spPr>
          <a:xfrm rot="10800000">
            <a:off x="533399" y="6477000"/>
            <a:ext cx="228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4692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23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Unix</a:t>
            </a:r>
          </a:p>
          <a:p>
            <a:pPr lvl="1"/>
            <a:r>
              <a:rPr lang="en-US" dirty="0" err="1"/>
              <a:t>a.out</a:t>
            </a:r>
            <a:endParaRPr lang="en-US" dirty="0"/>
          </a:p>
          <a:p>
            <a:pPr lvl="1"/>
            <a:r>
              <a:rPr lang="en-US" dirty="0"/>
              <a:t>COFF: Common Object File Format</a:t>
            </a:r>
          </a:p>
          <a:p>
            <a:pPr lvl="1"/>
            <a:r>
              <a:rPr lang="en-US" dirty="0"/>
              <a:t>ELF: Executable and Linking Format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Windows</a:t>
            </a:r>
          </a:p>
          <a:p>
            <a:pPr lvl="1"/>
            <a:r>
              <a:rPr lang="en-US" dirty="0"/>
              <a:t>PE: Portable Executable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All support both executable and object files</a:t>
            </a:r>
          </a:p>
        </p:txBody>
      </p:sp>
      <p:sp>
        <p:nvSpPr>
          <p:cNvPr id="31672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77545" y="228600"/>
            <a:ext cx="8388910" cy="762000"/>
          </a:xfrm>
        </p:spPr>
        <p:txBody>
          <a:bodyPr>
            <a:normAutofit/>
          </a:bodyPr>
          <a:lstStyle/>
          <a:p>
            <a:r>
              <a:rPr lang="en-US" dirty="0"/>
              <a:t>Object File Formats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8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>
            <p:custDataLst>
              <p:tags r:id="rId1"/>
            </p:custDataLst>
          </p:nvPr>
        </p:nvSpPr>
        <p:spPr>
          <a:xfrm>
            <a:off x="228600" y="16594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600" dirty="0">
                <a:solidFill>
                  <a:schemeClr val="accent1"/>
                </a:solidFill>
              </a:rPr>
              <a:t>sum.c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68746" y="939225"/>
            <a:ext cx="2641254" cy="1482272"/>
            <a:chOff x="1168746" y="939225"/>
            <a:chExt cx="2641254" cy="1482272"/>
          </a:xfrm>
        </p:grpSpPr>
        <p:sp>
          <p:nvSpPr>
            <p:cNvPr id="14" name="Rounded Rectangle 13"/>
            <p:cNvSpPr/>
            <p:nvPr>
              <p:custDataLst>
                <p:tags r:id="rId9"/>
              </p:custDataLst>
            </p:nvPr>
          </p:nvSpPr>
          <p:spPr>
            <a:xfrm>
              <a:off x="2514600" y="1659497"/>
              <a:ext cx="1295400" cy="762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600" dirty="0" err="1">
                  <a:solidFill>
                    <a:schemeClr val="accent1"/>
                  </a:solidFill>
                </a:rPr>
                <a:t>sum.s</a:t>
              </a:r>
              <a:endParaRPr lang="en-US" sz="2600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Straight Arrow Connector 18"/>
            <p:cNvCxnSpPr/>
            <p:nvPr>
              <p:custDataLst>
                <p:tags r:id="rId10"/>
              </p:custDataLst>
            </p:nvPr>
          </p:nvCxnSpPr>
          <p:spPr>
            <a:xfrm>
              <a:off x="1524000" y="2040497"/>
              <a:ext cx="990600" cy="1588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168746" y="939225"/>
              <a:ext cx="18245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Compiler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-35969" y="2421497"/>
            <a:ext cx="1824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 source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files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73537" y="2492488"/>
            <a:ext cx="19159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assembly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files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492941" y="939225"/>
            <a:ext cx="2872369" cy="2376018"/>
            <a:chOff x="3492941" y="939225"/>
            <a:chExt cx="2872369" cy="2376018"/>
          </a:xfrm>
        </p:grpSpPr>
        <p:cxnSp>
          <p:nvCxnSpPr>
            <p:cNvPr id="21" name="Straight Arrow Connector 20"/>
            <p:cNvCxnSpPr/>
            <p:nvPr>
              <p:custDataLst>
                <p:tags r:id="rId7"/>
              </p:custDataLst>
            </p:nvPr>
          </p:nvCxnSpPr>
          <p:spPr>
            <a:xfrm>
              <a:off x="3810000" y="1964297"/>
              <a:ext cx="990600" cy="158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>
              <p:custDataLst>
                <p:tags r:id="rId8"/>
              </p:custDataLst>
            </p:nvPr>
          </p:nvSpPr>
          <p:spPr>
            <a:xfrm>
              <a:off x="4800600" y="1659497"/>
              <a:ext cx="1295400" cy="762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600" dirty="0" err="1">
                  <a:solidFill>
                    <a:schemeClr val="accent1"/>
                  </a:solidFill>
                </a:rPr>
                <a:t>sum.o</a:t>
              </a:r>
              <a:endParaRPr lang="en-US" sz="2600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92941" y="939225"/>
              <a:ext cx="21210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</a:rPr>
                <a:t>Assembler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90840" y="2730468"/>
              <a:ext cx="15744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accent1"/>
                  </a:solidFill>
                </a:rPr>
                <a:t>obj</a:t>
              </a:r>
              <a:r>
                <a:rPr lang="en-US" sz="3200" dirty="0">
                  <a:solidFill>
                    <a:schemeClr val="accent1"/>
                  </a:solidFill>
                </a:rPr>
                <a:t> files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35487" y="939225"/>
            <a:ext cx="3293291" cy="2091872"/>
            <a:chOff x="6035487" y="939225"/>
            <a:chExt cx="3293291" cy="2091872"/>
          </a:xfrm>
        </p:grpSpPr>
        <p:sp>
          <p:nvSpPr>
            <p:cNvPr id="29" name="Rounded Rectangle 28"/>
            <p:cNvSpPr/>
            <p:nvPr>
              <p:custDataLst>
                <p:tags r:id="rId5"/>
              </p:custDataLst>
            </p:nvPr>
          </p:nvSpPr>
          <p:spPr>
            <a:xfrm>
              <a:off x="7239000" y="2269097"/>
              <a:ext cx="1447800" cy="762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sum</a:t>
              </a: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6"/>
              </p:custDataLst>
            </p:nvPr>
          </p:nvCxnSpPr>
          <p:spPr>
            <a:xfrm>
              <a:off x="6096000" y="2040497"/>
              <a:ext cx="1066800" cy="45720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35487" y="939225"/>
              <a:ext cx="13003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</a:rPr>
                <a:t>Linker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62800" y="1219200"/>
              <a:ext cx="216597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executable</a:t>
              </a:r>
            </a:p>
            <a:p>
              <a:r>
                <a:rPr lang="en-US" sz="3200" dirty="0">
                  <a:solidFill>
                    <a:schemeClr val="accent1"/>
                  </a:solidFill>
                </a:rPr>
                <a:t>program</a:t>
              </a:r>
            </a:p>
          </p:txBody>
        </p:sp>
      </p:grpSp>
      <p:cxnSp>
        <p:nvCxnSpPr>
          <p:cNvPr id="39" name="Straight Arrow Connector 38"/>
          <p:cNvCxnSpPr/>
          <p:nvPr>
            <p:custDataLst>
              <p:tags r:id="rId2"/>
            </p:custDataLst>
          </p:nvPr>
        </p:nvCxnSpPr>
        <p:spPr>
          <a:xfrm>
            <a:off x="7925594" y="3087463"/>
            <a:ext cx="0" cy="1460715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563902" y="3729309"/>
            <a:ext cx="2656298" cy="2951466"/>
            <a:chOff x="6934200" y="3729309"/>
            <a:chExt cx="2656298" cy="2951466"/>
          </a:xfrm>
        </p:grpSpPr>
        <p:sp>
          <p:nvSpPr>
            <p:cNvPr id="41" name="Rectangle 40"/>
            <p:cNvSpPr/>
            <p:nvPr>
              <p:custDataLst>
                <p:tags r:id="rId4"/>
              </p:custDataLst>
            </p:nvPr>
          </p:nvSpPr>
          <p:spPr>
            <a:xfrm>
              <a:off x="6934200" y="4548178"/>
              <a:ext cx="2057400" cy="211989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Executing </a:t>
              </a:r>
            </a:p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in</a:t>
              </a:r>
            </a:p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Memory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67700" y="372930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</a:rPr>
                <a:t>loader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10400" y="6096000"/>
              <a:ext cx="14508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process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924800" y="2949714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exists on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disk</a:t>
            </a:r>
          </a:p>
        </p:txBody>
      </p:sp>
      <p:sp>
        <p:nvSpPr>
          <p:cNvPr id="43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From Writing to Running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4121" y="4294247"/>
            <a:ext cx="5129913" cy="206210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When most people say “compile” they mean </a:t>
            </a:r>
          </a:p>
          <a:p>
            <a:pPr algn="ctr"/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the entire process:</a:t>
            </a:r>
          </a:p>
          <a:p>
            <a:pPr algn="ctr"/>
            <a:r>
              <a:rPr lang="en-US" sz="3200" i="1" dirty="0">
                <a:solidFill>
                  <a:schemeClr val="accent2"/>
                </a:solidFill>
              </a:rPr>
              <a:t>compile </a:t>
            </a: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assemble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link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50267" y="4114800"/>
            <a:ext cx="158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“It’s alive!”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7900" y="1367135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gcc</a:t>
            </a:r>
            <a:r>
              <a:rPr lang="en-US" sz="2400" dirty="0">
                <a:solidFill>
                  <a:srgbClr val="FF0000"/>
                </a:solidFill>
              </a:rPr>
              <a:t> -S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93873" y="1367135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</a:rPr>
              <a:t>gcc</a:t>
            </a:r>
            <a:r>
              <a:rPr lang="en-US" sz="2400" dirty="0">
                <a:solidFill>
                  <a:schemeClr val="accent4"/>
                </a:solidFill>
              </a:rPr>
              <a:t> -c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63563" y="1367135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gcc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-o</a:t>
            </a:r>
          </a:p>
        </p:txBody>
      </p:sp>
    </p:spTree>
    <p:extLst>
      <p:ext uri="{BB962C8B-B14F-4D97-AF65-F5344CB8AC3E}">
        <p14:creationId xmlns:p14="http://schemas.microsoft.com/office/powerpoint/2010/main" val="3212119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&gt; riscv32-unknown-elf--</a:t>
            </a:r>
            <a:r>
              <a:rPr lang="en-US" dirty="0" err="1">
                <a:solidFill>
                  <a:schemeClr val="accent1"/>
                </a:solidFill>
                <a:latin typeface="Consolas" pitchFamily="49" charset="0"/>
              </a:rPr>
              <a:t>objdump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 --disassemble </a:t>
            </a:r>
            <a:r>
              <a:rPr lang="en-US" dirty="0" err="1">
                <a:solidFill>
                  <a:schemeClr val="accent1"/>
                </a:solidFill>
                <a:latin typeface="Consolas" pitchFamily="49" charset="0"/>
              </a:rPr>
              <a:t>math.o</a:t>
            </a:r>
            <a:r>
              <a:rPr lang="en-US" sz="1300" dirty="0">
                <a:solidFill>
                  <a:schemeClr val="accent1"/>
                </a:solidFill>
                <a:latin typeface="Consolas" pitchFamily="49" charset="0"/>
              </a:rPr>
              <a:t>  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u="sng" dirty="0">
                <a:latin typeface="Consolas" pitchFamily="49" charset="0"/>
              </a:rPr>
              <a:t>Disassembly of section .text:</a:t>
            </a:r>
          </a:p>
          <a:p>
            <a:pPr marL="0" indent="0">
              <a:buNone/>
            </a:pPr>
            <a:endParaRPr lang="en-US" sz="1900" dirty="0">
              <a:latin typeface="Consolas" pitchFamily="49" charset="0"/>
            </a:endParaRPr>
          </a:p>
          <a:p>
            <a:pPr marL="0" indent="0">
              <a:buNone/>
            </a:pPr>
            <a:endParaRPr lang="en-US" sz="1900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00000000 &lt;</a:t>
            </a:r>
            <a:r>
              <a:rPr 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get_n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&gt;: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0:	27bdfff8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sp,sp,-8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4:	afbe0000  sw	fp,0(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8:	03a0f021  mv	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fp,sp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c:	3c020000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lui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a0,</a:t>
            </a:r>
            <a:r>
              <a:rPr lang="en-US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0x0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10:	8c420008  lw	a0,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8(a0)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14:	03c0e821  mv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sp,fp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18:	8fbe0000  lw	fp,0(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sp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1c:	27bd0008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sp,sp,8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20:	03e00008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jr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ra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elsewhere in another file: </a:t>
            </a:r>
            <a:r>
              <a:rPr lang="en-US" dirty="0"/>
              <a:t>int </a:t>
            </a:r>
            <a:r>
              <a:rPr lang="en-US" dirty="0" err="1">
                <a:solidFill>
                  <a:schemeClr val="accent3"/>
                </a:solidFill>
              </a:rPr>
              <a:t>usrid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= 41;</a:t>
            </a:r>
          </a:p>
          <a:p>
            <a:pPr marL="0" indent="0">
              <a:buNone/>
            </a:pPr>
            <a:r>
              <a:rPr lang="en-US" dirty="0"/>
              <a:t>int </a:t>
            </a:r>
            <a:r>
              <a:rPr lang="en-US" dirty="0" err="1">
                <a:solidFill>
                  <a:schemeClr val="accent1"/>
                </a:solidFill>
              </a:rPr>
              <a:t>get_n</a:t>
            </a:r>
            <a:r>
              <a:rPr lang="en-US" dirty="0"/>
              <a:t>() {  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return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usrid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  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545" y="242242"/>
            <a:ext cx="8388910" cy="762000"/>
          </a:xfrm>
        </p:spPr>
        <p:txBody>
          <a:bodyPr>
            <a:normAutofit/>
          </a:bodyPr>
          <a:lstStyle/>
          <a:p>
            <a:r>
              <a:rPr lang="en-US" dirty="0" err="1"/>
              <a:t>Objdump</a:t>
            </a:r>
            <a:r>
              <a:rPr lang="en-US" dirty="0"/>
              <a:t> disassembly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20</a:t>
            </a:fld>
            <a:endParaRPr lang="en-US" dirty="0"/>
          </a:p>
        </p:txBody>
      </p:sp>
      <p:sp>
        <p:nvSpPr>
          <p:cNvPr id="19" name="Right Brace 18"/>
          <p:cNvSpPr/>
          <p:nvPr/>
        </p:nvSpPr>
        <p:spPr>
          <a:xfrm>
            <a:off x="5415231" y="2212032"/>
            <a:ext cx="304800" cy="988368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01284" y="2404471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4"/>
                </a:solidFill>
              </a:rPr>
              <a:t>prologue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5410199" y="3236267"/>
            <a:ext cx="304800" cy="68580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67163" y="3429000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2"/>
                </a:solidFill>
              </a:rPr>
              <a:t>body</a:t>
            </a:r>
          </a:p>
        </p:txBody>
      </p:sp>
      <p:sp>
        <p:nvSpPr>
          <p:cNvPr id="25" name="Right Brace 24"/>
          <p:cNvSpPr/>
          <p:nvPr/>
        </p:nvSpPr>
        <p:spPr>
          <a:xfrm>
            <a:off x="5410200" y="3886200"/>
            <a:ext cx="304800" cy="1371598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15000" y="4301129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4"/>
                </a:solidFill>
              </a:rPr>
              <a:t>epilogue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598" y="2362200"/>
            <a:ext cx="2568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</a:rPr>
              <a:t>unresolved symbol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</a:rPr>
              <a:t>(see symbol table next slide)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029200" y="2902003"/>
            <a:ext cx="2209800" cy="43192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97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3" grpId="0" animBg="1"/>
      <p:bldP spid="24" grpId="0"/>
      <p:bldP spid="25" grpId="0" animBg="1"/>
      <p:bldP spid="26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6200" y="1039816"/>
            <a:ext cx="8686800" cy="57419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&gt; </a:t>
            </a:r>
            <a:r>
              <a:rPr lang="en-US" dirty="0" err="1">
                <a:solidFill>
                  <a:schemeClr val="accent1"/>
                </a:solidFill>
                <a:latin typeface="Consolas" pitchFamily="49" charset="0"/>
              </a:rPr>
              <a:t>riscv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-unknown-elf--</a:t>
            </a:r>
            <a:r>
              <a:rPr lang="en-US" dirty="0" err="1">
                <a:solidFill>
                  <a:schemeClr val="accent1"/>
                </a:solidFill>
                <a:latin typeface="Consolas" pitchFamily="49" charset="0"/>
              </a:rPr>
              <a:t>objdump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 --</a:t>
            </a:r>
            <a:r>
              <a:rPr lang="en-US" dirty="0" err="1">
                <a:solidFill>
                  <a:schemeClr val="accent1"/>
                </a:solidFill>
                <a:latin typeface="Consolas" pitchFamily="49" charset="0"/>
              </a:rPr>
              <a:t>syms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nsolas" pitchFamily="49" charset="0"/>
              </a:rPr>
              <a:t>math.o</a:t>
            </a:r>
            <a:endParaRPr lang="en-US" sz="1300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endParaRPr lang="en-US" sz="1300" dirty="0">
              <a:latin typeface="Consolas" pitchFamily="49" charset="0"/>
            </a:endParaRPr>
          </a:p>
          <a:p>
            <a:pPr marL="0" indent="0">
              <a:buNone/>
              <a:tabLst>
                <a:tab pos="4572000" algn="l"/>
              </a:tabLst>
            </a:pPr>
            <a:r>
              <a:rPr lang="en-US" u="sng" dirty="0">
                <a:solidFill>
                  <a:schemeClr val="accent1"/>
                </a:solidFill>
                <a:latin typeface="Consolas" pitchFamily="49" charset="0"/>
              </a:rPr>
              <a:t>SYMBOL TABLE: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l</a:t>
            </a:r>
            <a:r>
              <a:rPr lang="en-US" dirty="0">
                <a:latin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</a:rPr>
              <a:t>df</a:t>
            </a:r>
            <a:r>
              <a:rPr lang="en-US" dirty="0">
                <a:latin typeface="Consolas" pitchFamily="49" charset="0"/>
              </a:rPr>
              <a:t> *ABS*	00000000 math.c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l</a:t>
            </a:r>
            <a:r>
              <a:rPr lang="en-US" dirty="0">
                <a:latin typeface="Consolas" pitchFamily="49" charset="0"/>
              </a:rPr>
              <a:t>  d  .text	00000000 .text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l  </a:t>
            </a:r>
            <a:r>
              <a:rPr lang="en-US" dirty="0">
                <a:latin typeface="Consolas" pitchFamily="49" charset="0"/>
              </a:rPr>
              <a:t>d  .data	00000000 .data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l  </a:t>
            </a:r>
            <a:r>
              <a:rPr lang="en-US" dirty="0">
                <a:latin typeface="Consolas" pitchFamily="49" charset="0"/>
              </a:rPr>
              <a:t>d  .</a:t>
            </a:r>
            <a:r>
              <a:rPr lang="en-US" dirty="0" err="1">
                <a:latin typeface="Consolas" pitchFamily="49" charset="0"/>
              </a:rPr>
              <a:t>bss</a:t>
            </a:r>
            <a:r>
              <a:rPr lang="en-US" dirty="0">
                <a:latin typeface="Consolas" pitchFamily="49" charset="0"/>
              </a:rPr>
              <a:t>	00000000 .</a:t>
            </a:r>
            <a:r>
              <a:rPr lang="en-US" dirty="0" err="1">
                <a:latin typeface="Consolas" pitchFamily="49" charset="0"/>
              </a:rPr>
              <a:t>bss</a:t>
            </a:r>
            <a:endParaRPr lang="en-US" dirty="0">
              <a:latin typeface="Consolas" pitchFamily="49" charset="0"/>
            </a:endParaRP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00000008 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l  </a:t>
            </a:r>
            <a:r>
              <a:rPr lang="en-US" dirty="0">
                <a:solidFill>
                  <a:schemeClr val="accent5"/>
                </a:solidFill>
                <a:latin typeface="Consolas" pitchFamily="49" charset="0"/>
              </a:rPr>
              <a:t>O</a:t>
            </a:r>
            <a:r>
              <a:rPr lang="en-US" dirty="0">
                <a:latin typeface="Consolas" pitchFamily="49" charset="0"/>
              </a:rPr>
              <a:t>  .data	00000004 randomval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solidFill>
                  <a:schemeClr val="tx2"/>
                </a:solidFill>
                <a:latin typeface="Consolas" pitchFamily="49" charset="0"/>
              </a:rPr>
              <a:t>00000060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l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</a:rPr>
              <a:t>F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en-US" dirty="0">
                <a:solidFill>
                  <a:schemeClr val="tx2"/>
                </a:solidFill>
                <a:latin typeface="Consolas" pitchFamily="49" charset="0"/>
              </a:rPr>
              <a:t>.text	00000028 is_prime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l  </a:t>
            </a:r>
            <a:r>
              <a:rPr lang="en-US" dirty="0">
                <a:latin typeface="Consolas" pitchFamily="49" charset="0"/>
              </a:rPr>
              <a:t>d  .</a:t>
            </a:r>
            <a:r>
              <a:rPr lang="en-US" dirty="0" err="1">
                <a:latin typeface="Consolas" pitchFamily="49" charset="0"/>
              </a:rPr>
              <a:t>rodata</a:t>
            </a:r>
            <a:r>
              <a:rPr lang="en-US" dirty="0">
                <a:latin typeface="Consolas" pitchFamily="49" charset="0"/>
              </a:rPr>
              <a:t>	00000000 .</a:t>
            </a:r>
            <a:r>
              <a:rPr lang="en-US" dirty="0" err="1">
                <a:latin typeface="Consolas" pitchFamily="49" charset="0"/>
              </a:rPr>
              <a:t>rodata</a:t>
            </a:r>
            <a:endParaRPr lang="en-US" dirty="0">
              <a:latin typeface="Consolas" pitchFamily="49" charset="0"/>
            </a:endParaRP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l  </a:t>
            </a:r>
            <a:r>
              <a:rPr lang="en-US" dirty="0">
                <a:latin typeface="Consolas" pitchFamily="49" charset="0"/>
              </a:rPr>
              <a:t>d  .comment	00000000 .comment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</a:t>
            </a:r>
            <a:r>
              <a:rPr lang="en-US" dirty="0">
                <a:solidFill>
                  <a:srgbClr val="92D050"/>
                </a:solidFill>
                <a:latin typeface="Consolas" pitchFamily="49" charset="0"/>
              </a:rPr>
              <a:t>g</a:t>
            </a:r>
            <a:r>
              <a:rPr lang="en-US" dirty="0">
                <a:latin typeface="Consolas" pitchFamily="49" charset="0"/>
              </a:rPr>
              <a:t>  </a:t>
            </a:r>
            <a:r>
              <a:rPr lang="en-US" dirty="0">
                <a:solidFill>
                  <a:schemeClr val="accent5"/>
                </a:solidFill>
                <a:latin typeface="Consolas" pitchFamily="49" charset="0"/>
              </a:rPr>
              <a:t>O</a:t>
            </a:r>
            <a:r>
              <a:rPr lang="en-US" dirty="0">
                <a:latin typeface="Consolas" pitchFamily="49" charset="0"/>
              </a:rPr>
              <a:t>  .data	00000004 pi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00000004 </a:t>
            </a:r>
            <a:r>
              <a:rPr lang="en-US" dirty="0">
                <a:solidFill>
                  <a:srgbClr val="92D050"/>
                </a:solidFill>
                <a:latin typeface="Consolas" pitchFamily="49" charset="0"/>
              </a:rPr>
              <a:t>g</a:t>
            </a:r>
            <a:r>
              <a:rPr lang="en-US" dirty="0">
                <a:latin typeface="Consolas" pitchFamily="49" charset="0"/>
              </a:rPr>
              <a:t>  </a:t>
            </a:r>
            <a:r>
              <a:rPr lang="en-US" dirty="0">
                <a:solidFill>
                  <a:schemeClr val="accent5"/>
                </a:solidFill>
                <a:latin typeface="Consolas" pitchFamily="49" charset="0"/>
              </a:rPr>
              <a:t>O</a:t>
            </a:r>
            <a:r>
              <a:rPr lang="en-US" dirty="0">
                <a:latin typeface="Consolas" pitchFamily="49" charset="0"/>
              </a:rPr>
              <a:t>  .data	00000004 e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</a:t>
            </a:r>
            <a:r>
              <a:rPr lang="en-US" dirty="0">
                <a:solidFill>
                  <a:srgbClr val="92D050"/>
                </a:solidFill>
                <a:latin typeface="Consolas" pitchFamily="49" charset="0"/>
              </a:rPr>
              <a:t>g</a:t>
            </a:r>
            <a:r>
              <a:rPr lang="en-US" dirty="0">
                <a:latin typeface="Consolas" pitchFamily="49" charset="0"/>
              </a:rPr>
              <a:t> 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</a:rPr>
              <a:t>F</a:t>
            </a:r>
            <a:r>
              <a:rPr lang="en-US" dirty="0">
                <a:latin typeface="Consolas" pitchFamily="49" charset="0"/>
              </a:rPr>
              <a:t>  .text	00000028 </a:t>
            </a:r>
            <a:r>
              <a:rPr lang="en-US" dirty="0" err="1">
                <a:latin typeface="Consolas" pitchFamily="49" charset="0"/>
              </a:rPr>
              <a:t>get_n</a:t>
            </a:r>
            <a:endParaRPr lang="en-US" dirty="0">
              <a:latin typeface="Consolas" pitchFamily="49" charset="0"/>
            </a:endParaRP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00000028 </a:t>
            </a:r>
            <a:r>
              <a:rPr lang="en-US" dirty="0">
                <a:solidFill>
                  <a:srgbClr val="92D050"/>
                </a:solidFill>
                <a:latin typeface="Consolas" pitchFamily="49" charset="0"/>
              </a:rPr>
              <a:t>g</a:t>
            </a:r>
            <a:r>
              <a:rPr lang="en-US" dirty="0">
                <a:latin typeface="Consolas" pitchFamily="49" charset="0"/>
              </a:rPr>
              <a:t> 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</a:rPr>
              <a:t>F</a:t>
            </a:r>
            <a:r>
              <a:rPr lang="en-US" dirty="0">
                <a:latin typeface="Consolas" pitchFamily="49" charset="0"/>
              </a:rPr>
              <a:t>  .text	00000038 square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00000088 </a:t>
            </a:r>
            <a:r>
              <a:rPr lang="en-US" dirty="0">
                <a:solidFill>
                  <a:srgbClr val="92D050"/>
                </a:solidFill>
                <a:latin typeface="Consolas" pitchFamily="49" charset="0"/>
              </a:rPr>
              <a:t>g 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itchFamily="49" charset="0"/>
              </a:rPr>
              <a:t>F</a:t>
            </a:r>
            <a:r>
              <a:rPr lang="en-US" dirty="0">
                <a:latin typeface="Consolas" pitchFamily="49" charset="0"/>
              </a:rPr>
              <a:t>  .text	0000004c pick_prime</a:t>
            </a: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*UND*</a:t>
            </a:r>
            <a:r>
              <a:rPr lang="en-US" dirty="0">
                <a:latin typeface="Consolas" pitchFamily="49" charset="0"/>
              </a:rPr>
              <a:t>	00000000 </a:t>
            </a:r>
            <a:r>
              <a:rPr lang="en-US" dirty="0" err="1">
                <a:latin typeface="Consolas" pitchFamily="49" charset="0"/>
              </a:rPr>
              <a:t>usrid</a:t>
            </a:r>
            <a:endParaRPr lang="en-US" dirty="0">
              <a:latin typeface="Consolas" pitchFamily="49" charset="0"/>
            </a:endParaRPr>
          </a:p>
          <a:p>
            <a:pPr marL="0" indent="0">
              <a:buNone/>
              <a:tabLst>
                <a:tab pos="4572000" algn="l"/>
              </a:tabLst>
            </a:pPr>
            <a:r>
              <a:rPr lang="en-US" dirty="0">
                <a:latin typeface="Consolas" pitchFamily="49" charset="0"/>
              </a:rPr>
              <a:t>00000000  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*UND*</a:t>
            </a:r>
            <a:r>
              <a:rPr lang="en-US" dirty="0">
                <a:latin typeface="Consolas" pitchFamily="49" charset="0"/>
              </a:rPr>
              <a:t>	00000000 printf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4090" y="226494"/>
            <a:ext cx="8388910" cy="762000"/>
          </a:xfrm>
        </p:spPr>
        <p:txBody>
          <a:bodyPr>
            <a:normAutofit/>
          </a:bodyPr>
          <a:lstStyle/>
          <a:p>
            <a:r>
              <a:rPr lang="en-US" dirty="0" err="1"/>
              <a:t>Objdump</a:t>
            </a:r>
            <a:r>
              <a:rPr lang="en-US" dirty="0"/>
              <a:t> symbols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762035"/>
            <a:ext cx="1544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[l]</a:t>
            </a:r>
            <a:r>
              <a:rPr lang="en-US" sz="2400" dirty="0" err="1">
                <a:solidFill>
                  <a:schemeClr val="accent1"/>
                </a:solidFill>
                <a:latin typeface="Consolas" pitchFamily="49" charset="0"/>
              </a:rPr>
              <a:t>ocal</a:t>
            </a:r>
            <a:endParaRPr lang="en-US" sz="2400" dirty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400" dirty="0">
                <a:solidFill>
                  <a:srgbClr val="92D050"/>
                </a:solidFill>
                <a:latin typeface="Consolas" pitchFamily="49" charset="0"/>
              </a:rPr>
              <a:t>[g]</a:t>
            </a:r>
            <a:r>
              <a:rPr lang="en-US" sz="2400" dirty="0" err="1">
                <a:solidFill>
                  <a:srgbClr val="92D050"/>
                </a:solidFill>
                <a:latin typeface="Consolas" pitchFamily="49" charset="0"/>
              </a:rPr>
              <a:t>lobal</a:t>
            </a:r>
            <a:endParaRPr lang="en-US" sz="2400" dirty="0">
              <a:solidFill>
                <a:srgbClr val="92D050"/>
              </a:solidFill>
              <a:latin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6507" y="1819870"/>
            <a:ext cx="94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accent1"/>
                </a:solidFill>
              </a:rPr>
              <a:t>size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182433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</a:rPr>
              <a:t>segment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73213" y="3910808"/>
            <a:ext cx="21707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static local </a:t>
            </a:r>
            <a:r>
              <a:rPr lang="en-US" sz="2000" dirty="0" err="1">
                <a:solidFill>
                  <a:srgbClr val="FF0000"/>
                </a:solidFill>
              </a:rPr>
              <a:t>fn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algn="r"/>
            <a:r>
              <a:rPr lang="en-US" sz="2000" dirty="0">
                <a:solidFill>
                  <a:srgbClr val="FF0000"/>
                </a:solidFill>
              </a:rPr>
              <a:t>@ </a:t>
            </a:r>
            <a:r>
              <a:rPr lang="en-US" sz="2000" dirty="0" err="1">
                <a:solidFill>
                  <a:srgbClr val="FF0000"/>
                </a:solidFill>
              </a:rPr>
              <a:t>addr</a:t>
            </a:r>
            <a:r>
              <a:rPr lang="en-US" sz="2000" dirty="0">
                <a:solidFill>
                  <a:srgbClr val="FF0000"/>
                </a:solidFill>
              </a:rPr>
              <a:t> 0x60</a:t>
            </a:r>
          </a:p>
          <a:p>
            <a:pPr algn="r"/>
            <a:r>
              <a:rPr lang="en-US" sz="2000" dirty="0">
                <a:solidFill>
                  <a:srgbClr val="FF0000"/>
                </a:solidFill>
              </a:rPr>
              <a:t>size = 0x28 bytes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5200" y="0"/>
            <a:ext cx="1883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[F]unction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[O]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bject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96629" y="6472535"/>
            <a:ext cx="5647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accent6">
                    <a:lumMod val="50000"/>
                  </a:schemeClr>
                </a:solidFill>
              </a:rPr>
              <a:t>external references (undefined)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5905502"/>
            <a:ext cx="7315200" cy="609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2406" y="3657599"/>
            <a:ext cx="7686194" cy="3291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7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5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>
            <p:custDataLst>
              <p:tags r:id="rId1"/>
            </p:custDataLst>
          </p:nvPr>
        </p:nvSpPr>
        <p:spPr>
          <a:xfrm>
            <a:off x="228600" y="164634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600" dirty="0">
                <a:solidFill>
                  <a:schemeClr val="accent1"/>
                </a:solidFill>
              </a:rPr>
              <a:t>sum.c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68746" y="813375"/>
            <a:ext cx="2641254" cy="1583297"/>
            <a:chOff x="1168746" y="838200"/>
            <a:chExt cx="2641254" cy="1583297"/>
          </a:xfrm>
        </p:grpSpPr>
        <p:sp>
          <p:nvSpPr>
            <p:cNvPr id="14" name="Rounded Rectangle 13"/>
            <p:cNvSpPr/>
            <p:nvPr>
              <p:custDataLst>
                <p:tags r:id="rId15"/>
              </p:custDataLst>
            </p:nvPr>
          </p:nvSpPr>
          <p:spPr>
            <a:xfrm>
              <a:off x="2514600" y="1659497"/>
              <a:ext cx="1295400" cy="762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600" dirty="0" err="1">
                  <a:solidFill>
                    <a:schemeClr val="accent1"/>
                  </a:solidFill>
                </a:rPr>
                <a:t>sum.s</a:t>
              </a:r>
              <a:endParaRPr lang="en-US" sz="2600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Straight Arrow Connector 18"/>
            <p:cNvCxnSpPr/>
            <p:nvPr>
              <p:custDataLst>
                <p:tags r:id="rId16"/>
              </p:custDataLst>
            </p:nvPr>
          </p:nvCxnSpPr>
          <p:spPr>
            <a:xfrm>
              <a:off x="1524000" y="2040497"/>
              <a:ext cx="990600" cy="1588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168746" y="838200"/>
              <a:ext cx="17011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Compiler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-76200" y="3341737"/>
            <a:ext cx="1960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accent1"/>
                </a:solidFill>
              </a:rPr>
              <a:t>source files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46166" y="3355518"/>
            <a:ext cx="3059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accent1"/>
                </a:solidFill>
              </a:rPr>
              <a:t>assembly files</a:t>
            </a:r>
          </a:p>
        </p:txBody>
      </p:sp>
      <p:cxnSp>
        <p:nvCxnSpPr>
          <p:cNvPr id="21" name="Straight Arrow Connector 20"/>
          <p:cNvCxnSpPr/>
          <p:nvPr>
            <p:custDataLst>
              <p:tags r:id="rId2"/>
            </p:custDataLst>
          </p:nvPr>
        </p:nvCxnSpPr>
        <p:spPr>
          <a:xfrm>
            <a:off x="3810000" y="1951140"/>
            <a:ext cx="9906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>
            <p:custDataLst>
              <p:tags r:id="rId3"/>
            </p:custDataLst>
          </p:nvPr>
        </p:nvSpPr>
        <p:spPr>
          <a:xfrm>
            <a:off x="4800600" y="164634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600" dirty="0" err="1">
                <a:solidFill>
                  <a:schemeClr val="accent1"/>
                </a:solidFill>
              </a:rPr>
              <a:t>sum.o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92941" y="813375"/>
            <a:ext cx="1931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Assembler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21813" y="3359566"/>
            <a:ext cx="14863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err="1">
                <a:solidFill>
                  <a:schemeClr val="accent1"/>
                </a:solidFill>
              </a:rPr>
              <a:t>obj</a:t>
            </a:r>
            <a:r>
              <a:rPr lang="en-US" sz="3000" i="1" dirty="0">
                <a:solidFill>
                  <a:schemeClr val="accent1"/>
                </a:solidFill>
              </a:rPr>
              <a:t> files</a:t>
            </a:r>
          </a:p>
        </p:txBody>
      </p:sp>
      <p:sp>
        <p:nvSpPr>
          <p:cNvPr id="29" name="Rounded Rectangle 28"/>
          <p:cNvSpPr/>
          <p:nvPr>
            <p:custDataLst>
              <p:tags r:id="rId4"/>
            </p:custDataLst>
          </p:nvPr>
        </p:nvSpPr>
        <p:spPr>
          <a:xfrm>
            <a:off x="7239000" y="2244272"/>
            <a:ext cx="14478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sum</a:t>
            </a:r>
          </a:p>
        </p:txBody>
      </p:sp>
      <p:cxnSp>
        <p:nvCxnSpPr>
          <p:cNvPr id="40" name="Straight Arrow Connector 39"/>
          <p:cNvCxnSpPr/>
          <p:nvPr>
            <p:custDataLst>
              <p:tags r:id="rId5"/>
            </p:custDataLst>
          </p:nvPr>
        </p:nvCxnSpPr>
        <p:spPr>
          <a:xfrm>
            <a:off x="6096000" y="2015672"/>
            <a:ext cx="1066800" cy="45720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35487" y="762000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Linker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62800" y="1194375"/>
            <a:ext cx="2165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executable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program</a:t>
            </a:r>
          </a:p>
        </p:txBody>
      </p:sp>
      <p:cxnSp>
        <p:nvCxnSpPr>
          <p:cNvPr id="39" name="Straight Arrow Connector 38"/>
          <p:cNvCxnSpPr/>
          <p:nvPr>
            <p:custDataLst>
              <p:tags r:id="rId6"/>
            </p:custDataLst>
          </p:nvPr>
        </p:nvCxnSpPr>
        <p:spPr>
          <a:xfrm rot="5400000">
            <a:off x="7048500" y="3949812"/>
            <a:ext cx="1752600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934200" y="3716152"/>
            <a:ext cx="2351498" cy="3052491"/>
            <a:chOff x="6934200" y="3729309"/>
            <a:chExt cx="2351498" cy="3052491"/>
          </a:xfrm>
        </p:grpSpPr>
        <p:sp>
          <p:nvSpPr>
            <p:cNvPr id="41" name="Rectangle 40"/>
            <p:cNvSpPr/>
            <p:nvPr>
              <p:custDataLst>
                <p:tags r:id="rId14"/>
              </p:custDataLst>
            </p:nvPr>
          </p:nvSpPr>
          <p:spPr>
            <a:xfrm>
              <a:off x="6934200" y="4839269"/>
              <a:ext cx="2057400" cy="1828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Executing </a:t>
              </a:r>
            </a:p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in</a:t>
              </a:r>
            </a:p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Memory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62900" y="372930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</a:rPr>
                <a:t>loader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10400" y="6197025"/>
              <a:ext cx="14508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process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924800" y="2936557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exists on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disk</a:t>
            </a:r>
          </a:p>
        </p:txBody>
      </p:sp>
      <p:sp>
        <p:nvSpPr>
          <p:cNvPr id="43" name="Title 3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369009" y="231218"/>
            <a:ext cx="8405982" cy="762000"/>
          </a:xfrm>
        </p:spPr>
        <p:txBody>
          <a:bodyPr>
            <a:normAutofit/>
          </a:bodyPr>
          <a:lstStyle/>
          <a:p>
            <a:r>
              <a:rPr lang="en-US" dirty="0"/>
              <a:t>Separate Compilation &amp; Assembly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i="0" kern="1200" cap="small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0A56F-BD0F-4BDF-9912-D1E89E9626C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2" name="Rounded Rectangle 31"/>
          <p:cNvSpPr/>
          <p:nvPr>
            <p:custDataLst>
              <p:tags r:id="rId8"/>
            </p:custDataLst>
          </p:nvPr>
        </p:nvSpPr>
        <p:spPr>
          <a:xfrm>
            <a:off x="228600" y="2653843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600" dirty="0">
                <a:solidFill>
                  <a:schemeClr val="accent1"/>
                </a:solidFill>
              </a:rPr>
              <a:t>math.c</a:t>
            </a:r>
          </a:p>
        </p:txBody>
      </p:sp>
      <p:sp>
        <p:nvSpPr>
          <p:cNvPr id="34" name="Rounded Rectangle 33"/>
          <p:cNvSpPr/>
          <p:nvPr>
            <p:custDataLst>
              <p:tags r:id="rId9"/>
            </p:custDataLst>
          </p:nvPr>
        </p:nvSpPr>
        <p:spPr>
          <a:xfrm>
            <a:off x="2514600" y="2653843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600" dirty="0" err="1">
                <a:solidFill>
                  <a:schemeClr val="accent1"/>
                </a:solidFill>
              </a:rPr>
              <a:t>math.s</a:t>
            </a:r>
            <a:endParaRPr lang="en-US" sz="2600" dirty="0">
              <a:solidFill>
                <a:schemeClr val="accent1"/>
              </a:solidFill>
            </a:endParaRPr>
          </a:p>
        </p:txBody>
      </p:sp>
      <p:cxnSp>
        <p:nvCxnSpPr>
          <p:cNvPr id="38" name="Straight Arrow Connector 37"/>
          <p:cNvCxnSpPr/>
          <p:nvPr>
            <p:custDataLst>
              <p:tags r:id="rId10"/>
            </p:custDataLst>
          </p:nvPr>
        </p:nvCxnSpPr>
        <p:spPr>
          <a:xfrm>
            <a:off x="1524000" y="3034843"/>
            <a:ext cx="990600" cy="1588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11"/>
            </p:custDataLst>
          </p:nvPr>
        </p:nvCxnSpPr>
        <p:spPr>
          <a:xfrm>
            <a:off x="3810000" y="2958643"/>
            <a:ext cx="9906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>
            <p:custDataLst>
              <p:tags r:id="rId12"/>
            </p:custDataLst>
          </p:nvPr>
        </p:nvSpPr>
        <p:spPr>
          <a:xfrm>
            <a:off x="4800600" y="2653843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600" dirty="0" err="1">
                <a:solidFill>
                  <a:schemeClr val="accent1"/>
                </a:solidFill>
              </a:rPr>
              <a:t>math.o</a:t>
            </a:r>
            <a:endParaRPr lang="en-US" sz="2600" dirty="0">
              <a:solidFill>
                <a:schemeClr val="accent1"/>
              </a:solidFill>
            </a:endParaRPr>
          </a:p>
        </p:txBody>
      </p:sp>
      <p:cxnSp>
        <p:nvCxnSpPr>
          <p:cNvPr id="49" name="Straight Arrow Connector 48"/>
          <p:cNvCxnSpPr>
            <a:stCxn id="48" idx="3"/>
          </p:cNvCxnSpPr>
          <p:nvPr>
            <p:custDataLst>
              <p:tags r:id="rId13"/>
            </p:custDataLst>
          </p:nvPr>
        </p:nvCxnSpPr>
        <p:spPr>
          <a:xfrm flipV="1">
            <a:off x="6096000" y="2636940"/>
            <a:ext cx="1143000" cy="397903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91294" y="3864114"/>
            <a:ext cx="3172398" cy="3045261"/>
            <a:chOff x="191294" y="3864114"/>
            <a:chExt cx="3172398" cy="3045261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91294" y="3864114"/>
              <a:ext cx="3172398" cy="2765286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432528" y="6540043"/>
              <a:ext cx="2249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http://</a:t>
              </a:r>
              <a:r>
                <a:rPr lang="en-US" dirty="0" err="1">
                  <a:solidFill>
                    <a:schemeClr val="tx2">
                      <a:lumMod val="50000"/>
                    </a:schemeClr>
                  </a:solidFill>
                </a:rPr>
                <a:t>xkcd.com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/303/</a:t>
              </a:r>
            </a:p>
          </p:txBody>
        </p:sp>
      </p:grpSp>
      <p:sp>
        <p:nvSpPr>
          <p:cNvPr id="53" name="Content Placeholder 4"/>
          <p:cNvSpPr txBox="1">
            <a:spLocks/>
          </p:cNvSpPr>
          <p:nvPr/>
        </p:nvSpPr>
        <p:spPr>
          <a:xfrm>
            <a:off x="3429842" y="4317193"/>
            <a:ext cx="3428158" cy="1968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small change ?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sym typeface="Wingdings"/>
              </a:rPr>
              <a:t>  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recompile one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	module only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457900" y="1367135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gcc</a:t>
            </a:r>
            <a:r>
              <a:rPr lang="en-US" sz="2400" dirty="0">
                <a:solidFill>
                  <a:srgbClr val="FF0000"/>
                </a:solidFill>
              </a:rPr>
              <a:t> -S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793873" y="1367135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</a:rPr>
              <a:t>gcc</a:t>
            </a:r>
            <a:r>
              <a:rPr lang="en-US" sz="2400" dirty="0">
                <a:solidFill>
                  <a:schemeClr val="accent4"/>
                </a:solidFill>
              </a:rPr>
              <a:t> -c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063563" y="1367135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gcc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-o</a:t>
            </a:r>
          </a:p>
        </p:txBody>
      </p:sp>
    </p:spTree>
    <p:extLst>
      <p:ext uri="{BB962C8B-B14F-4D97-AF65-F5344CB8AC3E}">
        <p14:creationId xmlns:p14="http://schemas.microsoft.com/office/powerpoint/2010/main" val="288719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Linker (1/3)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Object Code files, information tables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foo.o,lib.o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en-US" sz="2800"/>
              <a:t>RISC-V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Executable Code (e.g.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a.out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en-US" sz="2800"/>
              <a:t>RISC-V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Combines several object (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.o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files into a single executable (“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linking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”)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Enables separate compilation of files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to one file do not require recompil</a:t>
            </a:r>
            <a:r>
              <a:rPr lang="en-US" sz="2400"/>
              <a:t>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whole program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name “Link Editor” from editing the “links” in jump and link instructions</a:t>
            </a:r>
            <a:endParaRPr/>
          </a:p>
        </p:txBody>
      </p:sp>
      <p:sp>
        <p:nvSpPr>
          <p:cNvPr id="1041" name="Google Shape;1041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1309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64"/>
          <p:cNvSpPr txBox="1"/>
          <p:nvPr/>
        </p:nvSpPr>
        <p:spPr>
          <a:xfrm>
            <a:off x="457200" y="1188720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file 1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64"/>
          <p:cNvSpPr txBox="1"/>
          <p:nvPr/>
        </p:nvSpPr>
        <p:spPr>
          <a:xfrm>
            <a:off x="914400" y="1737360"/>
            <a:ext cx="1371600" cy="58477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64"/>
          <p:cNvSpPr txBox="1"/>
          <p:nvPr/>
        </p:nvSpPr>
        <p:spPr>
          <a:xfrm>
            <a:off x="914400" y="2322576"/>
            <a:ext cx="1371600" cy="58477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64"/>
          <p:cNvSpPr txBox="1"/>
          <p:nvPr/>
        </p:nvSpPr>
        <p:spPr>
          <a:xfrm>
            <a:off x="914400" y="2907792"/>
            <a:ext cx="1371600" cy="58477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 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64"/>
          <p:cNvSpPr txBox="1"/>
          <p:nvPr/>
        </p:nvSpPr>
        <p:spPr>
          <a:xfrm>
            <a:off x="457200" y="3931920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object file 2</a:t>
            </a:r>
            <a:endParaRPr sz="20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64"/>
          <p:cNvSpPr txBox="1"/>
          <p:nvPr/>
        </p:nvSpPr>
        <p:spPr>
          <a:xfrm>
            <a:off x="914400" y="4480560"/>
            <a:ext cx="1371600" cy="5847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text 2</a:t>
            </a:r>
            <a:endParaRPr sz="20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64"/>
          <p:cNvSpPr txBox="1"/>
          <p:nvPr/>
        </p:nvSpPr>
        <p:spPr>
          <a:xfrm>
            <a:off x="914400" y="5065776"/>
            <a:ext cx="1371600" cy="5847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data 2</a:t>
            </a:r>
            <a:endParaRPr sz="20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64"/>
          <p:cNvSpPr txBox="1"/>
          <p:nvPr/>
        </p:nvSpPr>
        <p:spPr>
          <a:xfrm>
            <a:off x="914400" y="5650992"/>
            <a:ext cx="1371600" cy="584776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info 2</a:t>
            </a:r>
            <a:endParaRPr sz="20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64"/>
          <p:cNvSpPr/>
          <p:nvPr/>
        </p:nvSpPr>
        <p:spPr>
          <a:xfrm>
            <a:off x="3108960" y="3392424"/>
            <a:ext cx="1828800" cy="914400"/>
          </a:xfrm>
          <a:prstGeom prst="ellipse">
            <a:avLst/>
          </a:prstGeom>
          <a:noFill/>
          <a:ln w="381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Linker</a:t>
            </a:r>
            <a:endParaRPr sz="3200" b="1" i="0" u="none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64"/>
          <p:cNvSpPr txBox="1"/>
          <p:nvPr/>
        </p:nvSpPr>
        <p:spPr>
          <a:xfrm>
            <a:off x="5669280" y="2103120"/>
            <a:ext cx="29260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a.out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9" name="Google Shape;1059;p64"/>
          <p:cNvCxnSpPr/>
          <p:nvPr/>
        </p:nvCxnSpPr>
        <p:spPr>
          <a:xfrm>
            <a:off x="2286000" y="2614963"/>
            <a:ext cx="1045029" cy="877604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60" name="Google Shape;1060;p64"/>
          <p:cNvCxnSpPr/>
          <p:nvPr/>
        </p:nvCxnSpPr>
        <p:spPr>
          <a:xfrm rot="10800000" flipH="1">
            <a:off x="2286000" y="4206240"/>
            <a:ext cx="1143000" cy="1151922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61" name="Google Shape;1061;p64"/>
          <p:cNvCxnSpPr/>
          <p:nvPr/>
        </p:nvCxnSpPr>
        <p:spPr>
          <a:xfrm>
            <a:off x="4937760" y="3840480"/>
            <a:ext cx="731518" cy="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62" name="Google Shape;1062;p64"/>
          <p:cNvSpPr txBox="1"/>
          <p:nvPr/>
        </p:nvSpPr>
        <p:spPr>
          <a:xfrm>
            <a:off x="5669275" y="2659050"/>
            <a:ext cx="3017400" cy="5847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Relocated text 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64"/>
          <p:cNvSpPr txBox="1"/>
          <p:nvPr/>
        </p:nvSpPr>
        <p:spPr>
          <a:xfrm>
            <a:off x="5669275" y="3268650"/>
            <a:ext cx="3017400" cy="5847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Relocated text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64"/>
          <p:cNvSpPr txBox="1"/>
          <p:nvPr/>
        </p:nvSpPr>
        <p:spPr>
          <a:xfrm>
            <a:off x="5669275" y="3878250"/>
            <a:ext cx="3017400" cy="5847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Relocated data 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64"/>
          <p:cNvSpPr txBox="1"/>
          <p:nvPr/>
        </p:nvSpPr>
        <p:spPr>
          <a:xfrm>
            <a:off x="5669275" y="4487850"/>
            <a:ext cx="3017400" cy="5847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Relocated data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Linker (2/3)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535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Linker (3/3)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6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text segment from each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.o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file and put them together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data segment from each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.o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file, put them together, and concatenate this onto end of text segments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 References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through Relocation Table; handle each entry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i.e.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fill in all absolute addresses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314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Resolving References (1/2)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6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Linker assumes the</a:t>
            </a:r>
            <a:r>
              <a:rPr lang="en-US"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word of the first text segment is at </a:t>
            </a:r>
            <a:r>
              <a:rPr lang="en-US">
                <a:solidFill>
                  <a:srgbClr val="FF0000"/>
                </a:solidFill>
              </a:rPr>
              <a:t>0x10000 </a:t>
            </a:r>
            <a:r>
              <a:rPr lang="en-US">
                <a:solidFill>
                  <a:srgbClr val="000000"/>
                </a:solidFill>
              </a:rPr>
              <a:t>for RV32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later when we study “virtual memory”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Linker knows: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Length of each text and data segment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Ordering of text and data segments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Linker calculates: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Absolute address of each label to be jumped to (internal or external) and each piece of data being referenced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342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Resolving References (2/2)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6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resolve references:</a:t>
            </a:r>
            <a:endParaRPr/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for reference (data or label) in all “user” symbol tables</a:t>
            </a:r>
            <a:endParaRPr/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not found, search library files (e.g.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absolute address is determined, fill in the machine code appropriately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of linker: executable file containing text and data (plus header)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2865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/>
              <a:t>Three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Types of Addresses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PC-Relative Addressing (</a:t>
            </a:r>
            <a:r>
              <a:rPr lang="en-US" sz="2700" dirty="0" err="1">
                <a:latin typeface="Verdana"/>
                <a:ea typeface="Verdana"/>
                <a:cs typeface="Verdana"/>
                <a:sym typeface="Verdana"/>
              </a:rPr>
              <a:t>beq</a:t>
            </a:r>
            <a:r>
              <a:rPr lang="en-US" sz="2700" dirty="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700" dirty="0" err="1">
                <a:latin typeface="Verdana"/>
                <a:ea typeface="Verdana"/>
                <a:cs typeface="Verdana"/>
                <a:sym typeface="Verdana"/>
              </a:rPr>
              <a:t>bne</a:t>
            </a:r>
            <a:r>
              <a:rPr lang="en-US" sz="2700" dirty="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700" dirty="0" err="1">
                <a:latin typeface="Verdana"/>
                <a:ea typeface="Verdana"/>
                <a:cs typeface="Verdana"/>
                <a:sym typeface="Verdana"/>
              </a:rPr>
              <a:t>jal</a:t>
            </a: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700" dirty="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Char char="–"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never relocate</a:t>
            </a:r>
            <a:endParaRPr sz="27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7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External Function Reference (usually </a:t>
            </a:r>
            <a:r>
              <a:rPr lang="en-US" sz="2700" dirty="0" err="1">
                <a:latin typeface="Verdana"/>
                <a:ea typeface="Verdana"/>
                <a:cs typeface="Verdana"/>
                <a:sym typeface="Verdana"/>
              </a:rPr>
              <a:t>jal</a:t>
            </a: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900" dirty="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Char char="–"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always relocate</a:t>
            </a:r>
            <a:endParaRPr sz="23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Static Data Reference (often </a:t>
            </a:r>
            <a:r>
              <a:rPr lang="en-US" sz="2700" dirty="0" err="1">
                <a:latin typeface="Verdana"/>
                <a:ea typeface="Verdana"/>
                <a:cs typeface="Verdana"/>
                <a:sym typeface="Verdana"/>
              </a:rPr>
              <a:t>auipc</a:t>
            </a:r>
            <a:r>
              <a:rPr lang="en-US" sz="27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700" dirty="0" err="1">
                <a:latin typeface="Verdana"/>
                <a:ea typeface="Verdana"/>
                <a:cs typeface="Verdana"/>
                <a:sym typeface="Verdana"/>
              </a:rPr>
              <a:t>addi</a:t>
            </a: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900" dirty="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Char char="–"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always relocate</a:t>
            </a:r>
            <a:endParaRPr sz="29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–"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RISC-V often uses </a:t>
            </a:r>
            <a:r>
              <a:rPr lang="en-US" sz="2300" dirty="0" err="1">
                <a:latin typeface="Verdana"/>
                <a:ea typeface="Verdana"/>
                <a:cs typeface="Verdana"/>
                <a:sym typeface="Verdana"/>
              </a:rPr>
              <a:t>auipc</a:t>
            </a:r>
            <a:r>
              <a:rPr lang="en-US" sz="23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rather than </a:t>
            </a:r>
            <a:r>
              <a:rPr lang="en-US" sz="2300" dirty="0" err="1">
                <a:latin typeface="Verdana"/>
                <a:ea typeface="Verdana"/>
                <a:cs typeface="Verdana"/>
                <a:sym typeface="Verdana"/>
              </a:rPr>
              <a:t>lui</a:t>
            </a:r>
            <a:r>
              <a:rPr lang="en-US" sz="23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so that a big block of stuff can be further relocated as long as it is fixed relative to the pc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sp>
        <p:nvSpPr>
          <p:cNvPr id="1087" name="Google Shape;1087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230195"/>
            <a:ext cx="8405982" cy="762000"/>
          </a:xfrm>
        </p:spPr>
        <p:txBody>
          <a:bodyPr>
            <a:normAutofit/>
          </a:bodyPr>
          <a:lstStyle/>
          <a:p>
            <a:r>
              <a:rPr lang="en-US" dirty="0"/>
              <a:t>Static Libraries</a:t>
            </a:r>
          </a:p>
        </p:txBody>
      </p:sp>
      <p:sp>
        <p:nvSpPr>
          <p:cNvPr id="31692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Static Library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dirty="0"/>
              <a:t> Collection of object files </a:t>
            </a:r>
            <a:br>
              <a:rPr lang="en-US" dirty="0"/>
            </a:br>
            <a:r>
              <a:rPr lang="en-US" dirty="0"/>
              <a:t>(think: like a zip archive)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Q: Every program contains the entire library?!?</a:t>
            </a:r>
          </a:p>
          <a:p>
            <a:pPr marL="0" indent="0">
              <a:buNone/>
            </a:pPr>
            <a:r>
              <a:rPr lang="en-US" dirty="0"/>
              <a:t>A: No, Linker picks only object files needed to resolve undefined references at link time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e.g. </a:t>
            </a:r>
            <a:r>
              <a:rPr lang="en-US" dirty="0" err="1">
                <a:solidFill>
                  <a:schemeClr val="accent1"/>
                </a:solidFill>
              </a:rPr>
              <a:t>libc.a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contains many objects:</a:t>
            </a:r>
          </a:p>
          <a:p>
            <a:pPr lvl="1"/>
            <a:r>
              <a:rPr lang="en-US" dirty="0" err="1"/>
              <a:t>printf.o</a:t>
            </a:r>
            <a:r>
              <a:rPr lang="en-US" dirty="0"/>
              <a:t>, </a:t>
            </a:r>
            <a:r>
              <a:rPr lang="en-US" dirty="0" err="1"/>
              <a:t>fprintf.o</a:t>
            </a:r>
            <a:r>
              <a:rPr lang="en-US" dirty="0"/>
              <a:t>, </a:t>
            </a:r>
            <a:r>
              <a:rPr lang="en-US" dirty="0" err="1"/>
              <a:t>vprintf.o</a:t>
            </a:r>
            <a:r>
              <a:rPr lang="en-US" dirty="0"/>
              <a:t>, </a:t>
            </a:r>
            <a:r>
              <a:rPr lang="en-US" dirty="0" err="1"/>
              <a:t>sprintf.o</a:t>
            </a:r>
            <a:r>
              <a:rPr lang="en-US" dirty="0"/>
              <a:t>, </a:t>
            </a:r>
            <a:r>
              <a:rPr lang="en-US" dirty="0" err="1"/>
              <a:t>snprintf.o</a:t>
            </a:r>
            <a:r>
              <a:rPr lang="en-US" dirty="0"/>
              <a:t>, …</a:t>
            </a:r>
          </a:p>
          <a:p>
            <a:pPr lvl="1"/>
            <a:r>
              <a:rPr lang="en-US" dirty="0" err="1"/>
              <a:t>read.o</a:t>
            </a:r>
            <a:r>
              <a:rPr lang="en-US" dirty="0"/>
              <a:t>, </a:t>
            </a:r>
            <a:r>
              <a:rPr lang="en-US" dirty="0" err="1"/>
              <a:t>write.o</a:t>
            </a:r>
            <a:r>
              <a:rPr lang="en-US" dirty="0"/>
              <a:t>, </a:t>
            </a:r>
            <a:r>
              <a:rPr lang="en-US" dirty="0" err="1"/>
              <a:t>open.o</a:t>
            </a:r>
            <a:r>
              <a:rPr lang="en-US" dirty="0"/>
              <a:t>, </a:t>
            </a:r>
            <a:r>
              <a:rPr lang="en-US" dirty="0" err="1"/>
              <a:t>close.o</a:t>
            </a:r>
            <a:r>
              <a:rPr lang="en-US" dirty="0"/>
              <a:t>, </a:t>
            </a:r>
            <a:r>
              <a:rPr lang="en-US" dirty="0" err="1"/>
              <a:t>mkdir.o</a:t>
            </a:r>
            <a:r>
              <a:rPr lang="en-US" dirty="0"/>
              <a:t>, </a:t>
            </a:r>
            <a:r>
              <a:rPr lang="en-US" dirty="0" err="1"/>
              <a:t>readdir.o</a:t>
            </a:r>
            <a:r>
              <a:rPr lang="en-US" dirty="0"/>
              <a:t>, …</a:t>
            </a:r>
          </a:p>
          <a:p>
            <a:pPr lvl="1"/>
            <a:r>
              <a:rPr lang="en-US" dirty="0" err="1"/>
              <a:t>rand.o</a:t>
            </a:r>
            <a:r>
              <a:rPr lang="en-US" dirty="0"/>
              <a:t>, </a:t>
            </a:r>
            <a:r>
              <a:rPr lang="en-US" dirty="0" err="1"/>
              <a:t>exit.o</a:t>
            </a:r>
            <a:r>
              <a:rPr lang="en-US" dirty="0"/>
              <a:t>, </a:t>
            </a:r>
            <a:r>
              <a:rPr lang="en-US" dirty="0" err="1"/>
              <a:t>sleep.o</a:t>
            </a:r>
            <a:r>
              <a:rPr lang="en-US" dirty="0"/>
              <a:t>, </a:t>
            </a:r>
            <a:r>
              <a:rPr lang="en-US" dirty="0" err="1"/>
              <a:t>time.o</a:t>
            </a:r>
            <a:r>
              <a:rPr lang="en-US" dirty="0"/>
              <a:t>, ….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i="0" kern="1200" cap="small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0A56F-BD0F-4BDF-9912-D1E89E9626C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09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Compiler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output is assembly files</a:t>
            </a:r>
          </a:p>
          <a:p>
            <a:pPr lvl="1">
              <a:buClr>
                <a:srgbClr val="FFFF00"/>
              </a:buClr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Assembler</a:t>
            </a:r>
            <a:r>
              <a:rPr lang="en-US" dirty="0"/>
              <a:t> output is </a:t>
            </a:r>
            <a:r>
              <a:rPr lang="en-US" dirty="0" err="1"/>
              <a:t>obj</a:t>
            </a:r>
            <a:r>
              <a:rPr lang="en-US" dirty="0"/>
              <a:t> files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Linker</a:t>
            </a:r>
            <a:r>
              <a:rPr lang="en-US" dirty="0"/>
              <a:t> joins object files into one executable</a:t>
            </a:r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Loader</a:t>
            </a:r>
            <a:r>
              <a:rPr lang="en-US" dirty="0"/>
              <a:t> brings it into memory and starts execution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1440" y="142875"/>
            <a:ext cx="8961120" cy="761999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sum.c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7557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341713" y="1044152"/>
            <a:ext cx="2209800" cy="48768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8"/>
            </p:custDataLst>
          </p:nvPr>
        </p:nvSpPr>
        <p:spPr>
          <a:xfrm>
            <a:off x="137755" y="815552"/>
            <a:ext cx="126509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3"/>
                </a:solidFill>
              </a:rPr>
              <a:t>main.o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9"/>
            </p:custDataLst>
          </p:nvPr>
        </p:nvSpPr>
        <p:spPr>
          <a:xfrm>
            <a:off x="341713" y="1348952"/>
            <a:ext cx="2209800" cy="2051765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8C040000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</p:txBody>
      </p:sp>
      <p:sp>
        <p:nvSpPr>
          <p:cNvPr id="7" name="Rectangle 6"/>
          <p:cNvSpPr/>
          <p:nvPr>
            <p:custDataLst>
              <p:tags r:id="rId10"/>
            </p:custDataLst>
          </p:nvPr>
        </p:nvSpPr>
        <p:spPr>
          <a:xfrm>
            <a:off x="341713" y="3400717"/>
            <a:ext cx="2209800" cy="1529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D	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usrid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accent1"/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*UND* 	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pi</a:t>
            </a: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accent4"/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00788" y="2227909"/>
            <a:ext cx="764953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.text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542994" y="3873891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Symbol table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2042755" y="1643572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2101621" y="2796752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280743" y="6059653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0898" y="5933869"/>
            <a:ext cx="6453883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     JAL printf </a:t>
            </a:r>
            <a:r>
              <a:rPr lang="en-US" dirty="0">
                <a:solidFill>
                  <a:schemeClr val="accent1"/>
                </a:solidFill>
                <a:sym typeface="Wingdings"/>
              </a:rPr>
              <a:t> </a:t>
            </a:r>
            <a:r>
              <a:rPr lang="en-US" dirty="0">
                <a:solidFill>
                  <a:schemeClr val="accent1"/>
                </a:solidFill>
              </a:rPr>
              <a:t> JAL ??? </a:t>
            </a:r>
          </a:p>
          <a:p>
            <a:r>
              <a:rPr lang="en-US" dirty="0">
                <a:solidFill>
                  <a:schemeClr val="accent1"/>
                </a:solidFill>
              </a:rPr>
              <a:t>Unresolved references to </a:t>
            </a:r>
            <a:r>
              <a:rPr lang="en-US" dirty="0" err="1">
                <a:solidFill>
                  <a:schemeClr val="accent1"/>
                </a:solidFill>
              </a:rPr>
              <a:t>printf</a:t>
            </a:r>
            <a:r>
              <a:rPr lang="en-US" dirty="0">
                <a:solidFill>
                  <a:schemeClr val="accent1"/>
                </a:solidFill>
              </a:rPr>
              <a:t> and </a:t>
            </a:r>
            <a:r>
              <a:rPr lang="en-US" dirty="0" err="1">
                <a:solidFill>
                  <a:schemeClr val="accent1"/>
                </a:solidFill>
              </a:rPr>
              <a:t>get_n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2" name="Rectangle 101"/>
          <p:cNvSpPr/>
          <p:nvPr>
            <p:custDataLst>
              <p:tags r:id="rId11"/>
            </p:custDataLst>
          </p:nvPr>
        </p:nvSpPr>
        <p:spPr>
          <a:xfrm>
            <a:off x="341713" y="4930352"/>
            <a:ext cx="2209800" cy="990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40,JAL, </a:t>
            </a:r>
            <a:r>
              <a:rPr lang="en-US" sz="2000" dirty="0" err="1">
                <a:solidFill>
                  <a:schemeClr val="accent1"/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54,JAL, </a:t>
            </a:r>
            <a:r>
              <a:rPr lang="en-US" sz="2000" dirty="0" err="1">
                <a:solidFill>
                  <a:schemeClr val="accent4"/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66355" y="1608092"/>
            <a:ext cx="409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44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48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4C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54</a:t>
            </a:r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-636324" y="4976747"/>
            <a:ext cx="1574470" cy="30777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Relocation info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04755" y="815552"/>
            <a:ext cx="2413758" cy="4495800"/>
            <a:chOff x="2743200" y="457200"/>
            <a:chExt cx="2413758" cy="4495800"/>
          </a:xfrm>
        </p:grpSpPr>
        <p:sp>
          <p:nvSpPr>
            <p:cNvPr id="13" name="Rectangle 12"/>
            <p:cNvSpPr/>
            <p:nvPr>
              <p:custDataLst>
                <p:tags r:id="rId13"/>
              </p:custDataLst>
            </p:nvPr>
          </p:nvSpPr>
          <p:spPr>
            <a:xfrm>
              <a:off x="2947158" y="685800"/>
              <a:ext cx="2209800" cy="4267200"/>
            </a:xfrm>
            <a:prstGeom prst="rect">
              <a:avLst/>
            </a:prstGeom>
            <a:noFill/>
            <a:ln w="28575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>
              <p:custDataLst>
                <p:tags r:id="rId14"/>
              </p:custDataLst>
            </p:nvPr>
          </p:nvSpPr>
          <p:spPr>
            <a:xfrm>
              <a:off x="2743200" y="457200"/>
              <a:ext cx="1229696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2F9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2F92"/>
                  </a:solidFill>
                </a:rPr>
                <a:t>math.o</a:t>
              </a:r>
              <a:endParaRPr lang="en-US" sz="2800" dirty="0">
                <a:solidFill>
                  <a:srgbClr val="FF2F92"/>
                </a:solidFill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15"/>
              </p:custDataLst>
            </p:nvPr>
          </p:nvSpPr>
          <p:spPr>
            <a:xfrm>
              <a:off x="2947158" y="990600"/>
              <a:ext cx="2209800" cy="1676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21032040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000000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1b301402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00000B37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00028293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16" name="Rectangle 15"/>
            <p:cNvSpPr/>
            <p:nvPr>
              <p:custDataLst>
                <p:tags r:id="rId16"/>
              </p:custDataLst>
            </p:nvPr>
          </p:nvSpPr>
          <p:spPr>
            <a:xfrm>
              <a:off x="2947158" y="2667000"/>
              <a:ext cx="2209800" cy="1219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4"/>
                  </a:solidFill>
                  <a:latin typeface="Consolas" pitchFamily="49" charset="0"/>
                </a:rPr>
                <a:t>20 T	</a:t>
              </a:r>
              <a:r>
                <a:rPr lang="en-US" sz="2000" dirty="0" err="1">
                  <a:solidFill>
                    <a:schemeClr val="accent4"/>
                  </a:solidFill>
                  <a:latin typeface="Consolas" pitchFamily="49" charset="0"/>
                </a:rPr>
                <a:t>get_n</a:t>
              </a:r>
              <a:endParaRPr lang="en-US" sz="2000" dirty="0">
                <a:solidFill>
                  <a:schemeClr val="accent4"/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 D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onsolas" pitchFamily="49" charset="0"/>
                </a:rPr>
                <a:t>	pi</a:t>
              </a: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*UND* 	</a:t>
              </a:r>
              <a:r>
                <a:rPr lang="en-US" sz="2000" dirty="0" err="1">
                  <a:solidFill>
                    <a:schemeClr val="accent1"/>
                  </a:solidFill>
                  <a:latin typeface="Consolas" pitchFamily="49" charset="0"/>
                </a:rPr>
                <a:t>printf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*UND*	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usrid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4648200" y="143762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>
              <p:custDataLst>
                <p:tags r:id="rId17"/>
              </p:custDataLst>
            </p:nvPr>
          </p:nvSpPr>
          <p:spPr>
            <a:xfrm>
              <a:off x="2947158" y="3886200"/>
              <a:ext cx="2209800" cy="1066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28,JAL, printf</a:t>
              </a:r>
            </a:p>
            <a:p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010580" y="1159856"/>
              <a:ext cx="40908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24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28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2C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30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34</a:t>
              </a:r>
            </a:p>
          </p:txBody>
        </p:sp>
      </p:grpSp>
      <p:sp>
        <p:nvSpPr>
          <p:cNvPr id="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53357"/>
            <a:ext cx="457200" cy="604647"/>
          </a:xfrm>
        </p:spPr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37755" y="232504"/>
            <a:ext cx="8839200" cy="533400"/>
          </a:xfrm>
        </p:spPr>
        <p:txBody>
          <a:bodyPr>
            <a:noAutofit/>
          </a:bodyPr>
          <a:lstStyle/>
          <a:p>
            <a:r>
              <a:rPr lang="en-US" sz="3200" dirty="0"/>
              <a:t>Linker Example: Resolving an External </a:t>
            </a:r>
            <a:r>
              <a:rPr lang="en-US" sz="3200" dirty="0" err="1"/>
              <a:t>Fn</a:t>
            </a:r>
            <a:r>
              <a:rPr lang="en-US" sz="3200" dirty="0"/>
              <a:t> Call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2486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280158" y="685800"/>
            <a:ext cx="2209800" cy="48768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8"/>
            </p:custDataLst>
          </p:nvPr>
        </p:nvSpPr>
        <p:spPr>
          <a:xfrm>
            <a:off x="76200" y="457200"/>
            <a:ext cx="126509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3"/>
                </a:solidFill>
              </a:rPr>
              <a:t>main.o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9"/>
            </p:custDataLst>
          </p:nvPr>
        </p:nvSpPr>
        <p:spPr>
          <a:xfrm>
            <a:off x="280158" y="990600"/>
            <a:ext cx="2209800" cy="2051765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8C040000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</p:txBody>
      </p:sp>
      <p:sp>
        <p:nvSpPr>
          <p:cNvPr id="7" name="Rectangle 6"/>
          <p:cNvSpPr/>
          <p:nvPr>
            <p:custDataLst>
              <p:tags r:id="rId10"/>
            </p:custDataLst>
          </p:nvPr>
        </p:nvSpPr>
        <p:spPr>
          <a:xfrm>
            <a:off x="280158" y="3042365"/>
            <a:ext cx="2209800" cy="1529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D	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usrid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accent1"/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*UND* 	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pi</a:t>
            </a: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accent4"/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19400" y="5105400"/>
            <a:ext cx="2362200" cy="1676400"/>
            <a:chOff x="2819400" y="5105400"/>
            <a:chExt cx="2362200" cy="1676400"/>
          </a:xfrm>
        </p:grpSpPr>
        <p:sp>
          <p:nvSpPr>
            <p:cNvPr id="27" name="Rectangle 26"/>
            <p:cNvSpPr/>
            <p:nvPr>
              <p:custDataLst>
                <p:tags r:id="rId17"/>
              </p:custDataLst>
            </p:nvPr>
          </p:nvSpPr>
          <p:spPr>
            <a:xfrm>
              <a:off x="2971800" y="5410200"/>
              <a:ext cx="2209800" cy="13716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>
              <p:custDataLst>
                <p:tags r:id="rId18"/>
              </p:custDataLst>
            </p:nvPr>
          </p:nvSpPr>
          <p:spPr>
            <a:xfrm>
              <a:off x="2819400" y="5105400"/>
              <a:ext cx="1284326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chemeClr val="accent1"/>
                  </a:solidFill>
                </a:rPr>
                <a:t>printf.o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29" name="Rectangle 28"/>
            <p:cNvSpPr/>
            <p:nvPr>
              <p:custDataLst>
                <p:tags r:id="rId19"/>
              </p:custDataLst>
            </p:nvPr>
          </p:nvSpPr>
          <p:spPr>
            <a:xfrm>
              <a:off x="2971800" y="5715000"/>
              <a:ext cx="2209800" cy="3810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30" name="Rectangle 29"/>
            <p:cNvSpPr/>
            <p:nvPr>
              <p:custDataLst>
                <p:tags r:id="rId20"/>
              </p:custDataLst>
            </p:nvPr>
          </p:nvSpPr>
          <p:spPr>
            <a:xfrm>
              <a:off x="2971800" y="6096000"/>
              <a:ext cx="2209800" cy="457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3C T	</a:t>
              </a:r>
              <a:r>
                <a:rPr lang="en-US" sz="2000" dirty="0" err="1">
                  <a:solidFill>
                    <a:schemeClr val="accent1"/>
                  </a:solidFill>
                  <a:latin typeface="Consolas" pitchFamily="49" charset="0"/>
                </a:rPr>
                <a:t>printf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rot="16200000">
            <a:off x="-262343" y="1869557"/>
            <a:ext cx="764953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.text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604549" y="3515539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Symbol table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1981200" y="128522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2040066" y="2438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304800" y="59436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77639" y="5410200"/>
            <a:ext cx="3649373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     JAL printf </a:t>
            </a:r>
            <a:r>
              <a:rPr lang="en-US" dirty="0">
                <a:solidFill>
                  <a:schemeClr val="accent1"/>
                </a:solidFill>
                <a:sym typeface="Wingdings"/>
              </a:rPr>
              <a:t> </a:t>
            </a:r>
            <a:r>
              <a:rPr lang="en-US" dirty="0">
                <a:solidFill>
                  <a:schemeClr val="accent1"/>
                </a:solidFill>
              </a:rPr>
              <a:t> JAL ??? Unresolved references to </a:t>
            </a:r>
          </a:p>
          <a:p>
            <a:r>
              <a:rPr lang="en-US" dirty="0">
                <a:solidFill>
                  <a:schemeClr val="accent1"/>
                </a:solidFill>
              </a:rPr>
              <a:t>printf and </a:t>
            </a:r>
            <a:r>
              <a:rPr lang="en-US" dirty="0" err="1">
                <a:solidFill>
                  <a:schemeClr val="accent1"/>
                </a:solidFill>
              </a:rPr>
              <a:t>get_n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2" name="Rectangle 101"/>
          <p:cNvSpPr/>
          <p:nvPr>
            <p:custDataLst>
              <p:tags r:id="rId11"/>
            </p:custDataLst>
          </p:nvPr>
        </p:nvSpPr>
        <p:spPr>
          <a:xfrm>
            <a:off x="280158" y="4572000"/>
            <a:ext cx="2209800" cy="990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40,JAL, </a:t>
            </a:r>
            <a:r>
              <a:rPr lang="en-US" sz="2000" dirty="0" err="1">
                <a:solidFill>
                  <a:schemeClr val="accent1"/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54,JAL, </a:t>
            </a:r>
            <a:r>
              <a:rPr lang="en-US" sz="2000" dirty="0" err="1">
                <a:solidFill>
                  <a:schemeClr val="accent4"/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4800" y="1249740"/>
            <a:ext cx="409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44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48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4C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54</a:t>
            </a:r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-636324" y="4976747"/>
            <a:ext cx="1574470" cy="30777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Relocation info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43200" y="457200"/>
            <a:ext cx="2413758" cy="4495800"/>
            <a:chOff x="2743200" y="457200"/>
            <a:chExt cx="2413758" cy="4495800"/>
          </a:xfrm>
        </p:grpSpPr>
        <p:sp>
          <p:nvSpPr>
            <p:cNvPr id="13" name="Rectangle 12"/>
            <p:cNvSpPr/>
            <p:nvPr>
              <p:custDataLst>
                <p:tags r:id="rId12"/>
              </p:custDataLst>
            </p:nvPr>
          </p:nvSpPr>
          <p:spPr>
            <a:xfrm>
              <a:off x="2947158" y="685800"/>
              <a:ext cx="2209800" cy="4267200"/>
            </a:xfrm>
            <a:prstGeom prst="rect">
              <a:avLst/>
            </a:prstGeom>
            <a:noFill/>
            <a:ln w="28575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>
              <p:custDataLst>
                <p:tags r:id="rId13"/>
              </p:custDataLst>
            </p:nvPr>
          </p:nvSpPr>
          <p:spPr>
            <a:xfrm>
              <a:off x="2743200" y="457200"/>
              <a:ext cx="1229696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2F9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2F92"/>
                  </a:solidFill>
                </a:rPr>
                <a:t>math.o</a:t>
              </a:r>
              <a:endParaRPr lang="en-US" sz="2800" dirty="0">
                <a:solidFill>
                  <a:srgbClr val="FF2F92"/>
                </a:solidFill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14"/>
              </p:custDataLst>
            </p:nvPr>
          </p:nvSpPr>
          <p:spPr>
            <a:xfrm>
              <a:off x="2947158" y="990600"/>
              <a:ext cx="2209800" cy="1676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21032040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000000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1b301402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00000B37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00028293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16" name="Rectangle 15"/>
            <p:cNvSpPr/>
            <p:nvPr>
              <p:custDataLst>
                <p:tags r:id="rId15"/>
              </p:custDataLst>
            </p:nvPr>
          </p:nvSpPr>
          <p:spPr>
            <a:xfrm>
              <a:off x="2947158" y="2667000"/>
              <a:ext cx="2209800" cy="1219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4"/>
                  </a:solidFill>
                  <a:latin typeface="Consolas" pitchFamily="49" charset="0"/>
                </a:rPr>
                <a:t>20 T	</a:t>
              </a:r>
              <a:r>
                <a:rPr lang="en-US" sz="2000" dirty="0" err="1">
                  <a:solidFill>
                    <a:schemeClr val="accent4"/>
                  </a:solidFill>
                  <a:latin typeface="Consolas" pitchFamily="49" charset="0"/>
                </a:rPr>
                <a:t>get_n</a:t>
              </a:r>
              <a:endParaRPr lang="en-US" sz="2000" dirty="0">
                <a:solidFill>
                  <a:schemeClr val="accent4"/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 D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onsolas" pitchFamily="49" charset="0"/>
                </a:rPr>
                <a:t>	pi</a:t>
              </a: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*UND* 	</a:t>
              </a:r>
              <a:r>
                <a:rPr lang="en-US" sz="2000" dirty="0" err="1">
                  <a:solidFill>
                    <a:schemeClr val="accent1"/>
                  </a:solidFill>
                  <a:latin typeface="Consolas" pitchFamily="49" charset="0"/>
                </a:rPr>
                <a:t>printf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*UND*	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usrid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4648200" y="143762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>
              <p:custDataLst>
                <p:tags r:id="rId16"/>
              </p:custDataLst>
            </p:nvPr>
          </p:nvSpPr>
          <p:spPr>
            <a:xfrm>
              <a:off x="2947158" y="3886200"/>
              <a:ext cx="2209800" cy="1066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28,JAL, printf</a:t>
              </a:r>
            </a:p>
            <a:p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010580" y="1159856"/>
              <a:ext cx="40908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24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28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2C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30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34</a:t>
              </a:r>
            </a:p>
          </p:txBody>
        </p:sp>
      </p:grpSp>
      <p:sp>
        <p:nvSpPr>
          <p:cNvPr id="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53357"/>
            <a:ext cx="457200" cy="604647"/>
          </a:xfrm>
        </p:spPr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5600941" y="521977"/>
            <a:ext cx="3428857" cy="48882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Which symbols are undefined according to </a:t>
            </a:r>
            <a:r>
              <a:rPr lang="en-US" b="1" dirty="0"/>
              <a:t>both</a:t>
            </a:r>
            <a:r>
              <a:rPr lang="en-US" dirty="0"/>
              <a:t> </a:t>
            </a:r>
            <a:r>
              <a:rPr lang="en-US" dirty="0" err="1"/>
              <a:t>main.o</a:t>
            </a:r>
            <a:r>
              <a:rPr lang="en-US" dirty="0"/>
              <a:t> and </a:t>
            </a:r>
            <a:r>
              <a:rPr lang="en-US" dirty="0" err="1"/>
              <a:t>math.o’s</a:t>
            </a:r>
            <a:r>
              <a:rPr lang="en-US" dirty="0"/>
              <a:t> symbol table?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printf</a:t>
            </a:r>
          </a:p>
          <a:p>
            <a:pPr marL="514350" indent="-514350">
              <a:buAutoNum type="alphaUcParenR"/>
            </a:pPr>
            <a:r>
              <a:rPr lang="en-US" dirty="0"/>
              <a:t>pi</a:t>
            </a:r>
          </a:p>
          <a:p>
            <a:pPr marL="514350" indent="-514350">
              <a:buAutoNum type="alphaUcParenR"/>
            </a:pPr>
            <a:r>
              <a:rPr lang="en-US" dirty="0" err="1"/>
              <a:t>get_n</a:t>
            </a:r>
            <a:endParaRPr lang="en-US" dirty="0"/>
          </a:p>
          <a:p>
            <a:pPr marL="514350" indent="-514350">
              <a:buAutoNum type="alphaUcParenR"/>
            </a:pPr>
            <a:r>
              <a:rPr lang="en-US" dirty="0" err="1"/>
              <a:t>usr</a:t>
            </a: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printf &amp; pi</a:t>
            </a:r>
          </a:p>
        </p:txBody>
      </p:sp>
    </p:spTree>
    <p:extLst>
      <p:ext uri="{BB962C8B-B14F-4D97-AF65-F5344CB8AC3E}">
        <p14:creationId xmlns:p14="http://schemas.microsoft.com/office/powerpoint/2010/main" val="46705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181600" y="381000"/>
            <a:ext cx="3371469" cy="6477000"/>
            <a:chOff x="5181600" y="381000"/>
            <a:chExt cx="3371469" cy="6477000"/>
          </a:xfrm>
        </p:grpSpPr>
        <p:sp>
          <p:nvSpPr>
            <p:cNvPr id="56" name="Rectangle 55"/>
            <p:cNvSpPr/>
            <p:nvPr>
              <p:custDataLst>
                <p:tags r:id="rId23"/>
              </p:custDataLst>
            </p:nvPr>
          </p:nvSpPr>
          <p:spPr>
            <a:xfrm>
              <a:off x="6343269" y="914400"/>
              <a:ext cx="2209800" cy="44196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21032040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40023C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1b301402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3C041000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34040004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40023C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21035000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1b80050c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8C048004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21047002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4"/>
                  </a:solidFill>
                  <a:latin typeface="Consolas" pitchFamily="49" charset="0"/>
                </a:rPr>
                <a:t>400020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accent4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10201000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21040330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22500102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55" name="Rectangle 54"/>
            <p:cNvSpPr/>
            <p:nvPr>
              <p:custDataLst>
                <p:tags r:id="rId24"/>
              </p:custDataLst>
            </p:nvPr>
          </p:nvSpPr>
          <p:spPr>
            <a:xfrm>
              <a:off x="6343269" y="685800"/>
              <a:ext cx="2209800" cy="6172200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>
              <p:custDataLst>
                <p:tags r:id="rId25"/>
              </p:custDataLst>
            </p:nvPr>
          </p:nvSpPr>
          <p:spPr>
            <a:xfrm>
              <a:off x="6235118" y="381000"/>
              <a:ext cx="1544012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chemeClr val="accent6">
                      <a:lumMod val="50000"/>
                    </a:schemeClr>
                  </a:solidFill>
                </a:rPr>
                <a:t>sum.exe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81600" y="8382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0040 0000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181600" y="2526268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0040 0100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1600" y="42672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0040 0200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81600" y="52578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1000 0000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 rot="16200000">
              <a:off x="5379959" y="3206179"/>
              <a:ext cx="764953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</a:rPr>
                <a:t>.</a:t>
              </a:r>
              <a:r>
                <a:rPr lang="en-US" sz="2400" dirty="0">
                  <a:solidFill>
                    <a:schemeClr val="accent1"/>
                  </a:solidFill>
                </a:rPr>
                <a:t>text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5439150" y="5882709"/>
              <a:ext cx="697627" cy="33855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200" dirty="0">
                  <a:solidFill>
                    <a:schemeClr val="accent4"/>
                  </a:solidFill>
                  <a:latin typeface="Arial Narrow" charset="0"/>
                  <a:ea typeface="Arial Narrow" charset="0"/>
                  <a:cs typeface="Arial Narrow" charset="0"/>
                </a:rPr>
                <a:t>.</a:t>
              </a:r>
              <a:r>
                <a:rPr lang="en-US" sz="2200" dirty="0">
                  <a:solidFill>
                    <a:schemeClr val="accent2"/>
                  </a:solidFill>
                  <a:latin typeface="Arial Narrow" charset="0"/>
                  <a:ea typeface="Arial Narrow" charset="0"/>
                  <a:cs typeface="Arial Narrow" charset="0"/>
                </a:rPr>
                <a:t>data</a:t>
              </a:r>
            </a:p>
          </p:txBody>
        </p:sp>
      </p:grpSp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i="0" kern="1200" cap="small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0A56F-BD0F-4BDF-9912-D1E89E9626C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280158" y="685800"/>
            <a:ext cx="2209800" cy="48768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8"/>
            </p:custDataLst>
          </p:nvPr>
        </p:nvSpPr>
        <p:spPr>
          <a:xfrm>
            <a:off x="76200" y="457200"/>
            <a:ext cx="126509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3"/>
                </a:solidFill>
              </a:rPr>
              <a:t>main.o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9"/>
            </p:custDataLst>
          </p:nvPr>
        </p:nvSpPr>
        <p:spPr>
          <a:xfrm>
            <a:off x="280158" y="990600"/>
            <a:ext cx="2209800" cy="2051765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8C040000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</p:txBody>
      </p:sp>
      <p:sp>
        <p:nvSpPr>
          <p:cNvPr id="7" name="Rectangle 6"/>
          <p:cNvSpPr/>
          <p:nvPr>
            <p:custDataLst>
              <p:tags r:id="rId10"/>
            </p:custDataLst>
          </p:nvPr>
        </p:nvSpPr>
        <p:spPr>
          <a:xfrm>
            <a:off x="280158" y="3042365"/>
            <a:ext cx="2209800" cy="1529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D	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usrid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accent1"/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*UND* 	pi</a:t>
            </a: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accent4"/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19400" y="5105400"/>
            <a:ext cx="2362200" cy="1676400"/>
            <a:chOff x="2819400" y="5105400"/>
            <a:chExt cx="2362200" cy="1676400"/>
          </a:xfrm>
        </p:grpSpPr>
        <p:sp>
          <p:nvSpPr>
            <p:cNvPr id="27" name="Rectangle 26"/>
            <p:cNvSpPr/>
            <p:nvPr>
              <p:custDataLst>
                <p:tags r:id="rId19"/>
              </p:custDataLst>
            </p:nvPr>
          </p:nvSpPr>
          <p:spPr>
            <a:xfrm>
              <a:off x="2971800" y="5410200"/>
              <a:ext cx="2209800" cy="13716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>
              <p:custDataLst>
                <p:tags r:id="rId20"/>
              </p:custDataLst>
            </p:nvPr>
          </p:nvSpPr>
          <p:spPr>
            <a:xfrm>
              <a:off x="2819400" y="5105400"/>
              <a:ext cx="1284326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chemeClr val="accent1"/>
                  </a:solidFill>
                </a:rPr>
                <a:t>printf.o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29" name="Rectangle 28"/>
            <p:cNvSpPr/>
            <p:nvPr>
              <p:custDataLst>
                <p:tags r:id="rId21"/>
              </p:custDataLst>
            </p:nvPr>
          </p:nvSpPr>
          <p:spPr>
            <a:xfrm>
              <a:off x="2971800" y="5715000"/>
              <a:ext cx="2209800" cy="3810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30" name="Rectangle 29"/>
            <p:cNvSpPr/>
            <p:nvPr>
              <p:custDataLst>
                <p:tags r:id="rId22"/>
              </p:custDataLst>
            </p:nvPr>
          </p:nvSpPr>
          <p:spPr>
            <a:xfrm>
              <a:off x="2971800" y="6096000"/>
              <a:ext cx="2209800" cy="457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3C T	</a:t>
              </a:r>
              <a:r>
                <a:rPr lang="en-US" sz="2000" dirty="0" err="1">
                  <a:solidFill>
                    <a:schemeClr val="accent1"/>
                  </a:solidFill>
                  <a:latin typeface="Consolas" pitchFamily="49" charset="0"/>
                </a:rPr>
                <a:t>printf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rot="16200000">
            <a:off x="-262343" y="1869557"/>
            <a:ext cx="764953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.text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604549" y="3515539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Symbol table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1981200" y="128522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2040066" y="2438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304800" y="59436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5858470"/>
            <a:ext cx="2794758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     JAL printf </a:t>
            </a:r>
            <a:r>
              <a:rPr lang="en-US" dirty="0">
                <a:solidFill>
                  <a:schemeClr val="accent1"/>
                </a:solidFill>
                <a:sym typeface="Wingdings"/>
              </a:rPr>
              <a:t> </a:t>
            </a:r>
            <a:r>
              <a:rPr lang="en-US" dirty="0">
                <a:solidFill>
                  <a:schemeClr val="accent1"/>
                </a:solidFill>
              </a:rPr>
              <a:t> JAL ??? </a:t>
            </a:r>
          </a:p>
          <a:p>
            <a:r>
              <a:rPr lang="en-US" dirty="0">
                <a:solidFill>
                  <a:schemeClr val="accent1"/>
                </a:solidFill>
              </a:rPr>
              <a:t>Unresolved references to </a:t>
            </a:r>
          </a:p>
          <a:p>
            <a:r>
              <a:rPr lang="en-US" dirty="0">
                <a:solidFill>
                  <a:schemeClr val="accent1"/>
                </a:solidFill>
              </a:rPr>
              <a:t>printf and </a:t>
            </a:r>
            <a:r>
              <a:rPr lang="en-US" dirty="0" err="1">
                <a:solidFill>
                  <a:schemeClr val="accent1"/>
                </a:solidFill>
              </a:rPr>
              <a:t>get_n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7" name="Rectangle 56"/>
          <p:cNvSpPr/>
          <p:nvPr>
            <p:custDataLst>
              <p:tags r:id="rId11"/>
            </p:custDataLst>
          </p:nvPr>
        </p:nvSpPr>
        <p:spPr>
          <a:xfrm>
            <a:off x="6324600" y="5943600"/>
            <a:ext cx="2228469" cy="914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Entry:0040 0100</a:t>
            </a:r>
          </a:p>
          <a:p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text: 0040 0000</a:t>
            </a:r>
          </a:p>
          <a:p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data: 1000 0000</a:t>
            </a:r>
          </a:p>
        </p:txBody>
      </p:sp>
      <p:sp>
        <p:nvSpPr>
          <p:cNvPr id="59" name="Rectangle 58"/>
          <p:cNvSpPr/>
          <p:nvPr>
            <p:custDataLst>
              <p:tags r:id="rId12"/>
            </p:custDataLst>
          </p:nvPr>
        </p:nvSpPr>
        <p:spPr>
          <a:xfrm>
            <a:off x="6343269" y="5334000"/>
            <a:ext cx="2209800" cy="609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endParaRPr lang="en-US" sz="2000" dirty="0">
              <a:latin typeface="Consolas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6177564" y="1606504"/>
            <a:ext cx="839140" cy="369332"/>
          </a:xfrm>
          <a:prstGeom prst="rect">
            <a:avLst/>
          </a:prstGeom>
          <a:noFill/>
          <a:ln>
            <a:solidFill>
              <a:srgbClr val="FF2F92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sz="2400" dirty="0">
                <a:solidFill>
                  <a:srgbClr val="FF2F92"/>
                </a:solidFill>
              </a:rPr>
              <a:t>math</a:t>
            </a:r>
          </a:p>
        </p:txBody>
      </p:sp>
      <p:sp>
        <p:nvSpPr>
          <p:cNvPr id="88" name="TextBox 87"/>
          <p:cNvSpPr txBox="1"/>
          <p:nvPr/>
        </p:nvSpPr>
        <p:spPr>
          <a:xfrm rot="16200000">
            <a:off x="6245384" y="3129627"/>
            <a:ext cx="809837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main</a:t>
            </a:r>
          </a:p>
        </p:txBody>
      </p:sp>
      <p:sp>
        <p:nvSpPr>
          <p:cNvPr id="89" name="TextBox 88"/>
          <p:cNvSpPr txBox="1"/>
          <p:nvPr/>
        </p:nvSpPr>
        <p:spPr>
          <a:xfrm rot="16200000">
            <a:off x="6209895" y="4501227"/>
            <a:ext cx="88081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printf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 rot="20697457">
            <a:off x="5248577" y="3856234"/>
            <a:ext cx="1100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4"/>
                </a:solidFill>
              </a:rPr>
              <a:t>JAL </a:t>
            </a:r>
            <a:r>
              <a:rPr lang="en-US" sz="1600" dirty="0" err="1">
                <a:solidFill>
                  <a:schemeClr val="accent4"/>
                </a:solidFill>
              </a:rPr>
              <a:t>get_n</a:t>
            </a:r>
            <a:endParaRPr lang="en-US" sz="1600" dirty="0">
              <a:solidFill>
                <a:schemeClr val="accent4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996719" y="1168739"/>
            <a:ext cx="961611" cy="1570507"/>
            <a:chOff x="7996719" y="1168739"/>
            <a:chExt cx="961611" cy="1570507"/>
          </a:xfrm>
        </p:grpSpPr>
        <p:sp>
          <p:nvSpPr>
            <p:cNvPr id="98" name="TextBox 97"/>
            <p:cNvSpPr txBox="1"/>
            <p:nvPr/>
          </p:nvSpPr>
          <p:spPr>
            <a:xfrm rot="20068043">
              <a:off x="7996719" y="1168739"/>
              <a:ext cx="9616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JAL printf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 rot="20068043">
              <a:off x="7996720" y="2400692"/>
              <a:ext cx="9616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JAL printf</a:t>
              </a:r>
            </a:p>
          </p:txBody>
        </p:sp>
      </p:grpSp>
      <p:sp>
        <p:nvSpPr>
          <p:cNvPr id="102" name="Rectangle 101"/>
          <p:cNvSpPr/>
          <p:nvPr>
            <p:custDataLst>
              <p:tags r:id="rId13"/>
            </p:custDataLst>
          </p:nvPr>
        </p:nvSpPr>
        <p:spPr>
          <a:xfrm>
            <a:off x="280158" y="4572000"/>
            <a:ext cx="2209800" cy="990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40,JAL, </a:t>
            </a:r>
            <a:r>
              <a:rPr lang="en-US" sz="2000" dirty="0" err="1">
                <a:solidFill>
                  <a:schemeClr val="accent1"/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54,JAL, </a:t>
            </a:r>
            <a:r>
              <a:rPr lang="en-US" sz="2000" dirty="0" err="1">
                <a:solidFill>
                  <a:schemeClr val="accent4"/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4800" y="1249740"/>
            <a:ext cx="409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44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48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4C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54</a:t>
            </a:r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-636324" y="4976747"/>
            <a:ext cx="1574470" cy="30777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Relocation info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43200" y="457200"/>
            <a:ext cx="2413758" cy="4495800"/>
            <a:chOff x="2743200" y="457200"/>
            <a:chExt cx="2413758" cy="4495800"/>
          </a:xfrm>
        </p:grpSpPr>
        <p:sp>
          <p:nvSpPr>
            <p:cNvPr id="13" name="Rectangle 12"/>
            <p:cNvSpPr/>
            <p:nvPr>
              <p:custDataLst>
                <p:tags r:id="rId14"/>
              </p:custDataLst>
            </p:nvPr>
          </p:nvSpPr>
          <p:spPr>
            <a:xfrm>
              <a:off x="2947158" y="685800"/>
              <a:ext cx="2209800" cy="4267200"/>
            </a:xfrm>
            <a:prstGeom prst="rect">
              <a:avLst/>
            </a:prstGeom>
            <a:noFill/>
            <a:ln w="28575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>
              <p:custDataLst>
                <p:tags r:id="rId15"/>
              </p:custDataLst>
            </p:nvPr>
          </p:nvSpPr>
          <p:spPr>
            <a:xfrm>
              <a:off x="2743200" y="457200"/>
              <a:ext cx="1229696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2F9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2F92"/>
                  </a:solidFill>
                </a:rPr>
                <a:t>math.o</a:t>
              </a:r>
              <a:endParaRPr lang="en-US" sz="2800" dirty="0">
                <a:solidFill>
                  <a:srgbClr val="FF2F92"/>
                </a:solidFill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16"/>
              </p:custDataLst>
            </p:nvPr>
          </p:nvSpPr>
          <p:spPr>
            <a:xfrm>
              <a:off x="2947158" y="990600"/>
              <a:ext cx="2209800" cy="1676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21032040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000000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1b301402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00000B37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00028293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16" name="Rectangle 15"/>
            <p:cNvSpPr/>
            <p:nvPr>
              <p:custDataLst>
                <p:tags r:id="rId17"/>
              </p:custDataLst>
            </p:nvPr>
          </p:nvSpPr>
          <p:spPr>
            <a:xfrm>
              <a:off x="2947158" y="2667000"/>
              <a:ext cx="2209800" cy="1219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4"/>
                  </a:solidFill>
                  <a:latin typeface="Consolas" pitchFamily="49" charset="0"/>
                </a:rPr>
                <a:t>20 T	</a:t>
              </a:r>
              <a:r>
                <a:rPr lang="en-US" sz="2000" dirty="0" err="1">
                  <a:solidFill>
                    <a:schemeClr val="accent4"/>
                  </a:solidFill>
                  <a:latin typeface="Consolas" pitchFamily="49" charset="0"/>
                </a:rPr>
                <a:t>get_n</a:t>
              </a:r>
              <a:endParaRPr lang="en-US" sz="2000" dirty="0">
                <a:solidFill>
                  <a:schemeClr val="accent4"/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 D	pi</a:t>
              </a: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*UND* 	</a:t>
              </a:r>
              <a:r>
                <a:rPr lang="en-US" sz="2000" dirty="0" err="1">
                  <a:solidFill>
                    <a:schemeClr val="accent1"/>
                  </a:solidFill>
                  <a:latin typeface="Consolas" pitchFamily="49" charset="0"/>
                </a:rPr>
                <a:t>printf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*UND*	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usrid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4648200" y="143762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>
              <p:custDataLst>
                <p:tags r:id="rId18"/>
              </p:custDataLst>
            </p:nvPr>
          </p:nvSpPr>
          <p:spPr>
            <a:xfrm>
              <a:off x="2947158" y="3886200"/>
              <a:ext cx="2209800" cy="1066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28,JAL, printf</a:t>
              </a:r>
            </a:p>
            <a:p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010580" y="1159856"/>
              <a:ext cx="40908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24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28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2C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30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34</a:t>
              </a:r>
            </a:p>
          </p:txBody>
        </p:sp>
      </p:grpSp>
      <p:cxnSp>
        <p:nvCxnSpPr>
          <p:cNvPr id="109" name="Curved Connector 108"/>
          <p:cNvCxnSpPr/>
          <p:nvPr/>
        </p:nvCxnSpPr>
        <p:spPr>
          <a:xfrm rot="10800000">
            <a:off x="6730998" y="1111917"/>
            <a:ext cx="53171" cy="2894723"/>
          </a:xfrm>
          <a:prstGeom prst="bentConnector3">
            <a:avLst>
              <a:gd name="adj1" fmla="val 971723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08"/>
          <p:cNvCxnSpPr>
            <a:stCxn id="157" idx="3"/>
            <a:endCxn id="149" idx="3"/>
          </p:cNvCxnSpPr>
          <p:nvPr/>
        </p:nvCxnSpPr>
        <p:spPr>
          <a:xfrm flipH="1">
            <a:off x="7995353" y="1550567"/>
            <a:ext cx="262599" cy="3504392"/>
          </a:xfrm>
          <a:prstGeom prst="bentConnector3">
            <a:avLst>
              <a:gd name="adj1" fmla="val -9135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 rot="20068043">
            <a:off x="7775486" y="4935499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155" name="Curved Connector 108"/>
          <p:cNvCxnSpPr>
            <a:stCxn id="159" idx="3"/>
            <a:endCxn id="149" idx="3"/>
          </p:cNvCxnSpPr>
          <p:nvPr/>
        </p:nvCxnSpPr>
        <p:spPr>
          <a:xfrm flipH="1">
            <a:off x="7995353" y="2819745"/>
            <a:ext cx="210313" cy="2235214"/>
          </a:xfrm>
          <a:prstGeom prst="bentConnector3">
            <a:avLst>
              <a:gd name="adj1" fmla="val -11406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 rot="20068043">
            <a:off x="8038085" y="1431107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 rot="20068043">
            <a:off x="7985799" y="2700285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7910" y="5306895"/>
            <a:ext cx="218515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2"/>
                </a:solidFill>
              </a:rPr>
              <a:t>global variables</a:t>
            </a:r>
          </a:p>
          <a:p>
            <a:pPr algn="ctr"/>
            <a:r>
              <a:rPr lang="en-US" i="1" dirty="0">
                <a:solidFill>
                  <a:schemeClr val="accent2"/>
                </a:solidFill>
              </a:rPr>
              <a:t> go here (later)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5593158" y="1207532"/>
            <a:ext cx="338555" cy="68580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7" grpId="0" animBg="1"/>
      <p:bldP spid="59" grpId="0" animBg="1"/>
      <p:bldP spid="87" grpId="0" animBg="1"/>
      <p:bldP spid="88" grpId="0" animBg="1"/>
      <p:bldP spid="89" grpId="0" animBg="1"/>
      <p:bldP spid="94" grpId="0"/>
      <p:bldP spid="149" grpId="0"/>
      <p:bldP spid="157" grpId="0"/>
      <p:bldP spid="159" grpId="0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280158" y="685800"/>
            <a:ext cx="2209800" cy="48768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8"/>
            </p:custDataLst>
          </p:nvPr>
        </p:nvSpPr>
        <p:spPr>
          <a:xfrm>
            <a:off x="76200" y="457200"/>
            <a:ext cx="126509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3"/>
                </a:solidFill>
              </a:rPr>
              <a:t>main.o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9"/>
            </p:custDataLst>
          </p:nvPr>
        </p:nvSpPr>
        <p:spPr>
          <a:xfrm>
            <a:off x="280158" y="990600"/>
            <a:ext cx="2209800" cy="2051765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8C040000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</p:txBody>
      </p:sp>
      <p:sp>
        <p:nvSpPr>
          <p:cNvPr id="7" name="Rectangle 6"/>
          <p:cNvSpPr/>
          <p:nvPr>
            <p:custDataLst>
              <p:tags r:id="rId10"/>
            </p:custDataLst>
          </p:nvPr>
        </p:nvSpPr>
        <p:spPr>
          <a:xfrm>
            <a:off x="280158" y="3042365"/>
            <a:ext cx="2209800" cy="1529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D	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usrid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accent1"/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*UND* 	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pi</a:t>
            </a: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accent1"/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19400" y="5105400"/>
            <a:ext cx="2362200" cy="1676400"/>
            <a:chOff x="2819400" y="5105400"/>
            <a:chExt cx="2362200" cy="1676400"/>
          </a:xfrm>
        </p:grpSpPr>
        <p:sp>
          <p:nvSpPr>
            <p:cNvPr id="27" name="Rectangle 26"/>
            <p:cNvSpPr/>
            <p:nvPr>
              <p:custDataLst>
                <p:tags r:id="rId17"/>
              </p:custDataLst>
            </p:nvPr>
          </p:nvSpPr>
          <p:spPr>
            <a:xfrm>
              <a:off x="2971800" y="5410200"/>
              <a:ext cx="2209800" cy="13716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>
              <p:custDataLst>
                <p:tags r:id="rId18"/>
              </p:custDataLst>
            </p:nvPr>
          </p:nvSpPr>
          <p:spPr>
            <a:xfrm>
              <a:off x="2819400" y="5105400"/>
              <a:ext cx="1284326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chemeClr val="accent1"/>
                  </a:solidFill>
                </a:rPr>
                <a:t>printf.o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29" name="Rectangle 28"/>
            <p:cNvSpPr/>
            <p:nvPr>
              <p:custDataLst>
                <p:tags r:id="rId19"/>
              </p:custDataLst>
            </p:nvPr>
          </p:nvSpPr>
          <p:spPr>
            <a:xfrm>
              <a:off x="2971800" y="5715000"/>
              <a:ext cx="2209800" cy="3810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30" name="Rectangle 29"/>
            <p:cNvSpPr/>
            <p:nvPr>
              <p:custDataLst>
                <p:tags r:id="rId20"/>
              </p:custDataLst>
            </p:nvPr>
          </p:nvSpPr>
          <p:spPr>
            <a:xfrm>
              <a:off x="2971800" y="6096000"/>
              <a:ext cx="2209800" cy="457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3C T	</a:t>
              </a:r>
              <a:r>
                <a:rPr lang="en-US" sz="2000" dirty="0" err="1">
                  <a:solidFill>
                    <a:schemeClr val="accent1"/>
                  </a:solidFill>
                  <a:latin typeface="Consolas" pitchFamily="49" charset="0"/>
                </a:rPr>
                <a:t>printf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rot="16200000">
            <a:off x="-262343" y="1869557"/>
            <a:ext cx="764953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.text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641962" y="3295283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Symbol table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1981200" y="128522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2040066" y="2438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304800" y="59436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760" y="5712130"/>
            <a:ext cx="4427811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      JAL printf </a:t>
            </a:r>
            <a:r>
              <a:rPr lang="en-US" sz="2000" dirty="0">
                <a:solidFill>
                  <a:schemeClr val="accent1"/>
                </a:solidFill>
                <a:sym typeface="Wingdings"/>
              </a:rPr>
              <a:t> </a:t>
            </a:r>
            <a:r>
              <a:rPr lang="en-US" sz="2000" dirty="0">
                <a:solidFill>
                  <a:schemeClr val="accent1"/>
                </a:solidFill>
              </a:rPr>
              <a:t> JAL ???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Unresolved references to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printf and </a:t>
            </a:r>
            <a:r>
              <a:rPr lang="en-US" sz="2000" dirty="0" err="1">
                <a:solidFill>
                  <a:schemeClr val="accent1"/>
                </a:solidFill>
              </a:rPr>
              <a:t>get_n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02" name="Rectangle 101"/>
          <p:cNvSpPr/>
          <p:nvPr>
            <p:custDataLst>
              <p:tags r:id="rId11"/>
            </p:custDataLst>
          </p:nvPr>
        </p:nvSpPr>
        <p:spPr>
          <a:xfrm>
            <a:off x="280158" y="4572000"/>
            <a:ext cx="2209800" cy="990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40,JAL, </a:t>
            </a:r>
            <a:r>
              <a:rPr lang="en-US" sz="2000" dirty="0" err="1">
                <a:solidFill>
                  <a:schemeClr val="accent1"/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r>
              <a:rPr lang="en-US" sz="2000" dirty="0">
                <a:solidFill>
                  <a:schemeClr val="accent4"/>
                </a:solidFill>
                <a:latin typeface="Consolas" pitchFamily="49" charset="0"/>
              </a:rPr>
              <a:t>54,JAL, </a:t>
            </a:r>
            <a:r>
              <a:rPr lang="en-US" sz="2000" dirty="0" err="1">
                <a:solidFill>
                  <a:schemeClr val="accent4"/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4800" y="1249740"/>
            <a:ext cx="409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44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48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4C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54</a:t>
            </a:r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-636324" y="4976747"/>
            <a:ext cx="1574470" cy="30777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Relocation info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43200" y="457200"/>
            <a:ext cx="2413758" cy="4495800"/>
            <a:chOff x="2743200" y="457200"/>
            <a:chExt cx="2413758" cy="4495800"/>
          </a:xfrm>
        </p:grpSpPr>
        <p:sp>
          <p:nvSpPr>
            <p:cNvPr id="13" name="Rectangle 12"/>
            <p:cNvSpPr/>
            <p:nvPr>
              <p:custDataLst>
                <p:tags r:id="rId12"/>
              </p:custDataLst>
            </p:nvPr>
          </p:nvSpPr>
          <p:spPr>
            <a:xfrm>
              <a:off x="2947158" y="685800"/>
              <a:ext cx="2209800" cy="4267200"/>
            </a:xfrm>
            <a:prstGeom prst="rect">
              <a:avLst/>
            </a:prstGeom>
            <a:noFill/>
            <a:ln w="28575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>
              <p:custDataLst>
                <p:tags r:id="rId13"/>
              </p:custDataLst>
            </p:nvPr>
          </p:nvSpPr>
          <p:spPr>
            <a:xfrm>
              <a:off x="2743200" y="457200"/>
              <a:ext cx="1229696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2F9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2F92"/>
                  </a:solidFill>
                </a:rPr>
                <a:t>math.o</a:t>
              </a:r>
              <a:endParaRPr lang="en-US" sz="2800" dirty="0">
                <a:solidFill>
                  <a:srgbClr val="FF2F92"/>
                </a:solidFill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14"/>
              </p:custDataLst>
            </p:nvPr>
          </p:nvSpPr>
          <p:spPr>
            <a:xfrm>
              <a:off x="2947158" y="990600"/>
              <a:ext cx="2209800" cy="1676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21032040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000000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1b301402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00000B37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00028293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16" name="Rectangle 15"/>
            <p:cNvSpPr/>
            <p:nvPr>
              <p:custDataLst>
                <p:tags r:id="rId15"/>
              </p:custDataLst>
            </p:nvPr>
          </p:nvSpPr>
          <p:spPr>
            <a:xfrm>
              <a:off x="2947158" y="2667000"/>
              <a:ext cx="2209800" cy="1219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4"/>
                  </a:solidFill>
                  <a:latin typeface="Consolas" pitchFamily="49" charset="0"/>
                </a:rPr>
                <a:t>20 T	</a:t>
              </a:r>
              <a:r>
                <a:rPr lang="en-US" sz="2000" dirty="0" err="1">
                  <a:solidFill>
                    <a:schemeClr val="accent4"/>
                  </a:solidFill>
                  <a:latin typeface="Consolas" pitchFamily="49" charset="0"/>
                </a:rPr>
                <a:t>get_n</a:t>
              </a:r>
              <a:endParaRPr lang="en-US" sz="2000" dirty="0">
                <a:solidFill>
                  <a:schemeClr val="accent4"/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 D	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Consolas" pitchFamily="49" charset="0"/>
                </a:rPr>
                <a:t>pi</a:t>
              </a: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*UND* 	</a:t>
              </a:r>
              <a:r>
                <a:rPr lang="en-US" sz="2000" dirty="0" err="1">
                  <a:solidFill>
                    <a:schemeClr val="accent1"/>
                  </a:solidFill>
                  <a:latin typeface="Consolas" pitchFamily="49" charset="0"/>
                </a:rPr>
                <a:t>printf</a:t>
              </a:r>
              <a:endParaRPr lang="en-US" sz="2000" dirty="0">
                <a:solidFill>
                  <a:schemeClr val="accent1"/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*UND*	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usrid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4648200" y="143762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>
              <p:custDataLst>
                <p:tags r:id="rId16"/>
              </p:custDataLst>
            </p:nvPr>
          </p:nvSpPr>
          <p:spPr>
            <a:xfrm>
              <a:off x="2947158" y="3886200"/>
              <a:ext cx="2209800" cy="1066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accent1"/>
                  </a:solidFill>
                  <a:latin typeface="Consolas" pitchFamily="49" charset="0"/>
                </a:rPr>
                <a:t>28,JAL, printf</a:t>
              </a:r>
            </a:p>
            <a:p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010580" y="1159856"/>
              <a:ext cx="40908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24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28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2C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30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34</a:t>
              </a: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1" y="244913"/>
            <a:ext cx="8097063" cy="64739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Question 2</a:t>
            </a:r>
          </a:p>
        </p:txBody>
      </p:sp>
      <p:sp>
        <p:nvSpPr>
          <p:cNvPr id="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53357"/>
            <a:ext cx="457200" cy="604647"/>
          </a:xfrm>
        </p:spPr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5562600" y="1141756"/>
            <a:ext cx="3428857" cy="5106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733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34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30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8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2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Which which 2 symbols are currently assigned the same location?</a:t>
            </a:r>
          </a:p>
          <a:p>
            <a:endParaRPr lang="en-US" dirty="0"/>
          </a:p>
          <a:p>
            <a:pPr marL="514350" indent="-514350">
              <a:buFont typeface="Arial" charset="0"/>
              <a:buAutoNum type="alphaUcParenR"/>
            </a:pPr>
            <a:r>
              <a:rPr lang="en-US" dirty="0"/>
              <a:t> main &amp; printf</a:t>
            </a:r>
          </a:p>
          <a:p>
            <a:pPr marL="514350" indent="-514350">
              <a:buFont typeface="Arial" charset="0"/>
              <a:buAutoNum type="alphaUcParenR"/>
            </a:pPr>
            <a:r>
              <a:rPr lang="en-US" dirty="0" err="1"/>
              <a:t>usrid</a:t>
            </a:r>
            <a:r>
              <a:rPr lang="en-US" dirty="0"/>
              <a:t> &amp; pi</a:t>
            </a:r>
          </a:p>
          <a:p>
            <a:pPr marL="514350" indent="-514350">
              <a:buFont typeface="Arial" charset="0"/>
              <a:buAutoNum type="alphaUcParenR"/>
            </a:pPr>
            <a:r>
              <a:rPr lang="en-US" dirty="0" err="1"/>
              <a:t>get_n</a:t>
            </a:r>
            <a:r>
              <a:rPr lang="en-US" dirty="0"/>
              <a:t> &amp; printf</a:t>
            </a:r>
          </a:p>
          <a:p>
            <a:pPr marL="514350" indent="-514350">
              <a:buFont typeface="Arial" charset="0"/>
              <a:buAutoNum type="alphaUcParenR"/>
            </a:pPr>
            <a:r>
              <a:rPr lang="en-US" dirty="0"/>
              <a:t>main </a:t>
            </a:r>
            <a:r>
              <a:rPr lang="en-US"/>
              <a:t>&amp; usrid</a:t>
            </a:r>
            <a:endParaRPr lang="en-US" dirty="0"/>
          </a:p>
          <a:p>
            <a:pPr marL="514350" indent="-514350">
              <a:buFont typeface="Arial" charset="0"/>
              <a:buAutoNum type="alphaUcParenR"/>
            </a:pPr>
            <a:r>
              <a:rPr lang="en-US" dirty="0"/>
              <a:t>main &amp; pi</a:t>
            </a:r>
          </a:p>
        </p:txBody>
      </p:sp>
    </p:spTree>
    <p:extLst>
      <p:ext uri="{BB962C8B-B14F-4D97-AF65-F5344CB8AC3E}">
        <p14:creationId xmlns:p14="http://schemas.microsoft.com/office/powerpoint/2010/main" val="2535277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181600" y="381000"/>
            <a:ext cx="3371469" cy="6477000"/>
            <a:chOff x="5181600" y="381000"/>
            <a:chExt cx="3371469" cy="6477000"/>
          </a:xfrm>
        </p:grpSpPr>
        <p:sp>
          <p:nvSpPr>
            <p:cNvPr id="56" name="Rectangle 55"/>
            <p:cNvSpPr/>
            <p:nvPr>
              <p:custDataLst>
                <p:tags r:id="rId18"/>
              </p:custDataLst>
            </p:nvPr>
          </p:nvSpPr>
          <p:spPr>
            <a:xfrm>
              <a:off x="6343269" y="914400"/>
              <a:ext cx="2209800" cy="44196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21032040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40023C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1b301402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2"/>
                  </a:solidFill>
                  <a:latin typeface="Consolas" pitchFamily="49" charset="0"/>
                </a:rPr>
                <a:t>10000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B37</a:t>
              </a:r>
              <a:endParaRPr lang="en-US" sz="2000" dirty="0">
                <a:solidFill>
                  <a:schemeClr val="accent2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2"/>
                  </a:solidFill>
                  <a:latin typeface="Consolas" pitchFamily="49" charset="0"/>
                </a:rPr>
                <a:t>004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28293</a:t>
              </a:r>
              <a:endParaRPr lang="en-US" sz="2000" dirty="0">
                <a:solidFill>
                  <a:schemeClr val="accent2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40023C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21035000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1b80050c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8C048004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21047002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400020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10201000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21040330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22500102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55" name="Rectangle 54"/>
            <p:cNvSpPr/>
            <p:nvPr>
              <p:custDataLst>
                <p:tags r:id="rId19"/>
              </p:custDataLst>
            </p:nvPr>
          </p:nvSpPr>
          <p:spPr>
            <a:xfrm>
              <a:off x="6343269" y="685800"/>
              <a:ext cx="2209800" cy="6172200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>
              <p:custDataLst>
                <p:tags r:id="rId20"/>
              </p:custDataLst>
            </p:nvPr>
          </p:nvSpPr>
          <p:spPr>
            <a:xfrm>
              <a:off x="6235118" y="381000"/>
              <a:ext cx="1544012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chemeClr val="accent6">
                      <a:lumMod val="50000"/>
                    </a:schemeClr>
                  </a:solidFill>
                </a:rPr>
                <a:t>sum.exe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81600" y="8382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0040 0000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181600" y="2526268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0040 0100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1600" y="42672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0040 0200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81600" y="52578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1000 0000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 rot="16200000">
              <a:off x="5379959" y="3206179"/>
              <a:ext cx="764953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>
                  <a:solidFill>
                    <a:schemeClr val="accent1"/>
                  </a:solidFill>
                </a:rPr>
                <a:t>.</a:t>
              </a:r>
              <a:r>
                <a:rPr lang="en-US" sz="2400" dirty="0">
                  <a:solidFill>
                    <a:schemeClr val="accent1"/>
                  </a:solidFill>
                </a:rPr>
                <a:t>text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5413622" y="5665937"/>
              <a:ext cx="697627" cy="338554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200" dirty="0">
                  <a:solidFill>
                    <a:schemeClr val="accent4"/>
                  </a:solidFill>
                  <a:latin typeface="Arial Narrow" charset="0"/>
                  <a:ea typeface="Arial Narrow" charset="0"/>
                  <a:cs typeface="Arial Narrow" charset="0"/>
                </a:rPr>
                <a:t>.</a:t>
              </a:r>
              <a:r>
                <a:rPr lang="en-US" sz="2200" dirty="0">
                  <a:solidFill>
                    <a:schemeClr val="accent2"/>
                  </a:solidFill>
                  <a:latin typeface="Arial Narrow" charset="0"/>
                  <a:ea typeface="Arial Narrow" charset="0"/>
                  <a:cs typeface="Arial Narrow" charset="0"/>
                </a:rPr>
                <a:t>data</a:t>
              </a:r>
            </a:p>
          </p:txBody>
        </p:sp>
      </p:grpSp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i="0" kern="1200" cap="small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0A56F-BD0F-4BDF-9912-D1E89E9626C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280158" y="685800"/>
            <a:ext cx="2209800" cy="48768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8"/>
            </p:custDataLst>
          </p:nvPr>
        </p:nvSpPr>
        <p:spPr>
          <a:xfrm>
            <a:off x="76200" y="457200"/>
            <a:ext cx="126509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3"/>
                </a:solidFill>
              </a:rPr>
              <a:t>main.o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9"/>
            </p:custDataLst>
          </p:nvPr>
        </p:nvSpPr>
        <p:spPr>
          <a:xfrm>
            <a:off x="280158" y="990600"/>
            <a:ext cx="2209800" cy="2051765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8C040000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000000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EF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</p:txBody>
      </p:sp>
      <p:sp>
        <p:nvSpPr>
          <p:cNvPr id="7" name="Rectangle 6"/>
          <p:cNvSpPr/>
          <p:nvPr>
            <p:custDataLst>
              <p:tags r:id="rId10"/>
            </p:custDataLst>
          </p:nvPr>
        </p:nvSpPr>
        <p:spPr>
          <a:xfrm>
            <a:off x="280158" y="3042365"/>
            <a:ext cx="2209800" cy="1529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 D	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usrid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*UND* 	pi</a:t>
            </a:r>
          </a:p>
          <a:p>
            <a:pPr>
              <a:tabLst>
                <a:tab pos="1030288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*UND* 	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62343" y="1869557"/>
            <a:ext cx="764953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.text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604549" y="3515539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Symbol table</a:t>
            </a:r>
          </a:p>
        </p:txBody>
      </p:sp>
      <p:sp>
        <p:nvSpPr>
          <p:cNvPr id="54" name="5-Point Star 53"/>
          <p:cNvSpPr/>
          <p:nvPr/>
        </p:nvSpPr>
        <p:spPr>
          <a:xfrm>
            <a:off x="304800" y="59436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9394" y="5723758"/>
            <a:ext cx="4724401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      LA = LUI/ADDI  ”</a:t>
            </a:r>
            <a:r>
              <a:rPr lang="en-US" dirty="0" err="1">
                <a:solidFill>
                  <a:schemeClr val="accent2"/>
                </a:solidFill>
              </a:rPr>
              <a:t>usrid</a:t>
            </a:r>
            <a:r>
              <a:rPr lang="en-US" dirty="0">
                <a:solidFill>
                  <a:schemeClr val="accent2"/>
                </a:solidFill>
              </a:rPr>
              <a:t>” </a:t>
            </a:r>
            <a:r>
              <a:rPr lang="en-US" dirty="0">
                <a:solidFill>
                  <a:schemeClr val="accent2"/>
                </a:solidFill>
                <a:sym typeface="Wingdings"/>
              </a:rPr>
              <a:t> </a:t>
            </a:r>
            <a:r>
              <a:rPr lang="en-US" dirty="0">
                <a:solidFill>
                  <a:schemeClr val="accent2"/>
                </a:solidFill>
              </a:rPr>
              <a:t>???</a:t>
            </a:r>
          </a:p>
          <a:p>
            <a:r>
              <a:rPr lang="en-US" dirty="0">
                <a:solidFill>
                  <a:schemeClr val="accent1"/>
                </a:solidFill>
              </a:rPr>
              <a:t>Unresolved references to </a:t>
            </a:r>
            <a:r>
              <a:rPr lang="en-US" dirty="0" err="1">
                <a:solidFill>
                  <a:schemeClr val="accent1"/>
                </a:solidFill>
              </a:rPr>
              <a:t>userid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Need address of global variable</a:t>
            </a:r>
          </a:p>
        </p:txBody>
      </p:sp>
      <p:sp>
        <p:nvSpPr>
          <p:cNvPr id="57" name="Rectangle 56"/>
          <p:cNvSpPr/>
          <p:nvPr>
            <p:custDataLst>
              <p:tags r:id="rId11"/>
            </p:custDataLst>
          </p:nvPr>
        </p:nvSpPr>
        <p:spPr>
          <a:xfrm>
            <a:off x="6343269" y="5858470"/>
            <a:ext cx="2209800" cy="99953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Entry:0040 0100</a:t>
            </a:r>
          </a:p>
          <a:p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text: 0040 0000</a:t>
            </a:r>
          </a:p>
          <a:p>
            <a:r>
              <a:rPr lang="en-US" sz="1900" dirty="0">
                <a:solidFill>
                  <a:schemeClr val="accent2"/>
                </a:solidFill>
                <a:latin typeface="Consolas" pitchFamily="49" charset="0"/>
              </a:rPr>
              <a:t>data: 1000 0000</a:t>
            </a:r>
          </a:p>
        </p:txBody>
      </p:sp>
      <p:sp>
        <p:nvSpPr>
          <p:cNvPr id="87" name="TextBox 86"/>
          <p:cNvSpPr txBox="1"/>
          <p:nvPr/>
        </p:nvSpPr>
        <p:spPr>
          <a:xfrm rot="16200000">
            <a:off x="6177564" y="1606504"/>
            <a:ext cx="839140" cy="369332"/>
          </a:xfrm>
          <a:prstGeom prst="rect">
            <a:avLst/>
          </a:prstGeom>
          <a:noFill/>
          <a:ln>
            <a:solidFill>
              <a:srgbClr val="FF2F92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sz="2400" dirty="0">
                <a:solidFill>
                  <a:srgbClr val="FF2F92"/>
                </a:solidFill>
              </a:rPr>
              <a:t>math</a:t>
            </a:r>
          </a:p>
        </p:txBody>
      </p:sp>
      <p:sp>
        <p:nvSpPr>
          <p:cNvPr id="88" name="TextBox 87"/>
          <p:cNvSpPr txBox="1"/>
          <p:nvPr/>
        </p:nvSpPr>
        <p:spPr>
          <a:xfrm rot="16200000">
            <a:off x="6245384" y="3129627"/>
            <a:ext cx="809837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main</a:t>
            </a:r>
          </a:p>
        </p:txBody>
      </p:sp>
      <p:sp>
        <p:nvSpPr>
          <p:cNvPr id="89" name="TextBox 88"/>
          <p:cNvSpPr txBox="1"/>
          <p:nvPr/>
        </p:nvSpPr>
        <p:spPr>
          <a:xfrm rot="16200000">
            <a:off x="6209895" y="4501227"/>
            <a:ext cx="88081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printf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2" name="Rectangle 101"/>
          <p:cNvSpPr/>
          <p:nvPr>
            <p:custDataLst>
              <p:tags r:id="rId12"/>
            </p:custDataLst>
          </p:nvPr>
        </p:nvSpPr>
        <p:spPr>
          <a:xfrm>
            <a:off x="280158" y="4572000"/>
            <a:ext cx="2209800" cy="990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40,JAL,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printf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...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54,JAL,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get_n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4800" y="1249740"/>
            <a:ext cx="409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44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48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4C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54</a:t>
            </a:r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-636324" y="4976747"/>
            <a:ext cx="1574470" cy="30777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rPr>
              <a:t>Relocation info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43200" y="457200"/>
            <a:ext cx="2413758" cy="4495800"/>
            <a:chOff x="2743200" y="457200"/>
            <a:chExt cx="2413758" cy="4495800"/>
          </a:xfrm>
        </p:grpSpPr>
        <p:sp>
          <p:nvSpPr>
            <p:cNvPr id="13" name="Rectangle 12"/>
            <p:cNvSpPr/>
            <p:nvPr>
              <p:custDataLst>
                <p:tags r:id="rId13"/>
              </p:custDataLst>
            </p:nvPr>
          </p:nvSpPr>
          <p:spPr>
            <a:xfrm>
              <a:off x="2947158" y="685800"/>
              <a:ext cx="2209800" cy="4267200"/>
            </a:xfrm>
            <a:prstGeom prst="rect">
              <a:avLst/>
            </a:prstGeom>
            <a:noFill/>
            <a:ln w="28575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>
              <p:custDataLst>
                <p:tags r:id="rId14"/>
              </p:custDataLst>
            </p:nvPr>
          </p:nvSpPr>
          <p:spPr>
            <a:xfrm>
              <a:off x="2743200" y="457200"/>
              <a:ext cx="1229696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2F9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2F92"/>
                  </a:solidFill>
                </a:rPr>
                <a:t>math.o</a:t>
              </a:r>
              <a:endParaRPr lang="en-US" sz="2800" dirty="0">
                <a:solidFill>
                  <a:srgbClr val="FF2F92"/>
                </a:solidFill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15"/>
              </p:custDataLst>
            </p:nvPr>
          </p:nvSpPr>
          <p:spPr>
            <a:xfrm>
              <a:off x="2947158" y="990600"/>
              <a:ext cx="2209800" cy="1676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21032040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000000</a:t>
              </a:r>
              <a:r>
                <a:rPr lang="en-US" sz="2000" dirty="0">
                  <a:solidFill>
                    <a:schemeClr val="tx2"/>
                  </a:solidFill>
                  <a:latin typeface="Consolas" pitchFamily="49" charset="0"/>
                </a:rPr>
                <a:t>EF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1b301402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2"/>
                  </a:solidFill>
                  <a:latin typeface="Consolas" pitchFamily="49" charset="0"/>
                </a:rPr>
                <a:t>00000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B37</a:t>
              </a:r>
              <a:endParaRPr lang="en-US" sz="2000" dirty="0">
                <a:solidFill>
                  <a:schemeClr val="accent2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accent2"/>
                  </a:solidFill>
                  <a:latin typeface="Consolas" pitchFamily="49" charset="0"/>
                </a:rPr>
                <a:t>000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28293</a:t>
              </a:r>
              <a:endParaRPr lang="en-US" sz="2000" dirty="0">
                <a:solidFill>
                  <a:schemeClr val="accent2"/>
                </a:solidFill>
                <a:latin typeface="Consolas" pitchFamily="49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...</a:t>
              </a:r>
            </a:p>
          </p:txBody>
        </p:sp>
        <p:sp>
          <p:nvSpPr>
            <p:cNvPr id="16" name="Rectangle 15"/>
            <p:cNvSpPr/>
            <p:nvPr>
              <p:custDataLst>
                <p:tags r:id="rId16"/>
              </p:custDataLst>
            </p:nvPr>
          </p:nvSpPr>
          <p:spPr>
            <a:xfrm>
              <a:off x="2947158" y="2667000"/>
              <a:ext cx="2209800" cy="1219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20 T	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get_n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00 D	</a:t>
              </a: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pi</a:t>
              </a:r>
            </a:p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*UND* 	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printf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endParaRPr>
            </a:p>
            <a:p>
              <a:r>
                <a:rPr lang="en-US" sz="2000" b="1" dirty="0">
                  <a:solidFill>
                    <a:schemeClr val="accent2"/>
                  </a:solidFill>
                  <a:latin typeface="Consolas" pitchFamily="49" charset="0"/>
                </a:rPr>
                <a:t>*UND*	</a:t>
              </a:r>
              <a:r>
                <a:rPr lang="en-US" sz="2000" b="1" dirty="0" err="1">
                  <a:solidFill>
                    <a:schemeClr val="accent2"/>
                  </a:solidFill>
                  <a:latin typeface="Consolas" pitchFamily="49" charset="0"/>
                </a:rPr>
                <a:t>usrid</a:t>
              </a:r>
              <a:endParaRPr lang="en-US" sz="2000" b="1" dirty="0">
                <a:solidFill>
                  <a:schemeClr val="accent2"/>
                </a:solidFill>
                <a:latin typeface="Consolas" pitchFamily="49" charset="0"/>
              </a:endParaRP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4648200" y="1905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>
              <p:custDataLst>
                <p:tags r:id="rId17"/>
              </p:custDataLst>
            </p:nvPr>
          </p:nvSpPr>
          <p:spPr>
            <a:xfrm>
              <a:off x="2947158" y="3886200"/>
              <a:ext cx="2209800" cy="1066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2F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Consolas" pitchFamily="49" charset="0"/>
                </a:rPr>
                <a:t>28,JAL, printf</a:t>
              </a:r>
            </a:p>
            <a:p>
              <a:r>
                <a:rPr lang="en-US" sz="2000" dirty="0">
                  <a:solidFill>
                    <a:schemeClr val="accent2"/>
                  </a:solidFill>
                  <a:latin typeface="Consolas" pitchFamily="49" charset="0"/>
                </a:rPr>
                <a:t>30,LUI, </a:t>
              </a:r>
              <a:r>
                <a:rPr lang="en-US" sz="2000" dirty="0" err="1">
                  <a:solidFill>
                    <a:schemeClr val="accent2"/>
                  </a:solidFill>
                  <a:latin typeface="Consolas" pitchFamily="49" charset="0"/>
                </a:rPr>
                <a:t>usrid</a:t>
              </a:r>
              <a:endParaRPr lang="en-US" sz="2000" dirty="0">
                <a:solidFill>
                  <a:schemeClr val="accent2"/>
                </a:solidFill>
                <a:latin typeface="Consolas" pitchFamily="49" charset="0"/>
              </a:endParaRPr>
            </a:p>
            <a:p>
              <a:r>
                <a:rPr lang="en-US" sz="2000" dirty="0">
                  <a:solidFill>
                    <a:schemeClr val="accent2"/>
                  </a:solidFill>
                  <a:latin typeface="Consolas" pitchFamily="49" charset="0"/>
                </a:rPr>
                <a:t>34,LA,  </a:t>
              </a:r>
              <a:r>
                <a:rPr lang="en-US" sz="2000" dirty="0" err="1">
                  <a:solidFill>
                    <a:schemeClr val="accent2"/>
                  </a:solidFill>
                  <a:latin typeface="Consolas" pitchFamily="49" charset="0"/>
                </a:rPr>
                <a:t>usrid</a:t>
              </a:r>
              <a:endParaRPr lang="en-US" sz="2000" dirty="0">
                <a:solidFill>
                  <a:schemeClr val="accent2"/>
                </a:solidFill>
                <a:latin typeface="Consolas" pitchFamily="49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010580" y="1159856"/>
              <a:ext cx="40908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24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28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2C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30</a:t>
              </a:r>
            </a:p>
            <a:p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34</a:t>
              </a:r>
            </a:p>
          </p:txBody>
        </p:sp>
      </p:grpSp>
      <p:sp>
        <p:nvSpPr>
          <p:cNvPr id="149" name="TextBox 148"/>
          <p:cNvSpPr txBox="1"/>
          <p:nvPr/>
        </p:nvSpPr>
        <p:spPr>
          <a:xfrm rot="20068043">
            <a:off x="7775486" y="4935499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 rot="20068043">
            <a:off x="8038085" y="1431107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 rot="20068043">
            <a:off x="7985799" y="2700285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3269" y="5307338"/>
            <a:ext cx="2209800" cy="600164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00000003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0077616B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5593158" y="1207532"/>
            <a:ext cx="338555" cy="68580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280932" y="52959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pi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57863" y="5590401"/>
            <a:ext cx="5001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usrid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7" name="5-Point Star 66"/>
          <p:cNvSpPr/>
          <p:nvPr/>
        </p:nvSpPr>
        <p:spPr>
          <a:xfrm>
            <a:off x="4648200" y="22098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 rot="21276221">
            <a:off x="3824110" y="4617538"/>
            <a:ext cx="245926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Notice: </a:t>
            </a:r>
            <a:r>
              <a:rPr lang="en-US" dirty="0" err="1">
                <a:solidFill>
                  <a:schemeClr val="accent2"/>
                </a:solidFill>
              </a:rPr>
              <a:t>usrid</a:t>
            </a:r>
            <a:r>
              <a:rPr lang="en-US" dirty="0">
                <a:solidFill>
                  <a:schemeClr val="accent2"/>
                </a:solidFill>
              </a:rPr>
              <a:t> gets relocated due to collision with pi</a:t>
            </a:r>
          </a:p>
        </p:txBody>
      </p:sp>
      <p:sp>
        <p:nvSpPr>
          <p:cNvPr id="69" name="TextBox 68"/>
          <p:cNvSpPr txBox="1"/>
          <p:nvPr/>
        </p:nvSpPr>
        <p:spPr>
          <a:xfrm rot="21276221">
            <a:off x="7831836" y="1131746"/>
            <a:ext cx="1685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  LA </a:t>
            </a:r>
            <a:r>
              <a:rPr lang="en-US" dirty="0" err="1">
                <a:solidFill>
                  <a:schemeClr val="accent1"/>
                </a:solidFill>
              </a:rPr>
              <a:t>num</a:t>
            </a:r>
            <a:r>
              <a:rPr lang="en-US" dirty="0">
                <a:solidFill>
                  <a:schemeClr val="accent1"/>
                </a:solidFill>
              </a:rPr>
              <a:t>:</a:t>
            </a:r>
          </a:p>
          <a:p>
            <a:r>
              <a:rPr lang="en-US" dirty="0">
                <a:solidFill>
                  <a:schemeClr val="accent1"/>
                </a:solidFill>
              </a:rPr>
              <a:t>LUI  </a:t>
            </a:r>
            <a:r>
              <a:rPr lang="en-US" dirty="0">
                <a:solidFill>
                  <a:schemeClr val="accent2"/>
                </a:solidFill>
              </a:rPr>
              <a:t>10000</a:t>
            </a:r>
          </a:p>
          <a:p>
            <a:r>
              <a:rPr lang="en-US" dirty="0">
                <a:solidFill>
                  <a:schemeClr val="accent1"/>
                </a:solidFill>
              </a:rPr>
              <a:t>ADDI </a:t>
            </a:r>
            <a:r>
              <a:rPr lang="en-US" dirty="0">
                <a:solidFill>
                  <a:schemeClr val="accent2"/>
                </a:solidFill>
              </a:rPr>
              <a:t>004</a:t>
            </a:r>
          </a:p>
        </p:txBody>
      </p:sp>
    </p:spTree>
    <p:extLst>
      <p:ext uri="{BB962C8B-B14F-4D97-AF65-F5344CB8AC3E}">
        <p14:creationId xmlns:p14="http://schemas.microsoft.com/office/powerpoint/2010/main" val="40445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7" grpId="0" animBg="1"/>
      <p:bldP spid="87" grpId="0" animBg="1"/>
      <p:bldP spid="88" grpId="0" animBg="1"/>
      <p:bldP spid="89" grpId="0" animBg="1"/>
      <p:bldP spid="149" grpId="0"/>
      <p:bldP spid="157" grpId="0"/>
      <p:bldP spid="159" grpId="0"/>
      <p:bldP spid="11" grpId="0" animBg="1"/>
      <p:bldP spid="12" grpId="0" animBg="1"/>
      <p:bldP spid="66" grpId="0"/>
      <p:bldP spid="68" grpId="0" animBg="1"/>
      <p:bldP spid="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597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762001"/>
            <a:ext cx="5181600" cy="3048000"/>
          </a:xfrm>
          <a:ln w="28575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Where does the assembler place the following symbols in the object file that it creates? </a:t>
            </a:r>
          </a:p>
          <a:p>
            <a:pPr marL="0" indent="0">
              <a:buNone/>
            </a:pPr>
            <a:r>
              <a:rPr lang="en-US" sz="2400" dirty="0"/>
              <a:t>A. Text Segment</a:t>
            </a:r>
            <a:br>
              <a:rPr lang="en-US" sz="2400" dirty="0"/>
            </a:br>
            <a:r>
              <a:rPr lang="en-US" sz="2400" dirty="0"/>
              <a:t>B. Data Segment</a:t>
            </a:r>
            <a:br>
              <a:rPr lang="en-US" sz="2400" dirty="0"/>
            </a:br>
            <a:r>
              <a:rPr lang="en-US" sz="2400" dirty="0"/>
              <a:t>C. Exported reference in symbol table</a:t>
            </a:r>
          </a:p>
          <a:p>
            <a:pPr marL="0" indent="0">
              <a:buNone/>
            </a:pPr>
            <a:r>
              <a:rPr lang="en-US" sz="2400" dirty="0"/>
              <a:t>D.  Imported reference in symbol table</a:t>
            </a:r>
          </a:p>
          <a:p>
            <a:pPr marL="0" indent="0">
              <a:buNone/>
            </a:pPr>
            <a:r>
              <a:rPr lang="en-US" sz="2400" dirty="0"/>
              <a:t>E. None of the above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i="0" kern="1200" cap="small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0A56F-BD0F-4BDF-9912-D1E89E9626C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0" y="1650672"/>
            <a:ext cx="9144000" cy="520732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#include &lt;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stdio.h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&gt; 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#include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heaplib.h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endParaRPr lang="en-US" sz="2000" dirty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#define HEAP SIZE 16 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static int ARR SIZE = 4; </a:t>
            </a:r>
          </a:p>
          <a:p>
            <a:endParaRPr lang="en-US" sz="2000" dirty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 main() { 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char heap[HEAP SIZE];</a:t>
            </a:r>
            <a:b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hl_init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(heap, HEAP SIZE *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sizeof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(char));</a:t>
            </a:r>
            <a:b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char*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= (char *) hl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(heap, ARR SIZE *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sizeof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(char)); 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[0] = ’h’; 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[1] = ’i’; 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[2] = ’\0’;    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  printf(%s\n, </a:t>
            </a: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); return 0; 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}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5168205"/>
            <a:ext cx="3276600" cy="138499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Q1: HEAP_SIZE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Q2: ARR_SIZE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Q3: </a:t>
            </a:r>
            <a:r>
              <a:rPr lang="en-US" sz="2800" dirty="0" err="1">
                <a:solidFill>
                  <a:schemeClr val="accent1"/>
                </a:solidFill>
              </a:rPr>
              <a:t>hl_init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85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Loader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7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Executable Code (e.g.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a.out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</a:t>
            </a:r>
            <a:r>
              <a:rPr lang="en-US"/>
              <a:t> RISC-V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&lt;program is run&gt;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Executable files are stored on disk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one is run, loader’s job is to load it into memory and start it running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reality, loader is the operating system (OS)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loading is one of the OS tasks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722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Loader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7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Reads executable file’s header to determine size of text and data segments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Creates new address space for program large enough to hold text and data segments, along with a stack segment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more on this later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Copies instructions and data from executable file into the new address space</a:t>
            </a:r>
            <a:endParaRPr/>
          </a:p>
          <a:p>
            <a: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6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Loader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7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 startAt="4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Copies arguments passed to the program onto the stack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 startAt="4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Initializes machine registers</a:t>
            </a:r>
            <a:endParaRPr/>
          </a:p>
          <a:p>
            <a:pPr marL="914400" marR="0" lvl="1" indent="-5207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registers cleared, but stack pointer assigned address of 1st free stack location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arenR" startAt="4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Jumps to start-up routine that copies program’s arguments from stack to registers and sets the PC</a:t>
            </a:r>
            <a:endParaRPr/>
          </a:p>
          <a:p>
            <a:pPr marL="914400" marR="0" lvl="1" indent="-5207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main routine returns, start-up routine terminates program with the exit system call</a:t>
            </a:r>
            <a:endParaRPr/>
          </a:p>
          <a:p>
            <a:pPr marL="342900" marR="0" lvl="0" indent="-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288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69009" y="228600"/>
            <a:ext cx="8405982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Shared Libraries</a:t>
            </a:r>
          </a:p>
        </p:txBody>
      </p:sp>
      <p:sp>
        <p:nvSpPr>
          <p:cNvPr id="31713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1440" y="990600"/>
            <a:ext cx="9509760" cy="574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Q: Every program contains parts of same library?!?</a:t>
            </a:r>
          </a:p>
          <a:p>
            <a:pPr marL="0" indent="0">
              <a:buNone/>
            </a:pPr>
            <a:r>
              <a:rPr lang="en-US" sz="3200" dirty="0"/>
              <a:t>A: No, they can use shared libraries</a:t>
            </a:r>
          </a:p>
          <a:p>
            <a:pPr lvl="1"/>
            <a:r>
              <a:rPr lang="en-US" sz="2800" dirty="0"/>
              <a:t>Executables all point to single </a:t>
            </a:r>
            <a:r>
              <a:rPr lang="en-US" sz="2800" i="1" dirty="0">
                <a:solidFill>
                  <a:schemeClr val="accent1"/>
                </a:solidFill>
              </a:rPr>
              <a:t>shared library </a:t>
            </a:r>
            <a:r>
              <a:rPr lang="en-US" sz="2800" dirty="0"/>
              <a:t>on disk</a:t>
            </a:r>
          </a:p>
          <a:p>
            <a:pPr lvl="1"/>
            <a:r>
              <a:rPr lang="en-US" sz="2800" dirty="0"/>
              <a:t>final linking (and relocations) done by the loader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dirty="0"/>
              <a:t>Optimizations:</a:t>
            </a:r>
          </a:p>
          <a:p>
            <a:pPr lvl="1"/>
            <a:r>
              <a:rPr lang="en-US" sz="2800" dirty="0"/>
              <a:t>Library compiled at fixed non-zero address </a:t>
            </a:r>
          </a:p>
          <a:p>
            <a:pPr lvl="1"/>
            <a:r>
              <a:rPr lang="en-US" sz="2800" dirty="0"/>
              <a:t>Jump table in each program instead of relocations</a:t>
            </a:r>
          </a:p>
          <a:p>
            <a:pPr lvl="1"/>
            <a:r>
              <a:rPr lang="en-US" sz="2800" dirty="0"/>
              <a:t>Can even patch jumps on-the-fly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i="0" kern="1200" cap="small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0A56F-BD0F-4BDF-9912-D1E89E9626C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84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28600" y="685799"/>
            <a:ext cx="8686800" cy="66691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#include &lt;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stdio.h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pPr marL="0" indent="0"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int n = 100;</a:t>
            </a:r>
          </a:p>
          <a:p>
            <a:pPr marL="0" indent="0"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int main (int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argc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, char*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argv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[ ]) {</a:t>
            </a:r>
          </a:p>
          <a:p>
            <a:pPr marL="0" indent="0">
              <a:buNone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int i;</a:t>
            </a:r>
          </a:p>
          <a:p>
            <a:pPr marL="0" indent="0">
              <a:buNone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int m = n;</a:t>
            </a:r>
          </a:p>
          <a:p>
            <a:pPr marL="0" indent="0">
              <a:buNone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int sum = 0;</a:t>
            </a:r>
          </a:p>
          <a:p>
            <a:pPr marL="0" indent="0">
              <a:buNone/>
              <a:tabLst>
                <a:tab pos="800100" algn="l"/>
                <a:tab pos="1600200" algn="l"/>
                <a:tab pos="1828800" algn="l"/>
              </a:tabLst>
            </a:pP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for (i = 1; i &lt;= m; i++) {</a:t>
            </a:r>
          </a:p>
          <a:p>
            <a:pPr marL="0" indent="0">
              <a:buNone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  sum += i;</a:t>
            </a:r>
          </a:p>
          <a:p>
            <a:pPr marL="0" indent="0">
              <a:buNone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}</a:t>
            </a:r>
          </a:p>
          <a:p>
            <a:pPr marL="0" indent="0">
              <a:buNone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printf ("Sum 1 to %d is %d\n", n, sum);</a:t>
            </a:r>
          </a:p>
          <a:p>
            <a:pPr marL="0" indent="0"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91440" y="28253"/>
            <a:ext cx="8961120" cy="761999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sum.c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7115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GB" dirty="0"/>
              <a:t>Static and Dynamic Linking</a:t>
            </a:r>
          </a:p>
        </p:txBody>
      </p:sp>
      <p:sp>
        <p:nvSpPr>
          <p:cNvPr id="26306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1197678"/>
            <a:ext cx="93726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accent1"/>
                </a:solidFill>
              </a:rPr>
              <a:t>Static linking</a:t>
            </a:r>
          </a:p>
          <a:p>
            <a:pPr lvl="1"/>
            <a:r>
              <a:rPr lang="en-GB" sz="2800" dirty="0"/>
              <a:t>Big executable files (all/most of needed libraries inside)</a:t>
            </a:r>
          </a:p>
          <a:p>
            <a:pPr lvl="1"/>
            <a:r>
              <a:rPr lang="en-GB" sz="2800" dirty="0"/>
              <a:t>Don’t benefit from updates to library</a:t>
            </a:r>
          </a:p>
          <a:p>
            <a:pPr lvl="1"/>
            <a:r>
              <a:rPr lang="en-GB" sz="2800" dirty="0"/>
              <a:t>No load-time linking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>
                <a:solidFill>
                  <a:schemeClr val="accent1"/>
                </a:solidFill>
              </a:rPr>
              <a:t>Dynamic linking </a:t>
            </a:r>
          </a:p>
          <a:p>
            <a:pPr lvl="1"/>
            <a:r>
              <a:rPr lang="en-GB" sz="2800" dirty="0"/>
              <a:t>Small executable files (just point to shared library)</a:t>
            </a:r>
          </a:p>
          <a:p>
            <a:pPr lvl="1"/>
            <a:r>
              <a:rPr lang="en-GB" sz="2800" dirty="0"/>
              <a:t>Library update benefits all programs that use it</a:t>
            </a:r>
          </a:p>
          <a:p>
            <a:pPr lvl="1"/>
            <a:r>
              <a:rPr lang="en-GB" sz="2800" dirty="0"/>
              <a:t>Load-time cost to do final linking</a:t>
            </a:r>
          </a:p>
          <a:p>
            <a:pPr lvl="2"/>
            <a:r>
              <a:rPr lang="en-GB" sz="2400" dirty="0"/>
              <a:t>But </a:t>
            </a:r>
            <a:r>
              <a:rPr lang="en-GB" sz="2400" dirty="0" err="1"/>
              <a:t>dll</a:t>
            </a:r>
            <a:r>
              <a:rPr lang="en-GB" sz="2400" dirty="0"/>
              <a:t> code is probably already in memory</a:t>
            </a:r>
          </a:p>
          <a:p>
            <a:pPr lvl="2"/>
            <a:r>
              <a:rPr lang="en-GB" sz="2400" dirty="0"/>
              <a:t>And can do the linking incrementally, on-demand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i="0" kern="1200" cap="small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0A56F-BD0F-4BDF-9912-D1E89E9626C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27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>
            <p:custDataLst>
              <p:tags r:id="rId1"/>
            </p:custDataLst>
          </p:nvPr>
        </p:nvSpPr>
        <p:spPr>
          <a:xfrm>
            <a:off x="228600" y="668897"/>
            <a:ext cx="1295400" cy="762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>
                <a:solidFill>
                  <a:schemeClr val="accent1"/>
                </a:solidFill>
              </a:rPr>
              <a:t>sum.c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2"/>
            </p:custDataLst>
          </p:nvPr>
        </p:nvSpPr>
        <p:spPr>
          <a:xfrm>
            <a:off x="228600" y="1659497"/>
            <a:ext cx="1295400" cy="762000"/>
          </a:xfrm>
          <a:prstGeom prst="roundRect">
            <a:avLst/>
          </a:prstGeom>
          <a:ln w="28575">
            <a:solidFill>
              <a:schemeClr val="tx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math.c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64418" y="117131"/>
            <a:ext cx="2645582" cy="3294966"/>
            <a:chOff x="1164418" y="117131"/>
            <a:chExt cx="2645582" cy="3294966"/>
          </a:xfrm>
        </p:grpSpPr>
        <p:sp>
          <p:nvSpPr>
            <p:cNvPr id="10" name="Rounded Rectangle 9"/>
            <p:cNvSpPr/>
            <p:nvPr>
              <p:custDataLst>
                <p:tags r:id="rId19"/>
              </p:custDataLst>
            </p:nvPr>
          </p:nvSpPr>
          <p:spPr>
            <a:xfrm>
              <a:off x="2514600" y="2650097"/>
              <a:ext cx="1295400" cy="762000"/>
            </a:xfrm>
            <a:prstGeom prst="roundRect">
              <a:avLst/>
            </a:prstGeom>
            <a:ln w="28575">
              <a:solidFill>
                <a:schemeClr val="tx2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 err="1">
                  <a:solidFill>
                    <a:schemeClr val="accent1"/>
                  </a:solidFill>
                </a:rPr>
                <a:t>io.s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Rounded Rectangle 12"/>
            <p:cNvSpPr/>
            <p:nvPr>
              <p:custDataLst>
                <p:tags r:id="rId20"/>
              </p:custDataLst>
            </p:nvPr>
          </p:nvSpPr>
          <p:spPr>
            <a:xfrm>
              <a:off x="2514600" y="668897"/>
              <a:ext cx="1295400" cy="762000"/>
            </a:xfrm>
            <a:prstGeom prst="roundRect">
              <a:avLst/>
            </a:prstGeom>
            <a:ln w="28575">
              <a:solidFill>
                <a:schemeClr val="tx2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 err="1">
                  <a:solidFill>
                    <a:schemeClr val="accent1"/>
                  </a:solidFill>
                </a:rPr>
                <a:t>sum.s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Rounded Rectangle 13"/>
            <p:cNvSpPr/>
            <p:nvPr>
              <p:custDataLst>
                <p:tags r:id="rId21"/>
              </p:custDataLst>
            </p:nvPr>
          </p:nvSpPr>
          <p:spPr>
            <a:xfrm>
              <a:off x="2514600" y="1659497"/>
              <a:ext cx="1295400" cy="762000"/>
            </a:xfrm>
            <a:prstGeom prst="roundRect">
              <a:avLst/>
            </a:prstGeom>
            <a:ln w="28575">
              <a:solidFill>
                <a:schemeClr val="tx2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 err="1">
                  <a:solidFill>
                    <a:schemeClr val="accent1"/>
                  </a:solidFill>
                </a:rPr>
                <a:t>math.s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16" name="Straight Arrow Connector 15"/>
            <p:cNvCxnSpPr>
              <a:endCxn id="13" idx="1"/>
            </p:cNvCxnSpPr>
            <p:nvPr>
              <p:custDataLst>
                <p:tags r:id="rId22"/>
              </p:custDataLst>
            </p:nvPr>
          </p:nvCxnSpPr>
          <p:spPr>
            <a:xfrm>
              <a:off x="1524000" y="1049897"/>
              <a:ext cx="990600" cy="1588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>
              <p:custDataLst>
                <p:tags r:id="rId23"/>
              </p:custDataLst>
            </p:nvPr>
          </p:nvCxnSpPr>
          <p:spPr>
            <a:xfrm>
              <a:off x="1524000" y="2040497"/>
              <a:ext cx="990600" cy="1588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164418" y="117131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Compiler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-34214" y="2362200"/>
            <a:ext cx="1824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 source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files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70028" y="3325479"/>
            <a:ext cx="19159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assembly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files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433240" y="136866"/>
            <a:ext cx="2886666" cy="5730534"/>
            <a:chOff x="3433240" y="136866"/>
            <a:chExt cx="2886666" cy="5730534"/>
          </a:xfrm>
        </p:grpSpPr>
        <p:sp>
          <p:nvSpPr>
            <p:cNvPr id="11" name="Rounded Rectangle 10"/>
            <p:cNvSpPr/>
            <p:nvPr>
              <p:custDataLst>
                <p:tags r:id="rId11"/>
              </p:custDataLst>
            </p:nvPr>
          </p:nvSpPr>
          <p:spPr>
            <a:xfrm>
              <a:off x="4800600" y="3640697"/>
              <a:ext cx="1295400" cy="762000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 err="1">
                  <a:solidFill>
                    <a:schemeClr val="accent1"/>
                  </a:solidFill>
                </a:rPr>
                <a:t>libc.o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Rounded Rectangle 11"/>
            <p:cNvSpPr/>
            <p:nvPr>
              <p:custDataLst>
                <p:tags r:id="rId12"/>
              </p:custDataLst>
            </p:nvPr>
          </p:nvSpPr>
          <p:spPr>
            <a:xfrm>
              <a:off x="4800600" y="4631297"/>
              <a:ext cx="1295400" cy="762000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 err="1">
                  <a:solidFill>
                    <a:schemeClr val="accent1"/>
                  </a:solidFill>
                </a:rPr>
                <a:t>libm.o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20" name="Straight Arrow Connector 19"/>
            <p:cNvCxnSpPr/>
            <p:nvPr>
              <p:custDataLst>
                <p:tags r:id="rId13"/>
              </p:custDataLst>
            </p:nvPr>
          </p:nvCxnSpPr>
          <p:spPr>
            <a:xfrm>
              <a:off x="3810000" y="973697"/>
              <a:ext cx="990600" cy="158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>
              <p:custDataLst>
                <p:tags r:id="rId14"/>
              </p:custDataLst>
            </p:nvPr>
          </p:nvCxnSpPr>
          <p:spPr>
            <a:xfrm>
              <a:off x="3810000" y="1964297"/>
              <a:ext cx="990600" cy="158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>
              <p:custDataLst>
                <p:tags r:id="rId15"/>
              </p:custDataLst>
            </p:nvPr>
          </p:nvCxnSpPr>
          <p:spPr>
            <a:xfrm>
              <a:off x="3810000" y="3031097"/>
              <a:ext cx="990600" cy="158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>
              <p:custDataLst>
                <p:tags r:id="rId16"/>
              </p:custDataLst>
            </p:nvPr>
          </p:nvSpPr>
          <p:spPr>
            <a:xfrm>
              <a:off x="4800600" y="2650097"/>
              <a:ext cx="1295400" cy="762000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 err="1">
                  <a:solidFill>
                    <a:schemeClr val="accent1"/>
                  </a:solidFill>
                </a:rPr>
                <a:t>io.o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25" name="Rounded Rectangle 24"/>
            <p:cNvSpPr/>
            <p:nvPr>
              <p:custDataLst>
                <p:tags r:id="rId17"/>
              </p:custDataLst>
            </p:nvPr>
          </p:nvSpPr>
          <p:spPr>
            <a:xfrm>
              <a:off x="4800600" y="668897"/>
              <a:ext cx="1295400" cy="762000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 err="1">
                  <a:solidFill>
                    <a:schemeClr val="accent1"/>
                  </a:solidFill>
                </a:rPr>
                <a:t>sum.o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ounded Rectangle 25"/>
            <p:cNvSpPr/>
            <p:nvPr>
              <p:custDataLst>
                <p:tags r:id="rId18"/>
              </p:custDataLst>
            </p:nvPr>
          </p:nvSpPr>
          <p:spPr>
            <a:xfrm>
              <a:off x="4800600" y="1659497"/>
              <a:ext cx="1295400" cy="762000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 err="1">
                  <a:solidFill>
                    <a:schemeClr val="accent1"/>
                  </a:solidFill>
                </a:rPr>
                <a:t>math.o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33240" y="136866"/>
              <a:ext cx="2364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B050"/>
                  </a:solidFill>
                </a:rPr>
                <a:t>Assembler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45436" y="5282625"/>
              <a:ext cx="15744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accent1"/>
                  </a:solidFill>
                </a:rPr>
                <a:t>obj</a:t>
              </a:r>
              <a:r>
                <a:rPr lang="en-US" sz="3200" dirty="0">
                  <a:solidFill>
                    <a:schemeClr val="accent1"/>
                  </a:solidFill>
                </a:rPr>
                <a:t> files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37324" y="158038"/>
            <a:ext cx="3291454" cy="4625659"/>
            <a:chOff x="6037324" y="158038"/>
            <a:chExt cx="3291454" cy="4625659"/>
          </a:xfrm>
        </p:grpSpPr>
        <p:cxnSp>
          <p:nvCxnSpPr>
            <p:cNvPr id="27" name="Straight Arrow Connector 26"/>
            <p:cNvCxnSpPr/>
            <p:nvPr>
              <p:custDataLst>
                <p:tags r:id="rId5"/>
              </p:custDataLst>
            </p:nvPr>
          </p:nvCxnSpPr>
          <p:spPr>
            <a:xfrm rot="5400000" flipH="1" flipV="1">
              <a:off x="5867400" y="3335897"/>
              <a:ext cx="1676400" cy="121920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>
              <p:custDataLst>
                <p:tags r:id="rId6"/>
              </p:custDataLst>
            </p:nvPr>
          </p:nvSpPr>
          <p:spPr>
            <a:xfrm>
              <a:off x="7239000" y="2269097"/>
              <a:ext cx="1752600" cy="762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 err="1">
                  <a:solidFill>
                    <a:schemeClr val="accent1"/>
                  </a:solidFill>
                </a:rPr>
                <a:t>sum.exe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11" idx="3"/>
            </p:cNvCxnSpPr>
            <p:nvPr>
              <p:custDataLst>
                <p:tags r:id="rId7"/>
              </p:custDataLst>
            </p:nvPr>
          </p:nvCxnSpPr>
          <p:spPr>
            <a:xfrm flipV="1">
              <a:off x="6096000" y="2878697"/>
              <a:ext cx="1066800" cy="114300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>
              <p:custDataLst>
                <p:tags r:id="rId8"/>
              </p:custDataLst>
            </p:nvPr>
          </p:nvCxnSpPr>
          <p:spPr>
            <a:xfrm flipV="1">
              <a:off x="6096000" y="2650097"/>
              <a:ext cx="1066800" cy="38100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>
              <p:custDataLst>
                <p:tags r:id="rId9"/>
              </p:custDataLst>
            </p:nvPr>
          </p:nvCxnSpPr>
          <p:spPr>
            <a:xfrm>
              <a:off x="6096000" y="2040497"/>
              <a:ext cx="1066800" cy="45720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>
              <p:custDataLst>
                <p:tags r:id="rId10"/>
              </p:custDataLst>
            </p:nvPr>
          </p:nvCxnSpPr>
          <p:spPr>
            <a:xfrm rot="16200000" flipH="1">
              <a:off x="6057900" y="1087997"/>
              <a:ext cx="1219200" cy="114300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37324" y="158038"/>
              <a:ext cx="1441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</a:rPr>
                <a:t>Linker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62800" y="1219200"/>
              <a:ext cx="216597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executable</a:t>
              </a:r>
            </a:p>
            <a:p>
              <a:r>
                <a:rPr lang="en-US" sz="3200" dirty="0">
                  <a:solidFill>
                    <a:schemeClr val="accent1"/>
                  </a:solidFill>
                </a:rPr>
                <a:t>program</a:t>
              </a:r>
            </a:p>
          </p:txBody>
        </p:sp>
      </p:grpSp>
      <p:cxnSp>
        <p:nvCxnSpPr>
          <p:cNvPr id="39" name="Straight Arrow Connector 38"/>
          <p:cNvCxnSpPr/>
          <p:nvPr>
            <p:custDataLst>
              <p:tags r:id="rId3"/>
            </p:custDataLst>
          </p:nvPr>
        </p:nvCxnSpPr>
        <p:spPr>
          <a:xfrm rot="5400000">
            <a:off x="7048500" y="3962969"/>
            <a:ext cx="1752600" cy="1588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781800" y="3729309"/>
            <a:ext cx="2503898" cy="2954327"/>
            <a:chOff x="6781800" y="3729309"/>
            <a:chExt cx="2503898" cy="2954327"/>
          </a:xfrm>
        </p:grpSpPr>
        <p:sp>
          <p:nvSpPr>
            <p:cNvPr id="41" name="Rectangle 40"/>
            <p:cNvSpPr/>
            <p:nvPr>
              <p:custDataLst>
                <p:tags r:id="rId4"/>
              </p:custDataLst>
            </p:nvPr>
          </p:nvSpPr>
          <p:spPr>
            <a:xfrm>
              <a:off x="6834152" y="4839269"/>
              <a:ext cx="1776448" cy="1828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Executing </a:t>
              </a:r>
            </a:p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in</a:t>
              </a:r>
            </a:p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Memory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62900" y="372930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</a:rPr>
                <a:t>loader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81800" y="6098861"/>
              <a:ext cx="16193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process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924800" y="2949714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exists on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disk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schemeClr val="bg1"/>
                </a:solidFill>
              </a:rPr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320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0818" y="246834"/>
            <a:ext cx="8405982" cy="762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Compiler</a:t>
            </a:r>
            <a:r>
              <a:rPr lang="en-US" sz="3200" dirty="0"/>
              <a:t> produces assembly files </a:t>
            </a:r>
          </a:p>
          <a:p>
            <a:pPr marL="228600" lvl="1" indent="0">
              <a:buNone/>
            </a:pPr>
            <a:r>
              <a:rPr lang="en-US" sz="2800" dirty="0"/>
              <a:t>  (contain RISC-V assembly, pseudo-instructions,   </a:t>
            </a:r>
          </a:p>
          <a:p>
            <a:pPr marL="228600" lvl="1" indent="0">
              <a:buNone/>
            </a:pPr>
            <a:r>
              <a:rPr lang="en-US" sz="2800" dirty="0"/>
              <a:t>  directives, etc.)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Assembler</a:t>
            </a:r>
            <a:r>
              <a:rPr lang="en-US" sz="3200" dirty="0"/>
              <a:t> produces object files </a:t>
            </a:r>
          </a:p>
          <a:p>
            <a:pPr marL="228600" lvl="1" indent="0">
              <a:buNone/>
            </a:pPr>
            <a:r>
              <a:rPr lang="en-US" sz="2800" dirty="0"/>
              <a:t>  (contain RISC-V machine code, missing symbols,   </a:t>
            </a:r>
          </a:p>
          <a:p>
            <a:pPr marL="228600" lvl="1" indent="0">
              <a:buNone/>
            </a:pPr>
            <a:r>
              <a:rPr lang="en-US" sz="2800" dirty="0"/>
              <a:t>  some layout information, etc.)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Linker</a:t>
            </a:r>
            <a:r>
              <a:rPr lang="en-US" sz="3200" dirty="0"/>
              <a:t> joins object files into one executable file</a:t>
            </a:r>
          </a:p>
          <a:p>
            <a:pPr marL="228600" lvl="1" indent="0">
              <a:buNone/>
            </a:pPr>
            <a:r>
              <a:rPr lang="en-US" sz="2800" dirty="0"/>
              <a:t>  (contains RISC-V machine code, no missing symbols, some layout information)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Loader</a:t>
            </a:r>
            <a:r>
              <a:rPr lang="en-US" sz="3200" dirty="0"/>
              <a:t> puts program into memory, jumps to   </a:t>
            </a:r>
          </a:p>
          <a:p>
            <a:pPr marL="0" indent="0">
              <a:buNone/>
            </a:pPr>
            <a:r>
              <a:rPr lang="en-US" sz="3200" dirty="0"/>
              <a:t>     1</a:t>
            </a:r>
            <a:r>
              <a:rPr lang="en-US" sz="3200" baseline="30000" dirty="0"/>
              <a:t>st</a:t>
            </a:r>
            <a:r>
              <a:rPr lang="en-US" sz="3200" dirty="0"/>
              <a:t> </a:t>
            </a:r>
            <a:r>
              <a:rPr lang="en-US" sz="3200" dirty="0" err="1"/>
              <a:t>insn</a:t>
            </a:r>
            <a:r>
              <a:rPr lang="en-US" sz="3200" dirty="0"/>
              <a:t>, and starts executing a </a:t>
            </a:r>
            <a:r>
              <a:rPr lang="en-US" sz="3200" i="1" dirty="0"/>
              <a:t>process</a:t>
            </a:r>
            <a:r>
              <a:rPr lang="en-US" sz="3200" dirty="0"/>
              <a:t>  </a:t>
            </a:r>
          </a:p>
          <a:p>
            <a:pPr marL="0" indent="0">
              <a:buNone/>
            </a:pPr>
            <a:r>
              <a:rPr lang="en-US" sz="3200" dirty="0"/>
              <a:t>     (machine code)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i="0" kern="1200" cap="small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0A56F-BD0F-4BDF-9912-D1E89E9626C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96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0" name="Google Shape;1190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925" y="1311250"/>
            <a:ext cx="82296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74"/>
          <p:cNvSpPr txBox="1"/>
          <p:nvPr/>
        </p:nvSpPr>
        <p:spPr>
          <a:xfrm>
            <a:off x="685800" y="182880"/>
            <a:ext cx="731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Question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7801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9" name="Google Shape;1199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925" y="1311250"/>
            <a:ext cx="82296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75"/>
          <p:cNvSpPr txBox="1"/>
          <p:nvPr/>
        </p:nvSpPr>
        <p:spPr>
          <a:xfrm>
            <a:off x="685800" y="182880"/>
            <a:ext cx="731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Question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1" name="Google Shape;1201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4150" y="4587175"/>
            <a:ext cx="7277100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87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84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28600" y="457200"/>
            <a:ext cx="9525000" cy="64008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itchFamily="49" charset="0"/>
              </a:rPr>
              <a:t># Compile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[VM] riscv32-unknown-elf-gcc  –S </a:t>
            </a:r>
            <a:r>
              <a:rPr lang="en-US" sz="2400" dirty="0" err="1">
                <a:solidFill>
                  <a:schemeClr val="tx2"/>
                </a:solidFill>
                <a:latin typeface="Consolas" pitchFamily="49" charset="0"/>
              </a:rPr>
              <a:t>sum.c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  <a:p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  <a:p>
            <a:r>
              <a:rPr lang="en-US" sz="2400" dirty="0">
                <a:solidFill>
                  <a:srgbClr val="92D050"/>
                </a:solidFill>
                <a:latin typeface="Consolas" pitchFamily="49" charset="0"/>
              </a:rPr>
              <a:t># Assemble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 [VM] riscv32-unknown-elf-gcc  –c </a:t>
            </a:r>
            <a:r>
              <a:rPr lang="en-US" sz="2400" dirty="0" err="1">
                <a:solidFill>
                  <a:schemeClr val="tx2"/>
                </a:solidFill>
                <a:latin typeface="Consolas" pitchFamily="49" charset="0"/>
              </a:rPr>
              <a:t>sum.s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  <a:p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# Link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 [VM] riscv32-unknown-elf-gcc  –o sum </a:t>
            </a:r>
            <a:r>
              <a:rPr lang="en-US" sz="2400" dirty="0" err="1">
                <a:solidFill>
                  <a:schemeClr val="tx2"/>
                </a:solidFill>
                <a:latin typeface="Consolas" pitchFamily="49" charset="0"/>
              </a:rPr>
              <a:t>sum.o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  <a:p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Consolas" pitchFamily="49" charset="0"/>
              </a:rPr>
              <a:t># Load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 [VM] qemu-riscv32 sum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 Sum 1 to 100 is 5050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 RISC-V program exits with status 0 (approx. 2007 instructions in 143000 </a:t>
            </a:r>
            <a:r>
              <a:rPr lang="en-US" sz="2400" dirty="0" err="1">
                <a:solidFill>
                  <a:schemeClr val="tx2"/>
                </a:solidFill>
                <a:latin typeface="Consolas" pitchFamily="49" charset="0"/>
              </a:rPr>
              <a:t>nsec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at 14.14034 MHz)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1440" y="-76200"/>
            <a:ext cx="8961120" cy="761999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sum.c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069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600" y="990600"/>
            <a:ext cx="8686800" cy="43684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Input: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Code File (.c)</a:t>
            </a:r>
          </a:p>
          <a:p>
            <a:pPr marL="914400" indent="-457200"/>
            <a:r>
              <a:rPr lang="en-GB" sz="3333" dirty="0">
                <a:solidFill>
                  <a:schemeClr val="tx2">
                    <a:lumMod val="50000"/>
                  </a:schemeClr>
                </a:solidFill>
              </a:rPr>
              <a:t>Source code</a:t>
            </a:r>
          </a:p>
          <a:p>
            <a:pPr marL="914400" indent="-457200"/>
            <a:r>
              <a:rPr lang="en-GB" sz="3333" dirty="0">
                <a:solidFill>
                  <a:schemeClr val="tx2">
                    <a:lumMod val="50000"/>
                  </a:schemeClr>
                </a:solidFill>
              </a:rPr>
              <a:t>#includes, function declarations &amp; definitions, global variables, </a:t>
            </a:r>
            <a:r>
              <a:rPr lang="en-GB" sz="3333" i="1" dirty="0">
                <a:solidFill>
                  <a:schemeClr val="tx2">
                    <a:lumMod val="50000"/>
                  </a:schemeClr>
                </a:solidFill>
              </a:rPr>
              <a:t>etc.</a:t>
            </a:r>
            <a:endParaRPr lang="en-GB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Output: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Assembly File (RISC-V)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RISC-V assembly instructions</a:t>
            </a: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	(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.s file)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Compiler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6</a:t>
            </a:fld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9329" y="5486399"/>
            <a:ext cx="4934157" cy="1244291"/>
          </a:xfrm>
          <a:prstGeom prst="rect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for (</a:t>
            </a:r>
            <a:r>
              <a:rPr lang="en-US" sz="2500" b="1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i = 1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; </a:t>
            </a:r>
            <a:r>
              <a:rPr lang="en-US" sz="2500" b="1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i &lt;= m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; i++) {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sum += i;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62600" y="5486400"/>
            <a:ext cx="3048000" cy="1244291"/>
          </a:xfrm>
          <a:prstGeom prst="rect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li  x2,1</a:t>
            </a:r>
            <a:endParaRPr lang="en-US" sz="25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x3,fp,28</a:t>
            </a:r>
          </a:p>
          <a:p>
            <a:pPr lvl="0"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slt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x2,x3,x2</a:t>
            </a:r>
          </a:p>
        </p:txBody>
      </p:sp>
      <p:cxnSp>
        <p:nvCxnSpPr>
          <p:cNvPr id="7" name="Straight Arrow Connector 6"/>
          <p:cNvCxnSpPr/>
          <p:nvPr>
            <p:custDataLst>
              <p:tags r:id="rId5"/>
            </p:custDataLst>
          </p:nvPr>
        </p:nvCxnSpPr>
        <p:spPr>
          <a:xfrm>
            <a:off x="4953000" y="6108545"/>
            <a:ext cx="60960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20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267200" y="228600"/>
            <a:ext cx="4267200" cy="65532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b="1" dirty="0">
                <a:solidFill>
                  <a:schemeClr val="accent3"/>
                </a:solidFill>
                <a:latin typeface="Consolas" pitchFamily="49" charset="0"/>
                <a:cs typeface="Arial" pitchFamily="34" charset="0"/>
              </a:rPr>
              <a:t> $L2</a:t>
            </a:r>
            <a:r>
              <a:rPr lang="en-US" sz="2000" dirty="0">
                <a:solidFill>
                  <a:schemeClr val="accent3"/>
                </a:solidFill>
                <a:latin typeface="Consolas" pitchFamily="49" charset="0"/>
                <a:cs typeface="Arial" pitchFamily="34" charset="0"/>
              </a:rPr>
              <a:t>: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$a4,-20($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$a5,-28($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blt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$a5,$a4,</a:t>
            </a:r>
            <a:r>
              <a:rPr lang="en-US" sz="2000" b="1" dirty="0">
                <a:solidFill>
                  <a:schemeClr val="accent3"/>
                </a:solidFill>
                <a:latin typeface="Consolas" pitchFamily="49" charset="0"/>
                <a:cs typeface="Arial" pitchFamily="34" charset="0"/>
              </a:rPr>
              <a:t>$L3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endParaRPr lang="en-US" sz="2000" b="1" dirty="0">
              <a:solidFill>
                <a:schemeClr val="accent3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$a4,-24($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$a5,-20($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addu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$a5,$a4,$a5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sw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$a5,-24($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$a5,-20($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addi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$a5,$a5,1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sw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$a5,-20($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j       </a:t>
            </a:r>
            <a:r>
              <a:rPr lang="en-US" sz="2000" b="1" dirty="0">
                <a:solidFill>
                  <a:schemeClr val="accent3"/>
                </a:solidFill>
                <a:latin typeface="Consolas" pitchFamily="49" charset="0"/>
                <a:cs typeface="Arial" pitchFamily="34" charset="0"/>
              </a:rPr>
              <a:t>$L2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b="1" dirty="0">
                <a:solidFill>
                  <a:schemeClr val="accent3"/>
                </a:solidFill>
                <a:latin typeface="Consolas" pitchFamily="49" charset="0"/>
                <a:cs typeface="Arial" pitchFamily="34" charset="0"/>
              </a:rPr>
              <a:t> $L3</a:t>
            </a:r>
            <a:r>
              <a:rPr lang="en-US" sz="2000" dirty="0">
                <a:solidFill>
                  <a:schemeClr val="accent3"/>
                </a:solidFill>
                <a:latin typeface="Consolas" pitchFamily="49" charset="0"/>
                <a:cs typeface="Arial" pitchFamily="34" charset="0"/>
              </a:rPr>
              <a:t>:</a:t>
            </a:r>
            <a:r>
              <a:rPr lang="en-US" sz="2000" dirty="0">
                <a:solidFill>
                  <a:schemeClr val="accent2"/>
                </a:solidFill>
                <a:latin typeface="Consolas" pitchFamily="49" charset="0"/>
                <a:cs typeface="Arial" pitchFamily="34" charset="0"/>
              </a:rPr>
              <a:t>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la      $4,</a:t>
            </a:r>
            <a:r>
              <a:rPr lang="en-US" sz="2000" b="1" dirty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$str0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$a1,-28($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$a2,-24($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jal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printf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li      $a0,0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mv      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sp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,$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fp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lw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$ra,44($sp)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lw      $fp,40($sp)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addiu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$sp,$sp,48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jr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      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ra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nsolas" pitchFamily="49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2"/>
            </p:custDataLst>
          </p:nvPr>
        </p:nvSpPr>
        <p:spPr>
          <a:xfrm>
            <a:off x="6956" y="761998"/>
            <a:ext cx="4336444" cy="628882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	.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globl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 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	.data 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	.type	  n, @object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n: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	.word   100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	.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rdata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4"/>
                </a:solidFill>
                <a:latin typeface="Consolas" pitchFamily="49" charset="0"/>
              </a:rPr>
              <a:t>$str0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:	.string  "Sum 1 to %d is %d\n"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	.text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1"/>
                </a:solidFill>
                <a:latin typeface="Consolas" pitchFamily="49" charset="0"/>
              </a:rPr>
              <a:t>	.</a:t>
            </a:r>
            <a:r>
              <a:rPr lang="en-US" sz="2000" b="1" dirty="0" err="1">
                <a:solidFill>
                  <a:schemeClr val="accent1"/>
                </a:solidFill>
                <a:latin typeface="Consolas" pitchFamily="49" charset="0"/>
              </a:rPr>
              <a:t>globl</a:t>
            </a:r>
            <a:r>
              <a:rPr lang="en-US" sz="2000" b="1" dirty="0">
                <a:solidFill>
                  <a:schemeClr val="accent1"/>
                </a:solidFill>
                <a:latin typeface="Consolas" pitchFamily="49" charset="0"/>
              </a:rPr>
              <a:t>  main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1"/>
                </a:solidFill>
                <a:latin typeface="Consolas" pitchFamily="49" charset="0"/>
              </a:rPr>
              <a:t>	.type   main, @function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1"/>
                </a:solidFill>
                <a:latin typeface="Consolas" pitchFamily="49" charset="0"/>
              </a:rPr>
              <a:t>main: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addiu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$sp,$sp,-48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sw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$ra,44($sp)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sw      $fp,40($sp)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move    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fp,$sp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sw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$a0,-36($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sw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$a1,-40($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la      $a5,n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lw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$a5,0($a5)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sw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$a5,-28($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sw      $0,-24($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li      $a5,1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sw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      $a5,-20($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fp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94876" y="3276600"/>
            <a:ext cx="4438276" cy="2000310"/>
            <a:chOff x="-94876" y="3469422"/>
            <a:chExt cx="4438276" cy="2000310"/>
          </a:xfrm>
        </p:grpSpPr>
        <p:sp>
          <p:nvSpPr>
            <p:cNvPr id="8" name="Left Brace 7"/>
            <p:cNvSpPr/>
            <p:nvPr/>
          </p:nvSpPr>
          <p:spPr>
            <a:xfrm>
              <a:off x="868681" y="3469422"/>
              <a:ext cx="350519" cy="1600200"/>
            </a:xfrm>
            <a:prstGeom prst="lef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9686202">
              <a:off x="-94876" y="4428474"/>
              <a:ext cx="11833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sym typeface="Symbol"/>
                </a:rPr>
                <a:t>prologue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30732" y="5069622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0732" y="453622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sym typeface="Symbol"/>
                </a:rPr>
                <a:t>$a0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0732" y="4821912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sym typeface="Symbol"/>
                </a:rPr>
                <a:t>$a1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35200" y="5119983"/>
            <a:ext cx="1266693" cy="1543110"/>
            <a:chOff x="3738317" y="5279112"/>
            <a:chExt cx="1266693" cy="1543110"/>
          </a:xfrm>
        </p:grpSpPr>
        <p:sp>
          <p:nvSpPr>
            <p:cNvPr id="15" name="TextBox 14"/>
            <p:cNvSpPr txBox="1"/>
            <p:nvPr/>
          </p:nvSpPr>
          <p:spPr>
            <a:xfrm>
              <a:off x="3738317" y="5279112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n=100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8317" y="5583912"/>
              <a:ext cx="1266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m=n=100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8317" y="5831622"/>
              <a:ext cx="960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sum=0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00972" y="6422112"/>
              <a:ext cx="5469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sym typeface="Symbol"/>
                </a:rPr>
                <a:t>i</a:t>
              </a:r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=1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868549" y="152400"/>
            <a:ext cx="1300356" cy="3468949"/>
            <a:chOff x="7977699" y="304800"/>
            <a:chExt cx="1371767" cy="3468949"/>
          </a:xfrm>
        </p:grpSpPr>
        <p:sp>
          <p:nvSpPr>
            <p:cNvPr id="23" name="TextBox 22"/>
            <p:cNvSpPr txBox="1"/>
            <p:nvPr/>
          </p:nvSpPr>
          <p:spPr>
            <a:xfrm>
              <a:off x="8708668" y="304800"/>
              <a:ext cx="5341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sym typeface="Symbol"/>
                </a:rPr>
                <a:t>i</a:t>
              </a:r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=1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03108" y="590490"/>
              <a:ext cx="974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m=100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22958" y="914400"/>
              <a:ext cx="1043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if(m &lt; i)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63034" y="1219200"/>
              <a:ext cx="10454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100 &lt; 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06314" y="188589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1(i)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08516" y="1581090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0(sum)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77699" y="2133600"/>
              <a:ext cx="13628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    1=(0+1)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27154" y="2726597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a5=i=1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27154" y="2495490"/>
              <a:ext cx="960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sum=1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61934" y="3023092"/>
              <a:ext cx="12875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i=2=(1+1)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59136" y="3373639"/>
              <a:ext cx="5341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sym typeface="Symbol"/>
                </a:rPr>
                <a:t>i</a:t>
              </a:r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=2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68213" y="3809371"/>
            <a:ext cx="4600691" cy="1143629"/>
            <a:chOff x="4568213" y="4037971"/>
            <a:chExt cx="4600691" cy="1143629"/>
          </a:xfrm>
        </p:grpSpPr>
        <p:sp>
          <p:nvSpPr>
            <p:cNvPr id="35" name="Left Brace 34"/>
            <p:cNvSpPr/>
            <p:nvPr/>
          </p:nvSpPr>
          <p:spPr>
            <a:xfrm>
              <a:off x="5212081" y="4038600"/>
              <a:ext cx="320038" cy="1143000"/>
            </a:xfrm>
            <a:prstGeom prst="lef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68213" y="4267200"/>
              <a:ext cx="7658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call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printf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42551" y="4048035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$a0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42551" y="4333725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$a1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42551" y="4657635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$a2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218402" y="4037971"/>
              <a:ext cx="4683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sym typeface="Symbol"/>
                </a:rPr>
                <a:t>str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93957" y="4352326"/>
              <a:ext cx="974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m=100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32572" y="4720399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sum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Title 2"/>
          <p:cNvSpPr>
            <a:spLocks noGrp="1"/>
          </p:cNvSpPr>
          <p:nvPr>
            <p:ph type="title"/>
          </p:nvPr>
        </p:nvSpPr>
        <p:spPr>
          <a:xfrm>
            <a:off x="87653" y="70099"/>
            <a:ext cx="8961120" cy="761999"/>
          </a:xfrm>
        </p:spPr>
        <p:txBody>
          <a:bodyPr>
            <a:normAutofit/>
          </a:bodyPr>
          <a:lstStyle/>
          <a:p>
            <a:r>
              <a:rPr lang="en-US" dirty="0" err="1"/>
              <a:t>sum.s</a:t>
            </a:r>
            <a:r>
              <a:rPr lang="en-US" dirty="0"/>
              <a:t>   </a:t>
            </a:r>
            <a:r>
              <a:rPr lang="en-US" sz="3600" dirty="0"/>
              <a:t>(abridged)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224970" y="5029200"/>
            <a:ext cx="4883714" cy="1600200"/>
            <a:chOff x="4224970" y="5029200"/>
            <a:chExt cx="4883714" cy="1600200"/>
          </a:xfrm>
        </p:grpSpPr>
        <p:grpSp>
          <p:nvGrpSpPr>
            <p:cNvPr id="43" name="Group 42"/>
            <p:cNvGrpSpPr/>
            <p:nvPr/>
          </p:nvGrpSpPr>
          <p:grpSpPr>
            <a:xfrm>
              <a:off x="4224970" y="5029200"/>
              <a:ext cx="1337630" cy="1600200"/>
              <a:chOff x="4224970" y="5181600"/>
              <a:chExt cx="1337630" cy="1600200"/>
            </a:xfrm>
          </p:grpSpPr>
          <p:sp>
            <p:nvSpPr>
              <p:cNvPr id="44" name="Left Brace 43"/>
              <p:cNvSpPr/>
              <p:nvPr/>
            </p:nvSpPr>
            <p:spPr>
              <a:xfrm>
                <a:off x="5212081" y="5181600"/>
                <a:ext cx="350519" cy="1600200"/>
              </a:xfrm>
              <a:prstGeom prst="leftBrac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20022827">
                <a:off x="4224970" y="6117688"/>
                <a:ext cx="11560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epilogue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7287352" y="5068671"/>
              <a:ext cx="18213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sym typeface="Symbol"/>
                </a:rPr>
                <a:t>main returns 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H="1">
            <a:off x="4695719" y="3733800"/>
            <a:ext cx="71415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695719" y="609600"/>
            <a:ext cx="0" cy="3124200"/>
          </a:xfrm>
          <a:prstGeom prst="line">
            <a:avLst/>
          </a:prstGeom>
          <a:ln>
            <a:solidFill>
              <a:schemeClr val="accent2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1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600" y="990600"/>
            <a:ext cx="8915400" cy="43684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Input: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Assembly File (.s)</a:t>
            </a:r>
          </a:p>
          <a:p>
            <a:pPr marL="914400" indent="-457200"/>
            <a:r>
              <a:rPr lang="en-GB" sz="3333" dirty="0">
                <a:solidFill>
                  <a:schemeClr val="tx2">
                    <a:lumMod val="50000"/>
                  </a:schemeClr>
                </a:solidFill>
              </a:rPr>
              <a:t>assembly instructions, pseudo-instructions</a:t>
            </a:r>
          </a:p>
          <a:p>
            <a:pPr marL="914400" indent="-457200"/>
            <a:r>
              <a:rPr lang="en-GB" sz="3333" dirty="0">
                <a:solidFill>
                  <a:schemeClr val="tx2">
                    <a:lumMod val="50000"/>
                  </a:schemeClr>
                </a:solidFill>
              </a:rPr>
              <a:t>program data (strings, variables), layout directives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Output: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Object File in binary machine code RISC-V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instructions in executable form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	(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.o file in Unix, .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obj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in Windows)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545" y="228600"/>
            <a:ext cx="838891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Assembler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8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487" y="5486400"/>
            <a:ext cx="2805113" cy="1244291"/>
          </a:xfrm>
          <a:prstGeom prst="rect">
            <a:avLst/>
          </a:prstGeom>
          <a:noFill/>
          <a:ln w="9525">
            <a:solidFill>
              <a:schemeClr val="accent4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	r5, r0, 10</a:t>
            </a: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muli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	r5, r5, 2</a:t>
            </a: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	r5, r5, 15</a:t>
            </a:r>
          </a:p>
        </p:txBody>
      </p:sp>
      <p:cxnSp>
        <p:nvCxnSpPr>
          <p:cNvPr id="7" name="Straight Arrow Connector 6"/>
          <p:cNvCxnSpPr/>
          <p:nvPr>
            <p:custDataLst>
              <p:tags r:id="rId4"/>
            </p:custDataLst>
          </p:nvPr>
        </p:nvCxnSpPr>
        <p:spPr>
          <a:xfrm>
            <a:off x="2743200" y="6108545"/>
            <a:ext cx="609600" cy="0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7">
            <a:extLst>
              <a:ext uri="{FF2B5EF4-FFF2-40B4-BE49-F238E27FC236}">
                <a16:creationId xmlns:a16="http://schemas.microsoft.com/office/drawing/2014/main" id="{0F0D8A03-4AEF-C54A-90BB-20C15D4DFF3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2800" y="5495677"/>
            <a:ext cx="6417035" cy="1130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53A016"/>
                </a:solidFill>
                <a:latin typeface="Consolas" pitchFamily="49" charset="0"/>
              </a:rPr>
              <a:t>00000000101000000000001010010011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53A016"/>
                </a:solidFill>
                <a:latin typeface="Consolas" pitchFamily="49" charset="0"/>
              </a:rPr>
              <a:t>00000000001000101000001010000000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53A016"/>
                </a:solidFill>
                <a:latin typeface="Consolas" pitchFamily="49" charset="0"/>
              </a:rPr>
              <a:t>00000000111100101000001010010011</a:t>
            </a:r>
          </a:p>
        </p:txBody>
      </p:sp>
    </p:spTree>
    <p:extLst>
      <p:ext uri="{BB962C8B-B14F-4D97-AF65-F5344CB8AC3E}">
        <p14:creationId xmlns:p14="http://schemas.microsoft.com/office/powerpoint/2010/main" val="17348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0" indent="0" defTabSz="457200">
              <a:lnSpc>
                <a:spcPct val="92000"/>
              </a:lnSpc>
              <a:buSzPct val="147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ADD, SUB, AND, OR, XOR, SLT, SLTU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ADDI, ANDI, ORI, XORI, LUI, SLL, SRL, SLTI, SLTIU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rgbClr val="7030A0"/>
                </a:solidFill>
              </a:rPr>
              <a:t>MUL, DIV</a:t>
            </a:r>
          </a:p>
          <a:p>
            <a:pPr marL="0" indent="0" defTabSz="457200">
              <a:lnSpc>
                <a:spcPct val="92000"/>
              </a:lnSpc>
              <a:buSzPct val="147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LW, LH, LB, LHU, LBU,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SW, SH, SB</a:t>
            </a:r>
          </a:p>
          <a:p>
            <a:pPr marL="0" indent="0" defTabSz="457200">
              <a:lnSpc>
                <a:spcPct val="92000"/>
              </a:lnSpc>
              <a:buSzPct val="147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Control 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BEQ, BNE, BLE, BLT, BGE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JAL, JALR</a:t>
            </a:r>
            <a:endParaRPr lang="en-GB" sz="2800" dirty="0">
              <a:solidFill>
                <a:srgbClr val="7030A0"/>
              </a:solidFill>
            </a:endParaRPr>
          </a:p>
          <a:p>
            <a:pPr marL="12700" indent="0" defTabSz="457200">
              <a:lnSpc>
                <a:spcPct val="92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Special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800" dirty="0">
                <a:solidFill>
                  <a:srgbClr val="7030A0"/>
                </a:solidFill>
              </a:rPr>
              <a:t>LR, SC, SCALL, SBREAK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545" y="228600"/>
            <a:ext cx="8388910" cy="762000"/>
          </a:xfrm>
        </p:spPr>
        <p:txBody>
          <a:bodyPr>
            <a:normAutofit/>
          </a:bodyPr>
          <a:lstStyle/>
          <a:p>
            <a:r>
              <a:rPr lang="en-GB" dirty="0"/>
              <a:t>RISC-V Assembly Instructions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6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" id="{15E3B3F3-22E9-234D-9054-FD9CF65C53A0}" vid="{FC676E28-58F8-9E4B-AEE6-9F5EDDBDFF9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3477</TotalTime>
  <Words>6185</Words>
  <Application>Microsoft Macintosh PowerPoint</Application>
  <PresentationFormat>On-screen Show (4:3)</PresentationFormat>
  <Paragraphs>1233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.AppleSystemUIFont</vt:lpstr>
      <vt:lpstr>Arial</vt:lpstr>
      <vt:lpstr>Arial Narrow</vt:lpstr>
      <vt:lpstr>Calibri</vt:lpstr>
      <vt:lpstr>Consolas</vt:lpstr>
      <vt:lpstr>Courier New</vt:lpstr>
      <vt:lpstr>Roboto</vt:lpstr>
      <vt:lpstr>Roboto Regular</vt:lpstr>
      <vt:lpstr>Source Sans Pro</vt:lpstr>
      <vt:lpstr>Times</vt:lpstr>
      <vt:lpstr>Times New Roman</vt:lpstr>
      <vt:lpstr>Verdana</vt:lpstr>
      <vt:lpstr>Wingdings</vt:lpstr>
      <vt:lpstr>UWTheme-351-Au18</vt:lpstr>
      <vt:lpstr>Roadmap</vt:lpstr>
      <vt:lpstr>From Writing to Running</vt:lpstr>
      <vt:lpstr>Example: sum.c</vt:lpstr>
      <vt:lpstr>Example: sum.c</vt:lpstr>
      <vt:lpstr>Example: sum.c</vt:lpstr>
      <vt:lpstr>Compiler</vt:lpstr>
      <vt:lpstr>sum.s   (abridged)</vt:lpstr>
      <vt:lpstr>Assembler</vt:lpstr>
      <vt:lpstr>RISC-V Assembly Instructions</vt:lpstr>
      <vt:lpstr>Pseudo-Instructions</vt:lpstr>
      <vt:lpstr>Program Layout</vt:lpstr>
      <vt:lpstr>Assembling Programs</vt:lpstr>
      <vt:lpstr>Symbols and References</vt:lpstr>
      <vt:lpstr>Producing Machine Language (1/3)</vt:lpstr>
      <vt:lpstr>Producing Machine Language (2/3)</vt:lpstr>
      <vt:lpstr>Two Passes Overview</vt:lpstr>
      <vt:lpstr>Handling forward references</vt:lpstr>
      <vt:lpstr>Object file</vt:lpstr>
      <vt:lpstr>Object File Formats</vt:lpstr>
      <vt:lpstr>Objdump disassembly</vt:lpstr>
      <vt:lpstr>Objdump symbols</vt:lpstr>
      <vt:lpstr>Separate Compilation &amp; Assembly</vt:lpstr>
      <vt:lpstr>Linker (1/3)</vt:lpstr>
      <vt:lpstr>Linker (2/3)</vt:lpstr>
      <vt:lpstr>Linker (3/3)</vt:lpstr>
      <vt:lpstr>Resolving References (1/2)</vt:lpstr>
      <vt:lpstr>Resolving References (2/2)</vt:lpstr>
      <vt:lpstr>Three Types of Addresses</vt:lpstr>
      <vt:lpstr>Static Libraries</vt:lpstr>
      <vt:lpstr>Linker Example: Resolving an External Fn Call</vt:lpstr>
      <vt:lpstr>PowerPoint Presentation</vt:lpstr>
      <vt:lpstr>PowerPoint Presentation</vt:lpstr>
      <vt:lpstr>Question 2</vt:lpstr>
      <vt:lpstr>PowerPoint Presentation</vt:lpstr>
      <vt:lpstr>Question</vt:lpstr>
      <vt:lpstr>Loader</vt:lpstr>
      <vt:lpstr>Loader</vt:lpstr>
      <vt:lpstr>Loader</vt:lpstr>
      <vt:lpstr>Shared Libraries</vt:lpstr>
      <vt:lpstr>Static and Dynamic Linking</vt:lpstr>
      <vt:lpstr>PowerPoint Presentation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Arrvindh Shriraman</dc:creator>
  <dc:description>Redesign of slides created by Randal E. Bryant and David R. O'Hallaron</dc:description>
  <cp:lastModifiedBy>Arrvindh Shriraman</cp:lastModifiedBy>
  <cp:revision>31</cp:revision>
  <cp:lastPrinted>2017-11-01T03:31:48Z</cp:lastPrinted>
  <dcterms:created xsi:type="dcterms:W3CDTF">2020-01-31T23:48:40Z</dcterms:created>
  <dcterms:modified xsi:type="dcterms:W3CDTF">2020-09-23T21:56:41Z</dcterms:modified>
</cp:coreProperties>
</file>