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4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5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8" r:id="rId1"/>
  </p:sldMasterIdLst>
  <p:notesMasterIdLst>
    <p:notesMasterId r:id="rId8"/>
  </p:notesMasterIdLst>
  <p:handoutMasterIdLst>
    <p:handoutMasterId r:id="rId9"/>
  </p:handoutMasterIdLst>
  <p:sldIdLst>
    <p:sldId id="708" r:id="rId2"/>
    <p:sldId id="713" r:id="rId3"/>
    <p:sldId id="725" r:id="rId4"/>
    <p:sldId id="888" r:id="rId5"/>
    <p:sldId id="915" r:id="rId6"/>
    <p:sldId id="916" r:id="rId7"/>
  </p:sldIdLst>
  <p:sldSz cx="9144000" cy="6858000" type="screen4x3"/>
  <p:notesSz cx="9296400" cy="70104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34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rvindh Shriraman" initials="AS" lastIdx="2" clrIdx="0">
    <p:extLst>
      <p:ext uri="{19B8F6BF-5375-455C-9EA6-DF929625EA0E}">
        <p15:presenceInfo xmlns:p15="http://schemas.microsoft.com/office/powerpoint/2012/main" userId="S::ashriram@sfu.ca::54ba3e30-5615-4532-8276-69a62b25a9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6F5BD"/>
    <a:srgbClr val="015DB3"/>
    <a:srgbClr val="C00000"/>
    <a:srgbClr val="4B2A85"/>
    <a:srgbClr val="999999"/>
    <a:srgbClr val="008000"/>
    <a:srgbClr val="5286BC"/>
    <a:srgbClr val="D5F1CF"/>
    <a:srgbClr val="E86218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06" autoAdjust="0"/>
    <p:restoredTop sz="84014" autoAdjust="0"/>
  </p:normalViewPr>
  <p:slideViewPr>
    <p:cSldViewPr snapToGrid="0">
      <p:cViewPr varScale="1">
        <p:scale>
          <a:sx n="106" d="100"/>
          <a:sy n="106" d="100"/>
        </p:scale>
        <p:origin x="1768" y="184"/>
      </p:cViewPr>
      <p:guideLst>
        <p:guide orient="horz" pos="2064"/>
        <p:guide pos="3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2"/>
    </p:cViewPr>
  </p:sorterViewPr>
  <p:notesViewPr>
    <p:cSldViewPr snapToObjects="1">
      <p:cViewPr varScale="1">
        <p:scale>
          <a:sx n="93" d="100"/>
          <a:sy n="93" d="100"/>
        </p:scale>
        <p:origin x="1275" y="45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31T17:34:59.251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  <p:cm authorId="1" dt="2020-08-31T17:35:11.371" idx="2">
    <p:pos x="106" y="106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7893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8321" y="0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1788" y="501650"/>
            <a:ext cx="3567112" cy="2674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61078" y="3343261"/>
            <a:ext cx="6790415" cy="312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686521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8321" y="6686521"/>
            <a:ext cx="4074248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0" tIns="44140" rIns="88280" bIns="4414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0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23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Array also explain funky memory addressing instructions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84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Asm</a:t>
            </a:r>
            <a:r>
              <a:rPr lang="en-US" dirty="0"/>
              <a:t> is 3 steps</a:t>
            </a:r>
          </a:p>
          <a:p>
            <a:r>
              <a:rPr lang="en-US" dirty="0"/>
              <a:t>Compute row</a:t>
            </a:r>
          </a:p>
          <a:p>
            <a:r>
              <a:rPr lang="en-US" dirty="0"/>
              <a:t>Compute </a:t>
            </a:r>
            <a:r>
              <a:rPr lang="en-US" dirty="0" err="1"/>
              <a:t>loctation</a:t>
            </a:r>
            <a:r>
              <a:rPr lang="en-US" dirty="0"/>
              <a:t> in row</a:t>
            </a:r>
          </a:p>
          <a:p>
            <a:r>
              <a:rPr lang="en-US" dirty="0"/>
              <a:t>Access with scaling</a:t>
            </a:r>
          </a:p>
        </p:txBody>
      </p:sp>
    </p:spTree>
    <p:extLst>
      <p:ext uri="{BB962C8B-B14F-4D97-AF65-F5344CB8AC3E}">
        <p14:creationId xmlns:p14="http://schemas.microsoft.com/office/powerpoint/2010/main" val="3229012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two array reads</a:t>
            </a:r>
          </a:p>
        </p:txBody>
      </p:sp>
    </p:spTree>
    <p:extLst>
      <p:ext uri="{BB962C8B-B14F-4D97-AF65-F5344CB8AC3E}">
        <p14:creationId xmlns:p14="http://schemas.microsoft.com/office/powerpoint/2010/main" val="3365445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15au: With –</a:t>
            </a:r>
            <a:r>
              <a:rPr lang="en-US" dirty="0" err="1"/>
              <a:t>Og</a:t>
            </a:r>
            <a:r>
              <a:rPr lang="en-US" dirty="0"/>
              <a:t>, </a:t>
            </a:r>
            <a:r>
              <a:rPr lang="en-US" dirty="0" err="1"/>
              <a:t>gcc</a:t>
            </a:r>
            <a:r>
              <a:rPr lang="en-US" dirty="0"/>
              <a:t> will generate different code for each of these.  With –O1, the same</a:t>
            </a:r>
            <a:r>
              <a:rPr lang="en-US" baseline="0" dirty="0"/>
              <a:t> code.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53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6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86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1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9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7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7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  <a:endParaRPr lang="en-US" sz="900" b="0" i="0" baseline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65490" y="-2231"/>
            <a:ext cx="8130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baseline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L09 - Arrays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61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slideLayout" Target="../slideLayouts/slideLayout4.xml"/><Relationship Id="rId3" Type="http://schemas.openxmlformats.org/officeDocument/2006/relationships/tags" Target="../tags/tag7.xml"/><Relationship Id="rId21" Type="http://schemas.openxmlformats.org/officeDocument/2006/relationships/tags" Target="../tags/tag25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tags" Target="../tags/tag29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tags" Target="../tags/tag24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tags" Target="../tags/tag28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1.tiff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59.xml"/><Relationship Id="rId21" Type="http://schemas.openxmlformats.org/officeDocument/2006/relationships/tags" Target="../tags/tag54.xml"/><Relationship Id="rId42" Type="http://schemas.openxmlformats.org/officeDocument/2006/relationships/tags" Target="../tags/tag75.xml"/><Relationship Id="rId47" Type="http://schemas.openxmlformats.org/officeDocument/2006/relationships/tags" Target="../tags/tag80.xml"/><Relationship Id="rId63" Type="http://schemas.openxmlformats.org/officeDocument/2006/relationships/tags" Target="../tags/tag96.xml"/><Relationship Id="rId68" Type="http://schemas.openxmlformats.org/officeDocument/2006/relationships/tags" Target="../tags/tag101.xml"/><Relationship Id="rId16" Type="http://schemas.openxmlformats.org/officeDocument/2006/relationships/tags" Target="../tags/tag49.xml"/><Relationship Id="rId11" Type="http://schemas.openxmlformats.org/officeDocument/2006/relationships/tags" Target="../tags/tag44.xml"/><Relationship Id="rId24" Type="http://schemas.openxmlformats.org/officeDocument/2006/relationships/tags" Target="../tags/tag57.xml"/><Relationship Id="rId32" Type="http://schemas.openxmlformats.org/officeDocument/2006/relationships/tags" Target="../tags/tag65.xml"/><Relationship Id="rId37" Type="http://schemas.openxmlformats.org/officeDocument/2006/relationships/tags" Target="../tags/tag70.xml"/><Relationship Id="rId40" Type="http://schemas.openxmlformats.org/officeDocument/2006/relationships/tags" Target="../tags/tag73.xml"/><Relationship Id="rId45" Type="http://schemas.openxmlformats.org/officeDocument/2006/relationships/tags" Target="../tags/tag78.xml"/><Relationship Id="rId53" Type="http://schemas.openxmlformats.org/officeDocument/2006/relationships/tags" Target="../tags/tag86.xml"/><Relationship Id="rId58" Type="http://schemas.openxmlformats.org/officeDocument/2006/relationships/tags" Target="../tags/tag91.xml"/><Relationship Id="rId66" Type="http://schemas.openxmlformats.org/officeDocument/2006/relationships/tags" Target="../tags/tag99.xml"/><Relationship Id="rId74" Type="http://schemas.openxmlformats.org/officeDocument/2006/relationships/tags" Target="../tags/tag107.xml"/><Relationship Id="rId5" Type="http://schemas.openxmlformats.org/officeDocument/2006/relationships/tags" Target="../tags/tag38.xml"/><Relationship Id="rId61" Type="http://schemas.openxmlformats.org/officeDocument/2006/relationships/tags" Target="../tags/tag94.xml"/><Relationship Id="rId19" Type="http://schemas.openxmlformats.org/officeDocument/2006/relationships/tags" Target="../tags/tag52.xml"/><Relationship Id="rId14" Type="http://schemas.openxmlformats.org/officeDocument/2006/relationships/tags" Target="../tags/tag47.xml"/><Relationship Id="rId22" Type="http://schemas.openxmlformats.org/officeDocument/2006/relationships/tags" Target="../tags/tag55.xml"/><Relationship Id="rId27" Type="http://schemas.openxmlformats.org/officeDocument/2006/relationships/tags" Target="../tags/tag60.xml"/><Relationship Id="rId30" Type="http://schemas.openxmlformats.org/officeDocument/2006/relationships/tags" Target="../tags/tag63.xml"/><Relationship Id="rId35" Type="http://schemas.openxmlformats.org/officeDocument/2006/relationships/tags" Target="../tags/tag68.xml"/><Relationship Id="rId43" Type="http://schemas.openxmlformats.org/officeDocument/2006/relationships/tags" Target="../tags/tag76.xml"/><Relationship Id="rId48" Type="http://schemas.openxmlformats.org/officeDocument/2006/relationships/tags" Target="../tags/tag81.xml"/><Relationship Id="rId56" Type="http://schemas.openxmlformats.org/officeDocument/2006/relationships/tags" Target="../tags/tag89.xml"/><Relationship Id="rId64" Type="http://schemas.openxmlformats.org/officeDocument/2006/relationships/tags" Target="../tags/tag97.xml"/><Relationship Id="rId69" Type="http://schemas.openxmlformats.org/officeDocument/2006/relationships/tags" Target="../tags/tag102.xml"/><Relationship Id="rId77" Type="http://schemas.openxmlformats.org/officeDocument/2006/relationships/slideLayout" Target="../slideLayouts/slideLayout4.xml"/><Relationship Id="rId8" Type="http://schemas.openxmlformats.org/officeDocument/2006/relationships/tags" Target="../tags/tag41.xml"/><Relationship Id="rId51" Type="http://schemas.openxmlformats.org/officeDocument/2006/relationships/tags" Target="../tags/tag84.xml"/><Relationship Id="rId72" Type="http://schemas.openxmlformats.org/officeDocument/2006/relationships/tags" Target="../tags/tag105.xml"/><Relationship Id="rId3" Type="http://schemas.openxmlformats.org/officeDocument/2006/relationships/tags" Target="../tags/tag36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5" Type="http://schemas.openxmlformats.org/officeDocument/2006/relationships/tags" Target="../tags/tag58.xml"/><Relationship Id="rId33" Type="http://schemas.openxmlformats.org/officeDocument/2006/relationships/tags" Target="../tags/tag66.xml"/><Relationship Id="rId38" Type="http://schemas.openxmlformats.org/officeDocument/2006/relationships/tags" Target="../tags/tag71.xml"/><Relationship Id="rId46" Type="http://schemas.openxmlformats.org/officeDocument/2006/relationships/tags" Target="../tags/tag79.xml"/><Relationship Id="rId59" Type="http://schemas.openxmlformats.org/officeDocument/2006/relationships/tags" Target="../tags/tag92.xml"/><Relationship Id="rId67" Type="http://schemas.openxmlformats.org/officeDocument/2006/relationships/tags" Target="../tags/tag100.xml"/><Relationship Id="rId20" Type="http://schemas.openxmlformats.org/officeDocument/2006/relationships/tags" Target="../tags/tag53.xml"/><Relationship Id="rId41" Type="http://schemas.openxmlformats.org/officeDocument/2006/relationships/tags" Target="../tags/tag74.xml"/><Relationship Id="rId54" Type="http://schemas.openxmlformats.org/officeDocument/2006/relationships/tags" Target="../tags/tag87.xml"/><Relationship Id="rId62" Type="http://schemas.openxmlformats.org/officeDocument/2006/relationships/tags" Target="../tags/tag95.xml"/><Relationship Id="rId70" Type="http://schemas.openxmlformats.org/officeDocument/2006/relationships/tags" Target="../tags/tag103.xml"/><Relationship Id="rId75" Type="http://schemas.openxmlformats.org/officeDocument/2006/relationships/tags" Target="../tags/tag108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5" Type="http://schemas.openxmlformats.org/officeDocument/2006/relationships/tags" Target="../tags/tag48.xml"/><Relationship Id="rId23" Type="http://schemas.openxmlformats.org/officeDocument/2006/relationships/tags" Target="../tags/tag56.xml"/><Relationship Id="rId28" Type="http://schemas.openxmlformats.org/officeDocument/2006/relationships/tags" Target="../tags/tag61.xml"/><Relationship Id="rId36" Type="http://schemas.openxmlformats.org/officeDocument/2006/relationships/tags" Target="../tags/tag69.xml"/><Relationship Id="rId49" Type="http://schemas.openxmlformats.org/officeDocument/2006/relationships/tags" Target="../tags/tag82.xml"/><Relationship Id="rId57" Type="http://schemas.openxmlformats.org/officeDocument/2006/relationships/tags" Target="../tags/tag90.xml"/><Relationship Id="rId10" Type="http://schemas.openxmlformats.org/officeDocument/2006/relationships/tags" Target="../tags/tag43.xml"/><Relationship Id="rId31" Type="http://schemas.openxmlformats.org/officeDocument/2006/relationships/tags" Target="../tags/tag64.xml"/><Relationship Id="rId44" Type="http://schemas.openxmlformats.org/officeDocument/2006/relationships/tags" Target="../tags/tag77.xml"/><Relationship Id="rId52" Type="http://schemas.openxmlformats.org/officeDocument/2006/relationships/tags" Target="../tags/tag85.xml"/><Relationship Id="rId60" Type="http://schemas.openxmlformats.org/officeDocument/2006/relationships/tags" Target="../tags/tag93.xml"/><Relationship Id="rId65" Type="http://schemas.openxmlformats.org/officeDocument/2006/relationships/tags" Target="../tags/tag98.xml"/><Relationship Id="rId73" Type="http://schemas.openxmlformats.org/officeDocument/2006/relationships/tags" Target="../tags/tag106.xml"/><Relationship Id="rId78" Type="http://schemas.openxmlformats.org/officeDocument/2006/relationships/notesSlide" Target="../notesSlides/notesSlide4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39" Type="http://schemas.openxmlformats.org/officeDocument/2006/relationships/tags" Target="../tags/tag72.xml"/><Relationship Id="rId34" Type="http://schemas.openxmlformats.org/officeDocument/2006/relationships/tags" Target="../tags/tag67.xml"/><Relationship Id="rId50" Type="http://schemas.openxmlformats.org/officeDocument/2006/relationships/tags" Target="../tags/tag83.xml"/><Relationship Id="rId55" Type="http://schemas.openxmlformats.org/officeDocument/2006/relationships/tags" Target="../tags/tag88.xml"/><Relationship Id="rId76" Type="http://schemas.openxmlformats.org/officeDocument/2006/relationships/tags" Target="../tags/tag109.xml"/><Relationship Id="rId7" Type="http://schemas.openxmlformats.org/officeDocument/2006/relationships/tags" Target="../tags/tag40.xml"/><Relationship Id="rId71" Type="http://schemas.openxmlformats.org/officeDocument/2006/relationships/tags" Target="../tags/tag104.xml"/><Relationship Id="rId2" Type="http://schemas.openxmlformats.org/officeDocument/2006/relationships/tags" Target="../tags/tag35.xml"/><Relationship Id="rId29" Type="http://schemas.openxmlformats.org/officeDocument/2006/relationships/tags" Target="../tags/tag6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tags" Target="../tags/tag122.xml"/><Relationship Id="rId18" Type="http://schemas.openxmlformats.org/officeDocument/2006/relationships/tags" Target="../tags/tag127.xml"/><Relationship Id="rId26" Type="http://schemas.openxmlformats.org/officeDocument/2006/relationships/tags" Target="../tags/tag135.xml"/><Relationship Id="rId3" Type="http://schemas.openxmlformats.org/officeDocument/2006/relationships/tags" Target="../tags/tag112.xml"/><Relationship Id="rId21" Type="http://schemas.openxmlformats.org/officeDocument/2006/relationships/tags" Target="../tags/tag130.xml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tags" Target="../tags/tag126.xml"/><Relationship Id="rId25" Type="http://schemas.openxmlformats.org/officeDocument/2006/relationships/tags" Target="../tags/tag134.xml"/><Relationship Id="rId2" Type="http://schemas.openxmlformats.org/officeDocument/2006/relationships/tags" Target="../tags/tag111.xml"/><Relationship Id="rId16" Type="http://schemas.openxmlformats.org/officeDocument/2006/relationships/tags" Target="../tags/tag125.xml"/><Relationship Id="rId20" Type="http://schemas.openxmlformats.org/officeDocument/2006/relationships/tags" Target="../tags/tag129.xml"/><Relationship Id="rId29" Type="http://schemas.openxmlformats.org/officeDocument/2006/relationships/tags" Target="../tags/tag138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24" Type="http://schemas.openxmlformats.org/officeDocument/2006/relationships/tags" Target="../tags/tag133.xml"/><Relationship Id="rId5" Type="http://schemas.openxmlformats.org/officeDocument/2006/relationships/tags" Target="../tags/tag114.xml"/><Relationship Id="rId15" Type="http://schemas.openxmlformats.org/officeDocument/2006/relationships/tags" Target="../tags/tag124.xml"/><Relationship Id="rId23" Type="http://schemas.openxmlformats.org/officeDocument/2006/relationships/tags" Target="../tags/tag132.xml"/><Relationship Id="rId28" Type="http://schemas.openxmlformats.org/officeDocument/2006/relationships/tags" Target="../tags/tag137.xml"/><Relationship Id="rId10" Type="http://schemas.openxmlformats.org/officeDocument/2006/relationships/tags" Target="../tags/tag119.xml"/><Relationship Id="rId19" Type="http://schemas.openxmlformats.org/officeDocument/2006/relationships/tags" Target="../tags/tag128.xml"/><Relationship Id="rId31" Type="http://schemas.openxmlformats.org/officeDocument/2006/relationships/notesSlide" Target="../notesSlides/notesSlide5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Relationship Id="rId22" Type="http://schemas.openxmlformats.org/officeDocument/2006/relationships/tags" Target="../tags/tag131.xml"/><Relationship Id="rId27" Type="http://schemas.openxmlformats.org/officeDocument/2006/relationships/tags" Target="../tags/tag136.xml"/><Relationship Id="rId30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7" Type="http://schemas.openxmlformats.org/officeDocument/2006/relationships/comments" Target="../comments/comment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Data Structures in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Arrays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One-dimensional</a:t>
            </a:r>
          </a:p>
          <a:p>
            <a:pPr lvl="1"/>
            <a:r>
              <a:rPr lang="en-US" dirty="0"/>
              <a:t>Multi-dimensional (nested)</a:t>
            </a:r>
          </a:p>
          <a:p>
            <a:pPr lvl="1"/>
            <a:r>
              <a:rPr lang="en-US" dirty="0"/>
              <a:t>Multi-level</a:t>
            </a:r>
          </a:p>
          <a:p>
            <a:r>
              <a:rPr lang="en-US" dirty="0"/>
              <a:t>Structs</a:t>
            </a:r>
          </a:p>
          <a:p>
            <a:pPr lvl="1"/>
            <a:r>
              <a:rPr lang="en-US"/>
              <a:t>Alignment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Accessing Example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199" y="2560320"/>
            <a:ext cx="548640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get_digit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 Box 3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4800" y="1408024"/>
            <a:ext cx="193096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sfu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pSp>
        <p:nvGrpSpPr>
          <p:cNvPr id="3" name="Group 24"/>
          <p:cNvGrpSpPr/>
          <p:nvPr>
            <p:custDataLst>
              <p:tags r:id="rId5"/>
            </p:custDataLst>
          </p:nvPr>
        </p:nvGrpSpPr>
        <p:grpSpPr>
          <a:xfrm>
            <a:off x="2184165" y="1455446"/>
            <a:ext cx="5435835" cy="754354"/>
            <a:chOff x="2412765" y="3429000"/>
            <a:chExt cx="5435835" cy="774470"/>
          </a:xfrm>
        </p:grpSpPr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3" name="Rectangle 26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6" name="Rectangle 29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7" name="Rectangle 30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11" name="Text Box 3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40</a:t>
              </a:r>
            </a:p>
          </p:txBody>
        </p:sp>
        <p:sp>
          <p:nvSpPr>
            <p:cNvPr id="13" name="Line 3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4" name="Line 3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5" name="Text Box 36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44</a:t>
              </a:r>
            </a:p>
          </p:txBody>
        </p:sp>
        <p:sp>
          <p:nvSpPr>
            <p:cNvPr id="16" name="Line 3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7" name="Text Box 3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18" name="Line 3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9" name="Text Box 40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52</a:t>
              </a:r>
            </a:p>
          </p:txBody>
        </p:sp>
        <p:sp>
          <p:nvSpPr>
            <p:cNvPr id="20" name="Line 41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1" name="Text Box 4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22" name="Line 43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30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199" y="3625915"/>
            <a:ext cx="548640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get_digit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800" dirty="0" err="1"/>
              <a:t>slli</a:t>
            </a:r>
            <a:r>
              <a:rPr lang="en-US" sz="1800" dirty="0"/>
              <a:t> a1,a1,2</a:t>
            </a:r>
          </a:p>
          <a:p>
            <a:r>
              <a:rPr lang="en-US" sz="1800" dirty="0"/>
              <a:t>add a1,a0,a1</a:t>
            </a:r>
          </a:p>
          <a:p>
            <a:r>
              <a:rPr lang="en-US" sz="1800" dirty="0" err="1"/>
              <a:t>lw</a:t>
            </a:r>
            <a:r>
              <a:rPr lang="en-US" sz="1800" dirty="0"/>
              <a:t> a0,0(a1)</a:t>
            </a:r>
          </a:p>
          <a:p>
            <a:r>
              <a:rPr lang="en-US" sz="1800" dirty="0"/>
              <a:t>ret</a:t>
            </a:r>
          </a:p>
        </p:txBody>
      </p:sp>
      <p:sp>
        <p:nvSpPr>
          <p:cNvPr id="31" name="Content Placeholder 3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04800" y="5193808"/>
            <a:ext cx="8366760" cy="164592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Register 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%a0</a:t>
            </a:r>
            <a:r>
              <a:rPr lang="en-US" sz="2000" dirty="0"/>
              <a:t> </a:t>
            </a: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contains starting address of array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Register 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%a1</a:t>
            </a: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 contains array index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b="0" dirty="0">
                <a:solidFill>
                  <a:schemeClr val="tx1"/>
                </a:solidFill>
                <a:latin typeface="Calibri" pitchFamily="-96" charset="0"/>
              </a:rPr>
              <a:t>Desired digit at </a:t>
            </a:r>
            <a:r>
              <a:rPr lang="en-US" sz="20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%a0+4*%a1</a:t>
            </a:r>
          </a:p>
        </p:txBody>
      </p:sp>
      <p:sp>
        <p:nvSpPr>
          <p:cNvPr id="32" name="Rectangle 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69280" y="354676"/>
            <a:ext cx="3383280" cy="366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[5];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Nested Array </a:t>
            </a:r>
            <a:r>
              <a:rPr lang="en-US" u="sng" dirty="0"/>
              <a:t>Element Access</a:t>
            </a:r>
            <a:r>
              <a:rPr lang="en-US" dirty="0"/>
              <a:t> Code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6900" y="1219200"/>
            <a:ext cx="41148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get_sea_digit</a:t>
            </a:r>
            <a:b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sea[index][digit];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17558" y="1215754"/>
            <a:ext cx="3230491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sea[4][5] =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{{ 9, 8, 1, 9,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5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0, 3 },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{ 9, 8, 1, 1, 5 }};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73CA98-2513-7047-9CFD-C17F5026C5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005" y="3062327"/>
            <a:ext cx="7615989" cy="33599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Element Access in </a:t>
            </a:r>
            <a:r>
              <a:rPr lang="en-US" u="sng" dirty="0"/>
              <a:t>Multi-Level</a:t>
            </a:r>
            <a:r>
              <a:rPr lang="en-US" dirty="0"/>
              <a:t> Array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777875" y="4389438"/>
            <a:ext cx="8366125" cy="2122487"/>
          </a:xfrm>
        </p:spPr>
        <p:txBody>
          <a:bodyPr/>
          <a:lstStyle/>
          <a:p>
            <a:r>
              <a:rPr lang="en-US" b="0" dirty="0"/>
              <a:t>Computation </a:t>
            </a:r>
          </a:p>
          <a:p>
            <a:pPr lvl="1"/>
            <a:r>
              <a:rPr lang="en-US" dirty="0"/>
              <a:t>Element access  Mem[Mem[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univ+8*index</a:t>
            </a:r>
            <a:r>
              <a:rPr lang="en-US" dirty="0"/>
              <a:t>]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+4*digit</a:t>
            </a:r>
            <a:r>
              <a:rPr lang="en-US" dirty="0"/>
              <a:t>]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Must do</a:t>
            </a:r>
            <a:r>
              <a:rPr lang="en-US" b="1" dirty="0">
                <a:solidFill>
                  <a:srgbClr val="FF0000"/>
                </a:solidFill>
              </a:rPr>
              <a:t> two memory reads</a:t>
            </a:r>
          </a:p>
          <a:p>
            <a:pPr lvl="2"/>
            <a:r>
              <a:rPr lang="en-US" dirty="0"/>
              <a:t>First get pointer to row array</a:t>
            </a:r>
          </a:p>
          <a:p>
            <a:pPr lvl="2"/>
            <a:r>
              <a:rPr lang="en-US" dirty="0"/>
              <a:t>Then access element within array</a:t>
            </a:r>
          </a:p>
          <a:p>
            <a:pPr lvl="1"/>
            <a:r>
              <a:rPr lang="en-US" dirty="0"/>
              <a:t>But allows inner arrays to be different lengths (not in this example)</a:t>
            </a:r>
          </a:p>
        </p:txBody>
      </p:sp>
      <p:sp>
        <p:nvSpPr>
          <p:cNvPr id="31642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3021012"/>
            <a:ext cx="8229600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 err="1"/>
              <a:t>slli</a:t>
            </a:r>
            <a:r>
              <a:rPr lang="en-US" sz="1800" dirty="0"/>
              <a:t> a0, a0</a:t>
            </a:r>
            <a:r>
              <a:rPr lang="en-US" sz="1800"/>
              <a:t>, 3    </a:t>
            </a:r>
            <a:r>
              <a:rPr lang="en-US" sz="1800" dirty="0"/>
              <a:t># All registers are assumed to be 64 bit. a5 = &amp;univ[0]</a:t>
            </a:r>
          </a:p>
          <a:p>
            <a:r>
              <a:rPr lang="en-US" sz="1800" dirty="0"/>
              <a:t>add a5,a5,a0</a:t>
            </a:r>
          </a:p>
          <a:p>
            <a:r>
              <a:rPr lang="en-US" sz="1800" dirty="0" err="1"/>
              <a:t>ld</a:t>
            </a:r>
            <a:r>
              <a:rPr lang="en-US" sz="1800" dirty="0"/>
              <a:t> a5,0(a5)          # 64 bit load. This is because univ is a pointer array. </a:t>
            </a:r>
          </a:p>
          <a:p>
            <a:r>
              <a:rPr lang="en-US" sz="1800" dirty="0" err="1"/>
              <a:t>slli</a:t>
            </a:r>
            <a:r>
              <a:rPr lang="en-US" sz="1800" dirty="0"/>
              <a:t> a1,a1,2          # 4*digit</a:t>
            </a:r>
          </a:p>
          <a:p>
            <a:r>
              <a:rPr lang="en-US" sz="1800" dirty="0"/>
              <a:t>add a5,a5,a1      # univ[index]+4*digit</a:t>
            </a:r>
          </a:p>
          <a:p>
            <a:r>
              <a:rPr lang="en-US" sz="1800" dirty="0" err="1"/>
              <a:t>lw</a:t>
            </a:r>
            <a:r>
              <a:rPr lang="en-US" sz="1800" dirty="0"/>
              <a:t> a0,0(a5)         # 32 bit load</a:t>
            </a:r>
          </a:p>
        </p:txBody>
      </p:sp>
      <p:sp>
        <p:nvSpPr>
          <p:cNvPr id="3164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1420812"/>
            <a:ext cx="41148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get_univ_digit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index,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digit)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[index][digit];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8" name="Group 7"/>
          <p:cNvGrpSpPr/>
          <p:nvPr>
            <p:custDataLst>
              <p:tags r:id="rId6"/>
            </p:custDataLst>
          </p:nvPr>
        </p:nvGrpSpPr>
        <p:grpSpPr>
          <a:xfrm>
            <a:off x="4655090" y="1297523"/>
            <a:ext cx="4290496" cy="1589640"/>
            <a:chOff x="169863" y="3733800"/>
            <a:chExt cx="8821737" cy="2687997"/>
          </a:xfrm>
        </p:grpSpPr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169863" y="4191001"/>
              <a:ext cx="2192338" cy="1550988"/>
              <a:chOff x="59" y="2112"/>
              <a:chExt cx="1381" cy="977"/>
            </a:xfrm>
          </p:grpSpPr>
          <p:sp>
            <p:nvSpPr>
              <p:cNvPr id="74" name="Rectangle 8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36</a:t>
                </a:r>
              </a:p>
            </p:txBody>
          </p:sp>
          <p:sp>
            <p:nvSpPr>
              <p:cNvPr id="75" name="Line 9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76" name="Text Box 10"/>
              <p:cNvSpPr txBox="1"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69" y="236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160</a:t>
                </a:r>
              </a:p>
            </p:txBody>
          </p:sp>
          <p:sp>
            <p:nvSpPr>
              <p:cNvPr id="77" name="Rectangle 11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78" name="Rectangle 12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6350" cmpd="sng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60</a:t>
                </a:r>
              </a:p>
            </p:txBody>
          </p:sp>
          <p:sp>
            <p:nvSpPr>
              <p:cNvPr id="79" name="Line 13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0" name="Line 14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6350" cmpd="sng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1" name="Text Box 15"/>
              <p:cNvSpPr txBox="1"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59" y="2612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168</a:t>
                </a:r>
              </a:p>
            </p:txBody>
          </p:sp>
          <p:sp>
            <p:nvSpPr>
              <p:cNvPr id="82" name="Text Box 16"/>
              <p:cNvSpPr txBox="1"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59" y="2843"/>
                <a:ext cx="507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176</a:t>
                </a:r>
              </a:p>
            </p:txBody>
          </p:sp>
          <p:sp>
            <p:nvSpPr>
              <p:cNvPr id="83" name="Text Box 17"/>
              <p:cNvSpPr txBox="1"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728" y="2112"/>
                <a:ext cx="596" cy="24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sz="900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univ</a:t>
                </a:r>
                <a:endParaRPr lang="en-US" sz="9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4" name="Oval 18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5" name="Oval 19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86" name="Oval 20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900" b="0" dirty="0">
                  <a:latin typeface="Calibri" pitchFamily="34" charset="0"/>
                </a:endParaRPr>
              </a:p>
            </p:txBody>
          </p:sp>
        </p:grpSp>
        <p:sp>
          <p:nvSpPr>
            <p:cNvPr id="11" name="Text Box 2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13053" y="3733800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cmu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Text Box 4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89254" y="4572001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sfu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Text Box 6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913053" y="5272087"/>
              <a:ext cx="804873" cy="3903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900" b="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ucb</a:t>
              </a:r>
              <a:endParaRPr lang="en-US" sz="900" b="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4" name="Group 24"/>
            <p:cNvGrpSpPr/>
            <p:nvPr/>
          </p:nvGrpSpPr>
          <p:grpSpPr>
            <a:xfrm>
              <a:off x="3554505" y="4006474"/>
              <a:ext cx="5435835" cy="775347"/>
              <a:chOff x="2412765" y="3429000"/>
              <a:chExt cx="5435835" cy="796022"/>
            </a:xfrm>
          </p:grpSpPr>
          <p:grpSp>
            <p:nvGrpSpPr>
              <p:cNvPr id="56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69" name="Rectangle 26"/>
                <p:cNvSpPr>
                  <a:spLocks noChangeArrowheads="1"/>
                </p:cNvSpPr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70" name="Rectangle 27"/>
                <p:cNvSpPr>
                  <a:spLocks noChangeArrowheads="1"/>
                </p:cNvSpPr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71" name="Rectangle 28"/>
                <p:cNvSpPr>
                  <a:spLocks noChangeArrowheads="1"/>
                </p:cNvSpPr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72" name="Rectangle 29"/>
                <p:cNvSpPr>
                  <a:spLocks noChangeArrowheads="1"/>
                </p:cNvSpPr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73" name="Rectangle 30"/>
                <p:cNvSpPr>
                  <a:spLocks noChangeArrowheads="1"/>
                </p:cNvSpPr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3</a:t>
                  </a:r>
                </a:p>
              </p:txBody>
            </p:sp>
          </p:grpSp>
          <p:sp>
            <p:nvSpPr>
              <p:cNvPr id="57" name="Text Box 32"/>
              <p:cNvSpPr txBox="1"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16</a:t>
                </a:r>
              </a:p>
            </p:txBody>
          </p:sp>
          <p:sp>
            <p:nvSpPr>
              <p:cNvPr id="58" name="Text Box 33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20</a:t>
                </a:r>
              </a:p>
            </p:txBody>
          </p:sp>
          <p:sp>
            <p:nvSpPr>
              <p:cNvPr id="59" name="Line 34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0" name="Line 35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1" name="Text Box 36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24</a:t>
                </a:r>
              </a:p>
            </p:txBody>
          </p:sp>
          <p:sp>
            <p:nvSpPr>
              <p:cNvPr id="62" name="Line 37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3" name="Text Box 38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28</a:t>
                </a:r>
              </a:p>
            </p:txBody>
          </p:sp>
          <p:sp>
            <p:nvSpPr>
              <p:cNvPr id="64" name="Line 39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5" name="Text Box 40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32</a:t>
                </a:r>
              </a:p>
            </p:txBody>
          </p:sp>
          <p:sp>
            <p:nvSpPr>
              <p:cNvPr id="66" name="Line 41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67" name="Text Box 42"/>
              <p:cNvSpPr txBox="1"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68" name="Line 43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grpSp>
          <p:nvGrpSpPr>
            <p:cNvPr id="15" name="Group 24"/>
            <p:cNvGrpSpPr/>
            <p:nvPr/>
          </p:nvGrpSpPr>
          <p:grpSpPr>
            <a:xfrm>
              <a:off x="3555765" y="4808250"/>
              <a:ext cx="5435835" cy="775347"/>
              <a:chOff x="2412765" y="3429000"/>
              <a:chExt cx="5435835" cy="796022"/>
            </a:xfrm>
          </p:grpSpPr>
          <p:grpSp>
            <p:nvGrpSpPr>
              <p:cNvPr id="38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51" name="Rectangle 26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52" name="Rectangle 27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8</a:t>
                  </a:r>
                </a:p>
              </p:txBody>
            </p:sp>
            <p:sp>
              <p:nvSpPr>
                <p:cNvPr id="53" name="Rectangle 28"/>
                <p:cNvSpPr>
                  <a:spLocks noChangeArrowheads="1"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54" name="Rectangle 29"/>
                <p:cNvSpPr>
                  <a:spLocks noChangeArrowheads="1"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55" name="Rectangle 30"/>
                <p:cNvSpPr>
                  <a:spLocks noChangeArrowheads="1"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5</a:t>
                  </a:r>
                </a:p>
              </p:txBody>
            </p:sp>
          </p:grpSp>
          <p:sp>
            <p:nvSpPr>
              <p:cNvPr id="39" name="Text Box 32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36</a:t>
                </a:r>
              </a:p>
            </p:txBody>
          </p:sp>
          <p:sp>
            <p:nvSpPr>
              <p:cNvPr id="40" name="Text Box 33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40</a:t>
                </a:r>
              </a:p>
            </p:txBody>
          </p:sp>
          <p:sp>
            <p:nvSpPr>
              <p:cNvPr id="41" name="Line 34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2" name="Line 35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3" name="Text Box 36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44</a:t>
                </a:r>
              </a:p>
            </p:txBody>
          </p:sp>
          <p:sp>
            <p:nvSpPr>
              <p:cNvPr id="44" name="Line 37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5" name="Text Box 38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48</a:t>
                </a:r>
              </a:p>
            </p:txBody>
          </p:sp>
          <p:sp>
            <p:nvSpPr>
              <p:cNvPr id="46" name="Line 39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7" name="Text Box 40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52</a:t>
                </a:r>
              </a:p>
            </p:txBody>
          </p:sp>
          <p:sp>
            <p:nvSpPr>
              <p:cNvPr id="48" name="Line 41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49" name="Text Box 42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56</a:t>
                </a:r>
              </a:p>
            </p:txBody>
          </p:sp>
          <p:sp>
            <p:nvSpPr>
              <p:cNvPr id="50" name="Line 43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grpSp>
          <p:nvGrpSpPr>
            <p:cNvPr id="16" name="Group 24"/>
            <p:cNvGrpSpPr/>
            <p:nvPr/>
          </p:nvGrpSpPr>
          <p:grpSpPr>
            <a:xfrm>
              <a:off x="3554505" y="5646450"/>
              <a:ext cx="5435835" cy="775347"/>
              <a:chOff x="2412765" y="3429000"/>
              <a:chExt cx="5435835" cy="796022"/>
            </a:xfrm>
          </p:grpSpPr>
          <p:grpSp>
            <p:nvGrpSpPr>
              <p:cNvPr id="20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33" name="Rectangle 26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9</a:t>
                  </a:r>
                </a:p>
              </p:txBody>
            </p:sp>
            <p:sp>
              <p:nvSpPr>
                <p:cNvPr id="34" name="Rectangle 27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4</a:t>
                  </a:r>
                </a:p>
              </p:txBody>
            </p:sp>
            <p:sp>
              <p:nvSpPr>
                <p:cNvPr id="35" name="Rectangle 28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7</a:t>
                  </a:r>
                </a:p>
              </p:txBody>
            </p:sp>
            <p:sp>
              <p:nvSpPr>
                <p:cNvPr id="36" name="Rectangle 29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2</a:t>
                  </a:r>
                </a:p>
              </p:txBody>
            </p:sp>
            <p:sp>
              <p:nvSpPr>
                <p:cNvPr id="37" name="Rectangle 30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sz="900" b="0" dirty="0">
                      <a:latin typeface="Calibri" pitchFamily="34" charset="0"/>
                    </a:rPr>
                    <a:t>0</a:t>
                  </a:r>
                </a:p>
              </p:txBody>
            </p:sp>
          </p:grpSp>
          <p:sp>
            <p:nvSpPr>
              <p:cNvPr id="21" name="Text Box 32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412765" y="3809999"/>
                <a:ext cx="667870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60</a:t>
                </a:r>
              </a:p>
            </p:txBody>
          </p:sp>
          <p:sp>
            <p:nvSpPr>
              <p:cNvPr id="22" name="Text Box 33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182470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64</a:t>
                </a:r>
              </a:p>
            </p:txBody>
          </p:sp>
          <p:sp>
            <p:nvSpPr>
              <p:cNvPr id="23" name="Line 34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4" name="Line 35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5" name="Text Box 36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096872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68</a:t>
                </a:r>
              </a:p>
            </p:txBody>
          </p:sp>
          <p:sp>
            <p:nvSpPr>
              <p:cNvPr id="26" name="Line 37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7" name="Text Box 38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029199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72</a:t>
                </a:r>
              </a:p>
            </p:txBody>
          </p:sp>
          <p:sp>
            <p:nvSpPr>
              <p:cNvPr id="28" name="Line 39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29" name="Text Box 40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9436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76</a:t>
                </a:r>
              </a:p>
            </p:txBody>
          </p:sp>
          <p:sp>
            <p:nvSpPr>
              <p:cNvPr id="30" name="Line 41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  <p:sp>
            <p:nvSpPr>
              <p:cNvPr id="31" name="Text Box 42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6858001" y="3824289"/>
                <a:ext cx="990599" cy="4007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900" b="0" dirty="0">
                    <a:latin typeface="Calibri" pitchFamily="34" charset="0"/>
                  </a:rPr>
                  <a:t>80</a:t>
                </a:r>
              </a:p>
            </p:txBody>
          </p:sp>
          <p:sp>
            <p:nvSpPr>
              <p:cNvPr id="32" name="Line 43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900" b="0" dirty="0">
                  <a:latin typeface="Calibri" pitchFamily="34" charset="0"/>
                </a:endParaRPr>
              </a:p>
            </p:txBody>
          </p:sp>
        </p:grpSp>
        <p:sp>
          <p:nvSpPr>
            <p:cNvPr id="17" name="Freeform 16"/>
            <p:cNvSpPr/>
            <p:nvPr>
              <p:custDataLst>
                <p:tags r:id="rId10"/>
              </p:custDataLst>
            </p:nvPr>
          </p:nvSpPr>
          <p:spPr bwMode="auto">
            <a:xfrm>
              <a:off x="2052918" y="4159624"/>
              <a:ext cx="1694329" cy="1021976"/>
            </a:xfrm>
            <a:custGeom>
              <a:avLst/>
              <a:gdLst>
                <a:gd name="connsiteX0" fmla="*/ 0 w 1694329"/>
                <a:gd name="connsiteY0" fmla="*/ 1021976 h 1021976"/>
                <a:gd name="connsiteX1" fmla="*/ 654423 w 1694329"/>
                <a:gd name="connsiteY1" fmla="*/ 340658 h 1021976"/>
                <a:gd name="connsiteX2" fmla="*/ 1694329 w 1694329"/>
                <a:gd name="connsiteY2" fmla="*/ 0 h 102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  <p:sp>
          <p:nvSpPr>
            <p:cNvPr id="18" name="Freeform 17"/>
            <p:cNvSpPr/>
            <p:nvPr>
              <p:custDataLst>
                <p:tags r:id="rId11"/>
              </p:custDataLst>
            </p:nvPr>
          </p:nvSpPr>
          <p:spPr bwMode="auto">
            <a:xfrm>
              <a:off x="2070847" y="4787153"/>
              <a:ext cx="1703294" cy="331694"/>
            </a:xfrm>
            <a:custGeom>
              <a:avLst/>
              <a:gdLst>
                <a:gd name="connsiteX0" fmla="*/ 0 w 1703294"/>
                <a:gd name="connsiteY0" fmla="*/ 0 h 331694"/>
                <a:gd name="connsiteX1" fmla="*/ 905435 w 1703294"/>
                <a:gd name="connsiteY1" fmla="*/ 304800 h 331694"/>
                <a:gd name="connsiteX2" fmla="*/ 1703294 w 1703294"/>
                <a:gd name="connsiteY2" fmla="*/ 161365 h 331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  <p:sp>
          <p:nvSpPr>
            <p:cNvPr id="19" name="Freeform 18"/>
            <p:cNvSpPr/>
            <p:nvPr>
              <p:custDataLst>
                <p:tags r:id="rId12"/>
              </p:custDataLst>
            </p:nvPr>
          </p:nvSpPr>
          <p:spPr bwMode="auto">
            <a:xfrm>
              <a:off x="2052918" y="5558118"/>
              <a:ext cx="1739153" cy="385482"/>
            </a:xfrm>
            <a:custGeom>
              <a:avLst/>
              <a:gdLst>
                <a:gd name="connsiteX0" fmla="*/ 0 w 1739153"/>
                <a:gd name="connsiteY0" fmla="*/ 0 h 385482"/>
                <a:gd name="connsiteX1" fmla="*/ 699247 w 1739153"/>
                <a:gd name="connsiteY1" fmla="*/ 349623 h 385482"/>
                <a:gd name="connsiteX2" fmla="*/ 1739153 w 1739153"/>
                <a:gd name="connsiteY2" fmla="*/ 215153 h 38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63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900" b="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18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Array Loop Example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Original: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Transformed:</a:t>
            </a:r>
          </a:p>
          <a:p>
            <a:pPr lvl="1"/>
            <a:r>
              <a:rPr lang="en-US" dirty="0"/>
              <a:t>Eliminate loop variable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 err="1">
                <a:latin typeface="Calibri"/>
                <a:cs typeface="Calibri"/>
              </a:rPr>
              <a:t>,</a:t>
            </a:r>
            <a:br>
              <a:rPr lang="en-US" dirty="0" err="1">
                <a:latin typeface="Calibri"/>
                <a:cs typeface="Calibri"/>
              </a:rPr>
            </a:br>
            <a:r>
              <a:rPr lang="en-US" dirty="0" err="1">
                <a:latin typeface="Calibri"/>
                <a:cs typeface="Calibri"/>
              </a:rPr>
              <a:t>use pointer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dirty="0" err="1">
                <a:latin typeface="Calibri"/>
                <a:cs typeface="Calibri"/>
              </a:rPr>
              <a:t> instead</a:t>
            </a:r>
            <a:endParaRPr lang="en-US" b="1" dirty="0" err="1">
              <a:latin typeface="Anonymous Pro" panose="02060609030202000504" pitchFamily="49" charset="0"/>
              <a:cs typeface="Courier New"/>
            </a:endParaRPr>
          </a:p>
          <a:p>
            <a:pPr lvl="1"/>
            <a:r>
              <a:rPr lang="en-US" dirty="0"/>
              <a:t>Convert array code to </a:t>
            </a:r>
            <a:br>
              <a:rPr lang="en-US" dirty="0"/>
            </a:br>
            <a:r>
              <a:rPr lang="en-US" dirty="0"/>
              <a:t>pointer code</a:t>
            </a:r>
          </a:p>
          <a:p>
            <a:pPr lvl="2"/>
            <a:r>
              <a:rPr lang="en-US" dirty="0"/>
              <a:t>Pointer arithmetic on </a:t>
            </a:r>
            <a:r>
              <a:rPr lang="en-US" kern="12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Express in do-while form</a:t>
            </a:r>
            <a:br>
              <a:rPr lang="en-US" dirty="0"/>
            </a:br>
            <a:r>
              <a:rPr lang="en-US" dirty="0"/>
              <a:t>(no test at entrance)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0618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3818442"/>
            <a:ext cx="4465820" cy="2859757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z + 5;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*z;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z++;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(z &lt;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 Box 3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90668" y="283957"/>
            <a:ext cx="203919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4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sfu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grpSp>
        <p:nvGrpSpPr>
          <p:cNvPr id="10" name="Group 24"/>
          <p:cNvGrpSpPr/>
          <p:nvPr>
            <p:custDataLst>
              <p:tags r:id="rId6"/>
            </p:custDataLst>
          </p:nvPr>
        </p:nvGrpSpPr>
        <p:grpSpPr>
          <a:xfrm>
            <a:off x="4615543" y="331379"/>
            <a:ext cx="4818944" cy="569688"/>
            <a:chOff x="2412765" y="3429000"/>
            <a:chExt cx="5435835" cy="774470"/>
          </a:xfrm>
        </p:grpSpPr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4" name="Rectangle 26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5" name="Rectangle 2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26" name="Rectangle 2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27" name="Rectangle 2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8" name="Rectangle 3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5</a:t>
                </a:r>
              </a:p>
            </p:txBody>
          </p:sp>
        </p:grpSp>
        <p:sp>
          <p:nvSpPr>
            <p:cNvPr id="12" name="Text Box 3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412765" y="3810000"/>
              <a:ext cx="66787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82470" y="3824288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40</a:t>
              </a:r>
            </a:p>
          </p:txBody>
        </p:sp>
        <p:sp>
          <p:nvSpPr>
            <p:cNvPr id="14" name="Line 3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5" name="Line 3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6" name="Text Box 3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09687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44</a:t>
              </a:r>
            </a:p>
          </p:txBody>
        </p:sp>
        <p:sp>
          <p:nvSpPr>
            <p:cNvPr id="17" name="Line 3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8" name="Text Box 3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0292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19" name="Line 3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0" name="Text Box 4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9436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52</a:t>
              </a:r>
            </a:p>
          </p:txBody>
        </p:sp>
        <p:sp>
          <p:nvSpPr>
            <p:cNvPr id="21" name="Line 4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2" name="Text Box 4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858000" y="3824289"/>
              <a:ext cx="990600" cy="37918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56</a:t>
              </a:r>
            </a:p>
          </p:txBody>
        </p:sp>
        <p:sp>
          <p:nvSpPr>
            <p:cNvPr id="23" name="Line 4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pPr algn="ctr"/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" name="TextBox 3"/>
          <p:cNvSpPr txBox="1"/>
          <p:nvPr>
            <p:custDataLst>
              <p:tags r:id="rId7"/>
            </p:custDataLst>
          </p:nvPr>
        </p:nvSpPr>
        <p:spPr>
          <a:xfrm>
            <a:off x="7424066" y="4206580"/>
            <a:ext cx="16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address just past</a:t>
            </a:r>
          </a:p>
          <a:p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 5</a:t>
            </a:r>
            <a:r>
              <a:rPr lang="en-US" sz="1600" b="0" baseline="30000" dirty="0">
                <a:solidFill>
                  <a:srgbClr val="C00000"/>
                </a:solidFill>
                <a:latin typeface="Calibri" panose="020F0502020204030204" pitchFamily="34" charset="0"/>
              </a:rPr>
              <a:t>th</a:t>
            </a:r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 digit</a:t>
            </a:r>
          </a:p>
        </p:txBody>
      </p:sp>
      <p:cxnSp>
        <p:nvCxnSpPr>
          <p:cNvPr id="6" name="Straight Arrow Connector 5"/>
          <p:cNvCxnSpPr/>
          <p:nvPr>
            <p:custDataLst>
              <p:tags r:id="rId8"/>
            </p:custDataLst>
          </p:nvPr>
        </p:nvCxnSpPr>
        <p:spPr bwMode="auto">
          <a:xfrm flipH="1">
            <a:off x="7110662" y="4391246"/>
            <a:ext cx="313404" cy="259471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>
            <p:custDataLst>
              <p:tags r:id="rId9"/>
            </p:custDataLst>
          </p:nvPr>
        </p:nvSpPr>
        <p:spPr bwMode="auto">
          <a:xfrm>
            <a:off x="6439425" y="4650717"/>
            <a:ext cx="883903" cy="330925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>
            <p:custDataLst>
              <p:tags r:id="rId10"/>
            </p:custDataLst>
          </p:nvPr>
        </p:nvSpPr>
        <p:spPr>
          <a:xfrm>
            <a:off x="6522758" y="5482992"/>
            <a:ext cx="2530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Increments by 4 (size of </a:t>
            </a:r>
            <a:r>
              <a:rPr lang="en-US" sz="1600" b="0" dirty="0" err="1">
                <a:solidFill>
                  <a:srgbClr val="C00000"/>
                </a:solidFill>
                <a:latin typeface="Calibri" panose="020F0502020204030204" pitchFamily="34" charset="0"/>
              </a:rPr>
              <a:t>int</a:t>
            </a:r>
            <a:r>
              <a:rPr lang="en-US" sz="1600" b="0" dirty="0">
                <a:solidFill>
                  <a:srgbClr val="C00000"/>
                </a:solidFill>
                <a:latin typeface="Calibri" panose="020F0502020204030204" pitchFamily="34" charset="0"/>
              </a:rPr>
              <a:t>)</a:t>
            </a:r>
          </a:p>
        </p:txBody>
      </p:sp>
      <p:cxnSp>
        <p:nvCxnSpPr>
          <p:cNvPr id="31" name="Straight Arrow Connector 30"/>
          <p:cNvCxnSpPr>
            <a:stCxn id="33" idx="1"/>
          </p:cNvCxnSpPr>
          <p:nvPr>
            <p:custDataLst>
              <p:tags r:id="rId11"/>
            </p:custDataLst>
          </p:nvPr>
        </p:nvCxnSpPr>
        <p:spPr bwMode="auto">
          <a:xfrm flipH="1">
            <a:off x="5707174" y="5652269"/>
            <a:ext cx="815584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Rectangle 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23020" y="1071427"/>
            <a:ext cx="4038600" cy="25733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solidFill>
                  <a:srgbClr val="015DB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5;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+ z[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5680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3" name="Rectangle 1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93106" y="1155460"/>
            <a:ext cx="4038600" cy="28479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zd2int(</a:t>
            </a:r>
            <a:r>
              <a:rPr lang="en-US" sz="1800" dirty="0" err="1">
                <a:solidFill>
                  <a:srgbClr val="015DB3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zip_dig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z)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*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z + 5;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do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10 *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+ *z;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z++;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}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while 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(z &lt;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</a:t>
            </a:r>
            <a:r>
              <a:rPr lang="en-US" sz="18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83832"/>
            <a:ext cx="8382000" cy="573088"/>
          </a:xfrm>
        </p:spPr>
        <p:txBody>
          <a:bodyPr/>
          <a:lstStyle/>
          <a:p>
            <a:r>
              <a:rPr lang="en-US" dirty="0"/>
              <a:t>Array Loop Implementation 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6819900" y="368257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 with –O1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A9C3B4-0E24-6240-B015-21B9CFFEADEC}"/>
              </a:ext>
            </a:extLst>
          </p:cNvPr>
          <p:cNvSpPr/>
          <p:nvPr/>
        </p:nvSpPr>
        <p:spPr>
          <a:xfrm>
            <a:off x="112294" y="1042491"/>
            <a:ext cx="64516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80"/>
                </a:solidFill>
                <a:latin typeface="Consolas, "/>
              </a:rPr>
              <a:t>zd2int(int*):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</a:t>
            </a:r>
            <a:r>
              <a:rPr lang="en-US" dirty="0">
                <a:solidFill>
                  <a:srgbClr val="008000"/>
                </a:solidFill>
                <a:latin typeface="Consolas, "/>
              </a:rPr>
              <a:t># @zd2int(int*)</a:t>
            </a:r>
            <a:endParaRPr lang="en-US" dirty="0">
              <a:solidFill>
                <a:srgbClr val="000000"/>
              </a:solidFill>
              <a:latin typeface="Consolas, "/>
            </a:endParaRPr>
          </a:p>
          <a:p>
            <a:r>
              <a:rPr lang="en-US" dirty="0">
                <a:solidFill>
                  <a:srgbClr val="0000FF"/>
                </a:solidFill>
                <a:latin typeface="Consolas, "/>
              </a:rPr>
              <a:t>a3=10,a4=20</a:t>
            </a:r>
          </a:p>
          <a:p>
            <a:r>
              <a:rPr lang="en-US" dirty="0">
                <a:solidFill>
                  <a:srgbClr val="0000FF"/>
                </a:solidFill>
                <a:latin typeface="Consolas, "/>
              </a:rPr>
              <a:t>mv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a2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a0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</a:t>
            </a:r>
          </a:p>
          <a:p>
            <a:r>
              <a:rPr lang="en-US" dirty="0">
                <a:solidFill>
                  <a:srgbClr val="0000FF"/>
                </a:solidFill>
                <a:latin typeface="Consolas, "/>
              </a:rPr>
              <a:t>add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a4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a0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a4  #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a4=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zend</a:t>
            </a:r>
            <a:endParaRPr lang="en-US" dirty="0">
              <a:solidFill>
                <a:srgbClr val="000000"/>
              </a:solidFill>
              <a:latin typeface="Consolas, "/>
            </a:endParaRPr>
          </a:p>
          <a:p>
            <a:r>
              <a:rPr lang="en-US" dirty="0">
                <a:latin typeface="Consolas, "/>
              </a:rPr>
              <a:t>#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a0 = Base address</a:t>
            </a:r>
            <a:endParaRPr lang="en-US" dirty="0">
              <a:solidFill>
                <a:srgbClr val="008080"/>
              </a:solidFill>
              <a:latin typeface="Consolas, "/>
            </a:endParaRPr>
          </a:p>
          <a:p>
            <a:r>
              <a:rPr lang="en-US" dirty="0">
                <a:latin typeface="Consolas, "/>
              </a:rPr>
              <a:t>#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a2 = Loop variable</a:t>
            </a:r>
            <a:endParaRPr lang="en-US" dirty="0">
              <a:solidFill>
                <a:srgbClr val="008080"/>
              </a:solidFill>
              <a:latin typeface="Consolas, "/>
            </a:endParaRPr>
          </a:p>
          <a:p>
            <a:r>
              <a:rPr lang="en-US" dirty="0">
                <a:solidFill>
                  <a:srgbClr val="008080"/>
                </a:solidFill>
                <a:latin typeface="Consolas, "/>
              </a:rPr>
              <a:t>.LBB0_1: Loop</a:t>
            </a:r>
          </a:p>
          <a:p>
            <a:r>
              <a:rPr lang="en-US" dirty="0" err="1">
                <a:solidFill>
                  <a:srgbClr val="0000FF"/>
                </a:solidFill>
                <a:latin typeface="Consolas, "/>
              </a:rPr>
              <a:t>lw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a5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, 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(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a2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)    </a:t>
            </a:r>
            <a:r>
              <a:rPr lang="en-US" dirty="0">
                <a:latin typeface="Consolas, "/>
              </a:rPr>
              <a:t>#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*z </a:t>
            </a:r>
            <a:endParaRPr lang="en-US" dirty="0">
              <a:solidFill>
                <a:srgbClr val="000000"/>
              </a:solidFill>
              <a:latin typeface="Consolas, "/>
            </a:endParaRPr>
          </a:p>
          <a:p>
            <a:r>
              <a:rPr lang="en-US" dirty="0" err="1">
                <a:solidFill>
                  <a:srgbClr val="0000FF"/>
                </a:solidFill>
                <a:latin typeface="Consolas, "/>
              </a:rPr>
              <a:t>mul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a1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a1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a3  </a:t>
            </a:r>
            <a:r>
              <a:rPr lang="en-US" dirty="0">
                <a:latin typeface="Consolas, "/>
              </a:rPr>
              <a:t>#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10 *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endParaRPr lang="en-US" dirty="0">
              <a:latin typeface="Consolas, "/>
            </a:endParaRPr>
          </a:p>
          <a:p>
            <a:r>
              <a:rPr lang="en-US" dirty="0">
                <a:solidFill>
                  <a:srgbClr val="0000FF"/>
                </a:solidFill>
                <a:latin typeface="Consolas, "/>
              </a:rPr>
              <a:t>add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a1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a1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a5  </a:t>
            </a:r>
            <a:r>
              <a:rPr lang="en-US" dirty="0">
                <a:latin typeface="Consolas, "/>
              </a:rPr>
              <a:t>#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10 * 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zi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+ *z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 </a:t>
            </a:r>
            <a:endParaRPr lang="en-US" dirty="0">
              <a:solidFill>
                <a:srgbClr val="0000FF"/>
              </a:solidFill>
              <a:latin typeface="Consolas, "/>
            </a:endParaRPr>
          </a:p>
          <a:p>
            <a:r>
              <a:rPr lang="en-US" dirty="0" err="1">
                <a:solidFill>
                  <a:srgbClr val="0000FF"/>
                </a:solidFill>
                <a:latin typeface="Consolas, "/>
              </a:rPr>
              <a:t>addi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a2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a2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, "/>
              </a:rPr>
              <a:t>4  </a:t>
            </a:r>
            <a:r>
              <a:rPr lang="en-US" dirty="0">
                <a:latin typeface="Consolas, "/>
              </a:rPr>
              <a:t>#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increment pointer z++</a:t>
            </a:r>
            <a:endParaRPr lang="en-US" dirty="0">
              <a:solidFill>
                <a:srgbClr val="000000"/>
              </a:solidFill>
              <a:latin typeface="Consolas, "/>
            </a:endParaRPr>
          </a:p>
          <a:p>
            <a:r>
              <a:rPr lang="en-US" dirty="0" err="1">
                <a:solidFill>
                  <a:srgbClr val="0000FF"/>
                </a:solidFill>
                <a:latin typeface="Consolas, "/>
              </a:rPr>
              <a:t>bne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a2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a4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.LBB0_1  # </a:t>
            </a:r>
            <a:r>
              <a:rPr lang="en-US" dirty="0">
                <a:latin typeface="Consolas, "/>
              </a:rPr>
              <a:t>z &lt; </a:t>
            </a:r>
            <a:r>
              <a:rPr lang="en-US" dirty="0" err="1">
                <a:latin typeface="Consolas, "/>
              </a:rPr>
              <a:t>zend</a:t>
            </a:r>
            <a:endParaRPr lang="en-US" dirty="0">
              <a:latin typeface="Consolas, "/>
            </a:endParaRPr>
          </a:p>
          <a:p>
            <a:r>
              <a:rPr lang="en-US" dirty="0">
                <a:solidFill>
                  <a:srgbClr val="0000FF"/>
                </a:solidFill>
                <a:latin typeface="Consolas, "/>
              </a:rPr>
              <a:t>add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a0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zero</a:t>
            </a:r>
            <a:r>
              <a:rPr lang="en-US" dirty="0">
                <a:solidFill>
                  <a:srgbClr val="000000"/>
                </a:solidFill>
                <a:latin typeface="Consolas, "/>
              </a:rPr>
              <a:t>, </a:t>
            </a:r>
            <a:r>
              <a:rPr lang="en-US" dirty="0">
                <a:solidFill>
                  <a:srgbClr val="008080"/>
                </a:solidFill>
                <a:latin typeface="Consolas, "/>
              </a:rPr>
              <a:t>a1</a:t>
            </a:r>
            <a:endParaRPr lang="en-US" dirty="0">
              <a:solidFill>
                <a:srgbClr val="000000"/>
              </a:solidFill>
              <a:latin typeface="Consolas, "/>
            </a:endParaRPr>
          </a:p>
          <a:p>
            <a:r>
              <a:rPr lang="en-US" dirty="0">
                <a:solidFill>
                  <a:srgbClr val="0000FF"/>
                </a:solidFill>
                <a:latin typeface="Consolas, "/>
              </a:rPr>
              <a:t>ret</a:t>
            </a:r>
            <a:endParaRPr lang="en-US" dirty="0">
              <a:solidFill>
                <a:srgbClr val="000000"/>
              </a:solidFill>
              <a:latin typeface="Consolas, "/>
            </a:endParaRPr>
          </a:p>
        </p:txBody>
      </p:sp>
    </p:spTree>
    <p:extLst>
      <p:ext uri="{BB962C8B-B14F-4D97-AF65-F5344CB8AC3E}">
        <p14:creationId xmlns:p14="http://schemas.microsoft.com/office/powerpoint/2010/main" val="18574931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39630</TotalTime>
  <Words>777</Words>
  <Application>Microsoft Macintosh PowerPoint</Application>
  <PresentationFormat>On-screen Show (4:3)</PresentationFormat>
  <Paragraphs>188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Anonymous Pro</vt:lpstr>
      <vt:lpstr>Arial</vt:lpstr>
      <vt:lpstr>Arial Narrow</vt:lpstr>
      <vt:lpstr>Calibri</vt:lpstr>
      <vt:lpstr>Consolas, </vt:lpstr>
      <vt:lpstr>Courier New</vt:lpstr>
      <vt:lpstr>Roboto</vt:lpstr>
      <vt:lpstr>Roboto Regular</vt:lpstr>
      <vt:lpstr>Times New Roman</vt:lpstr>
      <vt:lpstr>Wingdings</vt:lpstr>
      <vt:lpstr>UWTheme-351-Au18</vt:lpstr>
      <vt:lpstr>Data Structures in Assembly</vt:lpstr>
      <vt:lpstr>Array Accessing Example</vt:lpstr>
      <vt:lpstr>Nested Array Element Access Code</vt:lpstr>
      <vt:lpstr>Element Access in Multi-Level Array</vt:lpstr>
      <vt:lpstr>Array Loop Example</vt:lpstr>
      <vt:lpstr>Array Loop Implementation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Arrvindh Shriraman</cp:lastModifiedBy>
  <cp:revision>952</cp:revision>
  <cp:lastPrinted>2018-10-24T01:05:38Z</cp:lastPrinted>
  <dcterms:created xsi:type="dcterms:W3CDTF">2012-04-23T16:33:11Z</dcterms:created>
  <dcterms:modified xsi:type="dcterms:W3CDTF">2022-06-10T20:06:03Z</dcterms:modified>
</cp:coreProperties>
</file>