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5"/>
  </p:notesMasterIdLst>
  <p:handoutMasterIdLst>
    <p:handoutMasterId r:id="rId36"/>
  </p:handoutMasterIdLst>
  <p:sldIdLst>
    <p:sldId id="757" r:id="rId2"/>
    <p:sldId id="257" r:id="rId3"/>
    <p:sldId id="258" r:id="rId4"/>
    <p:sldId id="1127" r:id="rId5"/>
    <p:sldId id="264" r:id="rId6"/>
    <p:sldId id="1109" r:id="rId7"/>
    <p:sldId id="266" r:id="rId8"/>
    <p:sldId id="267" r:id="rId9"/>
    <p:sldId id="268" r:id="rId10"/>
    <p:sldId id="270" r:id="rId11"/>
    <p:sldId id="1110" r:id="rId12"/>
    <p:sldId id="272" r:id="rId13"/>
    <p:sldId id="273" r:id="rId14"/>
    <p:sldId id="1111" r:id="rId15"/>
    <p:sldId id="1112" r:id="rId16"/>
    <p:sldId id="1113" r:id="rId17"/>
    <p:sldId id="277" r:id="rId18"/>
    <p:sldId id="1125" r:id="rId19"/>
    <p:sldId id="279" r:id="rId20"/>
    <p:sldId id="1114" r:id="rId21"/>
    <p:sldId id="1115" r:id="rId22"/>
    <p:sldId id="1116" r:id="rId23"/>
    <p:sldId id="1117" r:id="rId24"/>
    <p:sldId id="1126" r:id="rId25"/>
    <p:sldId id="1119" r:id="rId26"/>
    <p:sldId id="1121" r:id="rId27"/>
    <p:sldId id="1122" r:id="rId28"/>
    <p:sldId id="1123" r:id="rId29"/>
    <p:sldId id="1124" r:id="rId30"/>
    <p:sldId id="292" r:id="rId31"/>
    <p:sldId id="293"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7" autoAdjust="0"/>
    <p:restoredTop sz="87400" autoAdjust="0"/>
  </p:normalViewPr>
  <p:slideViewPr>
    <p:cSldViewPr snapToGrid="0">
      <p:cViewPr varScale="1">
        <p:scale>
          <a:sx n="194" d="100"/>
          <a:sy n="194" d="100"/>
        </p:scale>
        <p:origin x="36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5700" y="109538"/>
            <a:ext cx="5495925" cy="4121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a:xfrm>
            <a:off x="5231165" y="1"/>
            <a:ext cx="4068682" cy="333720"/>
          </a:xfrm>
          <a:prstGeom prst="rect">
            <a:avLst/>
          </a:prstGeom>
        </p:spPr>
        <p:txBody>
          <a:bodyPr/>
          <a:lstStyle/>
          <a:p>
            <a:endParaRPr lang="en-US"/>
          </a:p>
        </p:txBody>
      </p:sp>
    </p:spTree>
    <p:extLst>
      <p:ext uri="{BB962C8B-B14F-4D97-AF65-F5344CB8AC3E}">
        <p14:creationId xmlns:p14="http://schemas.microsoft.com/office/powerpoint/2010/main" val="102726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Accumulator: one register (http://en.wikipedia.org/wiki/Electronic_Delay_Storage_Automatic_Calculator )</a:t>
            </a:r>
          </a:p>
          <a:p>
            <a:r>
              <a:rPr lang="en-US" dirty="0"/>
              <a:t>The accumulator is both the source operand and the destination for the operation.  The second operand comes from memory.</a:t>
            </a:r>
          </a:p>
          <a:p>
            <a:endParaRPr lang="en-US" dirty="0"/>
          </a:p>
          <a:p>
            <a:r>
              <a:rPr lang="en-US" dirty="0"/>
              <a:t>EDSAC (Electronic Delay Storage Automatic Calculator) in 1949.  EDSAC was the </a:t>
            </a:r>
            <a:r>
              <a:rPr lang="en-US" b="1" i="1" dirty="0"/>
              <a:t>second</a:t>
            </a:r>
            <a:r>
              <a:rPr lang="en-US" dirty="0"/>
              <a:t> electronic digital </a:t>
            </a:r>
            <a:r>
              <a:rPr lang="en-US" b="1" i="1" dirty="0"/>
              <a:t>stored-program computer</a:t>
            </a:r>
            <a:r>
              <a:rPr lang="en-US" dirty="0"/>
              <a:t> to go into regular service. The first being the EDVAC (Electronic Discrete Variable Automatic Computer), which, unlike its predecessor the ENIAC, it was binary rather than decimal, and was a </a:t>
            </a:r>
            <a:r>
              <a:rPr lang="en-US" b="1" i="1" dirty="0"/>
              <a:t>stored program computer</a:t>
            </a:r>
            <a:r>
              <a:rPr lang="en-US" dirty="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a:t>lb</a:t>
            </a:r>
            <a:r>
              <a:rPr lang="en-US" dirty="0"/>
              <a:t> (7,850 kg). The full complement of operating personnel was thirty people per eight-hour shift.</a:t>
            </a:r>
          </a:p>
          <a:p>
            <a:r>
              <a:rPr lang="en-US" dirty="0"/>
              <a:t> </a:t>
            </a:r>
          </a:p>
          <a:p>
            <a:r>
              <a:rPr lang="en-US" dirty="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6</a:t>
            </a:fld>
            <a:endParaRPr lang="en-US"/>
          </a:p>
        </p:txBody>
      </p:sp>
    </p:spTree>
    <p:extLst>
      <p:ext uri="{BB962C8B-B14F-4D97-AF65-F5344CB8AC3E}">
        <p14:creationId xmlns:p14="http://schemas.microsoft.com/office/powerpoint/2010/main" val="372821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7</a:t>
            </a:fld>
            <a:endParaRPr lang="en-US"/>
          </a:p>
        </p:txBody>
      </p:sp>
    </p:spTree>
    <p:extLst>
      <p:ext uri="{BB962C8B-B14F-4D97-AF65-F5344CB8AC3E}">
        <p14:creationId xmlns:p14="http://schemas.microsoft.com/office/powerpoint/2010/main" val="164046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architecture allows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8</a:t>
            </a:fld>
            <a:endParaRPr lang="en-US"/>
          </a:p>
        </p:txBody>
      </p:sp>
    </p:spTree>
    <p:extLst>
      <p:ext uri="{BB962C8B-B14F-4D97-AF65-F5344CB8AC3E}">
        <p14:creationId xmlns:p14="http://schemas.microsoft.com/office/powerpoint/2010/main" val="317696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endParaRPr lang="en-US" dirty="0"/>
          </a:p>
        </p:txBody>
      </p:sp>
      <p:sp>
        <p:nvSpPr>
          <p:cNvPr id="4" name="Slide Number Placeholder 3"/>
          <p:cNvSpPr>
            <a:spLocks noGrp="1"/>
          </p:cNvSpPr>
          <p:nvPr>
            <p:ph type="sldNum" sz="quarter" idx="10"/>
          </p:nvPr>
        </p:nvSpPr>
        <p:spPr/>
        <p:txBody>
          <a:bodyPr/>
          <a:lstStyle/>
          <a:p>
            <a:fld id="{D0118D61-AD8E-41C5-8BB7-5235E1C59135}" type="slidenum">
              <a:rPr lang="en-US" smtClean="0"/>
              <a:t>9</a:t>
            </a:fld>
            <a:endParaRPr lang="en-US"/>
          </a:p>
        </p:txBody>
      </p:sp>
    </p:spTree>
    <p:extLst>
      <p:ext uri="{BB962C8B-B14F-4D97-AF65-F5344CB8AC3E}">
        <p14:creationId xmlns:p14="http://schemas.microsoft.com/office/powerpoint/2010/main" val="169665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a:t>Click to edit Master title style</a:t>
            </a:r>
            <a:endParaRPr lang="en-US" dirty="0"/>
          </a:p>
        </p:txBody>
      </p:sp>
    </p:spTree>
    <p:extLst>
      <p:ext uri="{BB962C8B-B14F-4D97-AF65-F5344CB8AC3E}">
        <p14:creationId xmlns:p14="http://schemas.microsoft.com/office/powerpoint/2010/main" val="62959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lvl1pPr>
              <a:defRPr sz="4400"/>
            </a:lvl1p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extLst>
      <p:ext uri="{BB962C8B-B14F-4D97-AF65-F5344CB8AC3E}">
        <p14:creationId xmlns:p14="http://schemas.microsoft.com/office/powerpoint/2010/main" val="395285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25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3455" y="-16168"/>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solidFill>
                <a:schemeClr val="tx1"/>
              </a:solidFill>
              <a:highlight>
                <a:srgbClr val="000000"/>
              </a:highlight>
              <a:latin typeface="Times New Roman" pitchFamily="18" charset="0"/>
            </a:endParaRPr>
          </a:p>
        </p:txBody>
      </p:sp>
      <p:sp>
        <p:nvSpPr>
          <p:cNvPr id="16" name="TextBox 15"/>
          <p:cNvSpPr txBox="1"/>
          <p:nvPr/>
        </p:nvSpPr>
        <p:spPr>
          <a:xfrm>
            <a:off x="8606673" y="-2231"/>
            <a:ext cx="537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CS295</a:t>
            </a:r>
          </a:p>
        </p:txBody>
      </p:sp>
      <p:sp>
        <p:nvSpPr>
          <p:cNvPr id="22" name="TextBox 21"/>
          <p:cNvSpPr txBox="1"/>
          <p:nvPr/>
        </p:nvSpPr>
        <p:spPr>
          <a:xfrm>
            <a:off x="3982746" y="-2231"/>
            <a:ext cx="1178528"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L9:  RISC vs CISC</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6.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5.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1.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 Id="rId30" Type="http://schemas.openxmlformats.org/officeDocument/2006/relationships/image" Target="../media/image3.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7.xml"/><Relationship Id="rId4"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malloc(sizeof(</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get_mpg(c);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sp>
        <p:nvSpPr>
          <p:cNvPr id="11" name="Rectangle 2"/>
          <p:cNvSpPr>
            <a:spLocks noChangeArrowheads="1"/>
          </p:cNvSpPr>
          <p:nvPr>
            <p:custDataLst>
              <p:tags r:id="rId5"/>
            </p:custDataLst>
          </p:nvPr>
        </p:nvSpPr>
        <p:spPr bwMode="auto">
          <a:xfrm>
            <a:off x="1905000" y="2938884"/>
            <a:ext cx="3471081" cy="138243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get_mpg:</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pushq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movq</a:t>
            </a:r>
            <a:r>
              <a:rPr lang="en-US" sz="1400" b="0" dirty="0">
                <a:latin typeface="Courier New" panose="02070309020205020404" pitchFamily="49" charset="0"/>
                <a:cs typeface="Courier New" panose="02070309020205020404" pitchFamily="49" charset="0"/>
              </a:rPr>
              <a:t>    %rsp, %rbp</a:t>
            </a:r>
          </a:p>
          <a:p>
            <a:r>
              <a:rPr lang="en-US" sz="1400" b="0" dirty="0">
                <a:latin typeface="Courier New" panose="02070309020205020404" pitchFamily="49" charset="0"/>
                <a:cs typeface="Courier New" panose="02070309020205020404" pitchFamily="49" charset="0"/>
              </a:rPr>
              <a:t>    ...</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popq</a:t>
            </a:r>
            <a:r>
              <a:rPr lang="en-US" sz="1400" b="0" dirty="0">
                <a:latin typeface="Courier New" panose="02070309020205020404" pitchFamily="49" charset="0"/>
                <a:cs typeface="Courier New" panose="02070309020205020404" pitchFamily="49" charset="0"/>
              </a:rPr>
              <a:t>    %rbp</a:t>
            </a:r>
          </a:p>
          <a:p>
            <a:r>
              <a:rPr lang="en-US" sz="1400" b="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ret</a:t>
            </a:r>
          </a:p>
        </p:txBody>
      </p:sp>
      <p:pic>
        <p:nvPicPr>
          <p:cNvPr id="12" name="Picture 11"/>
          <p:cNvPicPr>
            <a:picLocks noChangeAspect="1"/>
          </p:cNvPicPr>
          <p:nvPr>
            <p:custDataLst>
              <p:tags r:id="rId6"/>
            </p:custDataLst>
          </p:nvPr>
        </p:nvPicPr>
        <p:blipFill>
          <a:blip r:embed="rId28"/>
          <a:stretch>
            <a:fillRect/>
          </a:stretch>
        </p:blipFill>
        <p:spPr>
          <a:xfrm>
            <a:off x="2147855" y="5669280"/>
            <a:ext cx="1204945" cy="1055970"/>
          </a:xfrm>
          <a:prstGeom prst="rect">
            <a:avLst/>
          </a:prstGeom>
        </p:spPr>
      </p:pic>
      <p:pic>
        <p:nvPicPr>
          <p:cNvPr id="16" name="Picture 15"/>
          <p:cNvPicPr>
            <a:picLocks noChangeAspect="1"/>
          </p:cNvPicPr>
          <p:nvPr>
            <p:custDataLst>
              <p:tags r:id="rId7"/>
            </p:custDataLst>
          </p:nvPr>
        </p:nvPicPr>
        <p:blipFill>
          <a:blip r:embed="rId29"/>
          <a:stretch>
            <a:fillRect/>
          </a:stretch>
        </p:blipFill>
        <p:spPr>
          <a:xfrm>
            <a:off x="4267200" y="5727354"/>
            <a:ext cx="1828800" cy="932688"/>
          </a:xfrm>
          <a:prstGeom prst="rect">
            <a:avLst/>
          </a:prstGeom>
        </p:spPr>
      </p:pic>
      <p:sp>
        <p:nvSpPr>
          <p:cNvPr id="5" name="Rectangle 4"/>
          <p:cNvSpPr/>
          <p:nvPr>
            <p:custDataLst>
              <p:tags r:id="rId8"/>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9"/>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10"/>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1"/>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2"/>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3"/>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4"/>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5"/>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1"/>
              <a:stretch>
                <a:fillRect/>
              </a:stretch>
            </p:blipFill>
            <p:spPr>
              <a:xfrm>
                <a:off x="7835900" y="4486341"/>
                <a:ext cx="774700" cy="897741"/>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6"/>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7"/>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8"/>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9"/>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20"/>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1"/>
            </p:custDataLst>
          </p:nvPr>
        </p:nvPicPr>
        <p:blipFill>
          <a:blip r:embed="rId33"/>
          <a:stretch>
            <a:fillRect/>
          </a:stretch>
        </p:blipFill>
        <p:spPr>
          <a:xfrm>
            <a:off x="7074125" y="5776393"/>
            <a:ext cx="774475" cy="803518"/>
          </a:xfrm>
          <a:prstGeom prst="rect">
            <a:avLst/>
          </a:prstGeom>
        </p:spPr>
      </p:pic>
      <p:sp>
        <p:nvSpPr>
          <p:cNvPr id="34" name="TextBox 33"/>
          <p:cNvSpPr txBox="1"/>
          <p:nvPr>
            <p:custDataLst>
              <p:tags r:id="rId22"/>
            </p:custDataLst>
          </p:nvPr>
        </p:nvSpPr>
        <p:spPr>
          <a:xfrm>
            <a:off x="6949440" y="1033272"/>
            <a:ext cx="2133601" cy="3139321"/>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0" dirty="0">
                <a:solidFill>
                  <a:srgbClr val="C00000"/>
                </a:solidFill>
                <a:latin typeface="Calibri" panose="020F0502020204030204" pitchFamily="34" charset="0"/>
                <a:cs typeface="Calibri" panose="020F0502020204030204" pitchFamily="34" charset="0"/>
              </a:rPr>
              <a:t>x86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Processes</a:t>
            </a:r>
          </a:p>
          <a:p>
            <a:r>
              <a:rPr lang="en-US" sz="1800" b="0" dirty="0">
                <a:solidFill>
                  <a:srgbClr val="999999"/>
                </a:solidFill>
                <a:latin typeface="Calibri" panose="020F0502020204030204" pitchFamily="34" charset="0"/>
                <a:cs typeface="Calibri" panose="020F0502020204030204" pitchFamily="34" charset="0"/>
              </a:rPr>
              <a:t>Virtual memory</a:t>
            </a:r>
          </a:p>
          <a:p>
            <a:r>
              <a:rPr lang="en-US" sz="1800" b="0" dirty="0">
                <a:solidFill>
                  <a:srgbClr val="999999"/>
                </a:solidFill>
                <a:latin typeface="Calibri" panose="020F0502020204030204" pitchFamily="34" charset="0"/>
                <a:cs typeface="Calibri" panose="020F0502020204030204" pitchFamily="34" charset="0"/>
              </a:rPr>
              <a:t>Memory allocation</a:t>
            </a:r>
          </a:p>
          <a:p>
            <a:r>
              <a:rPr lang="en-US" sz="1800" b="0" dirty="0">
                <a:solidFill>
                  <a:srgbClr val="999999"/>
                </a:solidFill>
                <a:latin typeface="Calibri" panose="020F0502020204030204" pitchFamily="34" charset="0"/>
                <a:cs typeface="Calibri" panose="020F0502020204030204" pitchFamily="34" charset="0"/>
              </a:rPr>
              <a:t>Java vs. C</a:t>
            </a:r>
          </a:p>
        </p:txBody>
      </p:sp>
      <p:sp>
        <p:nvSpPr>
          <p:cNvPr id="43" name="Rectangle 42"/>
          <p:cNvSpPr/>
          <p:nvPr>
            <p:custDataLst>
              <p:tags r:id="rId23"/>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10</a:t>
            </a:fld>
            <a:endParaRPr lang="en-US"/>
          </a:p>
        </p:txBody>
      </p:sp>
      <p:sp>
        <p:nvSpPr>
          <p:cNvPr id="5" name="Title 1"/>
          <p:cNvSpPr>
            <a:spLocks noGrp="1"/>
          </p:cNvSpPr>
          <p:nvPr>
            <p:ph type="title"/>
          </p:nvPr>
        </p:nvSpPr>
        <p:spPr>
          <a:xfrm>
            <a:off x="228600" y="333499"/>
            <a:ext cx="8686800" cy="533400"/>
          </a:xfrm>
        </p:spPr>
        <p:txBody>
          <a:bodyPr>
            <a:normAutofit fontScale="90000"/>
          </a:bodyPr>
          <a:lstStyle/>
          <a:p>
            <a:r>
              <a:rPr lang="en-US" dirty="0"/>
              <a:t>Next Goal</a:t>
            </a:r>
          </a:p>
        </p:txBody>
      </p:sp>
      <p:sp>
        <p:nvSpPr>
          <p:cNvPr id="6" name="Content Placeholder 2"/>
          <p:cNvSpPr>
            <a:spLocks noGrp="1"/>
          </p:cNvSpPr>
          <p:nvPr>
            <p:ph idx="1"/>
          </p:nvPr>
        </p:nvSpPr>
        <p:spPr>
          <a:xfrm>
            <a:off x="228600" y="1066800"/>
            <a:ext cx="8686800" cy="5638800"/>
          </a:xfrm>
        </p:spPr>
        <p:txBody>
          <a:bodyPr/>
          <a:lstStyle/>
          <a:p>
            <a:pPr marL="0" indent="0">
              <a:buNone/>
            </a:pPr>
            <a:r>
              <a:rPr lang="en-US" dirty="0"/>
              <a:t>How to compute with limited resources?</a:t>
            </a:r>
          </a:p>
          <a:p>
            <a:endParaRPr lang="en-US" dirty="0"/>
          </a:p>
          <a:p>
            <a:pPr marL="0" indent="0">
              <a:buNone/>
            </a:pPr>
            <a:r>
              <a:rPr lang="en-US" dirty="0"/>
              <a:t>i.e. how do you design your ISA if you have limited resources?</a:t>
            </a:r>
          </a:p>
        </p:txBody>
      </p:sp>
    </p:spTree>
    <p:extLst>
      <p:ext uri="{BB962C8B-B14F-4D97-AF65-F5344CB8AC3E}">
        <p14:creationId xmlns:p14="http://schemas.microsoft.com/office/powerpoint/2010/main" val="54755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11</a:t>
            </a:fld>
            <a:endParaRPr lang="en-US" dirty="0"/>
          </a:p>
        </p:txBody>
      </p:sp>
      <p:sp>
        <p:nvSpPr>
          <p:cNvPr id="5" name="Content Placeholder 2"/>
          <p:cNvSpPr>
            <a:spLocks noGrp="1"/>
          </p:cNvSpPr>
          <p:nvPr>
            <p:ph idx="1"/>
          </p:nvPr>
        </p:nvSpPr>
        <p:spPr>
          <a:xfrm>
            <a:off x="152400" y="990600"/>
            <a:ext cx="8686800" cy="5502275"/>
          </a:xfrm>
        </p:spPr>
        <p:txBody>
          <a:bodyPr>
            <a:normAutofit/>
          </a:bodyPr>
          <a:lstStyle/>
          <a:p>
            <a:pPr marL="0" indent="0">
              <a:buNone/>
            </a:pPr>
            <a:r>
              <a:rPr lang="en-US" sz="2800" dirty="0"/>
              <a:t>People programmed in assembly and machine code!</a:t>
            </a:r>
          </a:p>
          <a:p>
            <a:pPr marL="573088" lvl="1" indent="-457200">
              <a:buFont typeface="Arial"/>
              <a:buChar char="•"/>
            </a:pPr>
            <a:r>
              <a:rPr lang="en-US" sz="2400" dirty="0"/>
              <a:t>Needed as many addressing modes as possible</a:t>
            </a:r>
          </a:p>
          <a:p>
            <a:pPr marL="573088" lvl="1" indent="-457200">
              <a:buFont typeface="Arial"/>
              <a:buChar char="•"/>
            </a:pPr>
            <a:r>
              <a:rPr lang="en-US" sz="2400" dirty="0"/>
              <a:t>Memory was (and still is) slow</a:t>
            </a:r>
          </a:p>
          <a:p>
            <a:pPr marL="573088" lvl="1" indent="-457200">
              <a:buFont typeface="Arial"/>
              <a:buChar char="•"/>
            </a:pPr>
            <a:endParaRPr lang="en-US" sz="2400" dirty="0"/>
          </a:p>
          <a:p>
            <a:pPr marL="0" indent="0">
              <a:buNone/>
            </a:pPr>
            <a:r>
              <a:rPr lang="en-US" sz="2800" dirty="0"/>
              <a:t>CPUs had relatively few registers</a:t>
            </a:r>
          </a:p>
          <a:p>
            <a:pPr marL="573088" lvl="1" indent="-457200">
              <a:buFont typeface="Arial"/>
              <a:buChar char="•"/>
            </a:pPr>
            <a:r>
              <a:rPr lang="en-US" sz="2400" dirty="0"/>
              <a:t>Register’s were more “expensive” than external </a:t>
            </a:r>
            <a:r>
              <a:rPr lang="en-US" sz="2400" dirty="0" err="1"/>
              <a:t>mem</a:t>
            </a:r>
            <a:endParaRPr lang="en-US" sz="2400" dirty="0"/>
          </a:p>
          <a:p>
            <a:pPr marL="573088" lvl="1" indent="-457200">
              <a:buFont typeface="Arial"/>
              <a:buChar char="•"/>
            </a:pPr>
            <a:r>
              <a:rPr lang="en-US" sz="2400" dirty="0"/>
              <a:t>Large number of registers requires many bits to index</a:t>
            </a:r>
          </a:p>
          <a:p>
            <a:pPr marL="0" indent="0"/>
            <a:endParaRPr lang="en-US" sz="2800" dirty="0"/>
          </a:p>
          <a:p>
            <a:pPr marL="0" indent="0">
              <a:buNone/>
            </a:pPr>
            <a:r>
              <a:rPr lang="en-US" sz="2800" dirty="0"/>
              <a:t>Memories were small</a:t>
            </a:r>
          </a:p>
          <a:p>
            <a:pPr marL="573088" lvl="1" indent="-457200">
              <a:buFont typeface="Arial"/>
              <a:buChar char="•"/>
            </a:pPr>
            <a:r>
              <a:rPr lang="en-US" sz="2400" dirty="0"/>
              <a:t>Encouraged highly encoded </a:t>
            </a:r>
            <a:r>
              <a:rPr lang="en-US" sz="2400" dirty="0" err="1"/>
              <a:t>microcodes</a:t>
            </a:r>
            <a:r>
              <a:rPr lang="en-US" sz="2400" dirty="0"/>
              <a:t> as instructions</a:t>
            </a:r>
          </a:p>
          <a:p>
            <a:pPr marL="573088" lvl="1" indent="-457200">
              <a:buFont typeface="Arial"/>
              <a:buChar char="•"/>
            </a:pPr>
            <a:r>
              <a:rPr lang="en-US" sz="2400" dirty="0"/>
              <a:t>Variable length instructions, load/store, conditions, </a:t>
            </a:r>
            <a:r>
              <a:rPr lang="en-US" sz="2400" dirty="0" err="1"/>
              <a:t>etc</a:t>
            </a:r>
            <a:endParaRPr lang="en-US" sz="2400" dirty="0"/>
          </a:p>
        </p:txBody>
      </p:sp>
      <p:sp>
        <p:nvSpPr>
          <p:cNvPr id="6" name="Title 3"/>
          <p:cNvSpPr>
            <a:spLocks noGrp="1"/>
          </p:cNvSpPr>
          <p:nvPr>
            <p:ph type="title"/>
          </p:nvPr>
        </p:nvSpPr>
        <p:spPr>
          <a:xfrm>
            <a:off x="152400" y="247918"/>
            <a:ext cx="8686800" cy="533400"/>
          </a:xfrm>
        </p:spPr>
        <p:txBody>
          <a:bodyPr>
            <a:normAutofit fontScale="90000"/>
          </a:bodyPr>
          <a:lstStyle/>
          <a:p>
            <a:pPr algn="l"/>
            <a:r>
              <a:rPr lang="en-US" dirty="0"/>
              <a:t>In the Beginning…</a:t>
            </a:r>
          </a:p>
        </p:txBody>
      </p:sp>
    </p:spTree>
    <p:extLst>
      <p:ext uri="{BB962C8B-B14F-4D97-AF65-F5344CB8AC3E}">
        <p14:creationId xmlns:p14="http://schemas.microsoft.com/office/powerpoint/2010/main" val="94209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Content Placeholder 2"/>
          <p:cNvSpPr>
            <a:spLocks noGrp="1"/>
          </p:cNvSpPr>
          <p:nvPr>
            <p:ph idx="1"/>
          </p:nvPr>
        </p:nvSpPr>
        <p:spPr>
          <a:xfrm>
            <a:off x="152400" y="816428"/>
            <a:ext cx="8686800" cy="5758544"/>
          </a:xfrm>
        </p:spPr>
        <p:txBody>
          <a:bodyPr>
            <a:normAutofit/>
          </a:bodyPr>
          <a:lstStyle/>
          <a:p>
            <a:pPr marL="0" indent="0">
              <a:buNone/>
            </a:pPr>
            <a:r>
              <a:rPr lang="en-US" sz="2800" dirty="0"/>
              <a:t>People programmed in assembly and machine code!</a:t>
            </a:r>
          </a:p>
          <a:p>
            <a:pPr marL="0" indent="0">
              <a:buNone/>
            </a:pPr>
            <a:r>
              <a:rPr lang="en-US" sz="2800" dirty="0"/>
              <a:t>E.g. x86</a:t>
            </a:r>
          </a:p>
          <a:p>
            <a:pPr lvl="1"/>
            <a:r>
              <a:rPr lang="en-US" sz="2400" dirty="0"/>
              <a:t>&gt; 1000 instructions!</a:t>
            </a:r>
          </a:p>
          <a:p>
            <a:pPr lvl="2"/>
            <a:r>
              <a:rPr lang="en-US" sz="2000" dirty="0"/>
              <a:t>1 to 15 bytes each</a:t>
            </a:r>
          </a:p>
          <a:p>
            <a:pPr lvl="2"/>
            <a:r>
              <a:rPr lang="en-US" sz="2000" dirty="0"/>
              <a:t>E.g. </a:t>
            </a:r>
            <a:r>
              <a:rPr lang="en-US" sz="2000" dirty="0">
                <a:solidFill>
                  <a:schemeClr val="accent5">
                    <a:lumMod val="60000"/>
                    <a:lumOff val="40000"/>
                  </a:schemeClr>
                </a:solidFill>
              </a:rPr>
              <a:t>dozens of add instructions</a:t>
            </a:r>
          </a:p>
          <a:p>
            <a:pPr lvl="1"/>
            <a:r>
              <a:rPr lang="en-US" sz="2400" dirty="0"/>
              <a:t>operands in dedicated registers,  general purpose registers,  memory, on stack, …</a:t>
            </a:r>
          </a:p>
          <a:p>
            <a:pPr lvl="2"/>
            <a:r>
              <a:rPr lang="en-US" sz="2000" dirty="0"/>
              <a:t>can be 1, 2, 4, 8 bytes, signed or unsigned</a:t>
            </a:r>
          </a:p>
          <a:p>
            <a:pPr lvl="1"/>
            <a:r>
              <a:rPr lang="en-US" sz="2400" dirty="0"/>
              <a:t>10s of addressing modes</a:t>
            </a:r>
          </a:p>
          <a:p>
            <a:pPr lvl="2"/>
            <a:r>
              <a:rPr lang="en-US" sz="2000" dirty="0"/>
              <a:t>e.g.  </a:t>
            </a:r>
            <a:r>
              <a:rPr lang="en-US" sz="2000" dirty="0" err="1"/>
              <a:t>Mem</a:t>
            </a:r>
            <a:r>
              <a:rPr lang="en-US" sz="2000" dirty="0"/>
              <a:t>[segment + </a:t>
            </a:r>
            <a:r>
              <a:rPr lang="en-US" sz="2000" dirty="0" err="1"/>
              <a:t>reg</a:t>
            </a:r>
            <a:r>
              <a:rPr lang="en-US" sz="2000" dirty="0"/>
              <a:t> + </a:t>
            </a:r>
            <a:r>
              <a:rPr lang="en-US" sz="2000" dirty="0" err="1"/>
              <a:t>reg</a:t>
            </a:r>
            <a:r>
              <a:rPr lang="en-US" sz="2000" dirty="0"/>
              <a:t>*scale + offset]</a:t>
            </a:r>
          </a:p>
          <a:p>
            <a:pPr marL="0" indent="0">
              <a:buNone/>
            </a:pPr>
            <a:r>
              <a:rPr lang="en-US" sz="2800" dirty="0"/>
              <a:t>E.g. VAX </a:t>
            </a:r>
          </a:p>
          <a:p>
            <a:pPr lvl="1"/>
            <a:r>
              <a:rPr lang="en-US" sz="2400" dirty="0"/>
              <a:t>Like x86, arithmetic on memory or registers, but also on strings, polynomial evaluation, stacks/queues, …</a:t>
            </a:r>
          </a:p>
          <a:p>
            <a:pPr lvl="1"/>
            <a:endParaRPr lang="en-US" sz="2400" dirty="0"/>
          </a:p>
        </p:txBody>
      </p:sp>
      <p:sp>
        <p:nvSpPr>
          <p:cNvPr id="6" name="Title 3"/>
          <p:cNvSpPr>
            <a:spLocks noGrp="1"/>
          </p:cNvSpPr>
          <p:nvPr>
            <p:ph type="title"/>
          </p:nvPr>
        </p:nvSpPr>
        <p:spPr>
          <a:xfrm>
            <a:off x="152400" y="283028"/>
            <a:ext cx="8686800" cy="533400"/>
          </a:xfrm>
        </p:spPr>
        <p:txBody>
          <a:bodyPr>
            <a:normAutofit fontScale="90000"/>
          </a:bodyPr>
          <a:lstStyle/>
          <a:p>
            <a:pPr algn="l"/>
            <a:r>
              <a:rPr lang="en-US" dirty="0"/>
              <a:t>In the Beginning…</a:t>
            </a:r>
          </a:p>
        </p:txBody>
      </p:sp>
    </p:spTree>
    <p:extLst>
      <p:ext uri="{BB962C8B-B14F-4D97-AF65-F5344CB8AC3E}">
        <p14:creationId xmlns:p14="http://schemas.microsoft.com/office/powerpoint/2010/main" val="74428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86800" y="6253163"/>
            <a:ext cx="457200" cy="604837"/>
          </a:xfrm>
        </p:spPr>
        <p:txBody>
          <a:bodyPr/>
          <a:lstStyle/>
          <a:p>
            <a:pPr>
              <a:defRPr/>
            </a:pPr>
            <a:fld id="{EFE0FDE5-1195-4879-940F-31B1BE8EAA1F}" type="slidenum">
              <a:rPr lang="en-US" smtClean="0"/>
              <a:pPr>
                <a:defRPr/>
              </a:pPr>
              <a:t>13</a:t>
            </a:fld>
            <a:endParaRPr lang="en-US"/>
          </a:p>
        </p:txBody>
      </p:sp>
      <p:sp>
        <p:nvSpPr>
          <p:cNvPr id="7" name="Title 1"/>
          <p:cNvSpPr>
            <a:spLocks noGrp="1"/>
          </p:cNvSpPr>
          <p:nvPr>
            <p:ph type="ctrTitle"/>
          </p:nvPr>
        </p:nvSpPr>
        <p:spPr>
          <a:xfrm>
            <a:off x="685800" y="1447800"/>
            <a:ext cx="7772400" cy="3434443"/>
          </a:xfrm>
        </p:spPr>
        <p:txBody>
          <a:bodyPr>
            <a:normAutofit/>
          </a:bodyPr>
          <a:lstStyle/>
          <a:p>
            <a:r>
              <a:rPr lang="en-US" dirty="0"/>
              <a:t>Complex Instruction Set Computers (CISC)</a:t>
            </a:r>
          </a:p>
        </p:txBody>
      </p:sp>
    </p:spTree>
    <p:extLst>
      <p:ext uri="{BB962C8B-B14F-4D97-AF65-F5344CB8AC3E}">
        <p14:creationId xmlns:p14="http://schemas.microsoft.com/office/powerpoint/2010/main" val="403886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a:t>Takeaway</a:t>
            </a:r>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a:t>The number of available registers greatly influenced the instruction set architecture (ISA)</a:t>
            </a:r>
          </a:p>
          <a:p>
            <a:endParaRPr lang="en-US" dirty="0"/>
          </a:p>
          <a:p>
            <a:pPr marL="0" indent="0">
              <a:buNone/>
            </a:pPr>
            <a:r>
              <a:rPr lang="en-US" b="1" i="1" dirty="0">
                <a:solidFill>
                  <a:schemeClr val="accent1"/>
                </a:solidFill>
              </a:rPr>
              <a:t>Complex Instruction Set Computers </a:t>
            </a:r>
            <a:r>
              <a:rPr lang="en-US" dirty="0">
                <a:solidFill>
                  <a:schemeClr val="accent1"/>
                </a:solidFill>
              </a:rPr>
              <a:t>were very complex</a:t>
            </a:r>
          </a:p>
          <a:p>
            <a:pPr lvl="1"/>
            <a:r>
              <a:rPr lang="en-US" dirty="0">
                <a:solidFill>
                  <a:schemeClr val="accent1"/>
                </a:solidFill>
              </a:rPr>
              <a:t>Necessary to reduce the number of instructions required to fit a program into memory.</a:t>
            </a:r>
          </a:p>
          <a:p>
            <a:pPr lvl="1"/>
            <a:r>
              <a:rPr lang="en-US" dirty="0">
                <a:solidFill>
                  <a:schemeClr val="accent1"/>
                </a:solidFill>
              </a:rPr>
              <a:t>However, also greatly increased 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210385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15</a:t>
            </a:fld>
            <a:endParaRPr lang="en-US"/>
          </a:p>
        </p:txBody>
      </p:sp>
      <p:sp>
        <p:nvSpPr>
          <p:cNvPr id="7" name="Title 1"/>
          <p:cNvSpPr>
            <a:spLocks noGrp="1"/>
          </p:cNvSpPr>
          <p:nvPr>
            <p:ph type="title"/>
          </p:nvPr>
        </p:nvSpPr>
        <p:spPr>
          <a:xfrm>
            <a:off x="228600" y="152400"/>
            <a:ext cx="8686800" cy="533400"/>
          </a:xfrm>
        </p:spPr>
        <p:txBody>
          <a:bodyPr>
            <a:normAutofit fontScale="90000"/>
          </a:bodyPr>
          <a:lstStyle/>
          <a:p>
            <a:r>
              <a:rPr lang="en-US" dirty="0"/>
              <a:t>Next Goal</a:t>
            </a:r>
          </a:p>
        </p:txBody>
      </p:sp>
      <p:sp>
        <p:nvSpPr>
          <p:cNvPr id="8" name="Content Placeholder 2"/>
          <p:cNvSpPr>
            <a:spLocks noGrp="1"/>
          </p:cNvSpPr>
          <p:nvPr>
            <p:ph idx="1"/>
          </p:nvPr>
        </p:nvSpPr>
        <p:spPr>
          <a:xfrm>
            <a:off x="228600" y="838200"/>
            <a:ext cx="8686800" cy="5638800"/>
          </a:xfrm>
        </p:spPr>
        <p:txBody>
          <a:bodyPr/>
          <a:lstStyle/>
          <a:p>
            <a:pPr marL="0" indent="0">
              <a:buNone/>
            </a:pPr>
            <a:r>
              <a:rPr lang="en-US" dirty="0"/>
              <a:t>How do we reduce the complexity of the ISA while maintaining or increasing performance?</a:t>
            </a:r>
          </a:p>
        </p:txBody>
      </p:sp>
    </p:spTree>
    <p:extLst>
      <p:ext uri="{BB962C8B-B14F-4D97-AF65-F5344CB8AC3E}">
        <p14:creationId xmlns:p14="http://schemas.microsoft.com/office/powerpoint/2010/main" val="134519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16</a:t>
            </a:fld>
            <a:endParaRPr lang="en-US" dirty="0"/>
          </a:p>
        </p:txBody>
      </p:sp>
      <p:sp>
        <p:nvSpPr>
          <p:cNvPr id="5" name="Title 1"/>
          <p:cNvSpPr>
            <a:spLocks noGrp="1"/>
          </p:cNvSpPr>
          <p:nvPr>
            <p:ph type="title"/>
          </p:nvPr>
        </p:nvSpPr>
        <p:spPr>
          <a:xfrm>
            <a:off x="114300" y="152400"/>
            <a:ext cx="8801100" cy="533400"/>
          </a:xfrm>
        </p:spPr>
        <p:txBody>
          <a:bodyPr>
            <a:noAutofit/>
          </a:bodyPr>
          <a:lstStyle/>
          <a:p>
            <a:r>
              <a:rPr lang="en-US" sz="3600" dirty="0"/>
              <a:t>Reduced Instruction Set Computer (RISC)</a:t>
            </a:r>
          </a:p>
        </p:txBody>
      </p:sp>
      <p:sp>
        <p:nvSpPr>
          <p:cNvPr id="6" name="Content Placeholder 3"/>
          <p:cNvSpPr>
            <a:spLocks noGrp="1"/>
          </p:cNvSpPr>
          <p:nvPr>
            <p:ph idx="1"/>
          </p:nvPr>
        </p:nvSpPr>
        <p:spPr>
          <a:xfrm>
            <a:off x="0" y="838200"/>
            <a:ext cx="9144000" cy="5638800"/>
          </a:xfrm>
        </p:spPr>
        <p:txBody>
          <a:bodyPr>
            <a:normAutofit/>
          </a:bodyPr>
          <a:lstStyle/>
          <a:p>
            <a:pPr marL="0" indent="0">
              <a:buNone/>
            </a:pPr>
            <a:r>
              <a:rPr lang="en-US" sz="2800" dirty="0"/>
              <a:t>John Cock</a:t>
            </a:r>
          </a:p>
          <a:p>
            <a:pPr marL="573088" lvl="1" indent="-457200">
              <a:buFont typeface="Arial"/>
              <a:buChar char="•"/>
            </a:pPr>
            <a:r>
              <a:rPr lang="en-US" sz="2400" dirty="0"/>
              <a:t>IBM 801, 1980 (started in 1975)</a:t>
            </a:r>
          </a:p>
          <a:p>
            <a:pPr marL="573088" lvl="1" indent="-457200">
              <a:buFont typeface="Arial"/>
              <a:buChar char="•"/>
            </a:pPr>
            <a:r>
              <a:rPr lang="en-US" sz="2400" dirty="0"/>
              <a:t>Name 801 came from the </a:t>
            </a:r>
            <a:r>
              <a:rPr lang="en-US" sz="2400" dirty="0" err="1"/>
              <a:t>bldg</a:t>
            </a:r>
            <a:r>
              <a:rPr lang="en-US" sz="2400" dirty="0"/>
              <a:t> that housed the project</a:t>
            </a:r>
          </a:p>
          <a:p>
            <a:pPr marL="573088" lvl="1" indent="-457200">
              <a:buFont typeface="Arial"/>
              <a:buChar char="•"/>
            </a:pPr>
            <a:r>
              <a:rPr lang="en-US" sz="2400" dirty="0"/>
              <a:t>Idea: Possible to make a very small and very fast core</a:t>
            </a:r>
          </a:p>
          <a:p>
            <a:pPr marL="573088" lvl="1" indent="-457200">
              <a:buFont typeface="Arial"/>
              <a:buChar char="•"/>
            </a:pPr>
            <a:r>
              <a:rPr lang="en-US" sz="2400" dirty="0"/>
              <a:t>Influences:  Known as “the father of RISC Architecture”.  Turing Award Recipient and National Medal of Science.</a:t>
            </a:r>
          </a:p>
        </p:txBody>
      </p:sp>
      <p:pic>
        <p:nvPicPr>
          <p:cNvPr id="7" name="Picture 2" descr="https://encrypted-tbn0.gstatic.com/images?q=tbn:ANd9GcQF1uoo7W6P23YDJ5Ai4hpwE1dankKKv9yOPF5ZGpAi8s8kxf0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7625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9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sz="3600" dirty="0"/>
              <a:t>Reduced Instruction Set Computer (RISC)</a:t>
            </a:r>
          </a:p>
        </p:txBody>
      </p:sp>
      <p:sp>
        <p:nvSpPr>
          <p:cNvPr id="6" name="Content Placeholder 3"/>
          <p:cNvSpPr>
            <a:spLocks noGrp="1"/>
          </p:cNvSpPr>
          <p:nvPr>
            <p:ph sz="half" idx="1"/>
          </p:nvPr>
        </p:nvSpPr>
        <p:spPr>
          <a:xfrm>
            <a:off x="228600" y="762000"/>
            <a:ext cx="4267200" cy="5715000"/>
          </a:xfrm>
        </p:spPr>
        <p:txBody>
          <a:bodyPr>
            <a:normAutofit/>
          </a:bodyPr>
          <a:lstStyle/>
          <a:p>
            <a:pPr marL="0" indent="0">
              <a:buNone/>
            </a:pPr>
            <a:r>
              <a:rPr lang="en-US" sz="2800" dirty="0"/>
              <a:t>Dave Patterson</a:t>
            </a:r>
          </a:p>
          <a:p>
            <a:pPr marL="573088" lvl="1" indent="-457200">
              <a:buFont typeface="Arial"/>
              <a:buChar char="•"/>
            </a:pPr>
            <a:r>
              <a:rPr lang="en-US" sz="2400" dirty="0"/>
              <a:t>RISC Project, 1982</a:t>
            </a:r>
          </a:p>
          <a:p>
            <a:pPr marL="573088" lvl="1" indent="-457200">
              <a:buFont typeface="Arial"/>
              <a:buChar char="•"/>
            </a:pPr>
            <a:r>
              <a:rPr lang="en-US" sz="2400" dirty="0"/>
              <a:t>UC Berkeley</a:t>
            </a:r>
          </a:p>
          <a:p>
            <a:pPr marL="573088" lvl="1" indent="-457200">
              <a:buFont typeface="Arial"/>
              <a:buChar char="•"/>
            </a:pPr>
            <a:r>
              <a:rPr lang="en-US" sz="2400" dirty="0"/>
              <a:t>RISC-I: ½ transistors &amp; 3x faster</a:t>
            </a:r>
          </a:p>
          <a:p>
            <a:pPr marL="573088" lvl="1" indent="-457200">
              <a:buFont typeface="Arial"/>
              <a:buChar char="•"/>
            </a:pPr>
            <a:r>
              <a:rPr lang="en-US" sz="2400" dirty="0"/>
              <a:t>Influences: Sun SPARC, namesake of industry</a:t>
            </a:r>
          </a:p>
        </p:txBody>
      </p:sp>
      <p:sp>
        <p:nvSpPr>
          <p:cNvPr id="7" name="Content Placeholder 4"/>
          <p:cNvSpPr txBox="1">
            <a:spLocks/>
          </p:cNvSpPr>
          <p:nvPr/>
        </p:nvSpPr>
        <p:spPr>
          <a:xfrm>
            <a:off x="4648200" y="762000"/>
            <a:ext cx="4495800" cy="5715000"/>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a:t>John L. Hennessy</a:t>
            </a:r>
          </a:p>
          <a:p>
            <a:pPr marL="573088" lvl="1" indent="-457200" fontAlgn="auto">
              <a:spcAft>
                <a:spcPts val="0"/>
              </a:spcAft>
            </a:pPr>
            <a:r>
              <a:rPr lang="en-US" sz="2400" dirty="0"/>
              <a:t>MIPS, 1981</a:t>
            </a:r>
          </a:p>
          <a:p>
            <a:pPr marL="573088" lvl="1" indent="-457200" fontAlgn="auto">
              <a:spcAft>
                <a:spcPts val="0"/>
              </a:spcAft>
            </a:pPr>
            <a:r>
              <a:rPr lang="en-US" sz="2400" dirty="0"/>
              <a:t>Stanford</a:t>
            </a:r>
          </a:p>
          <a:p>
            <a:pPr marL="573088" lvl="1" indent="-457200" fontAlgn="auto">
              <a:spcAft>
                <a:spcPts val="0"/>
              </a:spcAft>
            </a:pPr>
            <a:r>
              <a:rPr lang="en-US" sz="2400" dirty="0"/>
              <a:t>Simple, </a:t>
            </a:r>
            <a:r>
              <a:rPr lang="en-US" sz="2400" i="1" dirty="0"/>
              <a:t>full</a:t>
            </a:r>
            <a:r>
              <a:rPr lang="en-US" sz="2400" dirty="0"/>
              <a:t> pipeline</a:t>
            </a:r>
          </a:p>
          <a:p>
            <a:pPr marL="573088" lvl="1" indent="-457200" fontAlgn="auto">
              <a:spcAft>
                <a:spcPts val="0"/>
              </a:spcAft>
            </a:pPr>
            <a:r>
              <a:rPr lang="en-US" sz="2400" dirty="0"/>
              <a:t>Influences: MIPS computer system, PlayStation, Nintendo</a:t>
            </a:r>
          </a:p>
        </p:txBody>
      </p:sp>
      <p:pic>
        <p:nvPicPr>
          <p:cNvPr id="8" name="Picture 7"/>
          <p:cNvPicPr>
            <a:picLocks noChangeAspect="1"/>
          </p:cNvPicPr>
          <p:nvPr/>
        </p:nvPicPr>
        <p:blipFill>
          <a:blip r:embed="rId2"/>
          <a:stretch>
            <a:fillRect/>
          </a:stretch>
        </p:blipFill>
        <p:spPr>
          <a:xfrm>
            <a:off x="381000" y="3962400"/>
            <a:ext cx="3797300" cy="2527300"/>
          </a:xfrm>
          <a:prstGeom prst="rect">
            <a:avLst/>
          </a:prstGeom>
        </p:spPr>
      </p:pic>
      <p:pic>
        <p:nvPicPr>
          <p:cNvPr id="9" name="Picture 8"/>
          <p:cNvPicPr>
            <a:picLocks noChangeAspect="1"/>
          </p:cNvPicPr>
          <p:nvPr/>
        </p:nvPicPr>
        <p:blipFill>
          <a:blip r:embed="rId3"/>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36852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F4715-8966-C64F-84FF-318A086FF416}"/>
              </a:ext>
            </a:extLst>
          </p:cNvPr>
          <p:cNvSpPr>
            <a:spLocks noGrp="1"/>
          </p:cNvSpPr>
          <p:nvPr>
            <p:ph idx="1"/>
          </p:nvPr>
        </p:nvSpPr>
        <p:spPr/>
        <p:txBody>
          <a:bodyPr/>
          <a:lstStyle/>
          <a:p>
            <a:r>
              <a:rPr lang="en-US" dirty="0"/>
              <a:t>Simplicity favors regularity</a:t>
            </a:r>
          </a:p>
          <a:p>
            <a:pPr lvl="1"/>
            <a:r>
              <a:rPr lang="en-US" dirty="0"/>
              <a:t>32 bit instructions</a:t>
            </a:r>
          </a:p>
          <a:p>
            <a:pPr lvl="1"/>
            <a:r>
              <a:rPr lang="en-US" dirty="0"/>
              <a:t>Same instruction format works at 16 or 64 bit format</a:t>
            </a:r>
          </a:p>
          <a:p>
            <a:r>
              <a:rPr lang="en-US" dirty="0"/>
              <a:t>Make the common case fast</a:t>
            </a:r>
          </a:p>
          <a:p>
            <a:pPr lvl="1"/>
            <a:r>
              <a:rPr lang="en-US" dirty="0"/>
              <a:t>include support for constants</a:t>
            </a:r>
          </a:p>
          <a:p>
            <a:r>
              <a:rPr lang="en-US" dirty="0"/>
              <a:t>Smaller is faster</a:t>
            </a:r>
          </a:p>
          <a:p>
            <a:pPr lvl="1"/>
            <a:r>
              <a:rPr lang="en-US" dirty="0"/>
              <a:t>Small register file</a:t>
            </a:r>
          </a:p>
          <a:p>
            <a:r>
              <a:rPr lang="en-US" dirty="0"/>
              <a:t>Minimize interpretation overhead</a:t>
            </a:r>
          </a:p>
          <a:p>
            <a:r>
              <a:rPr lang="en-US" dirty="0"/>
              <a:t>Make it flexible for the compiler </a:t>
            </a:r>
          </a:p>
          <a:p>
            <a:endParaRPr lang="en-US" dirty="0"/>
          </a:p>
          <a:p>
            <a:endParaRPr lang="en-US" dirty="0"/>
          </a:p>
        </p:txBody>
      </p:sp>
      <p:sp>
        <p:nvSpPr>
          <p:cNvPr id="4" name="Slide Number Placeholder 3">
            <a:extLst>
              <a:ext uri="{FF2B5EF4-FFF2-40B4-BE49-F238E27FC236}">
                <a16:creationId xmlns:a16="http://schemas.microsoft.com/office/drawing/2014/main" id="{8B3AA094-EE92-3543-A82E-A246025CA5F3}"/>
              </a:ext>
            </a:extLst>
          </p:cNvPr>
          <p:cNvSpPr>
            <a:spLocks noGrp="1"/>
          </p:cNvSpPr>
          <p:nvPr>
            <p:ph type="sldNum" sz="quarter" idx="10"/>
          </p:nvPr>
        </p:nvSpPr>
        <p:spPr/>
        <p:txBody>
          <a:bodyPr/>
          <a:lstStyle/>
          <a:p>
            <a:pPr>
              <a:defRPr/>
            </a:pPr>
            <a:fld id="{EFE0FDE5-1195-4879-940F-31B1BE8EAA1F}" type="slidenum">
              <a:rPr lang="en-US" smtClean="0"/>
              <a:pPr>
                <a:defRPr/>
              </a:pPr>
              <a:t>18</a:t>
            </a:fld>
            <a:endParaRPr lang="en-US" dirty="0"/>
          </a:p>
        </p:txBody>
      </p:sp>
      <p:sp>
        <p:nvSpPr>
          <p:cNvPr id="8" name="Title 1">
            <a:extLst>
              <a:ext uri="{FF2B5EF4-FFF2-40B4-BE49-F238E27FC236}">
                <a16:creationId xmlns:a16="http://schemas.microsoft.com/office/drawing/2014/main" id="{943864D8-2BAE-9B45-88FC-A47EE3615DAF}"/>
              </a:ext>
            </a:extLst>
          </p:cNvPr>
          <p:cNvSpPr>
            <a:spLocks noGrp="1"/>
          </p:cNvSpPr>
          <p:nvPr>
            <p:ph type="title"/>
          </p:nvPr>
        </p:nvSpPr>
        <p:spPr>
          <a:xfrm>
            <a:off x="228600" y="300037"/>
            <a:ext cx="9144000" cy="533400"/>
          </a:xfrm>
        </p:spPr>
        <p:txBody>
          <a:bodyPr>
            <a:noAutofit/>
          </a:bodyPr>
          <a:lstStyle/>
          <a:p>
            <a:r>
              <a:rPr lang="en-US" sz="3600" dirty="0"/>
              <a:t>Reduced Instruction Set Computer (RISC)</a:t>
            </a:r>
          </a:p>
        </p:txBody>
      </p:sp>
    </p:spTree>
    <p:extLst>
      <p:ext uri="{BB962C8B-B14F-4D97-AF65-F5344CB8AC3E}">
        <p14:creationId xmlns:p14="http://schemas.microsoft.com/office/powerpoint/2010/main" val="232402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a:t>Reduced Instruction Set Computer</a:t>
            </a:r>
          </a:p>
        </p:txBody>
      </p:sp>
      <p:sp>
        <p:nvSpPr>
          <p:cNvPr id="6" name="Content Placeholder 2"/>
          <p:cNvSpPr>
            <a:spLocks noGrp="1"/>
          </p:cNvSpPr>
          <p:nvPr>
            <p:ph idx="1"/>
            <p:custDataLst>
              <p:tags r:id="rId2"/>
            </p:custDataLst>
          </p:nvPr>
        </p:nvSpPr>
        <p:spPr>
          <a:xfrm>
            <a:off x="0" y="838200"/>
            <a:ext cx="9144000" cy="5638800"/>
          </a:xfrm>
        </p:spPr>
        <p:txBody>
          <a:bodyPr>
            <a:normAutofit fontScale="92500" lnSpcReduction="10000"/>
          </a:bodyPr>
          <a:lstStyle/>
          <a:p>
            <a:pPr marL="0" indent="0">
              <a:buNone/>
            </a:pPr>
            <a:r>
              <a:rPr lang="en-US" dirty="0"/>
              <a:t>RISC-V = Reduced Instruction Set Computer (</a:t>
            </a:r>
            <a:r>
              <a:rPr lang="en-US" dirty="0" err="1"/>
              <a:t>RlSC</a:t>
            </a:r>
            <a:r>
              <a:rPr lang="en-US" dirty="0"/>
              <a:t>)</a:t>
            </a:r>
          </a:p>
          <a:p>
            <a:pPr lvl="1"/>
            <a:r>
              <a:rPr lang="en-US" dirty="0"/>
              <a:t>≈ 200 instructions, 32 bits each, 4 formats</a:t>
            </a:r>
          </a:p>
          <a:p>
            <a:pPr lvl="1"/>
            <a:r>
              <a:rPr lang="en-US" dirty="0"/>
              <a:t>all operands in registers</a:t>
            </a:r>
          </a:p>
          <a:p>
            <a:pPr lvl="2"/>
            <a:r>
              <a:rPr lang="en-US" dirty="0"/>
              <a:t>almost all are 32 bits each</a:t>
            </a:r>
          </a:p>
          <a:p>
            <a:pPr lvl="1"/>
            <a:r>
              <a:rPr lang="en-US" dirty="0"/>
              <a:t>≈ 1 addressing mode: </a:t>
            </a:r>
            <a:r>
              <a:rPr lang="en-US" dirty="0" err="1"/>
              <a:t>Mem</a:t>
            </a:r>
            <a:r>
              <a:rPr lang="en-US" dirty="0"/>
              <a:t>[</a:t>
            </a:r>
            <a:r>
              <a:rPr lang="en-US" dirty="0" err="1"/>
              <a:t>reg</a:t>
            </a:r>
            <a:r>
              <a:rPr lang="en-US" dirty="0"/>
              <a:t> + </a:t>
            </a:r>
            <a:r>
              <a:rPr lang="en-US" dirty="0" err="1"/>
              <a:t>imm</a:t>
            </a:r>
            <a:r>
              <a:rPr lang="en-US" dirty="0"/>
              <a:t>]</a:t>
            </a:r>
          </a:p>
          <a:p>
            <a:endParaRPr lang="en-US" dirty="0"/>
          </a:p>
          <a:p>
            <a:pPr marL="0" indent="0">
              <a:buNone/>
            </a:pPr>
            <a:r>
              <a:rPr lang="en-US" dirty="0"/>
              <a:t>x86 = Complex Instruction Set Computer (</a:t>
            </a:r>
            <a:r>
              <a:rPr lang="en-US" dirty="0" err="1"/>
              <a:t>ClSC</a:t>
            </a:r>
            <a:r>
              <a:rPr lang="en-US" dirty="0"/>
              <a:t>)</a:t>
            </a:r>
          </a:p>
          <a:p>
            <a:pPr lvl="1"/>
            <a:r>
              <a:rPr lang="en-US" dirty="0"/>
              <a:t>&gt; 1000 instructions, 1 to 15 bytes each</a:t>
            </a: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p>
        </p:txBody>
      </p:sp>
      <p:sp>
        <p:nvSpPr>
          <p:cNvPr id="7" name="Oval 6"/>
          <p:cNvSpPr/>
          <p:nvPr/>
        </p:nvSpPr>
        <p:spPr>
          <a:xfrm>
            <a:off x="837520" y="2584676"/>
            <a:ext cx="304800" cy="38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86113" y="1311728"/>
            <a:ext cx="3737201" cy="4517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a:t>
            </a:fld>
            <a:endParaRPr lang="en-US" dirty="0"/>
          </a:p>
        </p:txBody>
      </p:sp>
      <p:sp>
        <p:nvSpPr>
          <p:cNvPr id="5" name="Content Placeholder 2"/>
          <p:cNvSpPr>
            <a:spLocks noGrp="1"/>
          </p:cNvSpPr>
          <p:nvPr>
            <p:ph idx="1"/>
          </p:nvPr>
        </p:nvSpPr>
        <p:spPr>
          <a:xfrm>
            <a:off x="228600" y="990600"/>
            <a:ext cx="8915400" cy="5741984"/>
          </a:xfrm>
        </p:spPr>
        <p:txBody>
          <a:bodyPr>
            <a:normAutofit/>
          </a:bodyPr>
          <a:lstStyle/>
          <a:p>
            <a:pPr marL="0" indent="0">
              <a:buNone/>
            </a:pPr>
            <a:r>
              <a:rPr lang="en-US" dirty="0">
                <a:solidFill>
                  <a:schemeClr val="tx2"/>
                </a:solidFill>
              </a:rPr>
              <a:t>Which is </a:t>
            </a:r>
            <a:r>
              <a:rPr lang="en-US" b="1" dirty="0">
                <a:solidFill>
                  <a:schemeClr val="tx2"/>
                </a:solidFill>
              </a:rPr>
              <a:t>not </a:t>
            </a:r>
            <a:r>
              <a:rPr lang="en-US" dirty="0">
                <a:solidFill>
                  <a:schemeClr val="tx2"/>
                </a:solidFill>
              </a:rPr>
              <a:t>considered part of the ISA? </a:t>
            </a:r>
          </a:p>
          <a:p>
            <a:endParaRPr lang="en-US" dirty="0">
              <a:solidFill>
                <a:schemeClr val="tx2"/>
              </a:solidFill>
            </a:endParaRPr>
          </a:p>
          <a:p>
            <a:pPr marL="514350" indent="-514350">
              <a:buFont typeface="+mj-lt"/>
              <a:buAutoNum type="alphaUcPeriod"/>
            </a:pPr>
            <a:r>
              <a:rPr lang="en-US" dirty="0">
                <a:solidFill>
                  <a:schemeClr val="tx2"/>
                </a:solidFill>
              </a:rPr>
              <a:t>There is a control delay slot.</a:t>
            </a:r>
          </a:p>
          <a:p>
            <a:pPr marL="514350" indent="-514350">
              <a:buFont typeface="+mj-lt"/>
              <a:buAutoNum type="alphaUcPeriod"/>
            </a:pPr>
            <a:r>
              <a:rPr lang="en-US" dirty="0">
                <a:solidFill>
                  <a:schemeClr val="tx2"/>
                </a:solidFill>
              </a:rPr>
              <a:t>The number of inputs each instruction can have. </a:t>
            </a:r>
          </a:p>
          <a:p>
            <a:pPr marL="514350" indent="-514350">
              <a:buFont typeface="+mj-lt"/>
              <a:buAutoNum type="alphaUcPeriod"/>
            </a:pPr>
            <a:r>
              <a:rPr lang="en-US" dirty="0">
                <a:solidFill>
                  <a:schemeClr val="tx2"/>
                </a:solidFill>
              </a:rPr>
              <a:t>Load-use stalls will </a:t>
            </a:r>
            <a:r>
              <a:rPr lang="en-US" b="1" dirty="0">
                <a:solidFill>
                  <a:schemeClr val="tx2"/>
                </a:solidFill>
              </a:rPr>
              <a:t>not </a:t>
            </a:r>
            <a:r>
              <a:rPr lang="en-US" dirty="0">
                <a:solidFill>
                  <a:schemeClr val="tx2"/>
                </a:solidFill>
              </a:rPr>
              <a:t>be detected by the processor. </a:t>
            </a:r>
          </a:p>
          <a:p>
            <a:pPr marL="514350" indent="-514350">
              <a:buFont typeface="+mj-lt"/>
              <a:buAutoNum type="alphaUcPeriod"/>
            </a:pPr>
            <a:r>
              <a:rPr lang="en-US" dirty="0">
                <a:solidFill>
                  <a:schemeClr val="tx2"/>
                </a:solidFill>
              </a:rPr>
              <a:t>The number of cycles it takes to execute a multiply.</a:t>
            </a:r>
          </a:p>
          <a:p>
            <a:pPr marL="514350" indent="-514350">
              <a:buFont typeface="+mj-lt"/>
              <a:buAutoNum type="alphaUcPeriod"/>
            </a:pPr>
            <a:r>
              <a:rPr lang="en-US" dirty="0">
                <a:solidFill>
                  <a:schemeClr val="tx2"/>
                </a:solidFill>
              </a:rPr>
              <a:t>Each instruction is encoded in 32 bits.</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solidFill>
                  <a:schemeClr val="accent6"/>
                </a:solidFill>
              </a:rPr>
              <a:t>Question</a:t>
            </a:r>
          </a:p>
        </p:txBody>
      </p:sp>
    </p:spTree>
    <p:extLst>
      <p:ext uri="{BB962C8B-B14F-4D97-AF65-F5344CB8AC3E}">
        <p14:creationId xmlns:p14="http://schemas.microsoft.com/office/powerpoint/2010/main" val="237162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20</a:t>
            </a:fld>
            <a:endParaRPr lang="en-US" dirty="0"/>
          </a:p>
        </p:txBody>
      </p:sp>
      <p:sp>
        <p:nvSpPr>
          <p:cNvPr id="5" name="Rectangle 3"/>
          <p:cNvSpPr>
            <a:spLocks noGrp="1" noChangeArrowheads="1"/>
          </p:cNvSpPr>
          <p:nvPr>
            <p:ph idx="1"/>
          </p:nvPr>
        </p:nvSpPr>
        <p:spPr>
          <a:xfrm>
            <a:off x="228600" y="901797"/>
            <a:ext cx="4191000" cy="5741984"/>
          </a:xfrm>
        </p:spPr>
        <p:txBody>
          <a:bodyPr>
            <a:noAutofit/>
          </a:bodyPr>
          <a:lstStyle/>
          <a:p>
            <a:pPr marL="0" indent="0">
              <a:buNone/>
            </a:pPr>
            <a:r>
              <a:rPr lang="en-US" b="1" dirty="0">
                <a:solidFill>
                  <a:schemeClr val="tx2"/>
                </a:solidFill>
                <a:ea typeface="ＭＳ Ｐゴシック" charset="-128"/>
                <a:cs typeface="ＭＳ Ｐゴシック" charset="-128"/>
              </a:rPr>
              <a:t>RISC</a:t>
            </a:r>
          </a:p>
          <a:p>
            <a:pPr marL="457200" indent="-457200">
              <a:buFont typeface="Arial" charset="0"/>
              <a:buChar char="•"/>
            </a:pPr>
            <a:r>
              <a:rPr lang="en-US" sz="2400" dirty="0">
                <a:solidFill>
                  <a:schemeClr val="tx2"/>
                </a:solidFill>
                <a:ea typeface="ＭＳ Ｐゴシック" charset="-128"/>
                <a:cs typeface="ＭＳ Ｐゴシック" charset="-128"/>
              </a:rPr>
              <a:t>Single-cycle execution</a:t>
            </a:r>
          </a:p>
          <a:p>
            <a:pPr marL="457200" indent="-457200">
              <a:buFont typeface="Arial" charset="0"/>
              <a:buChar char="•"/>
            </a:pPr>
            <a:r>
              <a:rPr lang="en-US" sz="2400" dirty="0">
                <a:solidFill>
                  <a:schemeClr val="tx2"/>
                </a:solidFill>
                <a:ea typeface="ＭＳ Ｐゴシック" charset="-128"/>
                <a:cs typeface="ＭＳ Ｐゴシック" charset="-128"/>
              </a:rPr>
              <a:t>Hardwired control</a:t>
            </a:r>
          </a:p>
          <a:p>
            <a:pPr marL="457200" indent="-457200">
              <a:buFont typeface="Arial" charset="0"/>
              <a:buChar char="•"/>
            </a:pPr>
            <a:endParaRPr lang="en-US" sz="2400" dirty="0">
              <a:solidFill>
                <a:schemeClr val="tx2"/>
              </a:solidFill>
              <a:ea typeface="ＭＳ Ｐゴシック" charset="-128"/>
              <a:cs typeface="ＭＳ Ｐゴシック" charset="-128"/>
            </a:endParaRPr>
          </a:p>
          <a:p>
            <a:pPr marL="457200" indent="-457200">
              <a:buFont typeface="Arial" charset="0"/>
              <a:buChar char="•"/>
            </a:pPr>
            <a:r>
              <a:rPr lang="en-US" sz="2400" dirty="0">
                <a:solidFill>
                  <a:schemeClr val="tx2"/>
                </a:solidFill>
                <a:ea typeface="ＭＳ Ｐゴシック" charset="-128"/>
                <a:cs typeface="ＭＳ Ｐゴシック" charset="-128"/>
              </a:rPr>
              <a:t>Load/store architecture</a:t>
            </a:r>
          </a:p>
          <a:p>
            <a:pPr marL="457200" indent="-457200">
              <a:buFont typeface="Arial" charset="0"/>
              <a:buChar char="•"/>
            </a:pPr>
            <a:r>
              <a:rPr lang="en-US" sz="2400" dirty="0">
                <a:solidFill>
                  <a:schemeClr val="tx2"/>
                </a:solidFill>
                <a:ea typeface="ＭＳ Ｐゴシック" charset="-128"/>
                <a:cs typeface="ＭＳ Ｐゴシック" charset="-128"/>
              </a:rPr>
              <a:t>Few memory addressing modes</a:t>
            </a:r>
          </a:p>
          <a:p>
            <a:pPr marL="457200" indent="-457200">
              <a:buFont typeface="Arial" charset="0"/>
              <a:buChar char="•"/>
            </a:pPr>
            <a:r>
              <a:rPr lang="en-US" sz="2400" dirty="0">
                <a:solidFill>
                  <a:schemeClr val="tx2"/>
                </a:solidFill>
                <a:ea typeface="ＭＳ Ｐゴシック" charset="-128"/>
                <a:cs typeface="ＭＳ Ｐゴシック" charset="-128"/>
              </a:rPr>
              <a:t>Fixed-length </a:t>
            </a:r>
            <a:r>
              <a:rPr lang="en-US" sz="2400" dirty="0" err="1">
                <a:solidFill>
                  <a:schemeClr val="tx2"/>
                </a:solidFill>
                <a:ea typeface="ＭＳ Ｐゴシック" charset="-128"/>
                <a:cs typeface="ＭＳ Ｐゴシック" charset="-128"/>
              </a:rPr>
              <a:t>insn</a:t>
            </a:r>
            <a:r>
              <a:rPr lang="en-US" sz="2400" dirty="0">
                <a:solidFill>
                  <a:schemeClr val="tx2"/>
                </a:solidFill>
                <a:ea typeface="ＭＳ Ｐゴシック" charset="-128"/>
                <a:cs typeface="ＭＳ Ｐゴシック" charset="-128"/>
              </a:rPr>
              <a:t> format</a:t>
            </a:r>
          </a:p>
          <a:p>
            <a:pPr marL="457200" indent="-457200">
              <a:buFont typeface="Arial" charset="0"/>
              <a:buChar char="•"/>
            </a:pPr>
            <a:endParaRPr lang="en-US" sz="2400" dirty="0">
              <a:solidFill>
                <a:schemeClr val="tx2"/>
              </a:solidFill>
              <a:ea typeface="ＭＳ Ｐゴシック" charset="-128"/>
              <a:cs typeface="ＭＳ Ｐゴシック" charset="-128"/>
            </a:endParaRPr>
          </a:p>
          <a:p>
            <a:pPr marL="457200" indent="-457200">
              <a:buFont typeface="Arial" charset="0"/>
              <a:buChar char="•"/>
            </a:pPr>
            <a:r>
              <a:rPr lang="en-US" sz="2400" dirty="0">
                <a:solidFill>
                  <a:schemeClr val="tx2"/>
                </a:solidFill>
                <a:ea typeface="ＭＳ Ｐゴシック" charset="-128"/>
                <a:cs typeface="ＭＳ Ｐゴシック" charset="-128"/>
              </a:rPr>
              <a:t>Reliance on compiler optimizations</a:t>
            </a:r>
          </a:p>
          <a:p>
            <a:pPr marL="457200" indent="-457200">
              <a:buFont typeface="Arial" charset="0"/>
              <a:buChar char="•"/>
            </a:pPr>
            <a:r>
              <a:rPr lang="en-US" sz="2400" dirty="0">
                <a:solidFill>
                  <a:schemeClr val="tx2"/>
                </a:solidFill>
                <a:ea typeface="ＭＳ Ｐゴシック" charset="-128"/>
                <a:cs typeface="ＭＳ Ｐゴシック" charset="-128"/>
              </a:rPr>
              <a:t>Many registers (compilers are better at using them)</a:t>
            </a:r>
          </a:p>
        </p:txBody>
      </p:sp>
      <p:sp>
        <p:nvSpPr>
          <p:cNvPr id="6" name="Rectangle 2"/>
          <p:cNvSpPr>
            <a:spLocks noGrp="1" noChangeArrowheads="1"/>
          </p:cNvSpPr>
          <p:nvPr>
            <p:ph type="title"/>
          </p:nvPr>
        </p:nvSpPr>
        <p:spPr>
          <a:xfrm>
            <a:off x="228600" y="152400"/>
            <a:ext cx="8686800" cy="533400"/>
          </a:xfrm>
        </p:spPr>
        <p:txBody>
          <a:bodyPr>
            <a:noAutofit/>
          </a:bodyPr>
          <a:lstStyle/>
          <a:p>
            <a:r>
              <a:rPr lang="en-US" sz="3600" dirty="0">
                <a:solidFill>
                  <a:schemeClr val="tx2"/>
                </a:solidFill>
              </a:rPr>
              <a:t>The </a:t>
            </a:r>
            <a:r>
              <a:rPr lang="en-US" sz="3600">
                <a:solidFill>
                  <a:schemeClr val="tx2"/>
                </a:solidFill>
              </a:rPr>
              <a:t>RISC Tenets</a:t>
            </a:r>
            <a:endParaRPr lang="en-US" sz="3600" dirty="0">
              <a:solidFill>
                <a:schemeClr val="tx2"/>
              </a:solidFill>
            </a:endParaRPr>
          </a:p>
        </p:txBody>
      </p:sp>
      <p:sp>
        <p:nvSpPr>
          <p:cNvPr id="7" name="Content Placeholder 1"/>
          <p:cNvSpPr txBox="1">
            <a:spLocks/>
          </p:cNvSpPr>
          <p:nvPr/>
        </p:nvSpPr>
        <p:spPr>
          <a:xfrm>
            <a:off x="4419600" y="901797"/>
            <a:ext cx="4724400" cy="5741984"/>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Font typeface="Arial" charset="0"/>
              <a:buNone/>
            </a:pPr>
            <a:r>
              <a:rPr lang="en-US" b="1" dirty="0">
                <a:solidFill>
                  <a:schemeClr val="tx2"/>
                </a:solidFill>
                <a:ea typeface="ＭＳ Ｐゴシック" charset="-128"/>
                <a:cs typeface="ＭＳ Ｐゴシック" charset="-128"/>
              </a:rPr>
              <a:t>CISC</a:t>
            </a:r>
          </a:p>
          <a:p>
            <a:pPr marL="285750" indent="-285750" fontAlgn="auto"/>
            <a:r>
              <a:rPr lang="en-US" sz="2400" dirty="0">
                <a:solidFill>
                  <a:schemeClr val="tx2"/>
                </a:solidFill>
              </a:rPr>
              <a:t>many multicycle operations</a:t>
            </a:r>
            <a:endParaRPr lang="en-US" sz="2400" b="1" dirty="0">
              <a:solidFill>
                <a:schemeClr val="tx2"/>
              </a:solidFill>
            </a:endParaRPr>
          </a:p>
          <a:p>
            <a:pPr marL="285750" indent="-285750" fontAlgn="auto"/>
            <a:r>
              <a:rPr lang="en-US" sz="2400" dirty="0" err="1">
                <a:solidFill>
                  <a:schemeClr val="tx2"/>
                </a:solidFill>
              </a:rPr>
              <a:t>microcoded</a:t>
            </a:r>
            <a:r>
              <a:rPr lang="en-US" sz="2400" dirty="0">
                <a:solidFill>
                  <a:schemeClr val="tx2"/>
                </a:solidFill>
              </a:rPr>
              <a:t> multi-cycle operations</a:t>
            </a:r>
          </a:p>
          <a:p>
            <a:pPr marL="285750" indent="-285750" fontAlgn="auto"/>
            <a:r>
              <a:rPr lang="en-US" sz="2400" dirty="0">
                <a:solidFill>
                  <a:schemeClr val="tx2"/>
                </a:solidFill>
              </a:rPr>
              <a:t>register-mem and mem-mem</a:t>
            </a:r>
          </a:p>
          <a:p>
            <a:pPr marL="285750" indent="-285750" fontAlgn="auto"/>
            <a:r>
              <a:rPr lang="en-US" sz="2400" dirty="0">
                <a:solidFill>
                  <a:schemeClr val="tx2"/>
                </a:solidFill>
              </a:rPr>
              <a:t>many modes</a:t>
            </a:r>
          </a:p>
          <a:p>
            <a:pPr marL="285750" indent="-285750" fontAlgn="auto"/>
            <a:endParaRPr lang="en-US" sz="2400" dirty="0">
              <a:solidFill>
                <a:schemeClr val="tx2"/>
              </a:solidFill>
            </a:endParaRPr>
          </a:p>
          <a:p>
            <a:pPr marL="285750" indent="-285750" fontAlgn="auto"/>
            <a:r>
              <a:rPr lang="en-US" sz="2400" dirty="0">
                <a:solidFill>
                  <a:schemeClr val="tx2"/>
                </a:solidFill>
              </a:rPr>
              <a:t>many formats and lengths</a:t>
            </a:r>
          </a:p>
          <a:p>
            <a:pPr marL="285750" indent="-285750" fontAlgn="auto"/>
            <a:endParaRPr lang="en-US" sz="2400" dirty="0">
              <a:solidFill>
                <a:schemeClr val="tx2"/>
              </a:solidFill>
            </a:endParaRPr>
          </a:p>
          <a:p>
            <a:pPr marL="285750" indent="-285750" fontAlgn="auto"/>
            <a:r>
              <a:rPr lang="en-US" sz="2400" dirty="0">
                <a:solidFill>
                  <a:schemeClr val="tx2"/>
                </a:solidFill>
              </a:rPr>
              <a:t>hand assemble to get good performance</a:t>
            </a:r>
          </a:p>
          <a:p>
            <a:pPr marL="285750" indent="-285750" fontAlgn="auto"/>
            <a:r>
              <a:rPr lang="en-US" sz="2400" dirty="0">
                <a:solidFill>
                  <a:schemeClr val="tx2"/>
                </a:solidFill>
              </a:rPr>
              <a:t>few registers</a:t>
            </a:r>
          </a:p>
          <a:p>
            <a:pPr fontAlgn="auto"/>
            <a:endParaRPr lang="en-US" dirty="0">
              <a:solidFill>
                <a:schemeClr val="tx2"/>
              </a:solidFill>
            </a:endParaRPr>
          </a:p>
        </p:txBody>
      </p:sp>
    </p:spTree>
    <p:extLst>
      <p:ext uri="{BB962C8B-B14F-4D97-AF65-F5344CB8AC3E}">
        <p14:creationId xmlns:p14="http://schemas.microsoft.com/office/powerpoint/2010/main" val="105861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a:t>RISC </a:t>
            </a:r>
            <a:r>
              <a:rPr lang="en-US" dirty="0" err="1"/>
              <a:t>vs</a:t>
            </a:r>
            <a:r>
              <a:rPr lang="en-US" dirty="0"/>
              <a:t> CISC</a:t>
            </a:r>
          </a:p>
        </p:txBody>
      </p:sp>
      <p:sp>
        <p:nvSpPr>
          <p:cNvPr id="6" name="Rectangle 3"/>
          <p:cNvSpPr>
            <a:spLocks noGrp="1" noChangeArrowheads="1"/>
          </p:cNvSpPr>
          <p:nvPr>
            <p:ph idx="1"/>
            <p:custDataLst>
              <p:tags r:id="rId2"/>
            </p:custDataLst>
          </p:nvPr>
        </p:nvSpPr>
        <p:spPr>
          <a:xfrm>
            <a:off x="228600" y="685804"/>
            <a:ext cx="4343400" cy="6172200"/>
          </a:xfrm>
          <a:ln/>
        </p:spPr>
        <p:txBody>
          <a:bodyPr lIns="0" tIns="0" rIns="0" bIns="0">
            <a:noAutofit/>
          </a:bodyPr>
          <a:lstStyle/>
          <a:p>
            <a:pPr marL="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RISC Philosophy</a:t>
            </a:r>
            <a:endParaRPr lang="en-US" dirty="0">
              <a:solidFill>
                <a:schemeClr val="accent1"/>
              </a:solidFill>
            </a:endParaRPr>
          </a:p>
          <a:p>
            <a:pPr marL="0" indent="0">
              <a:buNone/>
            </a:pPr>
            <a:r>
              <a:rPr lang="en-US" dirty="0"/>
              <a:t>Regularity </a:t>
            </a:r>
            <a:r>
              <a:rPr lang="en-US" dirty="0">
                <a:sym typeface="Wingdings" pitchFamily="2" charset="2"/>
              </a:rPr>
              <a:t>&amp; simplicity</a:t>
            </a:r>
            <a:endParaRPr lang="en-US" dirty="0"/>
          </a:p>
          <a:p>
            <a:pPr marL="0" indent="0">
              <a:buNone/>
            </a:pPr>
            <a:r>
              <a:rPr lang="en-US" dirty="0"/>
              <a:t>Leaner means </a:t>
            </a:r>
            <a:r>
              <a:rPr lang="en-US" dirty="0">
                <a:sym typeface="Wingdings" pitchFamily="2" charset="2"/>
              </a:rPr>
              <a:t>faster</a:t>
            </a:r>
          </a:p>
          <a:p>
            <a:pPr marL="0" indent="0">
              <a:buNone/>
            </a:pPr>
            <a:r>
              <a:rPr lang="en-US" dirty="0">
                <a:sym typeface="Wingdings" pitchFamily="2" charset="2"/>
              </a:rPr>
              <a:t>Optimize the </a:t>
            </a:r>
            <a:br>
              <a:rPr lang="en-US" dirty="0">
                <a:sym typeface="Wingdings" pitchFamily="2" charset="2"/>
              </a:rPr>
            </a:br>
            <a:r>
              <a:rPr lang="en-US" dirty="0">
                <a:sym typeface="Wingdings" pitchFamily="2" charset="2"/>
              </a:rPr>
              <a:t>common case</a:t>
            </a:r>
          </a:p>
          <a:p>
            <a:endParaRPr lang="en-US" dirty="0">
              <a:sym typeface="Wingdings" pitchFamily="2" charset="2"/>
            </a:endParaRPr>
          </a:p>
          <a:p>
            <a:endParaRPr lang="en-US" dirty="0">
              <a:sym typeface="Wingdings" pitchFamily="2" charset="2"/>
            </a:endParaRPr>
          </a:p>
          <a:p>
            <a:endParaRPr lang="en-US" dirty="0">
              <a:sym typeface="Wingdings" pitchFamily="2" charset="2"/>
            </a:endParaRPr>
          </a:p>
          <a:p>
            <a:pPr marL="0" indent="0">
              <a:buNone/>
            </a:pPr>
            <a:r>
              <a:rPr lang="en-US" dirty="0">
                <a:solidFill>
                  <a:schemeClr val="accent1"/>
                </a:solidFill>
                <a:sym typeface="Wingdings" pitchFamily="2" charset="2"/>
              </a:rPr>
              <a:t>Energy efficiency</a:t>
            </a:r>
          </a:p>
          <a:p>
            <a:pPr marL="0" indent="0">
              <a:buNone/>
            </a:pPr>
            <a:r>
              <a:rPr lang="en-US" dirty="0">
                <a:solidFill>
                  <a:schemeClr val="accent1"/>
                </a:solidFill>
                <a:sym typeface="Wingdings" pitchFamily="2" charset="2"/>
              </a:rPr>
              <a:t>Embedded Systems</a:t>
            </a:r>
          </a:p>
          <a:p>
            <a:pPr marL="0" indent="0">
              <a:buNone/>
            </a:pPr>
            <a:r>
              <a:rPr lang="en-US" dirty="0">
                <a:solidFill>
                  <a:schemeClr val="accent1"/>
                </a:solidFill>
                <a:sym typeface="Wingdings" pitchFamily="2" charset="2"/>
              </a:rPr>
              <a:t>Phones/Tablets</a:t>
            </a:r>
          </a:p>
        </p:txBody>
      </p:sp>
      <p:sp>
        <p:nvSpPr>
          <p:cNvPr id="7" name="Rectangle 3"/>
          <p:cNvSpPr txBox="1">
            <a:spLocks noChangeArrowheads="1"/>
          </p:cNvSpPr>
          <p:nvPr>
            <p:custDataLst>
              <p:tags r:id="rId3"/>
            </p:custDataLst>
          </p:nvPr>
        </p:nvSpPr>
        <p:spPr>
          <a:xfrm>
            <a:off x="4572000" y="685804"/>
            <a:ext cx="43434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a:ln>
                  <a:noFill/>
                </a:ln>
                <a:solidFill>
                  <a:schemeClr val="accent1"/>
                </a:solidFill>
                <a:effectLst/>
                <a:uLnTx/>
                <a:uFillTx/>
                <a:latin typeface="Source Sans Pro" panose="020B0503030403020204"/>
                <a:ea typeface="+mn-ea"/>
                <a:cs typeface="Arial" pitchFamily="34" charset="0"/>
              </a:rPr>
              <a:t>CISC Rebuttal</a:t>
            </a:r>
            <a:endParaRPr kumimoji="0" lang="en-US" sz="3200" b="0" i="0" u="none" strike="noStrike" kern="1200" cap="none" spc="0" normalizeH="0" baseline="0" noProof="0" dirty="0">
              <a:ln>
                <a:noFill/>
              </a:ln>
              <a:solidFill>
                <a:schemeClr val="accent1"/>
              </a:solidFill>
              <a:effectLst/>
              <a:uLnTx/>
              <a:uFillTx/>
              <a:latin typeface="Source Sans Pro" panose="020B0503030403020204"/>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a:ln>
                  <a:noFill/>
                </a:ln>
                <a:solidFill>
                  <a:schemeClr val="tx2"/>
                </a:solidFill>
                <a:effectLst/>
                <a:uLnTx/>
                <a:uFillTx/>
                <a:latin typeface="Source Sans Pro" panose="020B0503030403020204"/>
                <a:ea typeface="+mn-ea"/>
                <a:cs typeface="Arial" pitchFamily="34" charset="0"/>
              </a:rPr>
              <a:t>Compilers</a:t>
            </a:r>
            <a:r>
              <a:rPr kumimoji="0" lang="en-US" sz="3200" b="0" i="0" u="none" strike="noStrike" kern="1200" cap="none" spc="0" normalizeH="0" noProof="0" dirty="0">
                <a:ln>
                  <a:noFill/>
                </a:ln>
                <a:solidFill>
                  <a:schemeClr val="tx2"/>
                </a:solidFill>
                <a:effectLst/>
                <a:uLnTx/>
                <a:uFillTx/>
                <a:latin typeface="Source Sans Pro" panose="020B0503030403020204"/>
                <a:ea typeface="+mn-ea"/>
                <a:cs typeface="Arial" pitchFamily="34" charset="0"/>
              </a:rPr>
              <a:t> can be smart</a:t>
            </a:r>
            <a:endParaRPr kumimoji="0" lang="en-US" sz="3200" b="0" i="0" u="none" strike="noStrike" kern="1200" cap="none" spc="0" normalizeH="0" baseline="0" noProof="0" dirty="0">
              <a:ln>
                <a:noFill/>
              </a:ln>
              <a:solidFill>
                <a:schemeClr val="tx2"/>
              </a:solidFill>
              <a:effectLst/>
              <a:uLnTx/>
              <a:uFillTx/>
              <a:latin typeface="Source Sans Pro" panose="020B0503030403020204"/>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a:solidFill>
                  <a:schemeClr val="tx2"/>
                </a:solidFill>
                <a:latin typeface="Source Sans Pro" panose="020B0503030403020204"/>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a:ln>
                  <a:noFill/>
                </a:ln>
                <a:solidFill>
                  <a:schemeClr val="tx2"/>
                </a:solidFill>
                <a:effectLst/>
                <a:uLnTx/>
                <a:uFillTx/>
                <a:latin typeface="Source Sans Pro" panose="020B0503030403020204"/>
                <a:ea typeface="+mn-ea"/>
                <a:cs typeface="Arial" pitchFamily="34" charset="0"/>
                <a:sym typeface="Wingdings" pitchFamily="2" charset="2"/>
              </a:rPr>
              <a:t>Legacy</a:t>
            </a:r>
            <a:r>
              <a:rPr kumimoji="0" lang="en-US" sz="3200" b="0" i="0" u="none" strike="noStrike" kern="1200" cap="none" spc="0" normalizeH="0" noProof="0" dirty="0">
                <a:ln>
                  <a:noFill/>
                </a:ln>
                <a:solidFill>
                  <a:schemeClr val="tx2"/>
                </a:solidFill>
                <a:effectLst/>
                <a:uLnTx/>
                <a:uFillTx/>
                <a:latin typeface="Source Sans Pro" panose="020B0503030403020204"/>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a:solidFill>
                  <a:schemeClr val="tx2"/>
                </a:solidFill>
                <a:latin typeface="Source Sans Pro" panose="020B0503030403020204"/>
                <a:cs typeface="Arial" pitchFamily="34" charset="0"/>
                <a:sym typeface="Wingdings" pitchFamily="2" charset="2"/>
              </a:rPr>
              <a:t>Code</a:t>
            </a:r>
            <a:r>
              <a:rPr lang="en-US" sz="3200" dirty="0">
                <a:solidFill>
                  <a:schemeClr val="tx2"/>
                </a:solidFill>
                <a:latin typeface="Source Sans Pro" panose="020B0503030403020204"/>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a:ln>
                  <a:noFill/>
                </a:ln>
                <a:solidFill>
                  <a:schemeClr val="tx2"/>
                </a:solidFill>
                <a:effectLst/>
                <a:uLnTx/>
                <a:uFillTx/>
                <a:latin typeface="Source Sans Pro" panose="020B0503030403020204"/>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a:ln>
                <a:noFill/>
              </a:ln>
              <a:solidFill>
                <a:schemeClr val="tx2"/>
              </a:solidFill>
              <a:effectLst/>
              <a:uLnTx/>
              <a:uFillTx/>
              <a:latin typeface="Source Sans Pro" panose="020B0503030403020204"/>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tx2"/>
              </a:solidFill>
              <a:latin typeface="Source Sans Pro" panose="020B0503030403020204"/>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a:ln>
                  <a:noFill/>
                </a:ln>
                <a:solidFill>
                  <a:schemeClr val="accent1"/>
                </a:solidFill>
                <a:effectLst/>
                <a:uLnTx/>
                <a:uFillTx/>
                <a:latin typeface="Source Sans Pro" panose="020B0503030403020204"/>
                <a:ea typeface="+mn-ea"/>
                <a:cs typeface="Arial" pitchFamily="34" charset="0"/>
                <a:sym typeface="Wingdings" pitchFamily="2" charset="2"/>
              </a:rPr>
              <a:t>Desktops/Servers</a:t>
            </a:r>
          </a:p>
        </p:txBody>
      </p:sp>
    </p:spTree>
    <p:extLst>
      <p:ext uri="{BB962C8B-B14F-4D97-AF65-F5344CB8AC3E}">
        <p14:creationId xmlns:p14="http://schemas.microsoft.com/office/powerpoint/2010/main" val="40350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22</a:t>
            </a:fld>
            <a:endParaRPr lang="en-US" dirty="0"/>
          </a:p>
        </p:txBody>
      </p:sp>
      <p:sp>
        <p:nvSpPr>
          <p:cNvPr id="5" name="Title 2"/>
          <p:cNvSpPr>
            <a:spLocks noGrp="1"/>
          </p:cNvSpPr>
          <p:nvPr>
            <p:ph type="title"/>
          </p:nvPr>
        </p:nvSpPr>
        <p:spPr>
          <a:xfrm>
            <a:off x="197280" y="240787"/>
            <a:ext cx="8686800" cy="533400"/>
          </a:xfrm>
        </p:spPr>
        <p:txBody>
          <a:bodyPr>
            <a:normAutofit fontScale="90000"/>
          </a:bodyPr>
          <a:lstStyle/>
          <a:p>
            <a:r>
              <a:rPr lang="en-US" dirty="0" err="1"/>
              <a:t>ARMDroid</a:t>
            </a:r>
            <a:r>
              <a:rPr lang="en-US" dirty="0"/>
              <a:t> </a:t>
            </a:r>
            <a:r>
              <a:rPr lang="en-US" dirty="0" err="1"/>
              <a:t>vs</a:t>
            </a:r>
            <a:r>
              <a:rPr lang="en-US" dirty="0"/>
              <a:t> </a:t>
            </a:r>
            <a:r>
              <a:rPr lang="en-US" dirty="0" err="1"/>
              <a:t>WinTel</a:t>
            </a:r>
            <a:endParaRPr lang="en-US" dirty="0"/>
          </a:p>
        </p:txBody>
      </p:sp>
      <p:sp>
        <p:nvSpPr>
          <p:cNvPr id="6" name="Content Placeholder 3"/>
          <p:cNvSpPr>
            <a:spLocks noGrp="1"/>
          </p:cNvSpPr>
          <p:nvPr>
            <p:ph idx="1"/>
          </p:nvPr>
        </p:nvSpPr>
        <p:spPr>
          <a:xfrm>
            <a:off x="255814" y="743940"/>
            <a:ext cx="3733800" cy="6324600"/>
          </a:xfrm>
        </p:spPr>
        <p:txBody>
          <a:bodyPr>
            <a:normAutofit/>
          </a:bodyPr>
          <a:lstStyle/>
          <a:p>
            <a:pPr marL="115888" lvl="1" indent="0">
              <a:buNone/>
            </a:pPr>
            <a:r>
              <a:rPr lang="en-US" dirty="0"/>
              <a:t>Android OS on ARM processor</a:t>
            </a:r>
          </a:p>
          <a:p>
            <a:pPr marL="573088" lvl="1" indent="-457200">
              <a:buFont typeface="Arial"/>
              <a:buChar char="•"/>
            </a:pPr>
            <a:endParaRPr lang="en-US" dirty="0"/>
          </a:p>
          <a:p>
            <a:endParaRPr lang="en-US" dirty="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3"/>
          <p:cNvSpPr txBox="1">
            <a:spLocks/>
          </p:cNvSpPr>
          <p:nvPr/>
        </p:nvSpPr>
        <p:spPr>
          <a:xfrm>
            <a:off x="4490357" y="74394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lvl="1" indent="0">
              <a:buNone/>
            </a:pPr>
            <a:r>
              <a:rPr lang="en-US" dirty="0">
                <a:solidFill>
                  <a:schemeClr val="tx2"/>
                </a:solidFill>
                <a:latin typeface="Source Sans Pro" panose="020B0503030403020204"/>
              </a:rPr>
              <a:t>Windows OS on Intel (x86) processor</a:t>
            </a:r>
          </a:p>
          <a:p>
            <a:pPr marL="573088" lvl="1" indent="-457200">
              <a:buFont typeface="Arial"/>
              <a:buChar char="•"/>
            </a:pPr>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pic>
        <p:nvPicPr>
          <p:cNvPr id="11" name="CP3 Ink 98969b0d-39dd-45bf-8f5e-eb77e47295d3"/>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07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23</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a:solidFill>
                  <a:schemeClr val="tx2"/>
                </a:solidFill>
              </a:rPr>
              <a:t>What is one advantage of a CISC ISA?</a:t>
            </a:r>
          </a:p>
          <a:p>
            <a:endParaRPr lang="en-US" dirty="0">
              <a:solidFill>
                <a:schemeClr val="tx2"/>
              </a:solidFill>
            </a:endParaRPr>
          </a:p>
          <a:p>
            <a:pPr marL="514350" indent="-514350">
              <a:buFont typeface="+mj-lt"/>
              <a:buAutoNum type="alphaUcPeriod"/>
            </a:pPr>
            <a:r>
              <a:rPr lang="en-US" dirty="0">
                <a:solidFill>
                  <a:schemeClr val="tx2"/>
                </a:solidFill>
              </a:rPr>
              <a:t>It naturally supports a faster clock.</a:t>
            </a:r>
          </a:p>
          <a:p>
            <a:pPr marL="514350" indent="-514350">
              <a:buFont typeface="+mj-lt"/>
              <a:buAutoNum type="alphaUcPeriod"/>
            </a:pPr>
            <a:r>
              <a:rPr lang="en-US" dirty="0">
                <a:solidFill>
                  <a:schemeClr val="tx2"/>
                </a:solidFill>
              </a:rPr>
              <a:t>Instructions are easier to decode. </a:t>
            </a:r>
          </a:p>
          <a:p>
            <a:pPr marL="514350" indent="-514350">
              <a:buFont typeface="+mj-lt"/>
              <a:buAutoNum type="alphaUcPeriod"/>
            </a:pPr>
            <a:r>
              <a:rPr lang="en-US" dirty="0">
                <a:solidFill>
                  <a:schemeClr val="tx2"/>
                </a:solidFill>
              </a:rPr>
              <a:t>The static footprint of the code will be smaller.</a:t>
            </a:r>
          </a:p>
          <a:p>
            <a:pPr marL="514350" indent="-514350">
              <a:buFont typeface="+mj-lt"/>
              <a:buAutoNum type="alphaUcPeriod"/>
            </a:pPr>
            <a:r>
              <a:rPr lang="en-US" dirty="0">
                <a:solidFill>
                  <a:schemeClr val="tx2"/>
                </a:solidFill>
              </a:rPr>
              <a:t>The code is easier for a compiler to optimize.</a:t>
            </a:r>
          </a:p>
          <a:p>
            <a:pPr marL="514350" indent="-514350">
              <a:buFont typeface="+mj-lt"/>
              <a:buAutoNum type="alphaUcPeriod"/>
            </a:pPr>
            <a:r>
              <a:rPr lang="en-US" dirty="0">
                <a:solidFill>
                  <a:schemeClr val="tx2"/>
                </a:solidFill>
              </a:rPr>
              <a:t>You have a lot of registers to use.</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solidFill>
                  <a:schemeClr val="accent6"/>
                </a:solidFill>
              </a:rPr>
              <a:t>Question</a:t>
            </a:r>
          </a:p>
        </p:txBody>
      </p:sp>
    </p:spTree>
    <p:extLst>
      <p:ext uri="{BB962C8B-B14F-4D97-AF65-F5344CB8AC3E}">
        <p14:creationId xmlns:p14="http://schemas.microsoft.com/office/powerpoint/2010/main" val="397523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24</a:t>
            </a:fld>
            <a:endParaRPr lang="en-US" dirty="0"/>
          </a:p>
        </p:txBody>
      </p:sp>
      <p:sp>
        <p:nvSpPr>
          <p:cNvPr id="5" name="Content Placeholder 2"/>
          <p:cNvSpPr>
            <a:spLocks noGrp="1"/>
          </p:cNvSpPr>
          <p:nvPr>
            <p:ph idx="1"/>
          </p:nvPr>
        </p:nvSpPr>
        <p:spPr>
          <a:xfrm>
            <a:off x="228600" y="990600"/>
            <a:ext cx="8686800" cy="5741984"/>
          </a:xfrm>
        </p:spPr>
        <p:txBody>
          <a:bodyPr>
            <a:normAutofit/>
          </a:bodyPr>
          <a:lstStyle/>
          <a:p>
            <a:pPr marL="0" indent="0">
              <a:buNone/>
            </a:pPr>
            <a:r>
              <a:rPr lang="en-US" dirty="0">
                <a:solidFill>
                  <a:schemeClr val="tx2"/>
                </a:solidFill>
              </a:rPr>
              <a:t>What is one advantage of a CISC ISA?</a:t>
            </a:r>
          </a:p>
          <a:p>
            <a:endParaRPr lang="en-US" dirty="0">
              <a:solidFill>
                <a:schemeClr val="tx2"/>
              </a:solidFill>
            </a:endParaRPr>
          </a:p>
          <a:p>
            <a:pPr marL="514350" indent="-514350">
              <a:buFont typeface="+mj-lt"/>
              <a:buAutoNum type="alphaUcPeriod"/>
            </a:pPr>
            <a:r>
              <a:rPr lang="en-US" dirty="0">
                <a:solidFill>
                  <a:schemeClr val="tx2"/>
                </a:solidFill>
              </a:rPr>
              <a:t>It naturally supports a faster clock.</a:t>
            </a:r>
          </a:p>
          <a:p>
            <a:pPr marL="514350" indent="-514350">
              <a:buFont typeface="+mj-lt"/>
              <a:buAutoNum type="alphaUcPeriod"/>
            </a:pPr>
            <a:r>
              <a:rPr lang="en-US" dirty="0">
                <a:solidFill>
                  <a:schemeClr val="tx2"/>
                </a:solidFill>
              </a:rPr>
              <a:t>Instructions are easier to decode. </a:t>
            </a:r>
          </a:p>
          <a:p>
            <a:pPr marL="514350" indent="-514350">
              <a:buFont typeface="+mj-lt"/>
              <a:buAutoNum type="alphaUcPeriod"/>
            </a:pPr>
            <a:r>
              <a:rPr lang="en-US" dirty="0">
                <a:solidFill>
                  <a:schemeClr val="tx2"/>
                </a:solidFill>
              </a:rPr>
              <a:t>The static footprint of the code will be smaller.</a:t>
            </a:r>
          </a:p>
          <a:p>
            <a:pPr marL="514350" indent="-514350">
              <a:buFont typeface="+mj-lt"/>
              <a:buAutoNum type="alphaUcPeriod"/>
            </a:pPr>
            <a:r>
              <a:rPr lang="en-US" dirty="0">
                <a:solidFill>
                  <a:schemeClr val="tx2"/>
                </a:solidFill>
              </a:rPr>
              <a:t>The code is easier for a compiler to optimize.</a:t>
            </a:r>
          </a:p>
          <a:p>
            <a:pPr marL="514350" indent="-514350">
              <a:buFont typeface="+mj-lt"/>
              <a:buAutoNum type="alphaUcPeriod"/>
            </a:pPr>
            <a:r>
              <a:rPr lang="en-US" dirty="0">
                <a:solidFill>
                  <a:schemeClr val="tx2"/>
                </a:solidFill>
              </a:rPr>
              <a:t>You have a lot of registers to use.</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solidFill>
                  <a:schemeClr val="accent6"/>
                </a:solidFill>
              </a:rPr>
              <a:t>Question</a:t>
            </a:r>
          </a:p>
        </p:txBody>
      </p:sp>
      <p:sp>
        <p:nvSpPr>
          <p:cNvPr id="6" name="Rounded Rectangle 5">
            <a:extLst>
              <a:ext uri="{FF2B5EF4-FFF2-40B4-BE49-F238E27FC236}">
                <a16:creationId xmlns:a16="http://schemas.microsoft.com/office/drawing/2014/main" id="{890614A6-FFA0-AA41-802E-9D98CCB4EF96}"/>
              </a:ext>
            </a:extLst>
          </p:cNvPr>
          <p:cNvSpPr/>
          <p:nvPr/>
        </p:nvSpPr>
        <p:spPr>
          <a:xfrm>
            <a:off x="228600" y="3429000"/>
            <a:ext cx="8388910" cy="4953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01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25</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a:t>Takeaway</a:t>
            </a:r>
          </a:p>
        </p:txBody>
      </p:sp>
      <p:sp>
        <p:nvSpPr>
          <p:cNvPr id="6" name="Content Placeholder 2"/>
          <p:cNvSpPr>
            <a:spLocks noGrp="1"/>
          </p:cNvSpPr>
          <p:nvPr>
            <p:ph idx="1"/>
          </p:nvPr>
        </p:nvSpPr>
        <p:spPr>
          <a:xfrm>
            <a:off x="228600" y="838200"/>
            <a:ext cx="8686800" cy="5638800"/>
          </a:xfrm>
        </p:spPr>
        <p:txBody>
          <a:bodyPr>
            <a:normAutofit fontScale="85000" lnSpcReduction="20000"/>
          </a:bodyPr>
          <a:lstStyle/>
          <a:p>
            <a:pPr marL="0" indent="0">
              <a:buNone/>
            </a:pPr>
            <a:r>
              <a:rPr lang="en-US" dirty="0">
                <a:solidFill>
                  <a:schemeClr val="tx2"/>
                </a:solidFill>
              </a:rPr>
              <a:t>The number of available registers greatly influenced the instruction set architecture (ISA)</a:t>
            </a:r>
          </a:p>
          <a:p>
            <a:endParaRPr lang="en-US" dirty="0">
              <a:solidFill>
                <a:schemeClr val="tx2"/>
              </a:solidFill>
            </a:endParaRPr>
          </a:p>
          <a:p>
            <a:pPr marL="0" indent="0">
              <a:buNone/>
            </a:pPr>
            <a:r>
              <a:rPr lang="en-US" dirty="0">
                <a:solidFill>
                  <a:schemeClr val="tx2"/>
                </a:solidFill>
              </a:rPr>
              <a:t>Complex Instruction Set Computers  were very complex</a:t>
            </a:r>
          </a:p>
          <a:p>
            <a:pPr marL="0" indent="0">
              <a:buNone/>
            </a:pPr>
            <a:r>
              <a:rPr lang="en-US" dirty="0">
                <a:solidFill>
                  <a:schemeClr val="tx2"/>
                </a:solidFill>
              </a:rPr>
              <a:t>- Necessary to reduce the number of instructions required to fit a program into memory.</a:t>
            </a:r>
          </a:p>
          <a:p>
            <a:pPr marL="0" indent="0">
              <a:buNone/>
            </a:pPr>
            <a:r>
              <a:rPr lang="en-US" dirty="0">
                <a:solidFill>
                  <a:schemeClr val="tx2"/>
                </a:solidFill>
              </a:rPr>
              <a:t>- However, also greatly increased the complexity of the ISA as well.</a:t>
            </a:r>
          </a:p>
          <a:p>
            <a:endParaRPr lang="en-US" dirty="0">
              <a:solidFill>
                <a:schemeClr val="tx2"/>
              </a:solidFill>
            </a:endParaRPr>
          </a:p>
          <a:p>
            <a:pPr marL="0" indent="0">
              <a:buNone/>
            </a:pPr>
            <a:r>
              <a:rPr lang="en-US" dirty="0">
                <a:solidFill>
                  <a:schemeClr val="accent1"/>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buNone/>
            </a:pPr>
            <a:r>
              <a:rPr lang="en-US" dirty="0">
                <a:solidFill>
                  <a:schemeClr val="accent1"/>
                </a:solidFill>
              </a:rPr>
              <a:t>ARM borrows a bit from both RISC and CISC.</a:t>
            </a:r>
          </a:p>
        </p:txBody>
      </p:sp>
    </p:spTree>
    <p:extLst>
      <p:ext uri="{BB962C8B-B14F-4D97-AF65-F5344CB8AC3E}">
        <p14:creationId xmlns:p14="http://schemas.microsoft.com/office/powerpoint/2010/main" val="3239188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sp>
        <p:nvSpPr>
          <p:cNvPr id="5" name="Slide Number Placeholder 3"/>
          <p:cNvSpPr txBox="1">
            <a:spLocks/>
          </p:cNvSpPr>
          <p:nvPr/>
        </p:nvSpPr>
        <p:spPr>
          <a:xfrm>
            <a:off x="8686800" y="6253357"/>
            <a:ext cx="457200" cy="604647"/>
          </a:xfrm>
          <a:prstGeom prst="rect">
            <a:avLst/>
          </a:prstGeom>
        </p:spPr>
        <p:txBody>
          <a:bodyPr vert="horz" wrap="none" lIns="91440" tIns="45720" rIns="91440" bIns="45720" rtlCol="0" anchor="ctr"/>
          <a:lstStyle>
            <a:defPPr>
              <a:defRPr lang="en-GB"/>
            </a:defPPr>
            <a:lvl1pPr algn="ctr" defTabSz="457200" rtl="0" fontAlgn="base">
              <a:spcBef>
                <a:spcPct val="0"/>
              </a:spcBef>
              <a:spcAft>
                <a:spcPct val="0"/>
              </a:spcAft>
              <a:defRPr sz="1600" b="0" i="0" kern="1200" cap="small">
                <a:solidFill>
                  <a:schemeClr val="tx2">
                    <a:lumMod val="75000"/>
                  </a:schemeClr>
                </a:solidFill>
                <a:latin typeface="Source Sans Pro"/>
                <a:ea typeface="Osaka"/>
                <a:cs typeface="Source Sans Pro"/>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a:lstStyle>
          <a:p>
            <a:pPr>
              <a:defRPr/>
            </a:pPr>
            <a:fld id="{EFE0FDE5-1195-4879-940F-31B1BE8EAA1F}" type="slidenum">
              <a:rPr lang="en-US" smtClean="0"/>
              <a:pPr>
                <a:defRPr/>
              </a:pPr>
              <a:t>26</a:t>
            </a:fld>
            <a:endParaRPr lang="en-US" dirty="0"/>
          </a:p>
        </p:txBody>
      </p:sp>
      <p:sp>
        <p:nvSpPr>
          <p:cNvPr id="6" name="Title 1"/>
          <p:cNvSpPr>
            <a:spLocks noGrp="1"/>
          </p:cNvSpPr>
          <p:nvPr>
            <p:ph type="title"/>
          </p:nvPr>
        </p:nvSpPr>
        <p:spPr>
          <a:xfrm>
            <a:off x="228600" y="152400"/>
            <a:ext cx="8686800" cy="533400"/>
          </a:xfrm>
        </p:spPr>
        <p:txBody>
          <a:bodyPr>
            <a:normAutofit fontScale="90000"/>
          </a:bodyPr>
          <a:lstStyle/>
          <a:p>
            <a:r>
              <a:rPr lang="en-US" dirty="0">
                <a:solidFill>
                  <a:schemeClr val="tx2"/>
                </a:solidFill>
              </a:rPr>
              <a:t>RISC-V instruction formats</a:t>
            </a:r>
          </a:p>
        </p:txBody>
      </p:sp>
      <p:sp>
        <p:nvSpPr>
          <p:cNvPr id="7" name="Content Placeholder 2"/>
          <p:cNvSpPr>
            <a:spLocks noGrp="1"/>
          </p:cNvSpPr>
          <p:nvPr>
            <p:ph idx="1"/>
          </p:nvPr>
        </p:nvSpPr>
        <p:spPr>
          <a:xfrm>
            <a:off x="0" y="889697"/>
            <a:ext cx="9801225" cy="5638800"/>
          </a:xfrm>
        </p:spPr>
        <p:txBody>
          <a:bodyPr>
            <a:normAutofit/>
          </a:bodyPr>
          <a:lstStyle/>
          <a:p>
            <a:pPr marL="0" indent="0">
              <a:buNone/>
            </a:pPr>
            <a:r>
              <a:rPr lang="en-US" dirty="0"/>
              <a:t>All RISC-V instructions are 32 bits long, have 4 formats</a:t>
            </a:r>
          </a:p>
          <a:p>
            <a:pPr>
              <a:lnSpc>
                <a:spcPct val="120000"/>
              </a:lnSpc>
            </a:pPr>
            <a:r>
              <a:rPr lang="en-US" dirty="0">
                <a:solidFill>
                  <a:schemeClr val="accent6"/>
                </a:solidFill>
              </a:rPr>
              <a:t>R-type</a:t>
            </a:r>
          </a:p>
          <a:p>
            <a:pPr>
              <a:lnSpc>
                <a:spcPct val="120000"/>
              </a:lnSpc>
            </a:pPr>
            <a:endParaRPr lang="en-US" dirty="0"/>
          </a:p>
          <a:p>
            <a:pPr>
              <a:lnSpc>
                <a:spcPct val="120000"/>
              </a:lnSpc>
            </a:pPr>
            <a:r>
              <a:rPr lang="en-US" dirty="0">
                <a:solidFill>
                  <a:schemeClr val="accent6"/>
                </a:solidFill>
              </a:rPr>
              <a:t>I-type</a:t>
            </a:r>
          </a:p>
          <a:p>
            <a:pPr>
              <a:lnSpc>
                <a:spcPct val="120000"/>
              </a:lnSpc>
            </a:pPr>
            <a:endParaRPr lang="en-US" dirty="0"/>
          </a:p>
          <a:p>
            <a:pPr>
              <a:lnSpc>
                <a:spcPct val="120000"/>
              </a:lnSpc>
            </a:pPr>
            <a:r>
              <a:rPr lang="en-US" dirty="0">
                <a:solidFill>
                  <a:schemeClr val="accent6"/>
                </a:solidFill>
              </a:rPr>
              <a:t>S-type</a:t>
            </a:r>
          </a:p>
          <a:p>
            <a:pPr>
              <a:lnSpc>
                <a:spcPct val="120000"/>
              </a:lnSpc>
            </a:pPr>
            <a:endParaRPr lang="en-US" dirty="0">
              <a:solidFill>
                <a:schemeClr val="accent6"/>
              </a:solidFill>
            </a:endParaRPr>
          </a:p>
          <a:p>
            <a:pPr>
              <a:lnSpc>
                <a:spcPct val="120000"/>
              </a:lnSpc>
            </a:pPr>
            <a:r>
              <a:rPr lang="en-US" dirty="0">
                <a:solidFill>
                  <a:schemeClr val="accent6"/>
                </a:solidFill>
              </a:rPr>
              <a:t>U-type </a:t>
            </a:r>
          </a:p>
        </p:txBody>
      </p:sp>
      <p:graphicFrame>
        <p:nvGraphicFramePr>
          <p:cNvPr id="8" name="Group 4"/>
          <p:cNvGraphicFramePr>
            <a:graphicFrameLocks noGrp="1"/>
          </p:cNvGraphicFramePr>
          <p:nvPr>
            <p:custDataLst>
              <p:tags r:id="rId1"/>
            </p:custDataLst>
            <p:extLst>
              <p:ext uri="{D42A27DB-BD31-4B8C-83A1-F6EECF244321}">
                <p14:modId xmlns:p14="http://schemas.microsoft.com/office/powerpoint/2010/main" val="1962108237"/>
              </p:ext>
            </p:extLst>
          </p:nvPr>
        </p:nvGraphicFramePr>
        <p:xfrm>
          <a:off x="2252272" y="182174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7937">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tx1"/>
                          </a:solidFill>
                          <a:effectLst/>
                          <a:latin typeface="Consolas" panose="020B0609020204030204" pitchFamily="49" charset="0"/>
                        </a:rPr>
                        <a:t>funct7</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rs2</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6"/>
                          </a:solidFill>
                          <a:effectLst/>
                          <a:latin typeface="Consolas" panose="020B0609020204030204" pitchFamily="49" charset="0"/>
                        </a:rPr>
                        <a:t>rs1</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4"/>
                          </a:solidFill>
                          <a:effectLst/>
                          <a:latin typeface="Consolas" panose="020B0609020204030204" pitchFamily="49" charset="0"/>
                        </a:rPr>
                        <a:t>funct3</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2"/>
                          </a:solidFill>
                          <a:effectLst/>
                          <a:latin typeface="Consolas" panose="020B0609020204030204" pitchFamily="49" charset="0"/>
                        </a:rPr>
                        <a:t>rd</a:t>
                      </a:r>
                      <a:endParaRPr kumimoji="0" lang="en-US" sz="2800" b="0" i="0" u="none" strike="noStrike" cap="none" normalizeH="0" baseline="0" dirty="0">
                        <a:ln>
                          <a:noFill/>
                        </a:ln>
                        <a:solidFill>
                          <a:schemeClr val="accent2"/>
                        </a:solidFill>
                        <a:effectLst/>
                        <a:latin typeface="Consolas" panose="020B0609020204030204" pitchFamily="49"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op</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7592">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1"/>
                          </a:solidFill>
                          <a:effectLst/>
                          <a:latin typeface="Source Sans Pro" panose="020B0503030403020204"/>
                        </a:rPr>
                        <a:t>7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6"/>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4"/>
                          </a:solidFill>
                          <a:effectLst/>
                          <a:latin typeface="Source Sans Pro" panose="020B0503030403020204"/>
                        </a:rPr>
                        <a:t>3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2"/>
                          </a:solidFill>
                          <a:effectLst/>
                          <a:latin typeface="Source Sans Pro" panose="020B0503030403020204"/>
                        </a:rPr>
                        <a:t>5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7 bits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2112413049"/>
              </p:ext>
            </p:extLst>
          </p:nvPr>
        </p:nvGraphicFramePr>
        <p:xfrm>
          <a:off x="2252272" y="307142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1"/>
                          </a:solidFill>
                          <a:effectLst/>
                          <a:latin typeface="Consolas" panose="020B0609020204030204" pitchFamily="49" charset="0"/>
                        </a:rPr>
                        <a:t>imm</a:t>
                      </a:r>
                      <a:endParaRPr kumimoji="0" lang="en-US" sz="2800" b="0" i="0" u="none" strike="noStrike" cap="none" normalizeH="0" baseline="0" dirty="0">
                        <a:ln>
                          <a:noFill/>
                        </a:ln>
                        <a:solidFill>
                          <a:schemeClr val="tx1"/>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6"/>
                          </a:solidFill>
                          <a:effectLst/>
                          <a:latin typeface="Consolas" panose="020B0609020204030204" pitchFamily="49" charset="0"/>
                        </a:rPr>
                        <a:t>rs1</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4"/>
                          </a:solidFill>
                          <a:effectLst/>
                          <a:latin typeface="Consolas" panose="020B0609020204030204" pitchFamily="49" charset="0"/>
                        </a:rPr>
                        <a:t>funct3</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2"/>
                          </a:solidFill>
                          <a:effectLst/>
                          <a:latin typeface="Consolas" panose="020B0609020204030204" pitchFamily="49" charset="0"/>
                        </a:rPr>
                        <a:t>rd</a:t>
                      </a:r>
                      <a:endParaRPr kumimoji="0" lang="en-US" sz="2800" b="0" i="0" u="none" strike="noStrike" cap="none" normalizeH="0" baseline="0" dirty="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2">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3"/>
                          </a:solidFill>
                          <a:effectLst/>
                          <a:latin typeface="Source Sans Pro" panose="020B0503030403020204"/>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6"/>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4"/>
                          </a:solidFill>
                          <a:effectLst/>
                          <a:latin typeface="Source Sans Pro" panose="020B0503030403020204"/>
                        </a:rPr>
                        <a:t>3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4"/>
          <p:cNvGraphicFramePr>
            <a:graphicFrameLocks noGrp="1"/>
          </p:cNvGraphicFramePr>
          <p:nvPr>
            <p:custDataLst>
              <p:tags r:id="rId3"/>
            </p:custDataLst>
            <p:extLst>
              <p:ext uri="{D42A27DB-BD31-4B8C-83A1-F6EECF244321}">
                <p14:modId xmlns:p14="http://schemas.microsoft.com/office/powerpoint/2010/main" val="3369732039"/>
              </p:ext>
            </p:extLst>
          </p:nvPr>
        </p:nvGraphicFramePr>
        <p:xfrm>
          <a:off x="2252272" y="432110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85714">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428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1"/>
                          </a:solidFill>
                          <a:effectLst/>
                          <a:latin typeface="Consolas" panose="020B0609020204030204" pitchFamily="49" charset="0"/>
                        </a:rPr>
                        <a:t>imm</a:t>
                      </a:r>
                      <a:endParaRPr kumimoji="0" lang="en-US" sz="2800" b="0" i="0" u="none" strike="noStrike" cap="none" normalizeH="0" baseline="0" dirty="0">
                        <a:ln>
                          <a:noFill/>
                        </a:ln>
                        <a:solidFill>
                          <a:schemeClr val="tx1"/>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rs2</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6"/>
                          </a:solidFill>
                          <a:effectLst/>
                          <a:latin typeface="Consolas" panose="020B0609020204030204" pitchFamily="49" charset="0"/>
                        </a:rPr>
                        <a:t>rs1</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4"/>
                          </a:solidFill>
                          <a:effectLst/>
                          <a:latin typeface="Consolas" panose="020B0609020204030204" pitchFamily="49" charset="0"/>
                        </a:rPr>
                        <a:t>funct3</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2"/>
                          </a:solidFill>
                          <a:effectLst/>
                          <a:latin typeface="Consolas" panose="020B0609020204030204" pitchFamily="49" charset="0"/>
                        </a:rPr>
                        <a:t>imm</a:t>
                      </a:r>
                      <a:endParaRPr kumimoji="0" lang="en-US" sz="2800" b="0" i="0" u="none" strike="noStrike" cap="none" normalizeH="0" baseline="0" dirty="0">
                        <a:ln>
                          <a:noFill/>
                        </a:ln>
                        <a:solidFill>
                          <a:schemeClr val="accent2"/>
                        </a:solidFill>
                        <a:effectLst/>
                        <a:latin typeface="Consolas" panose="020B0609020204030204" pitchFamily="49" charset="0"/>
                      </a:endParaRP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op</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42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3"/>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6"/>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4"/>
                          </a:solidFill>
                          <a:effectLst/>
                          <a:latin typeface="Source Sans Pro" panose="020B0503030403020204"/>
                        </a:rPr>
                        <a:t>3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2"/>
                          </a:solidFill>
                          <a:effectLst/>
                          <a:latin typeface="Source Sans Pro" panose="020B0503030403020204"/>
                        </a:rPr>
                        <a:t>5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7 bits</a:t>
                      </a:r>
                    </a:p>
                  </a:txBody>
                  <a:tcPr marL="0" marR="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1" name="Group 4"/>
          <p:cNvGraphicFramePr>
            <a:graphicFrameLocks noGrp="1"/>
          </p:cNvGraphicFramePr>
          <p:nvPr>
            <p:custDataLst>
              <p:tags r:id="rId4"/>
            </p:custDataLst>
            <p:extLst>
              <p:ext uri="{D42A27DB-BD31-4B8C-83A1-F6EECF244321}">
                <p14:modId xmlns:p14="http://schemas.microsoft.com/office/powerpoint/2010/main" val="3098964307"/>
              </p:ext>
            </p:extLst>
          </p:nvPr>
        </p:nvGraphicFramePr>
        <p:xfrm>
          <a:off x="2252272" y="5570780"/>
          <a:ext cx="6248400" cy="1097280"/>
        </p:xfrm>
        <a:graphic>
          <a:graphicData uri="http://schemas.openxmlformats.org/drawingml/2006/table">
            <a:tbl>
              <a:tblPr/>
              <a:tblGrid>
                <a:gridCol w="1198934">
                  <a:extLst>
                    <a:ext uri="{9D8B030D-6E8A-4147-A177-3AD203B41FA5}">
                      <a16:colId xmlns:a16="http://schemas.microsoft.com/office/drawing/2014/main" val="20000"/>
                    </a:ext>
                  </a:extLst>
                </a:gridCol>
                <a:gridCol w="934666">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84092">
                  <a:extLst>
                    <a:ext uri="{9D8B030D-6E8A-4147-A177-3AD203B41FA5}">
                      <a16:colId xmlns:a16="http://schemas.microsoft.com/office/drawing/2014/main" val="20003"/>
                    </a:ext>
                  </a:extLst>
                </a:gridCol>
                <a:gridCol w="779489">
                  <a:extLst>
                    <a:ext uri="{9D8B030D-6E8A-4147-A177-3AD203B41FA5}">
                      <a16:colId xmlns:a16="http://schemas.microsoft.com/office/drawing/2014/main" val="20004"/>
                    </a:ext>
                  </a:extLst>
                </a:gridCol>
                <a:gridCol w="960619">
                  <a:extLst>
                    <a:ext uri="{9D8B030D-6E8A-4147-A177-3AD203B41FA5}">
                      <a16:colId xmlns:a16="http://schemas.microsoft.com/office/drawing/2014/main" val="20005"/>
                    </a:ext>
                  </a:extLst>
                </a:gridCol>
              </a:tblGrid>
              <a:tr h="100691">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rgbClr val="FFFFFF"/>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accent2"/>
                        </a:solidFill>
                        <a:effectLst/>
                        <a:latin typeface="Source Sans Pro" panose="020B0503030403020204"/>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937">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1"/>
                          </a:solidFill>
                          <a:effectLst/>
                          <a:latin typeface="Consolas" panose="020B0609020204030204" pitchFamily="49" charset="0"/>
                        </a:rPr>
                        <a:t>imm</a:t>
                      </a:r>
                      <a:endParaRPr kumimoji="0" lang="en-US" sz="2800" b="0" i="0" u="none" strike="noStrike" cap="none" normalizeH="0" baseline="0" dirty="0">
                        <a:ln>
                          <a:noFill/>
                        </a:ln>
                        <a:solidFill>
                          <a:schemeClr val="tx1"/>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accent3"/>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accent6"/>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accent4"/>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2"/>
                          </a:solidFill>
                          <a:effectLst/>
                          <a:latin typeface="Consolas" panose="020B0609020204030204" pitchFamily="49" charset="0"/>
                        </a:rPr>
                        <a:t>rd</a:t>
                      </a:r>
                      <a:endParaRPr kumimoji="0" lang="en-US" sz="2800" b="0" i="0" u="none" strike="noStrike" cap="none" normalizeH="0" baseline="0" dirty="0">
                        <a:ln>
                          <a:noFill/>
                        </a:ln>
                        <a:solidFill>
                          <a:schemeClr val="accent2"/>
                        </a:solidFill>
                        <a:effectLst/>
                        <a:latin typeface="Consolas" panose="020B0609020204030204"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anose="020B0609020204030204"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592">
                <a:tc gridSpan="4">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3"/>
                          </a:solidFill>
                          <a:effectLst/>
                          <a:latin typeface="Source Sans Pro" panose="020B0503030403020204"/>
                        </a:rPr>
                        <a:t>20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accent3"/>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accent6"/>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accent4"/>
                        </a:solidFill>
                        <a:effectLst/>
                        <a:latin typeface="Source Sans Pro" panose="020B0503030403020204"/>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2"/>
                          </a:solidFill>
                          <a:effectLst/>
                          <a:latin typeface="Source Sans Pro" panose="020B0503030403020204"/>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accent1"/>
                          </a:solidFill>
                          <a:effectLst/>
                          <a:latin typeface="Source Sans Pro" panose="020B0503030403020204"/>
                        </a:rPr>
                        <a:t>7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36947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a:t>ARMv7 instruction formats</a:t>
            </a:r>
          </a:p>
        </p:txBody>
      </p:sp>
      <p:sp>
        <p:nvSpPr>
          <p:cNvPr id="6" name="Content Placeholder 2"/>
          <p:cNvSpPr>
            <a:spLocks noGrp="1"/>
          </p:cNvSpPr>
          <p:nvPr>
            <p:ph idx="1"/>
          </p:nvPr>
        </p:nvSpPr>
        <p:spPr>
          <a:xfrm>
            <a:off x="228600" y="838200"/>
            <a:ext cx="9067800" cy="5638800"/>
          </a:xfrm>
        </p:spPr>
        <p:txBody>
          <a:bodyPr>
            <a:normAutofit/>
          </a:bodyPr>
          <a:lstStyle/>
          <a:p>
            <a:pPr marL="0" indent="0">
              <a:buNone/>
            </a:pPr>
            <a:r>
              <a:rPr lang="en-US" dirty="0"/>
              <a:t>All ARMv7 instructions are 32 bits long, has 3 formats</a:t>
            </a:r>
          </a:p>
          <a:p>
            <a:endParaRPr lang="en-US" dirty="0"/>
          </a:p>
          <a:p>
            <a:pPr marL="0" indent="0">
              <a:buNone/>
            </a:pPr>
            <a:r>
              <a:rPr lang="en-US" dirty="0"/>
              <a:t>R-type</a:t>
            </a:r>
          </a:p>
          <a:p>
            <a:endParaRPr lang="en-US" dirty="0"/>
          </a:p>
          <a:p>
            <a:endParaRPr lang="en-US" dirty="0"/>
          </a:p>
          <a:p>
            <a:pPr marL="0" indent="0">
              <a:buNone/>
            </a:pPr>
            <a:r>
              <a:rPr lang="en-US" dirty="0"/>
              <a:t>I-type</a:t>
            </a:r>
          </a:p>
          <a:p>
            <a:endParaRPr lang="en-US" dirty="0"/>
          </a:p>
          <a:p>
            <a:endParaRPr lang="en-US" dirty="0"/>
          </a:p>
          <a:p>
            <a:pPr marL="0" indent="0">
              <a:buNone/>
            </a:pPr>
            <a:r>
              <a:rPr lang="en-US" dirty="0"/>
              <a:t>J-type </a:t>
            </a:r>
          </a:p>
        </p:txBody>
      </p:sp>
      <p:graphicFrame>
        <p:nvGraphicFramePr>
          <p:cNvPr id="7" name="Group 4"/>
          <p:cNvGraphicFramePr>
            <a:graphicFrameLocks noGrp="1"/>
          </p:cNvGraphicFramePr>
          <p:nvPr>
            <p:custDataLst>
              <p:tags r:id="rId1"/>
            </p:custDataLst>
          </p:nvPr>
        </p:nvGraphicFramePr>
        <p:xfrm>
          <a:off x="1905000" y="1828800"/>
          <a:ext cx="6328609" cy="1290320"/>
        </p:xfrm>
        <a:graphic>
          <a:graphicData uri="http://schemas.openxmlformats.org/drawingml/2006/table">
            <a:tbl>
              <a:tblPr/>
              <a:tblGrid>
                <a:gridCol w="914400">
                  <a:extLst>
                    <a:ext uri="{9D8B030D-6E8A-4147-A177-3AD203B41FA5}">
                      <a16:colId xmlns:a16="http://schemas.microsoft.com/office/drawing/2014/main" val="20000"/>
                    </a:ext>
                  </a:extLst>
                </a:gridCol>
                <a:gridCol w="1300613">
                  <a:extLst>
                    <a:ext uri="{9D8B030D-6E8A-4147-A177-3AD203B41FA5}">
                      <a16:colId xmlns:a16="http://schemas.microsoft.com/office/drawing/2014/main" val="20001"/>
                    </a:ext>
                  </a:extLst>
                </a:gridCol>
                <a:gridCol w="83298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842209">
                  <a:extLst>
                    <a:ext uri="{9D8B030D-6E8A-4147-A177-3AD203B41FA5}">
                      <a16:colId xmlns:a16="http://schemas.microsoft.com/office/drawing/2014/main" val="20005"/>
                    </a:ext>
                  </a:extLst>
                </a:gridCol>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1"/>
                          </a:solidFill>
                          <a:effectLst/>
                          <a:latin typeface="Consolas" pitchFamily="49" charset="0"/>
                        </a:rPr>
                        <a:t>opx</a:t>
                      </a:r>
                      <a:endParaRPr kumimoji="0" lang="en-US" sz="2800" b="0" i="0" u="none" strike="noStrike" cap="none" normalizeH="0" baseline="0" dirty="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rs</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rd</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opx</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rt</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4"/>
          <p:cNvGraphicFramePr>
            <a:graphicFrameLocks noGrp="1"/>
          </p:cNvGraphicFramePr>
          <p:nvPr>
            <p:custDataLst>
              <p:tags r:id="rId2"/>
            </p:custDataLst>
          </p:nvPr>
        </p:nvGraphicFramePr>
        <p:xfrm>
          <a:off x="1905000" y="3581400"/>
          <a:ext cx="6248401" cy="1290320"/>
        </p:xfrm>
        <a:graphic>
          <a:graphicData uri="http://schemas.openxmlformats.org/drawingml/2006/table">
            <a:tbl>
              <a:tblPr/>
              <a:tblGrid>
                <a:gridCol w="7620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859971">
                  <a:extLst>
                    <a:ext uri="{9D8B030D-6E8A-4147-A177-3AD203B41FA5}">
                      <a16:colId xmlns:a16="http://schemas.microsoft.com/office/drawing/2014/main" val="20002"/>
                    </a:ext>
                  </a:extLst>
                </a:gridCol>
                <a:gridCol w="865415">
                  <a:extLst>
                    <a:ext uri="{9D8B030D-6E8A-4147-A177-3AD203B41FA5}">
                      <a16:colId xmlns:a16="http://schemas.microsoft.com/office/drawing/2014/main" val="20003"/>
                    </a:ext>
                  </a:extLst>
                </a:gridCol>
                <a:gridCol w="2389415">
                  <a:extLst>
                    <a:ext uri="{9D8B030D-6E8A-4147-A177-3AD203B41FA5}">
                      <a16:colId xmlns:a16="http://schemas.microsoft.com/office/drawing/2014/main" val="20004"/>
                    </a:ext>
                  </a:extLst>
                </a:gridCol>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accent1"/>
                          </a:solidFill>
                          <a:effectLst/>
                          <a:latin typeface="Consolas" pitchFamily="49" charset="0"/>
                        </a:rPr>
                        <a:t>opx</a:t>
                      </a:r>
                      <a:endParaRPr kumimoji="0" lang="en-US" sz="2800" b="0" i="0" u="none" strike="noStrike" cap="none" normalizeH="0" baseline="0" dirty="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rs</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a:ln>
                            <a:noFill/>
                          </a:ln>
                          <a:solidFill>
                            <a:schemeClr val="tx2"/>
                          </a:solidFill>
                          <a:effectLst/>
                          <a:latin typeface="Consolas" pitchFamily="49" charset="0"/>
                        </a:rPr>
                        <a:t>rd</a:t>
                      </a:r>
                      <a:endParaRPr kumimoji="0" lang="en-US" sz="2800" b="0" i="0" u="none" strike="noStrike" cap="none" normalizeH="0" baseline="0" dirty="0">
                        <a:ln>
                          <a:noFill/>
                        </a:ln>
                        <a:solidFill>
                          <a:schemeClr val="tx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a:ln>
                            <a:noFill/>
                          </a:ln>
                          <a:solidFill>
                            <a:schemeClr val="tx2"/>
                          </a:solidFill>
                          <a:effectLst/>
                          <a:latin typeface="Consolas" pitchFamily="49" charset="0"/>
                        </a:rPr>
                        <a:t>immediate</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a:ln>
                            <a:noFill/>
                          </a:ln>
                          <a:solidFill>
                            <a:schemeClr val="tx2"/>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a:solidFill>
                            <a:schemeClr val="tx2"/>
                          </a:solidFill>
                          <a:latin typeface="+mj-lt"/>
                        </a:rPr>
                        <a:t>12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4"/>
          <p:cNvGraphicFramePr>
            <a:graphicFrameLocks noGrp="1"/>
          </p:cNvGraphicFramePr>
          <p:nvPr>
            <p:custDataLst>
              <p:tags r:id="rId3"/>
            </p:custDataLst>
          </p:nvPr>
        </p:nvGraphicFramePr>
        <p:xfrm>
          <a:off x="1905000" y="5167020"/>
          <a:ext cx="6248399" cy="1156920"/>
        </p:xfrm>
        <a:graphic>
          <a:graphicData uri="http://schemas.openxmlformats.org/drawingml/2006/table">
            <a:tbl>
              <a:tblPr/>
              <a:tblGrid>
                <a:gridCol w="966247">
                  <a:extLst>
                    <a:ext uri="{9D8B030D-6E8A-4147-A177-3AD203B41FA5}">
                      <a16:colId xmlns:a16="http://schemas.microsoft.com/office/drawing/2014/main" val="20000"/>
                    </a:ext>
                  </a:extLst>
                </a:gridCol>
                <a:gridCol w="1243553">
                  <a:extLst>
                    <a:ext uri="{9D8B030D-6E8A-4147-A177-3AD203B41FA5}">
                      <a16:colId xmlns:a16="http://schemas.microsoft.com/office/drawing/2014/main" val="20001"/>
                    </a:ext>
                  </a:extLst>
                </a:gridCol>
                <a:gridCol w="4038599">
                  <a:extLst>
                    <a:ext uri="{9D8B030D-6E8A-4147-A177-3AD203B41FA5}">
                      <a16:colId xmlns:a16="http://schemas.microsoft.com/office/drawing/2014/main" val="20002"/>
                    </a:ext>
                  </a:extLst>
                </a:gridCol>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a:ln>
                          <a:noFill/>
                        </a:ln>
                        <a:solidFill>
                          <a:schemeClr val="tx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a:ln>
                            <a:noFill/>
                          </a:ln>
                          <a:solidFill>
                            <a:schemeClr val="accent1"/>
                          </a:solidFill>
                          <a:effectLst/>
                          <a:latin typeface="Consolas" pitchFamily="49" charset="0"/>
                        </a:rPr>
                        <a:t>opx</a:t>
                      </a:r>
                      <a:endParaRPr kumimoji="0" lang="en-US" sz="2000" b="0" i="0" u="none" strike="noStrike" cap="none" normalizeH="0" baseline="0" dirty="0">
                        <a:ln>
                          <a:noFill/>
                        </a:ln>
                        <a:solidFill>
                          <a:schemeClr val="accent1"/>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2"/>
                          </a:solidFill>
                          <a:effectLst/>
                          <a:latin typeface="Consolas" pitchFamily="49" charset="0"/>
                        </a:rPr>
                        <a:t>immediate (target address)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2"/>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a:ln>
                            <a:noFill/>
                          </a:ln>
                          <a:solidFill>
                            <a:schemeClr val="tx2"/>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a:solidFill>
                            <a:schemeClr val="tx2"/>
                          </a:solidFill>
                        </a:rPr>
                        <a:t>24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Oval 9"/>
          <p:cNvSpPr/>
          <p:nvPr/>
        </p:nvSpPr>
        <p:spPr>
          <a:xfrm>
            <a:off x="1905000" y="20574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74003" y="3810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74003" y="5334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7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5" name="Content Placeholder 3"/>
          <p:cNvSpPr>
            <a:spLocks noGrp="1"/>
          </p:cNvSpPr>
          <p:nvPr>
            <p:ph idx="1"/>
          </p:nvPr>
        </p:nvSpPr>
        <p:spPr>
          <a:xfrm>
            <a:off x="228600" y="685800"/>
            <a:ext cx="9067800" cy="6477000"/>
          </a:xfrm>
        </p:spPr>
        <p:txBody>
          <a:bodyPr>
            <a:normAutofit/>
          </a:bodyPr>
          <a:lstStyle/>
          <a:p>
            <a:pPr marL="115888" lvl="1" indent="0">
              <a:buNone/>
            </a:pPr>
            <a:r>
              <a:rPr lang="en-US" sz="2400" dirty="0"/>
              <a:t>while(</a:t>
            </a:r>
            <a:r>
              <a:rPr lang="en-US" sz="2400" dirty="0" err="1"/>
              <a:t>i</a:t>
            </a:r>
            <a:r>
              <a:rPr lang="en-US" sz="2400" dirty="0"/>
              <a:t> != j) {</a:t>
            </a:r>
          </a:p>
          <a:p>
            <a:pPr marL="115888" lvl="1" indent="0">
              <a:buNone/>
            </a:pPr>
            <a:r>
              <a:rPr lang="en-US" sz="2400" dirty="0"/>
              <a:t>       if (</a:t>
            </a:r>
            <a:r>
              <a:rPr lang="en-US" sz="2400" dirty="0" err="1"/>
              <a:t>i</a:t>
            </a:r>
            <a:r>
              <a:rPr lang="en-US" sz="2400" dirty="0"/>
              <a:t> &gt; j)</a:t>
            </a:r>
          </a:p>
          <a:p>
            <a:pPr marL="115888" lvl="1" indent="0">
              <a:buNone/>
            </a:pPr>
            <a:r>
              <a:rPr lang="en-US" sz="2400" dirty="0"/>
              <a:t>           </a:t>
            </a:r>
            <a:r>
              <a:rPr lang="en-US" sz="2400" dirty="0" err="1"/>
              <a:t>i</a:t>
            </a:r>
            <a:r>
              <a:rPr lang="en-US" sz="2400" dirty="0"/>
              <a:t> -= j;</a:t>
            </a:r>
          </a:p>
          <a:p>
            <a:pPr marL="115888" lvl="1" indent="0">
              <a:buNone/>
            </a:pPr>
            <a:r>
              <a:rPr lang="en-US" sz="2400" dirty="0"/>
              <a:t>       else</a:t>
            </a:r>
          </a:p>
          <a:p>
            <a:pPr marL="115888" lvl="1" indent="0">
              <a:buNone/>
            </a:pPr>
            <a:r>
              <a:rPr lang="en-US" sz="2400" dirty="0"/>
              <a:t>           j -= </a:t>
            </a:r>
            <a:r>
              <a:rPr lang="en-US" sz="2400" dirty="0" err="1"/>
              <a:t>i</a:t>
            </a:r>
            <a:r>
              <a:rPr lang="en-US" sz="2400" dirty="0"/>
              <a:t>;</a:t>
            </a:r>
          </a:p>
          <a:p>
            <a:pPr marL="115888" lvl="1" indent="0">
              <a:buNone/>
            </a:pPr>
            <a:r>
              <a:rPr lang="en-US" sz="2400"/>
              <a:t>}</a:t>
            </a:r>
            <a:endParaRPr lang="en-US" sz="2400" dirty="0"/>
          </a:p>
          <a:p>
            <a:pPr marL="115888" lvl="1" indent="0">
              <a:buNone/>
            </a:pPr>
            <a:r>
              <a:rPr lang="en-US" sz="2400" dirty="0"/>
              <a:t>Loop: BEQ </a:t>
            </a:r>
            <a:r>
              <a:rPr lang="en-US" sz="2400" dirty="0" err="1"/>
              <a:t>Ri</a:t>
            </a:r>
            <a:r>
              <a:rPr lang="en-US" sz="2400" dirty="0"/>
              <a:t>, </a:t>
            </a:r>
            <a:r>
              <a:rPr lang="en-US" sz="2400" dirty="0" err="1"/>
              <a:t>Rj</a:t>
            </a:r>
            <a:r>
              <a:rPr lang="en-US" sz="2400" dirty="0"/>
              <a:t>, End	// if "NE" (not equal), then stay in loop </a:t>
            </a:r>
          </a:p>
          <a:p>
            <a:pPr marL="115888" lvl="1" indent="0">
              <a:buNone/>
            </a:pPr>
            <a:r>
              <a:rPr lang="en-US" sz="2400" dirty="0"/>
              <a:t>	SLT Rd, </a:t>
            </a:r>
            <a:r>
              <a:rPr lang="en-US" sz="2400" dirty="0" err="1"/>
              <a:t>Rj</a:t>
            </a:r>
            <a:r>
              <a:rPr lang="en-US" sz="2400" dirty="0"/>
              <a:t>, </a:t>
            </a:r>
            <a:r>
              <a:rPr lang="en-US" sz="2400" dirty="0" err="1"/>
              <a:t>Ri</a:t>
            </a:r>
            <a:r>
              <a:rPr lang="en-US" sz="2400" dirty="0"/>
              <a:t>		//  "GT" if (</a:t>
            </a:r>
            <a:r>
              <a:rPr lang="en-US" sz="2400" dirty="0" err="1"/>
              <a:t>i</a:t>
            </a:r>
            <a:r>
              <a:rPr lang="en-US" sz="2400" dirty="0"/>
              <a:t> &gt; j), </a:t>
            </a:r>
          </a:p>
          <a:p>
            <a:pPr marL="115888" lvl="1" indent="0">
              <a:buNone/>
            </a:pPr>
            <a:r>
              <a:rPr lang="en-US" sz="2400" dirty="0"/>
              <a:t>	BNE Rd, R0, Else		//  …</a:t>
            </a:r>
          </a:p>
          <a:p>
            <a:pPr marL="115888" lvl="1" indent="0">
              <a:buNone/>
            </a:pPr>
            <a:r>
              <a:rPr lang="en-US" sz="2400" dirty="0"/>
              <a:t>	SUB </a:t>
            </a:r>
            <a:r>
              <a:rPr lang="en-US" sz="2400" dirty="0" err="1"/>
              <a:t>Ri</a:t>
            </a:r>
            <a:r>
              <a:rPr lang="en-US" sz="2400" dirty="0"/>
              <a:t>, </a:t>
            </a:r>
            <a:r>
              <a:rPr lang="en-US" sz="2400" dirty="0" err="1"/>
              <a:t>Ri</a:t>
            </a:r>
            <a:r>
              <a:rPr lang="en-US" sz="2400" dirty="0"/>
              <a:t>, </a:t>
            </a:r>
            <a:r>
              <a:rPr lang="en-US" sz="2400" dirty="0" err="1"/>
              <a:t>Rj</a:t>
            </a:r>
            <a:r>
              <a:rPr lang="en-US" sz="2400" dirty="0"/>
              <a:t>		// if "GT" (greater than), </a:t>
            </a:r>
            <a:r>
              <a:rPr lang="en-US" sz="2400" dirty="0" err="1"/>
              <a:t>i</a:t>
            </a:r>
            <a:r>
              <a:rPr lang="en-US" sz="2400" dirty="0"/>
              <a:t> = </a:t>
            </a:r>
            <a:r>
              <a:rPr lang="en-US" sz="2400" dirty="0" err="1"/>
              <a:t>i</a:t>
            </a:r>
            <a:r>
              <a:rPr lang="en-US" sz="2400" dirty="0"/>
              <a:t>-j; </a:t>
            </a:r>
          </a:p>
          <a:p>
            <a:pPr marL="115888" lvl="1" indent="0">
              <a:buNone/>
            </a:pPr>
            <a:r>
              <a:rPr lang="en-US" sz="2400" dirty="0"/>
              <a:t>	J Loop</a:t>
            </a:r>
          </a:p>
          <a:p>
            <a:pPr marL="115888" lvl="1" indent="0">
              <a:buNone/>
            </a:pPr>
            <a:r>
              <a:rPr lang="en-US" sz="2400" dirty="0"/>
              <a:t>Else:	SUB </a:t>
            </a:r>
            <a:r>
              <a:rPr lang="en-US" sz="2400" dirty="0" err="1"/>
              <a:t>Rj</a:t>
            </a:r>
            <a:r>
              <a:rPr lang="en-US" sz="2400" dirty="0"/>
              <a:t>, </a:t>
            </a:r>
            <a:r>
              <a:rPr lang="en-US" sz="2400" dirty="0" err="1"/>
              <a:t>Rj</a:t>
            </a:r>
            <a:r>
              <a:rPr lang="en-US" sz="2400" dirty="0"/>
              <a:t>, </a:t>
            </a:r>
            <a:r>
              <a:rPr lang="en-US" sz="2400" dirty="0" err="1"/>
              <a:t>Ri</a:t>
            </a:r>
            <a:r>
              <a:rPr lang="en-US" sz="2400" dirty="0"/>
              <a:t>	// or "LT" if (</a:t>
            </a:r>
            <a:r>
              <a:rPr lang="en-US" sz="2400" dirty="0" err="1"/>
              <a:t>i</a:t>
            </a:r>
            <a:r>
              <a:rPr lang="en-US" sz="2400" dirty="0"/>
              <a:t> &lt; j)</a:t>
            </a:r>
          </a:p>
          <a:p>
            <a:pPr marL="115888" lvl="1" indent="0">
              <a:buNone/>
            </a:pPr>
            <a:r>
              <a:rPr lang="en-US" sz="2400" dirty="0"/>
              <a:t>	J Loop 				// if "LT" (less than), j = j-</a:t>
            </a:r>
            <a:r>
              <a:rPr lang="en-US" sz="2400" dirty="0" err="1"/>
              <a:t>i</a:t>
            </a:r>
            <a:r>
              <a:rPr lang="en-US" sz="2400" dirty="0"/>
              <a:t>;</a:t>
            </a:r>
          </a:p>
          <a:p>
            <a:pPr marL="0" indent="0">
              <a:buNone/>
            </a:pPr>
            <a:r>
              <a:rPr lang="en-US" sz="2400" dirty="0"/>
              <a:t> End:</a:t>
            </a:r>
          </a:p>
          <a:p>
            <a:endParaRPr lang="en-US" sz="2400" dirty="0"/>
          </a:p>
        </p:txBody>
      </p:sp>
      <p:sp>
        <p:nvSpPr>
          <p:cNvPr id="6" name="Title 2"/>
          <p:cNvSpPr>
            <a:spLocks noGrp="1"/>
          </p:cNvSpPr>
          <p:nvPr>
            <p:ph type="title"/>
          </p:nvPr>
        </p:nvSpPr>
        <p:spPr>
          <a:xfrm>
            <a:off x="228600" y="152400"/>
            <a:ext cx="8686800" cy="533400"/>
          </a:xfrm>
        </p:spPr>
        <p:txBody>
          <a:bodyPr>
            <a:normAutofit fontScale="90000"/>
          </a:bodyPr>
          <a:lstStyle/>
          <a:p>
            <a:r>
              <a:rPr lang="en-US" dirty="0"/>
              <a:t>ARMv7 Conditional Instructions</a:t>
            </a:r>
          </a:p>
        </p:txBody>
      </p:sp>
      <p:sp>
        <p:nvSpPr>
          <p:cNvPr id="7" name="TextBox 6"/>
          <p:cNvSpPr txBox="1"/>
          <p:nvPr/>
        </p:nvSpPr>
        <p:spPr>
          <a:xfrm>
            <a:off x="3657600" y="1371600"/>
            <a:ext cx="5501827" cy="954107"/>
          </a:xfrm>
          <a:prstGeom prst="rect">
            <a:avLst/>
          </a:prstGeom>
          <a:noFill/>
        </p:spPr>
        <p:txBody>
          <a:bodyPr wrap="none" rtlCol="0">
            <a:spAutoFit/>
          </a:bodyPr>
          <a:lstStyle/>
          <a:p>
            <a:r>
              <a:rPr lang="en-US" sz="2800" dirty="0">
                <a:solidFill>
                  <a:schemeClr val="tx2"/>
                </a:solidFill>
                <a:latin typeface="Source Sans Pro" panose="020B0503030403020204"/>
              </a:rPr>
              <a:t>In RISC-V, performance will be </a:t>
            </a:r>
          </a:p>
          <a:p>
            <a:r>
              <a:rPr lang="en-US" sz="2800" dirty="0">
                <a:solidFill>
                  <a:schemeClr val="tx2"/>
                </a:solidFill>
                <a:latin typeface="Source Sans Pro" panose="020B0503030403020204"/>
              </a:rPr>
              <a:t>slow if code has a lot of branches</a:t>
            </a:r>
          </a:p>
        </p:txBody>
      </p:sp>
    </p:spTree>
    <p:extLst>
      <p:ext uri="{BB962C8B-B14F-4D97-AF65-F5344CB8AC3E}">
        <p14:creationId xmlns:p14="http://schemas.microsoft.com/office/powerpoint/2010/main" val="34610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Content Placeholder 3"/>
          <p:cNvSpPr>
            <a:spLocks noGrp="1"/>
          </p:cNvSpPr>
          <p:nvPr>
            <p:ph idx="1"/>
          </p:nvPr>
        </p:nvSpPr>
        <p:spPr>
          <a:xfrm>
            <a:off x="228600" y="533400"/>
            <a:ext cx="9067800" cy="63246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573088" lvl="1" indent="-457200">
              <a:buFont typeface="Arial"/>
              <a:buChar char="•"/>
            </a:pPr>
            <a:endParaRPr lang="en-US" dirty="0"/>
          </a:p>
          <a:p>
            <a:pPr marL="115888" lvl="1" indent="0">
              <a:buNone/>
            </a:pPr>
            <a:r>
              <a:rPr lang="en-US" sz="2400" dirty="0"/>
              <a:t>LOOP: CMP </a:t>
            </a:r>
            <a:r>
              <a:rPr lang="en-US" sz="2400" dirty="0" err="1"/>
              <a:t>Ri</a:t>
            </a:r>
            <a:r>
              <a:rPr lang="en-US" sz="2400" dirty="0"/>
              <a:t>, </a:t>
            </a:r>
            <a:r>
              <a:rPr lang="en-US" sz="2400" dirty="0" err="1"/>
              <a:t>Rj</a:t>
            </a:r>
            <a:r>
              <a:rPr lang="en-US" sz="2400" dirty="0"/>
              <a:t> 		// set condition "NE" if (</a:t>
            </a:r>
            <a:r>
              <a:rPr lang="en-US" sz="2400" dirty="0" err="1"/>
              <a:t>i</a:t>
            </a:r>
            <a:r>
              <a:rPr lang="en-US" sz="2400" dirty="0"/>
              <a:t> != j) </a:t>
            </a:r>
          </a:p>
          <a:p>
            <a:pPr marL="115888" lvl="1" indent="0">
              <a:buNone/>
            </a:pPr>
            <a:r>
              <a:rPr lang="en-US" sz="2400" dirty="0"/>
              <a:t>						//  "GT" if (</a:t>
            </a:r>
            <a:r>
              <a:rPr lang="en-US" sz="2400" dirty="0" err="1"/>
              <a:t>i</a:t>
            </a:r>
            <a:r>
              <a:rPr lang="en-US" sz="2400" dirty="0"/>
              <a:t> &gt; j), </a:t>
            </a:r>
          </a:p>
          <a:p>
            <a:pPr marL="115888" lvl="1" indent="0">
              <a:buNone/>
            </a:pPr>
            <a:r>
              <a:rPr lang="en-US" sz="2400" dirty="0"/>
              <a:t>						// or "LT" if (</a:t>
            </a:r>
            <a:r>
              <a:rPr lang="en-US" sz="2400" dirty="0" err="1"/>
              <a:t>i</a:t>
            </a:r>
            <a:r>
              <a:rPr lang="en-US" sz="2400" dirty="0"/>
              <a:t> &lt; j) </a:t>
            </a:r>
          </a:p>
          <a:p>
            <a:pPr marL="115888" lvl="1" indent="0">
              <a:buNone/>
            </a:pPr>
            <a:r>
              <a:rPr lang="en-US" sz="2400" dirty="0"/>
              <a:t>	SUBGT </a:t>
            </a:r>
            <a:r>
              <a:rPr lang="en-US" sz="2400" dirty="0" err="1"/>
              <a:t>Ri</a:t>
            </a:r>
            <a:r>
              <a:rPr lang="en-US" sz="2400" dirty="0"/>
              <a:t>, </a:t>
            </a:r>
            <a:r>
              <a:rPr lang="en-US" sz="2400" dirty="0" err="1"/>
              <a:t>Ri</a:t>
            </a:r>
            <a:r>
              <a:rPr lang="en-US" sz="2400" dirty="0"/>
              <a:t>, </a:t>
            </a:r>
            <a:r>
              <a:rPr lang="en-US" sz="2400" dirty="0" err="1"/>
              <a:t>Rj</a:t>
            </a:r>
            <a:r>
              <a:rPr lang="en-US" sz="2400" dirty="0"/>
              <a:t> 		// if "GT" (greater than), </a:t>
            </a:r>
            <a:r>
              <a:rPr lang="en-US" sz="2400" dirty="0" err="1"/>
              <a:t>i</a:t>
            </a:r>
            <a:r>
              <a:rPr lang="en-US" sz="2400" dirty="0"/>
              <a:t> = </a:t>
            </a:r>
            <a:r>
              <a:rPr lang="en-US" sz="2400" dirty="0" err="1"/>
              <a:t>i</a:t>
            </a:r>
            <a:r>
              <a:rPr lang="en-US" sz="2400" dirty="0"/>
              <a:t>-j; </a:t>
            </a:r>
          </a:p>
          <a:p>
            <a:pPr marL="115888" lvl="1" indent="0">
              <a:buNone/>
            </a:pPr>
            <a:endParaRPr lang="en-US" sz="2400" dirty="0"/>
          </a:p>
          <a:p>
            <a:pPr marL="115888" lvl="1" indent="0">
              <a:buNone/>
            </a:pPr>
            <a:r>
              <a:rPr lang="en-US" sz="2400" dirty="0"/>
              <a:t>	SUBLE </a:t>
            </a:r>
            <a:r>
              <a:rPr lang="en-US" sz="2400" dirty="0" err="1"/>
              <a:t>Rj</a:t>
            </a:r>
            <a:r>
              <a:rPr lang="en-US" sz="2400" dirty="0"/>
              <a:t>, </a:t>
            </a:r>
            <a:r>
              <a:rPr lang="en-US" sz="2400" dirty="0" err="1"/>
              <a:t>Rj</a:t>
            </a:r>
            <a:r>
              <a:rPr lang="en-US" sz="2400" dirty="0"/>
              <a:t>, </a:t>
            </a:r>
            <a:r>
              <a:rPr lang="en-US" sz="2400" dirty="0" err="1"/>
              <a:t>Ri</a:t>
            </a:r>
            <a:r>
              <a:rPr lang="en-US" sz="2400" dirty="0"/>
              <a:t> 		// if "LE" (less than or equal), j = j-</a:t>
            </a:r>
            <a:r>
              <a:rPr lang="en-US" sz="2400" dirty="0" err="1"/>
              <a:t>i</a:t>
            </a:r>
            <a:r>
              <a:rPr lang="en-US" sz="2400" dirty="0"/>
              <a:t>;</a:t>
            </a:r>
          </a:p>
          <a:p>
            <a:pPr marL="115888" lvl="1" indent="0">
              <a:buNone/>
            </a:pPr>
            <a:r>
              <a:rPr lang="en-US" sz="2400" dirty="0"/>
              <a:t> </a:t>
            </a:r>
          </a:p>
          <a:p>
            <a:pPr marL="115888" lvl="1" indent="0">
              <a:buNone/>
            </a:pPr>
            <a:r>
              <a:rPr lang="en-US" sz="2400" dirty="0"/>
              <a:t>	BNE loop			// if "NE" (not equal), then loop</a:t>
            </a:r>
          </a:p>
        </p:txBody>
      </p:sp>
      <p:sp>
        <p:nvSpPr>
          <p:cNvPr id="6" name="Title 2"/>
          <p:cNvSpPr>
            <a:spLocks noGrp="1"/>
          </p:cNvSpPr>
          <p:nvPr>
            <p:ph type="title"/>
          </p:nvPr>
        </p:nvSpPr>
        <p:spPr>
          <a:xfrm>
            <a:off x="228600" y="152400"/>
            <a:ext cx="8686800" cy="533400"/>
          </a:xfrm>
        </p:spPr>
        <p:txBody>
          <a:bodyPr>
            <a:normAutofit fontScale="90000"/>
          </a:bodyPr>
          <a:lstStyle/>
          <a:p>
            <a:r>
              <a:rPr lang="en-US" dirty="0"/>
              <a:t>ARMv7 Conditional Instructions</a:t>
            </a:r>
          </a:p>
        </p:txBody>
      </p:sp>
      <p:grpSp>
        <p:nvGrpSpPr>
          <p:cNvPr id="7" name="Group 6"/>
          <p:cNvGrpSpPr/>
          <p:nvPr/>
        </p:nvGrpSpPr>
        <p:grpSpPr>
          <a:xfrm>
            <a:off x="3031671" y="3391212"/>
            <a:ext cx="914400" cy="608975"/>
            <a:chOff x="5105400" y="2313801"/>
            <a:chExt cx="914400" cy="608975"/>
          </a:xfrm>
        </p:grpSpPr>
        <p:sp>
          <p:nvSpPr>
            <p:cNvPr id="8" name="TextBox 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9" name="TextBox 8"/>
            <p:cNvSpPr txBox="1"/>
            <p:nvPr/>
          </p:nvSpPr>
          <p:spPr>
            <a:xfrm>
              <a:off x="5384321" y="2543889"/>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10" name="TextBox 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11" name="TextBox 10"/>
            <p:cNvSpPr txBox="1"/>
            <p:nvPr/>
          </p:nvSpPr>
          <p:spPr>
            <a:xfrm>
              <a:off x="5838570" y="2526268"/>
              <a:ext cx="153888" cy="369332"/>
            </a:xfrm>
            <a:prstGeom prst="rect">
              <a:avLst/>
            </a:prstGeom>
            <a:noFill/>
          </p:spPr>
          <p:txBody>
            <a:bodyPr wrap="none" lIns="0" tIns="0" rIns="0" bIns="0" rtlCol="0">
              <a:spAutoFit/>
            </a:bodyPr>
            <a:lstStyle/>
            <a:p>
              <a:r>
                <a:rPr lang="en-US" sz="2400" dirty="0">
                  <a:solidFill>
                    <a:schemeClr val="accent1"/>
                  </a:solidFill>
                </a:rPr>
                <a:t>&gt;</a:t>
              </a:r>
            </a:p>
          </p:txBody>
        </p:sp>
        <p:sp>
          <p:nvSpPr>
            <p:cNvPr id="12" name="Rectangle 1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4" name="TextBox 1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15" name="TextBox 14"/>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6" name="TextBox 1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7" name="Rectangle 1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0" y="4484341"/>
            <a:ext cx="914400" cy="608975"/>
            <a:chOff x="5105400" y="2313801"/>
            <a:chExt cx="914400" cy="608975"/>
          </a:xfrm>
        </p:grpSpPr>
        <p:sp>
          <p:nvSpPr>
            <p:cNvPr id="21" name="TextBox 2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2" name="TextBox 21"/>
            <p:cNvSpPr txBox="1"/>
            <p:nvPr/>
          </p:nvSpPr>
          <p:spPr>
            <a:xfrm>
              <a:off x="5384321" y="2543889"/>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3" name="TextBox 2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4" name="TextBox 23"/>
            <p:cNvSpPr txBox="1"/>
            <p:nvPr/>
          </p:nvSpPr>
          <p:spPr>
            <a:xfrm>
              <a:off x="5838570" y="2526268"/>
              <a:ext cx="153888" cy="369332"/>
            </a:xfrm>
            <a:prstGeom prst="rect">
              <a:avLst/>
            </a:prstGeom>
            <a:noFill/>
          </p:spPr>
          <p:txBody>
            <a:bodyPr wrap="none" lIns="0" tIns="0" rIns="0" bIns="0" rtlCol="0">
              <a:spAutoFit/>
            </a:bodyPr>
            <a:lstStyle/>
            <a:p>
              <a:r>
                <a:rPr lang="en-US" sz="2400" dirty="0">
                  <a:solidFill>
                    <a:schemeClr val="accent1"/>
                  </a:solidFill>
                </a:rPr>
                <a:t>&gt;</a:t>
              </a:r>
            </a:p>
          </p:txBody>
        </p:sp>
        <p:sp>
          <p:nvSpPr>
            <p:cNvPr id="25" name="Rectangle 2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7" name="TextBox 26"/>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8" name="TextBox 2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9" name="TextBox 2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30" name="Rectangle 2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0" y="5161782"/>
            <a:ext cx="914400" cy="608975"/>
            <a:chOff x="5105400" y="2313801"/>
            <a:chExt cx="914400" cy="608975"/>
          </a:xfrm>
        </p:grpSpPr>
        <p:sp>
          <p:nvSpPr>
            <p:cNvPr id="34" name="TextBox 33"/>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5" name="TextBox 34"/>
            <p:cNvSpPr txBox="1"/>
            <p:nvPr/>
          </p:nvSpPr>
          <p:spPr>
            <a:xfrm>
              <a:off x="5384321" y="2543889"/>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6" name="TextBox 35"/>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37" name="TextBox 36"/>
            <p:cNvSpPr txBox="1"/>
            <p:nvPr/>
          </p:nvSpPr>
          <p:spPr>
            <a:xfrm>
              <a:off x="5838570" y="2526268"/>
              <a:ext cx="153888" cy="369332"/>
            </a:xfrm>
            <a:prstGeom prst="rect">
              <a:avLst/>
            </a:prstGeom>
            <a:noFill/>
          </p:spPr>
          <p:txBody>
            <a:bodyPr wrap="none" lIns="0" tIns="0" rIns="0" bIns="0" rtlCol="0">
              <a:spAutoFit/>
            </a:bodyPr>
            <a:lstStyle/>
            <a:p>
              <a:r>
                <a:rPr lang="en-US" sz="2400" dirty="0">
                  <a:solidFill>
                    <a:schemeClr val="accent1"/>
                  </a:solidFill>
                </a:rPr>
                <a:t>&gt;</a:t>
              </a:r>
            </a:p>
          </p:txBody>
        </p:sp>
        <p:sp>
          <p:nvSpPr>
            <p:cNvPr id="38" name="Rectangle 37"/>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0" name="TextBox 39"/>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1" name="TextBox 40"/>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2" name="TextBox 41"/>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3" name="Rectangle 42"/>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0" y="5837322"/>
            <a:ext cx="914400" cy="608975"/>
            <a:chOff x="5105400" y="2313801"/>
            <a:chExt cx="914400" cy="608975"/>
          </a:xfrm>
        </p:grpSpPr>
        <p:sp>
          <p:nvSpPr>
            <p:cNvPr id="47" name="TextBox 46"/>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48" name="TextBox 47"/>
            <p:cNvSpPr txBox="1"/>
            <p:nvPr/>
          </p:nvSpPr>
          <p:spPr>
            <a:xfrm>
              <a:off x="5384321" y="2543889"/>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49" name="TextBox 48"/>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0" name="TextBox 49"/>
            <p:cNvSpPr txBox="1"/>
            <p:nvPr/>
          </p:nvSpPr>
          <p:spPr>
            <a:xfrm>
              <a:off x="5838570" y="2526268"/>
              <a:ext cx="153888" cy="369332"/>
            </a:xfrm>
            <a:prstGeom prst="rect">
              <a:avLst/>
            </a:prstGeom>
            <a:noFill/>
          </p:spPr>
          <p:txBody>
            <a:bodyPr wrap="none" lIns="0" tIns="0" rIns="0" bIns="0" rtlCol="0">
              <a:spAutoFit/>
            </a:bodyPr>
            <a:lstStyle/>
            <a:p>
              <a:r>
                <a:rPr lang="en-US" sz="2400" dirty="0">
                  <a:solidFill>
                    <a:schemeClr val="accent1"/>
                  </a:solidFill>
                </a:rPr>
                <a:t>&gt;</a:t>
              </a:r>
            </a:p>
          </p:txBody>
        </p:sp>
        <p:sp>
          <p:nvSpPr>
            <p:cNvPr id="51" name="Rectangle 50"/>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3" name="TextBox 52"/>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54" name="TextBox 53"/>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5" name="TextBox 54"/>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6" name="Rectangle 55"/>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3657600" y="1371600"/>
            <a:ext cx="5260799" cy="1384995"/>
          </a:xfrm>
          <a:prstGeom prst="rect">
            <a:avLst/>
          </a:prstGeom>
          <a:noFill/>
        </p:spPr>
        <p:txBody>
          <a:bodyPr wrap="none" rtlCol="0">
            <a:spAutoFit/>
          </a:bodyPr>
          <a:lstStyle/>
          <a:p>
            <a:r>
              <a:rPr lang="en-US" sz="2800" dirty="0">
                <a:solidFill>
                  <a:schemeClr val="tx2"/>
                </a:solidFill>
                <a:latin typeface="Source Sans Pro"/>
              </a:rPr>
              <a:t>In ARM, can avoid delay due to </a:t>
            </a:r>
          </a:p>
          <a:p>
            <a:r>
              <a:rPr lang="en-US" sz="2800" dirty="0">
                <a:solidFill>
                  <a:schemeClr val="tx2"/>
                </a:solidFill>
                <a:latin typeface="Source Sans Pro"/>
              </a:rPr>
              <a:t>Branches with conditional </a:t>
            </a:r>
          </a:p>
          <a:p>
            <a:r>
              <a:rPr lang="en-US" sz="2800" dirty="0">
                <a:solidFill>
                  <a:schemeClr val="tx2"/>
                </a:solidFill>
                <a:latin typeface="Source Sans Pro"/>
              </a:rPr>
              <a:t>instructions</a:t>
            </a:r>
          </a:p>
        </p:txBody>
      </p:sp>
    </p:spTree>
    <p:extLst>
      <p:ext uri="{BB962C8B-B14F-4D97-AF65-F5344CB8AC3E}">
        <p14:creationId xmlns:p14="http://schemas.microsoft.com/office/powerpoint/2010/main" val="379896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a:t>
            </a:fld>
            <a:endParaRPr lang="en-US" dirty="0"/>
          </a:p>
        </p:txBody>
      </p:sp>
      <p:sp>
        <p:nvSpPr>
          <p:cNvPr id="5" name="Content Placeholder 2"/>
          <p:cNvSpPr>
            <a:spLocks noGrp="1"/>
          </p:cNvSpPr>
          <p:nvPr>
            <p:ph idx="1"/>
          </p:nvPr>
        </p:nvSpPr>
        <p:spPr>
          <a:xfrm>
            <a:off x="228599" y="990600"/>
            <a:ext cx="8796647" cy="5741984"/>
          </a:xfrm>
        </p:spPr>
        <p:txBody>
          <a:bodyPr>
            <a:normAutofit/>
          </a:bodyPr>
          <a:lstStyle/>
          <a:p>
            <a:pPr marL="0" indent="0">
              <a:buNone/>
            </a:pPr>
            <a:r>
              <a:rPr lang="en-US" dirty="0">
                <a:solidFill>
                  <a:schemeClr val="tx2"/>
                </a:solidFill>
              </a:rPr>
              <a:t>Which is </a:t>
            </a:r>
            <a:r>
              <a:rPr lang="en-US" b="1" dirty="0">
                <a:solidFill>
                  <a:schemeClr val="tx2"/>
                </a:solidFill>
              </a:rPr>
              <a:t>not </a:t>
            </a:r>
            <a:r>
              <a:rPr lang="en-US" dirty="0">
                <a:solidFill>
                  <a:schemeClr val="tx2"/>
                </a:solidFill>
              </a:rPr>
              <a:t>considered part of the ISA? </a:t>
            </a:r>
          </a:p>
          <a:p>
            <a:endParaRPr lang="en-US" dirty="0">
              <a:solidFill>
                <a:schemeClr val="tx2"/>
              </a:solidFill>
            </a:endParaRPr>
          </a:p>
          <a:p>
            <a:pPr marL="514350" indent="-514350">
              <a:buFont typeface="+mj-lt"/>
              <a:buAutoNum type="alphaUcPeriod"/>
            </a:pPr>
            <a:r>
              <a:rPr lang="en-US" dirty="0">
                <a:solidFill>
                  <a:schemeClr val="tx2"/>
                </a:solidFill>
              </a:rPr>
              <a:t>There is a control delay slot.</a:t>
            </a:r>
          </a:p>
          <a:p>
            <a:pPr marL="514350" indent="-514350">
              <a:buFont typeface="+mj-lt"/>
              <a:buAutoNum type="alphaUcPeriod"/>
            </a:pPr>
            <a:r>
              <a:rPr lang="en-US" dirty="0">
                <a:solidFill>
                  <a:schemeClr val="tx2"/>
                </a:solidFill>
              </a:rPr>
              <a:t>The number of inputs each instruction can have. </a:t>
            </a:r>
          </a:p>
          <a:p>
            <a:pPr marL="514350" indent="-514350">
              <a:buFont typeface="+mj-lt"/>
              <a:buAutoNum type="alphaUcPeriod"/>
            </a:pPr>
            <a:r>
              <a:rPr lang="en-US" dirty="0">
                <a:solidFill>
                  <a:schemeClr val="tx2"/>
                </a:solidFill>
              </a:rPr>
              <a:t>Load-use stalls will </a:t>
            </a:r>
            <a:r>
              <a:rPr lang="en-US" b="1" dirty="0">
                <a:solidFill>
                  <a:schemeClr val="tx2"/>
                </a:solidFill>
              </a:rPr>
              <a:t>not </a:t>
            </a:r>
            <a:r>
              <a:rPr lang="en-US" dirty="0">
                <a:solidFill>
                  <a:schemeClr val="tx2"/>
                </a:solidFill>
              </a:rPr>
              <a:t>be detected by the processor. </a:t>
            </a:r>
          </a:p>
          <a:p>
            <a:pPr marL="514350" indent="-514350">
              <a:buFont typeface="+mj-lt"/>
              <a:buAutoNum type="alphaUcPeriod"/>
            </a:pPr>
            <a:r>
              <a:rPr lang="en-US" dirty="0">
                <a:solidFill>
                  <a:schemeClr val="tx2"/>
                </a:solidFill>
              </a:rPr>
              <a:t>The number of cycles it takes to execute a multiply.</a:t>
            </a:r>
          </a:p>
          <a:p>
            <a:pPr marL="514350" indent="-514350">
              <a:buFont typeface="+mj-lt"/>
              <a:buAutoNum type="alphaUcPeriod"/>
            </a:pPr>
            <a:r>
              <a:rPr lang="en-US" dirty="0">
                <a:solidFill>
                  <a:schemeClr val="tx2"/>
                </a:solidFill>
              </a:rPr>
              <a:t>Each instruction is encoded in 32 bits.</a:t>
            </a:r>
          </a:p>
        </p:txBody>
      </p:sp>
      <p:sp>
        <p:nvSpPr>
          <p:cNvPr id="7" name="Rectangle 6"/>
          <p:cNvSpPr/>
          <p:nvPr/>
        </p:nvSpPr>
        <p:spPr>
          <a:xfrm>
            <a:off x="0" y="0"/>
            <a:ext cx="9144000" cy="6858004"/>
          </a:xfrm>
          <a:prstGeom prst="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a:solidFill>
                  <a:schemeClr val="accent6"/>
                </a:solidFill>
              </a:rPr>
              <a:t>Question</a:t>
            </a:r>
          </a:p>
        </p:txBody>
      </p:sp>
      <p:sp>
        <p:nvSpPr>
          <p:cNvPr id="6" name="Rounded Rectangle 5"/>
          <p:cNvSpPr/>
          <p:nvPr/>
        </p:nvSpPr>
        <p:spPr>
          <a:xfrm>
            <a:off x="228600" y="4411579"/>
            <a:ext cx="8382000" cy="104273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19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a:t>ARMv7 Instruction Set Architecture</a:t>
            </a:r>
          </a:p>
        </p:txBody>
      </p:sp>
      <p:sp>
        <p:nvSpPr>
          <p:cNvPr id="6" name="Content Placeholder 2"/>
          <p:cNvSpPr>
            <a:spLocks noGrp="1"/>
          </p:cNvSpPr>
          <p:nvPr>
            <p:ph idx="1"/>
          </p:nvPr>
        </p:nvSpPr>
        <p:spPr>
          <a:xfrm>
            <a:off x="76200" y="685800"/>
            <a:ext cx="9067800" cy="5867400"/>
          </a:xfrm>
        </p:spPr>
        <p:txBody>
          <a:bodyPr>
            <a:normAutofit/>
          </a:bodyPr>
          <a:lstStyle/>
          <a:p>
            <a:pPr marL="0" indent="0">
              <a:buNone/>
            </a:pPr>
            <a:r>
              <a:rPr lang="en-US" sz="2800" dirty="0"/>
              <a:t>All ARMv7 instructions are 32 bits long, has 3 formats</a:t>
            </a:r>
          </a:p>
          <a:p>
            <a:pPr marL="0" indent="0">
              <a:buNone/>
            </a:pPr>
            <a:r>
              <a:rPr lang="en-US" sz="2800" dirty="0">
                <a:solidFill>
                  <a:schemeClr val="accent1"/>
                </a:solidFill>
              </a:rPr>
              <a:t>Reduced Instruction Set Computer (RISC) properties</a:t>
            </a:r>
          </a:p>
          <a:p>
            <a:pPr lvl="1"/>
            <a:r>
              <a:rPr lang="en-US" sz="2400" dirty="0"/>
              <a:t>Only Load/Store instructions access memory</a:t>
            </a:r>
          </a:p>
          <a:p>
            <a:pPr lvl="1"/>
            <a:r>
              <a:rPr lang="en-US" sz="2400" dirty="0"/>
              <a:t>Instructions operate on operands in processor registers</a:t>
            </a:r>
          </a:p>
          <a:p>
            <a:pPr lvl="1"/>
            <a:r>
              <a:rPr lang="en-US" sz="2400" dirty="0"/>
              <a:t>16 registers</a:t>
            </a:r>
          </a:p>
          <a:p>
            <a:endParaRPr lang="en-US" sz="2800" dirty="0"/>
          </a:p>
          <a:p>
            <a:pPr marL="0" indent="0">
              <a:buNone/>
            </a:pPr>
            <a:r>
              <a:rPr lang="en-US" sz="2800" dirty="0">
                <a:solidFill>
                  <a:schemeClr val="accent1"/>
                </a:solidFill>
              </a:rPr>
              <a:t>Complex Instruction Set Computer (CISC) properties</a:t>
            </a:r>
          </a:p>
          <a:p>
            <a:pPr lvl="1"/>
            <a:r>
              <a:rPr lang="en-US" sz="2400" dirty="0" err="1"/>
              <a:t>Autoincrement</a:t>
            </a:r>
            <a:r>
              <a:rPr lang="en-US" sz="2400" dirty="0"/>
              <a:t>, </a:t>
            </a:r>
            <a:r>
              <a:rPr lang="en-US" sz="2400" dirty="0" err="1"/>
              <a:t>autodecrement</a:t>
            </a:r>
            <a:r>
              <a:rPr lang="en-US" sz="2400" dirty="0"/>
              <a:t>, PC-relative addressing</a:t>
            </a:r>
          </a:p>
          <a:p>
            <a:pPr lvl="1"/>
            <a:r>
              <a:rPr lang="en-US" sz="2400" dirty="0"/>
              <a:t>Conditional execution</a:t>
            </a:r>
          </a:p>
          <a:p>
            <a:pPr lvl="1"/>
            <a:r>
              <a:rPr lang="en-US" sz="2400" dirty="0"/>
              <a:t>Multiple words can be accessed from memory with a single instruction (SIMD: single </a:t>
            </a:r>
            <a:r>
              <a:rPr lang="en-US" sz="2400" dirty="0" err="1"/>
              <a:t>instr</a:t>
            </a:r>
            <a:r>
              <a:rPr lang="en-US" sz="2400" dirty="0"/>
              <a:t> multiple data)</a:t>
            </a:r>
          </a:p>
          <a:p>
            <a:endParaRPr lang="en-US" sz="2800" dirty="0"/>
          </a:p>
        </p:txBody>
      </p:sp>
    </p:spTree>
    <p:extLst>
      <p:ext uri="{BB962C8B-B14F-4D97-AF65-F5344CB8AC3E}">
        <p14:creationId xmlns:p14="http://schemas.microsoft.com/office/powerpoint/2010/main" val="1023771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Title 1"/>
          <p:cNvSpPr>
            <a:spLocks noGrp="1"/>
          </p:cNvSpPr>
          <p:nvPr>
            <p:ph type="title"/>
          </p:nvPr>
        </p:nvSpPr>
        <p:spPr>
          <a:xfrm>
            <a:off x="0" y="152400"/>
            <a:ext cx="9144000" cy="533400"/>
          </a:xfrm>
        </p:spPr>
        <p:txBody>
          <a:bodyPr>
            <a:noAutofit/>
          </a:bodyPr>
          <a:lstStyle/>
          <a:p>
            <a:r>
              <a:rPr lang="en-US" sz="3600" dirty="0"/>
              <a:t>ARMv8 (64-bit) Instruction Set Architecture</a:t>
            </a:r>
          </a:p>
        </p:txBody>
      </p:sp>
      <p:sp>
        <p:nvSpPr>
          <p:cNvPr id="6" name="Content Placeholder 2"/>
          <p:cNvSpPr>
            <a:spLocks noGrp="1"/>
          </p:cNvSpPr>
          <p:nvPr>
            <p:ph idx="1"/>
          </p:nvPr>
        </p:nvSpPr>
        <p:spPr>
          <a:xfrm>
            <a:off x="76200" y="685800"/>
            <a:ext cx="9067800" cy="5867400"/>
          </a:xfrm>
        </p:spPr>
        <p:txBody>
          <a:bodyPr>
            <a:normAutofit/>
          </a:bodyPr>
          <a:lstStyle/>
          <a:p>
            <a:pPr marL="0" indent="0">
              <a:buNone/>
            </a:pPr>
            <a:r>
              <a:rPr lang="en-US" sz="2800" dirty="0"/>
              <a:t>All ARMv8 instructions are </a:t>
            </a:r>
            <a:r>
              <a:rPr lang="en-US" sz="2800" dirty="0">
                <a:solidFill>
                  <a:schemeClr val="accent1"/>
                </a:solidFill>
              </a:rPr>
              <a:t>64 bits </a:t>
            </a:r>
            <a:r>
              <a:rPr lang="en-US" sz="2800" dirty="0"/>
              <a:t>long, has 3 formats</a:t>
            </a:r>
          </a:p>
          <a:p>
            <a:pPr marL="0" indent="0">
              <a:buNone/>
            </a:pPr>
            <a:r>
              <a:rPr lang="en-US" sz="2800" dirty="0">
                <a:solidFill>
                  <a:schemeClr val="accent1"/>
                </a:solidFill>
              </a:rPr>
              <a:t>Reduced Instruction Set Computer (RISC) properties</a:t>
            </a:r>
          </a:p>
          <a:p>
            <a:pPr lvl="1"/>
            <a:r>
              <a:rPr lang="en-US" sz="2400" dirty="0"/>
              <a:t>Only Load/Store instructions access memory</a:t>
            </a:r>
          </a:p>
          <a:p>
            <a:pPr lvl="1"/>
            <a:r>
              <a:rPr lang="en-US" sz="2400" dirty="0"/>
              <a:t>Instructions operate on operands in processor registers</a:t>
            </a:r>
          </a:p>
          <a:p>
            <a:pPr lvl="1"/>
            <a:r>
              <a:rPr lang="en-US" sz="2400" b="1" dirty="0">
                <a:solidFill>
                  <a:schemeClr val="accent1"/>
                </a:solidFill>
              </a:rPr>
              <a:t>32</a:t>
            </a:r>
            <a:r>
              <a:rPr lang="en-US" sz="2400" dirty="0"/>
              <a:t> registers and r0 is always 0</a:t>
            </a:r>
          </a:p>
          <a:p>
            <a:endParaRPr lang="en-US" sz="2800" dirty="0"/>
          </a:p>
          <a:p>
            <a:pPr marL="0" indent="0">
              <a:buNone/>
            </a:pPr>
            <a:r>
              <a:rPr lang="en-US" sz="2800" b="1" i="1" dirty="0">
                <a:solidFill>
                  <a:schemeClr val="accent1"/>
                </a:solidFill>
              </a:rPr>
              <a:t>NO MORE</a:t>
            </a:r>
            <a:r>
              <a:rPr lang="en-US" sz="2800" dirty="0">
                <a:solidFill>
                  <a:schemeClr val="accent1"/>
                </a:solidFill>
              </a:rPr>
              <a:t> Complex Instruction Set Computer (CISC) properties</a:t>
            </a:r>
          </a:p>
          <a:p>
            <a:pPr lvl="1"/>
            <a:r>
              <a:rPr lang="en-US" sz="2400" dirty="0"/>
              <a:t>NO Conditional execution</a:t>
            </a:r>
          </a:p>
          <a:p>
            <a:pPr lvl="1"/>
            <a:r>
              <a:rPr lang="en-US" sz="2400" dirty="0"/>
              <a:t>NO Multiple words can be accessed from memory with a single instruction (SIMD: single </a:t>
            </a:r>
            <a:r>
              <a:rPr lang="en-US" sz="2400" dirty="0" err="1"/>
              <a:t>instr</a:t>
            </a:r>
            <a:r>
              <a:rPr lang="en-US" sz="2400" dirty="0"/>
              <a:t> multiple data)</a:t>
            </a:r>
          </a:p>
          <a:p>
            <a:endParaRPr lang="en-US" sz="2800" dirty="0"/>
          </a:p>
        </p:txBody>
      </p:sp>
    </p:spTree>
    <p:extLst>
      <p:ext uri="{BB962C8B-B14F-4D97-AF65-F5344CB8AC3E}">
        <p14:creationId xmlns:p14="http://schemas.microsoft.com/office/powerpoint/2010/main" val="264403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Rectangle 2"/>
          <p:cNvSpPr>
            <a:spLocks noGrp="1" noChangeArrowheads="1"/>
          </p:cNvSpPr>
          <p:nvPr>
            <p:ph type="title"/>
            <p:custDataLst>
              <p:tags r:id="rId1"/>
            </p:custDataLst>
          </p:nvPr>
        </p:nvSpPr>
        <p:spPr>
          <a:xfrm>
            <a:off x="0" y="152400"/>
            <a:ext cx="9144000" cy="533400"/>
          </a:xfrm>
        </p:spPr>
        <p:txBody>
          <a:bodyPr>
            <a:noAutofit/>
          </a:bodyPr>
          <a:lstStyle/>
          <a:p>
            <a:r>
              <a:rPr lang="en-US" sz="4000" dirty="0"/>
              <a:t>Instruction Set Architecture Variations</a:t>
            </a: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marL="0" indent="0">
              <a:buNone/>
            </a:pPr>
            <a:r>
              <a:rPr lang="en-US" dirty="0"/>
              <a:t>ISA defines the permissible instructions</a:t>
            </a:r>
          </a:p>
          <a:p>
            <a:pPr lvl="1"/>
            <a:r>
              <a:rPr lang="en-US" sz="2400" dirty="0">
                <a:solidFill>
                  <a:schemeClr val="accent1"/>
                </a:solidFill>
              </a:rPr>
              <a:t>RISC-V</a:t>
            </a:r>
            <a:r>
              <a:rPr lang="en-US" sz="2400" dirty="0"/>
              <a:t>: load/store, arithmetic, control flow, …</a:t>
            </a:r>
          </a:p>
          <a:p>
            <a:pPr lvl="1"/>
            <a:r>
              <a:rPr lang="en-US" sz="2400" dirty="0"/>
              <a:t>ARMv7: similar to RISC-V, but more shift, memory, &amp; conditional ops</a:t>
            </a:r>
          </a:p>
          <a:p>
            <a:pPr lvl="1"/>
            <a:r>
              <a:rPr lang="en-US" sz="2400" dirty="0"/>
              <a:t>ARMv8 (64-bit): even closer to RISC-V, no conditional ops</a:t>
            </a:r>
          </a:p>
          <a:p>
            <a:pPr lvl="1"/>
            <a:r>
              <a:rPr lang="en-US" sz="2400" dirty="0"/>
              <a:t>VAX: arithmetic on memory or registers, strings, polynomial evaluation, stacks/queues, …</a:t>
            </a:r>
          </a:p>
          <a:p>
            <a:pPr lvl="1"/>
            <a:r>
              <a:rPr lang="en-US" sz="2400" dirty="0"/>
              <a:t>Cray: vector operations, …</a:t>
            </a:r>
          </a:p>
          <a:p>
            <a:pPr lvl="1"/>
            <a:r>
              <a:rPr lang="en-US" sz="2400" dirty="0"/>
              <a:t>x86: a little of everything</a:t>
            </a:r>
          </a:p>
        </p:txBody>
      </p:sp>
    </p:spTree>
    <p:extLst>
      <p:ext uri="{BB962C8B-B14F-4D97-AF65-F5344CB8AC3E}">
        <p14:creationId xmlns:p14="http://schemas.microsoft.com/office/powerpoint/2010/main" val="136297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33</a:t>
            </a:fld>
            <a:endParaRPr lang="en-US"/>
          </a:p>
        </p:txBody>
      </p:sp>
      <p:sp>
        <p:nvSpPr>
          <p:cNvPr id="5" name="Content Placeholder 2"/>
          <p:cNvSpPr>
            <a:spLocks noGrp="1"/>
          </p:cNvSpPr>
          <p:nvPr>
            <p:ph idx="1"/>
          </p:nvPr>
        </p:nvSpPr>
        <p:spPr>
          <a:xfrm>
            <a:off x="228600" y="813696"/>
            <a:ext cx="8686800" cy="5741984"/>
          </a:xfrm>
        </p:spPr>
        <p:txBody>
          <a:bodyPr>
            <a:normAutofit fontScale="77500" lnSpcReduction="20000"/>
          </a:bodyPr>
          <a:lstStyle/>
          <a:p>
            <a:pPr marL="0" indent="0">
              <a:lnSpc>
                <a:spcPct val="120000"/>
              </a:lnSpc>
              <a:buNone/>
            </a:pPr>
            <a:r>
              <a:rPr lang="en-US" dirty="0">
                <a:solidFill>
                  <a:schemeClr val="accent4"/>
                </a:solidFill>
              </a:rPr>
              <a:t>The number of available registers greatly influenced the instruction set architecture (ISA)</a:t>
            </a:r>
          </a:p>
          <a:p>
            <a:pPr>
              <a:lnSpc>
                <a:spcPct val="120000"/>
              </a:lnSpc>
            </a:pPr>
            <a:endParaRPr lang="en-US" dirty="0">
              <a:solidFill>
                <a:schemeClr val="tx2"/>
              </a:solidFill>
            </a:endParaRPr>
          </a:p>
          <a:p>
            <a:pPr marL="0" indent="0">
              <a:lnSpc>
                <a:spcPct val="120000"/>
              </a:lnSpc>
              <a:buNone/>
            </a:pPr>
            <a:r>
              <a:rPr lang="en-US" b="1" dirty="0">
                <a:solidFill>
                  <a:schemeClr val="accent6"/>
                </a:solidFill>
              </a:rPr>
              <a:t>Complex Instruction Set Computers  </a:t>
            </a:r>
            <a:r>
              <a:rPr lang="en-US" dirty="0">
                <a:solidFill>
                  <a:schemeClr val="accent6"/>
                </a:solidFill>
              </a:rPr>
              <a:t>were very complex</a:t>
            </a:r>
          </a:p>
          <a:p>
            <a:pPr marL="0" indent="0">
              <a:lnSpc>
                <a:spcPct val="120000"/>
              </a:lnSpc>
              <a:buNone/>
            </a:pPr>
            <a:r>
              <a:rPr lang="en-US" dirty="0">
                <a:solidFill>
                  <a:schemeClr val="accent6"/>
                </a:solidFill>
              </a:rPr>
              <a:t>+ Small # of </a:t>
            </a:r>
            <a:r>
              <a:rPr lang="en-US" dirty="0" err="1">
                <a:solidFill>
                  <a:schemeClr val="accent6"/>
                </a:solidFill>
              </a:rPr>
              <a:t>insns</a:t>
            </a:r>
            <a:r>
              <a:rPr lang="en-US" dirty="0">
                <a:solidFill>
                  <a:schemeClr val="accent6"/>
                </a:solidFill>
              </a:rPr>
              <a:t> necessary to fit program into memory.</a:t>
            </a:r>
          </a:p>
          <a:p>
            <a:pPr marL="0" indent="0">
              <a:lnSpc>
                <a:spcPct val="120000"/>
              </a:lnSpc>
              <a:buNone/>
            </a:pPr>
            <a:r>
              <a:rPr lang="en-US" dirty="0">
                <a:solidFill>
                  <a:schemeClr val="accent6"/>
                </a:solidFill>
              </a:rPr>
              <a:t>- greatly increased the complexity of the ISA as well.</a:t>
            </a:r>
          </a:p>
          <a:p>
            <a:pPr>
              <a:lnSpc>
                <a:spcPct val="120000"/>
              </a:lnSpc>
            </a:pPr>
            <a:endParaRPr lang="en-US" dirty="0">
              <a:solidFill>
                <a:schemeClr val="tx2"/>
              </a:solidFill>
            </a:endParaRPr>
          </a:p>
          <a:p>
            <a:pPr marL="0" indent="0">
              <a:lnSpc>
                <a:spcPct val="120000"/>
              </a:lnSpc>
              <a:buNone/>
            </a:pPr>
            <a:r>
              <a:rPr lang="en-US" dirty="0">
                <a:solidFill>
                  <a:schemeClr val="tx2"/>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pPr marL="0" indent="0">
              <a:lnSpc>
                <a:spcPct val="120000"/>
              </a:lnSpc>
              <a:buNone/>
            </a:pPr>
            <a:r>
              <a:rPr lang="en-US" dirty="0">
                <a:solidFill>
                  <a:schemeClr val="tx2"/>
                </a:solidFill>
              </a:rPr>
              <a:t>ARM borrows a bit from both RISC and CISC.</a:t>
            </a:r>
          </a:p>
        </p:txBody>
      </p:sp>
      <p:sp>
        <p:nvSpPr>
          <p:cNvPr id="6" name="Title 1"/>
          <p:cNvSpPr>
            <a:spLocks noGrp="1"/>
          </p:cNvSpPr>
          <p:nvPr>
            <p:ph type="title"/>
          </p:nvPr>
        </p:nvSpPr>
        <p:spPr>
          <a:xfrm>
            <a:off x="228600" y="152400"/>
            <a:ext cx="8686800" cy="533400"/>
          </a:xfrm>
        </p:spPr>
        <p:txBody>
          <a:bodyPr>
            <a:normAutofit fontScale="90000"/>
          </a:bodyPr>
          <a:lstStyle/>
          <a:p>
            <a:r>
              <a:rPr lang="en-US" dirty="0"/>
              <a:t>ISA Takeaways</a:t>
            </a:r>
          </a:p>
        </p:txBody>
      </p:sp>
    </p:spTree>
    <p:extLst>
      <p:ext uri="{BB962C8B-B14F-4D97-AF65-F5344CB8AC3E}">
        <p14:creationId xmlns:p14="http://schemas.microsoft.com/office/powerpoint/2010/main" val="113710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33271D-39D2-4640-8B6D-F1359FF0509D}"/>
              </a:ext>
            </a:extLst>
          </p:cNvPr>
          <p:cNvSpPr>
            <a:spLocks noGrp="1"/>
          </p:cNvSpPr>
          <p:nvPr>
            <p:ph type="sldNum" sz="quarter" idx="10"/>
          </p:nvPr>
        </p:nvSpPr>
        <p:spPr/>
        <p:txBody>
          <a:bodyPr/>
          <a:lstStyle/>
          <a:p>
            <a:pPr>
              <a:defRPr/>
            </a:pPr>
            <a:fld id="{EFE0FDE5-1195-4879-940F-31B1BE8EAA1F}" type="slidenum">
              <a:rPr lang="en-US" smtClean="0"/>
              <a:pPr>
                <a:defRPr/>
              </a:pPr>
              <a:t>4</a:t>
            </a:fld>
            <a:endParaRPr lang="en-US"/>
          </a:p>
        </p:txBody>
      </p:sp>
      <p:pic>
        <p:nvPicPr>
          <p:cNvPr id="1026" name="Picture 2" descr="RISC vs. CISC Architectures: Which one is better?">
            <a:extLst>
              <a:ext uri="{FF2B5EF4-FFF2-40B4-BE49-F238E27FC236}">
                <a16:creationId xmlns:a16="http://schemas.microsoft.com/office/drawing/2014/main" id="{C9588E1C-6F08-2A43-9F52-25886EC11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644" y="338957"/>
            <a:ext cx="6738711" cy="6412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2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a:t>
            </a:fld>
            <a:endParaRPr lang="en-US" dirty="0"/>
          </a:p>
        </p:txBody>
      </p:sp>
      <p:sp>
        <p:nvSpPr>
          <p:cNvPr id="5" name="Rectangle 2"/>
          <p:cNvSpPr>
            <a:spLocks noGrp="1" noChangeArrowheads="1"/>
          </p:cNvSpPr>
          <p:nvPr>
            <p:ph type="title"/>
            <p:custDataLst>
              <p:tags r:id="rId1"/>
            </p:custDataLst>
          </p:nvPr>
        </p:nvSpPr>
        <p:spPr>
          <a:xfrm>
            <a:off x="0" y="392875"/>
            <a:ext cx="9144000" cy="533400"/>
          </a:xfrm>
        </p:spPr>
        <p:txBody>
          <a:bodyPr>
            <a:noAutofit/>
          </a:bodyPr>
          <a:lstStyle/>
          <a:p>
            <a:r>
              <a:rPr lang="en-US" sz="4000" dirty="0"/>
              <a:t>Instruction Set Architecture Variations</a:t>
            </a:r>
          </a:p>
        </p:txBody>
      </p:sp>
      <p:sp>
        <p:nvSpPr>
          <p:cNvPr id="6" name="Rectangle 3"/>
          <p:cNvSpPr>
            <a:spLocks noGrp="1" noChangeArrowheads="1"/>
          </p:cNvSpPr>
          <p:nvPr>
            <p:ph idx="1"/>
            <p:custDataLst>
              <p:tags r:id="rId2"/>
            </p:custDataLst>
          </p:nvPr>
        </p:nvSpPr>
        <p:spPr>
          <a:xfrm>
            <a:off x="228600" y="1260290"/>
            <a:ext cx="8686800" cy="5638800"/>
          </a:xfrm>
        </p:spPr>
        <p:txBody>
          <a:bodyPr>
            <a:noAutofit/>
          </a:bodyPr>
          <a:lstStyle/>
          <a:p>
            <a:pPr marL="0" indent="0">
              <a:buNone/>
            </a:pPr>
            <a:r>
              <a:rPr lang="en-US" dirty="0"/>
              <a:t>ISA defines the permissible instructions</a:t>
            </a:r>
          </a:p>
          <a:p>
            <a:r>
              <a:rPr lang="en-US" sz="2800" dirty="0">
                <a:solidFill>
                  <a:schemeClr val="accent1"/>
                </a:solidFill>
              </a:rPr>
              <a:t>RISC-V</a:t>
            </a:r>
            <a:r>
              <a:rPr lang="en-US" sz="2800" dirty="0"/>
              <a:t>: load/store, arithmetic, control flow, …</a:t>
            </a:r>
          </a:p>
          <a:p>
            <a:r>
              <a:rPr lang="en-US" sz="2800" dirty="0"/>
              <a:t>ARMv7: similar to RISC-V, but more shift, memory, &amp; conditional ops</a:t>
            </a:r>
          </a:p>
          <a:p>
            <a:r>
              <a:rPr lang="en-US" sz="2800" dirty="0"/>
              <a:t>ARMv8 (64-bit): even closer to RISC-V, no conditional ops</a:t>
            </a:r>
          </a:p>
          <a:p>
            <a:r>
              <a:rPr lang="en-US" sz="2800" dirty="0"/>
              <a:t>VAX: arithmetic on memory or registers, strings, polynomial evaluation, stacks/queues, …</a:t>
            </a:r>
          </a:p>
          <a:p>
            <a:r>
              <a:rPr lang="en-US" sz="2800" dirty="0"/>
              <a:t>Cray: vector operations, …</a:t>
            </a:r>
          </a:p>
          <a:p>
            <a:r>
              <a:rPr lang="en-US" sz="2800" dirty="0"/>
              <a:t>x86: a little of everything</a:t>
            </a:r>
          </a:p>
        </p:txBody>
      </p:sp>
    </p:spTree>
    <p:extLst>
      <p:ext uri="{BB962C8B-B14F-4D97-AF65-F5344CB8AC3E}">
        <p14:creationId xmlns:p14="http://schemas.microsoft.com/office/powerpoint/2010/main" val="93666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a:t>
            </a:fld>
            <a:endParaRPr lang="en-US" dirty="0"/>
          </a:p>
        </p:txBody>
      </p:sp>
      <p:sp>
        <p:nvSpPr>
          <p:cNvPr id="5" name="Title 1"/>
          <p:cNvSpPr>
            <a:spLocks noGrp="1"/>
          </p:cNvSpPr>
          <p:nvPr>
            <p:ph type="title"/>
          </p:nvPr>
        </p:nvSpPr>
        <p:spPr>
          <a:xfrm>
            <a:off x="228600" y="152400"/>
            <a:ext cx="8686800" cy="533400"/>
          </a:xfrm>
        </p:spPr>
        <p:txBody>
          <a:bodyPr>
            <a:normAutofit fontScale="90000"/>
          </a:bodyPr>
          <a:lstStyle/>
          <a:p>
            <a:r>
              <a:rPr lang="en-US" dirty="0"/>
              <a:t>Brief Historical Perspective on ISAs</a:t>
            </a:r>
          </a:p>
        </p:txBody>
      </p:sp>
      <p:sp>
        <p:nvSpPr>
          <p:cNvPr id="6" name="Content Placeholder 2"/>
          <p:cNvSpPr>
            <a:spLocks noGrp="1"/>
          </p:cNvSpPr>
          <p:nvPr>
            <p:ph idx="1"/>
          </p:nvPr>
        </p:nvSpPr>
        <p:spPr>
          <a:xfrm>
            <a:off x="76200" y="992580"/>
            <a:ext cx="8839200" cy="5713020"/>
          </a:xfrm>
        </p:spPr>
        <p:txBody>
          <a:bodyPr>
            <a:normAutofit fontScale="92500" lnSpcReduction="10000"/>
          </a:bodyPr>
          <a:lstStyle/>
          <a:p>
            <a:pPr marL="0" indent="0">
              <a:buNone/>
            </a:pPr>
            <a:r>
              <a:rPr lang="en-US" sz="2800" dirty="0"/>
              <a:t>Accumulators</a:t>
            </a:r>
          </a:p>
          <a:p>
            <a:r>
              <a:rPr lang="en-US" sz="2800" dirty="0"/>
              <a:t>Early stored-program computers had </a:t>
            </a:r>
            <a:r>
              <a:rPr lang="en-US" sz="2800" b="1" i="1" dirty="0"/>
              <a:t>one</a:t>
            </a:r>
            <a:r>
              <a:rPr lang="en-US" sz="2800" dirty="0"/>
              <a:t> register!</a:t>
            </a:r>
          </a:p>
          <a:p>
            <a:pPr lvl="1"/>
            <a:endParaRPr lang="en-US" sz="2400" dirty="0"/>
          </a:p>
          <a:p>
            <a:pPr lvl="1"/>
            <a:endParaRPr lang="en-US" sz="2400" dirty="0"/>
          </a:p>
          <a:p>
            <a:pPr lvl="1"/>
            <a:endParaRPr lang="en-US" sz="2400" dirty="0"/>
          </a:p>
          <a:p>
            <a:pPr lvl="1"/>
            <a:endParaRPr lang="en-US" sz="2400" dirty="0"/>
          </a:p>
          <a:p>
            <a:pPr lvl="1"/>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r>
              <a:rPr lang="en-US" sz="2800" dirty="0"/>
              <a:t>One register is two registers short of a RISC-V instruction!</a:t>
            </a:r>
          </a:p>
          <a:p>
            <a:r>
              <a:rPr lang="en-US" sz="2800" dirty="0"/>
              <a:t>Requires a memory-based operand-addressing mode</a:t>
            </a:r>
          </a:p>
          <a:p>
            <a:pPr lvl="2"/>
            <a:r>
              <a:rPr lang="en-US" sz="2000" dirty="0"/>
              <a:t>Example Instructions:   </a:t>
            </a:r>
            <a:r>
              <a:rPr lang="en-US" sz="2000" dirty="0">
                <a:solidFill>
                  <a:schemeClr val="accent1"/>
                </a:solidFill>
              </a:rPr>
              <a:t>add 200 // ACC = ACC + Mem[200]</a:t>
            </a:r>
          </a:p>
          <a:p>
            <a:pPr lvl="3"/>
            <a:r>
              <a:rPr lang="en-US" sz="1800" dirty="0"/>
              <a:t>Add the accumulator to the word in memory at address 200</a:t>
            </a:r>
          </a:p>
          <a:p>
            <a:pPr lvl="3"/>
            <a:r>
              <a:rPr lang="en-US" sz="1800" dirty="0"/>
              <a:t>Place the sum back in the accumulator</a:t>
            </a:r>
          </a:p>
        </p:txBody>
      </p:sp>
      <p:pic>
        <p:nvPicPr>
          <p:cNvPr id="7"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1"/>
            <a:ext cx="2809434" cy="2258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6379" y="4134654"/>
            <a:ext cx="4120039" cy="707886"/>
          </a:xfrm>
          <a:prstGeom prst="rect">
            <a:avLst/>
          </a:prstGeom>
          <a:noFill/>
        </p:spPr>
        <p:txBody>
          <a:bodyPr wrap="none" rtlCol="0">
            <a:spAutoFit/>
          </a:bodyPr>
          <a:lstStyle/>
          <a:p>
            <a:r>
              <a:rPr lang="en-US" sz="2000" dirty="0">
                <a:solidFill>
                  <a:schemeClr val="tx2"/>
                </a:solidFill>
                <a:latin typeface="Source Sans Pro" panose="020B0503030403020204"/>
              </a:rPr>
              <a:t>EDSAC (Electronic Delay Storage </a:t>
            </a:r>
          </a:p>
          <a:p>
            <a:r>
              <a:rPr lang="en-US" sz="2000" dirty="0">
                <a:solidFill>
                  <a:schemeClr val="tx2"/>
                </a:solidFill>
                <a:latin typeface="Source Sans Pro" panose="020B0503030403020204"/>
              </a:rPr>
              <a:t>Automatic Calculator) in 1949</a:t>
            </a:r>
          </a:p>
        </p:txBody>
      </p:sp>
      <p:pic>
        <p:nvPicPr>
          <p:cNvPr id="9"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57800" y="3828551"/>
            <a:ext cx="2924198" cy="830997"/>
          </a:xfrm>
          <a:prstGeom prst="rect">
            <a:avLst/>
          </a:prstGeom>
          <a:noFill/>
        </p:spPr>
        <p:txBody>
          <a:bodyPr wrap="none" rtlCol="0">
            <a:spAutoFit/>
          </a:bodyPr>
          <a:lstStyle/>
          <a:p>
            <a:r>
              <a:rPr lang="en-US" dirty="0">
                <a:solidFill>
                  <a:schemeClr val="tx2"/>
                </a:solidFill>
                <a:latin typeface="Source Sans Pro" panose="020B0503030403020204"/>
              </a:rPr>
              <a:t>Intel 8008 in 1972</a:t>
            </a:r>
          </a:p>
          <a:p>
            <a:r>
              <a:rPr lang="en-US" dirty="0">
                <a:solidFill>
                  <a:schemeClr val="tx2"/>
                </a:solidFill>
                <a:latin typeface="Source Sans Pro" panose="020B0503030403020204"/>
              </a:rPr>
              <a:t>was an accumulator</a:t>
            </a:r>
          </a:p>
        </p:txBody>
      </p:sp>
    </p:spTree>
    <p:extLst>
      <p:ext uri="{BB962C8B-B14F-4D97-AF65-F5344CB8AC3E}">
        <p14:creationId xmlns:p14="http://schemas.microsoft.com/office/powerpoint/2010/main" val="158214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sp>
        <p:nvSpPr>
          <p:cNvPr id="5" name="Title 1"/>
          <p:cNvSpPr>
            <a:spLocks noGrp="1"/>
          </p:cNvSpPr>
          <p:nvPr>
            <p:ph type="title"/>
          </p:nvPr>
        </p:nvSpPr>
        <p:spPr>
          <a:xfrm>
            <a:off x="152400" y="304800"/>
            <a:ext cx="8686800" cy="533400"/>
          </a:xfrm>
        </p:spPr>
        <p:txBody>
          <a:bodyPr>
            <a:normAutofit fontScale="90000"/>
          </a:bodyPr>
          <a:lstStyle/>
          <a:p>
            <a:r>
              <a:rPr lang="en-US" dirty="0"/>
              <a:t>Brief Historical Perspective on ISAs</a:t>
            </a:r>
          </a:p>
        </p:txBody>
      </p:sp>
      <p:sp>
        <p:nvSpPr>
          <p:cNvPr id="6" name="Content Placeholder 2"/>
          <p:cNvSpPr>
            <a:spLocks noGrp="1"/>
          </p:cNvSpPr>
          <p:nvPr>
            <p:ph idx="1"/>
          </p:nvPr>
        </p:nvSpPr>
        <p:spPr>
          <a:xfrm>
            <a:off x="152400" y="838200"/>
            <a:ext cx="9067800" cy="5943600"/>
          </a:xfrm>
        </p:spPr>
        <p:txBody>
          <a:bodyPr>
            <a:normAutofit fontScale="92500"/>
          </a:bodyPr>
          <a:lstStyle/>
          <a:p>
            <a:pPr marL="0" indent="0">
              <a:buNone/>
            </a:pPr>
            <a:r>
              <a:rPr lang="en-US" dirty="0">
                <a:solidFill>
                  <a:schemeClr val="tx2"/>
                </a:solidFill>
              </a:rPr>
              <a:t>Next step, more registers…</a:t>
            </a:r>
          </a:p>
          <a:p>
            <a:pPr lvl="1"/>
            <a:r>
              <a:rPr lang="en-US" dirty="0">
                <a:solidFill>
                  <a:schemeClr val="tx2"/>
                </a:solidFill>
              </a:rPr>
              <a:t>Dedicated registers</a:t>
            </a:r>
          </a:p>
          <a:p>
            <a:pPr lvl="2"/>
            <a:r>
              <a:rPr lang="en-US" dirty="0">
                <a:solidFill>
                  <a:schemeClr val="tx2"/>
                </a:solidFill>
              </a:rPr>
              <a:t>E.g. indices for array references in data transfer instructions, separate accumulators for multiply or divide instructions, top-of-stack pointer. </a:t>
            </a: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a:p>
            <a:pPr lvl="1"/>
            <a:endParaRPr lang="en-US" dirty="0">
              <a:solidFill>
                <a:schemeClr val="tx2"/>
              </a:solidFill>
            </a:endParaRPr>
          </a:p>
          <a:p>
            <a:pPr lvl="1"/>
            <a:r>
              <a:rPr lang="en-US" dirty="0">
                <a:solidFill>
                  <a:schemeClr val="tx2"/>
                </a:solidFill>
              </a:rPr>
              <a:t>Extended Accumulator</a:t>
            </a:r>
          </a:p>
          <a:p>
            <a:pPr lvl="2"/>
            <a:r>
              <a:rPr lang="en-US" dirty="0">
                <a:solidFill>
                  <a:schemeClr val="tx2"/>
                </a:solidFill>
              </a:rPr>
              <a:t>One operand may be in memory (like previous accumulators). </a:t>
            </a:r>
          </a:p>
          <a:p>
            <a:pPr lvl="2"/>
            <a:r>
              <a:rPr lang="en-US" dirty="0">
                <a:solidFill>
                  <a:schemeClr val="tx2"/>
                </a:solidFill>
              </a:rPr>
              <a:t>Or, all the operands may be registers (like RISC-V).</a:t>
            </a:r>
          </a:p>
        </p:txBody>
      </p:sp>
      <p:sp>
        <p:nvSpPr>
          <p:cNvPr id="7" name="TextBox 6"/>
          <p:cNvSpPr txBox="1"/>
          <p:nvPr/>
        </p:nvSpPr>
        <p:spPr>
          <a:xfrm>
            <a:off x="3892985" y="4048126"/>
            <a:ext cx="2876108" cy="1015663"/>
          </a:xfrm>
          <a:prstGeom prst="rect">
            <a:avLst/>
          </a:prstGeom>
          <a:noFill/>
        </p:spPr>
        <p:txBody>
          <a:bodyPr wrap="none" rtlCol="0">
            <a:spAutoFit/>
          </a:bodyPr>
          <a:lstStyle/>
          <a:p>
            <a:r>
              <a:rPr lang="en-US" sz="2000" dirty="0">
                <a:solidFill>
                  <a:schemeClr val="tx2"/>
                </a:solidFill>
                <a:latin typeface="Source Sans Pro" panose="020B0503030403020204"/>
              </a:rPr>
              <a:t>Intel 8086</a:t>
            </a:r>
          </a:p>
          <a:p>
            <a:r>
              <a:rPr lang="en-US" sz="2000" dirty="0">
                <a:solidFill>
                  <a:schemeClr val="tx2"/>
                </a:solidFill>
                <a:latin typeface="Source Sans Pro" panose="020B0503030403020204"/>
              </a:rPr>
              <a:t>“extended accumulator”</a:t>
            </a:r>
          </a:p>
          <a:p>
            <a:r>
              <a:rPr lang="en-US" sz="2000" dirty="0">
                <a:solidFill>
                  <a:schemeClr val="tx2"/>
                </a:solidFill>
                <a:latin typeface="Source Sans Pro" panose="020B0503030403020204"/>
              </a:rPr>
              <a:t>Processor for IBM PCs</a:t>
            </a:r>
          </a:p>
        </p:txBody>
      </p:sp>
      <p:pic>
        <p:nvPicPr>
          <p:cNvPr id="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6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8</a:t>
            </a:fld>
            <a:endParaRPr lang="en-US" dirty="0"/>
          </a:p>
        </p:txBody>
      </p:sp>
      <p:sp>
        <p:nvSpPr>
          <p:cNvPr id="5" name="Title 1"/>
          <p:cNvSpPr>
            <a:spLocks noGrp="1"/>
          </p:cNvSpPr>
          <p:nvPr>
            <p:ph type="title"/>
          </p:nvPr>
        </p:nvSpPr>
        <p:spPr>
          <a:xfrm>
            <a:off x="152400" y="304800"/>
            <a:ext cx="8686800" cy="533400"/>
          </a:xfrm>
        </p:spPr>
        <p:txBody>
          <a:bodyPr>
            <a:normAutofit fontScale="90000"/>
          </a:bodyPr>
          <a:lstStyle/>
          <a:p>
            <a:r>
              <a:rPr lang="en-US" dirty="0"/>
              <a:t>Brief Historical Perspective on ISAs</a:t>
            </a:r>
          </a:p>
        </p:txBody>
      </p:sp>
      <p:sp>
        <p:nvSpPr>
          <p:cNvPr id="6" name="Content Placeholder 2"/>
          <p:cNvSpPr>
            <a:spLocks noGrp="1"/>
          </p:cNvSpPr>
          <p:nvPr>
            <p:ph idx="1"/>
          </p:nvPr>
        </p:nvSpPr>
        <p:spPr>
          <a:xfrm>
            <a:off x="152400" y="838200"/>
            <a:ext cx="9067800" cy="5943600"/>
          </a:xfrm>
        </p:spPr>
        <p:txBody>
          <a:bodyPr>
            <a:normAutofit/>
          </a:bodyPr>
          <a:lstStyle/>
          <a:p>
            <a:pPr marL="0" indent="0">
              <a:buNone/>
            </a:pPr>
            <a:r>
              <a:rPr lang="en-US" dirty="0"/>
              <a:t>Next step, more registers…</a:t>
            </a:r>
          </a:p>
          <a:p>
            <a:pPr lvl="1"/>
            <a:r>
              <a:rPr lang="en-US" dirty="0"/>
              <a:t>General-purpose registers</a:t>
            </a:r>
          </a:p>
          <a:p>
            <a:pPr lvl="2"/>
            <a:r>
              <a:rPr lang="en-US" dirty="0"/>
              <a:t>Registers can be used for any purpose</a:t>
            </a:r>
          </a:p>
          <a:p>
            <a:pPr lvl="2"/>
            <a:r>
              <a:rPr lang="en-US" dirty="0"/>
              <a:t>E.g. RISC-V, MIPS, ARM, x86</a:t>
            </a:r>
          </a:p>
          <a:p>
            <a:pPr marL="457200" lvl="1" indent="0">
              <a:buNone/>
            </a:pPr>
            <a:endParaRPr lang="en-US" dirty="0"/>
          </a:p>
          <a:p>
            <a:pPr lvl="1"/>
            <a:r>
              <a:rPr lang="en-US" i="1" dirty="0"/>
              <a:t>Register-memory</a:t>
            </a:r>
            <a:r>
              <a:rPr lang="en-US" dirty="0"/>
              <a:t> architectures</a:t>
            </a:r>
          </a:p>
          <a:p>
            <a:pPr lvl="2"/>
            <a:r>
              <a:rPr lang="en-US" dirty="0"/>
              <a:t>One operand may be in memory (e.g. accumulators)</a:t>
            </a:r>
          </a:p>
          <a:p>
            <a:pPr lvl="2"/>
            <a:r>
              <a:rPr lang="en-US" dirty="0"/>
              <a:t>E.g. x86 (i.e. 80386 processors) </a:t>
            </a:r>
          </a:p>
          <a:p>
            <a:pPr lvl="1"/>
            <a:r>
              <a:rPr lang="en-US" i="1" dirty="0"/>
              <a:t>Register-register</a:t>
            </a:r>
            <a:r>
              <a:rPr lang="en-US" dirty="0"/>
              <a:t> architectures (aka load-store)</a:t>
            </a:r>
          </a:p>
          <a:p>
            <a:pPr lvl="2"/>
            <a:r>
              <a:rPr lang="en-US" dirty="0"/>
              <a:t>All operands </a:t>
            </a:r>
            <a:r>
              <a:rPr lang="en-US" b="1" i="1" dirty="0"/>
              <a:t>must</a:t>
            </a:r>
            <a:r>
              <a:rPr lang="en-US" dirty="0"/>
              <a:t> be in registers</a:t>
            </a:r>
          </a:p>
          <a:p>
            <a:pPr lvl="2"/>
            <a:r>
              <a:rPr lang="en-US" dirty="0"/>
              <a:t>E.g. RISC-V, MIPS, ARM</a:t>
            </a:r>
          </a:p>
          <a:p>
            <a:pPr lvl="1"/>
            <a:endParaRPr lang="en-US" dirty="0"/>
          </a:p>
          <a:p>
            <a:endParaRPr lang="en-US" dirty="0"/>
          </a:p>
        </p:txBody>
      </p:sp>
    </p:spTree>
    <p:extLst>
      <p:ext uri="{BB962C8B-B14F-4D97-AF65-F5344CB8AC3E}">
        <p14:creationId xmlns:p14="http://schemas.microsoft.com/office/powerpoint/2010/main" val="145011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9</a:t>
            </a:fld>
            <a:endParaRPr lang="en-US" dirty="0"/>
          </a:p>
        </p:txBody>
      </p:sp>
      <p:sp>
        <p:nvSpPr>
          <p:cNvPr id="6" name="Content Placeholder 2"/>
          <p:cNvSpPr>
            <a:spLocks noGrp="1"/>
          </p:cNvSpPr>
          <p:nvPr>
            <p:ph idx="1"/>
          </p:nvPr>
        </p:nvSpPr>
        <p:spPr>
          <a:xfrm>
            <a:off x="38100" y="190500"/>
            <a:ext cx="9067800" cy="1224643"/>
          </a:xfrm>
        </p:spPr>
        <p:txBody>
          <a:bodyPr>
            <a:normAutofit/>
          </a:bodyPr>
          <a:lstStyle/>
          <a:p>
            <a:pPr marL="0" indent="0">
              <a:buNone/>
            </a:pPr>
            <a:r>
              <a:rPr lang="en-US" sz="2800" dirty="0"/>
              <a:t>The number of available registers greatly influenced the instruction set architecture (ISA)</a:t>
            </a:r>
          </a:p>
        </p:txBody>
      </p:sp>
      <p:graphicFrame>
        <p:nvGraphicFramePr>
          <p:cNvPr id="7" name="Table 6"/>
          <p:cNvGraphicFramePr>
            <a:graphicFrameLocks noGrp="1"/>
          </p:cNvGraphicFramePr>
          <p:nvPr/>
        </p:nvGraphicFramePr>
        <p:xfrm>
          <a:off x="38100" y="1064952"/>
          <a:ext cx="8686800" cy="5785306"/>
        </p:xfrm>
        <a:graphic>
          <a:graphicData uri="http://schemas.openxmlformats.org/drawingml/2006/table">
            <a:tbl>
              <a:tblPr firstRow="1" bandRow="1">
                <a:tableStyleId>{5C22544A-7EE6-4342-B048-85BDC9FD1C3A}</a:tableStyleId>
              </a:tblPr>
              <a:tblGrid>
                <a:gridCol w="1579418">
                  <a:extLst>
                    <a:ext uri="{9D8B030D-6E8A-4147-A177-3AD203B41FA5}">
                      <a16:colId xmlns:a16="http://schemas.microsoft.com/office/drawing/2014/main" val="20000"/>
                    </a:ext>
                  </a:extLst>
                </a:gridCol>
                <a:gridCol w="2567466">
                  <a:extLst>
                    <a:ext uri="{9D8B030D-6E8A-4147-A177-3AD203B41FA5}">
                      <a16:colId xmlns:a16="http://schemas.microsoft.com/office/drawing/2014/main" val="20001"/>
                    </a:ext>
                  </a:extLst>
                </a:gridCol>
                <a:gridCol w="2723585">
                  <a:extLst>
                    <a:ext uri="{9D8B030D-6E8A-4147-A177-3AD203B41FA5}">
                      <a16:colId xmlns:a16="http://schemas.microsoft.com/office/drawing/2014/main" val="20002"/>
                    </a:ext>
                  </a:extLst>
                </a:gridCol>
                <a:gridCol w="1816331">
                  <a:extLst>
                    <a:ext uri="{9D8B030D-6E8A-4147-A177-3AD203B41FA5}">
                      <a16:colId xmlns:a16="http://schemas.microsoft.com/office/drawing/2014/main" val="20003"/>
                    </a:ext>
                  </a:extLst>
                </a:gridCol>
              </a:tblGrid>
              <a:tr h="298906">
                <a:tc>
                  <a:txBody>
                    <a:bodyPr/>
                    <a:lstStyle/>
                    <a:p>
                      <a:r>
                        <a:rPr lang="en-US" sz="1200" dirty="0">
                          <a:solidFill>
                            <a:schemeClr val="tx2"/>
                          </a:solidFill>
                          <a:latin typeface="Source Sans Pro" panose="020B0503030403020204"/>
                        </a:rPr>
                        <a:t>Machine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err="1">
                          <a:solidFill>
                            <a:schemeClr val="tx2"/>
                          </a:solidFill>
                          <a:latin typeface="Source Sans Pro" panose="020B0503030403020204"/>
                        </a:rPr>
                        <a:t>Num</a:t>
                      </a:r>
                      <a:r>
                        <a:rPr lang="en-US" sz="1200" dirty="0">
                          <a:solidFill>
                            <a:schemeClr val="tx2"/>
                          </a:solidFill>
                          <a:latin typeface="Source Sans Pro" panose="020B0503030403020204"/>
                        </a:rPr>
                        <a:t> General</a:t>
                      </a:r>
                      <a:r>
                        <a:rPr lang="en-US" sz="1200" baseline="0" dirty="0">
                          <a:solidFill>
                            <a:schemeClr val="tx2"/>
                          </a:solidFill>
                          <a:latin typeface="Source Sans Pro" panose="020B0503030403020204"/>
                        </a:rPr>
                        <a:t> Purpose Registers</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Architectural Style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Year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015">
                <a:tc>
                  <a:txBody>
                    <a:bodyPr/>
                    <a:lstStyle/>
                    <a:p>
                      <a:r>
                        <a:rPr lang="en-US" sz="1200" dirty="0">
                          <a:solidFill>
                            <a:schemeClr val="tx2"/>
                          </a:solidFill>
                          <a:latin typeface="Source Sans Pro" panose="020B0503030403020204"/>
                        </a:rPr>
                        <a:t>EDSAC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1949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015">
                <a:tc>
                  <a:txBody>
                    <a:bodyPr/>
                    <a:lstStyle/>
                    <a:p>
                      <a:r>
                        <a:rPr lang="en-US" sz="1200" dirty="0">
                          <a:solidFill>
                            <a:schemeClr val="tx2"/>
                          </a:solidFill>
                          <a:latin typeface="Source Sans Pro" panose="020B0503030403020204"/>
                        </a:rPr>
                        <a:t>IBM 701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1953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015">
                <a:tc>
                  <a:txBody>
                    <a:bodyPr/>
                    <a:lstStyle/>
                    <a:p>
                      <a:r>
                        <a:rPr lang="en-US" sz="1200" dirty="0">
                          <a:solidFill>
                            <a:schemeClr val="tx2"/>
                          </a:solidFill>
                          <a:latin typeface="Source Sans Pro" panose="020B0503030403020204"/>
                        </a:rPr>
                        <a:t>CDC 6600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1963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015">
                <a:tc>
                  <a:txBody>
                    <a:bodyPr/>
                    <a:lstStyle/>
                    <a:p>
                      <a:r>
                        <a:rPr lang="en-US" sz="1200" dirty="0">
                          <a:solidFill>
                            <a:schemeClr val="tx2"/>
                          </a:solidFill>
                          <a:latin typeface="Source Sans Pro" panose="020B0503030403020204"/>
                        </a:rPr>
                        <a:t>IBM 360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1964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015">
                <a:tc>
                  <a:txBody>
                    <a:bodyPr/>
                    <a:lstStyle/>
                    <a:p>
                      <a:r>
                        <a:rPr lang="en-US" sz="1200" dirty="0">
                          <a:solidFill>
                            <a:schemeClr val="tx2"/>
                          </a:solidFill>
                          <a:latin typeface="Source Sans Pro" panose="020B0503030403020204"/>
                        </a:rPr>
                        <a:t>DEC PDP</a:t>
                      </a:r>
                      <a:r>
                        <a:rPr lang="en-US" sz="1200" baseline="0" dirty="0">
                          <a:solidFill>
                            <a:schemeClr val="tx2"/>
                          </a:solidFill>
                          <a:latin typeface="Source Sans Pro" panose="020B0503030403020204"/>
                        </a:rPr>
                        <a:t>-8</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1965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9015">
                <a:tc>
                  <a:txBody>
                    <a:bodyPr/>
                    <a:lstStyle/>
                    <a:p>
                      <a:r>
                        <a:rPr lang="en-US" sz="1200" dirty="0">
                          <a:solidFill>
                            <a:schemeClr val="tx2"/>
                          </a:solidFill>
                          <a:latin typeface="Source Sans Pro" panose="020B0503030403020204"/>
                        </a:rPr>
                        <a:t>DEC PDP</a:t>
                      </a:r>
                      <a:r>
                        <a:rPr lang="en-US" sz="1200" baseline="0" dirty="0">
                          <a:solidFill>
                            <a:schemeClr val="tx2"/>
                          </a:solidFill>
                          <a:latin typeface="Source Sans Pro" panose="020B0503030403020204"/>
                        </a:rPr>
                        <a:t>-11</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1970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9015">
                <a:tc>
                  <a:txBody>
                    <a:bodyPr/>
                    <a:lstStyle/>
                    <a:p>
                      <a:r>
                        <a:rPr lang="en-US" sz="1200" dirty="0">
                          <a:solidFill>
                            <a:schemeClr val="tx2"/>
                          </a:solidFill>
                          <a:latin typeface="Source Sans Pro" panose="020B0503030403020204"/>
                        </a:rPr>
                        <a:t>Intel 8008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1972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9015">
                <a:tc>
                  <a:txBody>
                    <a:bodyPr/>
                    <a:lstStyle/>
                    <a:p>
                      <a:r>
                        <a:rPr lang="en-US" sz="1200" dirty="0">
                          <a:solidFill>
                            <a:schemeClr val="tx2"/>
                          </a:solidFill>
                          <a:latin typeface="Source Sans Pro" panose="020B0503030403020204"/>
                        </a:rPr>
                        <a:t>Motorola 6800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1974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9015">
                <a:tc>
                  <a:txBody>
                    <a:bodyPr/>
                    <a:lstStyle/>
                    <a:p>
                      <a:r>
                        <a:rPr lang="en-US" sz="1200" dirty="0">
                          <a:solidFill>
                            <a:schemeClr val="tx2"/>
                          </a:solidFill>
                          <a:latin typeface="Source Sans Pro" panose="020B0503030403020204"/>
                        </a:rPr>
                        <a:t>DEC</a:t>
                      </a:r>
                      <a:r>
                        <a:rPr lang="en-US" sz="1200" baseline="0" dirty="0">
                          <a:solidFill>
                            <a:schemeClr val="tx2"/>
                          </a:solidFill>
                          <a:latin typeface="Source Sans Pro" panose="020B0503030403020204"/>
                        </a:rPr>
                        <a:t> VAX</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 Memory-Memory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1977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9015">
                <a:tc>
                  <a:txBody>
                    <a:bodyPr/>
                    <a:lstStyle/>
                    <a:p>
                      <a:r>
                        <a:rPr lang="en-US" sz="1200" dirty="0">
                          <a:solidFill>
                            <a:schemeClr val="tx2"/>
                          </a:solidFill>
                          <a:latin typeface="Source Sans Pro" panose="020B0503030403020204"/>
                        </a:rPr>
                        <a:t>Intel 8086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Extended Accumulator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1978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9015">
                <a:tc>
                  <a:txBody>
                    <a:bodyPr/>
                    <a:lstStyle/>
                    <a:p>
                      <a:r>
                        <a:rPr lang="en-US" sz="1200" dirty="0">
                          <a:solidFill>
                            <a:schemeClr val="tx2"/>
                          </a:solidFill>
                          <a:latin typeface="Source Sans Pro" panose="020B0503030403020204"/>
                        </a:rPr>
                        <a:t>Motorola 6800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9015">
                <a:tc>
                  <a:txBody>
                    <a:bodyPr/>
                    <a:lstStyle/>
                    <a:p>
                      <a:r>
                        <a:rPr lang="en-US" sz="1200" dirty="0">
                          <a:solidFill>
                            <a:schemeClr val="tx2"/>
                          </a:solidFill>
                          <a:latin typeface="Source Sans Pro" panose="020B0503030403020204"/>
                        </a:rPr>
                        <a:t>Intel 80386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9015">
                <a:tc>
                  <a:txBody>
                    <a:bodyPr/>
                    <a:lstStyle/>
                    <a:p>
                      <a:r>
                        <a:rPr lang="en-US" sz="1200" dirty="0">
                          <a:solidFill>
                            <a:schemeClr val="tx2"/>
                          </a:solidFill>
                          <a:latin typeface="Source Sans Pro" panose="020B0503030403020204"/>
                        </a:rPr>
                        <a:t>ARM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9015">
                <a:tc>
                  <a:txBody>
                    <a:bodyPr/>
                    <a:lstStyle/>
                    <a:p>
                      <a:r>
                        <a:rPr lang="en-US" sz="1200" dirty="0">
                          <a:solidFill>
                            <a:schemeClr val="tx2"/>
                          </a:solidFill>
                          <a:latin typeface="Source Sans Pro" panose="020B0503030403020204"/>
                        </a:rPr>
                        <a:t>MIPS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9015">
                <a:tc>
                  <a:txBody>
                    <a:bodyPr/>
                    <a:lstStyle/>
                    <a:p>
                      <a:r>
                        <a:rPr lang="en-US" sz="1200" dirty="0">
                          <a:solidFill>
                            <a:schemeClr val="tx2"/>
                          </a:solidFill>
                          <a:latin typeface="Source Sans Pro" panose="020B0503030403020204"/>
                        </a:rPr>
                        <a:t>HP PA-RISC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69015">
                <a:tc>
                  <a:txBody>
                    <a:bodyPr/>
                    <a:lstStyle/>
                    <a:p>
                      <a:r>
                        <a:rPr lang="en-US" sz="1200" dirty="0">
                          <a:solidFill>
                            <a:schemeClr val="tx2"/>
                          </a:solidFill>
                          <a:latin typeface="Source Sans Pro" panose="020B0503030403020204"/>
                        </a:rPr>
                        <a:t>SPARC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1987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69015">
                <a:tc>
                  <a:txBody>
                    <a:bodyPr/>
                    <a:lstStyle/>
                    <a:p>
                      <a:r>
                        <a:rPr lang="en-US" sz="1200" dirty="0">
                          <a:solidFill>
                            <a:schemeClr val="tx2"/>
                          </a:solidFill>
                          <a:latin typeface="Source Sans Pro" panose="020B0503030403020204"/>
                        </a:rPr>
                        <a:t>PowerPC</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1992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69015">
                <a:tc>
                  <a:txBody>
                    <a:bodyPr/>
                    <a:lstStyle/>
                    <a:p>
                      <a:r>
                        <a:rPr lang="en-US" sz="1200" dirty="0">
                          <a:solidFill>
                            <a:schemeClr val="tx2"/>
                          </a:solidFill>
                          <a:latin typeface="Source Sans Pro" panose="020B0503030403020204"/>
                        </a:rPr>
                        <a:t>DEC Alpha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1992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69015">
                <a:tc>
                  <a:txBody>
                    <a:bodyPr/>
                    <a:lstStyle/>
                    <a:p>
                      <a:r>
                        <a:rPr lang="en-US" sz="1200" dirty="0">
                          <a:solidFill>
                            <a:schemeClr val="tx2"/>
                          </a:solidFill>
                          <a:latin typeface="Source Sans Pro" panose="020B0503030403020204"/>
                        </a:rPr>
                        <a:t>HP/Intel</a:t>
                      </a:r>
                      <a:r>
                        <a:rPr lang="en-US" sz="1200" baseline="0" dirty="0">
                          <a:solidFill>
                            <a:schemeClr val="tx2"/>
                          </a:solidFill>
                          <a:latin typeface="Source Sans Pro" panose="020B0503030403020204"/>
                        </a:rPr>
                        <a:t> IA-64</a:t>
                      </a:r>
                      <a:endParaRPr lang="en-US" sz="1200" dirty="0">
                        <a:solidFill>
                          <a:schemeClr val="tx2"/>
                        </a:solidFill>
                        <a:latin typeface="Source Sans Pro" panose="020B0503030403020204"/>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128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Load-Store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69015">
                <a:tc>
                  <a:txBody>
                    <a:bodyPr/>
                    <a:lstStyle/>
                    <a:p>
                      <a:r>
                        <a:rPr lang="en-US" sz="1200" dirty="0">
                          <a:solidFill>
                            <a:schemeClr val="tx2"/>
                          </a:solidFill>
                          <a:latin typeface="Source Sans Pro" panose="020B0503030403020204"/>
                        </a:rPr>
                        <a:t>AMD64 (EMT64)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2"/>
                          </a:solidFill>
                          <a:latin typeface="Source Sans Pro" panose="020B0503030403020204"/>
                        </a:rPr>
                        <a:t>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Register-Memory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2"/>
                          </a:solidFill>
                          <a:latin typeface="Source Sans Pro" panose="020B0503030403020204"/>
                        </a:rPr>
                        <a:t>2003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11057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8833</TotalTime>
  <Words>3420</Words>
  <Application>Microsoft Macintosh PowerPoint</Application>
  <PresentationFormat>On-screen Show (4:3)</PresentationFormat>
  <Paragraphs>593</Paragraphs>
  <Slides>33</Slides>
  <Notes>5</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Narrow</vt:lpstr>
      <vt:lpstr>Calibri</vt:lpstr>
      <vt:lpstr>Consolas</vt:lpstr>
      <vt:lpstr>Courier New</vt:lpstr>
      <vt:lpstr>Roboto</vt:lpstr>
      <vt:lpstr>Roboto Regular</vt:lpstr>
      <vt:lpstr>Source Sans Pro</vt:lpstr>
      <vt:lpstr>Source Sans Pro Light</vt:lpstr>
      <vt:lpstr>Times New Roman</vt:lpstr>
      <vt:lpstr>Wingdings</vt:lpstr>
      <vt:lpstr>UWTheme-351-Au18</vt:lpstr>
      <vt:lpstr>Roadmap</vt:lpstr>
      <vt:lpstr>Question</vt:lpstr>
      <vt:lpstr>Question</vt:lpstr>
      <vt:lpstr>PowerPoint Presentation</vt:lpstr>
      <vt:lpstr>Instruction Set Architecture Variations</vt:lpstr>
      <vt:lpstr>Brief Historical Perspective on ISAs</vt:lpstr>
      <vt:lpstr>Brief Historical Perspective on ISAs</vt:lpstr>
      <vt:lpstr>Brief Historical Perspective on ISAs</vt:lpstr>
      <vt:lpstr>PowerPoint Presentation</vt:lpstr>
      <vt:lpstr>Next Goal</vt:lpstr>
      <vt:lpstr>In the Beginning…</vt:lpstr>
      <vt:lpstr>In the Beginning…</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vt:lpstr>
      <vt:lpstr>The RISC Tenets</vt:lpstr>
      <vt:lpstr>RISC vs CISC</vt:lpstr>
      <vt:lpstr>ARMDroid vs WinTel</vt:lpstr>
      <vt:lpstr>Question</vt:lpstr>
      <vt:lpstr>Question</vt:lpstr>
      <vt:lpstr>Takeaway</vt:lpstr>
      <vt:lpstr>RISC-V instruction formats</vt:lpstr>
      <vt:lpstr>ARMv7 instruction formats</vt:lpstr>
      <vt:lpstr>ARMv7 Conditional Instructions</vt:lpstr>
      <vt:lpstr>ARMv7 Conditional Instructions</vt:lpstr>
      <vt:lpstr>ARMv7 Instruction Set Architecture</vt:lpstr>
      <vt:lpstr>ARMv8 (64-bit) Instruction Set Architecture</vt:lpstr>
      <vt:lpstr>Instruction Set Architecture Variations</vt:lpstr>
      <vt:lpstr>ISA Takeaways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169</cp:revision>
  <cp:lastPrinted>2019-01-30T05:23:26Z</cp:lastPrinted>
  <dcterms:created xsi:type="dcterms:W3CDTF">2016-10-12T07:57:22Z</dcterms:created>
  <dcterms:modified xsi:type="dcterms:W3CDTF">2021-06-10T19:28:22Z</dcterms:modified>
</cp:coreProperties>
</file>