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notesSlides/notesSlide6.xml" ContentType="application/vnd.openxmlformats-officedocument.presentationml.notesSlide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ags/tag70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1" r:id="rId1"/>
  </p:sldMasterIdLst>
  <p:notesMasterIdLst>
    <p:notesMasterId r:id="rId27"/>
  </p:notesMasterIdLst>
  <p:handoutMasterIdLst>
    <p:handoutMasterId r:id="rId28"/>
  </p:handoutMasterIdLst>
  <p:sldIdLst>
    <p:sldId id="348" r:id="rId2"/>
    <p:sldId id="314" r:id="rId3"/>
    <p:sldId id="323" r:id="rId4"/>
    <p:sldId id="349" r:id="rId5"/>
    <p:sldId id="318" r:id="rId6"/>
    <p:sldId id="324" r:id="rId7"/>
    <p:sldId id="328" r:id="rId8"/>
    <p:sldId id="330" r:id="rId9"/>
    <p:sldId id="340" r:id="rId10"/>
    <p:sldId id="760" r:id="rId11"/>
    <p:sldId id="762" r:id="rId12"/>
    <p:sldId id="763" r:id="rId13"/>
    <p:sldId id="764" r:id="rId14"/>
    <p:sldId id="326" r:id="rId15"/>
    <p:sldId id="329" r:id="rId16"/>
    <p:sldId id="276" r:id="rId17"/>
    <p:sldId id="277" r:id="rId18"/>
    <p:sldId id="278" r:id="rId19"/>
    <p:sldId id="279" r:id="rId20"/>
    <p:sldId id="280" r:id="rId21"/>
    <p:sldId id="281" r:id="rId22"/>
    <p:sldId id="282" r:id="rId23"/>
    <p:sldId id="331" r:id="rId24"/>
    <p:sldId id="284" r:id="rId25"/>
    <p:sldId id="285" r:id="rId26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B2A85"/>
    <a:srgbClr val="ECE7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89" autoAdjust="0"/>
    <p:restoredTop sz="89388" autoAdjust="0"/>
  </p:normalViewPr>
  <p:slideViewPr>
    <p:cSldViewPr snapToGrid="0">
      <p:cViewPr varScale="1">
        <p:scale>
          <a:sx n="114" d="100"/>
          <a:sy n="114" d="100"/>
        </p:scale>
        <p:origin x="173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D352D3-BEE9-4084-9945-DE97FEE569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17645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A3AF54-F41C-4A76-8288-3039C2EFC7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720682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4308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252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0272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5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lvl="0">
                  <a:tabLst>
                    <a:tab pos="1714500" algn="l"/>
                    <a:tab pos="2628900" algn="l"/>
                  </a:tabLst>
                </a:pPr>
                <a:r>
                  <a:rPr lang="en-US" dirty="0"/>
                  <a:t>E = 1   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128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0b 1000 0000</a:t>
                </a:r>
                <a:endParaRPr lang="en-US" baseline="-25000" dirty="0"/>
              </a:p>
              <a:p>
                <a:pPr lvl="0">
                  <a:tabLst>
                    <a:tab pos="1714500" algn="l"/>
                    <a:tab pos="2628900" algn="l"/>
                  </a:tabLst>
                </a:pPr>
                <a:r>
                  <a:rPr lang="en-US" dirty="0"/>
                  <a:t>E = 127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254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0b 1111 1110</a:t>
                </a:r>
              </a:p>
              <a:p>
                <a:pPr lvl="0">
                  <a:tabLst>
                    <a:tab pos="1714500" algn="l"/>
                    <a:tab pos="2628900" algn="l"/>
                  </a:tabLst>
                </a:pPr>
                <a:r>
                  <a:rPr lang="en-US" dirty="0"/>
                  <a:t>E = -63</a:t>
                </a:r>
                <a:r>
                  <a:rPr lang="en-US" baseline="0" dirty="0"/>
                  <a:t>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64  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dirty="0"/>
                  <a:t> 0b 0100 0000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Notes Placeholder 2"/>
              <p:cNvSpPr>
                <a:spLocks noGrp="1"/>
              </p:cNvSpPr>
              <p:nvPr>
                <p:ph type="body" idx="1"/>
              </p:nvPr>
            </p:nvSpPr>
            <p:spPr/>
            <p:txBody>
              <a:bodyPr/>
              <a:lstStyle/>
              <a:p>
                <a:pPr lvl="0">
                  <a:tabLst>
                    <a:tab pos="1714500" algn="l"/>
                    <a:tab pos="2628900" algn="l"/>
                  </a:tabLst>
                </a:pPr>
                <a:r>
                  <a:rPr lang="en-US" dirty="0" smtClean="0"/>
                  <a:t>E = 1      </a:t>
                </a:r>
                <a:r>
                  <a:rPr lang="en-US" b="0" i="0" smtClean="0">
                    <a:latin typeface="Cambria Math" panose="02040503050406030204" pitchFamily="18" charset="0"/>
                  </a:rPr>
                  <a:t>→</a:t>
                </a:r>
                <a:r>
                  <a:rPr lang="en-US" dirty="0" smtClean="0"/>
                  <a:t> </a:t>
                </a:r>
                <a:r>
                  <a:rPr lang="en-US" dirty="0" smtClean="0"/>
                  <a:t>128  </a:t>
                </a:r>
                <a:r>
                  <a:rPr lang="en-US" b="0" i="0" smtClean="0">
                    <a:latin typeface="Cambria Math" panose="02040503050406030204" pitchFamily="18" charset="0"/>
                  </a:rPr>
                  <a:t>→</a:t>
                </a:r>
                <a:r>
                  <a:rPr lang="en-US" dirty="0" smtClean="0"/>
                  <a:t> 0b 1000 </a:t>
                </a:r>
                <a:r>
                  <a:rPr lang="en-US" dirty="0" smtClean="0"/>
                  <a:t>0000</a:t>
                </a:r>
                <a:endParaRPr lang="en-US" baseline="-25000" dirty="0"/>
              </a:p>
              <a:p>
                <a:pPr lvl="0">
                  <a:tabLst>
                    <a:tab pos="1714500" algn="l"/>
                    <a:tab pos="2628900" algn="l"/>
                  </a:tabLst>
                </a:pPr>
                <a:r>
                  <a:rPr lang="en-US" dirty="0" smtClean="0"/>
                  <a:t>E </a:t>
                </a:r>
                <a:r>
                  <a:rPr lang="en-US" dirty="0" smtClean="0"/>
                  <a:t>= 127</a:t>
                </a:r>
                <a:r>
                  <a:rPr lang="en-US" dirty="0" smtClean="0"/>
                  <a:t>  </a:t>
                </a:r>
                <a:r>
                  <a:rPr lang="en-US" b="0" i="0" smtClean="0">
                    <a:latin typeface="Cambria Math" panose="02040503050406030204" pitchFamily="18" charset="0"/>
                  </a:rPr>
                  <a:t>→</a:t>
                </a:r>
                <a:r>
                  <a:rPr lang="en-US" dirty="0" smtClean="0"/>
                  <a:t> </a:t>
                </a:r>
                <a:r>
                  <a:rPr lang="en-US" dirty="0" smtClean="0"/>
                  <a:t>254  </a:t>
                </a:r>
                <a:r>
                  <a:rPr lang="en-US" b="0" i="0" smtClean="0">
                    <a:latin typeface="Cambria Math" panose="02040503050406030204" pitchFamily="18" charset="0"/>
                  </a:rPr>
                  <a:t>→</a:t>
                </a:r>
                <a:r>
                  <a:rPr lang="en-US" dirty="0" smtClean="0"/>
                  <a:t> 0b 1111 </a:t>
                </a:r>
                <a:r>
                  <a:rPr lang="en-US" dirty="0" smtClean="0"/>
                  <a:t>1110</a:t>
                </a:r>
              </a:p>
              <a:p>
                <a:pPr lvl="0">
                  <a:tabLst>
                    <a:tab pos="1714500" algn="l"/>
                    <a:tab pos="2628900" algn="l"/>
                  </a:tabLst>
                </a:pPr>
                <a:r>
                  <a:rPr lang="en-US" dirty="0" smtClean="0"/>
                  <a:t>E </a:t>
                </a:r>
                <a:r>
                  <a:rPr lang="en-US" dirty="0" smtClean="0"/>
                  <a:t>= -63</a:t>
                </a:r>
                <a:r>
                  <a:rPr lang="en-US" baseline="0" dirty="0" smtClean="0"/>
                  <a:t>   </a:t>
                </a:r>
                <a:r>
                  <a:rPr lang="en-US" b="0" i="0" smtClean="0">
                    <a:latin typeface="Cambria Math" panose="02040503050406030204" pitchFamily="18" charset="0"/>
                  </a:rPr>
                  <a:t>→</a:t>
                </a:r>
                <a:r>
                  <a:rPr lang="en-US" dirty="0" smtClean="0"/>
                  <a:t> 64</a:t>
                </a:r>
                <a:r>
                  <a:rPr lang="en-US" dirty="0" smtClean="0"/>
                  <a:t>   </a:t>
                </a:r>
                <a:r>
                  <a:rPr lang="en-US" b="0" i="0" smtClean="0">
                    <a:latin typeface="Cambria Math" panose="02040503050406030204" pitchFamily="18" charset="0"/>
                  </a:rPr>
                  <a:t>→</a:t>
                </a:r>
                <a:r>
                  <a:rPr lang="en-US" dirty="0" smtClean="0"/>
                  <a:t> 0b 0100 0000</a:t>
                </a:r>
                <a:endParaRPr lang="en-US" dirty="0"/>
              </a:p>
              <a:p>
                <a:endParaRPr lang="en-US" dirty="0"/>
              </a:p>
            </p:txBody>
          </p:sp>
        </mc:Fallback>
      </mc:AlternateContent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Header Placeholder 5"/>
          <p:cNvSpPr>
            <a:spLocks noGrp="1"/>
          </p:cNvSpPr>
          <p:nvPr>
            <p:ph type="hdr" sz="quarter" idx="12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0709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6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28731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endParaRPr lang="en-US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Header Placeholder 2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852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535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87F8D93-0595-48F0-80B2-30676001F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2146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087F8D93-0595-48F0-80B2-30676001FDF5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9810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672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04893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1_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-74" y="6727600"/>
            <a:ext cx="9144000" cy="131233"/>
          </a:xfrm>
          <a:custGeom>
            <a:avLst/>
            <a:gdLst/>
            <a:ahLst/>
            <a:cxnLst/>
            <a:rect l="l" t="t" r="r" b="b"/>
            <a:pathLst>
              <a:path w="9144000" h="98425">
                <a:moveTo>
                  <a:pt x="9144000" y="0"/>
                </a:moveTo>
                <a:lnTo>
                  <a:pt x="0" y="0"/>
                </a:lnTo>
                <a:lnTo>
                  <a:pt x="0" y="97800"/>
                </a:lnTo>
                <a:lnTo>
                  <a:pt x="9144000" y="97800"/>
                </a:lnTo>
                <a:lnTo>
                  <a:pt x="9144000" y="0"/>
                </a:lnTo>
                <a:close/>
              </a:path>
            </a:pathLst>
          </a:custGeom>
          <a:solidFill>
            <a:srgbClr val="4DB6AC"/>
          </a:solidFill>
        </p:spPr>
        <p:txBody>
          <a:bodyPr wrap="square" lIns="0" tIns="0" rIns="0" bIns="0" rtlCol="0"/>
          <a:lstStyle/>
          <a:p>
            <a:endParaRPr sz="1800"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90426" y="771511"/>
            <a:ext cx="8363149" cy="5539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1"/>
            <a:ext cx="6400800" cy="3693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10/13/22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2980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087F8D93-0595-48F0-80B2-30676001FDF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606673" y="-2231"/>
            <a:ext cx="537327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CS295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3721460" y="-2231"/>
            <a:ext cx="1701108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900" b="0" i="0" dirty="0">
                <a:solidFill>
                  <a:schemeClr val="bg1"/>
                </a:solidFill>
                <a:latin typeface="Roboto Regular" charset="0"/>
                <a:ea typeface="Roboto Regular" charset="0"/>
                <a:cs typeface="Roboto Regular" charset="0"/>
              </a:rPr>
              <a:t>L12:  Floating Point I</a:t>
            </a:r>
          </a:p>
        </p:txBody>
      </p:sp>
    </p:spTree>
    <p:extLst>
      <p:ext uri="{BB962C8B-B14F-4D97-AF65-F5344CB8AC3E}">
        <p14:creationId xmlns:p14="http://schemas.microsoft.com/office/powerpoint/2010/main" val="1148255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9.xml"/><Relationship Id="rId13" Type="http://schemas.openxmlformats.org/officeDocument/2006/relationships/image" Target="../media/image3.png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12" Type="http://schemas.openxmlformats.org/officeDocument/2006/relationships/tags" Target="../tags/tag70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11" Type="http://schemas.openxmlformats.org/officeDocument/2006/relationships/notesSlide" Target="../notesSlides/notesSlide6.xml"/><Relationship Id="rId5" Type="http://schemas.openxmlformats.org/officeDocument/2006/relationships/tags" Target="../tags/tag6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5.xml"/><Relationship Id="rId9" Type="http://schemas.openxmlformats.org/officeDocument/2006/relationships/tags" Target="../tags/tag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tags" Target="../tags/tag16.xml"/><Relationship Id="rId5" Type="http://schemas.openxmlformats.org/officeDocument/2006/relationships/tags" Target="../tags/tag15.xml"/><Relationship Id="rId4" Type="http://schemas.openxmlformats.org/officeDocument/2006/relationships/tags" Target="../tags/tag14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19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6" Type="http://schemas.openxmlformats.org/officeDocument/2006/relationships/tags" Target="../tags/tag22.xml"/><Relationship Id="rId5" Type="http://schemas.openxmlformats.org/officeDocument/2006/relationships/tags" Target="../tags/tag21.xml"/><Relationship Id="rId4" Type="http://schemas.openxmlformats.org/officeDocument/2006/relationships/tags" Target="../tags/tag20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tags" Target="../tags/tag25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tags" Target="../tags/tag28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304800" y="304800"/>
            <a:ext cx="7772400" cy="1470025"/>
          </a:xfrm>
        </p:spPr>
        <p:txBody>
          <a:bodyPr/>
          <a:lstStyle/>
          <a:p>
            <a:pPr marL="0" indent="0"/>
            <a:r>
              <a:rPr lang="en-US" dirty="0"/>
              <a:t>Floating Point I</a:t>
            </a:r>
            <a:br>
              <a:rPr lang="en-US" dirty="0"/>
            </a:br>
            <a:endParaRPr lang="en-US" sz="2000" b="0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3E13C95-6D31-F745-AFB2-FF56B70D4525}"/>
              </a:ext>
            </a:extLst>
          </p:cNvPr>
          <p:cNvSpPr/>
          <p:nvPr/>
        </p:nvSpPr>
        <p:spPr>
          <a:xfrm>
            <a:off x="192911" y="5453442"/>
            <a:ext cx="875817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/>
              <a:t>ACKNOWLEDGEMENT: These slides have been modified by your your CMPT 295 instructor and CS:APP Textbook authors. However,  please report all mistakes to your instructor.</a:t>
            </a:r>
          </a:p>
        </p:txBody>
      </p:sp>
    </p:spTree>
    <p:extLst>
      <p:ext uri="{BB962C8B-B14F-4D97-AF65-F5344CB8AC3E}">
        <p14:creationId xmlns:p14="http://schemas.microsoft.com/office/powerpoint/2010/main" val="6979221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Tiny Floating Point Representation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19811" name="Rectangle 3"/>
              <p:cNvSpPr>
                <a:spLocks noGrp="1" noChangeArrowheads="1"/>
              </p:cNvSpPr>
              <p:nvPr>
                <p:ph idx="1"/>
                <p:custDataLst>
                  <p:tags r:id="rId2"/>
                </p:custDataLst>
              </p:nvPr>
            </p:nvSpPr>
            <p:spPr/>
            <p:txBody>
              <a:bodyPr/>
              <a:lstStyle/>
              <a:p>
                <a:r>
                  <a:rPr lang="en-US" dirty="0"/>
                  <a:t>We will use the following </a:t>
                </a:r>
                <a:r>
                  <a:rPr lang="en-US" b="1" dirty="0"/>
                  <a:t>8-bit</a:t>
                </a:r>
                <a:r>
                  <a:rPr lang="en-US" dirty="0"/>
                  <a:t> floating point representation to illustrate some key points:</a:t>
                </a:r>
              </a:p>
              <a:p>
                <a:pPr lvl="1"/>
                <a:endParaRPr lang="en-US" dirty="0"/>
              </a:p>
              <a:p>
                <a:pPr lvl="1"/>
                <a:endParaRPr lang="en-US" dirty="0"/>
              </a:p>
              <a:p>
                <a:r>
                  <a:rPr lang="en-US" dirty="0"/>
                  <a:t>Assume that it has the same properties as IEEE floating point:</a:t>
                </a:r>
              </a:p>
              <a:p>
                <a:pPr lvl="1"/>
                <a:r>
                  <a:rPr lang="en-US" dirty="0"/>
                  <a:t>bias = </a:t>
                </a:r>
              </a:p>
              <a:p>
                <a:pPr lvl="1"/>
                <a:r>
                  <a:rPr lang="en-US" dirty="0"/>
                  <a:t>encoding of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 panose="02040503050406030204" pitchFamily="18" charset="0"/>
                      </a:rPr>
                      <m:t>−0</m:t>
                    </m:r>
                  </m:oMath>
                </a14:m>
                <a:r>
                  <a:rPr lang="en-US" dirty="0"/>
                  <a:t> = </a:t>
                </a:r>
              </a:p>
              <a:p>
                <a:pPr lvl="1"/>
                <a:r>
                  <a:rPr lang="en-US" dirty="0"/>
                  <a:t>encoding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+∞</m:t>
                    </m:r>
                  </m:oMath>
                </a14:m>
                <a:r>
                  <a:rPr lang="en-US" dirty="0"/>
                  <a:t> =</a:t>
                </a:r>
              </a:p>
              <a:p>
                <a:pPr lvl="1"/>
                <a:r>
                  <a:rPr lang="en-US" dirty="0"/>
                  <a:t>encoding of the largest (+) normalized # = </a:t>
                </a:r>
              </a:p>
              <a:p>
                <a:pPr lvl="1"/>
                <a:r>
                  <a:rPr lang="en-US" dirty="0"/>
                  <a:t>encoding of the smallest (+) normalized # = </a:t>
                </a:r>
              </a:p>
              <a:p>
                <a:pPr lvl="1"/>
                <a:endParaRPr lang="en-US" b="0" dirty="0"/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11981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  <p:custDataLst>
                  <p:tags r:id="rId12"/>
                </p:custDataLst>
              </p:nvPr>
            </p:nvSpPr>
            <p:spPr>
              <a:blipFill rotWithShape="0">
                <a:blip r:embed="rId13"/>
                <a:stretch>
                  <a:fillRect l="-291" t="-1103" b="-24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9FDB4C98-D2E6-A74A-9C3E-4BF05FFA529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  <p:grpSp>
        <p:nvGrpSpPr>
          <p:cNvPr id="2" name="Group 1"/>
          <p:cNvGrpSpPr/>
          <p:nvPr/>
        </p:nvGrpSpPr>
        <p:grpSpPr>
          <a:xfrm>
            <a:off x="3200400" y="2468880"/>
            <a:ext cx="2692400" cy="817265"/>
            <a:chOff x="2717800" y="1549400"/>
            <a:chExt cx="2692400" cy="817265"/>
          </a:xfrm>
        </p:grpSpPr>
        <p:sp>
          <p:nvSpPr>
            <p:cNvPr id="14" name="Rectangle 5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auto">
            <a:xfrm>
              <a:off x="2717800" y="1549400"/>
              <a:ext cx="355600" cy="355600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15" name="Rectangle 6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3073400" y="1549400"/>
              <a:ext cx="1371600" cy="3556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16" name="Rectangle 7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4445000" y="1549400"/>
              <a:ext cx="965200" cy="355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M</a:t>
              </a:r>
            </a:p>
          </p:txBody>
        </p:sp>
        <p:sp>
          <p:nvSpPr>
            <p:cNvPr id="17" name="TextBox 16"/>
            <p:cNvSpPr txBox="1"/>
            <p:nvPr>
              <p:custDataLst>
                <p:tags r:id="rId7"/>
              </p:custDataLst>
            </p:nvPr>
          </p:nvSpPr>
          <p:spPr>
            <a:xfrm>
              <a:off x="2721698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8" name="TextBox 17"/>
            <p:cNvSpPr txBox="1"/>
            <p:nvPr>
              <p:custDataLst>
                <p:tags r:id="rId8"/>
              </p:custDataLst>
            </p:nvPr>
          </p:nvSpPr>
          <p:spPr>
            <a:xfrm>
              <a:off x="3589001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9" name="TextBox 18"/>
            <p:cNvSpPr txBox="1"/>
            <p:nvPr>
              <p:custDataLst>
                <p:tags r:id="rId9"/>
              </p:custDataLst>
            </p:nvPr>
          </p:nvSpPr>
          <p:spPr>
            <a:xfrm>
              <a:off x="4771379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7619966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Instruction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Using our </a:t>
            </a:r>
            <a:r>
              <a:rPr lang="en-US" b="1" dirty="0"/>
              <a:t>8-bit</a:t>
            </a:r>
            <a:r>
              <a:rPr lang="en-US" dirty="0"/>
              <a:t> representation, what value gets stored when we try to encode </a:t>
            </a:r>
            <a:r>
              <a:rPr lang="en-US" b="1" dirty="0"/>
              <a:t>2.625</a:t>
            </a:r>
            <a:r>
              <a:rPr lang="en-US" dirty="0"/>
              <a:t> = 2</a:t>
            </a:r>
            <a:r>
              <a:rPr lang="en-US" baseline="30000" dirty="0"/>
              <a:t>1</a:t>
            </a:r>
            <a:r>
              <a:rPr lang="en-US" dirty="0"/>
              <a:t> + 2</a:t>
            </a:r>
            <a:r>
              <a:rPr lang="en-US" baseline="30000" dirty="0"/>
              <a:t>-1</a:t>
            </a:r>
            <a:r>
              <a:rPr lang="en-US" dirty="0"/>
              <a:t> + 2</a:t>
            </a:r>
            <a:r>
              <a:rPr lang="en-US" baseline="30000" dirty="0"/>
              <a:t>-3</a:t>
            </a:r>
            <a:r>
              <a:rPr lang="en-US" dirty="0"/>
              <a:t>?</a:t>
            </a:r>
          </a:p>
          <a:p>
            <a:pPr lvl="1"/>
            <a:endParaRPr lang="en-US" dirty="0"/>
          </a:p>
          <a:p>
            <a:pPr marL="685800" lvl="2" indent="0">
              <a:buNone/>
            </a:pPr>
            <a:endParaRPr lang="en-US" dirty="0"/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9900"/>
                </a:solidFill>
              </a:rPr>
              <a:t>+ 2.5</a:t>
            </a:r>
            <a:endParaRPr lang="en-US" b="1" baseline="-25000" dirty="0">
              <a:solidFill>
                <a:srgbClr val="FF990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50"/>
                </a:solidFill>
              </a:rPr>
              <a:t>+ 2.625</a:t>
            </a:r>
            <a:endParaRPr lang="en-US" b="1" baseline="-25000" dirty="0">
              <a:solidFill>
                <a:srgbClr val="00B05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3399"/>
                </a:solidFill>
              </a:rPr>
              <a:t>+ 2.75</a:t>
            </a:r>
            <a:endParaRPr lang="en-US" b="1" baseline="-25000" dirty="0">
              <a:solidFill>
                <a:srgbClr val="FF3399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F0"/>
                </a:solidFill>
              </a:rPr>
              <a:t>+ 3.25</a:t>
            </a:r>
            <a:endParaRPr lang="en-US" b="1" baseline="-25000" dirty="0">
              <a:solidFill>
                <a:srgbClr val="00B0F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baseline="-25000" dirty="0">
              <a:solidFill>
                <a:srgbClr val="996633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11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3200400" y="2377440"/>
            <a:ext cx="2692400" cy="817265"/>
            <a:chOff x="2717800" y="1549400"/>
            <a:chExt cx="2692400" cy="817265"/>
          </a:xfrm>
        </p:grpSpPr>
        <p:sp>
          <p:nvSpPr>
            <p:cNvPr id="13" name="Rectangle 5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717800" y="1549400"/>
              <a:ext cx="355600" cy="355600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14" name="Rectangle 6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073400" y="1549400"/>
              <a:ext cx="1371600" cy="3556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15" name="Rectangle 7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445000" y="1549400"/>
              <a:ext cx="965200" cy="355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M</a:t>
              </a:r>
            </a:p>
          </p:txBody>
        </p:sp>
        <p:sp>
          <p:nvSpPr>
            <p:cNvPr id="16" name="TextBox 15"/>
            <p:cNvSpPr txBox="1"/>
            <p:nvPr>
              <p:custDataLst>
                <p:tags r:id="rId4"/>
              </p:custDataLst>
            </p:nvPr>
          </p:nvSpPr>
          <p:spPr>
            <a:xfrm>
              <a:off x="2721698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7" name="TextBox 16"/>
            <p:cNvSpPr txBox="1"/>
            <p:nvPr>
              <p:custDataLst>
                <p:tags r:id="rId5"/>
              </p:custDataLst>
            </p:nvPr>
          </p:nvSpPr>
          <p:spPr>
            <a:xfrm>
              <a:off x="3589001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8" name="TextBox 17"/>
            <p:cNvSpPr txBox="1"/>
            <p:nvPr>
              <p:custDataLst>
                <p:tags r:id="rId6"/>
              </p:custDataLst>
            </p:nvPr>
          </p:nvSpPr>
          <p:spPr>
            <a:xfrm>
              <a:off x="4771379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977975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Instruction Question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Using our </a:t>
                </a:r>
                <a:r>
                  <a:rPr lang="en-US" b="1" dirty="0"/>
                  <a:t>8-bit</a:t>
                </a:r>
                <a:r>
                  <a:rPr lang="en-US" dirty="0"/>
                  <a:t> representation, what value gets stored when we try to encode </a:t>
                </a:r>
                <a:r>
                  <a:rPr lang="en-US" b="1" dirty="0"/>
                  <a:t>384</a:t>
                </a:r>
                <a:r>
                  <a:rPr lang="en-US" dirty="0"/>
                  <a:t> = 2</a:t>
                </a:r>
                <a:r>
                  <a:rPr lang="en-US" baseline="30000" dirty="0"/>
                  <a:t>8 </a:t>
                </a:r>
                <a:r>
                  <a:rPr lang="en-US" dirty="0"/>
                  <a:t>+ 2</a:t>
                </a:r>
                <a:r>
                  <a:rPr lang="en-US" baseline="30000" dirty="0"/>
                  <a:t>7</a:t>
                </a:r>
                <a:r>
                  <a:rPr lang="en-US" dirty="0"/>
                  <a:t>?</a:t>
                </a:r>
              </a:p>
              <a:p>
                <a:pPr lvl="1"/>
                <a:endParaRPr lang="en-US" dirty="0"/>
              </a:p>
              <a:p>
                <a:pPr marL="685800" lvl="2" indent="0">
                  <a:buNone/>
                </a:pPr>
                <a:endParaRPr lang="en-US" dirty="0"/>
              </a:p>
              <a:p>
                <a:pPr lvl="1"/>
                <a:endParaRPr lang="en-US" dirty="0"/>
              </a:p>
              <a:p>
                <a:pPr lvl="2"/>
                <a:endParaRPr lang="en-US" dirty="0"/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>
                    <a:solidFill>
                      <a:srgbClr val="FF9900"/>
                    </a:solidFill>
                  </a:rPr>
                  <a:t>+ 256</a:t>
                </a:r>
                <a:endParaRPr lang="en-US" b="1" baseline="-25000" dirty="0">
                  <a:solidFill>
                    <a:srgbClr val="FF9900"/>
                  </a:solidFill>
                </a:endParaRPr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>
                    <a:solidFill>
                      <a:srgbClr val="00B050"/>
                    </a:solidFill>
                  </a:rPr>
                  <a:t>+ 384</a:t>
                </a:r>
                <a:endParaRPr lang="en-US" b="1" baseline="-25000" dirty="0">
                  <a:solidFill>
                    <a:srgbClr val="00B050"/>
                  </a:solidFill>
                </a:endParaRPr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>
                    <a:solidFill>
                      <a:srgbClr val="FF3399"/>
                    </a:solidFill>
                  </a:rPr>
                  <a:t>+ </a:t>
                </a:r>
                <a14:m>
                  <m:oMath xmlns:m="http://schemas.openxmlformats.org/officeDocument/2006/math">
                    <m:r>
                      <a:rPr lang="en-US" b="1" i="1" smtClean="0">
                        <a:solidFill>
                          <a:srgbClr val="FF3399"/>
                        </a:solidFill>
                        <a:latin typeface="Cambria Math" panose="02040503050406030204" pitchFamily="18" charset="0"/>
                      </a:rPr>
                      <m:t>∞</m:t>
                    </m:r>
                  </m:oMath>
                </a14:m>
                <a:endParaRPr lang="en-US" b="1" baseline="-25000" dirty="0">
                  <a:solidFill>
                    <a:srgbClr val="FF3399"/>
                  </a:solidFill>
                </a:endParaRPr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 err="1">
                    <a:solidFill>
                      <a:srgbClr val="00B0F0"/>
                    </a:solidFill>
                  </a:rPr>
                  <a:t>NaN</a:t>
                </a:r>
                <a:endParaRPr lang="en-US" b="1" baseline="-25000" dirty="0">
                  <a:solidFill>
                    <a:srgbClr val="00B0F0"/>
                  </a:solidFill>
                </a:endParaRPr>
              </a:p>
              <a:p>
                <a:pPr marL="914400" indent="-514350">
                  <a:buSzPct val="100000"/>
                  <a:buFont typeface="+mj-lt"/>
                  <a:buAutoNum type="alphaUcPeriod"/>
                </a:pPr>
                <a:r>
                  <a:rPr lang="en-US" b="1" dirty="0">
                    <a:solidFill>
                      <a:srgbClr val="996633"/>
                    </a:solidFill>
                  </a:rPr>
                  <a:t>We’re lost…</a:t>
                </a:r>
                <a:endParaRPr lang="en-US" b="1" baseline="-25000" dirty="0">
                  <a:solidFill>
                    <a:srgbClr val="996633"/>
                  </a:solidFill>
                </a:endParaRPr>
              </a:p>
              <a:p>
                <a:pPr lvl="1"/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8"/>
                <a:stretch>
                  <a:fillRect l="-303" t="-1018" b="-636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12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3200400" y="2377440"/>
            <a:ext cx="2692400" cy="817265"/>
            <a:chOff x="2717800" y="1549400"/>
            <a:chExt cx="2692400" cy="817265"/>
          </a:xfrm>
        </p:grpSpPr>
        <p:sp>
          <p:nvSpPr>
            <p:cNvPr id="13" name="Rectangle 5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717800" y="1549400"/>
              <a:ext cx="355600" cy="355600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14" name="Rectangle 6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073400" y="1549400"/>
              <a:ext cx="1371600" cy="3556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15" name="Rectangle 7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445000" y="1549400"/>
              <a:ext cx="965200" cy="355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M</a:t>
              </a:r>
            </a:p>
          </p:txBody>
        </p:sp>
        <p:sp>
          <p:nvSpPr>
            <p:cNvPr id="16" name="TextBox 15"/>
            <p:cNvSpPr txBox="1"/>
            <p:nvPr>
              <p:custDataLst>
                <p:tags r:id="rId4"/>
              </p:custDataLst>
            </p:nvPr>
          </p:nvSpPr>
          <p:spPr>
            <a:xfrm>
              <a:off x="2721698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7" name="TextBox 16"/>
            <p:cNvSpPr txBox="1"/>
            <p:nvPr>
              <p:custDataLst>
                <p:tags r:id="rId5"/>
              </p:custDataLst>
            </p:nvPr>
          </p:nvSpPr>
          <p:spPr>
            <a:xfrm>
              <a:off x="3589001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8" name="TextBox 17"/>
            <p:cNvSpPr txBox="1"/>
            <p:nvPr>
              <p:custDataLst>
                <p:tags r:id="rId6"/>
              </p:custDataLst>
            </p:nvPr>
          </p:nvSpPr>
          <p:spPr>
            <a:xfrm>
              <a:off x="4771379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3185483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Rounding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The IEEE 754 standard actually specifies different rounding modes:</a:t>
                </a:r>
              </a:p>
              <a:p>
                <a:pPr lvl="1"/>
                <a:r>
                  <a:rPr lang="en-US" dirty="0">
                    <a:solidFill>
                      <a:srgbClr val="FF0000"/>
                    </a:solidFill>
                  </a:rPr>
                  <a:t>Round to nearest, ties to nearest even digit</a:t>
                </a:r>
              </a:p>
              <a:p>
                <a:pPr lvl="1"/>
                <a:r>
                  <a:rPr lang="en-US" dirty="0"/>
                  <a:t>Round toward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+∞</m:t>
                    </m:r>
                  </m:oMath>
                </a14:m>
                <a:r>
                  <a:rPr lang="en-US" dirty="0"/>
                  <a:t> (round up)</a:t>
                </a:r>
              </a:p>
              <a:p>
                <a:pPr lvl="1"/>
                <a:r>
                  <a:rPr lang="en-US" dirty="0"/>
                  <a:t>Round toward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−∞</m:t>
                    </m:r>
                  </m:oMath>
                </a14:m>
                <a:r>
                  <a:rPr lang="en-US" dirty="0"/>
                  <a:t> (round down)</a:t>
                </a:r>
              </a:p>
              <a:p>
                <a:pPr lvl="1"/>
                <a:r>
                  <a:rPr lang="en-US" dirty="0"/>
                  <a:t>Round toward 0 (truncation)</a:t>
                </a:r>
              </a:p>
              <a:p>
                <a:pPr lvl="2"/>
                <a:endParaRPr lang="en-US" dirty="0"/>
              </a:p>
              <a:p>
                <a:r>
                  <a:rPr lang="en-US" dirty="0"/>
                  <a:t>In our tiny example:</a:t>
                </a:r>
              </a:p>
              <a:p>
                <a:pPr lvl="1"/>
                <a:r>
                  <a:rPr lang="en-US" dirty="0"/>
                  <a:t>Man = 1.001 01 rounded to M = 0b001</a:t>
                </a:r>
              </a:p>
              <a:p>
                <a:pPr lvl="1"/>
                <a:r>
                  <a:rPr lang="en-US" dirty="0"/>
                  <a:t>Man = 1.001 11 rounded to M = 0b010</a:t>
                </a:r>
              </a:p>
              <a:p>
                <a:pPr lvl="1"/>
                <a:r>
                  <a:rPr lang="en-US" dirty="0"/>
                  <a:t>Man = 1.001 10 rounded to M = 0b010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8"/>
                <a:stretch>
                  <a:fillRect l="-291" t="-1103" b="-12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BE8339-D2AD-46DC-A898-FD1E949067F0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5" name="Rounded Rectangle 4"/>
          <p:cNvSpPr/>
          <p:nvPr/>
        </p:nvSpPr>
        <p:spPr bwMode="auto">
          <a:xfrm>
            <a:off x="7315200" y="365760"/>
            <a:ext cx="1645920" cy="914400"/>
          </a:xfrm>
          <a:prstGeom prst="roundRect">
            <a:avLst/>
          </a:prstGeom>
          <a:noFill/>
          <a:ln w="25400" cap="flat" cmpd="sng" algn="ctr">
            <a:solidFill>
              <a:srgbClr val="CC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45720" rIns="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0" dirty="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rPr>
              <a:t>This is extra (non-testable) material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6309360" y="4480560"/>
            <a:ext cx="2692400" cy="817265"/>
            <a:chOff x="2717800" y="1549400"/>
            <a:chExt cx="2692400" cy="817265"/>
          </a:xfrm>
        </p:grpSpPr>
        <p:sp>
          <p:nvSpPr>
            <p:cNvPr id="7" name="Rectangle 5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717800" y="1549400"/>
              <a:ext cx="355600" cy="355600"/>
            </a:xfrm>
            <a:prstGeom prst="rect">
              <a:avLst/>
            </a:prstGeom>
            <a:solidFill>
              <a:srgbClr val="FFFF99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S</a:t>
              </a:r>
            </a:p>
          </p:txBody>
        </p:sp>
        <p:sp>
          <p:nvSpPr>
            <p:cNvPr id="8" name="Rectangle 6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3073400" y="1549400"/>
              <a:ext cx="1371600" cy="355600"/>
            </a:xfrm>
            <a:prstGeom prst="rect">
              <a:avLst/>
            </a:prstGeom>
            <a:solidFill>
              <a:srgbClr val="EFBFB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9" name="Rectangle 7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445000" y="1549400"/>
              <a:ext cx="965200" cy="3556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487" tIns="44450" rIns="90487" bIns="44450" anchor="ctr"/>
            <a:lstStyle/>
            <a:p>
              <a:pPr algn="ctr">
                <a:lnSpc>
                  <a:spcPct val="100000"/>
                </a:lnSpc>
              </a:pPr>
              <a:r>
                <a:rPr lang="en-US" dirty="0">
                  <a:latin typeface="Courier New" panose="02070309020205020404" pitchFamily="49" charset="0"/>
                  <a:cs typeface="Courier New" panose="02070309020205020404" pitchFamily="49" charset="0"/>
                </a:rPr>
                <a:t>M</a:t>
              </a:r>
            </a:p>
          </p:txBody>
        </p:sp>
        <p:sp>
          <p:nvSpPr>
            <p:cNvPr id="10" name="TextBox 9"/>
            <p:cNvSpPr txBox="1"/>
            <p:nvPr>
              <p:custDataLst>
                <p:tags r:id="rId4"/>
              </p:custDataLst>
            </p:nvPr>
          </p:nvSpPr>
          <p:spPr>
            <a:xfrm>
              <a:off x="2721698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</a:p>
          </p:txBody>
        </p:sp>
        <p:sp>
          <p:nvSpPr>
            <p:cNvPr id="11" name="TextBox 10"/>
            <p:cNvSpPr txBox="1"/>
            <p:nvPr>
              <p:custDataLst>
                <p:tags r:id="rId5"/>
              </p:custDataLst>
            </p:nvPr>
          </p:nvSpPr>
          <p:spPr>
            <a:xfrm>
              <a:off x="3589001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</a:p>
          </p:txBody>
        </p:sp>
        <p:sp>
          <p:nvSpPr>
            <p:cNvPr id="12" name="TextBox 11"/>
            <p:cNvSpPr txBox="1"/>
            <p:nvPr>
              <p:custDataLst>
                <p:tags r:id="rId6"/>
              </p:custDataLst>
            </p:nvPr>
          </p:nvSpPr>
          <p:spPr>
            <a:xfrm>
              <a:off x="4771379" y="1905000"/>
              <a:ext cx="340158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b="0" dirty="0">
                  <a:latin typeface="Calibri" panose="020F0502020204030204" pitchFamily="34" charset="0"/>
                  <a:cs typeface="Calibri" panose="020F0502020204030204" pitchFamily="34" charset="0"/>
                </a:rPr>
                <a:t>3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8977276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Precision and Accuracy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Precision</a:t>
            </a:r>
            <a:r>
              <a:rPr lang="en-US" dirty="0"/>
              <a:t> is a count of the number of bits in a computer word used to represent a value</a:t>
            </a:r>
          </a:p>
          <a:p>
            <a:pPr lvl="1"/>
            <a:r>
              <a:rPr lang="en-US" dirty="0"/>
              <a:t>Capacity for accuracy</a:t>
            </a:r>
          </a:p>
          <a:p>
            <a:r>
              <a:rPr lang="en-US" dirty="0">
                <a:solidFill>
                  <a:srgbClr val="FF0000"/>
                </a:solidFill>
              </a:rPr>
              <a:t>Accuracy </a:t>
            </a:r>
            <a:r>
              <a:rPr lang="en-US" dirty="0"/>
              <a:t>is a measure of the difference between the </a:t>
            </a:r>
            <a:r>
              <a:rPr lang="en-US" i="1" dirty="0"/>
              <a:t>actual value of a number</a:t>
            </a:r>
            <a:r>
              <a:rPr lang="en-US" dirty="0"/>
              <a:t> and its computer representation</a:t>
            </a:r>
          </a:p>
          <a:p>
            <a:pPr lvl="1">
              <a:spcBef>
                <a:spcPts val="3000"/>
              </a:spcBef>
            </a:pPr>
            <a:r>
              <a:rPr lang="en-US" i="1" dirty="0"/>
              <a:t>High precision permits high accuracy but doesn’t guarantee it.  It is possible to have high precision but low accuracy.</a:t>
            </a:r>
          </a:p>
          <a:p>
            <a:pPr lvl="1"/>
            <a:r>
              <a:rPr lang="en-US" b="1" dirty="0"/>
              <a:t>Example:</a:t>
            </a:r>
            <a:r>
              <a:rPr lang="en-US" i="1" dirty="0"/>
              <a:t>  </a:t>
            </a:r>
            <a:r>
              <a:rPr lang="en-US" dirty="0">
                <a:latin typeface="Courier New" charset="0"/>
              </a:rPr>
              <a:t>float pi = 3.14;</a:t>
            </a:r>
            <a:endParaRPr lang="en-US" dirty="0"/>
          </a:p>
          <a:p>
            <a:pPr lvl="2"/>
            <a:r>
              <a:rPr lang="en-US" dirty="0">
                <a:latin typeface="Courier New" pitchFamily="49" charset="0"/>
                <a:cs typeface="Courier New" pitchFamily="49" charset="0"/>
              </a:rPr>
              <a:t>pi</a:t>
            </a:r>
            <a:r>
              <a:rPr lang="en-US" dirty="0"/>
              <a:t> will be represented using all 24 bits of the mantissa (highly precise), but is only an approximation (not accurate)</a:t>
            </a:r>
            <a:endParaRPr lang="en-US" dirty="0">
              <a:latin typeface="Courier New" charset="0"/>
            </a:endParaRPr>
          </a:p>
          <a:p>
            <a:endParaRPr lang="en-US" i="1" dirty="0"/>
          </a:p>
          <a:p>
            <a:pPr>
              <a:buFont typeface="Times" charset="0"/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660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eaLnBrk="1" hangingPunct="1">
              <a:defRPr/>
            </a:pPr>
            <a:r>
              <a:rPr lang="en-US" dirty="0"/>
              <a:t>Need Greater Precision?</a:t>
            </a:r>
          </a:p>
        </p:txBody>
      </p:sp>
      <p:sp>
        <p:nvSpPr>
          <p:cNvPr id="43011" name="Rectangle 3"/>
          <p:cNvSpPr>
            <a:spLocks noGrp="1" noChangeArrowheads="1"/>
          </p:cNvSpPr>
          <p:nvPr>
            <p:ph idx="1"/>
          </p:nvPr>
        </p:nvSpPr>
        <p:spPr>
          <a:xfrm>
            <a:off x="393192" y="1362456"/>
            <a:ext cx="8366760" cy="4974336"/>
          </a:xfrm>
        </p:spPr>
        <p:txBody>
          <a:bodyPr>
            <a:noAutofit/>
          </a:bodyPr>
          <a:lstStyle/>
          <a:p>
            <a:pPr eaLnBrk="1" hangingPunct="1"/>
            <a:r>
              <a:rPr lang="en-US" dirty="0">
                <a:solidFill>
                  <a:srgbClr val="FF0000"/>
                </a:solidFill>
                <a:cs typeface="Calibri" panose="020F0502020204030204" pitchFamily="34" charset="0"/>
              </a:rPr>
              <a:t>Double Precision</a:t>
            </a:r>
            <a:r>
              <a:rPr lang="en-US" dirty="0">
                <a:cs typeface="Calibri" panose="020F0502020204030204" pitchFamily="34" charset="0"/>
              </a:rPr>
              <a:t> (vs. Single Precision) in 64 bits</a:t>
            </a:r>
          </a:p>
          <a:p>
            <a:pPr eaLnBrk="1" hangingPunct="1"/>
            <a:endParaRPr lang="en-US" dirty="0">
              <a:cs typeface="Calibri" panose="020F0502020204030204" pitchFamily="34" charset="0"/>
            </a:endParaRPr>
          </a:p>
          <a:p>
            <a:pPr eaLnBrk="1" hangingPunct="1"/>
            <a:endParaRPr lang="en-US" dirty="0">
              <a:cs typeface="Calibri" panose="020F0502020204030204" pitchFamily="34" charset="0"/>
            </a:endParaRPr>
          </a:p>
          <a:p>
            <a:pPr eaLnBrk="1" hangingPunct="1"/>
            <a:endParaRPr lang="en-US" dirty="0">
              <a:cs typeface="Calibri" panose="020F0502020204030204" pitchFamily="34" charset="0"/>
            </a:endParaRPr>
          </a:p>
          <a:p>
            <a:pPr eaLnBrk="1" hangingPunct="1"/>
            <a:endParaRPr lang="en-US" dirty="0">
              <a:cs typeface="Calibri" panose="020F0502020204030204" pitchFamily="34" charset="0"/>
            </a:endParaRPr>
          </a:p>
          <a:p>
            <a:pPr lvl="1"/>
            <a:r>
              <a:rPr lang="en-US" sz="2400" dirty="0">
                <a:cs typeface="Calibri" panose="020F0502020204030204" pitchFamily="34" charset="0"/>
              </a:rPr>
              <a:t>C variable declared as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double</a:t>
            </a:r>
          </a:p>
          <a:p>
            <a:pPr lvl="1"/>
            <a:r>
              <a:rPr lang="en-US" sz="2400" dirty="0">
                <a:cs typeface="Calibri" panose="020F0502020204030204" pitchFamily="34" charset="0"/>
              </a:rPr>
              <a:t>Exponent bias is now 2</a:t>
            </a:r>
            <a:r>
              <a:rPr lang="en-US" sz="2400" baseline="30000" dirty="0">
                <a:cs typeface="Calibri" panose="020F0502020204030204" pitchFamily="34" charset="0"/>
              </a:rPr>
              <a:t>10</a:t>
            </a:r>
            <a:r>
              <a:rPr lang="en-US" dirty="0">
                <a:cs typeface="Calibri" panose="020F0502020204030204" pitchFamily="34" charset="0"/>
              </a:rPr>
              <a:t>–1</a:t>
            </a:r>
            <a:r>
              <a:rPr lang="en-US" sz="2400" dirty="0">
                <a:cs typeface="Calibri" panose="020F0502020204030204" pitchFamily="34" charset="0"/>
              </a:rPr>
              <a:t> = 1023</a:t>
            </a:r>
          </a:p>
          <a:p>
            <a:pPr lvl="1"/>
            <a:r>
              <a:rPr lang="en-US" sz="2400" b="1" dirty="0">
                <a:cs typeface="Calibri" panose="020F0502020204030204" pitchFamily="34" charset="0"/>
              </a:rPr>
              <a:t>Advantages:</a:t>
            </a:r>
            <a:r>
              <a:rPr lang="en-US" sz="2400" dirty="0">
                <a:cs typeface="Calibri" panose="020F0502020204030204" pitchFamily="34" charset="0"/>
              </a:rPr>
              <a:t> 	greater precision (larger mantissa), </a:t>
            </a:r>
            <a:br>
              <a:rPr lang="en-US" sz="2400" dirty="0">
                <a:cs typeface="Calibri" panose="020F0502020204030204" pitchFamily="34" charset="0"/>
              </a:rPr>
            </a:br>
            <a:r>
              <a:rPr lang="en-US" sz="2400" dirty="0">
                <a:cs typeface="Calibri" panose="020F0502020204030204" pitchFamily="34" charset="0"/>
              </a:rPr>
              <a:t>			greater range (larger exponent)</a:t>
            </a:r>
          </a:p>
          <a:p>
            <a:pPr lvl="1"/>
            <a:r>
              <a:rPr lang="en-US" b="1" dirty="0">
                <a:cs typeface="Calibri" panose="020F0502020204030204" pitchFamily="34" charset="0"/>
              </a:rPr>
              <a:t>Disadvantages:</a:t>
            </a:r>
            <a:r>
              <a:rPr lang="en-US" dirty="0">
                <a:cs typeface="Calibri" panose="020F0502020204030204" pitchFamily="34" charset="0"/>
              </a:rPr>
              <a:t>	more bits used,</a:t>
            </a:r>
            <a:br>
              <a:rPr lang="en-US" dirty="0">
                <a:cs typeface="Calibri" panose="020F0502020204030204" pitchFamily="34" charset="0"/>
              </a:rPr>
            </a:br>
            <a:r>
              <a:rPr lang="en-US" dirty="0">
                <a:cs typeface="Calibri" panose="020F0502020204030204" pitchFamily="34" charset="0"/>
              </a:rPr>
              <a:t>			slower to manipulate</a:t>
            </a:r>
            <a:endParaRPr lang="en-US" sz="2400" dirty="0">
              <a:cs typeface="Calibri" panose="020F0502020204030204" pitchFamily="34" charset="0"/>
            </a:endParaRPr>
          </a:p>
          <a:p>
            <a:pPr lvl="1"/>
            <a:endParaRPr lang="en-US" sz="2400" dirty="0">
              <a:cs typeface="Calibri" panose="020F0502020204030204" pitchFamily="34" charset="0"/>
            </a:endParaRPr>
          </a:p>
          <a:p>
            <a:pPr eaLnBrk="1" hangingPunct="1"/>
            <a:endParaRPr lang="en-US" dirty="0">
              <a:ea typeface="ＭＳ Ｐゴシック" pitchFamily="34" charset="-128"/>
              <a:cs typeface="Calibri" panose="020F050202020403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15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256032" y="2011680"/>
            <a:ext cx="8631936" cy="1502231"/>
            <a:chOff x="274320" y="2011680"/>
            <a:chExt cx="8631936" cy="1502231"/>
          </a:xfrm>
        </p:grpSpPr>
        <p:grpSp>
          <p:nvGrpSpPr>
            <p:cNvPr id="27" name="Group 13"/>
            <p:cNvGrpSpPr/>
            <p:nvPr/>
          </p:nvGrpSpPr>
          <p:grpSpPr>
            <a:xfrm>
              <a:off x="548640" y="2011680"/>
              <a:ext cx="8077413" cy="770712"/>
              <a:chOff x="642259" y="2155368"/>
              <a:chExt cx="8077413" cy="770712"/>
            </a:xfrm>
          </p:grpSpPr>
          <p:grpSp>
            <p:nvGrpSpPr>
              <p:cNvPr id="28" name="Group 31"/>
              <p:cNvGrpSpPr/>
              <p:nvPr/>
            </p:nvGrpSpPr>
            <p:grpSpPr>
              <a:xfrm>
                <a:off x="731520" y="2468880"/>
                <a:ext cx="7900416" cy="457200"/>
                <a:chOff x="914400" y="2468880"/>
                <a:chExt cx="7900416" cy="457200"/>
              </a:xfrm>
            </p:grpSpPr>
            <p:sp>
              <p:nvSpPr>
                <p:cNvPr id="32" name="Rectangle 31"/>
                <p:cNvSpPr/>
                <p:nvPr/>
              </p:nvSpPr>
              <p:spPr>
                <a:xfrm>
                  <a:off x="914400" y="2468880"/>
                  <a:ext cx="246888" cy="457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>
                      <a:solidFill>
                        <a:srgbClr val="FFC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</a:t>
                  </a:r>
                </a:p>
              </p:txBody>
            </p:sp>
            <p:sp>
              <p:nvSpPr>
                <p:cNvPr id="33" name="Rectangle 32"/>
                <p:cNvSpPr/>
                <p:nvPr/>
              </p:nvSpPr>
              <p:spPr>
                <a:xfrm>
                  <a:off x="1161288" y="2468880"/>
                  <a:ext cx="2715768" cy="457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lIns="0" rIns="0" rtlCol="0" anchor="ctr"/>
                <a:lstStyle/>
                <a:p>
                  <a:pPr algn="ctr"/>
                  <a:r>
                    <a:rPr lang="en-US" sz="2800" b="1" dirty="0">
                      <a:solidFill>
                        <a:srgbClr val="0070C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E </a:t>
                  </a:r>
                  <a:r>
                    <a:rPr lang="en-US" sz="2800" dirty="0">
                      <a:solidFill>
                        <a:srgbClr val="0070C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(11)</a:t>
                  </a:r>
                </a:p>
              </p:txBody>
            </p:sp>
            <p:sp>
              <p:nvSpPr>
                <p:cNvPr id="34" name="Rectangle 33"/>
                <p:cNvSpPr/>
                <p:nvPr/>
              </p:nvSpPr>
              <p:spPr>
                <a:xfrm>
                  <a:off x="3877056" y="2468880"/>
                  <a:ext cx="4937760" cy="457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>
                      <a:solidFill>
                        <a:srgbClr val="C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M </a:t>
                  </a:r>
                  <a:r>
                    <a:rPr lang="en-US" sz="2800" dirty="0">
                      <a:solidFill>
                        <a:srgbClr val="C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(20 of 52)</a:t>
                  </a:r>
                </a:p>
              </p:txBody>
            </p:sp>
          </p:grpSp>
          <p:sp>
            <p:nvSpPr>
              <p:cNvPr id="29" name="TextBox 28"/>
              <p:cNvSpPr txBox="1"/>
              <p:nvPr/>
            </p:nvSpPr>
            <p:spPr>
              <a:xfrm>
                <a:off x="642259" y="2155369"/>
                <a:ext cx="7617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63 62</a:t>
                </a: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3319272" y="2155368"/>
                <a:ext cx="7617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52 51</a:t>
                </a:r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>
                <a:off x="8275320" y="2161902"/>
                <a:ext cx="44435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32</a:t>
                </a:r>
              </a:p>
            </p:txBody>
          </p:sp>
        </p:grpSp>
        <p:grpSp>
          <p:nvGrpSpPr>
            <p:cNvPr id="35" name="Group 13"/>
            <p:cNvGrpSpPr/>
            <p:nvPr/>
          </p:nvGrpSpPr>
          <p:grpSpPr>
            <a:xfrm>
              <a:off x="548640" y="2743200"/>
              <a:ext cx="8059478" cy="770711"/>
              <a:chOff x="642259" y="2155369"/>
              <a:chExt cx="8059478" cy="770711"/>
            </a:xfrm>
          </p:grpSpPr>
          <p:sp>
            <p:nvSpPr>
              <p:cNvPr id="42" name="Rectangle 41"/>
              <p:cNvSpPr/>
              <p:nvPr/>
            </p:nvSpPr>
            <p:spPr>
              <a:xfrm>
                <a:off x="733699" y="2468880"/>
                <a:ext cx="7900416" cy="457200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800" b="1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M </a:t>
                </a:r>
                <a:r>
                  <a:rPr lang="en-US" sz="2800" dirty="0">
                    <a:solidFill>
                      <a:srgbClr val="C00000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(32 of 52)</a:t>
                </a:r>
              </a:p>
            </p:txBody>
          </p:sp>
          <p:sp>
            <p:nvSpPr>
              <p:cNvPr id="37" name="TextBox 36"/>
              <p:cNvSpPr txBox="1"/>
              <p:nvPr/>
            </p:nvSpPr>
            <p:spPr>
              <a:xfrm>
                <a:off x="642259" y="2155369"/>
                <a:ext cx="44435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31</a:t>
                </a:r>
              </a:p>
            </p:txBody>
          </p:sp>
          <p:sp>
            <p:nvSpPr>
              <p:cNvPr id="39" name="TextBox 38"/>
              <p:cNvSpPr txBox="1"/>
              <p:nvPr/>
            </p:nvSpPr>
            <p:spPr>
              <a:xfrm>
                <a:off x="8387227" y="2161902"/>
                <a:ext cx="31451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</p:grpSp>
        <p:cxnSp>
          <p:nvCxnSpPr>
            <p:cNvPr id="44" name="Straight Arrow Connector 43"/>
            <p:cNvCxnSpPr/>
            <p:nvPr/>
          </p:nvCxnSpPr>
          <p:spPr>
            <a:xfrm>
              <a:off x="8540496" y="2560320"/>
              <a:ext cx="36576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Arrow Connector 45"/>
            <p:cNvCxnSpPr/>
            <p:nvPr/>
          </p:nvCxnSpPr>
          <p:spPr>
            <a:xfrm>
              <a:off x="274320" y="3291840"/>
              <a:ext cx="36576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31945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8846102" y="6580136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16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9823" y="364030"/>
            <a:ext cx="8405982" cy="566822"/>
          </a:xfrm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3970">
              <a:spcBef>
                <a:spcPts val="100"/>
              </a:spcBef>
            </a:pPr>
            <a:r>
              <a:rPr spc="-5" dirty="0"/>
              <a:t>Floating Point Numbers</a:t>
            </a:r>
            <a:r>
              <a:rPr spc="-25" dirty="0"/>
              <a:t> </a:t>
            </a:r>
            <a:r>
              <a:rPr spc="-5" dirty="0"/>
              <a:t>Summary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685290" y="2222500"/>
          <a:ext cx="5760717" cy="2364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20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12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Exponent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Significand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Meaning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10" dirty="0">
                          <a:solidFill>
                            <a:srgbClr val="CC0000"/>
                          </a:solidFill>
                          <a:latin typeface="Calibri"/>
                          <a:cs typeface="Calibri"/>
                        </a:rPr>
                        <a:t>1-254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5" dirty="0">
                          <a:solidFill>
                            <a:srgbClr val="CC0000"/>
                          </a:solidFill>
                          <a:latin typeface="Calibri"/>
                          <a:cs typeface="Calibri"/>
                        </a:rPr>
                        <a:t>anything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dirty="0">
                          <a:solidFill>
                            <a:srgbClr val="CC0000"/>
                          </a:solidFill>
                          <a:latin typeface="Calibri"/>
                          <a:cs typeface="Calibri"/>
                        </a:rPr>
                        <a:t>± fl.</a:t>
                      </a:r>
                      <a:r>
                        <a:rPr sz="2100" spc="-30" dirty="0">
                          <a:solidFill>
                            <a:srgbClr val="CC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00" spc="-5" dirty="0">
                          <a:solidFill>
                            <a:srgbClr val="CC0000"/>
                          </a:solidFill>
                          <a:latin typeface="Calibri"/>
                          <a:cs typeface="Calibri"/>
                        </a:rPr>
                        <a:t>pt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51165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32064" y="755556"/>
            <a:ext cx="5043180" cy="566822"/>
          </a:xfrm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Representing</a:t>
            </a:r>
            <a:r>
              <a:rPr spc="-60" dirty="0"/>
              <a:t> </a:t>
            </a:r>
            <a:r>
              <a:rPr spc="-5" dirty="0"/>
              <a:t>Zero</a:t>
            </a:r>
          </a:p>
        </p:txBody>
      </p:sp>
      <p:sp>
        <p:nvSpPr>
          <p:cNvPr id="3" name="object 3"/>
          <p:cNvSpPr/>
          <p:nvPr/>
        </p:nvSpPr>
        <p:spPr>
          <a:xfrm>
            <a:off x="5575244" y="2464161"/>
            <a:ext cx="858519" cy="233045"/>
          </a:xfrm>
          <a:custGeom>
            <a:avLst/>
            <a:gdLst/>
            <a:ahLst/>
            <a:cxnLst/>
            <a:rect l="l" t="t" r="r" b="b"/>
            <a:pathLst>
              <a:path w="858520" h="233044">
                <a:moveTo>
                  <a:pt x="781773" y="27797"/>
                </a:moveTo>
                <a:lnTo>
                  <a:pt x="0" y="213992"/>
                </a:lnTo>
                <a:lnTo>
                  <a:pt x="4414" y="232524"/>
                </a:lnTo>
                <a:lnTo>
                  <a:pt x="786187" y="46328"/>
                </a:lnTo>
                <a:lnTo>
                  <a:pt x="781773" y="27797"/>
                </a:lnTo>
                <a:close/>
              </a:path>
              <a:path w="858520" h="233044">
                <a:moveTo>
                  <a:pt x="851606" y="24855"/>
                </a:moveTo>
                <a:lnTo>
                  <a:pt x="794128" y="24855"/>
                </a:lnTo>
                <a:lnTo>
                  <a:pt x="798541" y="43385"/>
                </a:lnTo>
                <a:lnTo>
                  <a:pt x="786187" y="46328"/>
                </a:lnTo>
                <a:lnTo>
                  <a:pt x="792807" y="74126"/>
                </a:lnTo>
                <a:lnTo>
                  <a:pt x="851606" y="24855"/>
                </a:lnTo>
                <a:close/>
              </a:path>
              <a:path w="858520" h="233044">
                <a:moveTo>
                  <a:pt x="794128" y="24855"/>
                </a:moveTo>
                <a:lnTo>
                  <a:pt x="781773" y="27797"/>
                </a:lnTo>
                <a:lnTo>
                  <a:pt x="786187" y="46328"/>
                </a:lnTo>
                <a:lnTo>
                  <a:pt x="798541" y="43385"/>
                </a:lnTo>
                <a:lnTo>
                  <a:pt x="794128" y="24855"/>
                </a:lnTo>
                <a:close/>
              </a:path>
              <a:path w="858520" h="233044">
                <a:moveTo>
                  <a:pt x="775153" y="0"/>
                </a:moveTo>
                <a:lnTo>
                  <a:pt x="781773" y="27797"/>
                </a:lnTo>
                <a:lnTo>
                  <a:pt x="794128" y="24855"/>
                </a:lnTo>
                <a:lnTo>
                  <a:pt x="851606" y="24855"/>
                </a:lnTo>
                <a:lnTo>
                  <a:pt x="858107" y="19408"/>
                </a:lnTo>
                <a:lnTo>
                  <a:pt x="775153" y="0"/>
                </a:lnTo>
                <a:close/>
              </a:path>
            </a:pathLst>
          </a:custGeom>
          <a:solidFill>
            <a:srgbClr val="741B4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802549" y="3794956"/>
          <a:ext cx="5925820" cy="342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1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8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24765">
                        <a:lnSpc>
                          <a:spcPts val="2505"/>
                        </a:lnSpc>
                      </a:pPr>
                      <a:r>
                        <a:rPr sz="2100" b="1" dirty="0">
                          <a:solidFill>
                            <a:srgbClr val="FFC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>
                        <a:lnSpc>
                          <a:spcPts val="2505"/>
                        </a:lnSpc>
                      </a:pPr>
                      <a:r>
                        <a:rPr sz="2100" b="1" spc="-5" dirty="0">
                          <a:solidFill>
                            <a:srgbClr val="4F81BD"/>
                          </a:solidFill>
                          <a:latin typeface="Calibri"/>
                          <a:cs typeface="Calibri"/>
                        </a:rPr>
                        <a:t>00000000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05"/>
                        </a:lnSpc>
                      </a:pPr>
                      <a:r>
                        <a:rPr sz="2100" b="1" spc="-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00000000000000000000000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xfrm>
            <a:off x="7436156" y="4816229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17</a:t>
            </a:fld>
            <a:endParaRPr dirty="0"/>
          </a:p>
        </p:txBody>
      </p:sp>
      <p:graphicFrame>
        <p:nvGraphicFramePr>
          <p:cNvPr id="5" name="object 5"/>
          <p:cNvGraphicFramePr>
            <a:graphicFrameLocks noGrp="1"/>
          </p:cNvGraphicFramePr>
          <p:nvPr/>
        </p:nvGraphicFramePr>
        <p:xfrm>
          <a:off x="1809808" y="4673063"/>
          <a:ext cx="5925820" cy="342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1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8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24765">
                        <a:lnSpc>
                          <a:spcPts val="2505"/>
                        </a:lnSpc>
                      </a:pPr>
                      <a:r>
                        <a:rPr sz="2100" b="1" dirty="0">
                          <a:solidFill>
                            <a:srgbClr val="FFC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>
                        <a:lnSpc>
                          <a:spcPts val="2505"/>
                        </a:lnSpc>
                      </a:pPr>
                      <a:r>
                        <a:rPr sz="2100" b="1" spc="-5" dirty="0">
                          <a:solidFill>
                            <a:srgbClr val="4F81BD"/>
                          </a:solidFill>
                          <a:latin typeface="Calibri"/>
                          <a:cs typeface="Calibri"/>
                        </a:rPr>
                        <a:t>00000000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05"/>
                        </a:lnSpc>
                      </a:pPr>
                      <a:r>
                        <a:rPr sz="2100" b="1" spc="-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00000000000000000000000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6" name="object 6"/>
          <p:cNvSpPr txBox="1"/>
          <p:nvPr/>
        </p:nvSpPr>
        <p:spPr>
          <a:xfrm>
            <a:off x="7622595" y="4470146"/>
            <a:ext cx="12255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680818" y="4165347"/>
            <a:ext cx="4549140" cy="12236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450"/>
              </a:lnSpc>
              <a:spcBef>
                <a:spcPts val="100"/>
              </a:spcBef>
              <a:tabLst>
                <a:tab pos="3343910" algn="l"/>
              </a:tabLst>
            </a:pPr>
            <a:r>
              <a:rPr sz="2100" b="1" spc="-5" dirty="0">
                <a:latin typeface="Calibri"/>
                <a:cs typeface="Calibri"/>
              </a:rPr>
              <a:t>sign</a:t>
            </a:r>
            <a:r>
              <a:rPr sz="2100" b="1" spc="200" dirty="0">
                <a:latin typeface="Calibri"/>
                <a:cs typeface="Calibri"/>
              </a:rPr>
              <a:t> </a:t>
            </a:r>
            <a:r>
              <a:rPr sz="2100" b="1" spc="-5" dirty="0">
                <a:latin typeface="Calibri"/>
                <a:cs typeface="Calibri"/>
              </a:rPr>
              <a:t>exponent	significand</a:t>
            </a:r>
            <a:endParaRPr sz="2100">
              <a:latin typeface="Calibri"/>
              <a:cs typeface="Calibri"/>
            </a:endParaRPr>
          </a:p>
          <a:p>
            <a:pPr marL="149225">
              <a:lnSpc>
                <a:spcPts val="1730"/>
              </a:lnSpc>
              <a:tabLst>
                <a:tab pos="1610995" algn="l"/>
              </a:tabLst>
            </a:pPr>
            <a:r>
              <a:rPr sz="1500" dirty="0">
                <a:latin typeface="Calibri"/>
                <a:cs typeface="Calibri"/>
              </a:rPr>
              <a:t>31 30	23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22</a:t>
            </a:r>
            <a:endParaRPr sz="1500">
              <a:latin typeface="Calibri"/>
              <a:cs typeface="Calibri"/>
            </a:endParaRPr>
          </a:p>
          <a:p>
            <a:pPr>
              <a:spcBef>
                <a:spcPts val="50"/>
              </a:spcBef>
            </a:pPr>
            <a:endParaRPr sz="2200">
              <a:latin typeface="Calibri"/>
              <a:cs typeface="Calibri"/>
            </a:endParaRPr>
          </a:p>
          <a:p>
            <a:pPr marL="19685">
              <a:tabLst>
                <a:tab pos="3351529" algn="l"/>
              </a:tabLst>
            </a:pPr>
            <a:r>
              <a:rPr sz="2100" b="1" spc="-5" dirty="0">
                <a:latin typeface="Calibri"/>
                <a:cs typeface="Calibri"/>
              </a:rPr>
              <a:t>sign</a:t>
            </a:r>
            <a:r>
              <a:rPr sz="2100" b="1" spc="200" dirty="0">
                <a:latin typeface="Calibri"/>
                <a:cs typeface="Calibri"/>
              </a:rPr>
              <a:t> </a:t>
            </a:r>
            <a:r>
              <a:rPr sz="2100" b="1" spc="-5" dirty="0">
                <a:latin typeface="Calibri"/>
                <a:cs typeface="Calibri"/>
              </a:rPr>
              <a:t>exponent	significand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231429" y="1743710"/>
            <a:ext cx="6611620" cy="23869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79755" indent="-257810">
              <a:lnSpc>
                <a:spcPts val="2585"/>
              </a:lnSpc>
              <a:spcBef>
                <a:spcPts val="100"/>
              </a:spcBef>
              <a:buSzPct val="133333"/>
              <a:buFont typeface="Arial"/>
              <a:buChar char="•"/>
              <a:tabLst>
                <a:tab pos="580390" algn="l"/>
              </a:tabLst>
            </a:pPr>
            <a:r>
              <a:rPr sz="2400" spc="-5" dirty="0">
                <a:latin typeface="Calibri"/>
                <a:cs typeface="Calibri"/>
              </a:rPr>
              <a:t>But wait… what </a:t>
            </a:r>
            <a:r>
              <a:rPr sz="2400" dirty="0">
                <a:latin typeface="Calibri"/>
                <a:cs typeface="Calibri"/>
              </a:rPr>
              <a:t>happened </a:t>
            </a:r>
            <a:r>
              <a:rPr sz="2400" spc="-5" dirty="0">
                <a:latin typeface="Calibri"/>
                <a:cs typeface="Calibri"/>
              </a:rPr>
              <a:t>to</a:t>
            </a:r>
            <a:r>
              <a:rPr sz="2400" spc="-3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zero?</a:t>
            </a:r>
            <a:endParaRPr sz="2400">
              <a:latin typeface="Calibri"/>
              <a:cs typeface="Calibri"/>
            </a:endParaRPr>
          </a:p>
          <a:p>
            <a:pPr marL="665480">
              <a:lnSpc>
                <a:spcPts val="3065"/>
              </a:lnSpc>
            </a:pPr>
            <a:r>
              <a:rPr sz="2800" spc="20" dirty="0">
                <a:latin typeface="Arial"/>
                <a:cs typeface="Arial"/>
              </a:rPr>
              <a:t>–</a:t>
            </a:r>
            <a:r>
              <a:rPr sz="2100" spc="20" dirty="0">
                <a:latin typeface="Calibri"/>
                <a:cs typeface="Calibri"/>
              </a:rPr>
              <a:t>Using </a:t>
            </a:r>
            <a:r>
              <a:rPr sz="2100" spc="-5" dirty="0">
                <a:latin typeface="Calibri"/>
                <a:cs typeface="Calibri"/>
              </a:rPr>
              <a:t>standard encoding 0x00000000 </a:t>
            </a:r>
            <a:r>
              <a:rPr sz="2100" dirty="0">
                <a:latin typeface="Calibri"/>
                <a:cs typeface="Calibri"/>
              </a:rPr>
              <a:t>is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1.0×2</a:t>
            </a:r>
            <a:r>
              <a:rPr sz="2100" spc="-7" baseline="23809" dirty="0">
                <a:latin typeface="Calibri"/>
                <a:cs typeface="Calibri"/>
              </a:rPr>
              <a:t>-127</a:t>
            </a:r>
            <a:r>
              <a:rPr sz="2100" spc="-5" dirty="0">
                <a:latin typeface="Calibri"/>
                <a:cs typeface="Calibri"/>
              </a:rPr>
              <a:t>≠0</a:t>
            </a:r>
            <a:endParaRPr sz="2100">
              <a:latin typeface="Calibri"/>
              <a:cs typeface="Calibri"/>
            </a:endParaRPr>
          </a:p>
          <a:p>
            <a:pPr marL="1179830" lvl="1" indent="-172085">
              <a:spcBef>
                <a:spcPts val="40"/>
              </a:spcBef>
              <a:buSzPct val="133333"/>
              <a:buFont typeface="Arial"/>
              <a:buChar char="•"/>
              <a:tabLst>
                <a:tab pos="1180465" algn="l"/>
              </a:tabLst>
            </a:pPr>
            <a:r>
              <a:rPr spc="-5" dirty="0">
                <a:latin typeface="Calibri"/>
                <a:cs typeface="Calibri"/>
              </a:rPr>
              <a:t>All </a:t>
            </a:r>
            <a:r>
              <a:rPr dirty="0">
                <a:latin typeface="Calibri"/>
                <a:cs typeface="Calibri"/>
              </a:rPr>
              <a:t>because of </a:t>
            </a:r>
            <a:r>
              <a:rPr spc="-5" dirty="0">
                <a:latin typeface="Calibri"/>
                <a:cs typeface="Calibri"/>
              </a:rPr>
              <a:t>that </a:t>
            </a:r>
            <a:r>
              <a:rPr dirty="0">
                <a:latin typeface="Calibri"/>
                <a:cs typeface="Calibri"/>
              </a:rPr>
              <a:t>dang </a:t>
            </a:r>
            <a:r>
              <a:rPr spc="-5" dirty="0">
                <a:latin typeface="Calibri"/>
                <a:cs typeface="Calibri"/>
              </a:rPr>
              <a:t>implicit</a:t>
            </a:r>
            <a:r>
              <a:rPr spc="25" dirty="0">
                <a:latin typeface="Calibri"/>
                <a:cs typeface="Calibri"/>
              </a:rPr>
              <a:t> </a:t>
            </a:r>
            <a:r>
              <a:rPr dirty="0">
                <a:latin typeface="Calibri"/>
                <a:cs typeface="Calibri"/>
              </a:rPr>
              <a:t>1</a:t>
            </a:r>
            <a:endParaRPr>
              <a:latin typeface="Calibri"/>
              <a:cs typeface="Calibri"/>
            </a:endParaRPr>
          </a:p>
          <a:p>
            <a:pPr marL="665480">
              <a:lnSpc>
                <a:spcPts val="3035"/>
              </a:lnSpc>
              <a:spcBef>
                <a:spcPts val="585"/>
              </a:spcBef>
            </a:pPr>
            <a:r>
              <a:rPr sz="2800" spc="10" dirty="0">
                <a:solidFill>
                  <a:srgbClr val="FF0000"/>
                </a:solidFill>
                <a:latin typeface="Arial"/>
                <a:cs typeface="Arial"/>
              </a:rPr>
              <a:t>–</a:t>
            </a:r>
            <a:r>
              <a:rPr sz="2100" i="1" spc="10" dirty="0">
                <a:solidFill>
                  <a:srgbClr val="FF0000"/>
                </a:solidFill>
                <a:latin typeface="Calibri"/>
                <a:cs typeface="Calibri"/>
              </a:rPr>
              <a:t>Special </a:t>
            </a:r>
            <a:r>
              <a:rPr sz="2100" i="1" spc="-5" dirty="0">
                <a:solidFill>
                  <a:srgbClr val="FF0000"/>
                </a:solidFill>
                <a:latin typeface="Calibri"/>
                <a:cs typeface="Calibri"/>
              </a:rPr>
              <a:t>case: </a:t>
            </a:r>
            <a:r>
              <a:rPr sz="2100" spc="-5" dirty="0">
                <a:solidFill>
                  <a:srgbClr val="4F81BD"/>
                </a:solidFill>
                <a:latin typeface="Calibri"/>
                <a:cs typeface="Calibri"/>
              </a:rPr>
              <a:t>Exp </a:t>
            </a:r>
            <a:r>
              <a:rPr sz="2100" spc="-5" dirty="0">
                <a:latin typeface="Calibri"/>
                <a:cs typeface="Calibri"/>
              </a:rPr>
              <a:t>and </a:t>
            </a:r>
            <a:r>
              <a:rPr sz="2100" spc="-5" dirty="0">
                <a:solidFill>
                  <a:srgbClr val="C0504D"/>
                </a:solidFill>
                <a:latin typeface="Calibri"/>
                <a:cs typeface="Calibri"/>
              </a:rPr>
              <a:t>Significand </a:t>
            </a:r>
            <a:r>
              <a:rPr sz="2100" spc="-5" dirty="0">
                <a:latin typeface="Calibri"/>
                <a:cs typeface="Calibri"/>
              </a:rPr>
              <a:t>all </a:t>
            </a:r>
            <a:r>
              <a:rPr sz="2100" dirty="0">
                <a:latin typeface="Calibri"/>
                <a:cs typeface="Calibri"/>
              </a:rPr>
              <a:t>zeros =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0</a:t>
            </a:r>
            <a:endParaRPr sz="2100">
              <a:latin typeface="Calibri"/>
              <a:cs typeface="Calibri"/>
            </a:endParaRPr>
          </a:p>
          <a:p>
            <a:pPr marL="665480">
              <a:lnSpc>
                <a:spcPts val="3035"/>
              </a:lnSpc>
            </a:pPr>
            <a:r>
              <a:rPr sz="2800" spc="30" dirty="0">
                <a:latin typeface="Arial"/>
                <a:cs typeface="Arial"/>
              </a:rPr>
              <a:t>–</a:t>
            </a:r>
            <a:r>
              <a:rPr sz="2100" spc="30" dirty="0">
                <a:latin typeface="Calibri"/>
                <a:cs typeface="Calibri"/>
              </a:rPr>
              <a:t>Two </a:t>
            </a:r>
            <a:r>
              <a:rPr sz="2100" dirty="0">
                <a:latin typeface="Calibri"/>
                <a:cs typeface="Calibri"/>
              </a:rPr>
              <a:t>zeros! </a:t>
            </a:r>
            <a:r>
              <a:rPr sz="2100" spc="-5" dirty="0">
                <a:latin typeface="Calibri"/>
                <a:cs typeface="Calibri"/>
              </a:rPr>
              <a:t>But at </a:t>
            </a:r>
            <a:r>
              <a:rPr sz="2100" dirty="0">
                <a:latin typeface="Calibri"/>
                <a:cs typeface="Calibri"/>
              </a:rPr>
              <a:t>least </a:t>
            </a:r>
            <a:r>
              <a:rPr sz="2100" spc="-5" dirty="0">
                <a:latin typeface="Calibri"/>
                <a:cs typeface="Calibri"/>
              </a:rPr>
              <a:t>0x00000000 </a:t>
            </a:r>
            <a:r>
              <a:rPr sz="2100" dirty="0">
                <a:latin typeface="Calibri"/>
                <a:cs typeface="Calibri"/>
              </a:rPr>
              <a:t>= 0 like</a:t>
            </a:r>
            <a:r>
              <a:rPr sz="2100" spc="-9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integers</a:t>
            </a:r>
            <a:endParaRPr sz="2100">
              <a:latin typeface="Calibri"/>
              <a:cs typeface="Calibri"/>
            </a:endParaRPr>
          </a:p>
          <a:p>
            <a:pPr marL="591185">
              <a:lnSpc>
                <a:spcPts val="1720"/>
              </a:lnSpc>
              <a:spcBef>
                <a:spcPts val="50"/>
              </a:spcBef>
              <a:tabLst>
                <a:tab pos="2052955" algn="l"/>
                <a:tab pos="6396355" algn="l"/>
              </a:tabLst>
            </a:pPr>
            <a:r>
              <a:rPr sz="2250" baseline="1851" dirty="0">
                <a:latin typeface="Calibri"/>
                <a:cs typeface="Calibri"/>
              </a:rPr>
              <a:t>31 30	23 22	</a:t>
            </a:r>
            <a:r>
              <a:rPr sz="1500" dirty="0"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  <a:p>
            <a:pPr marL="25400">
              <a:lnSpc>
                <a:spcPts val="2320"/>
              </a:lnSpc>
            </a:pPr>
            <a:r>
              <a:rPr sz="2000" b="1" spc="-10" dirty="0">
                <a:solidFill>
                  <a:srgbClr val="FFC000"/>
                </a:solidFill>
                <a:latin typeface="Arial"/>
                <a:cs typeface="Arial"/>
              </a:rPr>
              <a:t>+0</a:t>
            </a:r>
            <a:endParaRPr sz="20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77353" y="4696205"/>
            <a:ext cx="25082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b="1" spc="-5" dirty="0">
                <a:solidFill>
                  <a:srgbClr val="FFC000"/>
                </a:solidFill>
                <a:latin typeface="Arial"/>
                <a:cs typeface="Arial"/>
              </a:rPr>
              <a:t>-</a:t>
            </a:r>
            <a:r>
              <a:rPr sz="2000" b="1" dirty="0">
                <a:solidFill>
                  <a:srgbClr val="FFC000"/>
                </a:solidFill>
                <a:latin typeface="Arial"/>
                <a:cs typeface="Arial"/>
              </a:rPr>
              <a:t>0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940452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xfrm>
            <a:off x="7436156" y="4816229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18</a:t>
            </a:fld>
            <a:endParaRPr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7290" y="438211"/>
            <a:ext cx="8405982" cy="566822"/>
          </a:xfrm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3970">
              <a:spcBef>
                <a:spcPts val="100"/>
              </a:spcBef>
            </a:pPr>
            <a:r>
              <a:rPr spc="-5" dirty="0"/>
              <a:t>Floating Point Numbers</a:t>
            </a:r>
            <a:r>
              <a:rPr spc="-25" dirty="0"/>
              <a:t> </a:t>
            </a:r>
            <a:r>
              <a:rPr spc="-5" dirty="0"/>
              <a:t>Summary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685290" y="2222500"/>
          <a:ext cx="5760717" cy="2364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20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12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Exponent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Significand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Meaning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±</a:t>
                      </a:r>
                      <a:r>
                        <a:rPr sz="2100" spc="-10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00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10" dirty="0">
                          <a:latin typeface="Calibri"/>
                          <a:cs typeface="Calibri"/>
                        </a:rPr>
                        <a:t>1-254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anything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 fl.</a:t>
                      </a:r>
                      <a:r>
                        <a:rPr sz="2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pt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54448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Representing </a:t>
            </a:r>
            <a:r>
              <a:rPr dirty="0"/>
              <a:t>±</a:t>
            </a:r>
            <a:r>
              <a:rPr spc="-75" dirty="0"/>
              <a:t> </a:t>
            </a:r>
            <a:r>
              <a:rPr dirty="0"/>
              <a:t>∞</a:t>
            </a: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4294967295"/>
          </p:nvPr>
        </p:nvSpPr>
        <p:spPr>
          <a:xfrm>
            <a:off x="8953500" y="4816475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19</a:t>
            </a:fld>
            <a:endParaRPr dirty="0"/>
          </a:p>
        </p:txBody>
      </p:sp>
      <p:sp>
        <p:nvSpPr>
          <p:cNvPr id="2" name="object 2"/>
          <p:cNvSpPr txBox="1"/>
          <p:nvPr/>
        </p:nvSpPr>
        <p:spPr>
          <a:xfrm>
            <a:off x="1541769" y="1743709"/>
            <a:ext cx="5227955" cy="1864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9875" indent="-257175">
              <a:lnSpc>
                <a:spcPts val="2380"/>
              </a:lnSpc>
              <a:spcBef>
                <a:spcPts val="100"/>
              </a:spcBef>
              <a:buSzPct val="133333"/>
              <a:buFont typeface="Arial"/>
              <a:buChar char="•"/>
              <a:tabLst>
                <a:tab pos="269875" algn="l"/>
              </a:tabLst>
            </a:pPr>
            <a:r>
              <a:rPr sz="2400" spc="-5" dirty="0">
                <a:latin typeface="Calibri"/>
                <a:cs typeface="Calibri"/>
              </a:rPr>
              <a:t>Division </a:t>
            </a:r>
            <a:r>
              <a:rPr sz="2400" dirty="0">
                <a:latin typeface="Calibri"/>
                <a:cs typeface="Calibri"/>
              </a:rPr>
              <a:t>by</a:t>
            </a:r>
            <a:r>
              <a:rPr sz="2400" spc="-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zero</a:t>
            </a:r>
            <a:endParaRPr sz="2400">
              <a:latin typeface="Calibri"/>
              <a:cs typeface="Calibri"/>
            </a:endParaRPr>
          </a:p>
          <a:p>
            <a:pPr marL="673100" lvl="1" indent="-317500">
              <a:lnSpc>
                <a:spcPts val="2330"/>
              </a:lnSpc>
              <a:buSzPct val="133333"/>
              <a:buFont typeface="Arial"/>
              <a:buChar char="–"/>
              <a:tabLst>
                <a:tab pos="673100" algn="l"/>
              </a:tabLst>
            </a:pPr>
            <a:r>
              <a:rPr sz="2100" spc="-5" dirty="0">
                <a:latin typeface="Calibri"/>
                <a:cs typeface="Calibri"/>
              </a:rPr>
              <a:t>infinity </a:t>
            </a:r>
            <a:r>
              <a:rPr sz="2100" dirty="0">
                <a:latin typeface="Calibri"/>
                <a:cs typeface="Calibri"/>
              </a:rPr>
              <a:t>is a</a:t>
            </a:r>
            <a:r>
              <a:rPr sz="2100" spc="-1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number!</a:t>
            </a:r>
            <a:endParaRPr sz="2100">
              <a:latin typeface="Calibri"/>
              <a:cs typeface="Calibri"/>
            </a:endParaRPr>
          </a:p>
          <a:p>
            <a:pPr marL="673100" lvl="1" indent="-317500">
              <a:lnSpc>
                <a:spcPts val="2530"/>
              </a:lnSpc>
              <a:buSzPct val="133333"/>
              <a:buFont typeface="Arial"/>
              <a:buChar char="–"/>
              <a:tabLst>
                <a:tab pos="673100" algn="l"/>
              </a:tabLst>
            </a:pPr>
            <a:r>
              <a:rPr sz="2100" spc="-5" dirty="0">
                <a:latin typeface="Calibri"/>
                <a:cs typeface="Calibri"/>
              </a:rPr>
              <a:t>okay to do further comparison </a:t>
            </a:r>
            <a:r>
              <a:rPr sz="2100" dirty="0">
                <a:latin typeface="Calibri"/>
                <a:cs typeface="Calibri"/>
              </a:rPr>
              <a:t>eg. x/0 &gt;</a:t>
            </a:r>
            <a:r>
              <a:rPr sz="2100" spc="-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y</a:t>
            </a:r>
            <a:endParaRPr sz="2100">
              <a:latin typeface="Calibri"/>
              <a:cs typeface="Calibri"/>
            </a:endParaRPr>
          </a:p>
          <a:p>
            <a:pPr marL="269875" indent="-257175">
              <a:lnSpc>
                <a:spcPts val="2075"/>
              </a:lnSpc>
              <a:buSzPct val="133333"/>
              <a:buFont typeface="Arial"/>
              <a:buChar char="•"/>
              <a:tabLst>
                <a:tab pos="269875" algn="l"/>
              </a:tabLst>
            </a:pPr>
            <a:r>
              <a:rPr sz="2400" spc="-5" dirty="0">
                <a:latin typeface="Calibri"/>
                <a:cs typeface="Calibri"/>
              </a:rPr>
              <a:t>Representation</a:t>
            </a:r>
            <a:endParaRPr sz="2400">
              <a:latin typeface="Calibri"/>
              <a:cs typeface="Calibri"/>
            </a:endParaRPr>
          </a:p>
          <a:p>
            <a:pPr marL="673100" lvl="1" indent="-317500">
              <a:lnSpc>
                <a:spcPts val="2330"/>
              </a:lnSpc>
              <a:buSzPct val="133333"/>
              <a:buFont typeface="Arial"/>
              <a:buChar char="–"/>
              <a:tabLst>
                <a:tab pos="673100" algn="l"/>
              </a:tabLst>
            </a:pPr>
            <a:r>
              <a:rPr sz="2100" spc="-5" dirty="0">
                <a:latin typeface="Calibri"/>
                <a:cs typeface="Calibri"/>
              </a:rPr>
              <a:t>Max </a:t>
            </a:r>
            <a:r>
              <a:rPr sz="2100" b="1" spc="-5" dirty="0">
                <a:solidFill>
                  <a:srgbClr val="4F81BD"/>
                </a:solidFill>
                <a:latin typeface="Calibri"/>
                <a:cs typeface="Calibri"/>
              </a:rPr>
              <a:t>exponent </a:t>
            </a:r>
            <a:r>
              <a:rPr sz="2100" dirty="0">
                <a:latin typeface="Calibri"/>
                <a:cs typeface="Calibri"/>
              </a:rPr>
              <a:t>=</a:t>
            </a:r>
            <a:r>
              <a:rPr sz="2100" spc="-5" dirty="0">
                <a:latin typeface="Calibri"/>
                <a:cs typeface="Calibri"/>
              </a:rPr>
              <a:t> 255</a:t>
            </a:r>
            <a:endParaRPr sz="2100">
              <a:latin typeface="Calibri"/>
              <a:cs typeface="Calibri"/>
            </a:endParaRPr>
          </a:p>
          <a:p>
            <a:pPr marL="673100" lvl="1" indent="-317500">
              <a:lnSpc>
                <a:spcPts val="2830"/>
              </a:lnSpc>
              <a:buSzPct val="133333"/>
              <a:buFont typeface="Arial"/>
              <a:buChar char="–"/>
              <a:tabLst>
                <a:tab pos="673100" algn="l"/>
              </a:tabLst>
            </a:pPr>
            <a:r>
              <a:rPr sz="2100" spc="-5" dirty="0">
                <a:latin typeface="Calibri"/>
                <a:cs typeface="Calibri"/>
              </a:rPr>
              <a:t>all </a:t>
            </a:r>
            <a:r>
              <a:rPr sz="2100" dirty="0">
                <a:latin typeface="Calibri"/>
                <a:cs typeface="Calibri"/>
              </a:rPr>
              <a:t>zero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b="1" spc="-5" dirty="0">
                <a:solidFill>
                  <a:srgbClr val="C0504D"/>
                </a:solidFill>
                <a:latin typeface="Calibri"/>
                <a:cs typeface="Calibri"/>
              </a:rPr>
              <a:t>significand</a:t>
            </a:r>
            <a:endParaRPr sz="21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802549" y="3861216"/>
          <a:ext cx="5925820" cy="342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1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8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24765">
                        <a:lnSpc>
                          <a:spcPts val="2515"/>
                        </a:lnSpc>
                      </a:pPr>
                      <a:r>
                        <a:rPr sz="2100" b="1" dirty="0">
                          <a:solidFill>
                            <a:srgbClr val="FFC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>
                        <a:lnSpc>
                          <a:spcPts val="2515"/>
                        </a:lnSpc>
                      </a:pPr>
                      <a:r>
                        <a:rPr sz="2100" b="1" spc="-5" dirty="0">
                          <a:solidFill>
                            <a:srgbClr val="4F81BD"/>
                          </a:solidFill>
                          <a:latin typeface="Calibri"/>
                          <a:cs typeface="Calibri"/>
                        </a:rPr>
                        <a:t>11111111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15"/>
                        </a:lnSpc>
                      </a:pPr>
                      <a:r>
                        <a:rPr sz="2100" b="1" spc="-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00000000000000000000000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810522" y="3653282"/>
            <a:ext cx="191770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1473835" algn="l"/>
              </a:tabLst>
            </a:pPr>
            <a:r>
              <a:rPr sz="1500" dirty="0">
                <a:latin typeface="Calibri"/>
                <a:cs typeface="Calibri"/>
              </a:rPr>
              <a:t>31 30	23</a:t>
            </a:r>
            <a:r>
              <a:rPr sz="1500" spc="-7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22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15336" y="3659377"/>
            <a:ext cx="12255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12663" y="4232402"/>
            <a:ext cx="121031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100" b="1" spc="-5" dirty="0">
                <a:latin typeface="Calibri"/>
                <a:cs typeface="Calibri"/>
              </a:rPr>
              <a:t>significand</a:t>
            </a:r>
            <a:endParaRPr sz="2100">
              <a:latin typeface="Calibri"/>
              <a:cs typeface="Calibri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809808" y="4739323"/>
          <a:ext cx="5925820" cy="342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1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8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24765">
                        <a:lnSpc>
                          <a:spcPts val="2510"/>
                        </a:lnSpc>
                      </a:pPr>
                      <a:r>
                        <a:rPr sz="2100" b="1" dirty="0">
                          <a:solidFill>
                            <a:srgbClr val="FFC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>
                        <a:lnSpc>
                          <a:spcPts val="2510"/>
                        </a:lnSpc>
                      </a:pPr>
                      <a:r>
                        <a:rPr sz="2100" b="1" spc="-5" dirty="0">
                          <a:solidFill>
                            <a:srgbClr val="4F81BD"/>
                          </a:solidFill>
                          <a:latin typeface="Calibri"/>
                          <a:cs typeface="Calibri"/>
                        </a:rPr>
                        <a:t>11111111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2510"/>
                        </a:lnSpc>
                      </a:pPr>
                      <a:r>
                        <a:rPr sz="2100" b="1" spc="-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00000000000000000000000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1680818" y="4232403"/>
            <a:ext cx="1607820" cy="553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435"/>
              </a:lnSpc>
              <a:spcBef>
                <a:spcPts val="100"/>
              </a:spcBef>
            </a:pPr>
            <a:r>
              <a:rPr sz="2100" b="1" spc="-5" dirty="0">
                <a:latin typeface="Calibri"/>
                <a:cs typeface="Calibri"/>
              </a:rPr>
              <a:t>sign</a:t>
            </a:r>
            <a:r>
              <a:rPr sz="2100" b="1" spc="135" dirty="0">
                <a:latin typeface="Calibri"/>
                <a:cs typeface="Calibri"/>
              </a:rPr>
              <a:t> </a:t>
            </a:r>
            <a:r>
              <a:rPr sz="2100" b="1" spc="-5" dirty="0">
                <a:latin typeface="Calibri"/>
                <a:cs typeface="Calibri"/>
              </a:rPr>
              <a:t>exponent</a:t>
            </a:r>
            <a:endParaRPr sz="2100">
              <a:latin typeface="Calibri"/>
              <a:cs typeface="Calibri"/>
            </a:endParaRPr>
          </a:p>
          <a:p>
            <a:pPr marL="149225">
              <a:lnSpc>
                <a:spcPts val="1714"/>
              </a:lnSpc>
            </a:pPr>
            <a:r>
              <a:rPr sz="1500" dirty="0">
                <a:latin typeface="Calibri"/>
                <a:cs typeface="Calibri"/>
              </a:rPr>
              <a:t>31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30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279188" y="4531105"/>
            <a:ext cx="45593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libri"/>
                <a:cs typeface="Calibri"/>
              </a:rPr>
              <a:t>23</a:t>
            </a:r>
            <a:r>
              <a:rPr sz="1500" spc="-8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22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22595" y="4537202"/>
            <a:ext cx="12255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688077" y="5110226"/>
            <a:ext cx="160782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100" b="1" spc="-5" dirty="0">
                <a:latin typeface="Calibri"/>
                <a:cs typeface="Calibri"/>
              </a:rPr>
              <a:t>sign</a:t>
            </a:r>
            <a:r>
              <a:rPr sz="2100" b="1" spc="135" dirty="0">
                <a:latin typeface="Calibri"/>
                <a:cs typeface="Calibri"/>
              </a:rPr>
              <a:t> </a:t>
            </a:r>
            <a:r>
              <a:rPr sz="2100" b="1" spc="-5" dirty="0">
                <a:latin typeface="Calibri"/>
                <a:cs typeface="Calibri"/>
              </a:rPr>
              <a:t>exponent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019922" y="5110226"/>
            <a:ext cx="121031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100" b="1" spc="-5" dirty="0">
                <a:latin typeface="Calibri"/>
                <a:cs typeface="Calibri"/>
              </a:rPr>
              <a:t>significand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111609" y="3800094"/>
            <a:ext cx="53276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b="1" dirty="0">
                <a:solidFill>
                  <a:srgbClr val="FFC000"/>
                </a:solidFill>
                <a:latin typeface="Arial"/>
                <a:cs typeface="Arial"/>
              </a:rPr>
              <a:t>+</a:t>
            </a:r>
            <a:r>
              <a:rPr sz="2000" b="1" spc="-100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FFC000"/>
                </a:solidFill>
                <a:latin typeface="Arial"/>
                <a:cs typeface="Arial"/>
              </a:rPr>
              <a:t>∞</a:t>
            </a:r>
            <a:endParaRPr sz="32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71336" y="4656582"/>
            <a:ext cx="46926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b="1" dirty="0">
                <a:solidFill>
                  <a:srgbClr val="FFC000"/>
                </a:solidFill>
                <a:latin typeface="Arial"/>
                <a:cs typeface="Arial"/>
              </a:rPr>
              <a:t>-</a:t>
            </a:r>
            <a:r>
              <a:rPr sz="2000" b="1" spc="-9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FFC000"/>
                </a:solidFill>
                <a:latin typeface="Arial"/>
                <a:cs typeface="Arial"/>
              </a:rPr>
              <a:t>∞</a:t>
            </a:r>
            <a:endParaRPr sz="32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45787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Number Representation Revisited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can we represent in one word?</a:t>
            </a:r>
          </a:p>
          <a:p>
            <a:pPr lvl="1"/>
            <a:r>
              <a:rPr lang="en-US" dirty="0"/>
              <a:t>Signed and Unsigned Integers</a:t>
            </a:r>
          </a:p>
          <a:p>
            <a:pPr lvl="1"/>
            <a:r>
              <a:rPr lang="en-US" dirty="0"/>
              <a:t>Characters (ASCII)</a:t>
            </a:r>
          </a:p>
          <a:p>
            <a:pPr lvl="1"/>
            <a:r>
              <a:rPr lang="en-US" dirty="0"/>
              <a:t>Addresses</a:t>
            </a:r>
          </a:p>
          <a:p>
            <a:r>
              <a:rPr lang="en-US" dirty="0"/>
              <a:t>How do we encode the following:</a:t>
            </a:r>
          </a:p>
          <a:p>
            <a:pPr lvl="1"/>
            <a:r>
              <a:rPr lang="en-US" dirty="0"/>
              <a:t>Real numbers (</a:t>
            </a:r>
            <a:r>
              <a:rPr lang="en-US" i="1" dirty="0"/>
              <a:t>e.g.</a:t>
            </a:r>
            <a:r>
              <a:rPr lang="en-US" dirty="0"/>
              <a:t> 3.14159)</a:t>
            </a:r>
          </a:p>
          <a:p>
            <a:pPr lvl="1"/>
            <a:r>
              <a:rPr lang="en-US" dirty="0"/>
              <a:t>Very large numbers (</a:t>
            </a:r>
            <a:r>
              <a:rPr lang="en-US" i="1" dirty="0"/>
              <a:t>e.g.</a:t>
            </a:r>
            <a:r>
              <a:rPr lang="en-US" dirty="0"/>
              <a:t> 6.02×10</a:t>
            </a:r>
            <a:r>
              <a:rPr lang="en-US" baseline="30000" dirty="0"/>
              <a:t>23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Very small numbers (</a:t>
            </a:r>
            <a:r>
              <a:rPr lang="en-US" i="1" dirty="0"/>
              <a:t>e.g.</a:t>
            </a:r>
            <a:r>
              <a:rPr lang="en-US" dirty="0"/>
              <a:t> 6.626×10</a:t>
            </a:r>
            <a:r>
              <a:rPr lang="en-US" baseline="30000" dirty="0"/>
              <a:t>-34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Special numbers (</a:t>
            </a:r>
            <a:r>
              <a:rPr lang="en-US" i="1" dirty="0"/>
              <a:t>e.g.</a:t>
            </a:r>
            <a:r>
              <a:rPr lang="en-US" dirty="0"/>
              <a:t> ∞, </a:t>
            </a:r>
            <a:r>
              <a:rPr lang="en-US" dirty="0" err="1"/>
              <a:t>NaN</a:t>
            </a:r>
            <a:r>
              <a:rPr lang="en-US" dirty="0"/>
              <a:t>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2</a:t>
            </a:fld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6400800" y="3703320"/>
            <a:ext cx="2377440" cy="1828800"/>
            <a:chOff x="5852160" y="3703320"/>
            <a:chExt cx="2377440" cy="1828800"/>
          </a:xfrm>
        </p:grpSpPr>
        <p:sp>
          <p:nvSpPr>
            <p:cNvPr id="5" name="Right Brace 4"/>
            <p:cNvSpPr/>
            <p:nvPr/>
          </p:nvSpPr>
          <p:spPr bwMode="auto">
            <a:xfrm>
              <a:off x="5852160" y="3703320"/>
              <a:ext cx="365760" cy="1828800"/>
            </a:xfrm>
            <a:prstGeom prst="rightBrace">
              <a:avLst/>
            </a:prstGeom>
            <a:noFill/>
            <a:ln w="25400" cap="flat" cmpd="sng" algn="ctr">
              <a:solidFill>
                <a:srgbClr val="4B2A85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24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Narrow" pitchFamily="34" charset="0"/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6035040" y="4072955"/>
              <a:ext cx="2194560" cy="10895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80000"/>
                </a:lnSpc>
              </a:pPr>
              <a:r>
                <a:rPr lang="en-US" sz="4000" b="1">
                  <a:solidFill>
                    <a:srgbClr val="4B2A85"/>
                  </a:solidFill>
                  <a:latin typeface="Calibri" pitchFamily="34" charset="0"/>
                </a:rPr>
                <a:t>Floating</a:t>
              </a:r>
            </a:p>
            <a:p>
              <a:pPr algn="ctr">
                <a:lnSpc>
                  <a:spcPct val="80000"/>
                </a:lnSpc>
              </a:pPr>
              <a:r>
                <a:rPr lang="en-US" sz="4000" b="1">
                  <a:solidFill>
                    <a:srgbClr val="4B2A85"/>
                  </a:solidFill>
                  <a:latin typeface="Calibri" pitchFamily="34" charset="0"/>
                </a:rPr>
                <a:t>Point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8880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3970">
              <a:spcBef>
                <a:spcPts val="100"/>
              </a:spcBef>
            </a:pPr>
            <a:r>
              <a:rPr spc="-5" dirty="0"/>
              <a:t>Floating Point Numbers</a:t>
            </a:r>
            <a:r>
              <a:rPr spc="-25" dirty="0"/>
              <a:t> </a:t>
            </a:r>
            <a:r>
              <a:rPr spc="-5" dirty="0"/>
              <a:t>Summary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4294967295"/>
          </p:nvPr>
        </p:nvSpPr>
        <p:spPr>
          <a:xfrm>
            <a:off x="8953500" y="4816475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20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685290" y="2222500"/>
          <a:ext cx="5760717" cy="2364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20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12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Exponent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Significand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Meaning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</a:t>
                      </a:r>
                      <a:r>
                        <a:rPr sz="2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non-zero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10" dirty="0">
                          <a:latin typeface="Calibri"/>
                          <a:cs typeface="Calibri"/>
                        </a:rPr>
                        <a:t>1-254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anything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 fl.</a:t>
                      </a:r>
                      <a:r>
                        <a:rPr sz="2100" spc="-3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pt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spc="-5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±</a:t>
                      </a:r>
                      <a:r>
                        <a:rPr sz="2100" spc="-10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2100" dirty="0">
                          <a:solidFill>
                            <a:srgbClr val="990000"/>
                          </a:solidFill>
                          <a:latin typeface="Calibri"/>
                          <a:cs typeface="Calibri"/>
                        </a:rPr>
                        <a:t>∞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non-zero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702269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Representing</a:t>
            </a:r>
            <a:r>
              <a:rPr spc="-70" dirty="0"/>
              <a:t> </a:t>
            </a:r>
            <a:r>
              <a:rPr spc="-10" dirty="0"/>
              <a:t>NaN</a:t>
            </a:r>
          </a:p>
        </p:txBody>
      </p:sp>
      <p:sp>
        <p:nvSpPr>
          <p:cNvPr id="18" name="object 18"/>
          <p:cNvSpPr txBox="1">
            <a:spLocks noGrp="1"/>
          </p:cNvSpPr>
          <p:nvPr>
            <p:ph type="sldNum" sz="quarter" idx="4294967295"/>
          </p:nvPr>
        </p:nvSpPr>
        <p:spPr>
          <a:xfrm>
            <a:off x="8953500" y="4816475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21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41769" y="1642109"/>
            <a:ext cx="3935729" cy="1965960"/>
          </a:xfrm>
          <a:prstGeom prst="rect">
            <a:avLst/>
          </a:prstGeom>
        </p:spPr>
        <p:txBody>
          <a:bodyPr vert="horz" wrap="square" lIns="0" tIns="114300" rIns="0" bIns="0" rtlCol="0">
            <a:spAutoFit/>
          </a:bodyPr>
          <a:lstStyle/>
          <a:p>
            <a:pPr marL="269875" indent="-257175">
              <a:lnSpc>
                <a:spcPts val="2380"/>
              </a:lnSpc>
              <a:spcBef>
                <a:spcPts val="900"/>
              </a:spcBef>
              <a:buSzPct val="133333"/>
              <a:buFont typeface="Arial"/>
              <a:buChar char="•"/>
              <a:tabLst>
                <a:tab pos="269875" algn="l"/>
              </a:tabLst>
            </a:pPr>
            <a:r>
              <a:rPr sz="2400" spc="-5" dirty="0">
                <a:latin typeface="Calibri"/>
                <a:cs typeface="Calibri"/>
              </a:rPr>
              <a:t>0/0, sqrt(-4), </a:t>
            </a:r>
            <a:r>
              <a:rPr sz="2400" dirty="0">
                <a:latin typeface="Calibri"/>
                <a:cs typeface="Calibri"/>
              </a:rPr>
              <a:t>∞–∞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?</a:t>
            </a:r>
            <a:endParaRPr sz="2400">
              <a:latin typeface="Calibri"/>
              <a:cs typeface="Calibri"/>
            </a:endParaRPr>
          </a:p>
          <a:p>
            <a:pPr marL="612775" lvl="1" indent="-257175">
              <a:lnSpc>
                <a:spcPts val="2330"/>
              </a:lnSpc>
              <a:buSzPct val="133333"/>
              <a:buFont typeface="Arial"/>
              <a:buChar char="–"/>
              <a:tabLst>
                <a:tab pos="612775" algn="l"/>
              </a:tabLst>
            </a:pPr>
            <a:r>
              <a:rPr sz="2100" spc="-5" dirty="0">
                <a:latin typeface="Calibri"/>
                <a:cs typeface="Calibri"/>
              </a:rPr>
              <a:t>Useful </a:t>
            </a:r>
            <a:r>
              <a:rPr sz="2100" dirty="0">
                <a:latin typeface="Calibri"/>
                <a:cs typeface="Calibri"/>
              </a:rPr>
              <a:t>for</a:t>
            </a:r>
            <a:r>
              <a:rPr sz="2100" spc="-5" dirty="0">
                <a:latin typeface="Calibri"/>
                <a:cs typeface="Calibri"/>
              </a:rPr>
              <a:t> debugging</a:t>
            </a:r>
            <a:endParaRPr sz="2100">
              <a:latin typeface="Calibri"/>
              <a:cs typeface="Calibri"/>
            </a:endParaRPr>
          </a:p>
          <a:p>
            <a:pPr marL="612775" lvl="1" indent="-257175">
              <a:lnSpc>
                <a:spcPts val="2530"/>
              </a:lnSpc>
              <a:buSzPct val="133333"/>
              <a:buFont typeface="Arial"/>
              <a:buChar char="–"/>
              <a:tabLst>
                <a:tab pos="612775" algn="l"/>
              </a:tabLst>
            </a:pPr>
            <a:r>
              <a:rPr sz="2100" spc="-10" dirty="0">
                <a:latin typeface="Calibri"/>
                <a:cs typeface="Calibri"/>
              </a:rPr>
              <a:t>Op(NaN, </a:t>
            </a:r>
            <a:r>
              <a:rPr sz="2100" dirty="0">
                <a:latin typeface="Calibri"/>
                <a:cs typeface="Calibri"/>
              </a:rPr>
              <a:t>some </a:t>
            </a:r>
            <a:r>
              <a:rPr sz="2100" spc="-5" dirty="0">
                <a:latin typeface="Calibri"/>
                <a:cs typeface="Calibri"/>
              </a:rPr>
              <a:t>number) </a:t>
            </a:r>
            <a:r>
              <a:rPr sz="2100" dirty="0">
                <a:latin typeface="Calibri"/>
                <a:cs typeface="Calibri"/>
              </a:rPr>
              <a:t>=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NaN</a:t>
            </a:r>
            <a:endParaRPr sz="2100">
              <a:latin typeface="Calibri"/>
              <a:cs typeface="Calibri"/>
            </a:endParaRPr>
          </a:p>
          <a:p>
            <a:pPr marL="269875" indent="-257175">
              <a:lnSpc>
                <a:spcPts val="2075"/>
              </a:lnSpc>
              <a:buSzPct val="133333"/>
              <a:buFont typeface="Arial"/>
              <a:buChar char="•"/>
              <a:tabLst>
                <a:tab pos="269875" algn="l"/>
              </a:tabLst>
            </a:pPr>
            <a:r>
              <a:rPr sz="2400" spc="-5" dirty="0">
                <a:latin typeface="Calibri"/>
                <a:cs typeface="Calibri"/>
              </a:rPr>
              <a:t>Representation</a:t>
            </a:r>
            <a:endParaRPr sz="2400">
              <a:latin typeface="Calibri"/>
              <a:cs typeface="Calibri"/>
            </a:endParaRPr>
          </a:p>
          <a:p>
            <a:pPr marL="673100" lvl="1" indent="-317500">
              <a:lnSpc>
                <a:spcPts val="2330"/>
              </a:lnSpc>
              <a:buSzPct val="133333"/>
              <a:buFont typeface="Arial"/>
              <a:buChar char="–"/>
              <a:tabLst>
                <a:tab pos="673100" algn="l"/>
              </a:tabLst>
            </a:pPr>
            <a:r>
              <a:rPr sz="2100" spc="-5" dirty="0">
                <a:latin typeface="Calibri"/>
                <a:cs typeface="Calibri"/>
              </a:rPr>
              <a:t>Max </a:t>
            </a:r>
            <a:r>
              <a:rPr sz="2100" b="1" spc="-5" dirty="0">
                <a:solidFill>
                  <a:srgbClr val="4F81BD"/>
                </a:solidFill>
                <a:latin typeface="Calibri"/>
                <a:cs typeface="Calibri"/>
              </a:rPr>
              <a:t>exponent </a:t>
            </a:r>
            <a:r>
              <a:rPr sz="2100" dirty="0">
                <a:latin typeface="Calibri"/>
                <a:cs typeface="Calibri"/>
              </a:rPr>
              <a:t>=</a:t>
            </a:r>
            <a:r>
              <a:rPr sz="2100" spc="-5" dirty="0">
                <a:latin typeface="Calibri"/>
                <a:cs typeface="Calibri"/>
              </a:rPr>
              <a:t> 255</a:t>
            </a:r>
            <a:endParaRPr sz="2100">
              <a:latin typeface="Calibri"/>
              <a:cs typeface="Calibri"/>
            </a:endParaRPr>
          </a:p>
          <a:p>
            <a:pPr marL="673100" lvl="1" indent="-317500">
              <a:lnSpc>
                <a:spcPts val="2830"/>
              </a:lnSpc>
              <a:buSzPct val="133333"/>
              <a:buFont typeface="Arial"/>
              <a:buChar char="–"/>
              <a:tabLst>
                <a:tab pos="673100" algn="l"/>
              </a:tabLst>
            </a:pPr>
            <a:r>
              <a:rPr sz="2100" spc="-5" dirty="0">
                <a:latin typeface="Calibri"/>
                <a:cs typeface="Calibri"/>
              </a:rPr>
              <a:t>non-zero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b="1" spc="-5" dirty="0">
                <a:solidFill>
                  <a:srgbClr val="C0504D"/>
                </a:solidFill>
                <a:latin typeface="Calibri"/>
                <a:cs typeface="Calibri"/>
              </a:rPr>
              <a:t>significand</a:t>
            </a:r>
            <a:endParaRPr sz="21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1802549" y="3861216"/>
          <a:ext cx="5925820" cy="342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1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8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24765">
                        <a:lnSpc>
                          <a:spcPts val="2515"/>
                        </a:lnSpc>
                      </a:pPr>
                      <a:r>
                        <a:rPr sz="2100" b="1" dirty="0">
                          <a:solidFill>
                            <a:srgbClr val="FFC000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>
                        <a:lnSpc>
                          <a:spcPts val="2515"/>
                        </a:lnSpc>
                      </a:pPr>
                      <a:r>
                        <a:rPr sz="2100" b="1" spc="-5" dirty="0">
                          <a:solidFill>
                            <a:srgbClr val="4F81BD"/>
                          </a:solidFill>
                          <a:latin typeface="Calibri"/>
                          <a:cs typeface="Calibri"/>
                        </a:rPr>
                        <a:t>11111111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515"/>
                        </a:lnSpc>
                      </a:pPr>
                      <a:r>
                        <a:rPr sz="2100" b="1" spc="-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Non-zero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5" name="object 5"/>
          <p:cNvSpPr txBox="1"/>
          <p:nvPr/>
        </p:nvSpPr>
        <p:spPr>
          <a:xfrm>
            <a:off x="1810522" y="3653282"/>
            <a:ext cx="191770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  <a:tabLst>
                <a:tab pos="1473835" algn="l"/>
              </a:tabLst>
            </a:pPr>
            <a:r>
              <a:rPr sz="1500" dirty="0">
                <a:latin typeface="Calibri"/>
                <a:cs typeface="Calibri"/>
              </a:rPr>
              <a:t>31 30	23</a:t>
            </a:r>
            <a:r>
              <a:rPr sz="1500" spc="-7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22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615336" y="3659377"/>
            <a:ext cx="12255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012663" y="4232402"/>
            <a:ext cx="121031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100" b="1" spc="-5" dirty="0">
                <a:latin typeface="Calibri"/>
                <a:cs typeface="Calibri"/>
              </a:rPr>
              <a:t>significand</a:t>
            </a:r>
            <a:endParaRPr sz="2100">
              <a:latin typeface="Calibri"/>
              <a:cs typeface="Calibri"/>
            </a:endParaRPr>
          </a:p>
        </p:txBody>
      </p:sp>
      <p:graphicFrame>
        <p:nvGraphicFramePr>
          <p:cNvPr id="8" name="object 8"/>
          <p:cNvGraphicFramePr>
            <a:graphicFrameLocks noGrp="1"/>
          </p:cNvGraphicFramePr>
          <p:nvPr/>
        </p:nvGraphicFramePr>
        <p:xfrm>
          <a:off x="1809808" y="4739323"/>
          <a:ext cx="5925820" cy="3429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854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14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25894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24765">
                        <a:lnSpc>
                          <a:spcPts val="2510"/>
                        </a:lnSpc>
                      </a:pPr>
                      <a:r>
                        <a:rPr sz="2100" b="1" dirty="0">
                          <a:solidFill>
                            <a:srgbClr val="FFC00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00660">
                        <a:lnSpc>
                          <a:spcPts val="2510"/>
                        </a:lnSpc>
                      </a:pPr>
                      <a:r>
                        <a:rPr sz="2100" b="1" spc="-5" dirty="0">
                          <a:solidFill>
                            <a:srgbClr val="4F81BD"/>
                          </a:solidFill>
                          <a:latin typeface="Calibri"/>
                          <a:cs typeface="Calibri"/>
                        </a:rPr>
                        <a:t>11111111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635" algn="ctr">
                        <a:lnSpc>
                          <a:spcPts val="2510"/>
                        </a:lnSpc>
                      </a:pPr>
                      <a:r>
                        <a:rPr sz="2100" b="1" spc="-5" dirty="0">
                          <a:solidFill>
                            <a:srgbClr val="C0504D"/>
                          </a:solidFill>
                          <a:latin typeface="Calibri"/>
                          <a:cs typeface="Calibri"/>
                        </a:rPr>
                        <a:t>Non-zero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0" marB="0">
                    <a:lnL w="53975">
                      <a:solidFill>
                        <a:srgbClr val="000000"/>
                      </a:solidFill>
                      <a:prstDash val="solid"/>
                    </a:lnL>
                    <a:lnR w="53975">
                      <a:solidFill>
                        <a:srgbClr val="000000"/>
                      </a:solidFill>
                      <a:prstDash val="solid"/>
                    </a:lnR>
                    <a:lnT w="53975">
                      <a:solidFill>
                        <a:srgbClr val="000000"/>
                      </a:solidFill>
                      <a:prstDash val="solid"/>
                    </a:lnT>
                    <a:lnB w="53975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9" name="object 9"/>
          <p:cNvSpPr txBox="1"/>
          <p:nvPr/>
        </p:nvSpPr>
        <p:spPr>
          <a:xfrm>
            <a:off x="1680818" y="4232403"/>
            <a:ext cx="1607820" cy="5530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2435"/>
              </a:lnSpc>
              <a:spcBef>
                <a:spcPts val="100"/>
              </a:spcBef>
            </a:pPr>
            <a:r>
              <a:rPr sz="2100" b="1" spc="-5" dirty="0">
                <a:latin typeface="Calibri"/>
                <a:cs typeface="Calibri"/>
              </a:rPr>
              <a:t>sign</a:t>
            </a:r>
            <a:r>
              <a:rPr sz="2100" b="1" spc="135" dirty="0">
                <a:latin typeface="Calibri"/>
                <a:cs typeface="Calibri"/>
              </a:rPr>
              <a:t> </a:t>
            </a:r>
            <a:r>
              <a:rPr sz="2100" b="1" spc="-5" dirty="0">
                <a:latin typeface="Calibri"/>
                <a:cs typeface="Calibri"/>
              </a:rPr>
              <a:t>exponent</a:t>
            </a:r>
            <a:endParaRPr sz="2100">
              <a:latin typeface="Calibri"/>
              <a:cs typeface="Calibri"/>
            </a:endParaRPr>
          </a:p>
          <a:p>
            <a:pPr marL="149225">
              <a:lnSpc>
                <a:spcPts val="1714"/>
              </a:lnSpc>
            </a:pPr>
            <a:r>
              <a:rPr sz="1500" dirty="0">
                <a:latin typeface="Calibri"/>
                <a:cs typeface="Calibri"/>
              </a:rPr>
              <a:t>31</a:t>
            </a:r>
            <a:r>
              <a:rPr sz="1500" spc="-5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30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279188" y="4531105"/>
            <a:ext cx="455930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libri"/>
                <a:cs typeface="Calibri"/>
              </a:rPr>
              <a:t>23</a:t>
            </a:r>
            <a:r>
              <a:rPr sz="1500" spc="-80" dirty="0">
                <a:latin typeface="Calibri"/>
                <a:cs typeface="Calibri"/>
              </a:rPr>
              <a:t> </a:t>
            </a:r>
            <a:r>
              <a:rPr sz="1500" dirty="0">
                <a:latin typeface="Calibri"/>
                <a:cs typeface="Calibri"/>
              </a:rPr>
              <a:t>22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622595" y="4537202"/>
            <a:ext cx="122555" cy="2436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1500" dirty="0"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688077" y="5110226"/>
            <a:ext cx="160782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100" b="1" spc="-5" dirty="0">
                <a:latin typeface="Calibri"/>
                <a:cs typeface="Calibri"/>
              </a:rPr>
              <a:t>sign</a:t>
            </a:r>
            <a:r>
              <a:rPr sz="2100" b="1" spc="135" dirty="0">
                <a:latin typeface="Calibri"/>
                <a:cs typeface="Calibri"/>
              </a:rPr>
              <a:t> </a:t>
            </a:r>
            <a:r>
              <a:rPr sz="2100" b="1" spc="-5" dirty="0">
                <a:latin typeface="Calibri"/>
                <a:cs typeface="Calibri"/>
              </a:rPr>
              <a:t>exponent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019922" y="5110226"/>
            <a:ext cx="1210310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100" b="1" spc="-5" dirty="0">
                <a:latin typeface="Calibri"/>
                <a:cs typeface="Calibri"/>
              </a:rPr>
              <a:t>significand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979088" y="3827526"/>
            <a:ext cx="75184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b="1" dirty="0">
                <a:solidFill>
                  <a:srgbClr val="FFC000"/>
                </a:solidFill>
                <a:latin typeface="Arial"/>
                <a:cs typeface="Arial"/>
              </a:rPr>
              <a:t>+</a:t>
            </a:r>
            <a:r>
              <a:rPr sz="2000" b="1" spc="-100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C000"/>
                </a:solidFill>
                <a:latin typeface="Arial"/>
                <a:cs typeface="Arial"/>
              </a:rPr>
              <a:t>NaN</a:t>
            </a:r>
            <a:endParaRPr sz="20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85807" y="4744973"/>
            <a:ext cx="731520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2000" b="1" dirty="0">
                <a:solidFill>
                  <a:srgbClr val="FFC000"/>
                </a:solidFill>
                <a:latin typeface="Arial"/>
                <a:cs typeface="Arial"/>
              </a:rPr>
              <a:t>-</a:t>
            </a:r>
            <a:r>
              <a:rPr sz="2000" b="1" spc="235" dirty="0">
                <a:solidFill>
                  <a:srgbClr val="FFC000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FFC000"/>
                </a:solidFill>
                <a:latin typeface="Arial"/>
                <a:cs typeface="Arial"/>
              </a:rPr>
              <a:t>NaN</a:t>
            </a:r>
            <a:endParaRPr sz="200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618701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3970">
              <a:spcBef>
                <a:spcPts val="100"/>
              </a:spcBef>
            </a:pPr>
            <a:r>
              <a:rPr spc="-5" dirty="0"/>
              <a:t>Floating Point Numbers</a:t>
            </a:r>
            <a:r>
              <a:rPr spc="-25" dirty="0"/>
              <a:t> </a:t>
            </a:r>
            <a:r>
              <a:rPr spc="-5" dirty="0"/>
              <a:t>Summary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F3F901B-D0F0-2742-B309-A7E3E2D9E6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4294967295"/>
          </p:nvPr>
        </p:nvSpPr>
        <p:spPr>
          <a:xfrm>
            <a:off x="8953500" y="4816475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22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685290" y="2222501"/>
          <a:ext cx="5760717" cy="2364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20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12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Exponent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Significand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Meaning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</a:t>
                      </a:r>
                      <a:r>
                        <a:rPr sz="2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solidFill>
                            <a:srgbClr val="953735"/>
                          </a:solidFill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solidFill>
                            <a:srgbClr val="953735"/>
                          </a:solidFill>
                          <a:latin typeface="Calibri"/>
                          <a:cs typeface="Calibri"/>
                        </a:rPr>
                        <a:t>non-zero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solidFill>
                            <a:srgbClr val="953735"/>
                          </a:solidFill>
                          <a:latin typeface="Calibri"/>
                          <a:cs typeface="Calibri"/>
                        </a:rPr>
                        <a:t>?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10" dirty="0">
                          <a:latin typeface="Calibri"/>
                          <a:cs typeface="Calibri"/>
                        </a:rPr>
                        <a:t>1-254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anything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Norm </a:t>
                      </a:r>
                      <a:r>
                        <a:rPr sz="2100" dirty="0">
                          <a:latin typeface="Calibri"/>
                          <a:cs typeface="Calibri"/>
                        </a:rPr>
                        <a:t>fl.</a:t>
                      </a:r>
                      <a:r>
                        <a:rPr sz="21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pt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</a:t>
                      </a:r>
                      <a:r>
                        <a:rPr sz="2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dirty="0">
                          <a:latin typeface="Calibri"/>
                          <a:cs typeface="Calibri"/>
                        </a:rPr>
                        <a:t>∞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non-zero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10" dirty="0">
                          <a:latin typeface="Calibri"/>
                          <a:cs typeface="Calibri"/>
                        </a:rPr>
                        <a:t>NaN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356541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85000"/>
              </a:lnSpc>
            </a:pPr>
            <a:r>
              <a:rPr lang="en-US" dirty="0"/>
              <a:t>Representing Very Small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62456"/>
            <a:ext cx="8366760" cy="4974336"/>
          </a:xfrm>
        </p:spPr>
        <p:txBody>
          <a:bodyPr>
            <a:normAutofit/>
          </a:bodyPr>
          <a:lstStyle/>
          <a:p>
            <a:r>
              <a:rPr lang="en-US" dirty="0"/>
              <a:t>But wait… what happened to zero?</a:t>
            </a:r>
          </a:p>
          <a:p>
            <a:pPr lvl="1"/>
            <a:r>
              <a:rPr lang="en-US" dirty="0"/>
              <a:t>Using standard encoding 0x00000000 = </a:t>
            </a:r>
          </a:p>
          <a:p>
            <a:pPr lvl="1"/>
            <a:r>
              <a:rPr lang="en-US" i="1" dirty="0">
                <a:solidFill>
                  <a:srgbClr val="FF0000"/>
                </a:solidFill>
              </a:rPr>
              <a:t>Special case:</a:t>
            </a:r>
            <a:r>
              <a:rPr lang="en-US" dirty="0"/>
              <a:t>  </a:t>
            </a:r>
            <a:r>
              <a:rPr lang="en-US" dirty="0">
                <a:solidFill>
                  <a:srgbClr val="0070C0"/>
                </a:solidFill>
              </a:rPr>
              <a:t>E </a:t>
            </a:r>
            <a:r>
              <a:rPr lang="en-US" dirty="0"/>
              <a:t>and </a:t>
            </a:r>
            <a:r>
              <a:rPr lang="en-US" dirty="0">
                <a:solidFill>
                  <a:srgbClr val="C00000"/>
                </a:solidFill>
              </a:rPr>
              <a:t>M </a:t>
            </a:r>
            <a:r>
              <a:rPr lang="en-US" dirty="0"/>
              <a:t>all zeros = 0</a:t>
            </a:r>
          </a:p>
          <a:p>
            <a:pPr lvl="2"/>
            <a:r>
              <a:rPr lang="en-US" dirty="0"/>
              <a:t>Two zeros!  But at least 0x00000000 = 0 like integers</a:t>
            </a:r>
          </a:p>
          <a:p>
            <a:pPr lvl="2"/>
            <a:endParaRPr lang="en-US" dirty="0"/>
          </a:p>
          <a:p>
            <a:pPr>
              <a:tabLst>
                <a:tab pos="2514600" algn="l"/>
                <a:tab pos="7035800" algn="l"/>
              </a:tabLst>
            </a:pPr>
            <a:r>
              <a:rPr lang="en-US" dirty="0"/>
              <a:t>New numbers closest to 0:</a:t>
            </a:r>
          </a:p>
          <a:p>
            <a:pPr lvl="1">
              <a:tabLst>
                <a:tab pos="2514600" algn="l"/>
                <a:tab pos="7035800" algn="l"/>
              </a:tabLst>
            </a:pPr>
            <a:r>
              <a:rPr lang="en-US" dirty="0"/>
              <a:t>a = 1.</a:t>
            </a:r>
            <a:r>
              <a:rPr lang="en-US" dirty="0">
                <a:solidFill>
                  <a:srgbClr val="C00000"/>
                </a:solidFill>
              </a:rPr>
              <a:t>0…0</a:t>
            </a:r>
            <a:r>
              <a:rPr lang="en-US" baseline="-25000" dirty="0"/>
              <a:t>2</a:t>
            </a:r>
            <a:r>
              <a:rPr lang="en-US" dirty="0"/>
              <a:t>×2</a:t>
            </a:r>
            <a:r>
              <a:rPr lang="en-US" baseline="30000" dirty="0">
                <a:solidFill>
                  <a:srgbClr val="0070C0"/>
                </a:solidFill>
              </a:rPr>
              <a:t>-126</a:t>
            </a:r>
            <a:r>
              <a:rPr lang="en-US" dirty="0"/>
              <a:t> = 2</a:t>
            </a:r>
            <a:r>
              <a:rPr lang="en-US" baseline="30000" dirty="0"/>
              <a:t>-126</a:t>
            </a:r>
          </a:p>
          <a:p>
            <a:pPr lvl="1">
              <a:tabLst>
                <a:tab pos="2514600" algn="l"/>
                <a:tab pos="7035800" algn="l"/>
              </a:tabLst>
            </a:pPr>
            <a:r>
              <a:rPr lang="en-US" dirty="0"/>
              <a:t>b = 1.</a:t>
            </a:r>
            <a:r>
              <a:rPr lang="en-US" dirty="0">
                <a:solidFill>
                  <a:srgbClr val="C00000"/>
                </a:solidFill>
              </a:rPr>
              <a:t>0…01</a:t>
            </a:r>
            <a:r>
              <a:rPr lang="en-US" baseline="-25000" dirty="0"/>
              <a:t>2</a:t>
            </a:r>
            <a:r>
              <a:rPr lang="en-US" dirty="0"/>
              <a:t>×2</a:t>
            </a:r>
            <a:r>
              <a:rPr lang="en-US" baseline="30000" dirty="0">
                <a:solidFill>
                  <a:srgbClr val="0070C0"/>
                </a:solidFill>
              </a:rPr>
              <a:t>-126</a:t>
            </a:r>
            <a:r>
              <a:rPr lang="en-US" dirty="0"/>
              <a:t> = 2</a:t>
            </a:r>
            <a:r>
              <a:rPr lang="en-US" baseline="30000" dirty="0"/>
              <a:t>-126 </a:t>
            </a:r>
            <a:r>
              <a:rPr lang="en-US" dirty="0"/>
              <a:t>+ 2</a:t>
            </a:r>
            <a:r>
              <a:rPr lang="en-US" baseline="30000" dirty="0"/>
              <a:t>-149</a:t>
            </a:r>
          </a:p>
          <a:p>
            <a:pPr lvl="1">
              <a:tabLst>
                <a:tab pos="2514600" algn="l"/>
                <a:tab pos="7035800" algn="l"/>
              </a:tabLst>
            </a:pPr>
            <a:r>
              <a:rPr lang="en-US" dirty="0"/>
              <a:t>Normalization and implicit 1 are to blame</a:t>
            </a:r>
          </a:p>
          <a:p>
            <a:pPr lvl="1">
              <a:tabLst>
                <a:tab pos="2514600" algn="l"/>
                <a:tab pos="7035800" algn="l"/>
              </a:tabLst>
            </a:pPr>
            <a:r>
              <a:rPr lang="en-US" i="1" dirty="0"/>
              <a:t>Special case: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0070C0"/>
                </a:solidFill>
              </a:rPr>
              <a:t>E </a:t>
            </a:r>
            <a:r>
              <a:rPr lang="en-US" dirty="0"/>
              <a:t>= 0, </a:t>
            </a:r>
            <a:r>
              <a:rPr lang="en-US" dirty="0">
                <a:solidFill>
                  <a:srgbClr val="C00000"/>
                </a:solidFill>
              </a:rPr>
              <a:t>M </a:t>
            </a:r>
            <a:r>
              <a:rPr lang="en-US" dirty="0"/>
              <a:t>≠ 0 are </a:t>
            </a:r>
            <a:r>
              <a:rPr lang="en-US" dirty="0" err="1">
                <a:solidFill>
                  <a:srgbClr val="FF0000"/>
                </a:solidFill>
              </a:rPr>
              <a:t>denormalized</a:t>
            </a:r>
            <a:r>
              <a:rPr lang="en-US" dirty="0">
                <a:solidFill>
                  <a:srgbClr val="FF0000"/>
                </a:solidFill>
              </a:rPr>
              <a:t> numbers</a:t>
            </a:r>
            <a:endParaRPr lang="en-US" b="1" dirty="0">
              <a:solidFill>
                <a:srgbClr val="FF0000"/>
              </a:solidFill>
            </a:endParaRPr>
          </a:p>
          <a:p>
            <a:pPr lvl="1">
              <a:tabLst>
                <a:tab pos="2514600" algn="l"/>
                <a:tab pos="7035800" algn="l"/>
              </a:tabLst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23</a:t>
            </a:fld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5212080" y="3474720"/>
            <a:ext cx="3679142" cy="1364424"/>
            <a:chOff x="5394960" y="3585405"/>
            <a:chExt cx="3679142" cy="1364424"/>
          </a:xfrm>
        </p:grpSpPr>
        <p:grpSp>
          <p:nvGrpSpPr>
            <p:cNvPr id="18" name="Group 4"/>
            <p:cNvGrpSpPr>
              <a:grpSpLocks/>
            </p:cNvGrpSpPr>
            <p:nvPr/>
          </p:nvGrpSpPr>
          <p:grpSpPr bwMode="auto">
            <a:xfrm>
              <a:off x="6101244" y="4217988"/>
              <a:ext cx="369299" cy="152400"/>
              <a:chOff x="1968" y="3417"/>
              <a:chExt cx="240" cy="96"/>
            </a:xfrm>
          </p:grpSpPr>
          <p:sp>
            <p:nvSpPr>
              <p:cNvPr id="49" name="Line 5"/>
              <p:cNvSpPr>
                <a:spLocks noChangeShapeType="1"/>
              </p:cNvSpPr>
              <p:nvPr/>
            </p:nvSpPr>
            <p:spPr bwMode="auto">
              <a:xfrm>
                <a:off x="2208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0" name="Line 6"/>
              <p:cNvSpPr>
                <a:spLocks noChangeShapeType="1"/>
              </p:cNvSpPr>
              <p:nvPr/>
            </p:nvSpPr>
            <p:spPr bwMode="auto">
              <a:xfrm>
                <a:off x="2160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1" name="Line 7"/>
              <p:cNvSpPr>
                <a:spLocks noChangeShapeType="1"/>
              </p:cNvSpPr>
              <p:nvPr/>
            </p:nvSpPr>
            <p:spPr bwMode="auto">
              <a:xfrm>
                <a:off x="2112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2" name="Line 8"/>
              <p:cNvSpPr>
                <a:spLocks noChangeShapeType="1"/>
              </p:cNvSpPr>
              <p:nvPr/>
            </p:nvSpPr>
            <p:spPr bwMode="auto">
              <a:xfrm>
                <a:off x="2064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3" name="Line 9"/>
              <p:cNvSpPr>
                <a:spLocks noChangeShapeType="1"/>
              </p:cNvSpPr>
              <p:nvPr/>
            </p:nvSpPr>
            <p:spPr bwMode="auto">
              <a:xfrm>
                <a:off x="2016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54" name="Line 10"/>
              <p:cNvSpPr>
                <a:spLocks noChangeShapeType="1"/>
              </p:cNvSpPr>
              <p:nvPr/>
            </p:nvSpPr>
            <p:spPr bwMode="auto">
              <a:xfrm>
                <a:off x="1968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grpSp>
          <p:nvGrpSpPr>
            <p:cNvPr id="19" name="Group 11"/>
            <p:cNvGrpSpPr>
              <a:grpSpLocks/>
            </p:cNvGrpSpPr>
            <p:nvPr/>
          </p:nvGrpSpPr>
          <p:grpSpPr bwMode="auto">
            <a:xfrm>
              <a:off x="7800019" y="4217988"/>
              <a:ext cx="369299" cy="152400"/>
              <a:chOff x="3072" y="3417"/>
              <a:chExt cx="240" cy="96"/>
            </a:xfrm>
          </p:grpSpPr>
          <p:sp>
            <p:nvSpPr>
              <p:cNvPr id="43" name="Line 12"/>
              <p:cNvSpPr>
                <a:spLocks noChangeShapeType="1"/>
              </p:cNvSpPr>
              <p:nvPr/>
            </p:nvSpPr>
            <p:spPr bwMode="auto">
              <a:xfrm>
                <a:off x="3072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4" name="Line 13"/>
              <p:cNvSpPr>
                <a:spLocks noChangeShapeType="1"/>
              </p:cNvSpPr>
              <p:nvPr/>
            </p:nvSpPr>
            <p:spPr bwMode="auto">
              <a:xfrm>
                <a:off x="3120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5" name="Line 14"/>
              <p:cNvSpPr>
                <a:spLocks noChangeShapeType="1"/>
              </p:cNvSpPr>
              <p:nvPr/>
            </p:nvSpPr>
            <p:spPr bwMode="auto">
              <a:xfrm>
                <a:off x="3168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6" name="Line 15"/>
              <p:cNvSpPr>
                <a:spLocks noChangeShapeType="1"/>
              </p:cNvSpPr>
              <p:nvPr/>
            </p:nvSpPr>
            <p:spPr bwMode="auto">
              <a:xfrm>
                <a:off x="3216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7" name="Line 16"/>
              <p:cNvSpPr>
                <a:spLocks noChangeShapeType="1"/>
              </p:cNvSpPr>
              <p:nvPr/>
            </p:nvSpPr>
            <p:spPr bwMode="auto">
              <a:xfrm>
                <a:off x="3264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48" name="Line 17"/>
              <p:cNvSpPr>
                <a:spLocks noChangeShapeType="1"/>
              </p:cNvSpPr>
              <p:nvPr/>
            </p:nvSpPr>
            <p:spPr bwMode="auto">
              <a:xfrm>
                <a:off x="3312" y="3417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6544403" y="4217988"/>
              <a:ext cx="0" cy="152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41" name="Line 22"/>
            <p:cNvSpPr>
              <a:spLocks noChangeShapeType="1"/>
            </p:cNvSpPr>
            <p:nvPr/>
          </p:nvSpPr>
          <p:spPr bwMode="auto">
            <a:xfrm>
              <a:off x="7726160" y="4217990"/>
              <a:ext cx="0" cy="152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39" name="Line 25"/>
            <p:cNvSpPr>
              <a:spLocks noChangeShapeType="1"/>
            </p:cNvSpPr>
            <p:nvPr/>
          </p:nvSpPr>
          <p:spPr bwMode="auto">
            <a:xfrm>
              <a:off x="7652307" y="4217997"/>
              <a:ext cx="0" cy="15240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23" name="Group 27"/>
            <p:cNvGrpSpPr>
              <a:grpSpLocks/>
            </p:cNvGrpSpPr>
            <p:nvPr/>
          </p:nvGrpSpPr>
          <p:grpSpPr bwMode="auto">
            <a:xfrm>
              <a:off x="5394960" y="4008441"/>
              <a:ext cx="3679142" cy="804863"/>
              <a:chOff x="1413" y="3621"/>
              <a:chExt cx="2391" cy="507"/>
            </a:xfrm>
          </p:grpSpPr>
          <p:sp>
            <p:nvSpPr>
              <p:cNvPr id="30" name="Line 28"/>
              <p:cNvSpPr>
                <a:spLocks noChangeShapeType="1"/>
              </p:cNvSpPr>
              <p:nvPr/>
            </p:nvSpPr>
            <p:spPr bwMode="auto">
              <a:xfrm>
                <a:off x="2544" y="3753"/>
                <a:ext cx="0" cy="96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1" name="Text Box 29"/>
              <p:cNvSpPr txBox="1">
                <a:spLocks noChangeArrowheads="1"/>
              </p:cNvSpPr>
              <p:nvPr/>
            </p:nvSpPr>
            <p:spPr bwMode="auto">
              <a:xfrm>
                <a:off x="2447" y="3801"/>
                <a:ext cx="241" cy="327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800" b="1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  <p:sp>
            <p:nvSpPr>
              <p:cNvPr id="32" name="Line 30"/>
              <p:cNvSpPr>
                <a:spLocks noChangeShapeType="1"/>
              </p:cNvSpPr>
              <p:nvPr/>
            </p:nvSpPr>
            <p:spPr bwMode="auto">
              <a:xfrm>
                <a:off x="1728" y="3801"/>
                <a:ext cx="168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sp>
            <p:nvSpPr>
              <p:cNvPr id="33" name="Text Box 31"/>
              <p:cNvSpPr txBox="1">
                <a:spLocks noChangeArrowheads="1"/>
              </p:cNvSpPr>
              <p:nvPr/>
            </p:nvSpPr>
            <p:spPr bwMode="auto">
              <a:xfrm>
                <a:off x="3371" y="3621"/>
                <a:ext cx="433" cy="33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8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+∞</a:t>
                </a:r>
              </a:p>
            </p:txBody>
          </p:sp>
          <p:sp>
            <p:nvSpPr>
              <p:cNvPr id="34" name="Text Box 32"/>
              <p:cNvSpPr txBox="1">
                <a:spLocks noChangeArrowheads="1"/>
              </p:cNvSpPr>
              <p:nvPr/>
            </p:nvSpPr>
            <p:spPr bwMode="auto">
              <a:xfrm>
                <a:off x="1413" y="3627"/>
                <a:ext cx="388" cy="33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r>
                  <a:rPr lang="en-US" sz="2800" b="1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-∞</a:t>
                </a:r>
              </a:p>
            </p:txBody>
          </p:sp>
        </p:grpSp>
        <p:grpSp>
          <p:nvGrpSpPr>
            <p:cNvPr id="24" name="Group 37"/>
            <p:cNvGrpSpPr>
              <a:grpSpLocks/>
            </p:cNvGrpSpPr>
            <p:nvPr/>
          </p:nvGrpSpPr>
          <p:grpSpPr bwMode="auto">
            <a:xfrm>
              <a:off x="6618263" y="3657600"/>
              <a:ext cx="1020189" cy="866775"/>
              <a:chOff x="2208" y="3160"/>
              <a:chExt cx="663" cy="546"/>
            </a:xfrm>
          </p:grpSpPr>
          <p:sp>
            <p:nvSpPr>
              <p:cNvPr id="25" name="Line 39"/>
              <p:cNvSpPr>
                <a:spLocks noChangeShapeType="1"/>
              </p:cNvSpPr>
              <p:nvPr/>
            </p:nvSpPr>
            <p:spPr bwMode="auto">
              <a:xfrm>
                <a:off x="2208" y="3513"/>
                <a:ext cx="0" cy="96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  <p:grpSp>
            <p:nvGrpSpPr>
              <p:cNvPr id="26" name="Group 41"/>
              <p:cNvGrpSpPr>
                <a:grpSpLocks/>
              </p:cNvGrpSpPr>
              <p:nvPr/>
            </p:nvGrpSpPr>
            <p:grpSpPr bwMode="auto">
              <a:xfrm>
                <a:off x="2230" y="3160"/>
                <a:ext cx="641" cy="538"/>
                <a:chOff x="2230" y="3160"/>
                <a:chExt cx="641" cy="538"/>
              </a:xfrm>
            </p:grpSpPr>
            <p:sp>
              <p:nvSpPr>
                <p:cNvPr id="28" name="Oval 42"/>
                <p:cNvSpPr>
                  <a:spLocks noChangeArrowheads="1"/>
                </p:cNvSpPr>
                <p:nvPr/>
              </p:nvSpPr>
              <p:spPr bwMode="auto">
                <a:xfrm>
                  <a:off x="2592" y="3407"/>
                  <a:ext cx="238" cy="291"/>
                </a:xfrm>
                <a:prstGeom prst="ellipse">
                  <a:avLst/>
                </a:pr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  <a:effectLst/>
              </p:spPr>
              <p:txBody>
                <a:bodyPr wrap="none" lIns="63500" tIns="25400" rIns="63500" bIns="25400" anchor="ctr">
                  <a:prstTxWarp prst="textNoShape">
                    <a:avLst/>
                  </a:prstTxWarp>
                  <a:spAutoFit/>
                </a:bodyPr>
                <a:lstStyle/>
                <a:p>
                  <a:endParaRPr lang="en-US"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9" name="Text Box 43"/>
                <p:cNvSpPr txBox="1">
                  <a:spLocks noChangeArrowheads="1"/>
                </p:cNvSpPr>
                <p:nvPr/>
              </p:nvSpPr>
              <p:spPr bwMode="auto">
                <a:xfrm>
                  <a:off x="2230" y="3160"/>
                  <a:ext cx="641" cy="265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  <a:effectLst/>
              </p:spPr>
              <p:txBody>
                <a:bodyPr wrap="none" lIns="63500" tIns="25400" rIns="63500" bIns="2540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lnSpc>
                      <a:spcPct val="85000"/>
                    </a:lnSpc>
                    <a:spcBef>
                      <a:spcPct val="40000"/>
                    </a:spcBef>
                  </a:pPr>
                  <a:r>
                    <a:rPr lang="en-US" sz="2800" b="1" dirty="0">
                      <a:solidFill>
                        <a:srgbClr val="FF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Gaps!</a:t>
                  </a:r>
                </a:p>
              </p:txBody>
            </p:sp>
          </p:grpSp>
          <p:sp>
            <p:nvSpPr>
              <p:cNvPr id="27" name="Oval 45"/>
              <p:cNvSpPr>
                <a:spLocks noChangeArrowheads="1"/>
              </p:cNvSpPr>
              <p:nvPr/>
            </p:nvSpPr>
            <p:spPr bwMode="auto">
              <a:xfrm>
                <a:off x="2256" y="3415"/>
                <a:ext cx="238" cy="291"/>
              </a:xfrm>
              <a:prstGeom prst="ellips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/>
              </a:ln>
              <a:effectLst/>
            </p:spPr>
            <p:txBody>
              <a:bodyPr wrap="none" lIns="63500" tIns="25400" rIns="63500" bIns="25400" anchor="ctr">
                <a:prstTxWarp prst="textNoShape">
                  <a:avLst/>
                </a:prstTxWarp>
                <a:spAutoFit/>
              </a:bodyPr>
              <a:lstStyle/>
              <a:p>
                <a:endParaRPr lang="en-US">
                  <a:latin typeface="Calibri" panose="020F0502020204030204" pitchFamily="34" charset="0"/>
                  <a:cs typeface="Calibri" panose="020F0502020204030204" pitchFamily="34" charset="0"/>
                </a:endParaRPr>
              </a:p>
            </p:txBody>
          </p:sp>
        </p:grpSp>
        <p:cxnSp>
          <p:nvCxnSpPr>
            <p:cNvPr id="56" name="Straight Arrow Connector 55"/>
            <p:cNvCxnSpPr/>
            <p:nvPr/>
          </p:nvCxnSpPr>
          <p:spPr>
            <a:xfrm flipH="1">
              <a:off x="6910252" y="3981993"/>
              <a:ext cx="108857" cy="272143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>
              <a:off x="7236826" y="3981989"/>
              <a:ext cx="141511" cy="272148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0" name="Group 9"/>
            <p:cNvGrpSpPr/>
            <p:nvPr/>
          </p:nvGrpSpPr>
          <p:grpSpPr>
            <a:xfrm>
              <a:off x="7481432" y="4410073"/>
              <a:ext cx="332369" cy="539756"/>
              <a:chOff x="7486122" y="4445004"/>
              <a:chExt cx="332369" cy="539756"/>
            </a:xfrm>
          </p:grpSpPr>
          <p:sp>
            <p:nvSpPr>
              <p:cNvPr id="40" name="Text Box 26"/>
              <p:cNvSpPr txBox="1">
                <a:spLocks noChangeArrowheads="1"/>
              </p:cNvSpPr>
              <p:nvPr/>
            </p:nvSpPr>
            <p:spPr bwMode="auto">
              <a:xfrm>
                <a:off x="7486122" y="4614872"/>
                <a:ext cx="332369" cy="36988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lIns="91440" tIns="0" rIns="91440" bIns="0" anchor="ctr" anchorCtr="0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a</a:t>
                </a:r>
              </a:p>
            </p:txBody>
          </p:sp>
          <p:cxnSp>
            <p:nvCxnSpPr>
              <p:cNvPr id="9" name="Straight Arrow Connector 8"/>
              <p:cNvCxnSpPr/>
              <p:nvPr/>
            </p:nvCxnSpPr>
            <p:spPr bwMode="auto">
              <a:xfrm flipV="1">
                <a:off x="7652307" y="4445004"/>
                <a:ext cx="0" cy="244484"/>
              </a:xfrm>
              <a:prstGeom prst="straightConnector1">
                <a:avLst/>
              </a:prstGeom>
              <a:noFill/>
              <a:ln w="25400" cap="flat" cmpd="sng" algn="ctr">
                <a:solidFill>
                  <a:srgbClr val="4B2A85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</p:grpSp>
        <p:grpSp>
          <p:nvGrpSpPr>
            <p:cNvPr id="11" name="Group 10"/>
            <p:cNvGrpSpPr/>
            <p:nvPr/>
          </p:nvGrpSpPr>
          <p:grpSpPr>
            <a:xfrm>
              <a:off x="7552282" y="3585405"/>
              <a:ext cx="346570" cy="586550"/>
              <a:chOff x="7552282" y="3585405"/>
              <a:chExt cx="346570" cy="586550"/>
            </a:xfrm>
          </p:grpSpPr>
          <p:sp>
            <p:nvSpPr>
              <p:cNvPr id="42" name="Text Box 23"/>
              <p:cNvSpPr txBox="1">
                <a:spLocks noChangeArrowheads="1"/>
              </p:cNvSpPr>
              <p:nvPr/>
            </p:nvSpPr>
            <p:spPr bwMode="auto">
              <a:xfrm>
                <a:off x="7552282" y="3585405"/>
                <a:ext cx="346570" cy="369332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tIns="0" bIns="0" anchor="ctr" anchorCtr="0">
                <a:prstTxWarp prst="textNoShape">
                  <a:avLst/>
                </a:prstTxWarp>
                <a:spAutoFit/>
              </a:bodyPr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</a:t>
                </a:r>
              </a:p>
            </p:txBody>
          </p:sp>
          <p:cxnSp>
            <p:nvCxnSpPr>
              <p:cNvPr id="55" name="Straight Arrow Connector 54"/>
              <p:cNvCxnSpPr/>
              <p:nvPr/>
            </p:nvCxnSpPr>
            <p:spPr bwMode="auto">
              <a:xfrm>
                <a:off x="7725567" y="3927471"/>
                <a:ext cx="0" cy="244484"/>
              </a:xfrm>
              <a:prstGeom prst="straightConnector1">
                <a:avLst/>
              </a:prstGeom>
              <a:noFill/>
              <a:ln w="25400" cap="flat" cmpd="sng" algn="ctr">
                <a:solidFill>
                  <a:srgbClr val="4B2A85"/>
                </a:solidFill>
                <a:prstDash val="solid"/>
                <a:round/>
                <a:headEnd type="none" w="med" len="med"/>
                <a:tailEnd type="triangle"/>
              </a:ln>
              <a:effectLst/>
            </p:spPr>
          </p:cxnSp>
        </p:grpSp>
      </p:grpSp>
    </p:spTree>
    <p:extLst>
      <p:ext uri="{BB962C8B-B14F-4D97-AF65-F5344CB8AC3E}">
        <p14:creationId xmlns:p14="http://schemas.microsoft.com/office/powerpoint/2010/main" val="1153631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2700">
              <a:spcBef>
                <a:spcPts val="100"/>
              </a:spcBef>
            </a:pPr>
            <a:r>
              <a:rPr spc="-5" dirty="0"/>
              <a:t>Denorm</a:t>
            </a:r>
            <a:r>
              <a:rPr spc="-65" dirty="0"/>
              <a:t> </a:t>
            </a:r>
            <a:r>
              <a:rPr spc="-5" dirty="0"/>
              <a:t>Numbers</a:t>
            </a:r>
          </a:p>
        </p:txBody>
      </p:sp>
      <p:sp>
        <p:nvSpPr>
          <p:cNvPr id="11" name="object 11"/>
          <p:cNvSpPr txBox="1">
            <a:spLocks noGrp="1"/>
          </p:cNvSpPr>
          <p:nvPr>
            <p:ph type="sldNum" sz="quarter" idx="4294967295"/>
          </p:nvPr>
        </p:nvSpPr>
        <p:spPr>
          <a:xfrm>
            <a:off x="8953500" y="4816475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24</a:t>
            </a:fld>
            <a:endParaRPr dirty="0"/>
          </a:p>
        </p:txBody>
      </p:sp>
      <p:sp>
        <p:nvSpPr>
          <p:cNvPr id="3" name="object 3"/>
          <p:cNvSpPr txBox="1"/>
          <p:nvPr/>
        </p:nvSpPr>
        <p:spPr>
          <a:xfrm>
            <a:off x="1541768" y="1746758"/>
            <a:ext cx="6033770" cy="17799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9875" indent="-257175">
              <a:lnSpc>
                <a:spcPts val="2740"/>
              </a:lnSpc>
              <a:spcBef>
                <a:spcPts val="100"/>
              </a:spcBef>
              <a:buSzPct val="133333"/>
              <a:buFont typeface="Arial"/>
              <a:buChar char="•"/>
              <a:tabLst>
                <a:tab pos="269875" algn="l"/>
              </a:tabLst>
            </a:pPr>
            <a:r>
              <a:rPr sz="2400" spc="-5" dirty="0">
                <a:latin typeface="Calibri"/>
                <a:cs typeface="Calibri"/>
              </a:rPr>
              <a:t>Short </a:t>
            </a:r>
            <a:r>
              <a:rPr sz="2400" dirty="0">
                <a:latin typeface="Calibri"/>
                <a:cs typeface="Calibri"/>
              </a:rPr>
              <a:t>for </a:t>
            </a:r>
            <a:r>
              <a:rPr sz="2400" spc="-5" dirty="0">
                <a:latin typeface="Calibri"/>
                <a:cs typeface="Calibri"/>
              </a:rPr>
              <a:t>“denormalized</a:t>
            </a:r>
            <a:r>
              <a:rPr sz="2400" spc="-15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numbers”</a:t>
            </a:r>
            <a:endParaRPr sz="2400">
              <a:latin typeface="Calibri"/>
              <a:cs typeface="Calibri"/>
            </a:endParaRPr>
          </a:p>
          <a:p>
            <a:pPr marL="355600">
              <a:lnSpc>
                <a:spcPts val="3040"/>
              </a:lnSpc>
            </a:pPr>
            <a:r>
              <a:rPr sz="2800" spc="40" dirty="0">
                <a:latin typeface="Arial"/>
                <a:cs typeface="Arial"/>
              </a:rPr>
              <a:t>–</a:t>
            </a:r>
            <a:r>
              <a:rPr sz="2100" spc="40" dirty="0">
                <a:latin typeface="Calibri"/>
                <a:cs typeface="Calibri"/>
              </a:rPr>
              <a:t>No </a:t>
            </a:r>
            <a:r>
              <a:rPr sz="2100" spc="-5" dirty="0">
                <a:latin typeface="Calibri"/>
                <a:cs typeface="Calibri"/>
              </a:rPr>
              <a:t>leading</a:t>
            </a:r>
            <a:r>
              <a:rPr sz="2100" spc="-4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1</a:t>
            </a:r>
            <a:endParaRPr sz="2100">
              <a:latin typeface="Calibri"/>
              <a:cs typeface="Calibri"/>
            </a:endParaRPr>
          </a:p>
          <a:p>
            <a:pPr marL="570230" marR="5080" indent="-214629">
              <a:lnSpc>
                <a:spcPct val="93800"/>
              </a:lnSpc>
              <a:spcBef>
                <a:spcPts val="25"/>
              </a:spcBef>
            </a:pPr>
            <a:r>
              <a:rPr sz="2800" spc="10" dirty="0">
                <a:latin typeface="Arial"/>
                <a:cs typeface="Arial"/>
              </a:rPr>
              <a:t>–</a:t>
            </a:r>
            <a:r>
              <a:rPr sz="2100" spc="10" dirty="0">
                <a:latin typeface="Calibri"/>
                <a:cs typeface="Calibri"/>
              </a:rPr>
              <a:t>Careful! </a:t>
            </a:r>
            <a:r>
              <a:rPr sz="2100" dirty="0">
                <a:solidFill>
                  <a:srgbClr val="FF0000"/>
                </a:solidFill>
                <a:latin typeface="Calibri"/>
                <a:cs typeface="Calibri"/>
              </a:rPr>
              <a:t>Implicit exponent = </a:t>
            </a:r>
            <a:r>
              <a:rPr sz="2100" spc="-5" dirty="0">
                <a:solidFill>
                  <a:srgbClr val="FF0000"/>
                </a:solidFill>
                <a:latin typeface="Calibri"/>
                <a:cs typeface="Calibri"/>
              </a:rPr>
              <a:t>-126 </a:t>
            </a:r>
            <a:r>
              <a:rPr sz="2100" spc="-5" dirty="0">
                <a:latin typeface="Calibri"/>
                <a:cs typeface="Calibri"/>
              </a:rPr>
              <a:t>when </a:t>
            </a:r>
            <a:r>
              <a:rPr sz="2100" dirty="0">
                <a:latin typeface="Calibri"/>
                <a:cs typeface="Calibri"/>
              </a:rPr>
              <a:t>Exp = </a:t>
            </a:r>
            <a:r>
              <a:rPr sz="2100" spc="-5" dirty="0">
                <a:latin typeface="Calibri"/>
                <a:cs typeface="Calibri"/>
              </a:rPr>
              <a:t>0x00  (intuitive reason: the “binary point” moves</a:t>
            </a:r>
            <a:r>
              <a:rPr sz="2100" spc="5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one</a:t>
            </a:r>
            <a:endParaRPr sz="2100">
              <a:latin typeface="Calibri"/>
              <a:cs typeface="Calibri"/>
            </a:endParaRPr>
          </a:p>
          <a:p>
            <a:pPr marL="570230">
              <a:lnSpc>
                <a:spcPts val="2495"/>
              </a:lnSpc>
            </a:pPr>
            <a:r>
              <a:rPr sz="2100" dirty="0">
                <a:latin typeface="Calibri"/>
                <a:cs typeface="Calibri"/>
              </a:rPr>
              <a:t>more bit </a:t>
            </a:r>
            <a:r>
              <a:rPr sz="2100" spc="-5" dirty="0">
                <a:latin typeface="Calibri"/>
                <a:cs typeface="Calibri"/>
              </a:rPr>
              <a:t>to the </a:t>
            </a:r>
            <a:r>
              <a:rPr sz="2100" dirty="0">
                <a:latin typeface="Calibri"/>
                <a:cs typeface="Calibri"/>
              </a:rPr>
              <a:t>left of </a:t>
            </a:r>
            <a:r>
              <a:rPr sz="2100" spc="-5" dirty="0">
                <a:latin typeface="Calibri"/>
                <a:cs typeface="Calibri"/>
              </a:rPr>
              <a:t>the leading</a:t>
            </a:r>
            <a:r>
              <a:rPr sz="2100" spc="-10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bit)</a:t>
            </a:r>
            <a:endParaRPr sz="21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41768" y="3563366"/>
            <a:ext cx="42938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9875" indent="-257175">
              <a:spcBef>
                <a:spcPts val="100"/>
              </a:spcBef>
              <a:buSzPct val="133333"/>
              <a:buFont typeface="Arial"/>
              <a:buChar char="•"/>
              <a:tabLst>
                <a:tab pos="269875" algn="l"/>
              </a:tabLst>
            </a:pPr>
            <a:r>
              <a:rPr sz="2400" spc="-5" dirty="0">
                <a:latin typeface="Calibri"/>
                <a:cs typeface="Calibri"/>
              </a:rPr>
              <a:t>Now what </a:t>
            </a:r>
            <a:r>
              <a:rPr sz="2400" dirty="0">
                <a:latin typeface="Calibri"/>
                <a:cs typeface="Calibri"/>
              </a:rPr>
              <a:t>do </a:t>
            </a:r>
            <a:r>
              <a:rPr sz="2400" spc="-5" dirty="0">
                <a:latin typeface="Calibri"/>
                <a:cs typeface="Calibri"/>
              </a:rPr>
              <a:t>the gaps look</a:t>
            </a:r>
            <a:r>
              <a:rPr sz="2400" spc="-90" dirty="0">
                <a:latin typeface="Calibri"/>
                <a:cs typeface="Calibri"/>
              </a:rPr>
              <a:t> </a:t>
            </a:r>
            <a:r>
              <a:rPr sz="2400" spc="-5" dirty="0">
                <a:latin typeface="Calibri"/>
                <a:cs typeface="Calibri"/>
              </a:rPr>
              <a:t>like?</a:t>
            </a:r>
            <a:endParaRPr sz="24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846567" y="3893565"/>
            <a:ext cx="6799721" cy="1651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0800">
              <a:lnSpc>
                <a:spcPts val="3120"/>
              </a:lnSpc>
              <a:spcBef>
                <a:spcPts val="100"/>
              </a:spcBef>
            </a:pPr>
            <a:r>
              <a:rPr sz="2800" spc="10" dirty="0">
                <a:latin typeface="Arial"/>
                <a:cs typeface="Arial"/>
              </a:rPr>
              <a:t>–</a:t>
            </a:r>
            <a:r>
              <a:rPr sz="2100" spc="10" dirty="0">
                <a:latin typeface="Calibri"/>
                <a:cs typeface="Calibri"/>
              </a:rPr>
              <a:t>Smallest </a:t>
            </a:r>
            <a:r>
              <a:rPr sz="2100" spc="-5" dirty="0">
                <a:latin typeface="Calibri"/>
                <a:cs typeface="Calibri"/>
              </a:rPr>
              <a:t>denorm: </a:t>
            </a:r>
            <a:r>
              <a:rPr sz="2100" dirty="0">
                <a:solidFill>
                  <a:srgbClr val="FFC000"/>
                </a:solidFill>
                <a:latin typeface="Calibri"/>
                <a:cs typeface="Calibri"/>
              </a:rPr>
              <a:t>± </a:t>
            </a:r>
            <a:r>
              <a:rPr sz="2100" spc="-5" dirty="0">
                <a:solidFill>
                  <a:srgbClr val="FF0000"/>
                </a:solidFill>
                <a:latin typeface="Calibri"/>
                <a:cs typeface="Calibri"/>
              </a:rPr>
              <a:t>0</a:t>
            </a:r>
            <a:r>
              <a:rPr sz="2100" spc="-5" dirty="0">
                <a:latin typeface="Calibri"/>
                <a:cs typeface="Calibri"/>
              </a:rPr>
              <a:t>.</a:t>
            </a:r>
            <a:r>
              <a:rPr sz="2100" spc="-5" dirty="0">
                <a:solidFill>
                  <a:srgbClr val="C0504D"/>
                </a:solidFill>
                <a:latin typeface="Calibri"/>
                <a:cs typeface="Calibri"/>
              </a:rPr>
              <a:t>0…01</a:t>
            </a:r>
            <a:r>
              <a:rPr sz="2100" spc="-7" baseline="-15873" dirty="0">
                <a:latin typeface="Calibri"/>
                <a:cs typeface="Calibri"/>
              </a:rPr>
              <a:t>two</a:t>
            </a:r>
            <a:r>
              <a:rPr sz="2100" spc="-5" dirty="0">
                <a:latin typeface="Calibri"/>
                <a:cs typeface="Calibri"/>
              </a:rPr>
              <a:t>×2</a:t>
            </a:r>
            <a:r>
              <a:rPr sz="2100" spc="-7" baseline="23809" dirty="0">
                <a:solidFill>
                  <a:srgbClr val="FF0000"/>
                </a:solidFill>
                <a:latin typeface="Calibri"/>
                <a:cs typeface="Calibri"/>
              </a:rPr>
              <a:t>-126 </a:t>
            </a:r>
            <a:r>
              <a:rPr sz="2100" dirty="0">
                <a:latin typeface="Calibri"/>
                <a:cs typeface="Calibri"/>
              </a:rPr>
              <a:t>= </a:t>
            </a:r>
            <a:r>
              <a:rPr sz="2100" dirty="0">
                <a:solidFill>
                  <a:srgbClr val="FFC000"/>
                </a:solidFill>
                <a:latin typeface="Calibri"/>
                <a:cs typeface="Calibri"/>
              </a:rPr>
              <a:t>±</a:t>
            </a:r>
            <a:r>
              <a:rPr sz="2100" spc="-155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2</a:t>
            </a:r>
            <a:r>
              <a:rPr sz="2100" spc="-7" baseline="23809" dirty="0">
                <a:latin typeface="Calibri"/>
                <a:cs typeface="Calibri"/>
              </a:rPr>
              <a:t>-149</a:t>
            </a:r>
            <a:endParaRPr sz="2100" baseline="23809" dirty="0">
              <a:latin typeface="Calibri"/>
              <a:cs typeface="Calibri"/>
            </a:endParaRPr>
          </a:p>
          <a:p>
            <a:pPr marL="50800">
              <a:lnSpc>
                <a:spcPts val="2890"/>
              </a:lnSpc>
            </a:pPr>
            <a:r>
              <a:rPr sz="2800" spc="15" dirty="0">
                <a:latin typeface="Arial"/>
                <a:cs typeface="Arial"/>
              </a:rPr>
              <a:t>–</a:t>
            </a:r>
            <a:r>
              <a:rPr sz="2100" spc="15" dirty="0">
                <a:latin typeface="Calibri"/>
                <a:cs typeface="Calibri"/>
              </a:rPr>
              <a:t>Largest </a:t>
            </a:r>
            <a:r>
              <a:rPr sz="2100" spc="-5" dirty="0">
                <a:latin typeface="Calibri"/>
                <a:cs typeface="Calibri"/>
              </a:rPr>
              <a:t>denorm: </a:t>
            </a:r>
            <a:r>
              <a:rPr sz="2100" dirty="0">
                <a:solidFill>
                  <a:srgbClr val="FFC000"/>
                </a:solidFill>
                <a:latin typeface="Calibri"/>
                <a:cs typeface="Calibri"/>
              </a:rPr>
              <a:t>± </a:t>
            </a:r>
            <a:r>
              <a:rPr sz="2100" spc="-5" dirty="0">
                <a:solidFill>
                  <a:srgbClr val="FF0000"/>
                </a:solidFill>
                <a:latin typeface="Calibri"/>
                <a:cs typeface="Calibri"/>
              </a:rPr>
              <a:t>0</a:t>
            </a:r>
            <a:r>
              <a:rPr sz="2100" spc="-5" dirty="0">
                <a:latin typeface="Calibri"/>
                <a:cs typeface="Calibri"/>
              </a:rPr>
              <a:t>.</a:t>
            </a:r>
            <a:r>
              <a:rPr sz="2100" spc="-5" dirty="0">
                <a:solidFill>
                  <a:srgbClr val="C0504D"/>
                </a:solidFill>
                <a:latin typeface="Calibri"/>
                <a:cs typeface="Calibri"/>
              </a:rPr>
              <a:t>1…1</a:t>
            </a:r>
            <a:r>
              <a:rPr sz="2100" spc="-7" baseline="-15873" dirty="0">
                <a:latin typeface="Calibri"/>
                <a:cs typeface="Calibri"/>
              </a:rPr>
              <a:t>two</a:t>
            </a:r>
            <a:r>
              <a:rPr sz="2100" spc="-5" dirty="0">
                <a:latin typeface="Calibri"/>
                <a:cs typeface="Calibri"/>
              </a:rPr>
              <a:t>×2</a:t>
            </a:r>
            <a:r>
              <a:rPr sz="2100" spc="-7" baseline="23809" dirty="0">
                <a:solidFill>
                  <a:srgbClr val="FF0000"/>
                </a:solidFill>
                <a:latin typeface="Calibri"/>
                <a:cs typeface="Calibri"/>
              </a:rPr>
              <a:t>-126 </a:t>
            </a:r>
            <a:r>
              <a:rPr sz="2100" dirty="0">
                <a:latin typeface="Calibri"/>
                <a:cs typeface="Calibri"/>
              </a:rPr>
              <a:t>= </a:t>
            </a:r>
            <a:r>
              <a:rPr sz="2100" dirty="0">
                <a:solidFill>
                  <a:srgbClr val="FFC000"/>
                </a:solidFill>
                <a:latin typeface="Calibri"/>
                <a:cs typeface="Calibri"/>
              </a:rPr>
              <a:t>± </a:t>
            </a:r>
            <a:r>
              <a:rPr sz="2100" spc="-5" dirty="0">
                <a:latin typeface="Calibri"/>
                <a:cs typeface="Calibri"/>
              </a:rPr>
              <a:t>(2</a:t>
            </a:r>
            <a:r>
              <a:rPr sz="2100" spc="-7" baseline="23809" dirty="0">
                <a:latin typeface="Calibri"/>
                <a:cs typeface="Calibri"/>
              </a:rPr>
              <a:t>-126 </a:t>
            </a:r>
            <a:r>
              <a:rPr sz="2100" dirty="0">
                <a:latin typeface="Calibri"/>
                <a:cs typeface="Calibri"/>
              </a:rPr>
              <a:t>–</a:t>
            </a:r>
            <a:r>
              <a:rPr sz="2100" spc="-305" dirty="0"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2</a:t>
            </a:r>
            <a:r>
              <a:rPr sz="2100" spc="-7" baseline="23809" dirty="0">
                <a:latin typeface="Calibri"/>
                <a:cs typeface="Calibri"/>
              </a:rPr>
              <a:t>-149</a:t>
            </a:r>
            <a:r>
              <a:rPr sz="2100" spc="-5" dirty="0">
                <a:latin typeface="Calibri"/>
                <a:cs typeface="Calibri"/>
              </a:rPr>
              <a:t>)</a:t>
            </a:r>
            <a:endParaRPr sz="2100" dirty="0">
              <a:latin typeface="Calibri"/>
              <a:cs typeface="Calibri"/>
            </a:endParaRPr>
          </a:p>
          <a:p>
            <a:pPr marL="50800">
              <a:lnSpc>
                <a:spcPts val="3130"/>
              </a:lnSpc>
            </a:pPr>
            <a:r>
              <a:rPr sz="2800" spc="10" dirty="0">
                <a:latin typeface="Arial"/>
                <a:cs typeface="Arial"/>
              </a:rPr>
              <a:t>–</a:t>
            </a:r>
            <a:r>
              <a:rPr sz="2100" spc="10" dirty="0">
                <a:latin typeface="Calibri"/>
                <a:cs typeface="Calibri"/>
              </a:rPr>
              <a:t>Smallest </a:t>
            </a:r>
            <a:r>
              <a:rPr sz="2100" dirty="0">
                <a:latin typeface="Calibri"/>
                <a:cs typeface="Calibri"/>
              </a:rPr>
              <a:t>norm: </a:t>
            </a:r>
            <a:r>
              <a:rPr sz="2100" dirty="0">
                <a:solidFill>
                  <a:srgbClr val="FFC000"/>
                </a:solidFill>
                <a:latin typeface="Calibri"/>
                <a:cs typeface="Calibri"/>
              </a:rPr>
              <a:t>± </a:t>
            </a:r>
            <a:r>
              <a:rPr sz="2100" spc="-5" dirty="0">
                <a:latin typeface="Calibri"/>
                <a:cs typeface="Calibri"/>
              </a:rPr>
              <a:t>1.</a:t>
            </a:r>
            <a:r>
              <a:rPr sz="2100" spc="-5" dirty="0">
                <a:solidFill>
                  <a:srgbClr val="C0504D"/>
                </a:solidFill>
                <a:latin typeface="Calibri"/>
                <a:cs typeface="Calibri"/>
              </a:rPr>
              <a:t>0…0</a:t>
            </a:r>
            <a:r>
              <a:rPr sz="2100" spc="-7" baseline="-15873" dirty="0">
                <a:latin typeface="Calibri"/>
                <a:cs typeface="Calibri"/>
              </a:rPr>
              <a:t>two</a:t>
            </a:r>
            <a:r>
              <a:rPr sz="2100" spc="-5" dirty="0">
                <a:latin typeface="Calibri"/>
                <a:cs typeface="Calibri"/>
              </a:rPr>
              <a:t>×2</a:t>
            </a:r>
            <a:r>
              <a:rPr sz="2100" spc="-7" baseline="23809" dirty="0">
                <a:solidFill>
                  <a:srgbClr val="4F81BD"/>
                </a:solidFill>
                <a:latin typeface="Calibri"/>
                <a:cs typeface="Calibri"/>
              </a:rPr>
              <a:t>-126 </a:t>
            </a:r>
            <a:r>
              <a:rPr sz="2100" dirty="0">
                <a:latin typeface="Calibri"/>
                <a:cs typeface="Calibri"/>
              </a:rPr>
              <a:t>= </a:t>
            </a:r>
            <a:r>
              <a:rPr sz="2100" dirty="0">
                <a:solidFill>
                  <a:srgbClr val="FFC000"/>
                </a:solidFill>
                <a:latin typeface="Calibri"/>
                <a:cs typeface="Calibri"/>
              </a:rPr>
              <a:t>±</a:t>
            </a:r>
            <a:r>
              <a:rPr sz="2100" spc="-165" dirty="0">
                <a:solidFill>
                  <a:srgbClr val="FFC000"/>
                </a:solidFill>
                <a:latin typeface="Calibri"/>
                <a:cs typeface="Calibri"/>
              </a:rPr>
              <a:t> </a:t>
            </a:r>
            <a:r>
              <a:rPr sz="2100" spc="-5" dirty="0">
                <a:latin typeface="Calibri"/>
                <a:cs typeface="Calibri"/>
              </a:rPr>
              <a:t>2</a:t>
            </a:r>
            <a:r>
              <a:rPr sz="2100" spc="-7" baseline="23809" dirty="0">
                <a:latin typeface="Calibri"/>
                <a:cs typeface="Calibri"/>
              </a:rPr>
              <a:t>-126</a:t>
            </a:r>
            <a:endParaRPr sz="2100" baseline="23809" dirty="0">
              <a:latin typeface="Calibri"/>
              <a:cs typeface="Calibri"/>
            </a:endParaRPr>
          </a:p>
          <a:p>
            <a:pPr marL="2413635">
              <a:spcBef>
                <a:spcPts val="1850"/>
              </a:spcBef>
            </a:pPr>
            <a:r>
              <a:rPr sz="1500" spc="-5" dirty="0">
                <a:solidFill>
                  <a:srgbClr val="FF0000"/>
                </a:solidFill>
                <a:latin typeface="Calibri"/>
                <a:cs typeface="Calibri"/>
              </a:rPr>
              <a:t>No uneven </a:t>
            </a:r>
            <a:r>
              <a:rPr sz="1500" spc="-10" dirty="0">
                <a:solidFill>
                  <a:srgbClr val="FF0000"/>
                </a:solidFill>
                <a:latin typeface="Calibri"/>
                <a:cs typeface="Calibri"/>
              </a:rPr>
              <a:t>gap! </a:t>
            </a:r>
            <a:r>
              <a:rPr sz="1500" spc="-5" dirty="0">
                <a:solidFill>
                  <a:srgbClr val="FF0000"/>
                </a:solidFill>
                <a:latin typeface="Calibri"/>
                <a:cs typeface="Calibri"/>
              </a:rPr>
              <a:t>Increments by</a:t>
            </a:r>
            <a:r>
              <a:rPr sz="15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FF0000"/>
                </a:solidFill>
                <a:latin typeface="Calibri"/>
                <a:cs typeface="Calibri"/>
              </a:rPr>
              <a:t>2</a:t>
            </a:r>
            <a:r>
              <a:rPr sz="1500" baseline="22222" dirty="0">
                <a:solidFill>
                  <a:srgbClr val="FF0000"/>
                </a:solidFill>
                <a:latin typeface="Calibri"/>
                <a:cs typeface="Calibri"/>
              </a:rPr>
              <a:t>-149</a:t>
            </a:r>
            <a:endParaRPr sz="1500" baseline="22222" dirty="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897539" y="3519170"/>
            <a:ext cx="83375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spcBef>
                <a:spcPts val="100"/>
              </a:spcBef>
            </a:pPr>
            <a:r>
              <a:rPr sz="1500" spc="-5" dirty="0">
                <a:solidFill>
                  <a:srgbClr val="FF0000"/>
                </a:solidFill>
                <a:latin typeface="Calibri"/>
                <a:cs typeface="Calibri"/>
              </a:rPr>
              <a:t>So much  </a:t>
            </a:r>
            <a:r>
              <a:rPr sz="1500" dirty="0">
                <a:solidFill>
                  <a:srgbClr val="FF0000"/>
                </a:solidFill>
                <a:latin typeface="Calibri"/>
                <a:cs typeface="Calibri"/>
              </a:rPr>
              <a:t>closer </a:t>
            </a:r>
            <a:r>
              <a:rPr sz="1500" spc="-5" dirty="0">
                <a:solidFill>
                  <a:srgbClr val="FF0000"/>
                </a:solidFill>
                <a:latin typeface="Calibri"/>
                <a:cs typeface="Calibri"/>
              </a:rPr>
              <a:t>to</a:t>
            </a:r>
            <a:r>
              <a:rPr sz="1500" spc="-10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1500" dirty="0">
                <a:solidFill>
                  <a:srgbClr val="FF0000"/>
                </a:solidFill>
                <a:latin typeface="Calibri"/>
                <a:cs typeface="Calibri"/>
              </a:rPr>
              <a:t>0</a:t>
            </a:r>
            <a:endParaRPr sz="1500">
              <a:latin typeface="Calibri"/>
              <a:cs typeface="Calibri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6580893" y="3811574"/>
            <a:ext cx="267970" cy="172720"/>
          </a:xfrm>
          <a:custGeom>
            <a:avLst/>
            <a:gdLst/>
            <a:ahLst/>
            <a:cxnLst/>
            <a:rect l="l" t="t" r="r" b="b"/>
            <a:pathLst>
              <a:path w="267970" h="172719">
                <a:moveTo>
                  <a:pt x="44757" y="99635"/>
                </a:moveTo>
                <a:lnTo>
                  <a:pt x="0" y="172125"/>
                </a:lnTo>
                <a:lnTo>
                  <a:pt x="84847" y="164437"/>
                </a:lnTo>
                <a:lnTo>
                  <a:pt x="66827" y="156199"/>
                </a:lnTo>
                <a:lnTo>
                  <a:pt x="49883" y="156199"/>
                </a:lnTo>
                <a:lnTo>
                  <a:pt x="36520" y="134598"/>
                </a:lnTo>
                <a:lnTo>
                  <a:pt x="43720" y="130144"/>
                </a:lnTo>
                <a:lnTo>
                  <a:pt x="44757" y="99635"/>
                </a:lnTo>
                <a:close/>
              </a:path>
              <a:path w="267970" h="172719">
                <a:moveTo>
                  <a:pt x="43202" y="145400"/>
                </a:moveTo>
                <a:lnTo>
                  <a:pt x="49883" y="156199"/>
                </a:lnTo>
                <a:lnTo>
                  <a:pt x="57083" y="151745"/>
                </a:lnTo>
                <a:lnTo>
                  <a:pt x="43202" y="145400"/>
                </a:lnTo>
                <a:close/>
              </a:path>
              <a:path w="267970" h="172719">
                <a:moveTo>
                  <a:pt x="57083" y="151745"/>
                </a:moveTo>
                <a:lnTo>
                  <a:pt x="49883" y="156199"/>
                </a:lnTo>
                <a:lnTo>
                  <a:pt x="66827" y="156199"/>
                </a:lnTo>
                <a:lnTo>
                  <a:pt x="57083" y="151745"/>
                </a:lnTo>
                <a:close/>
              </a:path>
              <a:path w="267970" h="172719">
                <a:moveTo>
                  <a:pt x="254093" y="0"/>
                </a:moveTo>
                <a:lnTo>
                  <a:pt x="43720" y="130144"/>
                </a:lnTo>
                <a:lnTo>
                  <a:pt x="43202" y="145400"/>
                </a:lnTo>
                <a:lnTo>
                  <a:pt x="57083" y="151745"/>
                </a:lnTo>
                <a:lnTo>
                  <a:pt x="267456" y="21600"/>
                </a:lnTo>
                <a:lnTo>
                  <a:pt x="254093" y="0"/>
                </a:lnTo>
                <a:close/>
              </a:path>
              <a:path w="267970" h="172719">
                <a:moveTo>
                  <a:pt x="43720" y="130144"/>
                </a:moveTo>
                <a:lnTo>
                  <a:pt x="36520" y="134598"/>
                </a:lnTo>
                <a:lnTo>
                  <a:pt x="43201" y="145399"/>
                </a:lnTo>
                <a:lnTo>
                  <a:pt x="43720" y="130144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44190" y="5172485"/>
            <a:ext cx="3052387" cy="43914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67145617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13970">
              <a:spcBef>
                <a:spcPts val="100"/>
              </a:spcBef>
            </a:pPr>
            <a:r>
              <a:rPr spc="-5" dirty="0"/>
              <a:t>Floating Point Numbers</a:t>
            </a:r>
            <a:r>
              <a:rPr spc="-25" dirty="0"/>
              <a:t> </a:t>
            </a:r>
            <a:r>
              <a:rPr spc="-5" dirty="0"/>
              <a:t>Summary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B61A298-4713-6849-A078-63EDEAF679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object 6"/>
          <p:cNvSpPr txBox="1">
            <a:spLocks noGrp="1"/>
          </p:cNvSpPr>
          <p:nvPr>
            <p:ph type="sldNum" sz="quarter" idx="4294967295"/>
          </p:nvPr>
        </p:nvSpPr>
        <p:spPr>
          <a:xfrm>
            <a:off x="8953500" y="4816475"/>
            <a:ext cx="190500" cy="165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900" b="0" i="0" kern="1200">
                <a:solidFill>
                  <a:srgbClr val="888888"/>
                </a:solidFill>
                <a:latin typeface="Calibri"/>
                <a:ea typeface="+mn-ea"/>
                <a:cs typeface="Calibri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8100">
              <a:spcBef>
                <a:spcPts val="55"/>
              </a:spcBef>
            </a:pPr>
            <a:fld id="{81D60167-4931-47E6-BA6A-407CBD079E47}" type="slidenum">
              <a:rPr lang="en-US" smtClean="0"/>
              <a:pPr marL="38100">
                <a:spcBef>
                  <a:spcPts val="55"/>
                </a:spcBef>
              </a:pPr>
              <a:t>25</a:t>
            </a:fld>
            <a:endParaRPr dirty="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1685290" y="2222501"/>
          <a:ext cx="5760717" cy="23647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2023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02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94125">
                <a:tc>
                  <a:txBody>
                    <a:bodyPr/>
                    <a:lstStyle/>
                    <a:p>
                      <a:pPr marL="635"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Exponent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Significand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b="1" spc="-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Meaning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53975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</a:t>
                      </a:r>
                      <a:r>
                        <a:rPr sz="2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159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53975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non-zero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 Denorm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fl</a:t>
                      </a:r>
                      <a:r>
                        <a:rPr sz="2100" spc="-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pt.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10" dirty="0">
                          <a:latin typeface="Calibri"/>
                          <a:cs typeface="Calibri"/>
                        </a:rPr>
                        <a:t>1-254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anything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Norm </a:t>
                      </a:r>
                      <a:r>
                        <a:rPr sz="2100" dirty="0">
                          <a:latin typeface="Calibri"/>
                          <a:cs typeface="Calibri"/>
                        </a:rPr>
                        <a:t>fl.</a:t>
                      </a:r>
                      <a:r>
                        <a:rPr sz="21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spc="-5" dirty="0">
                          <a:latin typeface="Calibri"/>
                          <a:cs typeface="Calibri"/>
                        </a:rPr>
                        <a:t>pt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0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sz="2100" dirty="0">
                          <a:latin typeface="Calibri"/>
                          <a:cs typeface="Calibri"/>
                        </a:rPr>
                        <a:t>±</a:t>
                      </a:r>
                      <a:r>
                        <a:rPr sz="21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00" dirty="0">
                          <a:latin typeface="Calibri"/>
                          <a:cs typeface="Calibri"/>
                        </a:rPr>
                        <a:t>∞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222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E8EC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255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5" dirty="0">
                          <a:latin typeface="Calibri"/>
                          <a:cs typeface="Calibri"/>
                        </a:rPr>
                        <a:t>non-zero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sz="2100" spc="-10" dirty="0">
                          <a:latin typeface="Calibri"/>
                          <a:cs typeface="Calibri"/>
                        </a:rPr>
                        <a:t>NaN</a:t>
                      </a:r>
                      <a:endParaRPr sz="2100">
                        <a:latin typeface="Calibri"/>
                        <a:cs typeface="Calibri"/>
                      </a:endParaRPr>
                    </a:p>
                  </a:txBody>
                  <a:tcPr marL="0" marR="0" marT="20955" marB="0">
                    <a:lnL w="19050">
                      <a:solidFill>
                        <a:srgbClr val="FFFFFF"/>
                      </a:solidFill>
                      <a:prstDash val="solid"/>
                    </a:lnL>
                    <a:lnR w="19050">
                      <a:solidFill>
                        <a:srgbClr val="FFFFFF"/>
                      </a:solidFill>
                      <a:prstDash val="solid"/>
                    </a:lnR>
                    <a:lnT w="19050">
                      <a:solidFill>
                        <a:srgbClr val="FFFFFF"/>
                      </a:solidFill>
                      <a:prstDash val="solid"/>
                    </a:lnT>
                    <a:lnB w="19050">
                      <a:solidFill>
                        <a:srgbClr val="FFFFFF"/>
                      </a:solidFill>
                      <a:prstDash val="solid"/>
                    </a:lnB>
                    <a:solidFill>
                      <a:srgbClr val="CFD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14762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 of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“Binary Point,” like decimal point, signifies boundary between integer and fractional parts:</a:t>
            </a:r>
          </a:p>
          <a:p>
            <a:pPr lvl="2"/>
            <a:endParaRPr lang="en-US" dirty="0"/>
          </a:p>
          <a:p>
            <a:pPr marL="0" indent="0">
              <a:buNone/>
            </a:pPr>
            <a:r>
              <a:rPr lang="en-US" dirty="0"/>
              <a:t>	Example 6-bit</a:t>
            </a:r>
            <a:br>
              <a:rPr lang="en-US" dirty="0"/>
            </a:br>
            <a:r>
              <a:rPr lang="en-US" dirty="0"/>
              <a:t>	representation:</a:t>
            </a:r>
          </a:p>
          <a:p>
            <a:endParaRPr lang="en-US" dirty="0"/>
          </a:p>
          <a:p>
            <a:r>
              <a:rPr lang="en-US" u="sng" dirty="0"/>
              <a:t>Example</a:t>
            </a:r>
            <a:r>
              <a:rPr lang="en-US" dirty="0"/>
              <a:t>:</a:t>
            </a:r>
            <a:r>
              <a:rPr lang="en-US" b="1" dirty="0"/>
              <a:t> </a:t>
            </a:r>
            <a:r>
              <a:rPr lang="en-US" dirty="0"/>
              <a:t>	</a:t>
            </a:r>
            <a:r>
              <a:rPr lang="en-US" dirty="0">
                <a:cs typeface="Calibri" panose="020F0502020204030204" pitchFamily="34" charset="0"/>
              </a:rPr>
              <a:t>10.1010</a:t>
            </a:r>
            <a:r>
              <a:rPr lang="en-US" baseline="-25000" dirty="0">
                <a:cs typeface="Calibri" panose="020F0502020204030204" pitchFamily="34" charset="0"/>
              </a:rPr>
              <a:t>2</a:t>
            </a:r>
            <a:r>
              <a:rPr lang="en-US" dirty="0">
                <a:cs typeface="Calibri" panose="020F0502020204030204" pitchFamily="34" charset="0"/>
              </a:rPr>
              <a:t> = 1×2</a:t>
            </a:r>
            <a:r>
              <a:rPr lang="en-US" baseline="30000" dirty="0">
                <a:cs typeface="Calibri" panose="020F0502020204030204" pitchFamily="34" charset="0"/>
              </a:rPr>
              <a:t>1</a:t>
            </a:r>
            <a:r>
              <a:rPr lang="en-US" dirty="0">
                <a:cs typeface="Calibri" panose="020F0502020204030204" pitchFamily="34" charset="0"/>
              </a:rPr>
              <a:t> + 1×2</a:t>
            </a:r>
            <a:r>
              <a:rPr lang="en-US" baseline="30000" dirty="0">
                <a:cs typeface="Calibri" panose="020F0502020204030204" pitchFamily="34" charset="0"/>
              </a:rPr>
              <a:t>-1</a:t>
            </a:r>
            <a:r>
              <a:rPr lang="en-US" dirty="0">
                <a:cs typeface="Calibri" panose="020F0502020204030204" pitchFamily="34" charset="0"/>
              </a:rPr>
              <a:t> + 1×2</a:t>
            </a:r>
            <a:r>
              <a:rPr lang="en-US" baseline="30000" dirty="0">
                <a:cs typeface="Calibri" panose="020F0502020204030204" pitchFamily="34" charset="0"/>
              </a:rPr>
              <a:t>-3</a:t>
            </a:r>
            <a:r>
              <a:rPr lang="en-US" dirty="0">
                <a:cs typeface="Calibri" panose="020F0502020204030204" pitchFamily="34" charset="0"/>
              </a:rPr>
              <a:t> = 2.625</a:t>
            </a:r>
            <a:r>
              <a:rPr lang="en-US" baseline="-25000" dirty="0">
                <a:cs typeface="Calibri" panose="020F0502020204030204" pitchFamily="34" charset="0"/>
              </a:rPr>
              <a:t>10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3</a:t>
            </a:fld>
            <a:endParaRPr lang="en-US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4114800" y="2194560"/>
            <a:ext cx="3554412" cy="1655763"/>
            <a:chOff x="1584" y="1008"/>
            <a:chExt cx="2239" cy="1043"/>
          </a:xfrm>
        </p:grpSpPr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2112" y="1008"/>
              <a:ext cx="1008" cy="58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3600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xx</a:t>
              </a:r>
              <a:r>
                <a:rPr lang="en-US" sz="5400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r>
                <a:rPr lang="en-US" sz="3600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yyyy</a:t>
              </a:r>
              <a:endPara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872" y="1488"/>
              <a:ext cx="336" cy="192"/>
            </a:xfrm>
            <a:custGeom>
              <a:avLst/>
              <a:gdLst>
                <a:gd name="T0" fmla="*/ 336 w 336"/>
                <a:gd name="T1" fmla="*/ 0 h 192"/>
                <a:gd name="T2" fmla="*/ 192 w 336"/>
                <a:gd name="T3" fmla="*/ 144 h 192"/>
                <a:gd name="T4" fmla="*/ 0 w 336"/>
                <a:gd name="T5" fmla="*/ 192 h 192"/>
                <a:gd name="T6" fmla="*/ 0 60000 65536"/>
                <a:gd name="T7" fmla="*/ 0 60000 65536"/>
                <a:gd name="T8" fmla="*/ 0 60000 65536"/>
                <a:gd name="T9" fmla="*/ 0 w 336"/>
                <a:gd name="T10" fmla="*/ 0 h 192"/>
                <a:gd name="T11" fmla="*/ 336 w 336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92">
                  <a:moveTo>
                    <a:pt x="336" y="0"/>
                  </a:moveTo>
                  <a:cubicBezTo>
                    <a:pt x="292" y="56"/>
                    <a:pt x="248" y="112"/>
                    <a:pt x="192" y="144"/>
                  </a:cubicBezTo>
                  <a:cubicBezTo>
                    <a:pt x="136" y="176"/>
                    <a:pt x="68" y="184"/>
                    <a:pt x="0" y="192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2784" y="1536"/>
              <a:ext cx="96" cy="240"/>
            </a:xfrm>
            <a:custGeom>
              <a:avLst/>
              <a:gdLst>
                <a:gd name="T0" fmla="*/ 0 w 96"/>
                <a:gd name="T1" fmla="*/ 0 h 240"/>
                <a:gd name="T2" fmla="*/ 48 w 96"/>
                <a:gd name="T3" fmla="*/ 144 h 240"/>
                <a:gd name="T4" fmla="*/ 96 w 96"/>
                <a:gd name="T5" fmla="*/ 240 h 240"/>
                <a:gd name="T6" fmla="*/ 0 60000 65536"/>
                <a:gd name="T7" fmla="*/ 0 60000 65536"/>
                <a:gd name="T8" fmla="*/ 0 60000 65536"/>
                <a:gd name="T9" fmla="*/ 0 w 96"/>
                <a:gd name="T10" fmla="*/ 0 h 240"/>
                <a:gd name="T11" fmla="*/ 96 w 96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240">
                  <a:moveTo>
                    <a:pt x="0" y="0"/>
                  </a:moveTo>
                  <a:cubicBezTo>
                    <a:pt x="16" y="52"/>
                    <a:pt x="32" y="104"/>
                    <a:pt x="48" y="144"/>
                  </a:cubicBezTo>
                  <a:cubicBezTo>
                    <a:pt x="64" y="184"/>
                    <a:pt x="80" y="212"/>
                    <a:pt x="96" y="24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2928" y="1536"/>
              <a:ext cx="288" cy="240"/>
            </a:xfrm>
            <a:custGeom>
              <a:avLst/>
              <a:gdLst>
                <a:gd name="T0" fmla="*/ 0 w 288"/>
                <a:gd name="T1" fmla="*/ 0 h 240"/>
                <a:gd name="T2" fmla="*/ 96 w 288"/>
                <a:gd name="T3" fmla="*/ 144 h 240"/>
                <a:gd name="T4" fmla="*/ 288 w 288"/>
                <a:gd name="T5" fmla="*/ 240 h 240"/>
                <a:gd name="T6" fmla="*/ 0 60000 65536"/>
                <a:gd name="T7" fmla="*/ 0 60000 65536"/>
                <a:gd name="T8" fmla="*/ 0 60000 65536"/>
                <a:gd name="T9" fmla="*/ 0 w 288"/>
                <a:gd name="T10" fmla="*/ 0 h 240"/>
                <a:gd name="T11" fmla="*/ 288 w 288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240">
                  <a:moveTo>
                    <a:pt x="0" y="0"/>
                  </a:moveTo>
                  <a:cubicBezTo>
                    <a:pt x="24" y="52"/>
                    <a:pt x="48" y="104"/>
                    <a:pt x="96" y="144"/>
                  </a:cubicBezTo>
                  <a:cubicBezTo>
                    <a:pt x="144" y="184"/>
                    <a:pt x="216" y="212"/>
                    <a:pt x="288" y="24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3168" y="1536"/>
              <a:ext cx="384" cy="192"/>
            </a:xfrm>
            <a:custGeom>
              <a:avLst/>
              <a:gdLst>
                <a:gd name="T0" fmla="*/ 0 w 384"/>
                <a:gd name="T1" fmla="*/ 0 h 192"/>
                <a:gd name="T2" fmla="*/ 144 w 384"/>
                <a:gd name="T3" fmla="*/ 96 h 192"/>
                <a:gd name="T4" fmla="*/ 384 w 384"/>
                <a:gd name="T5" fmla="*/ 192 h 192"/>
                <a:gd name="T6" fmla="*/ 0 60000 65536"/>
                <a:gd name="T7" fmla="*/ 0 60000 65536"/>
                <a:gd name="T8" fmla="*/ 0 60000 65536"/>
                <a:gd name="T9" fmla="*/ 0 w 384"/>
                <a:gd name="T10" fmla="*/ 0 h 192"/>
                <a:gd name="T11" fmla="*/ 384 w 384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192">
                  <a:moveTo>
                    <a:pt x="0" y="0"/>
                  </a:moveTo>
                  <a:cubicBezTo>
                    <a:pt x="40" y="32"/>
                    <a:pt x="80" y="64"/>
                    <a:pt x="144" y="96"/>
                  </a:cubicBezTo>
                  <a:cubicBezTo>
                    <a:pt x="208" y="128"/>
                    <a:pt x="344" y="176"/>
                    <a:pt x="384" y="192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2256" y="1488"/>
              <a:ext cx="96" cy="240"/>
            </a:xfrm>
            <a:custGeom>
              <a:avLst/>
              <a:gdLst>
                <a:gd name="T0" fmla="*/ 96 w 96"/>
                <a:gd name="T1" fmla="*/ 0 h 240"/>
                <a:gd name="T2" fmla="*/ 48 w 96"/>
                <a:gd name="T3" fmla="*/ 144 h 240"/>
                <a:gd name="T4" fmla="*/ 0 w 96"/>
                <a:gd name="T5" fmla="*/ 240 h 240"/>
                <a:gd name="T6" fmla="*/ 0 60000 65536"/>
                <a:gd name="T7" fmla="*/ 0 60000 65536"/>
                <a:gd name="T8" fmla="*/ 0 60000 65536"/>
                <a:gd name="T9" fmla="*/ 0 w 96"/>
                <a:gd name="T10" fmla="*/ 0 h 240"/>
                <a:gd name="T11" fmla="*/ 96 w 96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240">
                  <a:moveTo>
                    <a:pt x="96" y="0"/>
                  </a:moveTo>
                  <a:cubicBezTo>
                    <a:pt x="80" y="52"/>
                    <a:pt x="64" y="104"/>
                    <a:pt x="48" y="144"/>
                  </a:cubicBezTo>
                  <a:cubicBezTo>
                    <a:pt x="32" y="184"/>
                    <a:pt x="16" y="212"/>
                    <a:pt x="0" y="24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2592" y="1536"/>
              <a:ext cx="48" cy="144"/>
            </a:xfrm>
            <a:custGeom>
              <a:avLst/>
              <a:gdLst>
                <a:gd name="T0" fmla="*/ 48 w 48"/>
                <a:gd name="T1" fmla="*/ 0 h 144"/>
                <a:gd name="T2" fmla="*/ 0 w 48"/>
                <a:gd name="T3" fmla="*/ 144 h 144"/>
                <a:gd name="T4" fmla="*/ 0 60000 65536"/>
                <a:gd name="T5" fmla="*/ 0 60000 65536"/>
                <a:gd name="T6" fmla="*/ 0 w 48"/>
                <a:gd name="T7" fmla="*/ 0 h 144"/>
                <a:gd name="T8" fmla="*/ 48 w 48"/>
                <a:gd name="T9" fmla="*/ 144 h 14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144">
                  <a:moveTo>
                    <a:pt x="48" y="0"/>
                  </a:moveTo>
                  <a:cubicBezTo>
                    <a:pt x="48" y="0"/>
                    <a:pt x="24" y="72"/>
                    <a:pt x="0" y="144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584" y="1616"/>
              <a:ext cx="280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2016" y="1712"/>
              <a:ext cx="280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2400" y="1721"/>
              <a:ext cx="319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-1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2764" y="1760"/>
              <a:ext cx="319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-2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Text Box 16"/>
            <p:cNvSpPr txBox="1">
              <a:spLocks noChangeArrowheads="1"/>
            </p:cNvSpPr>
            <p:nvPr/>
          </p:nvSpPr>
          <p:spPr bwMode="auto">
            <a:xfrm>
              <a:off x="3120" y="1760"/>
              <a:ext cx="319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-3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Text Box 17"/>
            <p:cNvSpPr txBox="1">
              <a:spLocks noChangeArrowheads="1"/>
            </p:cNvSpPr>
            <p:nvPr/>
          </p:nvSpPr>
          <p:spPr bwMode="auto">
            <a:xfrm>
              <a:off x="3504" y="1664"/>
              <a:ext cx="319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-4</a:t>
              </a:r>
              <a:endPara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0871896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Representation of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“Binary Point,” like decimal point, signifies boundary between integer and fractional parts:</a:t>
            </a:r>
          </a:p>
          <a:p>
            <a:pPr lvl="2"/>
            <a:endParaRPr lang="en-US" dirty="0"/>
          </a:p>
          <a:p>
            <a:pPr marL="0" indent="0">
              <a:buNone/>
            </a:pPr>
            <a:r>
              <a:rPr lang="en-US" dirty="0"/>
              <a:t>	Example 6-bit</a:t>
            </a:r>
            <a:br>
              <a:rPr lang="en-US" dirty="0"/>
            </a:br>
            <a:r>
              <a:rPr lang="en-US" dirty="0"/>
              <a:t>	representation:</a:t>
            </a:r>
          </a:p>
          <a:p>
            <a:pPr lvl="2"/>
            <a:endParaRPr lang="en-US" dirty="0"/>
          </a:p>
          <a:p>
            <a:r>
              <a:rPr lang="en-US" sz="2400" dirty="0"/>
              <a:t>In this 6-bit representation:</a:t>
            </a:r>
          </a:p>
          <a:p>
            <a:pPr lvl="1"/>
            <a:r>
              <a:rPr lang="en-US" sz="2000" dirty="0"/>
              <a:t>What is the encoding and value of </a:t>
            </a:r>
            <a:br>
              <a:rPr lang="en-US" sz="2000" dirty="0"/>
            </a:br>
            <a:r>
              <a:rPr lang="en-US" sz="2000" dirty="0"/>
              <a:t>the smallest (most negative) number?</a:t>
            </a:r>
          </a:p>
          <a:p>
            <a:pPr lvl="1">
              <a:spcBef>
                <a:spcPts val="1200"/>
              </a:spcBef>
            </a:pPr>
            <a:r>
              <a:rPr lang="en-US" sz="2000" dirty="0"/>
              <a:t>What is the encoding and value of </a:t>
            </a:r>
            <a:br>
              <a:rPr lang="en-US" sz="2000" dirty="0"/>
            </a:br>
            <a:r>
              <a:rPr lang="en-US" sz="2000" dirty="0"/>
              <a:t>the largest (most positive) number?</a:t>
            </a:r>
          </a:p>
          <a:p>
            <a:pPr lvl="1">
              <a:spcBef>
                <a:spcPts val="1200"/>
              </a:spcBef>
            </a:pPr>
            <a:r>
              <a:rPr lang="en-US" sz="2000" dirty="0">
                <a:cs typeface="Calibri" panose="020F0502020204030204" pitchFamily="34" charset="0"/>
              </a:rPr>
              <a:t>What is the smallest number greater </a:t>
            </a:r>
            <a:br>
              <a:rPr lang="en-US" sz="2000" dirty="0">
                <a:cs typeface="Calibri" panose="020F0502020204030204" pitchFamily="34" charset="0"/>
              </a:rPr>
            </a:br>
            <a:r>
              <a:rPr lang="en-US" sz="2000" dirty="0">
                <a:cs typeface="Calibri" panose="020F0502020204030204" pitchFamily="34" charset="0"/>
              </a:rPr>
              <a:t>than 2 that we can represent?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4</a:t>
            </a:fld>
            <a:endParaRPr lang="en-US"/>
          </a:p>
        </p:txBody>
      </p:sp>
      <p:grpSp>
        <p:nvGrpSpPr>
          <p:cNvPr id="5" name="Group 4"/>
          <p:cNvGrpSpPr>
            <a:grpSpLocks/>
          </p:cNvGrpSpPr>
          <p:nvPr/>
        </p:nvGrpSpPr>
        <p:grpSpPr bwMode="auto">
          <a:xfrm>
            <a:off x="4114800" y="2194560"/>
            <a:ext cx="3554412" cy="1655763"/>
            <a:chOff x="1584" y="1008"/>
            <a:chExt cx="2239" cy="1043"/>
          </a:xfrm>
        </p:grpSpPr>
        <p:sp>
          <p:nvSpPr>
            <p:cNvPr id="6" name="Text Box 5"/>
            <p:cNvSpPr txBox="1">
              <a:spLocks noChangeArrowheads="1"/>
            </p:cNvSpPr>
            <p:nvPr/>
          </p:nvSpPr>
          <p:spPr bwMode="auto">
            <a:xfrm>
              <a:off x="2112" y="1008"/>
              <a:ext cx="1008" cy="58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3600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xx</a:t>
              </a:r>
              <a:r>
                <a:rPr lang="en-US" sz="5400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.</a:t>
              </a:r>
              <a:r>
                <a:rPr lang="en-US" sz="3600" dirty="0" err="1">
                  <a:solidFill>
                    <a:srgbClr val="FF0000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yyyy</a:t>
              </a:r>
              <a:endParaRPr lang="en-US" sz="36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872" y="1488"/>
              <a:ext cx="336" cy="192"/>
            </a:xfrm>
            <a:custGeom>
              <a:avLst/>
              <a:gdLst>
                <a:gd name="T0" fmla="*/ 336 w 336"/>
                <a:gd name="T1" fmla="*/ 0 h 192"/>
                <a:gd name="T2" fmla="*/ 192 w 336"/>
                <a:gd name="T3" fmla="*/ 144 h 192"/>
                <a:gd name="T4" fmla="*/ 0 w 336"/>
                <a:gd name="T5" fmla="*/ 192 h 192"/>
                <a:gd name="T6" fmla="*/ 0 60000 65536"/>
                <a:gd name="T7" fmla="*/ 0 60000 65536"/>
                <a:gd name="T8" fmla="*/ 0 60000 65536"/>
                <a:gd name="T9" fmla="*/ 0 w 336"/>
                <a:gd name="T10" fmla="*/ 0 h 192"/>
                <a:gd name="T11" fmla="*/ 336 w 336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36" h="192">
                  <a:moveTo>
                    <a:pt x="336" y="0"/>
                  </a:moveTo>
                  <a:cubicBezTo>
                    <a:pt x="292" y="56"/>
                    <a:pt x="248" y="112"/>
                    <a:pt x="192" y="144"/>
                  </a:cubicBezTo>
                  <a:cubicBezTo>
                    <a:pt x="136" y="176"/>
                    <a:pt x="68" y="184"/>
                    <a:pt x="0" y="192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2784" y="1536"/>
              <a:ext cx="96" cy="240"/>
            </a:xfrm>
            <a:custGeom>
              <a:avLst/>
              <a:gdLst>
                <a:gd name="T0" fmla="*/ 0 w 96"/>
                <a:gd name="T1" fmla="*/ 0 h 240"/>
                <a:gd name="T2" fmla="*/ 48 w 96"/>
                <a:gd name="T3" fmla="*/ 144 h 240"/>
                <a:gd name="T4" fmla="*/ 96 w 96"/>
                <a:gd name="T5" fmla="*/ 240 h 240"/>
                <a:gd name="T6" fmla="*/ 0 60000 65536"/>
                <a:gd name="T7" fmla="*/ 0 60000 65536"/>
                <a:gd name="T8" fmla="*/ 0 60000 65536"/>
                <a:gd name="T9" fmla="*/ 0 w 96"/>
                <a:gd name="T10" fmla="*/ 0 h 240"/>
                <a:gd name="T11" fmla="*/ 96 w 96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240">
                  <a:moveTo>
                    <a:pt x="0" y="0"/>
                  </a:moveTo>
                  <a:cubicBezTo>
                    <a:pt x="16" y="52"/>
                    <a:pt x="32" y="104"/>
                    <a:pt x="48" y="144"/>
                  </a:cubicBezTo>
                  <a:cubicBezTo>
                    <a:pt x="64" y="184"/>
                    <a:pt x="80" y="212"/>
                    <a:pt x="96" y="24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auto">
            <a:xfrm>
              <a:off x="2928" y="1536"/>
              <a:ext cx="288" cy="240"/>
            </a:xfrm>
            <a:custGeom>
              <a:avLst/>
              <a:gdLst>
                <a:gd name="T0" fmla="*/ 0 w 288"/>
                <a:gd name="T1" fmla="*/ 0 h 240"/>
                <a:gd name="T2" fmla="*/ 96 w 288"/>
                <a:gd name="T3" fmla="*/ 144 h 240"/>
                <a:gd name="T4" fmla="*/ 288 w 288"/>
                <a:gd name="T5" fmla="*/ 240 h 240"/>
                <a:gd name="T6" fmla="*/ 0 60000 65536"/>
                <a:gd name="T7" fmla="*/ 0 60000 65536"/>
                <a:gd name="T8" fmla="*/ 0 60000 65536"/>
                <a:gd name="T9" fmla="*/ 0 w 288"/>
                <a:gd name="T10" fmla="*/ 0 h 240"/>
                <a:gd name="T11" fmla="*/ 288 w 288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8" h="240">
                  <a:moveTo>
                    <a:pt x="0" y="0"/>
                  </a:moveTo>
                  <a:cubicBezTo>
                    <a:pt x="24" y="52"/>
                    <a:pt x="48" y="104"/>
                    <a:pt x="96" y="144"/>
                  </a:cubicBezTo>
                  <a:cubicBezTo>
                    <a:pt x="144" y="184"/>
                    <a:pt x="216" y="212"/>
                    <a:pt x="288" y="24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auto">
            <a:xfrm>
              <a:off x="3168" y="1536"/>
              <a:ext cx="384" cy="192"/>
            </a:xfrm>
            <a:custGeom>
              <a:avLst/>
              <a:gdLst>
                <a:gd name="T0" fmla="*/ 0 w 384"/>
                <a:gd name="T1" fmla="*/ 0 h 192"/>
                <a:gd name="T2" fmla="*/ 144 w 384"/>
                <a:gd name="T3" fmla="*/ 96 h 192"/>
                <a:gd name="T4" fmla="*/ 384 w 384"/>
                <a:gd name="T5" fmla="*/ 192 h 192"/>
                <a:gd name="T6" fmla="*/ 0 60000 65536"/>
                <a:gd name="T7" fmla="*/ 0 60000 65536"/>
                <a:gd name="T8" fmla="*/ 0 60000 65536"/>
                <a:gd name="T9" fmla="*/ 0 w 384"/>
                <a:gd name="T10" fmla="*/ 0 h 192"/>
                <a:gd name="T11" fmla="*/ 384 w 384"/>
                <a:gd name="T12" fmla="*/ 192 h 19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84" h="192">
                  <a:moveTo>
                    <a:pt x="0" y="0"/>
                  </a:moveTo>
                  <a:cubicBezTo>
                    <a:pt x="40" y="32"/>
                    <a:pt x="80" y="64"/>
                    <a:pt x="144" y="96"/>
                  </a:cubicBezTo>
                  <a:cubicBezTo>
                    <a:pt x="208" y="128"/>
                    <a:pt x="344" y="176"/>
                    <a:pt x="384" y="192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2256" y="1488"/>
              <a:ext cx="96" cy="240"/>
            </a:xfrm>
            <a:custGeom>
              <a:avLst/>
              <a:gdLst>
                <a:gd name="T0" fmla="*/ 96 w 96"/>
                <a:gd name="T1" fmla="*/ 0 h 240"/>
                <a:gd name="T2" fmla="*/ 48 w 96"/>
                <a:gd name="T3" fmla="*/ 144 h 240"/>
                <a:gd name="T4" fmla="*/ 0 w 96"/>
                <a:gd name="T5" fmla="*/ 240 h 240"/>
                <a:gd name="T6" fmla="*/ 0 60000 65536"/>
                <a:gd name="T7" fmla="*/ 0 60000 65536"/>
                <a:gd name="T8" fmla="*/ 0 60000 65536"/>
                <a:gd name="T9" fmla="*/ 0 w 96"/>
                <a:gd name="T10" fmla="*/ 0 h 240"/>
                <a:gd name="T11" fmla="*/ 96 w 96"/>
                <a:gd name="T12" fmla="*/ 240 h 24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96" h="240">
                  <a:moveTo>
                    <a:pt x="96" y="0"/>
                  </a:moveTo>
                  <a:cubicBezTo>
                    <a:pt x="80" y="52"/>
                    <a:pt x="64" y="104"/>
                    <a:pt x="48" y="144"/>
                  </a:cubicBezTo>
                  <a:cubicBezTo>
                    <a:pt x="32" y="184"/>
                    <a:pt x="16" y="212"/>
                    <a:pt x="0" y="240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1"/>
            <p:cNvSpPr>
              <a:spLocks/>
            </p:cNvSpPr>
            <p:nvPr/>
          </p:nvSpPr>
          <p:spPr bwMode="auto">
            <a:xfrm>
              <a:off x="2592" y="1536"/>
              <a:ext cx="48" cy="144"/>
            </a:xfrm>
            <a:custGeom>
              <a:avLst/>
              <a:gdLst>
                <a:gd name="T0" fmla="*/ 48 w 48"/>
                <a:gd name="T1" fmla="*/ 0 h 144"/>
                <a:gd name="T2" fmla="*/ 0 w 48"/>
                <a:gd name="T3" fmla="*/ 144 h 144"/>
                <a:gd name="T4" fmla="*/ 0 60000 65536"/>
                <a:gd name="T5" fmla="*/ 0 60000 65536"/>
                <a:gd name="T6" fmla="*/ 0 w 48"/>
                <a:gd name="T7" fmla="*/ 0 h 144"/>
                <a:gd name="T8" fmla="*/ 48 w 48"/>
                <a:gd name="T9" fmla="*/ 144 h 144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48" h="144">
                  <a:moveTo>
                    <a:pt x="48" y="0"/>
                  </a:moveTo>
                  <a:cubicBezTo>
                    <a:pt x="48" y="0"/>
                    <a:pt x="24" y="72"/>
                    <a:pt x="0" y="144"/>
                  </a:cubicBezTo>
                </a:path>
              </a:pathLst>
            </a:custGeom>
            <a:noFill/>
            <a:ln w="12700">
              <a:solidFill>
                <a:schemeClr val="tx1"/>
              </a:solidFill>
              <a:round/>
              <a:headEnd type="arrow" w="med" len="med"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Text Box 12"/>
            <p:cNvSpPr txBox="1">
              <a:spLocks noChangeArrowheads="1"/>
            </p:cNvSpPr>
            <p:nvPr/>
          </p:nvSpPr>
          <p:spPr bwMode="auto">
            <a:xfrm>
              <a:off x="1584" y="1616"/>
              <a:ext cx="280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4" name="Text Box 13"/>
            <p:cNvSpPr txBox="1">
              <a:spLocks noChangeArrowheads="1"/>
            </p:cNvSpPr>
            <p:nvPr/>
          </p:nvSpPr>
          <p:spPr bwMode="auto">
            <a:xfrm>
              <a:off x="2016" y="1712"/>
              <a:ext cx="280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5" name="Text Box 14"/>
            <p:cNvSpPr txBox="1">
              <a:spLocks noChangeArrowheads="1"/>
            </p:cNvSpPr>
            <p:nvPr/>
          </p:nvSpPr>
          <p:spPr bwMode="auto">
            <a:xfrm>
              <a:off x="2400" y="1721"/>
              <a:ext cx="319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-1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6" name="Text Box 15"/>
            <p:cNvSpPr txBox="1">
              <a:spLocks noChangeArrowheads="1"/>
            </p:cNvSpPr>
            <p:nvPr/>
          </p:nvSpPr>
          <p:spPr bwMode="auto">
            <a:xfrm>
              <a:off x="2764" y="1760"/>
              <a:ext cx="319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-2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7" name="Text Box 16"/>
            <p:cNvSpPr txBox="1">
              <a:spLocks noChangeArrowheads="1"/>
            </p:cNvSpPr>
            <p:nvPr/>
          </p:nvSpPr>
          <p:spPr bwMode="auto">
            <a:xfrm>
              <a:off x="3120" y="1760"/>
              <a:ext cx="319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-3</a:t>
              </a:r>
              <a:endParaRPr lang="en-US" sz="240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18" name="Text Box 17"/>
            <p:cNvSpPr txBox="1">
              <a:spLocks noChangeArrowheads="1"/>
            </p:cNvSpPr>
            <p:nvPr/>
          </p:nvSpPr>
          <p:spPr bwMode="auto">
            <a:xfrm>
              <a:off x="3504" y="1664"/>
              <a:ext cx="319" cy="291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r>
                <a:rPr lang="en-US" sz="2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2400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-4</a:t>
              </a:r>
              <a:endParaRPr lang="en-US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28660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>
            <a:normAutofit/>
          </a:bodyPr>
          <a:lstStyle/>
          <a:p>
            <a:r>
              <a:rPr lang="en-US" dirty="0"/>
              <a:t>Scientific Notation (Binary)</a:t>
            </a:r>
          </a:p>
        </p:txBody>
      </p:sp>
      <p:sp>
        <p:nvSpPr>
          <p:cNvPr id="34823" name="Rectangle 15"/>
          <p:cNvSpPr>
            <a:spLocks noGrp="1" noChangeArrowheads="1"/>
          </p:cNvSpPr>
          <p:nvPr>
            <p:ph idx="1"/>
          </p:nvPr>
        </p:nvSpPr>
        <p:spPr>
          <a:xfrm>
            <a:off x="393192" y="1362456"/>
            <a:ext cx="8366760" cy="4974336"/>
          </a:xfrm>
          <a:noFill/>
        </p:spPr>
        <p:txBody>
          <a:bodyPr>
            <a:normAutofit/>
          </a:bodyPr>
          <a:lstStyle/>
          <a:p>
            <a:pPr>
              <a:lnSpc>
                <a:spcPct val="70000"/>
              </a:lnSpc>
              <a:spcBef>
                <a:spcPct val="70000"/>
              </a:spcBef>
              <a:tabLst>
                <a:tab pos="4406900" algn="l"/>
              </a:tabLst>
            </a:pPr>
            <a:endParaRPr lang="en-US" dirty="0"/>
          </a:p>
          <a:p>
            <a:pPr>
              <a:lnSpc>
                <a:spcPct val="70000"/>
              </a:lnSpc>
              <a:spcBef>
                <a:spcPct val="70000"/>
              </a:spcBef>
              <a:tabLst>
                <a:tab pos="4406900" algn="l"/>
              </a:tabLst>
            </a:pPr>
            <a:endParaRPr lang="en-US" dirty="0"/>
          </a:p>
          <a:p>
            <a:pPr>
              <a:lnSpc>
                <a:spcPct val="70000"/>
              </a:lnSpc>
              <a:spcBef>
                <a:spcPct val="70000"/>
              </a:spcBef>
              <a:tabLst>
                <a:tab pos="4406900" algn="l"/>
              </a:tabLst>
            </a:pPr>
            <a:endParaRPr lang="en-US" dirty="0"/>
          </a:p>
          <a:p>
            <a:pPr>
              <a:lnSpc>
                <a:spcPct val="70000"/>
              </a:lnSpc>
              <a:spcBef>
                <a:spcPct val="70000"/>
              </a:spcBef>
              <a:tabLst>
                <a:tab pos="4406900" algn="l"/>
              </a:tabLst>
            </a:pPr>
            <a:endParaRPr lang="en-US" dirty="0"/>
          </a:p>
          <a:p>
            <a:pPr>
              <a:spcBef>
                <a:spcPct val="70000"/>
              </a:spcBef>
              <a:tabLst>
                <a:tab pos="4406900" algn="l"/>
              </a:tabLst>
            </a:pPr>
            <a:r>
              <a:rPr lang="en-US" dirty="0"/>
              <a:t>Computer arithmetic that supports this called </a:t>
            </a:r>
            <a:r>
              <a:rPr lang="en-US" dirty="0">
                <a:solidFill>
                  <a:srgbClr val="FF0000"/>
                </a:solidFill>
              </a:rPr>
              <a:t>floating point</a:t>
            </a:r>
            <a:r>
              <a:rPr lang="en-US" dirty="0"/>
              <a:t> due to the “floating” of the binary point</a:t>
            </a:r>
          </a:p>
          <a:p>
            <a:pPr lvl="1">
              <a:lnSpc>
                <a:spcPct val="70000"/>
              </a:lnSpc>
              <a:spcBef>
                <a:spcPct val="70000"/>
              </a:spcBef>
              <a:tabLst>
                <a:tab pos="4406900" algn="l"/>
              </a:tabLst>
            </a:pPr>
            <a:r>
              <a:rPr lang="en-US" dirty="0"/>
              <a:t>Declare such variable in C as </a:t>
            </a:r>
            <a:r>
              <a:rPr lang="en-US" dirty="0">
                <a:latin typeface="Courier New" charset="0"/>
              </a:rPr>
              <a:t>float</a:t>
            </a:r>
            <a:r>
              <a:rPr lang="en-US" dirty="0"/>
              <a:t> (or </a:t>
            </a:r>
            <a:r>
              <a:rPr lang="en-US" dirty="0">
                <a:latin typeface="Courier New" charset="0"/>
              </a:rPr>
              <a:t>double</a:t>
            </a:r>
            <a:r>
              <a:rPr lang="en-US" dirty="0"/>
              <a:t>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5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>
            <a:off x="548640" y="1216152"/>
            <a:ext cx="7275514" cy="2182814"/>
            <a:chOff x="548640" y="1216152"/>
            <a:chExt cx="7275514" cy="2182814"/>
          </a:xfrm>
        </p:grpSpPr>
        <p:sp>
          <p:nvSpPr>
            <p:cNvPr id="34819" name="Rectangle 3"/>
            <p:cNvSpPr>
              <a:spLocks noChangeArrowheads="1"/>
            </p:cNvSpPr>
            <p:nvPr/>
          </p:nvSpPr>
          <p:spPr bwMode="auto">
            <a:xfrm>
              <a:off x="3139440" y="2074989"/>
              <a:ext cx="2196114" cy="46987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63500" tIns="25400" rIns="63500" bIns="25400">
              <a:prstTxWarp prst="textNoShape">
                <a:avLst/>
              </a:prstTxWarp>
              <a:spAutoFit/>
            </a:bodyPr>
            <a:lstStyle/>
            <a:p>
              <a:pPr>
                <a:lnSpc>
                  <a:spcPct val="85000"/>
                </a:lnSpc>
              </a:pPr>
              <a:r>
                <a:rPr lang="en-US" sz="32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1.01</a:t>
              </a:r>
              <a:r>
                <a:rPr lang="en-US" sz="3200" b="1" baseline="-25000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3200" b="1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   ×   </a:t>
              </a:r>
              <a:r>
                <a:rPr lang="en-US" sz="32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3200" b="1" baseline="300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rPr>
                <a:t>-1</a:t>
              </a:r>
              <a:endParaRPr lang="en-US" sz="32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2" name="Group 4"/>
            <p:cNvGrpSpPr>
              <a:grpSpLocks/>
            </p:cNvGrpSpPr>
            <p:nvPr/>
          </p:nvGrpSpPr>
          <p:grpSpPr bwMode="auto">
            <a:xfrm>
              <a:off x="5074604" y="2511553"/>
              <a:ext cx="2501901" cy="854076"/>
              <a:chOff x="2851" y="1339"/>
              <a:chExt cx="1576" cy="538"/>
            </a:xfrm>
          </p:grpSpPr>
          <p:sp>
            <p:nvSpPr>
              <p:cNvPr id="34834" name="Rectangle 5"/>
              <p:cNvSpPr>
                <a:spLocks noChangeArrowheads="1"/>
              </p:cNvSpPr>
              <p:nvPr/>
            </p:nvSpPr>
            <p:spPr bwMode="auto">
              <a:xfrm>
                <a:off x="3093" y="1579"/>
                <a:ext cx="1334" cy="29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prstTxWarp prst="textNoShape">
                  <a:avLst/>
                </a:prstTxWarp>
                <a:spAutoFit/>
              </a:bodyPr>
              <a:lstStyle/>
              <a:p>
                <a:pPr>
                  <a:lnSpc>
                    <a:spcPct val="85000"/>
                  </a:lnSpc>
                </a:pPr>
                <a:r>
                  <a:rPr lang="en-US" sz="3200" b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radix (base)</a:t>
                </a:r>
              </a:p>
            </p:txBody>
          </p:sp>
          <p:sp>
            <p:nvSpPr>
              <p:cNvPr id="34835" name="Line 6"/>
              <p:cNvSpPr>
                <a:spLocks noChangeShapeType="1"/>
              </p:cNvSpPr>
              <p:nvPr/>
            </p:nvSpPr>
            <p:spPr bwMode="auto">
              <a:xfrm>
                <a:off x="2851" y="1339"/>
                <a:ext cx="232" cy="280"/>
              </a:xfrm>
              <a:prstGeom prst="line">
                <a:avLst/>
              </a:prstGeom>
              <a:noFill/>
              <a:ln w="28575">
                <a:solidFill>
                  <a:srgbClr val="4B2A85"/>
                </a:solidFill>
                <a:round/>
                <a:headEnd type="triangle" w="med" len="med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2276216" y="2468690"/>
              <a:ext cx="2205039" cy="930276"/>
              <a:chOff x="1060" y="1269"/>
              <a:chExt cx="1389" cy="586"/>
            </a:xfrm>
          </p:grpSpPr>
          <p:sp>
            <p:nvSpPr>
              <p:cNvPr id="34832" name="Rectangle 8"/>
              <p:cNvSpPr>
                <a:spLocks noChangeArrowheads="1"/>
              </p:cNvSpPr>
              <p:nvPr/>
            </p:nvSpPr>
            <p:spPr bwMode="auto">
              <a:xfrm>
                <a:off x="1060" y="1557"/>
                <a:ext cx="1389" cy="298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63500" tIns="25400" rIns="63500" bIns="25400">
                <a:prstTxWarp prst="textNoShape">
                  <a:avLst/>
                </a:prstTxWarp>
                <a:spAutoFit/>
              </a:bodyPr>
              <a:lstStyle/>
              <a:p>
                <a:pPr algn="r">
                  <a:lnSpc>
                    <a:spcPct val="85000"/>
                  </a:lnSpc>
                </a:pPr>
                <a:r>
                  <a:rPr lang="en-US" sz="3200" b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binary point</a:t>
                </a:r>
              </a:p>
            </p:txBody>
          </p:sp>
          <p:sp>
            <p:nvSpPr>
              <p:cNvPr id="34833" name="Line 9"/>
              <p:cNvSpPr>
                <a:spLocks noChangeShapeType="1"/>
              </p:cNvSpPr>
              <p:nvPr/>
            </p:nvSpPr>
            <p:spPr bwMode="auto">
              <a:xfrm>
                <a:off x="1803" y="1269"/>
                <a:ext cx="0" cy="288"/>
              </a:xfrm>
              <a:prstGeom prst="line">
                <a:avLst/>
              </a:prstGeom>
              <a:noFill/>
              <a:ln w="28575">
                <a:solidFill>
                  <a:srgbClr val="4B2A85"/>
                </a:solidFill>
                <a:round/>
                <a:headEnd type="triangle" w="med" len="med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4" name="Group 10"/>
            <p:cNvGrpSpPr>
              <a:grpSpLocks/>
            </p:cNvGrpSpPr>
            <p:nvPr/>
          </p:nvGrpSpPr>
          <p:grpSpPr bwMode="auto">
            <a:xfrm>
              <a:off x="5349241" y="1216152"/>
              <a:ext cx="2474913" cy="906461"/>
              <a:chOff x="3024" y="523"/>
              <a:chExt cx="1559" cy="571"/>
            </a:xfrm>
          </p:grpSpPr>
          <p:sp>
            <p:nvSpPr>
              <p:cNvPr id="34828" name="Line 11"/>
              <p:cNvSpPr>
                <a:spLocks noChangeShapeType="1"/>
              </p:cNvSpPr>
              <p:nvPr/>
            </p:nvSpPr>
            <p:spPr bwMode="auto">
              <a:xfrm flipV="1">
                <a:off x="3024" y="912"/>
                <a:ext cx="461" cy="182"/>
              </a:xfrm>
              <a:prstGeom prst="line">
                <a:avLst/>
              </a:prstGeom>
              <a:noFill/>
              <a:ln w="28575">
                <a:solidFill>
                  <a:srgbClr val="4B2A85"/>
                </a:solidFill>
                <a:round/>
                <a:headEnd type="triangle" w="med" len="med"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5" name="Group 12"/>
              <p:cNvGrpSpPr>
                <a:grpSpLocks/>
              </p:cNvGrpSpPr>
              <p:nvPr/>
            </p:nvGrpSpPr>
            <p:grpSpPr bwMode="auto">
              <a:xfrm>
                <a:off x="3408" y="523"/>
                <a:ext cx="1175" cy="538"/>
                <a:chOff x="3408" y="523"/>
                <a:chExt cx="1175" cy="538"/>
              </a:xfrm>
            </p:grpSpPr>
            <p:sp>
              <p:nvSpPr>
                <p:cNvPr id="34830" name="Rectangle 13"/>
                <p:cNvSpPr>
                  <a:spLocks noChangeArrowheads="1"/>
                </p:cNvSpPr>
                <p:nvPr/>
              </p:nvSpPr>
              <p:spPr bwMode="auto">
                <a:xfrm>
                  <a:off x="3485" y="763"/>
                  <a:ext cx="1098" cy="29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lnSpc>
                      <a:spcPct val="85000"/>
                    </a:lnSpc>
                  </a:pPr>
                  <a:r>
                    <a:rPr lang="en-US" sz="3200" b="1" dirty="0">
                      <a:solidFill>
                        <a:srgbClr val="4B2A85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exponent</a:t>
                  </a:r>
                  <a:endParaRPr lang="en-US" sz="3200" b="1" i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34831" name="Rectangle 14"/>
                <p:cNvSpPr>
                  <a:spLocks noChangeArrowheads="1"/>
                </p:cNvSpPr>
                <p:nvPr/>
              </p:nvSpPr>
              <p:spPr bwMode="auto">
                <a:xfrm>
                  <a:off x="3408" y="523"/>
                  <a:ext cx="80" cy="29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lnSpc>
                      <a:spcPct val="85000"/>
                    </a:lnSpc>
                  </a:pPr>
                  <a:endParaRPr lang="en-AU" sz="3200" b="1">
                    <a:solidFill>
                      <a:schemeClr val="tx1"/>
                    </a:solidFill>
                  </a:endParaRPr>
                </a:p>
              </p:txBody>
            </p:sp>
          </p:grpSp>
        </p:grpSp>
        <p:grpSp>
          <p:nvGrpSpPr>
            <p:cNvPr id="23" name="Group 22"/>
            <p:cNvGrpSpPr/>
            <p:nvPr/>
          </p:nvGrpSpPr>
          <p:grpSpPr>
            <a:xfrm>
              <a:off x="548640" y="1224090"/>
              <a:ext cx="3429000" cy="873156"/>
              <a:chOff x="548640" y="1224090"/>
              <a:chExt cx="3429000" cy="873156"/>
            </a:xfrm>
          </p:grpSpPr>
          <p:grpSp>
            <p:nvGrpSpPr>
              <p:cNvPr id="24" name="Group 10"/>
              <p:cNvGrpSpPr>
                <a:grpSpLocks/>
              </p:cNvGrpSpPr>
              <p:nvPr/>
            </p:nvGrpSpPr>
            <p:grpSpPr bwMode="auto">
              <a:xfrm>
                <a:off x="548640" y="1224090"/>
                <a:ext cx="3206753" cy="712788"/>
                <a:chOff x="0" y="528"/>
                <a:chExt cx="2020" cy="449"/>
              </a:xfrm>
            </p:grpSpPr>
            <p:sp>
              <p:nvSpPr>
                <p:cNvPr id="26" name="Rectangle 11"/>
                <p:cNvSpPr>
                  <a:spLocks noChangeArrowheads="1"/>
                </p:cNvSpPr>
                <p:nvPr/>
              </p:nvSpPr>
              <p:spPr bwMode="auto">
                <a:xfrm>
                  <a:off x="979" y="679"/>
                  <a:ext cx="1041" cy="298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lnSpc>
                      <a:spcPct val="85000"/>
                    </a:lnSpc>
                  </a:pPr>
                  <a:r>
                    <a:rPr lang="en-US" sz="3200" b="1" dirty="0">
                      <a:solidFill>
                        <a:srgbClr val="4B2A85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mantissa</a:t>
                  </a:r>
                  <a:endParaRPr lang="en-US" sz="3200" b="1" i="1" dirty="0">
                    <a:solidFill>
                      <a:srgbClr val="4B2A85"/>
                    </a:solidFill>
                    <a:latin typeface="Calibri" panose="020F0502020204030204" pitchFamily="34" charset="0"/>
                    <a:cs typeface="Calibri" panose="020F0502020204030204" pitchFamily="34" charset="0"/>
                  </a:endParaRPr>
                </a:p>
              </p:txBody>
            </p:sp>
            <p:sp>
              <p:nvSpPr>
                <p:cNvPr id="27" name="Rectangle 13"/>
                <p:cNvSpPr>
                  <a:spLocks noChangeArrowheads="1"/>
                </p:cNvSpPr>
                <p:nvPr/>
              </p:nvSpPr>
              <p:spPr bwMode="auto">
                <a:xfrm>
                  <a:off x="0" y="528"/>
                  <a:ext cx="80" cy="293"/>
                </a:xfrm>
                <a:prstGeom prst="rect">
                  <a:avLst/>
                </a:prstGeom>
                <a:noFill/>
                <a:ln w="12700">
                  <a:noFill/>
                  <a:miter lim="800000"/>
                  <a:headEnd/>
                  <a:tailEnd/>
                </a:ln>
              </p:spPr>
              <p:txBody>
                <a:bodyPr wrap="none" lIns="63500" tIns="25400" rIns="63500" bIns="25400">
                  <a:prstTxWarp prst="textNoShape">
                    <a:avLst/>
                  </a:prstTxWarp>
                  <a:spAutoFit/>
                </a:bodyPr>
                <a:lstStyle/>
                <a:p>
                  <a:pPr>
                    <a:lnSpc>
                      <a:spcPct val="85000"/>
                    </a:lnSpc>
                  </a:pPr>
                  <a:endParaRPr lang="en-AU" sz="3200" b="1">
                    <a:solidFill>
                      <a:schemeClr val="tx1"/>
                    </a:solidFill>
                  </a:endParaRPr>
                </a:p>
              </p:txBody>
            </p:sp>
          </p:grpSp>
          <p:sp>
            <p:nvSpPr>
              <p:cNvPr id="25" name="Left Brace 24"/>
              <p:cNvSpPr/>
              <p:nvPr/>
            </p:nvSpPr>
            <p:spPr bwMode="auto">
              <a:xfrm rot="5400000">
                <a:off x="3474720" y="1594326"/>
                <a:ext cx="182880" cy="822960"/>
              </a:xfrm>
              <a:prstGeom prst="leftBrace">
                <a:avLst/>
              </a:prstGeom>
              <a:noFill/>
              <a:ln w="28575" cap="flat" cmpd="sng" algn="ctr">
                <a:solidFill>
                  <a:srgbClr val="4B2A85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24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 Narrow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7093301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Floating Point Encoding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normalized, base 2 scientific notation:</a:t>
            </a:r>
          </a:p>
          <a:p>
            <a:pPr lvl="1"/>
            <a:r>
              <a:rPr lang="en-US" dirty="0"/>
              <a:t>Value:		</a:t>
            </a:r>
            <a:r>
              <a:rPr lang="en-US" dirty="0">
                <a:solidFill>
                  <a:srgbClr val="00B050"/>
                </a:solidFill>
              </a:rPr>
              <a:t>±</a:t>
            </a:r>
            <a:r>
              <a:rPr lang="en-US" dirty="0"/>
              <a:t>1 × </a:t>
            </a:r>
            <a:r>
              <a:rPr lang="en-US" dirty="0">
                <a:solidFill>
                  <a:srgbClr val="C00000"/>
                </a:solidFill>
              </a:rPr>
              <a:t>Mantissa</a:t>
            </a:r>
            <a:r>
              <a:rPr lang="en-US" dirty="0"/>
              <a:t> × 2</a:t>
            </a:r>
            <a:r>
              <a:rPr lang="en-US" baseline="30000" dirty="0">
                <a:solidFill>
                  <a:srgbClr val="0070C0"/>
                </a:solidFill>
              </a:rPr>
              <a:t>Exponent</a:t>
            </a:r>
          </a:p>
          <a:p>
            <a:pPr lvl="1"/>
            <a:r>
              <a:rPr lang="en-US" dirty="0"/>
              <a:t>Bit Fields:	(-1)</a:t>
            </a:r>
            <a:r>
              <a:rPr lang="en-US" baseline="30000" dirty="0">
                <a:solidFill>
                  <a:srgbClr val="00B050"/>
                </a:solidFill>
              </a:rPr>
              <a:t>S</a:t>
            </a:r>
            <a:r>
              <a:rPr lang="en-US" dirty="0"/>
              <a:t> × 1.</a:t>
            </a:r>
            <a:r>
              <a:rPr lang="en-US" dirty="0">
                <a:solidFill>
                  <a:srgbClr val="C00000"/>
                </a:solidFill>
              </a:rPr>
              <a:t>M</a:t>
            </a:r>
            <a:r>
              <a:rPr lang="en-US" dirty="0"/>
              <a:t> × 2</a:t>
            </a:r>
            <a:r>
              <a:rPr lang="en-US" baseline="30000" dirty="0"/>
              <a:t>(</a:t>
            </a:r>
            <a:r>
              <a:rPr lang="en-US" baseline="30000" dirty="0">
                <a:solidFill>
                  <a:srgbClr val="0070C0"/>
                </a:solidFill>
              </a:rPr>
              <a:t>E</a:t>
            </a:r>
            <a:r>
              <a:rPr lang="en-US" baseline="30000" dirty="0"/>
              <a:t>–bias)</a:t>
            </a:r>
            <a:endParaRPr lang="en-US" baseline="-25000" dirty="0"/>
          </a:p>
          <a:p>
            <a:r>
              <a:rPr lang="en-US" dirty="0"/>
              <a:t>Representation Scheme:</a:t>
            </a:r>
          </a:p>
          <a:p>
            <a:pPr lvl="1"/>
            <a:r>
              <a:rPr lang="en-US" dirty="0">
                <a:solidFill>
                  <a:srgbClr val="00B050"/>
                </a:solidFill>
              </a:rPr>
              <a:t>Sign bit </a:t>
            </a:r>
            <a:r>
              <a:rPr lang="en-US" dirty="0"/>
              <a:t>(0 is positive, 1 is negative)</a:t>
            </a:r>
          </a:p>
          <a:p>
            <a:pPr lvl="1"/>
            <a:r>
              <a:rPr lang="en-US" dirty="0">
                <a:solidFill>
                  <a:srgbClr val="C00000"/>
                </a:solidFill>
              </a:rPr>
              <a:t>Mantissa</a:t>
            </a:r>
            <a:r>
              <a:rPr lang="en-US" dirty="0"/>
              <a:t> (a.k.a. significand) is the fractional part of the number in normalized form and encoded in bit vector </a:t>
            </a:r>
            <a:r>
              <a:rPr lang="en-US" b="1" dirty="0">
                <a:solidFill>
                  <a:srgbClr val="C00000"/>
                </a:solidFill>
              </a:rPr>
              <a:t>M</a:t>
            </a:r>
          </a:p>
          <a:p>
            <a:pPr lvl="1"/>
            <a:r>
              <a:rPr lang="en-US" dirty="0">
                <a:solidFill>
                  <a:srgbClr val="0070C0"/>
                </a:solidFill>
              </a:rPr>
              <a:t>Exponent</a:t>
            </a:r>
            <a:r>
              <a:rPr lang="en-US" dirty="0"/>
              <a:t> weights the value by a (possibly negative) power of 2 and encoded in the bit vector </a:t>
            </a:r>
            <a:r>
              <a:rPr lang="en-US" b="1" dirty="0">
                <a:solidFill>
                  <a:srgbClr val="0070C0"/>
                </a:solidFill>
              </a:rPr>
              <a:t>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6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411480" y="5303520"/>
            <a:ext cx="8285041" cy="1293932"/>
            <a:chOff x="411480" y="2155368"/>
            <a:chExt cx="8285041" cy="1293932"/>
          </a:xfrm>
        </p:grpSpPr>
        <p:grpSp>
          <p:nvGrpSpPr>
            <p:cNvPr id="6" name="Group 13"/>
            <p:cNvGrpSpPr/>
            <p:nvPr/>
          </p:nvGrpSpPr>
          <p:grpSpPr>
            <a:xfrm>
              <a:off x="642259" y="2155368"/>
              <a:ext cx="8054262" cy="770712"/>
              <a:chOff x="642259" y="2155368"/>
              <a:chExt cx="8054262" cy="770712"/>
            </a:xfrm>
          </p:grpSpPr>
          <p:grpSp>
            <p:nvGrpSpPr>
              <p:cNvPr id="10" name="Group 9"/>
              <p:cNvGrpSpPr/>
              <p:nvPr/>
            </p:nvGrpSpPr>
            <p:grpSpPr>
              <a:xfrm>
                <a:off x="731520" y="2468880"/>
                <a:ext cx="7900416" cy="457200"/>
                <a:chOff x="914400" y="2468880"/>
                <a:chExt cx="7900416" cy="457200"/>
              </a:xfrm>
            </p:grpSpPr>
            <p:sp>
              <p:nvSpPr>
                <p:cNvPr id="14" name="Rectangle 13"/>
                <p:cNvSpPr/>
                <p:nvPr/>
              </p:nvSpPr>
              <p:spPr>
                <a:xfrm>
                  <a:off x="914400" y="2468880"/>
                  <a:ext cx="246888" cy="457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>
                      <a:solidFill>
                        <a:srgbClr val="00B05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</a:t>
                  </a:r>
                </a:p>
              </p:txBody>
            </p:sp>
            <p:sp>
              <p:nvSpPr>
                <p:cNvPr id="15" name="Rectangle 14"/>
                <p:cNvSpPr/>
                <p:nvPr/>
              </p:nvSpPr>
              <p:spPr>
                <a:xfrm>
                  <a:off x="1161288" y="2468880"/>
                  <a:ext cx="1975104" cy="457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>
                      <a:solidFill>
                        <a:srgbClr val="0070C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E</a:t>
                  </a:r>
                </a:p>
              </p:txBody>
            </p:sp>
            <p:sp>
              <p:nvSpPr>
                <p:cNvPr id="16" name="Rectangle 15"/>
                <p:cNvSpPr/>
                <p:nvPr/>
              </p:nvSpPr>
              <p:spPr>
                <a:xfrm>
                  <a:off x="3136392" y="2468880"/>
                  <a:ext cx="5678424" cy="457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>
                      <a:solidFill>
                        <a:srgbClr val="C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M</a:t>
                  </a:r>
                </a:p>
              </p:txBody>
            </p:sp>
          </p:grpSp>
          <p:sp>
            <p:nvSpPr>
              <p:cNvPr id="11" name="TextBox 10"/>
              <p:cNvSpPr txBox="1"/>
              <p:nvPr/>
            </p:nvSpPr>
            <p:spPr>
              <a:xfrm>
                <a:off x="642259" y="2155369"/>
                <a:ext cx="7617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31 30</a:t>
                </a:r>
              </a:p>
            </p:txBody>
          </p:sp>
          <p:sp>
            <p:nvSpPr>
              <p:cNvPr id="12" name="TextBox 11"/>
              <p:cNvSpPr txBox="1"/>
              <p:nvPr/>
            </p:nvSpPr>
            <p:spPr>
              <a:xfrm>
                <a:off x="2590801" y="2155368"/>
                <a:ext cx="7617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23 22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8382011" y="2161902"/>
                <a:ext cx="31451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</p:grpSp>
        <p:sp>
          <p:nvSpPr>
            <p:cNvPr id="7" name="TextBox 6"/>
            <p:cNvSpPr txBox="1"/>
            <p:nvPr/>
          </p:nvSpPr>
          <p:spPr>
            <a:xfrm>
              <a:off x="411480" y="2926080"/>
              <a:ext cx="8869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1 bit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467265" y="2926080"/>
              <a:ext cx="9973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8 bits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5202658" y="2926080"/>
              <a:ext cx="11801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23 bits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204020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Exponent Field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Use </a:t>
                </a:r>
                <a:r>
                  <a:rPr lang="en-US" dirty="0">
                    <a:solidFill>
                      <a:srgbClr val="FF0000"/>
                    </a:solidFill>
                  </a:rPr>
                  <a:t>biased notation</a:t>
                </a:r>
              </a:p>
              <a:p>
                <a:pPr lvl="1"/>
                <a:r>
                  <a:rPr lang="en-US" dirty="0"/>
                  <a:t>Read exponent as unsigned, but with </a:t>
                </a:r>
                <a:r>
                  <a:rPr lang="en-US" i="1" dirty="0">
                    <a:solidFill>
                      <a:srgbClr val="FF0000"/>
                    </a:solidFill>
                  </a:rPr>
                  <a:t>bias</a:t>
                </a:r>
                <a:r>
                  <a:rPr lang="en-US" dirty="0">
                    <a:solidFill>
                      <a:srgbClr val="FF0000"/>
                    </a:solidFill>
                  </a:rPr>
                  <a:t> of 2</a:t>
                </a:r>
                <a:r>
                  <a:rPr lang="en-US" baseline="30000" dirty="0">
                    <a:solidFill>
                      <a:srgbClr val="FF0000"/>
                    </a:solidFill>
                  </a:rPr>
                  <a:t>w-1</a:t>
                </a:r>
                <a:r>
                  <a:rPr lang="en-US" dirty="0">
                    <a:solidFill>
                      <a:srgbClr val="FF0000"/>
                    </a:solidFill>
                  </a:rPr>
                  <a:t>-1</a:t>
                </a:r>
                <a:r>
                  <a:rPr lang="en-US" dirty="0"/>
                  <a:t> = 127</a:t>
                </a:r>
              </a:p>
              <a:p>
                <a:pPr lvl="1"/>
                <a:r>
                  <a:rPr lang="en-US" dirty="0"/>
                  <a:t>Representable exponents roughly ½ positive and ½ negative</a:t>
                </a:r>
              </a:p>
              <a:p>
                <a:pPr lvl="1"/>
                <a:r>
                  <a:rPr lang="en-US" dirty="0"/>
                  <a:t>Exponent 0 (</a:t>
                </a:r>
                <a:r>
                  <a:rPr lang="en-US" dirty="0" err="1">
                    <a:solidFill>
                      <a:srgbClr val="0070C0"/>
                    </a:solidFill>
                  </a:rPr>
                  <a:t>Exp</a:t>
                </a:r>
                <a:r>
                  <a:rPr lang="en-US" dirty="0">
                    <a:solidFill>
                      <a:srgbClr val="0070C0"/>
                    </a:solidFill>
                  </a:rPr>
                  <a:t> </a:t>
                </a:r>
                <a:r>
                  <a:rPr lang="en-US" dirty="0"/>
                  <a:t>= 0) is represented as </a:t>
                </a:r>
                <a:r>
                  <a:rPr lang="en-US" dirty="0">
                    <a:solidFill>
                      <a:srgbClr val="0070C0"/>
                    </a:solidFill>
                  </a:rPr>
                  <a:t>E</a:t>
                </a:r>
                <a:r>
                  <a:rPr lang="en-US" dirty="0"/>
                  <a:t> = 0b 0111 1111</a:t>
                </a:r>
              </a:p>
              <a:p>
                <a:r>
                  <a:rPr lang="en-US" dirty="0"/>
                  <a:t>Why biased?</a:t>
                </a:r>
              </a:p>
              <a:p>
                <a:pPr lvl="1"/>
                <a:r>
                  <a:rPr lang="en-US" dirty="0"/>
                  <a:t>Makes floating point arithmetic easier</a:t>
                </a:r>
              </a:p>
              <a:p>
                <a:pPr lvl="1"/>
                <a:r>
                  <a:rPr lang="en-US" dirty="0"/>
                  <a:t>Makes somewhat compatible with two’s complement</a:t>
                </a:r>
              </a:p>
              <a:p>
                <a:pPr>
                  <a:spcBef>
                    <a:spcPts val="1800"/>
                  </a:spcBef>
                </a:pPr>
                <a:r>
                  <a:rPr lang="en-US" sz="2400" b="1" dirty="0"/>
                  <a:t>Practice:  </a:t>
                </a:r>
                <a:r>
                  <a:rPr lang="en-US" sz="2400" dirty="0"/>
                  <a:t>To encode in biased notation, add the bias then encode in unsigned:</a:t>
                </a:r>
              </a:p>
              <a:p>
                <a:pPr lvl="1">
                  <a:tabLst>
                    <a:tab pos="1714500" algn="l"/>
                    <a:tab pos="2628900" algn="l"/>
                  </a:tabLst>
                </a:pPr>
                <a:r>
                  <a:rPr lang="en-US" sz="2000" dirty="0" err="1">
                    <a:solidFill>
                      <a:srgbClr val="0070C0"/>
                    </a:solidFill>
                  </a:rPr>
                  <a:t>Exp</a:t>
                </a:r>
                <a:r>
                  <a:rPr lang="en-US" sz="2000" dirty="0">
                    <a:solidFill>
                      <a:srgbClr val="0070C0"/>
                    </a:solidFill>
                  </a:rPr>
                  <a:t> </a:t>
                </a:r>
                <a:r>
                  <a:rPr lang="en-US" sz="2000" dirty="0"/>
                  <a:t>= 1 	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000" dirty="0"/>
                  <a:t> 	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>
                    <a:solidFill>
                      <a:srgbClr val="0070C0"/>
                    </a:solidFill>
                  </a:rPr>
                  <a:t>E</a:t>
                </a:r>
                <a:r>
                  <a:rPr lang="en-US" sz="2000" dirty="0"/>
                  <a:t> = 0b </a:t>
                </a:r>
                <a:endParaRPr lang="en-US" sz="2000" baseline="-25000" dirty="0"/>
              </a:p>
              <a:p>
                <a:pPr lvl="1">
                  <a:tabLst>
                    <a:tab pos="1714500" algn="l"/>
                    <a:tab pos="2628900" algn="l"/>
                  </a:tabLst>
                </a:pPr>
                <a:r>
                  <a:rPr lang="en-US" sz="2000" dirty="0" err="1">
                    <a:solidFill>
                      <a:srgbClr val="0070C0"/>
                    </a:solidFill>
                  </a:rPr>
                  <a:t>Exp</a:t>
                </a:r>
                <a:r>
                  <a:rPr lang="en-US" sz="2000" dirty="0">
                    <a:solidFill>
                      <a:srgbClr val="0070C0"/>
                    </a:solidFill>
                  </a:rPr>
                  <a:t> </a:t>
                </a:r>
                <a:r>
                  <a:rPr lang="en-US" sz="2000" dirty="0"/>
                  <a:t>= 127	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000" dirty="0"/>
                  <a:t> 	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>
                    <a:solidFill>
                      <a:srgbClr val="0070C0"/>
                    </a:solidFill>
                  </a:rPr>
                  <a:t>E</a:t>
                </a:r>
                <a:r>
                  <a:rPr lang="en-US" sz="2000" dirty="0"/>
                  <a:t> = 0b </a:t>
                </a:r>
              </a:p>
              <a:p>
                <a:pPr lvl="1">
                  <a:tabLst>
                    <a:tab pos="1714500" algn="l"/>
                    <a:tab pos="2628900" algn="l"/>
                  </a:tabLst>
                </a:pPr>
                <a:r>
                  <a:rPr lang="en-US" sz="2000" dirty="0" err="1">
                    <a:solidFill>
                      <a:srgbClr val="0070C0"/>
                    </a:solidFill>
                  </a:rPr>
                  <a:t>Exp</a:t>
                </a:r>
                <a:r>
                  <a:rPr lang="en-US" sz="2000" dirty="0">
                    <a:solidFill>
                      <a:srgbClr val="0070C0"/>
                    </a:solidFill>
                  </a:rPr>
                  <a:t> </a:t>
                </a:r>
                <a:r>
                  <a:rPr lang="en-US" sz="2000" dirty="0"/>
                  <a:t>= -63	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000" dirty="0"/>
                  <a:t> 	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sz="2000" dirty="0"/>
                  <a:t> </a:t>
                </a:r>
                <a:r>
                  <a:rPr lang="en-US" sz="2000" dirty="0">
                    <a:solidFill>
                      <a:srgbClr val="0070C0"/>
                    </a:solidFill>
                  </a:rPr>
                  <a:t>E</a:t>
                </a:r>
                <a:r>
                  <a:rPr lang="en-US" sz="2000" dirty="0"/>
                  <a:t> = 0b </a:t>
                </a:r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291" t="-1103" b="-84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531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Mantissa (Fraction) Field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192" y="1362456"/>
            <a:ext cx="8366760" cy="4974336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lvl="1"/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Note the implicit 1 in front of the M bit vector</a:t>
            </a:r>
          </a:p>
          <a:p>
            <a:pPr lvl="1"/>
            <a:r>
              <a:rPr lang="en-US" u="sng" dirty="0"/>
              <a:t>Example</a:t>
            </a:r>
            <a:r>
              <a:rPr lang="en-US" dirty="0"/>
              <a:t>:  0b </a:t>
            </a:r>
            <a:r>
              <a:rPr lang="en-US" dirty="0">
                <a:solidFill>
                  <a:srgbClr val="00B050"/>
                </a:solidFill>
              </a:rPr>
              <a:t>0</a:t>
            </a:r>
            <a:r>
              <a:rPr lang="en-US" dirty="0">
                <a:solidFill>
                  <a:srgbClr val="0070C0"/>
                </a:solidFill>
              </a:rPr>
              <a:t>011 1111 1</a:t>
            </a:r>
            <a:r>
              <a:rPr lang="en-US" dirty="0">
                <a:solidFill>
                  <a:srgbClr val="C00000"/>
                </a:solidFill>
              </a:rPr>
              <a:t>100 0000 0000 0000 0000 0000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is read as  1.1</a:t>
            </a:r>
            <a:r>
              <a:rPr lang="en-US" baseline="-25000" dirty="0"/>
              <a:t>2</a:t>
            </a:r>
            <a:r>
              <a:rPr lang="en-US" dirty="0"/>
              <a:t> = 1.5</a:t>
            </a:r>
            <a:r>
              <a:rPr lang="en-US" baseline="-25000" dirty="0"/>
              <a:t>10</a:t>
            </a:r>
            <a:r>
              <a:rPr lang="en-US" dirty="0"/>
              <a:t>, </a:t>
            </a:r>
            <a:r>
              <a:rPr lang="en-US" i="1" dirty="0"/>
              <a:t>not</a:t>
            </a:r>
            <a:r>
              <a:rPr lang="en-US" dirty="0"/>
              <a:t>  0.1</a:t>
            </a:r>
            <a:r>
              <a:rPr lang="en-US" baseline="-25000" dirty="0"/>
              <a:t>2</a:t>
            </a:r>
            <a:r>
              <a:rPr lang="en-US" dirty="0"/>
              <a:t> = 0.5</a:t>
            </a:r>
            <a:r>
              <a:rPr lang="en-US" baseline="-25000" dirty="0"/>
              <a:t>10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Gives us an extra bit of </a:t>
            </a:r>
            <a:r>
              <a:rPr lang="en-US" i="1" dirty="0">
                <a:solidFill>
                  <a:srgbClr val="FF0000"/>
                </a:solidFill>
              </a:rPr>
              <a:t>precision</a:t>
            </a:r>
          </a:p>
          <a:p>
            <a:r>
              <a:rPr lang="en-US" dirty="0"/>
              <a:t>Mantissa “limits”</a:t>
            </a:r>
          </a:p>
          <a:p>
            <a:pPr lvl="1"/>
            <a:r>
              <a:rPr lang="en-US" dirty="0"/>
              <a:t>Low values near 	</a:t>
            </a:r>
            <a:r>
              <a:rPr lang="en-US" dirty="0">
                <a:solidFill>
                  <a:srgbClr val="C00000"/>
                </a:solidFill>
              </a:rPr>
              <a:t>M</a:t>
            </a:r>
            <a:r>
              <a:rPr lang="en-US" dirty="0"/>
              <a:t> = 0b0…0 are close to 2</a:t>
            </a:r>
            <a:r>
              <a:rPr lang="en-US" baseline="30000" dirty="0">
                <a:solidFill>
                  <a:srgbClr val="0070C0"/>
                </a:solidFill>
              </a:rPr>
              <a:t>Exp</a:t>
            </a:r>
          </a:p>
          <a:p>
            <a:pPr lvl="1"/>
            <a:r>
              <a:rPr lang="en-US" dirty="0"/>
              <a:t>High values near </a:t>
            </a:r>
            <a:r>
              <a:rPr lang="en-US" dirty="0">
                <a:solidFill>
                  <a:srgbClr val="C00000"/>
                </a:solidFill>
              </a:rPr>
              <a:t>M</a:t>
            </a:r>
            <a:r>
              <a:rPr lang="en-US" dirty="0"/>
              <a:t> = 0b1…1 are close to 2</a:t>
            </a:r>
            <a:r>
              <a:rPr lang="en-US" baseline="30000" dirty="0">
                <a:solidFill>
                  <a:srgbClr val="0070C0"/>
                </a:solidFill>
              </a:rPr>
              <a:t>Exp</a:t>
            </a:r>
            <a:r>
              <a:rPr lang="en-US" baseline="30000" dirty="0"/>
              <a:t>+1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8</a:t>
            </a:fld>
            <a:endParaRPr lang="en-US"/>
          </a:p>
        </p:txBody>
      </p:sp>
      <p:sp>
        <p:nvSpPr>
          <p:cNvPr id="26" name="Rectangle 21"/>
          <p:cNvSpPr>
            <a:spLocks noChangeArrowheads="1"/>
          </p:cNvSpPr>
          <p:nvPr/>
        </p:nvSpPr>
        <p:spPr bwMode="auto">
          <a:xfrm>
            <a:off x="0" y="2926080"/>
            <a:ext cx="9144000" cy="43665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63500" tIns="25400" rIns="63500" bIns="25400">
            <a:spAutoFit/>
          </a:bodyPr>
          <a:lstStyle/>
          <a:p>
            <a:pPr marL="203200" indent="-203200" algn="ctr">
              <a:lnSpc>
                <a:spcPct val="75000"/>
              </a:lnSpc>
              <a:spcBef>
                <a:spcPct val="65000"/>
              </a:spcBef>
              <a:buSzPct val="100000"/>
            </a:pPr>
            <a:r>
              <a:rPr lang="en-US" sz="3200" b="1" dirty="0">
                <a:solidFill>
                  <a:schemeClr val="bg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(-1)</a:t>
            </a:r>
            <a:r>
              <a:rPr lang="en-US" sz="3200" b="1" baseline="30000" dirty="0">
                <a:solidFill>
                  <a:srgbClr val="00B05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 x (1 . </a:t>
            </a:r>
            <a:r>
              <a:rPr lang="en-US" sz="3200" b="1" dirty="0">
                <a:solidFill>
                  <a:srgbClr val="C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</a:t>
            </a:r>
            <a:r>
              <a:rPr lang="en-US" sz="3200" b="1" dirty="0">
                <a:latin typeface="Calibri" panose="020F0502020204030204" pitchFamily="34" charset="0"/>
                <a:cs typeface="Calibri" panose="020F0502020204030204" pitchFamily="34" charset="0"/>
              </a:rPr>
              <a:t>) x 2</a:t>
            </a:r>
            <a:r>
              <a:rPr lang="en-US" sz="32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3200" b="1" baseline="3000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lang="en-US" sz="3200" b="1" baseline="30000" dirty="0">
                <a:latin typeface="Calibri" panose="020F0502020204030204" pitchFamily="34" charset="0"/>
                <a:cs typeface="Calibri" panose="020F0502020204030204" pitchFamily="34" charset="0"/>
              </a:rPr>
              <a:t>–bias)</a:t>
            </a:r>
            <a:endParaRPr lang="en-US" sz="3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411480" y="1362456"/>
            <a:ext cx="8285041" cy="1293932"/>
            <a:chOff x="411480" y="2155368"/>
            <a:chExt cx="8285041" cy="1293932"/>
          </a:xfrm>
        </p:grpSpPr>
        <p:grpSp>
          <p:nvGrpSpPr>
            <p:cNvPr id="28" name="Group 13"/>
            <p:cNvGrpSpPr/>
            <p:nvPr/>
          </p:nvGrpSpPr>
          <p:grpSpPr>
            <a:xfrm>
              <a:off x="642259" y="2155368"/>
              <a:ext cx="8054262" cy="770712"/>
              <a:chOff x="642259" y="2155368"/>
              <a:chExt cx="8054262" cy="770712"/>
            </a:xfrm>
          </p:grpSpPr>
          <p:grpSp>
            <p:nvGrpSpPr>
              <p:cNvPr id="32" name="Group 31"/>
              <p:cNvGrpSpPr/>
              <p:nvPr/>
            </p:nvGrpSpPr>
            <p:grpSpPr>
              <a:xfrm>
                <a:off x="731520" y="2468880"/>
                <a:ext cx="7900416" cy="457200"/>
                <a:chOff x="914400" y="2468880"/>
                <a:chExt cx="7900416" cy="457200"/>
              </a:xfrm>
            </p:grpSpPr>
            <p:sp>
              <p:nvSpPr>
                <p:cNvPr id="36" name="Rectangle 35"/>
                <p:cNvSpPr/>
                <p:nvPr/>
              </p:nvSpPr>
              <p:spPr>
                <a:xfrm>
                  <a:off x="914400" y="2468880"/>
                  <a:ext cx="246888" cy="457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>
                      <a:solidFill>
                        <a:srgbClr val="00B05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S</a:t>
                  </a:r>
                </a:p>
              </p:txBody>
            </p:sp>
            <p:sp>
              <p:nvSpPr>
                <p:cNvPr id="37" name="Rectangle 36"/>
                <p:cNvSpPr/>
                <p:nvPr/>
              </p:nvSpPr>
              <p:spPr>
                <a:xfrm>
                  <a:off x="1161288" y="2468880"/>
                  <a:ext cx="1975104" cy="457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>
                      <a:solidFill>
                        <a:srgbClr val="0070C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E</a:t>
                  </a:r>
                </a:p>
              </p:txBody>
            </p:sp>
            <p:sp>
              <p:nvSpPr>
                <p:cNvPr id="38" name="Rectangle 37"/>
                <p:cNvSpPr/>
                <p:nvPr/>
              </p:nvSpPr>
              <p:spPr>
                <a:xfrm>
                  <a:off x="3136392" y="2468880"/>
                  <a:ext cx="5678424" cy="4572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2800" b="1" dirty="0">
                      <a:solidFill>
                        <a:srgbClr val="C00000"/>
                      </a:solidFill>
                      <a:latin typeface="Calibri" panose="020F0502020204030204" pitchFamily="34" charset="0"/>
                      <a:cs typeface="Calibri" panose="020F0502020204030204" pitchFamily="34" charset="0"/>
                    </a:rPr>
                    <a:t>M</a:t>
                  </a:r>
                </a:p>
              </p:txBody>
            </p:sp>
          </p:grpSp>
          <p:sp>
            <p:nvSpPr>
              <p:cNvPr id="33" name="TextBox 32"/>
              <p:cNvSpPr txBox="1"/>
              <p:nvPr/>
            </p:nvSpPr>
            <p:spPr>
              <a:xfrm>
                <a:off x="642259" y="2155369"/>
                <a:ext cx="7617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31 30</a:t>
                </a:r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2590801" y="2155368"/>
                <a:ext cx="761747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23 22</a:t>
                </a:r>
              </a:p>
            </p:txBody>
          </p:sp>
          <p:sp>
            <p:nvSpPr>
              <p:cNvPr id="35" name="TextBox 34"/>
              <p:cNvSpPr txBox="1"/>
              <p:nvPr/>
            </p:nvSpPr>
            <p:spPr>
              <a:xfrm>
                <a:off x="8382011" y="2161902"/>
                <a:ext cx="314510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latin typeface="Calibri" panose="020F0502020204030204" pitchFamily="34" charset="0"/>
                    <a:cs typeface="Calibri" panose="020F0502020204030204" pitchFamily="34" charset="0"/>
                  </a:rPr>
                  <a:t>0</a:t>
                </a:r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411480" y="2926080"/>
              <a:ext cx="88696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1 bit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467265" y="2926080"/>
              <a:ext cx="997389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8 bits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5202658" y="2926080"/>
              <a:ext cx="118013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/>
              <a:r>
                <a:rPr lang="en-US" sz="2800" b="1" dirty="0">
                  <a:latin typeface="Calibri" panose="020F0502020204030204" pitchFamily="34" charset="0"/>
                  <a:cs typeface="Calibri" panose="020F0502020204030204" pitchFamily="34" charset="0"/>
                </a:rPr>
                <a:t>23 bits</a:t>
              </a:r>
            </a:p>
          </p:txBody>
        </p:sp>
      </p:grpSp>
      <p:cxnSp>
        <p:nvCxnSpPr>
          <p:cNvPr id="40" name="Straight Arrow Connector 39"/>
          <p:cNvCxnSpPr/>
          <p:nvPr/>
        </p:nvCxnSpPr>
        <p:spPr>
          <a:xfrm flipV="1">
            <a:off x="3520440" y="3288432"/>
            <a:ext cx="502920" cy="36916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55532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Peer Instruction 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correct value encoded by the following floating point number?</a:t>
            </a:r>
          </a:p>
          <a:p>
            <a:pPr lvl="1"/>
            <a:r>
              <a:rPr lang="en-US" sz="2800" dirty="0"/>
              <a:t>0b  0  10000000  11000000000000000000000</a:t>
            </a:r>
          </a:p>
          <a:p>
            <a:pPr marL="685800" lvl="2" indent="0">
              <a:buNone/>
            </a:pPr>
            <a:endParaRPr lang="en-US" dirty="0"/>
          </a:p>
          <a:p>
            <a:pPr lvl="2"/>
            <a:endParaRPr lang="en-US" dirty="0"/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9900"/>
                </a:solidFill>
              </a:rPr>
              <a:t>+ 0.75</a:t>
            </a:r>
            <a:endParaRPr lang="en-US" b="1" baseline="-25000" dirty="0">
              <a:solidFill>
                <a:srgbClr val="FF990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50"/>
                </a:solidFill>
              </a:rPr>
              <a:t>+ 1.5</a:t>
            </a:r>
            <a:endParaRPr lang="en-US" b="1" baseline="-25000" dirty="0">
              <a:solidFill>
                <a:srgbClr val="00B05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FF3399"/>
                </a:solidFill>
              </a:rPr>
              <a:t>+ 2.75</a:t>
            </a:r>
            <a:endParaRPr lang="en-US" b="1" baseline="-25000" dirty="0">
              <a:solidFill>
                <a:srgbClr val="FF3399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00B0F0"/>
                </a:solidFill>
              </a:rPr>
              <a:t>+ 3.5</a:t>
            </a:r>
            <a:endParaRPr lang="en-US" b="1" baseline="-25000" dirty="0">
              <a:solidFill>
                <a:srgbClr val="00B0F0"/>
              </a:solidFill>
            </a:endParaRPr>
          </a:p>
          <a:p>
            <a:pPr marL="914400" indent="-514350">
              <a:buSzPct val="100000"/>
              <a:buFont typeface="+mj-lt"/>
              <a:buAutoNum type="alphaUcPeriod"/>
            </a:pPr>
            <a:r>
              <a:rPr lang="en-US" b="1" dirty="0">
                <a:solidFill>
                  <a:srgbClr val="996633"/>
                </a:solidFill>
              </a:rPr>
              <a:t>We’re lost…</a:t>
            </a:r>
            <a:endParaRPr lang="en-US" b="1" baseline="-25000" dirty="0">
              <a:solidFill>
                <a:srgbClr val="996633"/>
              </a:solidFill>
            </a:endParaRP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87F8D93-0595-48F0-80B2-30676001FDF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58703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51-Au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51-Au18" id="{5C6D7646-6FE6-4EA9-9440-0A3D5C463217}" vid="{2D96F9FA-743E-48FB-9478-12DCF3A4ECC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UWTheme-351-Au18</Template>
  <TotalTime>8526</TotalTime>
  <Words>1619</Words>
  <Application>Microsoft Macintosh PowerPoint</Application>
  <PresentationFormat>On-screen Show (4:3)</PresentationFormat>
  <Paragraphs>428</Paragraphs>
  <Slides>25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5" baseType="lpstr">
      <vt:lpstr>Arial</vt:lpstr>
      <vt:lpstr>Arial Narrow</vt:lpstr>
      <vt:lpstr>Calibri</vt:lpstr>
      <vt:lpstr>Cambria Math</vt:lpstr>
      <vt:lpstr>Courier New</vt:lpstr>
      <vt:lpstr>Roboto Regular</vt:lpstr>
      <vt:lpstr>Times</vt:lpstr>
      <vt:lpstr>Times New Roman</vt:lpstr>
      <vt:lpstr>Wingdings</vt:lpstr>
      <vt:lpstr>UWTheme-351-Au18</vt:lpstr>
      <vt:lpstr>Floating Point I </vt:lpstr>
      <vt:lpstr>Number Representation Revisited</vt:lpstr>
      <vt:lpstr>Representation of Fractions</vt:lpstr>
      <vt:lpstr>Representation of Fractions</vt:lpstr>
      <vt:lpstr>Scientific Notation (Binary)</vt:lpstr>
      <vt:lpstr>Floating Point Encoding</vt:lpstr>
      <vt:lpstr>The Exponent Field</vt:lpstr>
      <vt:lpstr>The Mantissa (Fraction) Field</vt:lpstr>
      <vt:lpstr>Peer Instruction Question</vt:lpstr>
      <vt:lpstr>Tiny Floating Point Representation</vt:lpstr>
      <vt:lpstr>Peer Instruction Question</vt:lpstr>
      <vt:lpstr>Peer Instruction Question</vt:lpstr>
      <vt:lpstr>Floating Point Rounding</vt:lpstr>
      <vt:lpstr>Precision and Accuracy</vt:lpstr>
      <vt:lpstr>Need Greater Precision?</vt:lpstr>
      <vt:lpstr>Floating Point Numbers Summary</vt:lpstr>
      <vt:lpstr>Representing Zero</vt:lpstr>
      <vt:lpstr>Floating Point Numbers Summary</vt:lpstr>
      <vt:lpstr>Representing ± ∞</vt:lpstr>
      <vt:lpstr>Floating Point Numbers Summary</vt:lpstr>
      <vt:lpstr>Representing NaN</vt:lpstr>
      <vt:lpstr>Floating Point Numbers Summary</vt:lpstr>
      <vt:lpstr>Representing Very Small Numbers</vt:lpstr>
      <vt:lpstr>Denorm Numbers</vt:lpstr>
      <vt:lpstr>Floating Point Numbers Summary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Floating Point I CSE 351 Autumn 2016</dc:title>
  <dc:creator>Justin Hsia</dc:creator>
  <cp:lastModifiedBy>Arrvindh Shriraman</cp:lastModifiedBy>
  <cp:revision>152</cp:revision>
  <cp:lastPrinted>2018-10-08T23:35:03Z</cp:lastPrinted>
  <dcterms:created xsi:type="dcterms:W3CDTF">2016-10-05T06:32:41Z</dcterms:created>
  <dcterms:modified xsi:type="dcterms:W3CDTF">2022-10-13T21:47:02Z</dcterms:modified>
</cp:coreProperties>
</file>