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7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8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9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10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3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4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10" r:id="rId1"/>
  </p:sldMasterIdLst>
  <p:notesMasterIdLst>
    <p:notesMasterId r:id="rId21"/>
  </p:notesMasterIdLst>
  <p:handoutMasterIdLst>
    <p:handoutMasterId r:id="rId22"/>
  </p:handoutMasterIdLst>
  <p:sldIdLst>
    <p:sldId id="755" r:id="rId2"/>
    <p:sldId id="749" r:id="rId3"/>
    <p:sldId id="758" r:id="rId4"/>
    <p:sldId id="759" r:id="rId5"/>
    <p:sldId id="756" r:id="rId6"/>
    <p:sldId id="760" r:id="rId7"/>
    <p:sldId id="762" r:id="rId8"/>
    <p:sldId id="763" r:id="rId9"/>
    <p:sldId id="764" r:id="rId10"/>
    <p:sldId id="750" r:id="rId11"/>
    <p:sldId id="751" r:id="rId12"/>
    <p:sldId id="754" r:id="rId13"/>
    <p:sldId id="719" r:id="rId14"/>
    <p:sldId id="720" r:id="rId15"/>
    <p:sldId id="721" r:id="rId16"/>
    <p:sldId id="765" r:id="rId17"/>
    <p:sldId id="766" r:id="rId18"/>
    <p:sldId id="723" r:id="rId19"/>
    <p:sldId id="732" r:id="rId20"/>
  </p:sldIdLst>
  <p:sldSz cx="9144000" cy="6858000" type="screen4x3"/>
  <p:notesSz cx="9586913" cy="73025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0" userDrawn="1">
          <p15:clr>
            <a:srgbClr val="A4A3A4"/>
          </p15:clr>
        </p15:guide>
        <p15:guide id="2" pos="30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00000"/>
    <a:srgbClr val="4B2A85"/>
    <a:srgbClr val="999999"/>
    <a:srgbClr val="F6F5BD"/>
    <a:srgbClr val="CDF1C5"/>
    <a:srgbClr val="FF9999"/>
    <a:srgbClr val="FFFF99"/>
    <a:srgbClr val="DCB834"/>
    <a:srgbClr val="DFC03D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63" autoAdjust="0"/>
    <p:restoredTop sz="82721" autoAdjust="0"/>
  </p:normalViewPr>
  <p:slideViewPr>
    <p:cSldViewPr snapToGrid="0">
      <p:cViewPr varScale="1">
        <p:scale>
          <a:sx n="105" d="100"/>
          <a:sy n="105" d="100"/>
        </p:scale>
        <p:origin x="212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21" d="100"/>
          <a:sy n="121" d="100"/>
        </p:scale>
        <p:origin x="2752" y="184"/>
      </p:cViewPr>
      <p:guideLst>
        <p:guide orient="horz" pos="2300"/>
        <p:guide pos="30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24772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1263" y="146050"/>
            <a:ext cx="7291387" cy="5467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2056" y="5708653"/>
            <a:ext cx="7289801" cy="159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9060656" y="6965126"/>
            <a:ext cx="542930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6467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2pPr>
    <a:lvl3pPr marL="5486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41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0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18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Purposely choose to skip this one.  But do include solution in posted materials.</a:t>
            </a:r>
          </a:p>
        </p:txBody>
      </p:sp>
    </p:spTree>
    <p:extLst>
      <p:ext uri="{BB962C8B-B14F-4D97-AF65-F5344CB8AC3E}">
        <p14:creationId xmlns:p14="http://schemas.microsoft.com/office/powerpoint/2010/main" val="1793330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90638" y="738188"/>
            <a:ext cx="4879975" cy="36591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277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6761" y="4632038"/>
            <a:ext cx="5969508" cy="430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98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379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" y="4"/>
            <a:ext cx="1526" cy="15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</a:pPr>
            <a:endParaRPr lang="en-US" sz="1900">
              <a:latin typeface="Helvetica Neue Regular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703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part</a:t>
            </a:r>
            <a:r>
              <a:rPr lang="en-US" baseline="0" dirty="0"/>
              <a:t> where I try to scare you</a:t>
            </a:r>
            <a:r>
              <a:rPr lang="is-IS" baseline="0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2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09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13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82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6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73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won’t be asking you to </a:t>
            </a:r>
            <a:r>
              <a:rPr lang="en-US" b="1" i="1" dirty="0"/>
              <a:t>do</a:t>
            </a:r>
            <a:r>
              <a:rPr lang="en-US" b="0" i="1" dirty="0"/>
              <a:t> </a:t>
            </a:r>
            <a:r>
              <a:rPr lang="en-US" b="0" i="0" dirty="0"/>
              <a:t>these yourself,</a:t>
            </a:r>
            <a:r>
              <a:rPr lang="en-US" b="0" i="0" baseline="0" dirty="0"/>
              <a:t> but seeing a bit about how it works will help you understand the ways in which it can go wrong, which we may ask you about</a:t>
            </a:r>
            <a:endParaRPr lang="en-US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2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41738" y="109538"/>
            <a:ext cx="5467350" cy="4100512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NaNs</a:t>
            </a:r>
            <a:r>
              <a:rPr lang="en-US" baseline="0" dirty="0"/>
              <a:t> or infinity can </a:t>
            </a:r>
            <a:r>
              <a:rPr lang="en-US" b="1" baseline="0" dirty="0"/>
              <a:t>taint</a:t>
            </a:r>
            <a:r>
              <a:rPr lang="en-US" b="0" baseline="0" dirty="0"/>
              <a:t> results, spread through a numerical computations</a:t>
            </a:r>
          </a:p>
          <a:p>
            <a:r>
              <a:rPr lang="en-US" b="0" baseline="0" dirty="0"/>
              <a:t>Floating point operations are not like real mathematical operations</a:t>
            </a:r>
          </a:p>
          <a:p>
            <a:pPr lvl="1"/>
            <a:r>
              <a:rPr lang="en-US" dirty="0"/>
              <a:t>The same algebraic properties,</a:t>
            </a:r>
            <a:r>
              <a:rPr lang="en-US" baseline="0" dirty="0"/>
              <a:t> associative, commutative, distributive, </a:t>
            </a:r>
            <a:r>
              <a:rPr lang="en-US" dirty="0"/>
              <a:t>no</a:t>
            </a:r>
            <a:r>
              <a:rPr lang="en-US" baseline="0" dirty="0"/>
              <a:t> longer work right</a:t>
            </a:r>
          </a:p>
          <a:p>
            <a:pPr lvl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99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5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7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17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63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2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86991" y="-2231"/>
            <a:ext cx="17700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L13:  </a:t>
            </a:r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Floating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Point 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08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hyperlink" Target="http://xkcd.com/257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7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38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tags" Target="../tags/tag49.xml"/><Relationship Id="rId7" Type="http://schemas.openxmlformats.org/officeDocument/2006/relationships/tags" Target="../tags/tag48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image" Target="../media/image3.png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tags" Target="../tags/tag7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2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Floating Point II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6449734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  <a:hlinkClick r:id="rId4"/>
              </a:rPr>
              <a:t>http://xkcd.com/899/</a:t>
            </a:r>
            <a:r>
              <a:rPr lang="en-US" sz="1400" b="0" dirty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3657600"/>
            <a:ext cx="7680960" cy="279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94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of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ranges are NOT representable?</a:t>
            </a:r>
          </a:p>
          <a:p>
            <a:pPr lvl="1"/>
            <a:r>
              <a:rPr lang="en-US" dirty="0"/>
              <a:t>Between largest norm and infinity</a:t>
            </a:r>
          </a:p>
          <a:p>
            <a:pPr lvl="1"/>
            <a:r>
              <a:rPr lang="en-US" dirty="0"/>
              <a:t>Between zero and smallest </a:t>
            </a:r>
            <a:r>
              <a:rPr lang="en-US" dirty="0" err="1"/>
              <a:t>denorm</a:t>
            </a:r>
            <a:endParaRPr lang="en-US" dirty="0"/>
          </a:p>
          <a:p>
            <a:pPr lvl="1"/>
            <a:r>
              <a:rPr lang="en-US" dirty="0"/>
              <a:t>Between norm numbers?</a:t>
            </a:r>
          </a:p>
          <a:p>
            <a:r>
              <a:rPr lang="en-US" dirty="0"/>
              <a:t>Given a FP number, what’s the bit pattern of the next largest representable number?</a:t>
            </a:r>
          </a:p>
          <a:p>
            <a:pPr lvl="1"/>
            <a:r>
              <a:rPr lang="en-US" dirty="0"/>
              <a:t>What is this “step” when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= 0?</a:t>
            </a:r>
          </a:p>
          <a:p>
            <a:pPr lvl="1"/>
            <a:r>
              <a:rPr lang="en-US" dirty="0"/>
              <a:t>What is this “step” when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= 100?</a:t>
            </a:r>
          </a:p>
          <a:p>
            <a:r>
              <a:rPr lang="en-US" dirty="0"/>
              <a:t>Distribution of values is denser toward zero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Object 1024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914400" y="5669280"/>
          <a:ext cx="7315200" cy="99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448581" imgH="1057480" progId="Excel.Sheet.8">
                  <p:embed/>
                </p:oleObj>
              </mc:Choice>
              <mc:Fallback>
                <p:oleObj name="Worksheet" r:id="rId3" imgW="8448581" imgH="10574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669280"/>
                        <a:ext cx="7315200" cy="99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23560" y="1862878"/>
            <a:ext cx="3474720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Overflow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(</a:t>
            </a:r>
            <a:r>
              <a:rPr lang="en-US" sz="2400" b="0" dirty="0" err="1">
                <a:solidFill>
                  <a:srgbClr val="FF0000"/>
                </a:solidFill>
                <a:latin typeface="Calibri" pitchFamily="34" charset="0"/>
              </a:rPr>
              <a:t>Exp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too large)</a:t>
            </a:r>
          </a:p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Underflow 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n-US" sz="2400" b="0" dirty="0" err="1">
                <a:solidFill>
                  <a:srgbClr val="FF0000"/>
                </a:solidFill>
                <a:latin typeface="Calibri" pitchFamily="34" charset="0"/>
              </a:rPr>
              <a:t>Exp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too small)</a:t>
            </a:r>
            <a:endParaRPr lang="en-US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Rounding</a:t>
            </a:r>
          </a:p>
        </p:txBody>
      </p:sp>
    </p:spTree>
    <p:extLst>
      <p:ext uri="{BB962C8B-B14F-4D97-AF65-F5344CB8AC3E}">
        <p14:creationId xmlns:p14="http://schemas.microsoft.com/office/powerpoint/2010/main" val="139484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Operations: 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4974336"/>
          </a:xfrm>
        </p:spPr>
        <p:txBody>
          <a:bodyPr/>
          <a:lstStyle/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</a:t>
            </a: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y = Round(x + y)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Round(x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endParaRPr lang="en-US" dirty="0"/>
          </a:p>
          <a:p>
            <a:r>
              <a:rPr lang="en-US" dirty="0"/>
              <a:t>Basic idea for floating point operations:</a:t>
            </a:r>
          </a:p>
          <a:p>
            <a:pPr lvl="1"/>
            <a:r>
              <a:rPr lang="en-US" dirty="0"/>
              <a:t>First, </a:t>
            </a:r>
            <a:r>
              <a:rPr lang="en-US" dirty="0">
                <a:solidFill>
                  <a:srgbClr val="FF0000"/>
                </a:solidFill>
              </a:rPr>
              <a:t>compute the exact result</a:t>
            </a:r>
          </a:p>
          <a:p>
            <a:pPr lvl="1"/>
            <a:r>
              <a:rPr lang="en-US" dirty="0"/>
              <a:t>Then </a:t>
            </a:r>
            <a:r>
              <a:rPr lang="en-US" i="1" dirty="0">
                <a:solidFill>
                  <a:srgbClr val="FF0000"/>
                </a:solidFill>
              </a:rPr>
              <a:t>round</a:t>
            </a:r>
            <a:r>
              <a:rPr lang="en-US" dirty="0"/>
              <a:t> the result to make it fit into the </a:t>
            </a:r>
            <a:r>
              <a:rPr lang="en-US" dirty="0" err="1"/>
              <a:t>specificed</a:t>
            </a:r>
            <a:r>
              <a:rPr lang="en-US" dirty="0"/>
              <a:t> precision (width of M)</a:t>
            </a:r>
          </a:p>
          <a:p>
            <a:pPr lvl="2"/>
            <a:r>
              <a:rPr lang="en-US" dirty="0"/>
              <a:t>Possibly over/underflow if exponent outside of range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1828800" y="1920240"/>
            <a:ext cx="5486400" cy="317500"/>
            <a:chOff x="914400" y="2468880"/>
            <a:chExt cx="7900416" cy="457200"/>
          </a:xfrm>
        </p:grpSpPr>
        <p:sp>
          <p:nvSpPr>
            <p:cNvPr id="23" name="Rectangle 22"/>
            <p:cNvSpPr/>
            <p:nvPr/>
          </p:nvSpPr>
          <p:spPr>
            <a:xfrm>
              <a:off x="914400" y="2468880"/>
              <a:ext cx="246888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FFC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161288" y="2468880"/>
              <a:ext cx="1975104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36392" y="2468880"/>
              <a:ext cx="5678424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468880" y="1362456"/>
            <a:ext cx="4206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 = (-1)</a:t>
            </a:r>
            <a:r>
              <a:rPr lang="en-US" sz="2400" b="1" baseline="300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Mantissa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×2</a:t>
            </a:r>
            <a:r>
              <a:rPr lang="en-US" sz="2400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</a:p>
        </p:txBody>
      </p:sp>
    </p:spTree>
    <p:extLst>
      <p:ext uri="{BB962C8B-B14F-4D97-AF65-F5344CB8AC3E}">
        <p14:creationId xmlns:p14="http://schemas.microsoft.com/office/powerpoint/2010/main" val="3419630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Mathematical Properties of FP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099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Overflow</a:t>
                </a:r>
                <a:r>
                  <a:rPr lang="en-US" dirty="0"/>
                  <a:t> yields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underflow</a:t>
                </a:r>
                <a:r>
                  <a:rPr lang="en-US" dirty="0"/>
                  <a:t> yields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Floats with value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NaN</a:t>
                </a:r>
                <a:r>
                  <a:rPr lang="en-US" dirty="0"/>
                  <a:t> can be used in operations</a:t>
                </a:r>
              </a:p>
              <a:p>
                <a:pPr lvl="1"/>
                <a:r>
                  <a:rPr lang="en-US" dirty="0"/>
                  <a:t>Result usually still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or </a:t>
                </a:r>
                <a:r>
                  <a:rPr lang="en-US" dirty="0" err="1"/>
                  <a:t>NaN</a:t>
                </a:r>
                <a:r>
                  <a:rPr lang="en-US" dirty="0"/>
                  <a:t>, but not always intuitive</a:t>
                </a:r>
              </a:p>
              <a:p>
                <a:r>
                  <a:rPr lang="en-US" dirty="0"/>
                  <a:t>Floating point operations do not work like real math, due to </a:t>
                </a:r>
                <a:r>
                  <a:rPr lang="en-US" dirty="0">
                    <a:solidFill>
                      <a:srgbClr val="FF0000"/>
                    </a:solidFill>
                  </a:rPr>
                  <a:t>rounding</a:t>
                </a:r>
                <a:endParaRPr lang="en-US" dirty="0"/>
              </a:p>
              <a:p>
                <a:pPr lvl="1">
                  <a:tabLst>
                    <a:tab pos="2743200" algn="l"/>
                  </a:tabLst>
                </a:pPr>
                <a:r>
                  <a:rPr lang="en-US" dirty="0"/>
                  <a:t>Not associative: 	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(3.14+1e100)–1e100 != 3.14+(1e100–1e100)</a:t>
                </a:r>
              </a:p>
              <a:p>
                <a:pPr marL="363474" lvl="1" indent="0">
                  <a:buNone/>
                  <a:tabLst>
                    <a:tab pos="2743200" algn="l"/>
                  </a:tabLst>
                </a:pP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	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0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        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3.14</a:t>
                </a:r>
              </a:p>
              <a:p>
                <a:pPr lvl="1"/>
                <a:r>
                  <a:rPr lang="en-US" dirty="0"/>
                  <a:t>Not distributive:	</a:t>
                </a:r>
                <a:r>
                  <a:rPr lang="en-US" sz="17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</a:t>
                </a:r>
                <a:r>
                  <a:rPr lang="pl-PL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100*(0.1+0.2)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!=  </a:t>
                </a:r>
                <a:r>
                  <a:rPr lang="tr-TR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100*0.1+100*0.2</a:t>
                </a:r>
                <a:endParaRPr lang="en-US" sz="170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endParaRPr>
              </a:p>
              <a:p>
                <a:pPr marL="363474" lvl="1" indent="0">
                  <a:buNone/>
                </a:pP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			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30.000000000000003553</a:t>
                </a:r>
                <a:r>
                  <a:rPr lang="en-US" sz="1700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30</a:t>
                </a:r>
                <a:endParaRPr lang="en-US" sz="1700" b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>
                    <a:ea typeface="Roboto" charset="0"/>
                    <a:cs typeface="Calibri" panose="020F0502020204030204" pitchFamily="34" charset="0"/>
                  </a:rPr>
                  <a:t>Not cumulative</a:t>
                </a:r>
              </a:p>
              <a:p>
                <a:pPr lvl="2"/>
                <a:r>
                  <a:rPr lang="en-US" dirty="0">
                    <a:ea typeface="Roboto" charset="0"/>
                    <a:cs typeface="Calibri" panose="020F0502020204030204" pitchFamily="34" charset="0"/>
                  </a:rPr>
                  <a:t>Repeatedly adding a very small number to a large one may do nothing</a:t>
                </a:r>
              </a:p>
            </p:txBody>
          </p:sp>
        </mc:Choice>
        <mc:Fallback xmlns="">
          <p:sp>
            <p:nvSpPr>
              <p:cNvPr id="1320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 rotWithShape="0">
                <a:blip r:embed="rId7"/>
                <a:stretch>
                  <a:fillRect l="-291" t="-1103" r="-437" b="-5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91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dirty="0"/>
              <a:t>Floating-point operations and rounding</a:t>
            </a:r>
          </a:p>
          <a:p>
            <a:r>
              <a:rPr lang="en-US" b="1" dirty="0">
                <a:solidFill>
                  <a:srgbClr val="4B2A85"/>
                </a:solidFill>
              </a:rPr>
              <a:t>Floating-point in C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642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in C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Two common levels of precision:</a:t>
            </a:r>
          </a:p>
          <a:p>
            <a:pPr lvl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		1.0f   </a:t>
            </a:r>
            <a:r>
              <a:rPr lang="en-US" dirty="0"/>
              <a:t>single precision (32-bit)</a:t>
            </a:r>
          </a:p>
          <a:p>
            <a:pPr lvl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		1.0    </a:t>
            </a:r>
            <a:r>
              <a:rPr lang="en-US" dirty="0"/>
              <a:t>double precision (64-bit)</a:t>
            </a:r>
          </a:p>
          <a:p>
            <a:pPr lvl="2"/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&lt;math.h&gt; </a:t>
            </a:r>
            <a:r>
              <a:rPr lang="en-US" dirty="0"/>
              <a:t>to get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INFINITY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NAN</a:t>
            </a:r>
            <a:r>
              <a:rPr lang="en-US" dirty="0"/>
              <a:t> constants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Equality (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FF0000"/>
                </a:solidFill>
              </a:rPr>
              <a:t>) comparisons between floating point numbers are tricky, and often return unexpected results, so just avoid them!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8046720" y="228600"/>
            <a:ext cx="1097280" cy="1097280"/>
          </a:xfrm>
          <a:prstGeom prst="rect">
            <a:avLst/>
          </a:prstGeom>
          <a:solidFill>
            <a:srgbClr val="FFDBD0"/>
          </a:solidFill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7200" dirty="0">
                <a:solidFill>
                  <a:srgbClr val="AB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16894508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Conversions in 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147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Casting between </a:t>
                </a:r>
                <a:r>
                  <a:rPr lang="en-US" dirty="0" err="1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solidFill>
                      <a:srgbClr val="FF0000"/>
                    </a:solidFill>
                  </a:rPr>
                  <a:t>, </a:t>
                </a:r>
                <a:r>
                  <a:rPr lang="en-US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</a:t>
                </a:r>
                <a:r>
                  <a:rPr lang="en-US" dirty="0">
                    <a:solidFill>
                      <a:srgbClr val="FF0000"/>
                    </a:solidFill>
                  </a:rPr>
                  <a:t>, and </a:t>
                </a:r>
                <a:r>
                  <a:rPr lang="en-US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changes</a:t>
                </a:r>
                <a:r>
                  <a:rPr lang="en-US" dirty="0">
                    <a:solidFill>
                      <a:srgbClr val="FF0000"/>
                    </a:solidFill>
                  </a:rPr>
                  <a:t> the bit representation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float</a:t>
                </a:r>
              </a:p>
              <a:p>
                <a:pPr lvl="2"/>
                <a:r>
                  <a:rPr lang="en-US" dirty="0"/>
                  <a:t>May be rounded (not enough bits in mantissa: 23)</a:t>
                </a:r>
              </a:p>
              <a:p>
                <a:pPr lvl="2"/>
                <a:r>
                  <a:rPr lang="en-US" dirty="0"/>
                  <a:t>Overflow impossible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double</a:t>
                </a:r>
              </a:p>
              <a:p>
                <a:pPr lvl="2"/>
                <a:r>
                  <a:rPr lang="en-US" dirty="0"/>
                  <a:t>Exact conversion (all 32-bit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 err="1"/>
                  <a:t>s</a:t>
                </a:r>
                <a:r>
                  <a:rPr lang="en-US" dirty="0"/>
                  <a:t> representable)</a:t>
                </a:r>
              </a:p>
              <a:p>
                <a:pPr lvl="1"/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long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double</a:t>
                </a:r>
              </a:p>
              <a:p>
                <a:pPr lvl="2"/>
                <a:r>
                  <a:rPr lang="en-US" dirty="0"/>
                  <a:t>Depends on word size (32-bit is exact, 64-bit may be rounded)</a:t>
                </a:r>
              </a:p>
              <a:p>
                <a:pPr lvl="1"/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2"/>
                <a:r>
                  <a:rPr lang="en-US" dirty="0"/>
                  <a:t>Truncates fractional part (rounded toward zero)</a:t>
                </a:r>
              </a:p>
              <a:p>
                <a:pPr lvl="2"/>
                <a:r>
                  <a:rPr lang="en-US" dirty="0"/>
                  <a:t>“Not defined” when out of range or </a:t>
                </a:r>
                <a:r>
                  <a:rPr lang="en-US" dirty="0" err="1"/>
                  <a:t>NaN</a:t>
                </a:r>
                <a:r>
                  <a:rPr lang="en-US" dirty="0"/>
                  <a:t>:  generally sets to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Tmin</a:t>
                </a:r>
                <a:br>
                  <a:rPr lang="en-US" dirty="0"/>
                </a:br>
                <a:r>
                  <a:rPr lang="en-US" dirty="0"/>
                  <a:t>(even if the value is a very big positive)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4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7"/>
                </p:custDataLst>
              </p:nvPr>
            </p:nvSpPr>
            <p:spPr>
              <a:xfrm>
                <a:off x="396875" y="1362075"/>
                <a:ext cx="8366760" cy="4972050"/>
              </a:xfrm>
              <a:blipFill rotWithShape="0">
                <a:blip r:embed="rId8"/>
                <a:stretch>
                  <a:fillRect l="-291" t="-1471" b="-6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8046720" y="228600"/>
            <a:ext cx="1097280" cy="1097280"/>
          </a:xfrm>
          <a:prstGeom prst="rect">
            <a:avLst/>
          </a:prstGeom>
          <a:solidFill>
            <a:srgbClr val="FFDBD0"/>
          </a:solidFill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7200" dirty="0">
                <a:solidFill>
                  <a:srgbClr val="AB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141711096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execute the following code in C.  How many bytes are the same (value and position) between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/>
              <a:t>?</a:t>
            </a:r>
          </a:p>
          <a:p>
            <a:pPr marL="363474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0 bytes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1 byte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2 bytes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3 bytes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2119" y="2878950"/>
            <a:ext cx="493776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= 384;  </a:t>
            </a:r>
            <a:r>
              <a:rPr lang="en-US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2^8 + 2^7</a:t>
            </a:r>
          </a:p>
          <a:p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f = (</a:t>
            </a:r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78870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/>
              <a:t>Floating Point and the Programmer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7410" name="Text Box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3192" y="1362456"/>
            <a:ext cx="8366760" cy="5257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txBody>
          <a:bodyPr wrap="none" lIns="90000" tIns="55584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include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&lt;</a:t>
            </a:r>
            <a:r>
              <a:rPr lang="en-US" sz="1800" dirty="0" err="1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stdio.h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&gt;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main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argc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char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argv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[]) {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f1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f2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for 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&lt;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++)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f2 +=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/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10.0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0x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%08x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0x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%08x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*(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*)&amp;f1, *(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*)&amp;f2);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f1 =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%10.9f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f1);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f2 =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%10.9f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f2);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f1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1E30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f2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1E-30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f3 = f1 + f2;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f1 == f3?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%s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f1 == f3 ?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yes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: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no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endParaRPr lang="en-US" sz="1800" dirty="0">
              <a:solidFill>
                <a:srgbClr val="1D1D1C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0" y="1737360"/>
            <a:ext cx="3200400" cy="1645920"/>
          </a:xfrm>
          <a:prstGeom prst="rect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55584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./</a:t>
            </a:r>
            <a:r>
              <a:rPr lang="en-US" sz="18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a.out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0x3f800000  0x3f800001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 = 1.000000000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 = 1.000000119</a:t>
            </a:r>
          </a:p>
          <a:p>
            <a:pPr>
              <a:lnSpc>
                <a:spcPct val="94000"/>
              </a:lnSpc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 == f3? yes</a:t>
            </a:r>
          </a:p>
        </p:txBody>
      </p:sp>
    </p:spTree>
    <p:extLst>
      <p:ext uri="{BB962C8B-B14F-4D97-AF65-F5344CB8AC3E}">
        <p14:creationId xmlns:p14="http://schemas.microsoft.com/office/powerpoint/2010/main" val="4284565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Summary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3035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Floats also suffer from the fixed number of bits available to represent them </a:t>
            </a:r>
          </a:p>
          <a:p>
            <a:pPr lvl="1"/>
            <a:r>
              <a:rPr lang="en-US" dirty="0"/>
              <a:t>Can get overflow/underflow</a:t>
            </a:r>
          </a:p>
          <a:p>
            <a:pPr lvl="1"/>
            <a:r>
              <a:rPr lang="en-US" dirty="0"/>
              <a:t>“Gaps” produced in representable numbers means we can lose precision, unlike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pPr lvl="2"/>
            <a:r>
              <a:rPr lang="en-US" dirty="0"/>
              <a:t>Some “simple fractions” have no exact representation (</a:t>
            </a:r>
            <a:r>
              <a:rPr lang="en-US" i="1" dirty="0"/>
              <a:t>e.g.</a:t>
            </a:r>
            <a:r>
              <a:rPr lang="en-US" dirty="0"/>
              <a:t> 0.2)</a:t>
            </a:r>
          </a:p>
          <a:p>
            <a:pPr lvl="2"/>
            <a:r>
              <a:rPr lang="en-US" dirty="0"/>
              <a:t>“Every operation gets a slightly wrong result”</a:t>
            </a:r>
          </a:p>
          <a:p>
            <a:r>
              <a:rPr lang="en-US" dirty="0"/>
              <a:t>Floating point arithmetic not associative or distributive</a:t>
            </a:r>
          </a:p>
          <a:p>
            <a:pPr lvl="1"/>
            <a:r>
              <a:rPr lang="en-US" dirty="0"/>
              <a:t>Mathematically equivalent ways of writing an expression may compute different results</a:t>
            </a:r>
          </a:p>
          <a:p>
            <a:r>
              <a:rPr lang="en-US" dirty="0">
                <a:solidFill>
                  <a:srgbClr val="FF0000"/>
                </a:solidFill>
              </a:rPr>
              <a:t>Never</a:t>
            </a:r>
            <a:r>
              <a:rPr lang="en-US" dirty="0"/>
              <a:t> test floating point values for equality!</a:t>
            </a:r>
          </a:p>
          <a:p>
            <a:r>
              <a:rPr lang="en-US" dirty="0">
                <a:solidFill>
                  <a:srgbClr val="FF0000"/>
                </a:solidFill>
              </a:rPr>
              <a:t>Careful </a:t>
            </a:r>
            <a:r>
              <a:rPr lang="en-US" dirty="0"/>
              <a:t>when converting between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s!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6655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Number Representation Really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sz="2400" b="1" dirty="0"/>
              <a:t>1991:</a:t>
            </a:r>
            <a:r>
              <a:rPr lang="en-US" sz="2400" dirty="0"/>
              <a:t> Patriot missile targeting error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clock skew due to conversion from integer to floating point</a:t>
            </a:r>
          </a:p>
          <a:p>
            <a:r>
              <a:rPr lang="en-US" sz="2400" b="1" dirty="0"/>
              <a:t>1996:</a:t>
            </a:r>
            <a:r>
              <a:rPr lang="en-US" sz="2400" dirty="0"/>
              <a:t> </a:t>
            </a:r>
            <a:r>
              <a:rPr lang="en-US" sz="2400" dirty="0" err="1"/>
              <a:t>Ariane</a:t>
            </a:r>
            <a:r>
              <a:rPr lang="en-US" sz="2400" dirty="0"/>
              <a:t> 5 rocket exploded  ($1 billion)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overflow converting 64-bit floating point to 16-bit integer</a:t>
            </a:r>
          </a:p>
          <a:p>
            <a:r>
              <a:rPr lang="en-US" sz="2400" b="1" dirty="0"/>
              <a:t>2000:</a:t>
            </a:r>
            <a:r>
              <a:rPr lang="en-US" sz="2400" dirty="0"/>
              <a:t> Y2K problem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limited (decimal) representation: overflow, wrap-around</a:t>
            </a:r>
          </a:p>
          <a:p>
            <a:r>
              <a:rPr lang="en-US" sz="2400" b="1" dirty="0"/>
              <a:t>2038:</a:t>
            </a:r>
            <a:r>
              <a:rPr lang="en-US" sz="2400" dirty="0"/>
              <a:t> Unix epoch rollover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Unix epoch = seconds since 12am, January 1, 1970</a:t>
            </a:r>
          </a:p>
          <a:p>
            <a:pPr lvl="1"/>
            <a:r>
              <a:rPr lang="en-US" sz="2000" dirty="0"/>
              <a:t>signed 32-bit integer representation rolls over to </a:t>
            </a:r>
            <a:r>
              <a:rPr lang="en-US" sz="2000" dirty="0" err="1"/>
              <a:t>TMin</a:t>
            </a:r>
            <a:r>
              <a:rPr lang="en-US" sz="2000" dirty="0"/>
              <a:t> in 2038</a:t>
            </a:r>
          </a:p>
          <a:p>
            <a:r>
              <a:rPr lang="en-US" sz="2400" b="1" dirty="0"/>
              <a:t>Other related bugs: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1982: Vancouver Stock Exchange 10% error in less than 2 years</a:t>
            </a:r>
          </a:p>
          <a:p>
            <a:pPr lvl="1"/>
            <a:r>
              <a:rPr lang="en-US" sz="2000" dirty="0"/>
              <a:t>1994: Intel Pentium FDIV (floating point division) HW bug ($475 million)</a:t>
            </a:r>
          </a:p>
          <a:p>
            <a:pPr lvl="1"/>
            <a:r>
              <a:rPr lang="en-US" sz="2000" dirty="0"/>
              <a:t>1997: USS Yorktown “smart” warship stranded: divide by zero</a:t>
            </a:r>
          </a:p>
          <a:p>
            <a:pPr lvl="1"/>
            <a:r>
              <a:rPr lang="en-US" sz="2000" dirty="0"/>
              <a:t>1998: Mars Climate Orbiter crashed: unit mismatch ($193 million)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9FDB4C98-D2E6-A74A-9C3E-4BF05FFA529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17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Floating Point Encoding Summary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489675"/>
              </p:ext>
            </p:extLst>
          </p:nvPr>
        </p:nvGraphicFramePr>
        <p:xfrm>
          <a:off x="1143000" y="1828800"/>
          <a:ext cx="68580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Meaning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denorm</a:t>
                      </a: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0x01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– 0xFE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anything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norm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NaN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63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Denorm</a:t>
            </a:r>
            <a:r>
              <a:rPr lang="en-US" dirty="0"/>
              <a:t>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dirty="0" err="1"/>
              <a:t>Denormalized</a:t>
            </a:r>
            <a:r>
              <a:rPr lang="en-US" dirty="0"/>
              <a:t> numbers (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0x00)</a:t>
            </a:r>
          </a:p>
          <a:p>
            <a:pPr lvl="1"/>
            <a:r>
              <a:rPr lang="en-US" dirty="0"/>
              <a:t>No leading 1</a:t>
            </a:r>
          </a:p>
          <a:p>
            <a:pPr lvl="1"/>
            <a:r>
              <a:rPr lang="en-US" dirty="0"/>
              <a:t>Uses implicit exponent of –126</a:t>
            </a:r>
          </a:p>
          <a:p>
            <a:pPr lvl="2"/>
            <a:endParaRPr lang="en-US" dirty="0"/>
          </a:p>
          <a:p>
            <a:r>
              <a:rPr lang="en-US" dirty="0" err="1"/>
              <a:t>Denormalized</a:t>
            </a:r>
            <a:r>
              <a:rPr lang="en-US" dirty="0"/>
              <a:t> numbers close the gap between zero and the smallest normalized number</a:t>
            </a:r>
          </a:p>
          <a:p>
            <a:pPr lvl="1"/>
            <a:r>
              <a:rPr lang="en-US" dirty="0"/>
              <a:t>Smallest norm: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1.</a:t>
            </a:r>
            <a:r>
              <a:rPr lang="en-US" dirty="0">
                <a:solidFill>
                  <a:srgbClr val="C00000"/>
                </a:solidFill>
              </a:rPr>
              <a:t>0…0</a:t>
            </a:r>
            <a:r>
              <a:rPr lang="en-US" baseline="-25000" dirty="0"/>
              <a:t>two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2</a:t>
            </a:r>
            <a:r>
              <a:rPr lang="en-US" baseline="30000" dirty="0"/>
              <a:t>-126</a:t>
            </a:r>
          </a:p>
          <a:p>
            <a:pPr lvl="1"/>
            <a:r>
              <a:rPr lang="en-US" dirty="0"/>
              <a:t>Smallest </a:t>
            </a:r>
            <a:r>
              <a:rPr lang="en-US" dirty="0" err="1"/>
              <a:t>denorm</a:t>
            </a:r>
            <a:r>
              <a:rPr lang="en-US" dirty="0"/>
              <a:t>: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  <a:r>
              <a:rPr lang="en-US" dirty="0">
                <a:solidFill>
                  <a:srgbClr val="C00000"/>
                </a:solidFill>
              </a:rPr>
              <a:t>0…01</a:t>
            </a:r>
            <a:r>
              <a:rPr lang="en-US" baseline="-25000" dirty="0"/>
              <a:t>two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FF0000"/>
                </a:solidFill>
              </a:rPr>
              <a:t>-126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2</a:t>
            </a:r>
            <a:r>
              <a:rPr lang="en-US" baseline="30000" dirty="0"/>
              <a:t>-149</a:t>
            </a:r>
          </a:p>
          <a:p>
            <a:pPr lvl="2"/>
            <a:r>
              <a:rPr lang="en-US" dirty="0"/>
              <a:t>There is still a gap between zero and the smallest </a:t>
            </a:r>
            <a:r>
              <a:rPr lang="en-US" dirty="0" err="1"/>
              <a:t>denormalized</a:t>
            </a:r>
            <a:r>
              <a:rPr lang="en-US" dirty="0"/>
              <a:t> number</a:t>
            </a:r>
          </a:p>
          <a:p>
            <a:pPr lvl="1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3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6537109" y="3913794"/>
            <a:ext cx="1997291" cy="707886"/>
            <a:chOff x="6972535" y="5834744"/>
            <a:chExt cx="1997291" cy="707886"/>
          </a:xfrm>
        </p:grpSpPr>
        <p:sp>
          <p:nvSpPr>
            <p:cNvPr id="14" name="TextBox 13"/>
            <p:cNvSpPr txBox="1"/>
            <p:nvPr/>
          </p:nvSpPr>
          <p:spPr>
            <a:xfrm>
              <a:off x="7598226" y="5834744"/>
              <a:ext cx="1371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So much</a:t>
              </a:r>
              <a:br>
                <a:rPr lang="en-US" sz="2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closer to 0</a:t>
              </a:r>
            </a:p>
          </p:txBody>
        </p:sp>
        <p:cxnSp>
          <p:nvCxnSpPr>
            <p:cNvPr id="19" name="Straight Arrow Connector 18"/>
            <p:cNvCxnSpPr>
              <a:stCxn id="14" idx="1"/>
            </p:cNvCxnSpPr>
            <p:nvPr/>
          </p:nvCxnSpPr>
          <p:spPr>
            <a:xfrm flipH="1">
              <a:off x="6972535" y="6188687"/>
              <a:ext cx="625691" cy="27926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ounded Rectangle 1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1076702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Special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rmAutofit/>
          </a:bodyPr>
          <a:lstStyle/>
          <a:p>
            <a:pPr>
              <a:tabLst>
                <a:tab pos="2514600" algn="l"/>
                <a:tab pos="7035800" algn="l"/>
              </a:tabLst>
            </a:pP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0xFF,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0:  </a:t>
            </a:r>
            <a:r>
              <a:rPr lang="en-US" dirty="0">
                <a:solidFill>
                  <a:srgbClr val="FF0000"/>
                </a:solidFill>
              </a:rPr>
              <a:t>± ∞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e.g.</a:t>
            </a:r>
            <a:r>
              <a:rPr lang="en-US" dirty="0"/>
              <a:t> division by 0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Still work in comparisons!</a:t>
            </a:r>
          </a:p>
          <a:p>
            <a:pPr>
              <a:tabLst>
                <a:tab pos="2514600" algn="l"/>
                <a:tab pos="7035800" algn="l"/>
              </a:tabLst>
            </a:pP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0xFF,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≠ 0:  Not a Number (</a:t>
            </a:r>
            <a:r>
              <a:rPr lang="en-US" dirty="0" err="1">
                <a:solidFill>
                  <a:srgbClr val="FF0000"/>
                </a:solidFill>
              </a:rPr>
              <a:t>NaN</a:t>
            </a:r>
            <a:r>
              <a:rPr lang="en-US" dirty="0"/>
              <a:t>)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e.g.</a:t>
            </a:r>
            <a:r>
              <a:rPr lang="en-US" dirty="0"/>
              <a:t> square root of negative number, 0/0, ∞–∞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 err="1"/>
              <a:t>NaN</a:t>
            </a:r>
            <a:r>
              <a:rPr lang="en-US" dirty="0"/>
              <a:t> propagates through computations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Value of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can be useful in debugging</a:t>
            </a:r>
          </a:p>
          <a:p>
            <a:r>
              <a:rPr lang="en-US" dirty="0"/>
              <a:t>New largest value (besides ∞)?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0xFF has now been taken!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0xFE has largest:  1.1…1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/>
              <a:t>127</a:t>
            </a:r>
            <a:r>
              <a:rPr lang="en-US" dirty="0"/>
              <a:t> = 2</a:t>
            </a:r>
            <a:r>
              <a:rPr lang="en-US" baseline="30000" dirty="0"/>
              <a:t>128</a:t>
            </a:r>
            <a:r>
              <a:rPr lang="en-US" dirty="0"/>
              <a:t> – 2</a:t>
            </a:r>
            <a:r>
              <a:rPr lang="en-US" baseline="30000" dirty="0"/>
              <a:t>104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b="1" dirty="0">
                <a:solidFill>
                  <a:srgbClr val="4B2A85"/>
                </a:solidFill>
              </a:rPr>
              <a:t>Floating-point operations and rounding</a:t>
            </a:r>
          </a:p>
          <a:p>
            <a:r>
              <a:rPr lang="en-US" dirty="0"/>
              <a:t>Floating-point in C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0294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Tiny Floating Point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811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We will use the following </a:t>
                </a:r>
                <a:r>
                  <a:rPr lang="en-US" b="1" dirty="0"/>
                  <a:t>8-bit</a:t>
                </a:r>
                <a:r>
                  <a:rPr lang="en-US" dirty="0"/>
                  <a:t> floating point representation to illustrate some key points: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Assume that it has the same properties as IEEE floating point:</a:t>
                </a:r>
              </a:p>
              <a:p>
                <a:pPr lvl="1"/>
                <a:r>
                  <a:rPr lang="en-US" dirty="0"/>
                  <a:t>bias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−0</m:t>
                    </m:r>
                  </m:oMath>
                </a14:m>
                <a:r>
                  <a:rPr lang="en-US" dirty="0"/>
                  <a:t>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=</a:t>
                </a:r>
              </a:p>
              <a:p>
                <a:pPr lvl="1"/>
                <a:r>
                  <a:rPr lang="en-US" dirty="0"/>
                  <a:t>encoding of the largest (+) normalized # = </a:t>
                </a:r>
              </a:p>
              <a:p>
                <a:pPr lvl="1"/>
                <a:r>
                  <a:rPr lang="en-US" dirty="0"/>
                  <a:t>encoding of the smallest (+) normalized # = </a:t>
                </a:r>
              </a:p>
              <a:p>
                <a:pPr lvl="1"/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1198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2"/>
                </p:custDataLst>
              </p:nvPr>
            </p:nvSpPr>
            <p:spPr>
              <a:blipFill rotWithShape="0">
                <a:blip r:embed="rId13"/>
                <a:stretch>
                  <a:fillRect l="-291" t="-1103" b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200400" y="2468880"/>
            <a:ext cx="2692400" cy="817265"/>
            <a:chOff x="2717800" y="1549400"/>
            <a:chExt cx="2692400" cy="817265"/>
          </a:xfrm>
        </p:grpSpPr>
        <p:sp>
          <p:nvSpPr>
            <p:cNvPr id="14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5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7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8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9" name="TextBox 18"/>
            <p:cNvSpPr txBox="1"/>
            <p:nvPr>
              <p:custDataLst>
                <p:tags r:id="rId9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61996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our </a:t>
            </a:r>
            <a:r>
              <a:rPr lang="en-US" b="1" dirty="0"/>
              <a:t>8-bit</a:t>
            </a:r>
            <a:r>
              <a:rPr lang="en-US" dirty="0"/>
              <a:t> representation, what value gets stored when we try to encode </a:t>
            </a:r>
            <a:r>
              <a:rPr lang="en-US" b="1" dirty="0"/>
              <a:t>2.625</a:t>
            </a:r>
            <a:r>
              <a:rPr lang="en-US" dirty="0"/>
              <a:t> = 2</a:t>
            </a:r>
            <a:r>
              <a:rPr lang="en-US" baseline="30000" dirty="0"/>
              <a:t>1</a:t>
            </a:r>
            <a:r>
              <a:rPr lang="en-US" dirty="0"/>
              <a:t> + 2</a:t>
            </a:r>
            <a:r>
              <a:rPr lang="en-US" baseline="30000" dirty="0"/>
              <a:t>-1</a:t>
            </a:r>
            <a:r>
              <a:rPr lang="en-US" dirty="0"/>
              <a:t> + 2</a:t>
            </a:r>
            <a:r>
              <a:rPr lang="en-US" baseline="30000" dirty="0"/>
              <a:t>-3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+ 2.5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+ 2.625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+ 3.25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779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Using our </a:t>
                </a:r>
                <a:r>
                  <a:rPr lang="en-US" b="1" dirty="0"/>
                  <a:t>8-bit</a:t>
                </a:r>
                <a:r>
                  <a:rPr lang="en-US" dirty="0"/>
                  <a:t> representation, what value gets stored when we try to encode </a:t>
                </a:r>
                <a:r>
                  <a:rPr lang="en-US" b="1" dirty="0"/>
                  <a:t>384</a:t>
                </a:r>
                <a:r>
                  <a:rPr lang="en-US" dirty="0"/>
                  <a:t> = 2</a:t>
                </a:r>
                <a:r>
                  <a:rPr lang="en-US" baseline="30000" dirty="0"/>
                  <a:t>8 </a:t>
                </a:r>
                <a:r>
                  <a:rPr lang="en-US" dirty="0"/>
                  <a:t>+ 2</a:t>
                </a:r>
                <a:r>
                  <a:rPr lang="en-US" baseline="30000" dirty="0"/>
                  <a:t>7</a:t>
                </a:r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  <a:p>
                <a:pPr marL="685800" lvl="2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2"/>
                <a:endParaRPr lang="en-US" dirty="0"/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9900"/>
                    </a:solidFill>
                  </a:rPr>
                  <a:t>+ 256</a:t>
                </a:r>
                <a:endParaRPr lang="en-US" b="1" baseline="-25000" dirty="0">
                  <a:solidFill>
                    <a:srgbClr val="FF990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50"/>
                    </a:solidFill>
                  </a:rPr>
                  <a:t>+ 384</a:t>
                </a:r>
                <a:endParaRPr lang="en-US" b="1" baseline="-25000" dirty="0">
                  <a:solidFill>
                    <a:srgbClr val="00B05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3399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b="1" baseline="-25000" dirty="0">
                  <a:solidFill>
                    <a:srgbClr val="FF3399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 err="1">
                    <a:solidFill>
                      <a:srgbClr val="00B0F0"/>
                    </a:solidFill>
                  </a:rPr>
                  <a:t>NaN</a:t>
                </a:r>
                <a:endParaRPr lang="en-US" b="1" baseline="-25000" dirty="0">
                  <a:solidFill>
                    <a:srgbClr val="00B0F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996633"/>
                    </a:solidFill>
                  </a:rPr>
                  <a:t>We’re lost…</a:t>
                </a:r>
                <a:endParaRPr lang="en-US" b="1" baseline="-25000" dirty="0">
                  <a:solidFill>
                    <a:srgbClr val="996633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8"/>
                <a:stretch>
                  <a:fillRect l="-303" t="-1018" b="-6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8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548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Rounding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IEEE 754 standard actually specifies different rounding modes: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Round to nearest, ties to nearest even digit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(round up)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US" dirty="0"/>
                  <a:t> (round down)</a:t>
                </a:r>
              </a:p>
              <a:p>
                <a:pPr lvl="1"/>
                <a:r>
                  <a:rPr lang="en-US" dirty="0"/>
                  <a:t>Round toward 0 (truncation)</a:t>
                </a:r>
              </a:p>
              <a:p>
                <a:pPr lvl="2"/>
                <a:endParaRPr lang="en-US" dirty="0"/>
              </a:p>
              <a:p>
                <a:r>
                  <a:rPr lang="en-US" dirty="0"/>
                  <a:t>In our tiny example:</a:t>
                </a:r>
              </a:p>
              <a:p>
                <a:pPr lvl="1"/>
                <a:r>
                  <a:rPr lang="en-US" dirty="0"/>
                  <a:t>Man = 1.001 01 rounded to M = 0b001</a:t>
                </a:r>
              </a:p>
              <a:p>
                <a:pPr lvl="1"/>
                <a:r>
                  <a:rPr lang="en-US" dirty="0"/>
                  <a:t>Man = 1.001 11 rounded to M = 0b010</a:t>
                </a:r>
              </a:p>
              <a:p>
                <a:pPr lvl="1"/>
                <a:r>
                  <a:rPr lang="en-US" dirty="0"/>
                  <a:t>Man = 1.001 10 rounded to M = 0b010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8"/>
                <a:stretch>
                  <a:fillRect l="-291" t="-1103" b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309360" y="4480560"/>
            <a:ext cx="2692400" cy="817265"/>
            <a:chOff x="2717800" y="1549400"/>
            <a:chExt cx="2692400" cy="817265"/>
          </a:xfrm>
        </p:grpSpPr>
        <p:sp>
          <p:nvSpPr>
            <p:cNvPr id="7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72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34140</TotalTime>
  <Words>1652</Words>
  <Application>Microsoft Macintosh PowerPoint</Application>
  <PresentationFormat>On-screen Show (4:3)</PresentationFormat>
  <Paragraphs>279</Paragraphs>
  <Slides>19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.AppleSystemUIFont</vt:lpstr>
      <vt:lpstr>Arial</vt:lpstr>
      <vt:lpstr>Arial Narrow</vt:lpstr>
      <vt:lpstr>Calibri</vt:lpstr>
      <vt:lpstr>Cambria Math</vt:lpstr>
      <vt:lpstr>Courier New</vt:lpstr>
      <vt:lpstr>Helvetica Neue Regular</vt:lpstr>
      <vt:lpstr>Roboto</vt:lpstr>
      <vt:lpstr>Roboto Regular</vt:lpstr>
      <vt:lpstr>Times New Roman</vt:lpstr>
      <vt:lpstr>Wingdings</vt:lpstr>
      <vt:lpstr>UWTheme-351-Au18</vt:lpstr>
      <vt:lpstr>Worksheet</vt:lpstr>
      <vt:lpstr>Floating Point II </vt:lpstr>
      <vt:lpstr>Floating Point Encoding Summary</vt:lpstr>
      <vt:lpstr>Denorm Numbers</vt:lpstr>
      <vt:lpstr>Other Special Cases</vt:lpstr>
      <vt:lpstr>Floating point topics</vt:lpstr>
      <vt:lpstr>Tiny Floating Point Representation</vt:lpstr>
      <vt:lpstr>Peer Instruction Question</vt:lpstr>
      <vt:lpstr>Peer Instruction Question</vt:lpstr>
      <vt:lpstr>Floating Point Rounding</vt:lpstr>
      <vt:lpstr>Distribution of Values</vt:lpstr>
      <vt:lpstr>Floating Point Operations:  Basic Idea</vt:lpstr>
      <vt:lpstr>Mathematical Properties of FP Operations</vt:lpstr>
      <vt:lpstr>Floating point topics</vt:lpstr>
      <vt:lpstr>Floating Point in C</vt:lpstr>
      <vt:lpstr>Floating Point Conversions in C</vt:lpstr>
      <vt:lpstr>Peer Instruction Question</vt:lpstr>
      <vt:lpstr>Floating Point and the Programmer</vt:lpstr>
      <vt:lpstr>Floating Point Summary</vt:lpstr>
      <vt:lpstr>Number Representation Really Matters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Arrvindh Shriraman</cp:lastModifiedBy>
  <cp:revision>792</cp:revision>
  <cp:lastPrinted>2017-11-01T02:01:01Z</cp:lastPrinted>
  <dcterms:created xsi:type="dcterms:W3CDTF">2012-04-05T08:21:32Z</dcterms:created>
  <dcterms:modified xsi:type="dcterms:W3CDTF">2022-06-17T05:40:35Z</dcterms:modified>
</cp:coreProperties>
</file>