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notesSlides/notesSlide6.xml" ContentType="application/vnd.openxmlformats-officedocument.presentationml.notesSlide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notesSlides/notesSlide7.xml" ContentType="application/vnd.openxmlformats-officedocument.presentationml.notesSlide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notesSlides/notesSlide8.xml" ContentType="application/vnd.openxmlformats-officedocument.presentationml.notesSlide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notesSlides/notesSlide9.xml" ContentType="application/vnd.openxmlformats-officedocument.presentationml.notesSlide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notesSlides/notesSlide10.xml" ContentType="application/vnd.openxmlformats-officedocument.presentationml.notesSlide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notesSlides/notesSlide13.xml" ContentType="application/vnd.openxmlformats-officedocument.presentationml.notesSlide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notesSlides/notesSlide14.xml" ContentType="application/vnd.openxmlformats-officedocument.presentationml.notesSlide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710" r:id="rId1"/>
  </p:sldMasterIdLst>
  <p:notesMasterIdLst>
    <p:notesMasterId r:id="rId21"/>
  </p:notesMasterIdLst>
  <p:handoutMasterIdLst>
    <p:handoutMasterId r:id="rId22"/>
  </p:handoutMasterIdLst>
  <p:sldIdLst>
    <p:sldId id="755" r:id="rId2"/>
    <p:sldId id="758" r:id="rId3"/>
    <p:sldId id="759" r:id="rId4"/>
    <p:sldId id="749" r:id="rId5"/>
    <p:sldId id="756" r:id="rId6"/>
    <p:sldId id="760" r:id="rId7"/>
    <p:sldId id="762" r:id="rId8"/>
    <p:sldId id="763" r:id="rId9"/>
    <p:sldId id="750" r:id="rId10"/>
    <p:sldId id="764" r:id="rId11"/>
    <p:sldId id="751" r:id="rId12"/>
    <p:sldId id="754" r:id="rId13"/>
    <p:sldId id="719" r:id="rId14"/>
    <p:sldId id="720" r:id="rId15"/>
    <p:sldId id="721" r:id="rId16"/>
    <p:sldId id="765" r:id="rId17"/>
    <p:sldId id="766" r:id="rId18"/>
    <p:sldId id="723" r:id="rId19"/>
    <p:sldId id="732" r:id="rId20"/>
  </p:sldIdLst>
  <p:sldSz cx="9144000" cy="6858000" type="screen4x3"/>
  <p:notesSz cx="9586913" cy="7302500"/>
  <p:custDataLst>
    <p:tags r:id="rId23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300" userDrawn="1">
          <p15:clr>
            <a:srgbClr val="A4A3A4"/>
          </p15:clr>
        </p15:guide>
        <p15:guide id="2" pos="302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C00000"/>
    <a:srgbClr val="4B2A85"/>
    <a:srgbClr val="999999"/>
    <a:srgbClr val="F6F5BD"/>
    <a:srgbClr val="CDF1C5"/>
    <a:srgbClr val="FF9999"/>
    <a:srgbClr val="FFFF99"/>
    <a:srgbClr val="DCB834"/>
    <a:srgbClr val="DFC03D"/>
    <a:srgbClr val="F1C7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047" autoAdjust="0"/>
    <p:restoredTop sz="82721" autoAdjust="0"/>
  </p:normalViewPr>
  <p:slideViewPr>
    <p:cSldViewPr snapToGrid="0">
      <p:cViewPr varScale="1">
        <p:scale>
          <a:sx n="129" d="100"/>
          <a:sy n="129" d="100"/>
        </p:scale>
        <p:origin x="1736" y="2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121" d="100"/>
          <a:sy n="121" d="100"/>
        </p:scale>
        <p:origin x="2752" y="184"/>
      </p:cViewPr>
      <p:guideLst>
        <p:guide orient="horz" pos="2300"/>
        <p:guide pos="302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96247724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1263" y="146050"/>
            <a:ext cx="7291387" cy="54673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12056" y="5708653"/>
            <a:ext cx="7289801" cy="15938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9060656" y="6965126"/>
            <a:ext cx="542930" cy="348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solidFill>
                  <a:schemeClr val="tx1">
                    <a:lumMod val="50000"/>
                    <a:lumOff val="50000"/>
                  </a:schemeClr>
                </a:solidFill>
                <a:latin typeface="Roboto" charset="0"/>
                <a:ea typeface="Roboto" charset="0"/>
                <a:cs typeface="Roboto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664676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137160" indent="-137160" algn="l" rtl="0" eaLnBrk="0" fontAlgn="base" hangingPunct="0">
      <a:spcBef>
        <a:spcPct val="30000"/>
      </a:spcBef>
      <a:spcAft>
        <a:spcPct val="0"/>
      </a:spcAft>
      <a:buFont typeface=".AppleSystemUIFont" charset="-120"/>
      <a:buChar char="–"/>
      <a:defRPr sz="1400" kern="1200">
        <a:solidFill>
          <a:schemeClr val="tx1"/>
        </a:solidFill>
        <a:latin typeface="Roboto" charset="0"/>
        <a:ea typeface="Roboto" charset="0"/>
        <a:cs typeface="Roboto" charset="0"/>
      </a:defRPr>
    </a:lvl1pPr>
    <a:lvl2pPr marL="320040" indent="-137160" algn="l" rtl="0" eaLnBrk="0" fontAlgn="base" hangingPunct="0">
      <a:spcBef>
        <a:spcPct val="30000"/>
      </a:spcBef>
      <a:spcAft>
        <a:spcPct val="0"/>
      </a:spcAft>
      <a:buFont typeface=".AppleSystemUIFont" charset="-120"/>
      <a:buChar char="–"/>
      <a:defRPr sz="1400" kern="1200">
        <a:solidFill>
          <a:schemeClr val="tx1"/>
        </a:solidFill>
        <a:latin typeface="Roboto" charset="0"/>
        <a:ea typeface="Roboto" charset="0"/>
        <a:cs typeface="Roboto" charset="0"/>
      </a:defRPr>
    </a:lvl2pPr>
    <a:lvl3pPr marL="548640" indent="-137160" algn="l" rtl="0" eaLnBrk="0" fontAlgn="base" hangingPunct="0">
      <a:spcBef>
        <a:spcPct val="30000"/>
      </a:spcBef>
      <a:spcAft>
        <a:spcPct val="0"/>
      </a:spcAft>
      <a:buFont typeface=".AppleSystemUIFont" charset="-120"/>
      <a:buChar char="–"/>
      <a:defRPr sz="1400" kern="1200">
        <a:solidFill>
          <a:schemeClr val="tx1"/>
        </a:solidFill>
        <a:latin typeface="Roboto" charset="0"/>
        <a:ea typeface="Roboto" charset="0"/>
        <a:cs typeface="Roboto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Roboto" charset="0"/>
        <a:ea typeface="Roboto" charset="0"/>
        <a:cs typeface="Roboto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Roboto" charset="0"/>
        <a:ea typeface="Roboto" charset="0"/>
        <a:cs typeface="Roboto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>
          <a:xfrm>
            <a:off x="6799762" y="1"/>
            <a:ext cx="5201942" cy="262099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54193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11263" y="146050"/>
            <a:ext cx="7289800" cy="5467350"/>
          </a:xfrm>
          <a:ln/>
        </p:spPr>
      </p:sp>
      <p:sp>
        <p:nvSpPr>
          <p:cNvPr id="171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6302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11263" y="146050"/>
            <a:ext cx="7289800" cy="5467350"/>
          </a:xfrm>
          <a:ln/>
        </p:spPr>
      </p:sp>
      <p:sp>
        <p:nvSpPr>
          <p:cNvPr id="171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111844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Purposely choose to skip this one.  But do include solution in posted materials.</a:t>
            </a:r>
          </a:p>
        </p:txBody>
      </p:sp>
    </p:spTree>
    <p:extLst>
      <p:ext uri="{BB962C8B-B14F-4D97-AF65-F5344CB8AC3E}">
        <p14:creationId xmlns:p14="http://schemas.microsoft.com/office/powerpoint/2010/main" val="179333090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290638" y="738188"/>
            <a:ext cx="4879975" cy="36591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3277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46761" y="4632038"/>
            <a:ext cx="5969508" cy="430106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09865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ext Box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0" y="0"/>
            <a:ext cx="1588" cy="158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33794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" y="4"/>
            <a:ext cx="1526" cy="1541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spcBef>
                <a:spcPct val="0"/>
              </a:spcBef>
            </a:pPr>
            <a:endParaRPr lang="en-US" sz="1900">
              <a:latin typeface="Helvetica Neue Regular" charset="0"/>
              <a:cs typeface="DejaVu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637030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11263" y="146050"/>
            <a:ext cx="7289800" cy="54673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the part</a:t>
            </a:r>
            <a:r>
              <a:rPr lang="en-US" baseline="0" dirty="0"/>
              <a:t> where I try to scare you</a:t>
            </a:r>
            <a:r>
              <a:rPr lang="is-IS" baseline="0" dirty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48268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>
          <a:xfrm>
            <a:off x="5179484" y="1"/>
            <a:ext cx="3962400" cy="34409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>
          <a:xfrm>
            <a:off x="0" y="1"/>
            <a:ext cx="3962400" cy="34409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7132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>
          <a:xfrm>
            <a:off x="5179484" y="1"/>
            <a:ext cx="3962400" cy="34409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>
          <a:xfrm>
            <a:off x="0" y="1"/>
            <a:ext cx="3962400" cy="34409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7826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>
          <a:xfrm>
            <a:off x="6799762" y="1"/>
            <a:ext cx="5201942" cy="262099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Header Placeholder 2"/>
          <p:cNvSpPr>
            <a:spLocks noGrp="1"/>
          </p:cNvSpPr>
          <p:nvPr>
            <p:ph type="hdr" sz="quarter" idx="11"/>
          </p:nvPr>
        </p:nvSpPr>
        <p:spPr>
          <a:xfrm>
            <a:off x="0" y="1"/>
            <a:ext cx="5201942" cy="262099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6096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11263" y="146050"/>
            <a:ext cx="7289800" cy="54673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Start by talking about representing fractional numbers in binary in general</a:t>
            </a:r>
          </a:p>
          <a:p>
            <a:r>
              <a:rPr lang="en-US" dirty="0"/>
              <a:t>Then about the IEEE</a:t>
            </a:r>
            <a:r>
              <a:rPr lang="en-US" baseline="0" dirty="0"/>
              <a:t> </a:t>
            </a:r>
            <a:r>
              <a:rPr lang="en-US" dirty="0"/>
              <a:t>Standard for </a:t>
            </a:r>
            <a:r>
              <a:rPr lang="en-US"/>
              <a:t>floating point representation,</a:t>
            </a:r>
            <a:r>
              <a:rPr lang="en-US" baseline="0"/>
              <a:t> operations, </a:t>
            </a:r>
            <a:endParaRPr lang="en-US" dirty="0"/>
          </a:p>
          <a:p>
            <a:r>
              <a:rPr lang="en-US" dirty="0"/>
              <a:t>Will not</a:t>
            </a:r>
            <a:r>
              <a:rPr lang="en-US" baseline="0" dirty="0"/>
              <a:t> cover:</a:t>
            </a:r>
          </a:p>
          <a:p>
            <a:pPr lvl="1"/>
            <a:r>
              <a:rPr lang="en-US" baseline="0" dirty="0"/>
              <a:t>All the details of the 58-page spec</a:t>
            </a:r>
          </a:p>
          <a:p>
            <a:pPr lvl="1"/>
            <a:r>
              <a:rPr lang="en-US" dirty="0"/>
              <a:t>Or expect you to perform operations</a:t>
            </a:r>
          </a:p>
          <a:p>
            <a:pPr lvl="0"/>
            <a:r>
              <a:rPr lang="en-US" dirty="0"/>
              <a:t>Want to show you </a:t>
            </a:r>
            <a:r>
              <a:rPr lang="en-US" b="1" dirty="0"/>
              <a:t>how floating point values</a:t>
            </a:r>
            <a:r>
              <a:rPr lang="en-US" b="1" baseline="0" dirty="0"/>
              <a:t> are</a:t>
            </a:r>
            <a:r>
              <a:rPr lang="en-US" b="1" dirty="0"/>
              <a:t> represented</a:t>
            </a:r>
          </a:p>
          <a:p>
            <a:pPr lvl="1"/>
            <a:r>
              <a:rPr lang="en-US" dirty="0"/>
              <a:t>To give you a sense of the</a:t>
            </a:r>
            <a:r>
              <a:rPr lang="en-US" baseline="0" dirty="0"/>
              <a:t> kinds of things that can go wrong with them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2867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>
          <a:xfrm>
            <a:off x="5179484" y="1"/>
            <a:ext cx="3962400" cy="34409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Header Placeholder 2"/>
          <p:cNvSpPr>
            <a:spLocks noGrp="1"/>
          </p:cNvSpPr>
          <p:nvPr>
            <p:ph type="hdr" sz="quarter" idx="11"/>
          </p:nvPr>
        </p:nvSpPr>
        <p:spPr>
          <a:xfrm>
            <a:off x="0" y="1"/>
            <a:ext cx="3962400" cy="34409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8731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won’t be asking you to </a:t>
            </a:r>
            <a:r>
              <a:rPr lang="en-US" b="1" i="1" dirty="0"/>
              <a:t>do</a:t>
            </a:r>
            <a:r>
              <a:rPr lang="en-US" b="0" i="1" dirty="0"/>
              <a:t> </a:t>
            </a:r>
            <a:r>
              <a:rPr lang="en-US" b="0" i="0" dirty="0"/>
              <a:t>these yourself,</a:t>
            </a:r>
            <a:r>
              <a:rPr lang="en-US" b="0" i="0" baseline="0" dirty="0"/>
              <a:t> but seeing a bit about how it works will help you understand the ways in which it can go wrong, which we may ask you about</a:t>
            </a:r>
            <a:endParaRPr lang="en-US" i="0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>
          <a:xfrm>
            <a:off x="6799762" y="1"/>
            <a:ext cx="5201942" cy="262099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>
          <a:xfrm>
            <a:off x="0" y="1"/>
            <a:ext cx="5201942" cy="262099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524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741738" y="109538"/>
            <a:ext cx="5467350" cy="4100512"/>
          </a:xfrm>
          <a:ln/>
        </p:spPr>
      </p:sp>
      <p:sp>
        <p:nvSpPr>
          <p:cNvPr id="168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NaNs</a:t>
            </a:r>
            <a:r>
              <a:rPr lang="en-US" baseline="0" dirty="0"/>
              <a:t> or infinity can </a:t>
            </a:r>
            <a:r>
              <a:rPr lang="en-US" b="1" baseline="0" dirty="0"/>
              <a:t>taint</a:t>
            </a:r>
            <a:r>
              <a:rPr lang="en-US" b="0" baseline="0" dirty="0"/>
              <a:t> results, spread through a numerical computations</a:t>
            </a:r>
          </a:p>
          <a:p>
            <a:r>
              <a:rPr lang="en-US" b="0" baseline="0" dirty="0"/>
              <a:t>Floating point operations are not like real mathematical operations</a:t>
            </a:r>
          </a:p>
          <a:p>
            <a:pPr lvl="1"/>
            <a:r>
              <a:rPr lang="en-US" dirty="0"/>
              <a:t>The same algebraic properties,</a:t>
            </a:r>
            <a:r>
              <a:rPr lang="en-US" baseline="0" dirty="0"/>
              <a:t> associative, commutative, distributive, </a:t>
            </a:r>
            <a:r>
              <a:rPr lang="en-US" dirty="0"/>
              <a:t>no</a:t>
            </a:r>
            <a:r>
              <a:rPr lang="en-US" baseline="0" dirty="0"/>
              <a:t> longer work right</a:t>
            </a:r>
          </a:p>
          <a:p>
            <a:pPr lvl="1"/>
            <a:endParaRPr lang="en-US" dirty="0"/>
          </a:p>
        </p:txBody>
      </p:sp>
      <p:sp>
        <p:nvSpPr>
          <p:cNvPr id="2" name="Header Placeholder 1"/>
          <p:cNvSpPr>
            <a:spLocks noGrp="1"/>
          </p:cNvSpPr>
          <p:nvPr>
            <p:ph type="hdr" sz="quarter" idx="10"/>
          </p:nvPr>
        </p:nvSpPr>
        <p:spPr>
          <a:xfrm>
            <a:off x="0" y="1"/>
            <a:ext cx="5201942" cy="262099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6994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11263" y="146050"/>
            <a:ext cx="7289800" cy="54673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Start by talking about representing fractional numbers in binary in general</a:t>
            </a:r>
          </a:p>
          <a:p>
            <a:r>
              <a:rPr lang="en-US" dirty="0"/>
              <a:t>Then about the IEEE</a:t>
            </a:r>
            <a:r>
              <a:rPr lang="en-US" baseline="0" dirty="0"/>
              <a:t> </a:t>
            </a:r>
            <a:r>
              <a:rPr lang="en-US" dirty="0"/>
              <a:t>Standard for </a:t>
            </a:r>
            <a:r>
              <a:rPr lang="en-US"/>
              <a:t>floating point representation,</a:t>
            </a:r>
            <a:r>
              <a:rPr lang="en-US" baseline="0"/>
              <a:t> operations, </a:t>
            </a:r>
            <a:endParaRPr lang="en-US" dirty="0"/>
          </a:p>
          <a:p>
            <a:r>
              <a:rPr lang="en-US" dirty="0"/>
              <a:t>Will not</a:t>
            </a:r>
            <a:r>
              <a:rPr lang="en-US" baseline="0" dirty="0"/>
              <a:t> cover:</a:t>
            </a:r>
          </a:p>
          <a:p>
            <a:pPr lvl="1"/>
            <a:r>
              <a:rPr lang="en-US" baseline="0" dirty="0"/>
              <a:t>All the details of the 58-page spec</a:t>
            </a:r>
          </a:p>
          <a:p>
            <a:pPr lvl="1"/>
            <a:r>
              <a:rPr lang="en-US" dirty="0"/>
              <a:t>Or expect you to perform operations</a:t>
            </a:r>
          </a:p>
          <a:p>
            <a:pPr lvl="0"/>
            <a:r>
              <a:rPr lang="en-US" dirty="0"/>
              <a:t>Want to show you </a:t>
            </a:r>
            <a:r>
              <a:rPr lang="en-US" b="1" dirty="0"/>
              <a:t>how floating point values</a:t>
            </a:r>
            <a:r>
              <a:rPr lang="en-US" b="1" baseline="0" dirty="0"/>
              <a:t> are</a:t>
            </a:r>
            <a:r>
              <a:rPr lang="en-US" b="1" dirty="0"/>
              <a:t> represented</a:t>
            </a:r>
          </a:p>
          <a:p>
            <a:pPr lvl="1"/>
            <a:r>
              <a:rPr lang="en-US" dirty="0"/>
              <a:t>To give you a sense of the</a:t>
            </a:r>
            <a:r>
              <a:rPr lang="en-US" baseline="0" dirty="0"/>
              <a:t> kinds of things that can go wrong with them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3513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31520"/>
            <a:ext cx="7772400" cy="14700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lnSpc>
                <a:spcPct val="80000"/>
              </a:lnSpc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377440"/>
            <a:ext cx="7772400" cy="1752600"/>
          </a:xfrm>
        </p:spPr>
        <p:txBody>
          <a:bodyPr/>
          <a:lstStyle>
            <a:lvl1pPr marL="0" indent="0" algn="r">
              <a:buNone/>
              <a:defRPr sz="32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4074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7CBE8339-D2AD-46DC-A898-FD1E949067F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3968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18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7CBE8339-D2AD-46DC-A898-FD1E949067F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1"/>
          </p:nvPr>
        </p:nvSpPr>
        <p:spPr>
          <a:xfrm>
            <a:off x="4648200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01790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38912"/>
            <a:ext cx="8405238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6639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1127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838891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83661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4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rgbClr val="4B2A85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fld id="{7CBE8339-D2AD-46DC-A898-FD1E949067F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 dirty="0">
              <a:latin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606673" y="-2231"/>
            <a:ext cx="53732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CS295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686991" y="-2231"/>
            <a:ext cx="1770036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b="0" i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L13:  </a:t>
            </a:r>
            <a:r>
              <a:rPr lang="en-US" sz="900" b="0" i="0" dirty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Floating</a:t>
            </a:r>
            <a:r>
              <a:rPr lang="en-US" sz="900" b="0" i="0" baseline="0" dirty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 Point II</a:t>
            </a:r>
            <a:endParaRPr lang="en-US" sz="900" b="0" i="0" dirty="0">
              <a:solidFill>
                <a:schemeClr val="bg1"/>
              </a:solidFill>
              <a:latin typeface="Roboto Regular" charset="0"/>
              <a:ea typeface="Roboto Regular" charset="0"/>
              <a:cs typeface="Roboto Regular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085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</p:sldLayoutIdLst>
  <p:hf hdr="0" ftr="0" dt="0"/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60000"/>
        <a:buFont typeface="Wingdings" panose="05000000000000000000" pitchFamily="2" charset="2"/>
        <a:buChar char="v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649224" indent="-28575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914400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80000"/>
        <a:buFont typeface="Arial" panose="020B0604020202020204" pitchFamily="34" charset="0"/>
        <a:buChar char="•"/>
        <a:defRPr sz="2000">
          <a:solidFill>
            <a:schemeClr val="tx1"/>
          </a:solidFill>
          <a:latin typeface="Calibri" pitchFamily="34" charset="0"/>
        </a:defRPr>
      </a:lvl3pPr>
      <a:lvl4pPr marL="117043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–"/>
        <a:defRPr sz="2000">
          <a:solidFill>
            <a:schemeClr val="tx1"/>
          </a:solidFill>
          <a:latin typeface="Calibri" pitchFamily="34" charset="0"/>
        </a:defRPr>
      </a:lvl4pPr>
      <a:lvl5pPr marL="144475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1.png"/><Relationship Id="rId4" Type="http://schemas.openxmlformats.org/officeDocument/2006/relationships/hyperlink" Target="http://xkcd.com/257/" TargetMode="Externa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tags" Target="../tags/tag30.xml"/><Relationship Id="rId7" Type="http://schemas.openxmlformats.org/officeDocument/2006/relationships/slideLayout" Target="../slideLayouts/slideLayout2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tags" Target="../tags/tag33.xml"/><Relationship Id="rId5" Type="http://schemas.openxmlformats.org/officeDocument/2006/relationships/tags" Target="../tags/tag32.xml"/><Relationship Id="rId4" Type="http://schemas.openxmlformats.org/officeDocument/2006/relationships/tags" Target="../tags/tag3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5" Type="http://schemas.openxmlformats.org/officeDocument/2006/relationships/notesSlide" Target="../notesSlides/notesSlide7.xml"/><Relationship Id="rId4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7" Type="http://schemas.openxmlformats.org/officeDocument/2006/relationships/image" Target="../media/image7.png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tags" Target="../tags/tag38.xml"/><Relationship Id="rId5" Type="http://schemas.openxmlformats.org/officeDocument/2006/relationships/notesSlide" Target="../notesSlides/notesSlide8.xml"/><Relationship Id="rId4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5" Type="http://schemas.openxmlformats.org/officeDocument/2006/relationships/notesSlide" Target="../notesSlides/notesSlide9.xml"/><Relationship Id="rId4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notesSlide" Target="../notesSlides/notesSlide10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46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png"/><Relationship Id="rId3" Type="http://schemas.openxmlformats.org/officeDocument/2006/relationships/tags" Target="../tags/tag49.xml"/><Relationship Id="rId7" Type="http://schemas.openxmlformats.org/officeDocument/2006/relationships/tags" Target="../tags/tag48.xml"/><Relationship Id="rId2" Type="http://schemas.openxmlformats.org/officeDocument/2006/relationships/tags" Target="../tags/tag48.xml"/><Relationship Id="rId1" Type="http://schemas.openxmlformats.org/officeDocument/2006/relationships/tags" Target="../tags/tag47.xml"/><Relationship Id="rId6" Type="http://schemas.openxmlformats.org/officeDocument/2006/relationships/notesSlide" Target="../notesSlides/notesSlide11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5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tags" Target="../tags/tag51.xml"/><Relationship Id="rId6" Type="http://schemas.openxmlformats.org/officeDocument/2006/relationships/notesSlide" Target="../notesSlides/notesSlide13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5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5" Type="http://schemas.openxmlformats.org/officeDocument/2006/relationships/notesSlide" Target="../notesSlides/notesSlide14.xml"/><Relationship Id="rId4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5" Type="http://schemas.openxmlformats.org/officeDocument/2006/relationships/notesSlide" Target="../notesSlides/notesSlide15.xml"/><Relationship Id="rId4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5" Type="http://schemas.openxmlformats.org/officeDocument/2006/relationships/notesSlide" Target="../notesSlides/notesSlide5.xml"/><Relationship Id="rId4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13.xml"/><Relationship Id="rId13" Type="http://schemas.openxmlformats.org/officeDocument/2006/relationships/image" Target="../media/image3.png"/><Relationship Id="rId3" Type="http://schemas.openxmlformats.org/officeDocument/2006/relationships/tags" Target="../tags/tag8.xml"/><Relationship Id="rId7" Type="http://schemas.openxmlformats.org/officeDocument/2006/relationships/tags" Target="../tags/tag12.xml"/><Relationship Id="rId12" Type="http://schemas.openxmlformats.org/officeDocument/2006/relationships/tags" Target="../tags/tag7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6" Type="http://schemas.openxmlformats.org/officeDocument/2006/relationships/tags" Target="../tags/tag11.xml"/><Relationship Id="rId11" Type="http://schemas.openxmlformats.org/officeDocument/2006/relationships/notesSlide" Target="../notesSlides/notesSlide6.xml"/><Relationship Id="rId5" Type="http://schemas.openxmlformats.org/officeDocument/2006/relationships/tags" Target="../tags/tag10.xml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9.xml"/><Relationship Id="rId9" Type="http://schemas.openxmlformats.org/officeDocument/2006/relationships/tags" Target="../tags/tag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7" Type="http://schemas.openxmlformats.org/officeDocument/2006/relationships/slideLayout" Target="../slideLayouts/slideLayout2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tags" Target="../tags/tag23.xml"/><Relationship Id="rId7" Type="http://schemas.openxmlformats.org/officeDocument/2006/relationships/slideLayout" Target="../slideLayouts/slideLayout2.xml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304800" y="304800"/>
            <a:ext cx="7772400" cy="1470025"/>
          </a:xfrm>
        </p:spPr>
        <p:txBody>
          <a:bodyPr/>
          <a:lstStyle/>
          <a:p>
            <a:pPr marL="0" indent="0"/>
            <a:r>
              <a:rPr lang="en-US" dirty="0"/>
              <a:t>Floating Point II</a:t>
            </a:r>
            <a:br>
              <a:rPr lang="en-US" dirty="0"/>
            </a:br>
            <a:endParaRPr lang="en-US" sz="2000" b="0" dirty="0"/>
          </a:p>
        </p:txBody>
      </p:sp>
      <p:sp>
        <p:nvSpPr>
          <p:cNvPr id="8" name="TextBox 7"/>
          <p:cNvSpPr txBox="1"/>
          <p:nvPr/>
        </p:nvSpPr>
        <p:spPr>
          <a:xfrm>
            <a:off x="2743200" y="6449734"/>
            <a:ext cx="3657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0" dirty="0">
                <a:latin typeface="Calibri" panose="020F0502020204030204" pitchFamily="34" charset="0"/>
                <a:ea typeface="Roboto" panose="02000000000000000000" pitchFamily="2" charset="0"/>
                <a:cs typeface="Calibri" panose="020F0502020204030204" pitchFamily="34" charset="0"/>
                <a:hlinkClick r:id="rId4"/>
              </a:rPr>
              <a:t>http://xkcd.com/899/</a:t>
            </a:r>
            <a:r>
              <a:rPr lang="en-US" sz="1400" b="0" dirty="0">
                <a:latin typeface="Calibri" panose="020F0502020204030204" pitchFamily="34" charset="0"/>
                <a:ea typeface="Roboto" panose="02000000000000000000" pitchFamily="2" charset="0"/>
                <a:cs typeface="Calibri" panose="020F0502020204030204" pitchFamily="34" charset="0"/>
              </a:rPr>
              <a:t> 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20" y="3657600"/>
            <a:ext cx="7680960" cy="2792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34945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Floating Point Rounding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The IEEE 754 standard actually specifies different rounding modes:</a:t>
                </a:r>
              </a:p>
              <a:p>
                <a:pPr lvl="1"/>
                <a:r>
                  <a:rPr lang="en-US" dirty="0">
                    <a:solidFill>
                      <a:srgbClr val="FF0000"/>
                    </a:solidFill>
                  </a:rPr>
                  <a:t>Round to nearest, ties to nearest even digit</a:t>
                </a:r>
              </a:p>
              <a:p>
                <a:pPr lvl="1"/>
                <a:r>
                  <a:rPr lang="en-US" dirty="0"/>
                  <a:t>Round toward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+∞</m:t>
                    </m:r>
                  </m:oMath>
                </a14:m>
                <a:r>
                  <a:rPr lang="en-US" dirty="0"/>
                  <a:t> (round up)</a:t>
                </a:r>
              </a:p>
              <a:p>
                <a:pPr lvl="1"/>
                <a:r>
                  <a:rPr lang="en-US" dirty="0"/>
                  <a:t>Round toward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−∞</m:t>
                    </m:r>
                  </m:oMath>
                </a14:m>
                <a:r>
                  <a:rPr lang="en-US" dirty="0"/>
                  <a:t> (round down)</a:t>
                </a:r>
              </a:p>
              <a:p>
                <a:pPr lvl="1"/>
                <a:r>
                  <a:rPr lang="en-US" dirty="0"/>
                  <a:t>Round toward 0 (truncation)</a:t>
                </a:r>
              </a:p>
              <a:p>
                <a:pPr lvl="2"/>
                <a:endParaRPr lang="en-US" dirty="0"/>
              </a:p>
              <a:p>
                <a:r>
                  <a:rPr lang="en-US" dirty="0"/>
                  <a:t>In our tiny example:</a:t>
                </a:r>
              </a:p>
              <a:p>
                <a:pPr lvl="1"/>
                <a:r>
                  <a:rPr lang="en-US" dirty="0"/>
                  <a:t>Man = 1.001 01 rounded to M = 0b001</a:t>
                </a:r>
              </a:p>
              <a:p>
                <a:pPr lvl="1"/>
                <a:r>
                  <a:rPr lang="en-US" dirty="0"/>
                  <a:t>Man = 1.001 11 rounded to M = 0b010</a:t>
                </a:r>
              </a:p>
              <a:p>
                <a:pPr lvl="1"/>
                <a:r>
                  <a:rPr lang="en-US" dirty="0"/>
                  <a:t>Man = 1.001 10 rounded to M = 0b010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8"/>
                <a:stretch>
                  <a:fillRect l="-291" t="-1103" b="-12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5" name="Rounded Rectangle 4"/>
          <p:cNvSpPr/>
          <p:nvPr/>
        </p:nvSpPr>
        <p:spPr bwMode="auto">
          <a:xfrm>
            <a:off x="7315200" y="365760"/>
            <a:ext cx="1645920" cy="914400"/>
          </a:xfrm>
          <a:prstGeom prst="roundRect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rPr>
              <a:t>This is extra (non-testable) material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6309360" y="4480560"/>
            <a:ext cx="2692400" cy="817265"/>
            <a:chOff x="2717800" y="1549400"/>
            <a:chExt cx="2692400" cy="817265"/>
          </a:xfrm>
        </p:grpSpPr>
        <p:sp>
          <p:nvSpPr>
            <p:cNvPr id="7" name="Rectangle 5"/>
            <p:cNvSpPr>
              <a:spLocks noChangeArrowheads="1"/>
            </p:cNvSpPr>
            <p:nvPr>
              <p:custDataLst>
                <p:tags r:id="rId1"/>
              </p:custDataLst>
            </p:nvPr>
          </p:nvSpPr>
          <p:spPr bwMode="auto">
            <a:xfrm>
              <a:off x="2717800" y="1549400"/>
              <a:ext cx="355600" cy="355600"/>
            </a:xfrm>
            <a:prstGeom prst="rect">
              <a:avLst/>
            </a:prstGeom>
            <a:solidFill>
              <a:srgbClr val="FFFF99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S</a:t>
              </a:r>
            </a:p>
          </p:txBody>
        </p:sp>
        <p:sp>
          <p:nvSpPr>
            <p:cNvPr id="8" name="Rectangle 6"/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3073400" y="1549400"/>
              <a:ext cx="1371600" cy="35560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E</a:t>
              </a:r>
            </a:p>
          </p:txBody>
        </p:sp>
        <p:sp>
          <p:nvSpPr>
            <p:cNvPr id="9" name="Rectangle 7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4445000" y="1549400"/>
              <a:ext cx="965200" cy="3556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M</a:t>
              </a:r>
            </a:p>
          </p:txBody>
        </p:sp>
        <p:sp>
          <p:nvSpPr>
            <p:cNvPr id="10" name="TextBox 9"/>
            <p:cNvSpPr txBox="1"/>
            <p:nvPr>
              <p:custDataLst>
                <p:tags r:id="rId4"/>
              </p:custDataLst>
            </p:nvPr>
          </p:nvSpPr>
          <p:spPr>
            <a:xfrm>
              <a:off x="2721698" y="1905000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0" dirty="0"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11" name="TextBox 10"/>
            <p:cNvSpPr txBox="1"/>
            <p:nvPr>
              <p:custDataLst>
                <p:tags r:id="rId5"/>
              </p:custDataLst>
            </p:nvPr>
          </p:nvSpPr>
          <p:spPr>
            <a:xfrm>
              <a:off x="3589001" y="1905000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0" dirty="0"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  <p:sp>
          <p:nvSpPr>
            <p:cNvPr id="12" name="TextBox 11"/>
            <p:cNvSpPr txBox="1"/>
            <p:nvPr>
              <p:custDataLst>
                <p:tags r:id="rId6"/>
              </p:custDataLst>
            </p:nvPr>
          </p:nvSpPr>
          <p:spPr>
            <a:xfrm>
              <a:off x="4771379" y="1905000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0" dirty="0"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97727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Floating Point Operations:  Basic Idea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396875" y="1362456"/>
            <a:ext cx="8366125" cy="4974336"/>
          </a:xfrm>
        </p:spPr>
        <p:txBody>
          <a:bodyPr/>
          <a:lstStyle/>
          <a:p>
            <a:pPr lvl="1"/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x +</a:t>
            </a:r>
            <a:r>
              <a:rPr lang="en-US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f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y = Round(x + y)</a:t>
            </a:r>
          </a:p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baseline="-25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y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Round(x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*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y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lvl="2"/>
            <a:endParaRPr lang="en-US" dirty="0"/>
          </a:p>
          <a:p>
            <a:r>
              <a:rPr lang="en-US" dirty="0"/>
              <a:t>Basic idea for floating point operations:</a:t>
            </a:r>
          </a:p>
          <a:p>
            <a:pPr lvl="1"/>
            <a:r>
              <a:rPr lang="en-US" dirty="0"/>
              <a:t>First, </a:t>
            </a:r>
            <a:r>
              <a:rPr lang="en-US" dirty="0">
                <a:solidFill>
                  <a:srgbClr val="FF0000"/>
                </a:solidFill>
              </a:rPr>
              <a:t>compute the exact result</a:t>
            </a:r>
          </a:p>
          <a:p>
            <a:pPr lvl="1"/>
            <a:r>
              <a:rPr lang="en-US" dirty="0"/>
              <a:t>Then </a:t>
            </a:r>
            <a:r>
              <a:rPr lang="en-US" i="1" dirty="0">
                <a:solidFill>
                  <a:srgbClr val="FF0000"/>
                </a:solidFill>
              </a:rPr>
              <a:t>round</a:t>
            </a:r>
            <a:r>
              <a:rPr lang="en-US" dirty="0"/>
              <a:t> the result to make it fit into the </a:t>
            </a:r>
            <a:r>
              <a:rPr lang="en-US" dirty="0" err="1"/>
              <a:t>specificed</a:t>
            </a:r>
            <a:r>
              <a:rPr lang="en-US" dirty="0"/>
              <a:t> precision (width of M)</a:t>
            </a:r>
          </a:p>
          <a:p>
            <a:pPr lvl="2"/>
            <a:r>
              <a:rPr lang="en-US" dirty="0"/>
              <a:t>Possibly over/underflow if exponent outside of range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pPr>
              <a:defRPr/>
            </a:pPr>
            <a:fld id="{9FDB4C98-D2E6-A74A-9C3E-4BF05FFA5297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grpSp>
        <p:nvGrpSpPr>
          <p:cNvPr id="19" name="Group 18"/>
          <p:cNvGrpSpPr>
            <a:grpSpLocks noChangeAspect="1"/>
          </p:cNvGrpSpPr>
          <p:nvPr/>
        </p:nvGrpSpPr>
        <p:grpSpPr>
          <a:xfrm>
            <a:off x="1828800" y="1920240"/>
            <a:ext cx="5486400" cy="317500"/>
            <a:chOff x="914400" y="2468880"/>
            <a:chExt cx="7900416" cy="457200"/>
          </a:xfrm>
        </p:grpSpPr>
        <p:sp>
          <p:nvSpPr>
            <p:cNvPr id="23" name="Rectangle 22"/>
            <p:cNvSpPr/>
            <p:nvPr/>
          </p:nvSpPr>
          <p:spPr>
            <a:xfrm>
              <a:off x="914400" y="2468880"/>
              <a:ext cx="246888" cy="457200"/>
            </a:xfrm>
            <a:prstGeom prst="rect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>
                  <a:solidFill>
                    <a:srgbClr val="FFC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</a:t>
              </a: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1161288" y="2468880"/>
              <a:ext cx="1975104" cy="457200"/>
            </a:xfrm>
            <a:prstGeom prst="rect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>
                  <a:solidFill>
                    <a:srgbClr val="0070C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</a:t>
              </a: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3136392" y="2468880"/>
              <a:ext cx="5678424" cy="457200"/>
            </a:xfrm>
            <a:prstGeom prst="rect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>
                  <a:solidFill>
                    <a:srgbClr val="C0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M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2468880" y="1362456"/>
            <a:ext cx="4206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Value = (-1)</a:t>
            </a:r>
            <a:r>
              <a:rPr lang="en-US" sz="2400" b="1" baseline="30000" dirty="0">
                <a:solidFill>
                  <a:srgbClr val="FFC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×</a:t>
            </a:r>
            <a:r>
              <a:rPr lang="en-US" sz="2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Mantissa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×2</a:t>
            </a:r>
            <a:r>
              <a:rPr lang="en-US" sz="2400" baseline="300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Exponent</a:t>
            </a:r>
          </a:p>
        </p:txBody>
      </p:sp>
    </p:spTree>
    <p:extLst>
      <p:ext uri="{BB962C8B-B14F-4D97-AF65-F5344CB8AC3E}">
        <p14:creationId xmlns:p14="http://schemas.microsoft.com/office/powerpoint/2010/main" val="34196300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Mathematical Properties of FP Operations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2099" name="Rectangle 3"/>
              <p:cNvSpPr>
                <a:spLocks noGrp="1" noChangeArrowheads="1"/>
              </p:cNvSpPr>
              <p:nvPr>
                <p:ph idx="1"/>
                <p:custDataLst>
                  <p:tags r:id="rId2"/>
                </p:custDataLst>
              </p:nvPr>
            </p:nvSpPr>
            <p:spPr/>
            <p:txBody>
              <a:bodyPr/>
              <a:lstStyle/>
              <a:p>
                <a:r>
                  <a:rPr lang="en-US" dirty="0">
                    <a:solidFill>
                      <a:srgbClr val="FF0000"/>
                    </a:solidFill>
                  </a:rPr>
                  <a:t>Overflow</a:t>
                </a:r>
                <a:r>
                  <a:rPr lang="en-US" dirty="0"/>
                  <a:t> yields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±∞</m:t>
                    </m:r>
                  </m:oMath>
                </a14:m>
                <a:r>
                  <a:rPr lang="en-US" dirty="0"/>
                  <a:t> and </a:t>
                </a:r>
                <a:r>
                  <a:rPr lang="en-US" dirty="0">
                    <a:solidFill>
                      <a:srgbClr val="FF0000"/>
                    </a:solidFill>
                  </a:rPr>
                  <a:t>underflow</a:t>
                </a:r>
                <a:r>
                  <a:rPr lang="en-US" dirty="0"/>
                  <a:t> yields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endParaRPr lang="en-US" dirty="0"/>
              </a:p>
              <a:p>
                <a:r>
                  <a:rPr lang="en-US" dirty="0"/>
                  <a:t>Floats with value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±∞</m:t>
                    </m:r>
                  </m:oMath>
                </a14:m>
                <a:r>
                  <a:rPr lang="en-US" dirty="0"/>
                  <a:t> and </a:t>
                </a:r>
                <a:r>
                  <a:rPr lang="en-US" dirty="0">
                    <a:solidFill>
                      <a:srgbClr val="FF0000"/>
                    </a:solidFill>
                  </a:rPr>
                  <a:t>NaN</a:t>
                </a:r>
                <a:r>
                  <a:rPr lang="en-US" dirty="0"/>
                  <a:t> can be used in operations</a:t>
                </a:r>
              </a:p>
              <a:p>
                <a:pPr lvl="1"/>
                <a:r>
                  <a:rPr lang="en-US" dirty="0"/>
                  <a:t>Result usually still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±∞</m:t>
                    </m:r>
                  </m:oMath>
                </a14:m>
                <a:r>
                  <a:rPr lang="en-US" dirty="0"/>
                  <a:t> or </a:t>
                </a:r>
                <a:r>
                  <a:rPr lang="en-US" dirty="0" err="1"/>
                  <a:t>NaN</a:t>
                </a:r>
                <a:r>
                  <a:rPr lang="en-US" dirty="0"/>
                  <a:t>, but not always intuitive</a:t>
                </a:r>
              </a:p>
              <a:p>
                <a:r>
                  <a:rPr lang="en-US" dirty="0"/>
                  <a:t>Floating point operations do not work like real math, due to </a:t>
                </a:r>
                <a:r>
                  <a:rPr lang="en-US" dirty="0">
                    <a:solidFill>
                      <a:srgbClr val="FF0000"/>
                    </a:solidFill>
                  </a:rPr>
                  <a:t>rounding</a:t>
                </a:r>
                <a:endParaRPr lang="en-US" dirty="0"/>
              </a:p>
              <a:p>
                <a:pPr lvl="1">
                  <a:tabLst>
                    <a:tab pos="2743200" algn="l"/>
                  </a:tabLst>
                </a:pPr>
                <a:r>
                  <a:rPr lang="en-US" dirty="0"/>
                  <a:t>Not associative: 	</a:t>
                </a:r>
                <a:r>
                  <a:rPr lang="en-US" sz="1700" dirty="0">
                    <a:latin typeface="Courier New" panose="02070309020205020404" pitchFamily="49" charset="0"/>
                    <a:ea typeface="Anonymous Pro" charset="0"/>
                    <a:cs typeface="Courier New" panose="02070309020205020404" pitchFamily="49" charset="0"/>
                  </a:rPr>
                  <a:t>(3.14+1e100)–1e100 != 3.14+(1e100–1e100)</a:t>
                </a:r>
              </a:p>
              <a:p>
                <a:pPr marL="363474" lvl="1" indent="0">
                  <a:buNone/>
                  <a:tabLst>
                    <a:tab pos="2743200" algn="l"/>
                  </a:tabLst>
                </a:pPr>
                <a:r>
                  <a:rPr lang="en-US" sz="1700" dirty="0">
                    <a:latin typeface="Courier New" panose="02070309020205020404" pitchFamily="49" charset="0"/>
                    <a:ea typeface="Anonymous Pro" charset="0"/>
                    <a:cs typeface="Courier New" panose="02070309020205020404" pitchFamily="49" charset="0"/>
                  </a:rPr>
                  <a:t>	         </a:t>
                </a:r>
                <a:r>
                  <a:rPr lang="en-US" sz="1700" b="1" dirty="0">
                    <a:solidFill>
                      <a:srgbClr val="C00000"/>
                    </a:solidFill>
                    <a:latin typeface="Courier New" panose="02070309020205020404" pitchFamily="49" charset="0"/>
                    <a:ea typeface="Anonymous Pro" charset="0"/>
                    <a:cs typeface="Courier New" panose="02070309020205020404" pitchFamily="49" charset="0"/>
                  </a:rPr>
                  <a:t>0</a:t>
                </a:r>
                <a:r>
                  <a:rPr lang="en-US" sz="1700" dirty="0">
                    <a:latin typeface="Courier New" panose="02070309020205020404" pitchFamily="49" charset="0"/>
                    <a:ea typeface="Anonymous Pro" charset="0"/>
                    <a:cs typeface="Courier New" panose="02070309020205020404" pitchFamily="49" charset="0"/>
                  </a:rPr>
                  <a:t>                   </a:t>
                </a:r>
                <a:r>
                  <a:rPr lang="en-US" sz="1700" b="1" dirty="0">
                    <a:solidFill>
                      <a:srgbClr val="C00000"/>
                    </a:solidFill>
                    <a:latin typeface="Courier New" panose="02070309020205020404" pitchFamily="49" charset="0"/>
                    <a:ea typeface="Anonymous Pro" charset="0"/>
                    <a:cs typeface="Courier New" panose="02070309020205020404" pitchFamily="49" charset="0"/>
                  </a:rPr>
                  <a:t>3.14</a:t>
                </a:r>
              </a:p>
              <a:p>
                <a:pPr lvl="1"/>
                <a:r>
                  <a:rPr lang="en-US" dirty="0"/>
                  <a:t>Not distributive:	</a:t>
                </a:r>
                <a:r>
                  <a:rPr lang="en-US" sz="17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   </a:t>
                </a:r>
                <a:r>
                  <a:rPr lang="pl-PL" sz="1700" dirty="0">
                    <a:latin typeface="Courier New" panose="02070309020205020404" pitchFamily="49" charset="0"/>
                    <a:ea typeface="Anonymous Pro" charset="0"/>
                    <a:cs typeface="Courier New" panose="02070309020205020404" pitchFamily="49" charset="0"/>
                  </a:rPr>
                  <a:t>100*(0.1+0.2)</a:t>
                </a:r>
                <a:r>
                  <a:rPr lang="en-US" sz="1700" dirty="0">
                    <a:latin typeface="Courier New" panose="02070309020205020404" pitchFamily="49" charset="0"/>
                    <a:ea typeface="Anonymous Pro" charset="0"/>
                    <a:cs typeface="Courier New" panose="02070309020205020404" pitchFamily="49" charset="0"/>
                  </a:rPr>
                  <a:t>  !=  </a:t>
                </a:r>
                <a:r>
                  <a:rPr lang="tr-TR" sz="1700" dirty="0">
                    <a:latin typeface="Courier New" panose="02070309020205020404" pitchFamily="49" charset="0"/>
                    <a:ea typeface="Anonymous Pro" charset="0"/>
                    <a:cs typeface="Courier New" panose="02070309020205020404" pitchFamily="49" charset="0"/>
                  </a:rPr>
                  <a:t>100*0.1+100*0.2</a:t>
                </a:r>
                <a:endParaRPr lang="en-US" sz="1700" dirty="0">
                  <a:latin typeface="Courier New" panose="02070309020205020404" pitchFamily="49" charset="0"/>
                  <a:ea typeface="Anonymous Pro" charset="0"/>
                  <a:cs typeface="Courier New" panose="02070309020205020404" pitchFamily="49" charset="0"/>
                </a:endParaRPr>
              </a:p>
              <a:p>
                <a:pPr marL="363474" lvl="1" indent="0">
                  <a:buNone/>
                </a:pPr>
                <a:r>
                  <a:rPr lang="en-US" sz="1700" dirty="0">
                    <a:latin typeface="Courier New" panose="02070309020205020404" pitchFamily="49" charset="0"/>
                    <a:ea typeface="Anonymous Pro" charset="0"/>
                    <a:cs typeface="Courier New" panose="02070309020205020404" pitchFamily="49" charset="0"/>
                  </a:rPr>
                  <a:t>			</a:t>
                </a:r>
                <a:r>
                  <a:rPr lang="en-US" sz="1700" b="1" dirty="0">
                    <a:solidFill>
                      <a:srgbClr val="C00000"/>
                    </a:solidFill>
                    <a:latin typeface="Courier New" panose="02070309020205020404" pitchFamily="49" charset="0"/>
                    <a:ea typeface="Anonymous Pro" charset="0"/>
                    <a:cs typeface="Courier New" panose="02070309020205020404" pitchFamily="49" charset="0"/>
                  </a:rPr>
                  <a:t>30.000000000000003553</a:t>
                </a:r>
                <a:r>
                  <a:rPr lang="en-US" sz="1700" dirty="0">
                    <a:solidFill>
                      <a:srgbClr val="C00000"/>
                    </a:solidFill>
                    <a:latin typeface="Courier New" panose="02070309020205020404" pitchFamily="49" charset="0"/>
                    <a:ea typeface="Anonymous Pro" charset="0"/>
                    <a:cs typeface="Courier New" panose="02070309020205020404" pitchFamily="49" charset="0"/>
                  </a:rPr>
                  <a:t>         </a:t>
                </a:r>
                <a:r>
                  <a:rPr lang="en-US" sz="1700" b="1" dirty="0">
                    <a:solidFill>
                      <a:srgbClr val="C00000"/>
                    </a:solidFill>
                    <a:latin typeface="Courier New" panose="02070309020205020404" pitchFamily="49" charset="0"/>
                    <a:ea typeface="Anonymous Pro" charset="0"/>
                    <a:cs typeface="Courier New" panose="02070309020205020404" pitchFamily="49" charset="0"/>
                  </a:rPr>
                  <a:t>30</a:t>
                </a:r>
                <a:endParaRPr lang="en-US" sz="1700" b="1" dirty="0">
                  <a:latin typeface="Courier New" panose="02070309020205020404" pitchFamily="49" charset="0"/>
                  <a:ea typeface="Anonymous Pro" charset="0"/>
                  <a:cs typeface="Courier New" panose="02070309020205020404" pitchFamily="49" charset="0"/>
                </a:endParaRPr>
              </a:p>
              <a:p>
                <a:pPr lvl="1"/>
                <a:r>
                  <a:rPr lang="en-US" dirty="0">
                    <a:ea typeface="Roboto" charset="0"/>
                    <a:cs typeface="Calibri" panose="020F0502020204030204" pitchFamily="34" charset="0"/>
                  </a:rPr>
                  <a:t>Not cumulative</a:t>
                </a:r>
              </a:p>
              <a:p>
                <a:pPr lvl="2"/>
                <a:r>
                  <a:rPr lang="en-US" dirty="0">
                    <a:ea typeface="Roboto" charset="0"/>
                    <a:cs typeface="Calibri" panose="020F0502020204030204" pitchFamily="34" charset="0"/>
                  </a:rPr>
                  <a:t>Repeatedly adding a very small number to a large one may do nothing</a:t>
                </a:r>
              </a:p>
            </p:txBody>
          </p:sp>
        </mc:Choice>
        <mc:Fallback xmlns="">
          <p:sp>
            <p:nvSpPr>
              <p:cNvPr id="132099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  <p:custDataLst>
                  <p:tags r:id="rId6"/>
                </p:custDataLst>
              </p:nvPr>
            </p:nvSpPr>
            <p:spPr>
              <a:blipFill rotWithShape="0">
                <a:blip r:embed="rId7"/>
                <a:stretch>
                  <a:fillRect l="-291" t="-1103" r="-437" b="-55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pPr>
              <a:defRPr/>
            </a:pPr>
            <a:fld id="{9FDB4C98-D2E6-A74A-9C3E-4BF05FFA5297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289171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Floating point topics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/>
              <a:t>Fractional binary numbers</a:t>
            </a:r>
          </a:p>
          <a:p>
            <a:r>
              <a:rPr lang="en-US" dirty="0"/>
              <a:t>IEEE floating-point standard</a:t>
            </a:r>
          </a:p>
          <a:p>
            <a:r>
              <a:rPr lang="en-US" dirty="0"/>
              <a:t>Floating-point operations and rounding</a:t>
            </a:r>
          </a:p>
          <a:p>
            <a:r>
              <a:rPr lang="en-US" b="1" dirty="0">
                <a:solidFill>
                  <a:srgbClr val="4B2A85"/>
                </a:solidFill>
              </a:rPr>
              <a:t>Floating-point in C</a:t>
            </a:r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There are many more details that we won’t cover</a:t>
            </a:r>
          </a:p>
          <a:p>
            <a:pPr lvl="1"/>
            <a:r>
              <a:rPr lang="en-US" dirty="0"/>
              <a:t>It’s a 58-page standard…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pPr>
              <a:defRPr/>
            </a:pPr>
            <a:fld id="{9FDB4C98-D2E6-A74A-9C3E-4BF05FFA5297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856425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Floating Point in C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/>
              <a:t>Two common levels of precision:</a:t>
            </a:r>
          </a:p>
          <a:p>
            <a:pPr lvl="1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float</a:t>
            </a:r>
            <a:r>
              <a:rPr lang="en-US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		1.0f   </a:t>
            </a:r>
            <a:r>
              <a:rPr lang="en-US" dirty="0"/>
              <a:t>single precision (32-bit)</a:t>
            </a:r>
          </a:p>
          <a:p>
            <a:pPr lvl="1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double</a:t>
            </a:r>
            <a:r>
              <a:rPr lang="en-US" dirty="0"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		1.0    </a:t>
            </a:r>
            <a:r>
              <a:rPr lang="en-US" dirty="0"/>
              <a:t>double precision (64-bit)</a:t>
            </a:r>
          </a:p>
          <a:p>
            <a:pPr lvl="2"/>
            <a:endParaRPr lang="en-US" dirty="0"/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&lt;math.h&gt; </a:t>
            </a:r>
            <a:r>
              <a:rPr lang="en-US" dirty="0"/>
              <a:t>to get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INFINITY</a:t>
            </a:r>
            <a:r>
              <a:rPr lang="en-US" dirty="0"/>
              <a:t> and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NAN</a:t>
            </a:r>
            <a:r>
              <a:rPr lang="en-US" dirty="0"/>
              <a:t> constants</a:t>
            </a:r>
          </a:p>
          <a:p>
            <a:pPr lvl="2"/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Equality (</a:t>
            </a: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==</a:t>
            </a:r>
            <a:r>
              <a:rPr lang="en-US" dirty="0">
                <a:solidFill>
                  <a:srgbClr val="FF0000"/>
                </a:solidFill>
              </a:rPr>
              <a:t>) comparisons between floating point numbers are tricky, and often return unexpected results, so just avoid them!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pPr>
              <a:defRPr/>
            </a:pPr>
            <a:fld id="{9FDB4C98-D2E6-A74A-9C3E-4BF05FFA5297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6" name="TextBox 5"/>
          <p:cNvSpPr txBox="1"/>
          <p:nvPr>
            <p:custDataLst>
              <p:tags r:id="rId4"/>
            </p:custDataLst>
          </p:nvPr>
        </p:nvSpPr>
        <p:spPr>
          <a:xfrm>
            <a:off x="8046720" y="228600"/>
            <a:ext cx="1097280" cy="1097280"/>
          </a:xfrm>
          <a:prstGeom prst="rect">
            <a:avLst/>
          </a:prstGeom>
          <a:solidFill>
            <a:srgbClr val="FFDBD0"/>
          </a:solidFill>
        </p:spPr>
        <p:txBody>
          <a:bodyPr wrap="none" tIns="0" bIns="0" rtlCol="0" anchor="ctr" anchorCtr="0">
            <a:spAutoFit/>
          </a:bodyPr>
          <a:lstStyle/>
          <a:p>
            <a:pPr algn="ctr"/>
            <a:r>
              <a:rPr lang="en-US" sz="7200" dirty="0">
                <a:solidFill>
                  <a:srgbClr val="AB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!!!</a:t>
            </a:r>
          </a:p>
        </p:txBody>
      </p:sp>
    </p:spTree>
    <p:extLst>
      <p:ext uri="{BB962C8B-B14F-4D97-AF65-F5344CB8AC3E}">
        <p14:creationId xmlns:p14="http://schemas.microsoft.com/office/powerpoint/2010/main" val="3168945084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Floating Point Conversions in C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4147" name="Rectangle 3"/>
              <p:cNvSpPr>
                <a:spLocks noGrp="1" noChangeArrowheads="1"/>
              </p:cNvSpPr>
              <p:nvPr>
                <p:ph idx="1"/>
                <p:custDataLst>
                  <p:tags r:id="rId2"/>
                </p:custDataLst>
              </p:nvPr>
            </p:nvSpPr>
            <p:spPr/>
            <p:txBody>
              <a:bodyPr/>
              <a:lstStyle/>
              <a:p>
                <a:r>
                  <a:rPr lang="en-US" dirty="0">
                    <a:solidFill>
                      <a:srgbClr val="FF0000"/>
                    </a:solidFill>
                  </a:rPr>
                  <a:t>Casting between </a:t>
                </a:r>
                <a:r>
                  <a:rPr lang="en-US" dirty="0" err="1">
                    <a:solidFill>
                      <a:srgbClr val="FF000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int</a:t>
                </a:r>
                <a:r>
                  <a:rPr lang="en-US" dirty="0">
                    <a:solidFill>
                      <a:srgbClr val="FF0000"/>
                    </a:solidFill>
                  </a:rPr>
                  <a:t>, </a:t>
                </a:r>
                <a:r>
                  <a:rPr lang="en-US" dirty="0">
                    <a:solidFill>
                      <a:srgbClr val="FF000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float</a:t>
                </a:r>
                <a:r>
                  <a:rPr lang="en-US" dirty="0">
                    <a:solidFill>
                      <a:srgbClr val="FF0000"/>
                    </a:solidFill>
                  </a:rPr>
                  <a:t>, and </a:t>
                </a:r>
                <a:r>
                  <a:rPr lang="en-US" dirty="0">
                    <a:solidFill>
                      <a:srgbClr val="FF000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double</a:t>
                </a:r>
                <a:r>
                  <a:rPr lang="en-US" dirty="0">
                    <a:solidFill>
                      <a:srgbClr val="FF0000"/>
                    </a:solidFill>
                  </a:rPr>
                  <a:t> </a:t>
                </a:r>
                <a:r>
                  <a:rPr lang="en-US" b="1" dirty="0">
                    <a:solidFill>
                      <a:srgbClr val="FF0000"/>
                    </a:solidFill>
                  </a:rPr>
                  <a:t>changes</a:t>
                </a:r>
                <a:r>
                  <a:rPr lang="en-US" dirty="0">
                    <a:solidFill>
                      <a:srgbClr val="FF0000"/>
                    </a:solidFill>
                  </a:rPr>
                  <a:t> the bit representation</a:t>
                </a:r>
              </a:p>
              <a:p>
                <a:pPr lvl="1"/>
                <a:r>
                  <a:rPr lang="en-US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int</a:t>
                </a:r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→</m:t>
                    </m:r>
                  </m:oMath>
                </a14:m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float</a:t>
                </a:r>
              </a:p>
              <a:p>
                <a:pPr lvl="2"/>
                <a:r>
                  <a:rPr lang="en-US" dirty="0"/>
                  <a:t>May be rounded (not enough bits in mantissa: 23)</a:t>
                </a:r>
              </a:p>
              <a:p>
                <a:pPr lvl="2"/>
                <a:r>
                  <a:rPr lang="en-US" dirty="0"/>
                  <a:t>Overflow impossible</a:t>
                </a:r>
              </a:p>
              <a:p>
                <a:pPr lvl="1"/>
                <a:r>
                  <a:rPr lang="en-US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int</a:t>
                </a:r>
                <a:r>
                  <a:rPr lang="en-US" dirty="0"/>
                  <a:t> or </a:t>
                </a:r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float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→</m:t>
                    </m:r>
                  </m:oMath>
                </a14:m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double</a:t>
                </a:r>
              </a:p>
              <a:p>
                <a:pPr lvl="2"/>
                <a:r>
                  <a:rPr lang="en-US" dirty="0"/>
                  <a:t>Exact conversion (all 32-bit </a:t>
                </a:r>
                <a:r>
                  <a:rPr lang="en-US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int</a:t>
                </a:r>
                <a:r>
                  <a:rPr lang="en-US" dirty="0" err="1"/>
                  <a:t>s</a:t>
                </a:r>
                <a:r>
                  <a:rPr lang="en-US" dirty="0"/>
                  <a:t> representable)</a:t>
                </a:r>
              </a:p>
              <a:p>
                <a:pPr lvl="1"/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long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→</m:t>
                    </m:r>
                  </m:oMath>
                </a14:m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double</a:t>
                </a:r>
              </a:p>
              <a:p>
                <a:pPr lvl="2"/>
                <a:r>
                  <a:rPr lang="en-US" dirty="0"/>
                  <a:t>Depends on word size (32-bit is exact, 64-bit may be rounded)</a:t>
                </a:r>
              </a:p>
              <a:p>
                <a:pPr lvl="1"/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double</a:t>
                </a:r>
                <a:r>
                  <a:rPr lang="en-US" dirty="0"/>
                  <a:t> or </a:t>
                </a:r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float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→</m:t>
                    </m:r>
                  </m:oMath>
                </a14:m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 </a:t>
                </a:r>
                <a:r>
                  <a:rPr lang="en-US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int</a:t>
                </a:r>
                <a:endParaRPr lang="en-US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pPr lvl="2"/>
                <a:r>
                  <a:rPr lang="en-US" dirty="0"/>
                  <a:t>Truncates fractional part (rounded toward zero)</a:t>
                </a:r>
              </a:p>
              <a:p>
                <a:pPr lvl="2"/>
                <a:r>
                  <a:rPr lang="en-US" dirty="0"/>
                  <a:t>“Not defined” when out of range or </a:t>
                </a:r>
                <a:r>
                  <a:rPr lang="en-US" dirty="0" err="1"/>
                  <a:t>NaN</a:t>
                </a:r>
                <a:r>
                  <a:rPr lang="en-US" dirty="0"/>
                  <a:t>:  generally sets to </a:t>
                </a:r>
                <a:r>
                  <a:rPr lang="en-US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Tmin</a:t>
                </a:r>
                <a:br>
                  <a:rPr lang="en-US" dirty="0"/>
                </a:br>
                <a:r>
                  <a:rPr lang="en-US" dirty="0"/>
                  <a:t>(even if the value is a very big positive)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134147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  <p:custDataLst>
                  <p:tags r:id="rId7"/>
                </p:custDataLst>
              </p:nvPr>
            </p:nvSpPr>
            <p:spPr>
              <a:xfrm>
                <a:off x="396875" y="1362075"/>
                <a:ext cx="8366760" cy="4972050"/>
              </a:xfrm>
              <a:blipFill rotWithShape="0">
                <a:blip r:embed="rId8"/>
                <a:stretch>
                  <a:fillRect l="-291" t="-1471" b="-674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pPr>
              <a:defRPr/>
            </a:pPr>
            <a:fld id="{9FDB4C98-D2E6-A74A-9C3E-4BF05FFA5297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6" name="TextBox 5"/>
          <p:cNvSpPr txBox="1"/>
          <p:nvPr>
            <p:custDataLst>
              <p:tags r:id="rId4"/>
            </p:custDataLst>
          </p:nvPr>
        </p:nvSpPr>
        <p:spPr>
          <a:xfrm>
            <a:off x="8046720" y="228600"/>
            <a:ext cx="1097280" cy="1097280"/>
          </a:xfrm>
          <a:prstGeom prst="rect">
            <a:avLst/>
          </a:prstGeom>
          <a:solidFill>
            <a:srgbClr val="FFDBD0"/>
          </a:solidFill>
        </p:spPr>
        <p:txBody>
          <a:bodyPr wrap="none" tIns="0" bIns="0" rtlCol="0" anchor="ctr" anchorCtr="0">
            <a:spAutoFit/>
          </a:bodyPr>
          <a:lstStyle/>
          <a:p>
            <a:pPr algn="ctr"/>
            <a:r>
              <a:rPr lang="en-US" sz="7200" dirty="0">
                <a:solidFill>
                  <a:srgbClr val="AB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!!!</a:t>
            </a:r>
          </a:p>
        </p:txBody>
      </p:sp>
    </p:spTree>
    <p:extLst>
      <p:ext uri="{BB962C8B-B14F-4D97-AF65-F5344CB8AC3E}">
        <p14:creationId xmlns:p14="http://schemas.microsoft.com/office/powerpoint/2010/main" val="1417110967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Peer Instruction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execute the following code in C.  How many bytes are the same (value and position) between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dirty="0"/>
              <a:t> and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</a:t>
            </a:r>
            <a:r>
              <a:rPr lang="en-US" dirty="0"/>
              <a:t>?</a:t>
            </a:r>
          </a:p>
          <a:p>
            <a:pPr marL="363474" lvl="1" indent="0">
              <a:buNone/>
            </a:pPr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marL="914400" indent="-514350">
              <a:buSzPct val="100000"/>
              <a:buFont typeface="+mj-lt"/>
              <a:buAutoNum type="alphaUcPeriod"/>
            </a:pPr>
            <a:r>
              <a:rPr lang="en-US" b="1" dirty="0">
                <a:solidFill>
                  <a:srgbClr val="FF9900"/>
                </a:solidFill>
              </a:rPr>
              <a:t>0 bytes</a:t>
            </a:r>
            <a:endParaRPr lang="en-US" b="1" baseline="-25000" dirty="0">
              <a:solidFill>
                <a:srgbClr val="FF9900"/>
              </a:solidFill>
            </a:endParaRPr>
          </a:p>
          <a:p>
            <a:pPr marL="914400" indent="-514350">
              <a:buSzPct val="100000"/>
              <a:buFont typeface="+mj-lt"/>
              <a:buAutoNum type="alphaUcPeriod"/>
            </a:pPr>
            <a:r>
              <a:rPr lang="en-US" b="1" dirty="0">
                <a:solidFill>
                  <a:srgbClr val="00B050"/>
                </a:solidFill>
              </a:rPr>
              <a:t>1 byte</a:t>
            </a:r>
            <a:endParaRPr lang="en-US" b="1" baseline="-25000" dirty="0">
              <a:solidFill>
                <a:srgbClr val="00B050"/>
              </a:solidFill>
            </a:endParaRPr>
          </a:p>
          <a:p>
            <a:pPr marL="914400" indent="-514350">
              <a:buSzPct val="100000"/>
              <a:buFont typeface="+mj-lt"/>
              <a:buAutoNum type="alphaUcPeriod"/>
            </a:pPr>
            <a:r>
              <a:rPr lang="en-US" b="1" dirty="0">
                <a:solidFill>
                  <a:srgbClr val="FF3399"/>
                </a:solidFill>
              </a:rPr>
              <a:t>2 bytes</a:t>
            </a:r>
            <a:endParaRPr lang="en-US" b="1" baseline="-25000" dirty="0">
              <a:solidFill>
                <a:srgbClr val="FF3399"/>
              </a:solidFill>
            </a:endParaRPr>
          </a:p>
          <a:p>
            <a:pPr marL="914400" indent="-514350">
              <a:buSzPct val="100000"/>
              <a:buFont typeface="+mj-lt"/>
              <a:buAutoNum type="alphaUcPeriod"/>
            </a:pPr>
            <a:r>
              <a:rPr lang="en-US" b="1" dirty="0">
                <a:solidFill>
                  <a:srgbClr val="00B0F0"/>
                </a:solidFill>
              </a:rPr>
              <a:t>3 bytes</a:t>
            </a:r>
            <a:endParaRPr lang="en-US" b="1" baseline="-25000" dirty="0">
              <a:solidFill>
                <a:srgbClr val="00B0F0"/>
              </a:solidFill>
            </a:endParaRPr>
          </a:p>
          <a:p>
            <a:pPr marL="914400" indent="-514350">
              <a:buSzPct val="100000"/>
              <a:buFont typeface="+mj-lt"/>
              <a:buAutoNum type="alphaUcPeriod"/>
            </a:pPr>
            <a:r>
              <a:rPr lang="en-US" b="1" dirty="0">
                <a:solidFill>
                  <a:srgbClr val="996633"/>
                </a:solidFill>
              </a:rPr>
              <a:t>We’re lost…</a:t>
            </a:r>
            <a:endParaRPr lang="en-US" b="1" baseline="-25000" dirty="0">
              <a:solidFill>
                <a:srgbClr val="996633"/>
              </a:solidFill>
            </a:endParaRP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F8D93-0595-48F0-80B2-30676001FDF5}" type="slidenum">
              <a:rPr lang="en-US" smtClean="0"/>
              <a:t>16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332119" y="2878950"/>
            <a:ext cx="4937760" cy="830997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b="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0" dirty="0">
                <a:latin typeface="Courier New" panose="02070309020205020404" pitchFamily="49" charset="0"/>
                <a:cs typeface="Courier New" panose="02070309020205020404" pitchFamily="49" charset="0"/>
              </a:rPr>
              <a:t> = 384;  </a:t>
            </a:r>
            <a:r>
              <a:rPr lang="en-US" b="0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2^8 + 2^7</a:t>
            </a:r>
          </a:p>
          <a:p>
            <a:r>
              <a:rPr lang="en-US" b="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float</a:t>
            </a:r>
            <a:r>
              <a:rPr lang="en-US" b="0" dirty="0">
                <a:latin typeface="Courier New" panose="02070309020205020404" pitchFamily="49" charset="0"/>
                <a:cs typeface="Courier New" panose="02070309020205020404" pitchFamily="49" charset="0"/>
              </a:rPr>
              <a:t> f = (</a:t>
            </a:r>
            <a:r>
              <a:rPr lang="en-US" b="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float</a:t>
            </a:r>
            <a:r>
              <a:rPr lang="en-US" b="0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2788700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ln/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40" tIns="45720" rIns="91440" bIns="45720" anchor="ctr"/>
          <a:lstStyle/>
          <a:p>
            <a: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US" dirty="0"/>
              <a:t>Floating Point and the Programmer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2"/>
            </p:custDataLst>
          </p:nvPr>
        </p:nvSpPr>
        <p:spPr/>
        <p:txBody>
          <a:bodyPr/>
          <a:lstStyle/>
          <a:p>
            <a:pPr>
              <a:defRPr/>
            </a:pPr>
            <a:fld id="{9FDB4C98-D2E6-A74A-9C3E-4BF05FFA5297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17410" name="Text Box 2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393192" y="1362456"/>
            <a:ext cx="8366760" cy="5257800"/>
          </a:xfrm>
          <a:prstGeom prst="rect">
            <a:avLst/>
          </a:prstGeom>
          <a:solidFill>
            <a:schemeClr val="bg1">
              <a:lumMod val="95000"/>
            </a:schemeClr>
          </a:solidFill>
          <a:ln w="19050">
            <a:solidFill>
              <a:schemeClr val="tx1"/>
            </a:solidFill>
          </a:ln>
          <a:effectLst/>
        </p:spPr>
        <p:txBody>
          <a:bodyPr wrap="none" lIns="90000" tIns="55584" rIns="90000" bIns="4500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ejaVu Sans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ejaVu Sans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ejaVu Sans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ejaVu Sans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ejaVu Sans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ejaVu Sans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ejaVu Sans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ejaVu Sans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ejaVu Sans" charset="0"/>
              </a:defRPr>
            </a:lvl9pPr>
          </a:lstStyle>
          <a:p>
            <a:pPr>
              <a:lnSpc>
                <a:spcPct val="94000"/>
              </a:lnSpc>
            </a:pP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#</a:t>
            </a:r>
            <a:r>
              <a:rPr lang="en-US" sz="1800" dirty="0">
                <a:solidFill>
                  <a:srgbClr val="8959A8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include </a:t>
            </a:r>
            <a:r>
              <a:rPr lang="en-US" sz="1800" dirty="0">
                <a:solidFill>
                  <a:srgbClr val="3B4D53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&lt;</a:t>
            </a:r>
            <a:r>
              <a:rPr lang="en-US" sz="1800" dirty="0" err="1">
                <a:solidFill>
                  <a:srgbClr val="DC930E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stdio.h</a:t>
            </a:r>
            <a:r>
              <a:rPr lang="en-US" sz="1800" dirty="0">
                <a:solidFill>
                  <a:srgbClr val="3B4D53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&gt;</a:t>
            </a:r>
            <a:b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</a:br>
            <a:b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</a:br>
            <a:r>
              <a:rPr lang="en-US" sz="1800" dirty="0" err="1">
                <a:solidFill>
                  <a:srgbClr val="3C53A6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int</a:t>
            </a:r>
            <a:r>
              <a:rPr lang="en-US" sz="1800" dirty="0">
                <a:solidFill>
                  <a:srgbClr val="3C53A6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solidFill>
                  <a:srgbClr val="366E36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main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(</a:t>
            </a:r>
            <a:r>
              <a:rPr lang="en-US" sz="1800" dirty="0" err="1">
                <a:solidFill>
                  <a:srgbClr val="3C53A6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int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argc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, </a:t>
            </a:r>
            <a:r>
              <a:rPr lang="en-US" sz="1800" dirty="0">
                <a:solidFill>
                  <a:srgbClr val="3C53A6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char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* </a:t>
            </a:r>
            <a:r>
              <a:rPr lang="en-US" sz="1800" dirty="0" err="1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argv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[]) {</a:t>
            </a:r>
            <a:b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 </a:t>
            </a:r>
            <a:r>
              <a:rPr lang="en-US" sz="1800" dirty="0">
                <a:solidFill>
                  <a:srgbClr val="3C53A6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float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f1 = </a:t>
            </a:r>
            <a:r>
              <a:rPr lang="en-US" sz="1800" dirty="0">
                <a:solidFill>
                  <a:srgbClr val="E9335B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1.0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;</a:t>
            </a:r>
            <a:b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 </a:t>
            </a:r>
            <a:r>
              <a:rPr lang="en-US" sz="1800" dirty="0">
                <a:solidFill>
                  <a:srgbClr val="3C53A6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float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f2 = </a:t>
            </a:r>
            <a:r>
              <a:rPr lang="en-US" sz="1800" dirty="0">
                <a:solidFill>
                  <a:srgbClr val="E9335B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0.0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;</a:t>
            </a:r>
            <a:b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 </a:t>
            </a:r>
            <a:r>
              <a:rPr lang="en-US" sz="1800" dirty="0" err="1">
                <a:solidFill>
                  <a:srgbClr val="3C53A6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int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i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;</a:t>
            </a:r>
            <a:b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 </a:t>
            </a:r>
            <a:r>
              <a:rPr lang="en-US" sz="1800" dirty="0">
                <a:solidFill>
                  <a:srgbClr val="8959A8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for 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(</a:t>
            </a:r>
            <a:r>
              <a:rPr lang="en-US" sz="1800" dirty="0" err="1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i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= </a:t>
            </a:r>
            <a:r>
              <a:rPr lang="en-US" sz="1800" dirty="0">
                <a:solidFill>
                  <a:srgbClr val="E9335B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0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; </a:t>
            </a:r>
            <a:r>
              <a:rPr lang="en-US" sz="1800" dirty="0" err="1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i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&lt; </a:t>
            </a:r>
            <a:r>
              <a:rPr lang="en-US" sz="1800" dirty="0">
                <a:solidFill>
                  <a:srgbClr val="E9335B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10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; </a:t>
            </a:r>
            <a:r>
              <a:rPr lang="en-US" sz="1800" dirty="0" err="1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i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++)</a:t>
            </a:r>
            <a:b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   f2 += </a:t>
            </a:r>
            <a:r>
              <a:rPr lang="en-US" sz="1800" dirty="0">
                <a:solidFill>
                  <a:srgbClr val="E9335B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1.0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/</a:t>
            </a:r>
            <a:r>
              <a:rPr lang="en-US" sz="1800" dirty="0">
                <a:solidFill>
                  <a:srgbClr val="E9335B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10.0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;</a:t>
            </a:r>
            <a:b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</a:br>
            <a:b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 </a:t>
            </a:r>
            <a:r>
              <a:rPr lang="en-US" sz="1800" dirty="0" err="1">
                <a:solidFill>
                  <a:srgbClr val="366E36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printf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(</a:t>
            </a:r>
            <a:r>
              <a:rPr lang="en-US" sz="1800" dirty="0">
                <a:solidFill>
                  <a:srgbClr val="3B4D53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"</a:t>
            </a:r>
            <a:r>
              <a:rPr lang="en-US" sz="1800" dirty="0">
                <a:solidFill>
                  <a:srgbClr val="DC930E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0x</a:t>
            </a:r>
            <a:r>
              <a:rPr lang="en-US" sz="1800" dirty="0">
                <a:solidFill>
                  <a:srgbClr val="7D5D2F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%08x</a:t>
            </a:r>
            <a:r>
              <a:rPr lang="en-US" sz="1800" dirty="0">
                <a:solidFill>
                  <a:srgbClr val="DC930E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 0x</a:t>
            </a:r>
            <a:r>
              <a:rPr lang="en-US" sz="1800" dirty="0">
                <a:solidFill>
                  <a:srgbClr val="7D5D2F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%08x</a:t>
            </a:r>
            <a:r>
              <a:rPr lang="en-US" sz="1800" dirty="0">
                <a:solidFill>
                  <a:srgbClr val="E9335B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\n</a:t>
            </a:r>
            <a:r>
              <a:rPr lang="en-US" sz="1800" dirty="0">
                <a:solidFill>
                  <a:srgbClr val="3B4D53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"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, *(</a:t>
            </a:r>
            <a:r>
              <a:rPr lang="en-US" sz="1800" dirty="0" err="1">
                <a:solidFill>
                  <a:srgbClr val="3C53A6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int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*)&amp;f1, *(</a:t>
            </a:r>
            <a:r>
              <a:rPr lang="en-US" sz="1800" dirty="0" err="1">
                <a:solidFill>
                  <a:srgbClr val="3C53A6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int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*)&amp;f2);</a:t>
            </a:r>
            <a:b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 </a:t>
            </a:r>
            <a:r>
              <a:rPr lang="en-US" sz="1800" dirty="0" err="1">
                <a:solidFill>
                  <a:srgbClr val="366E36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printf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(</a:t>
            </a:r>
            <a:r>
              <a:rPr lang="en-US" sz="1800" dirty="0">
                <a:solidFill>
                  <a:srgbClr val="3B4D53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"</a:t>
            </a:r>
            <a:r>
              <a:rPr lang="en-US" sz="1800" dirty="0">
                <a:solidFill>
                  <a:srgbClr val="DC930E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f1 = </a:t>
            </a:r>
            <a:r>
              <a:rPr lang="en-US" sz="1800" dirty="0">
                <a:solidFill>
                  <a:srgbClr val="7D5D2F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%10.9f</a:t>
            </a:r>
            <a:r>
              <a:rPr lang="en-US" sz="1800" dirty="0">
                <a:solidFill>
                  <a:srgbClr val="E9335B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\n</a:t>
            </a:r>
            <a:r>
              <a:rPr lang="en-US" sz="1800" dirty="0">
                <a:solidFill>
                  <a:srgbClr val="3B4D53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"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, f1);</a:t>
            </a:r>
            <a:b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 </a:t>
            </a:r>
            <a:r>
              <a:rPr lang="en-US" sz="1800" dirty="0" err="1">
                <a:solidFill>
                  <a:srgbClr val="366E36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printf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(</a:t>
            </a:r>
            <a:r>
              <a:rPr lang="en-US" sz="1800" dirty="0">
                <a:solidFill>
                  <a:srgbClr val="3B4D53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"</a:t>
            </a:r>
            <a:r>
              <a:rPr lang="en-US" sz="1800" dirty="0">
                <a:solidFill>
                  <a:srgbClr val="DC930E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f2 = </a:t>
            </a:r>
            <a:r>
              <a:rPr lang="en-US" sz="1800" dirty="0">
                <a:solidFill>
                  <a:srgbClr val="7D5D2F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%10.9f</a:t>
            </a:r>
            <a:r>
              <a:rPr lang="en-US" sz="1800" dirty="0">
                <a:solidFill>
                  <a:srgbClr val="E9335B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\n\n</a:t>
            </a:r>
            <a:r>
              <a:rPr lang="en-US" sz="1800" dirty="0">
                <a:solidFill>
                  <a:srgbClr val="3B4D53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"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, f2);</a:t>
            </a:r>
            <a:b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</a:br>
            <a:b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 f1 = </a:t>
            </a:r>
            <a:r>
              <a:rPr lang="en-US" sz="1800" dirty="0">
                <a:solidFill>
                  <a:srgbClr val="E9335B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1E30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;</a:t>
            </a:r>
            <a:b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 f2 = </a:t>
            </a:r>
            <a:r>
              <a:rPr lang="en-US" sz="1800" dirty="0">
                <a:solidFill>
                  <a:srgbClr val="E9335B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1E-30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;</a:t>
            </a:r>
            <a:b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 </a:t>
            </a:r>
            <a:r>
              <a:rPr lang="en-US" sz="1800" dirty="0">
                <a:solidFill>
                  <a:srgbClr val="3C53A6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float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f3 = f1 + f2;</a:t>
            </a:r>
            <a:b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 </a:t>
            </a:r>
            <a:r>
              <a:rPr lang="en-US" sz="1800" dirty="0" err="1">
                <a:solidFill>
                  <a:srgbClr val="366E36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printf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(</a:t>
            </a:r>
            <a:r>
              <a:rPr lang="en-US" sz="1800" dirty="0">
                <a:solidFill>
                  <a:srgbClr val="3B4D53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"</a:t>
            </a:r>
            <a:r>
              <a:rPr lang="en-US" sz="1800" dirty="0">
                <a:solidFill>
                  <a:srgbClr val="DC930E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f1 == f3? </a:t>
            </a:r>
            <a:r>
              <a:rPr lang="en-US" sz="1800" dirty="0">
                <a:solidFill>
                  <a:srgbClr val="7D5D2F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%s</a:t>
            </a:r>
            <a:r>
              <a:rPr lang="en-US" sz="1800" dirty="0">
                <a:solidFill>
                  <a:srgbClr val="E9335B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\n</a:t>
            </a:r>
            <a:r>
              <a:rPr lang="en-US" sz="1800" dirty="0">
                <a:solidFill>
                  <a:srgbClr val="3B4D53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"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, f1 == f3 ? </a:t>
            </a:r>
            <a:r>
              <a:rPr lang="en-US" sz="1800" dirty="0">
                <a:solidFill>
                  <a:srgbClr val="3B4D53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"</a:t>
            </a:r>
            <a:r>
              <a:rPr lang="en-US" sz="1800" dirty="0">
                <a:solidFill>
                  <a:srgbClr val="DC930E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yes</a:t>
            </a:r>
            <a:r>
              <a:rPr lang="en-US" sz="1800" dirty="0">
                <a:solidFill>
                  <a:srgbClr val="3B4D53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"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: </a:t>
            </a:r>
            <a:r>
              <a:rPr lang="en-US" sz="1800" dirty="0">
                <a:solidFill>
                  <a:srgbClr val="3B4D53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"</a:t>
            </a:r>
            <a:r>
              <a:rPr lang="en-US" sz="1800" dirty="0">
                <a:solidFill>
                  <a:srgbClr val="DC930E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no</a:t>
            </a:r>
            <a:r>
              <a:rPr lang="en-US" sz="1800" dirty="0">
                <a:solidFill>
                  <a:srgbClr val="3B4D53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"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);</a:t>
            </a:r>
            <a:b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</a:br>
            <a:endParaRPr lang="en-US" sz="1800" dirty="0">
              <a:solidFill>
                <a:srgbClr val="1D1D1C"/>
              </a:solidFill>
              <a:latin typeface="Courier New" panose="02070309020205020404" pitchFamily="49" charset="0"/>
              <a:ea typeface="Anonymous Pro" charset="0"/>
              <a:cs typeface="Courier New" panose="02070309020205020404" pitchFamily="49" charset="0"/>
            </a:endParaRPr>
          </a:p>
          <a:p>
            <a:pPr>
              <a:lnSpc>
                <a:spcPct val="94000"/>
              </a:lnSpc>
            </a:pP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  </a:t>
            </a:r>
            <a:r>
              <a:rPr lang="en-US" sz="1800" dirty="0">
                <a:solidFill>
                  <a:srgbClr val="8959A8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return </a:t>
            </a:r>
            <a:r>
              <a:rPr lang="en-US" sz="1800" dirty="0">
                <a:solidFill>
                  <a:srgbClr val="E9335B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0</a:t>
            </a: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;</a:t>
            </a:r>
            <a:b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</a:br>
            <a:r>
              <a:rPr lang="en-US" sz="1800" dirty="0">
                <a:solidFill>
                  <a:srgbClr val="1D1D1C"/>
                </a:solidFill>
                <a:latin typeface="Courier New" panose="02070309020205020404" pitchFamily="49" charset="0"/>
                <a:ea typeface="Anonymous Pro" charset="0"/>
                <a:cs typeface="Courier New" panose="02070309020205020404" pitchFamily="49" charset="0"/>
              </a:rPr>
              <a:t>}</a:t>
            </a:r>
            <a:endParaRPr lang="en-US" sz="1800" dirty="0">
              <a:latin typeface="Courier New" panose="02070309020205020404" pitchFamily="49" charset="0"/>
              <a:ea typeface="Anonymous Pro" charset="0"/>
              <a:cs typeface="Courier New" panose="02070309020205020404" pitchFamily="49" charset="0"/>
            </a:endParaRPr>
          </a:p>
        </p:txBody>
      </p:sp>
      <p:sp>
        <p:nvSpPr>
          <p:cNvPr id="17411" name="Text Box 3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5486400" y="1737360"/>
            <a:ext cx="3200400" cy="1645920"/>
          </a:xfrm>
          <a:prstGeom prst="rect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lIns="90000" tIns="55584" rIns="90000" bIns="45000"/>
          <a:lstStyle>
            <a:lvl1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ejaVu Sans" charset="0"/>
              </a:defRPr>
            </a:lvl1pPr>
            <a:lvl2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ejaVu Sans" charset="0"/>
              </a:defRPr>
            </a:lvl2pPr>
            <a:lvl3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ejaVu Sans" charset="0"/>
              </a:defRPr>
            </a:lvl3pPr>
            <a:lvl4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ejaVu Sans" charset="0"/>
              </a:defRPr>
            </a:lvl4pPr>
            <a:lvl5pPr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ejaVu Sans" charset="0"/>
              </a:defRPr>
            </a:lvl5pPr>
            <a:lvl6pPr marL="25146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ejaVu Sans" charset="0"/>
              </a:defRPr>
            </a:lvl6pPr>
            <a:lvl7pPr marL="29718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ejaVu Sans" charset="0"/>
              </a:defRPr>
            </a:lvl7pPr>
            <a:lvl8pPr marL="34290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ejaVu Sans" charset="0"/>
              </a:defRPr>
            </a:lvl8pPr>
            <a:lvl9pPr marL="3886200" indent="-22860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DejaVu Sans" charset="0"/>
              </a:defRPr>
            </a:lvl9pPr>
          </a:lstStyle>
          <a:p>
            <a:pPr>
              <a:lnSpc>
                <a:spcPct val="94000"/>
              </a:lnSpc>
            </a:pPr>
            <a:r>
              <a:rPr lang="en-US" sz="18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$ ./</a:t>
            </a:r>
            <a:r>
              <a:rPr lang="en-US" sz="1800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a.out</a:t>
            </a:r>
            <a:r>
              <a:rPr lang="en-US" sz="1800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>
              <a:lnSpc>
                <a:spcPct val="94000"/>
              </a:lnSpc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0x3f800000  0x3f800001</a:t>
            </a:r>
          </a:p>
          <a:p>
            <a:pPr>
              <a:lnSpc>
                <a:spcPct val="94000"/>
              </a:lnSpc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f1 = 1.000000000</a:t>
            </a:r>
          </a:p>
          <a:p>
            <a:pPr>
              <a:lnSpc>
                <a:spcPct val="94000"/>
              </a:lnSpc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f2 = 1.000000119</a:t>
            </a:r>
          </a:p>
          <a:p>
            <a:pPr>
              <a:lnSpc>
                <a:spcPct val="94000"/>
              </a:lnSpc>
            </a:pPr>
            <a:endParaRPr lang="en-US" sz="1800" dirty="0">
              <a:solidFill>
                <a:schemeClr val="bg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94000"/>
              </a:lnSpc>
            </a:pPr>
            <a:r>
              <a:rPr lang="en-US" sz="1800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f1 == f3? yes</a:t>
            </a:r>
          </a:p>
        </p:txBody>
      </p:sp>
    </p:spTree>
    <p:extLst>
      <p:ext uri="{BB962C8B-B14F-4D97-AF65-F5344CB8AC3E}">
        <p14:creationId xmlns:p14="http://schemas.microsoft.com/office/powerpoint/2010/main" val="428456511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Floating Point Summary</a:t>
            </a:r>
          </a:p>
        </p:txBody>
      </p:sp>
      <p:sp>
        <p:nvSpPr>
          <p:cNvPr id="38" name="Content Placeholder 37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396875" y="1362075"/>
            <a:ext cx="8366125" cy="530352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Floats also suffer from the fixed number of bits available to represent them </a:t>
            </a:r>
          </a:p>
          <a:p>
            <a:pPr lvl="1"/>
            <a:r>
              <a:rPr lang="en-US" dirty="0"/>
              <a:t>Can get overflow/underflow</a:t>
            </a:r>
          </a:p>
          <a:p>
            <a:pPr lvl="1"/>
            <a:r>
              <a:rPr lang="en-US" dirty="0"/>
              <a:t>“Gaps” produced in representable numbers means we can lose precision, unlike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 err="1"/>
              <a:t>s</a:t>
            </a:r>
            <a:endParaRPr lang="en-US" dirty="0"/>
          </a:p>
          <a:p>
            <a:pPr lvl="2"/>
            <a:r>
              <a:rPr lang="en-US" dirty="0"/>
              <a:t>Some “simple fractions” have no exact representation (</a:t>
            </a:r>
            <a:r>
              <a:rPr lang="en-US" i="1" dirty="0"/>
              <a:t>e.g.</a:t>
            </a:r>
            <a:r>
              <a:rPr lang="en-US" dirty="0"/>
              <a:t> 0.2)</a:t>
            </a:r>
          </a:p>
          <a:p>
            <a:pPr lvl="2"/>
            <a:r>
              <a:rPr lang="en-US" dirty="0"/>
              <a:t>“Every operation gets a slightly wrong result”</a:t>
            </a:r>
          </a:p>
          <a:p>
            <a:r>
              <a:rPr lang="en-US" dirty="0"/>
              <a:t>Floating point arithmetic not associative or distributive</a:t>
            </a:r>
          </a:p>
          <a:p>
            <a:pPr lvl="1"/>
            <a:r>
              <a:rPr lang="en-US" dirty="0"/>
              <a:t>Mathematically equivalent ways of writing an expression may compute different results</a:t>
            </a:r>
          </a:p>
          <a:p>
            <a:r>
              <a:rPr lang="en-US" dirty="0">
                <a:solidFill>
                  <a:srgbClr val="FF0000"/>
                </a:solidFill>
              </a:rPr>
              <a:t>Never</a:t>
            </a:r>
            <a:r>
              <a:rPr lang="en-US" dirty="0"/>
              <a:t> test floating point values for equality!</a:t>
            </a:r>
          </a:p>
          <a:p>
            <a:r>
              <a:rPr lang="en-US" dirty="0">
                <a:solidFill>
                  <a:srgbClr val="FF0000"/>
                </a:solidFill>
              </a:rPr>
              <a:t>Careful </a:t>
            </a:r>
            <a:r>
              <a:rPr lang="en-US" dirty="0"/>
              <a:t>when converting between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 err="1"/>
              <a:t>s</a:t>
            </a:r>
            <a:r>
              <a:rPr lang="en-US" dirty="0"/>
              <a:t> and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float</a:t>
            </a:r>
            <a:r>
              <a:rPr lang="en-US" dirty="0"/>
              <a:t>s!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pPr>
              <a:defRPr/>
            </a:pPr>
            <a:fld id="{9FDB4C98-D2E6-A74A-9C3E-4BF05FFA5297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166559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Number Representation Really Matters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393192" y="1362456"/>
            <a:ext cx="8366760" cy="4974336"/>
          </a:xfrm>
        </p:spPr>
        <p:txBody>
          <a:bodyPr/>
          <a:lstStyle/>
          <a:p>
            <a:r>
              <a:rPr lang="en-US" sz="2400" b="1" dirty="0"/>
              <a:t>1991:</a:t>
            </a:r>
            <a:r>
              <a:rPr lang="en-US" sz="2400" dirty="0"/>
              <a:t> Patriot missile targeting error</a:t>
            </a:r>
          </a:p>
          <a:p>
            <a:pPr lvl="1">
              <a:spcBef>
                <a:spcPts val="0"/>
              </a:spcBef>
            </a:pPr>
            <a:r>
              <a:rPr lang="en-US" sz="2000" dirty="0"/>
              <a:t>clock skew due to conversion from integer to floating point</a:t>
            </a:r>
          </a:p>
          <a:p>
            <a:r>
              <a:rPr lang="en-US" sz="2400" b="1" dirty="0"/>
              <a:t>1996:</a:t>
            </a:r>
            <a:r>
              <a:rPr lang="en-US" sz="2400" dirty="0"/>
              <a:t> </a:t>
            </a:r>
            <a:r>
              <a:rPr lang="en-US" sz="2400" dirty="0" err="1"/>
              <a:t>Ariane</a:t>
            </a:r>
            <a:r>
              <a:rPr lang="en-US" sz="2400" dirty="0"/>
              <a:t> 5 rocket exploded  ($1 billion)</a:t>
            </a:r>
          </a:p>
          <a:p>
            <a:pPr lvl="1">
              <a:spcBef>
                <a:spcPts val="0"/>
              </a:spcBef>
            </a:pPr>
            <a:r>
              <a:rPr lang="en-US" sz="2000" dirty="0"/>
              <a:t>overflow converting 64-bit floating point to 16-bit integer</a:t>
            </a:r>
          </a:p>
          <a:p>
            <a:r>
              <a:rPr lang="en-US" sz="2400" b="1" dirty="0"/>
              <a:t>2000:</a:t>
            </a:r>
            <a:r>
              <a:rPr lang="en-US" sz="2400" dirty="0"/>
              <a:t> Y2K problem</a:t>
            </a:r>
          </a:p>
          <a:p>
            <a:pPr lvl="1">
              <a:spcBef>
                <a:spcPts val="0"/>
              </a:spcBef>
            </a:pPr>
            <a:r>
              <a:rPr lang="en-US" sz="2000" dirty="0"/>
              <a:t>limited (decimal) representation: overflow, wrap-around</a:t>
            </a:r>
          </a:p>
          <a:p>
            <a:r>
              <a:rPr lang="en-US" sz="2400" b="1" dirty="0"/>
              <a:t>2038:</a:t>
            </a:r>
            <a:r>
              <a:rPr lang="en-US" sz="2400" dirty="0"/>
              <a:t> Unix epoch rollover</a:t>
            </a:r>
          </a:p>
          <a:p>
            <a:pPr lvl="1">
              <a:spcBef>
                <a:spcPts val="0"/>
              </a:spcBef>
            </a:pPr>
            <a:r>
              <a:rPr lang="en-US" sz="2000" dirty="0"/>
              <a:t>Unix epoch = seconds since 12am, January 1, 1970</a:t>
            </a:r>
          </a:p>
          <a:p>
            <a:pPr lvl="1"/>
            <a:r>
              <a:rPr lang="en-US" sz="2000" dirty="0"/>
              <a:t>signed 32-bit integer representation rolls over to </a:t>
            </a:r>
            <a:r>
              <a:rPr lang="en-US" sz="2000" dirty="0" err="1"/>
              <a:t>TMin</a:t>
            </a:r>
            <a:r>
              <a:rPr lang="en-US" sz="2000" dirty="0"/>
              <a:t> in 2038</a:t>
            </a:r>
          </a:p>
          <a:p>
            <a:r>
              <a:rPr lang="en-US" sz="2400" b="1" dirty="0"/>
              <a:t>Other related bugs:</a:t>
            </a:r>
          </a:p>
          <a:p>
            <a:pPr lvl="1">
              <a:spcBef>
                <a:spcPts val="0"/>
              </a:spcBef>
            </a:pPr>
            <a:r>
              <a:rPr lang="en-US" sz="2000" dirty="0"/>
              <a:t>1982: Vancouver Stock Exchange 10% error in less than 2 years</a:t>
            </a:r>
          </a:p>
          <a:p>
            <a:pPr lvl="1"/>
            <a:r>
              <a:rPr lang="en-US" sz="2000" dirty="0"/>
              <a:t>1994: Intel Pentium FDIV (floating point division) HW bug ($475 million)</a:t>
            </a:r>
          </a:p>
          <a:p>
            <a:pPr lvl="1"/>
            <a:r>
              <a:rPr lang="en-US" sz="2000" dirty="0"/>
              <a:t>1997: USS Yorktown “smart” warship stranded: divide by zero</a:t>
            </a:r>
          </a:p>
          <a:p>
            <a:pPr lvl="1"/>
            <a:r>
              <a:rPr lang="en-US" sz="2000" dirty="0"/>
              <a:t>1998: Mars Climate Orbiter crashed: unit mismatch ($193 million)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fld id="{9FDB4C98-D2E6-A74A-9C3E-4BF05FFA5297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31703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Denorm</a:t>
            </a:r>
            <a:r>
              <a:rPr lang="en-US" dirty="0"/>
              <a:t>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192" y="1362456"/>
            <a:ext cx="8366760" cy="4974336"/>
          </a:xfrm>
        </p:spPr>
        <p:txBody>
          <a:bodyPr/>
          <a:lstStyle/>
          <a:p>
            <a:r>
              <a:rPr lang="en-US" dirty="0" err="1"/>
              <a:t>Denormalized</a:t>
            </a:r>
            <a:r>
              <a:rPr lang="en-US" dirty="0"/>
              <a:t> numbers (</a:t>
            </a:r>
            <a:r>
              <a:rPr lang="en-US" dirty="0">
                <a:solidFill>
                  <a:srgbClr val="0070C0"/>
                </a:solidFill>
              </a:rPr>
              <a:t>E</a:t>
            </a:r>
            <a:r>
              <a:rPr lang="en-US" dirty="0"/>
              <a:t> = 0x00)</a:t>
            </a:r>
          </a:p>
          <a:p>
            <a:pPr lvl="1"/>
            <a:r>
              <a:rPr lang="en-US" dirty="0"/>
              <a:t>No leading 1</a:t>
            </a:r>
          </a:p>
          <a:p>
            <a:pPr lvl="1"/>
            <a:r>
              <a:rPr lang="en-US" dirty="0"/>
              <a:t>Uses implicit exponent of –126</a:t>
            </a:r>
          </a:p>
          <a:p>
            <a:pPr lvl="2"/>
            <a:endParaRPr lang="en-US" dirty="0"/>
          </a:p>
          <a:p>
            <a:r>
              <a:rPr lang="en-US" dirty="0" err="1"/>
              <a:t>Denormalized</a:t>
            </a:r>
            <a:r>
              <a:rPr lang="en-US" dirty="0"/>
              <a:t> numbers close the gap between zero and the smallest normalized number</a:t>
            </a:r>
          </a:p>
          <a:p>
            <a:pPr lvl="1"/>
            <a:r>
              <a:rPr lang="en-US" dirty="0"/>
              <a:t>Smallest norm: </a:t>
            </a:r>
            <a:r>
              <a:rPr lang="en-US" dirty="0">
                <a:solidFill>
                  <a:srgbClr val="00B050"/>
                </a:solidFill>
              </a:rPr>
              <a:t>±</a:t>
            </a:r>
            <a:r>
              <a:rPr lang="en-US" dirty="0"/>
              <a:t> 1.</a:t>
            </a:r>
            <a:r>
              <a:rPr lang="en-US" dirty="0">
                <a:solidFill>
                  <a:srgbClr val="C00000"/>
                </a:solidFill>
              </a:rPr>
              <a:t>0…0</a:t>
            </a:r>
            <a:r>
              <a:rPr lang="en-US" baseline="-25000" dirty="0"/>
              <a:t>two</a:t>
            </a:r>
            <a:r>
              <a:rPr lang="en-US" dirty="0"/>
              <a:t>×2</a:t>
            </a:r>
            <a:r>
              <a:rPr lang="en-US" baseline="30000" dirty="0">
                <a:solidFill>
                  <a:srgbClr val="0070C0"/>
                </a:solidFill>
              </a:rPr>
              <a:t>-126</a:t>
            </a:r>
            <a:r>
              <a:rPr lang="en-US" dirty="0"/>
              <a:t> = </a:t>
            </a:r>
            <a:r>
              <a:rPr lang="en-US" dirty="0">
                <a:solidFill>
                  <a:srgbClr val="00B050"/>
                </a:solidFill>
              </a:rPr>
              <a:t>±</a:t>
            </a:r>
            <a:r>
              <a:rPr lang="en-US" dirty="0"/>
              <a:t> 2</a:t>
            </a:r>
            <a:r>
              <a:rPr lang="en-US" baseline="30000" dirty="0"/>
              <a:t>-126</a:t>
            </a:r>
          </a:p>
          <a:p>
            <a:pPr lvl="1"/>
            <a:r>
              <a:rPr lang="en-US" dirty="0"/>
              <a:t>Smallest </a:t>
            </a:r>
            <a:r>
              <a:rPr lang="en-US" dirty="0" err="1"/>
              <a:t>denorm</a:t>
            </a:r>
            <a:r>
              <a:rPr lang="en-US" dirty="0"/>
              <a:t>: </a:t>
            </a:r>
            <a:r>
              <a:rPr lang="en-US" dirty="0">
                <a:solidFill>
                  <a:srgbClr val="00B050"/>
                </a:solidFill>
              </a:rPr>
              <a:t>±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0</a:t>
            </a:r>
            <a:r>
              <a:rPr lang="en-US" dirty="0"/>
              <a:t>.</a:t>
            </a:r>
            <a:r>
              <a:rPr lang="en-US" dirty="0">
                <a:solidFill>
                  <a:srgbClr val="C00000"/>
                </a:solidFill>
              </a:rPr>
              <a:t>0…01</a:t>
            </a:r>
            <a:r>
              <a:rPr lang="en-US" baseline="-25000" dirty="0"/>
              <a:t>two</a:t>
            </a:r>
            <a:r>
              <a:rPr lang="en-US" dirty="0"/>
              <a:t>×2</a:t>
            </a:r>
            <a:r>
              <a:rPr lang="en-US" baseline="30000" dirty="0">
                <a:solidFill>
                  <a:srgbClr val="FF0000"/>
                </a:solidFill>
              </a:rPr>
              <a:t>-126</a:t>
            </a:r>
            <a:r>
              <a:rPr lang="en-US" dirty="0"/>
              <a:t> = </a:t>
            </a:r>
            <a:r>
              <a:rPr lang="en-US" dirty="0">
                <a:solidFill>
                  <a:srgbClr val="00B050"/>
                </a:solidFill>
              </a:rPr>
              <a:t>±</a:t>
            </a:r>
            <a:r>
              <a:rPr lang="en-US" dirty="0"/>
              <a:t> 2</a:t>
            </a:r>
            <a:r>
              <a:rPr lang="en-US" baseline="30000" dirty="0"/>
              <a:t>-149</a:t>
            </a:r>
          </a:p>
          <a:p>
            <a:pPr lvl="2"/>
            <a:r>
              <a:rPr lang="en-US" dirty="0"/>
              <a:t>There is still a gap between zero and the smallest </a:t>
            </a:r>
            <a:r>
              <a:rPr lang="en-US" dirty="0" err="1"/>
              <a:t>denormalized</a:t>
            </a:r>
            <a:r>
              <a:rPr lang="en-US" dirty="0"/>
              <a:t> number</a:t>
            </a:r>
          </a:p>
          <a:p>
            <a:pPr lvl="1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F8D93-0595-48F0-80B2-30676001FDF5}" type="slidenum">
              <a:rPr lang="en-US" smtClean="0"/>
              <a:t>2</a:t>
            </a:fld>
            <a:endParaRPr lang="en-US"/>
          </a:p>
        </p:txBody>
      </p:sp>
      <p:grpSp>
        <p:nvGrpSpPr>
          <p:cNvPr id="20" name="Group 19"/>
          <p:cNvGrpSpPr/>
          <p:nvPr/>
        </p:nvGrpSpPr>
        <p:grpSpPr>
          <a:xfrm>
            <a:off x="6537109" y="3913794"/>
            <a:ext cx="1997291" cy="707886"/>
            <a:chOff x="6972535" y="5834744"/>
            <a:chExt cx="1997291" cy="707886"/>
          </a:xfrm>
        </p:grpSpPr>
        <p:sp>
          <p:nvSpPr>
            <p:cNvPr id="14" name="TextBox 13"/>
            <p:cNvSpPr txBox="1"/>
            <p:nvPr/>
          </p:nvSpPr>
          <p:spPr>
            <a:xfrm>
              <a:off x="7598226" y="5834744"/>
              <a:ext cx="137160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So much</a:t>
              </a:r>
              <a:br>
                <a:rPr lang="en-US" sz="2000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en-US" sz="2000" dirty="0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closer to 0</a:t>
              </a:r>
            </a:p>
          </p:txBody>
        </p:sp>
        <p:cxnSp>
          <p:nvCxnSpPr>
            <p:cNvPr id="19" name="Straight Arrow Connector 18"/>
            <p:cNvCxnSpPr>
              <a:stCxn id="14" idx="1"/>
            </p:cNvCxnSpPr>
            <p:nvPr/>
          </p:nvCxnSpPr>
          <p:spPr>
            <a:xfrm flipH="1">
              <a:off x="6972535" y="6188687"/>
              <a:ext cx="625691" cy="279267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Rounded Rectangle 14"/>
          <p:cNvSpPr/>
          <p:nvPr/>
        </p:nvSpPr>
        <p:spPr bwMode="auto">
          <a:xfrm>
            <a:off x="7315200" y="365760"/>
            <a:ext cx="1645920" cy="914400"/>
          </a:xfrm>
          <a:prstGeom prst="roundRect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rPr>
              <a:t>This is extra (non-testable) material</a:t>
            </a:r>
          </a:p>
        </p:txBody>
      </p:sp>
    </p:spTree>
    <p:extLst>
      <p:ext uri="{BB962C8B-B14F-4D97-AF65-F5344CB8AC3E}">
        <p14:creationId xmlns:p14="http://schemas.microsoft.com/office/powerpoint/2010/main" val="10767022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Special Cases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192" y="1362456"/>
            <a:ext cx="8366760" cy="4974336"/>
          </a:xfrm>
        </p:spPr>
        <p:txBody>
          <a:bodyPr>
            <a:normAutofit/>
          </a:bodyPr>
          <a:lstStyle/>
          <a:p>
            <a:pPr>
              <a:tabLst>
                <a:tab pos="2514600" algn="l"/>
                <a:tab pos="7035800" algn="l"/>
              </a:tabLst>
            </a:pPr>
            <a:r>
              <a:rPr lang="en-US" dirty="0">
                <a:solidFill>
                  <a:srgbClr val="0070C0"/>
                </a:solidFill>
              </a:rPr>
              <a:t>E</a:t>
            </a:r>
            <a:r>
              <a:rPr lang="en-US" dirty="0"/>
              <a:t> = 0xFF, </a:t>
            </a:r>
            <a:r>
              <a:rPr lang="en-US" dirty="0">
                <a:solidFill>
                  <a:srgbClr val="C00000"/>
                </a:solidFill>
              </a:rPr>
              <a:t>M</a:t>
            </a:r>
            <a:r>
              <a:rPr lang="en-US" dirty="0"/>
              <a:t> = 0:  </a:t>
            </a:r>
            <a:r>
              <a:rPr lang="en-US" dirty="0">
                <a:solidFill>
                  <a:srgbClr val="FF0000"/>
                </a:solidFill>
              </a:rPr>
              <a:t>± ∞</a:t>
            </a:r>
          </a:p>
          <a:p>
            <a:pPr lvl="1">
              <a:tabLst>
                <a:tab pos="2514600" algn="l"/>
                <a:tab pos="7035800" algn="l"/>
              </a:tabLst>
            </a:pPr>
            <a:r>
              <a:rPr lang="en-US" i="1" dirty="0"/>
              <a:t>e.g.</a:t>
            </a:r>
            <a:r>
              <a:rPr lang="en-US" dirty="0"/>
              <a:t> division by 0</a:t>
            </a:r>
          </a:p>
          <a:p>
            <a:pPr lvl="1">
              <a:tabLst>
                <a:tab pos="2514600" algn="l"/>
                <a:tab pos="7035800" algn="l"/>
              </a:tabLst>
            </a:pPr>
            <a:r>
              <a:rPr lang="en-US" dirty="0"/>
              <a:t>Still work in comparisons!</a:t>
            </a:r>
          </a:p>
          <a:p>
            <a:pPr>
              <a:tabLst>
                <a:tab pos="2514600" algn="l"/>
                <a:tab pos="7035800" algn="l"/>
              </a:tabLst>
            </a:pPr>
            <a:r>
              <a:rPr lang="en-US" dirty="0">
                <a:solidFill>
                  <a:srgbClr val="0070C0"/>
                </a:solidFill>
              </a:rPr>
              <a:t>E</a:t>
            </a:r>
            <a:r>
              <a:rPr lang="en-US" dirty="0"/>
              <a:t> = 0xFF, </a:t>
            </a:r>
            <a:r>
              <a:rPr lang="en-US" dirty="0">
                <a:solidFill>
                  <a:srgbClr val="C00000"/>
                </a:solidFill>
              </a:rPr>
              <a:t>M</a:t>
            </a:r>
            <a:r>
              <a:rPr lang="en-US" dirty="0"/>
              <a:t> ≠ 0:  Not a Number (</a:t>
            </a:r>
            <a:r>
              <a:rPr lang="en-US" dirty="0" err="1">
                <a:solidFill>
                  <a:srgbClr val="FF0000"/>
                </a:solidFill>
              </a:rPr>
              <a:t>NaN</a:t>
            </a:r>
            <a:r>
              <a:rPr lang="en-US" dirty="0"/>
              <a:t>)</a:t>
            </a:r>
          </a:p>
          <a:p>
            <a:pPr lvl="1">
              <a:tabLst>
                <a:tab pos="2514600" algn="l"/>
                <a:tab pos="7035800" algn="l"/>
              </a:tabLst>
            </a:pPr>
            <a:r>
              <a:rPr lang="en-US" i="1" dirty="0"/>
              <a:t>e.g.</a:t>
            </a:r>
            <a:r>
              <a:rPr lang="en-US" dirty="0"/>
              <a:t> square root of negative number, 0/0, ∞–∞</a:t>
            </a:r>
          </a:p>
          <a:p>
            <a:pPr lvl="1">
              <a:tabLst>
                <a:tab pos="2514600" algn="l"/>
                <a:tab pos="7035800" algn="l"/>
              </a:tabLst>
            </a:pPr>
            <a:r>
              <a:rPr lang="en-US" dirty="0" err="1"/>
              <a:t>NaN</a:t>
            </a:r>
            <a:r>
              <a:rPr lang="en-US" dirty="0"/>
              <a:t> propagates through computations</a:t>
            </a:r>
          </a:p>
          <a:p>
            <a:pPr lvl="1">
              <a:tabLst>
                <a:tab pos="2514600" algn="l"/>
                <a:tab pos="7035800" algn="l"/>
              </a:tabLst>
            </a:pPr>
            <a:r>
              <a:rPr lang="en-US" dirty="0"/>
              <a:t>Value of </a:t>
            </a:r>
            <a:r>
              <a:rPr lang="en-US" dirty="0">
                <a:solidFill>
                  <a:srgbClr val="C00000"/>
                </a:solidFill>
              </a:rPr>
              <a:t>M</a:t>
            </a:r>
            <a:r>
              <a:rPr lang="en-US" dirty="0"/>
              <a:t> can be useful in debugging</a:t>
            </a:r>
          </a:p>
          <a:p>
            <a:r>
              <a:rPr lang="en-US" dirty="0"/>
              <a:t>New largest value (besides ∞)?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E</a:t>
            </a:r>
            <a:r>
              <a:rPr lang="en-US" dirty="0"/>
              <a:t> = 0xFF has now been taken!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E</a:t>
            </a:r>
            <a:r>
              <a:rPr lang="en-US" dirty="0"/>
              <a:t> = 0xFE has largest:  1.1…1</a:t>
            </a:r>
            <a:r>
              <a:rPr lang="en-US" baseline="-25000" dirty="0"/>
              <a:t>2</a:t>
            </a:r>
            <a:r>
              <a:rPr lang="en-US" dirty="0"/>
              <a:t>×2</a:t>
            </a:r>
            <a:r>
              <a:rPr lang="en-US" baseline="30000" dirty="0"/>
              <a:t>127</a:t>
            </a:r>
            <a:r>
              <a:rPr lang="en-US" dirty="0"/>
              <a:t> = 2</a:t>
            </a:r>
            <a:r>
              <a:rPr lang="en-US" baseline="30000" dirty="0"/>
              <a:t>128</a:t>
            </a:r>
            <a:r>
              <a:rPr lang="en-US" dirty="0"/>
              <a:t> – 2</a:t>
            </a:r>
            <a:r>
              <a:rPr lang="en-US" baseline="30000" dirty="0"/>
              <a:t>104</a:t>
            </a:r>
            <a:r>
              <a:rPr lang="en-US" dirty="0"/>
              <a:t> </a:t>
            </a:r>
          </a:p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F8D93-0595-48F0-80B2-30676001FDF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35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Floating Point Encoding Summary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9489675"/>
              </p:ext>
            </p:extLst>
          </p:nvPr>
        </p:nvGraphicFramePr>
        <p:xfrm>
          <a:off x="1143000" y="1828800"/>
          <a:ext cx="6858000" cy="2743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E</a:t>
                      </a:r>
                    </a:p>
                  </a:txBody>
                  <a:tcPr>
                    <a:solidFill>
                      <a:srgbClr val="4B2A8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bg1"/>
                          </a:solidFill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M</a:t>
                      </a:r>
                    </a:p>
                  </a:txBody>
                  <a:tcPr>
                    <a:solidFill>
                      <a:srgbClr val="4B2A8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Meaning</a:t>
                      </a:r>
                    </a:p>
                  </a:txBody>
                  <a:tcPr>
                    <a:solidFill>
                      <a:srgbClr val="4B2A8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0x00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± 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0x00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non-zero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± </a:t>
                      </a:r>
                      <a:r>
                        <a:rPr lang="en-US" sz="24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denorm</a:t>
                      </a:r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24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num</a:t>
                      </a:r>
                      <a:endParaRPr lang="en-US" sz="2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0x01</a:t>
                      </a:r>
                      <a:r>
                        <a:rPr lang="en-US" sz="2400" baseline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– 0xFE</a:t>
                      </a:r>
                      <a:endParaRPr lang="en-US" sz="2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anything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± norm </a:t>
                      </a:r>
                      <a:r>
                        <a:rPr lang="en-US" sz="24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num</a:t>
                      </a:r>
                      <a:endParaRPr lang="en-US" sz="2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0xFF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± ∞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0xFF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non-zero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NaN</a:t>
                      </a:r>
                      <a:endParaRPr lang="en-US" sz="2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56344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Floating point topics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/>
              <a:t>Fractional binary numbers</a:t>
            </a:r>
          </a:p>
          <a:p>
            <a:r>
              <a:rPr lang="en-US" dirty="0"/>
              <a:t>IEEE floating-point standard</a:t>
            </a:r>
          </a:p>
          <a:p>
            <a:r>
              <a:rPr lang="en-US" b="1" dirty="0">
                <a:solidFill>
                  <a:srgbClr val="4B2A85"/>
                </a:solidFill>
              </a:rPr>
              <a:t>Floating-point operations and rounding</a:t>
            </a:r>
          </a:p>
          <a:p>
            <a:r>
              <a:rPr lang="en-US" dirty="0"/>
              <a:t>Floating-point in C</a:t>
            </a:r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There are many more details that we won’t cover</a:t>
            </a:r>
          </a:p>
          <a:p>
            <a:pPr lvl="1"/>
            <a:r>
              <a:rPr lang="en-US" dirty="0"/>
              <a:t>It’s a 58-page standard…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pPr>
              <a:defRPr/>
            </a:pPr>
            <a:fld id="{9FDB4C98-D2E6-A74A-9C3E-4BF05FFA5297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5902944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Tiny Floating Point Representation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9811" name="Rectangle 3"/>
              <p:cNvSpPr>
                <a:spLocks noGrp="1" noChangeArrowheads="1"/>
              </p:cNvSpPr>
              <p:nvPr>
                <p:ph idx="1"/>
                <p:custDataLst>
                  <p:tags r:id="rId2"/>
                </p:custDataLst>
              </p:nvPr>
            </p:nvSpPr>
            <p:spPr/>
            <p:txBody>
              <a:bodyPr/>
              <a:lstStyle/>
              <a:p>
                <a:r>
                  <a:rPr lang="en-US" dirty="0"/>
                  <a:t>We will use the following </a:t>
                </a:r>
                <a:r>
                  <a:rPr lang="en-US" b="1" dirty="0"/>
                  <a:t>8-bit</a:t>
                </a:r>
                <a:r>
                  <a:rPr lang="en-US" dirty="0"/>
                  <a:t> floating point representation to illustrate some key points:</a:t>
                </a:r>
              </a:p>
              <a:p>
                <a:pPr lvl="1"/>
                <a:endParaRPr lang="en-US" dirty="0"/>
              </a:p>
              <a:p>
                <a:pPr lvl="1"/>
                <a:endParaRPr lang="en-US" dirty="0"/>
              </a:p>
              <a:p>
                <a:r>
                  <a:rPr lang="en-US" dirty="0"/>
                  <a:t>Assume that it has the same properties as IEEE floating point:</a:t>
                </a:r>
              </a:p>
              <a:p>
                <a:pPr lvl="1"/>
                <a:r>
                  <a:rPr lang="en-US" dirty="0"/>
                  <a:t>bias = </a:t>
                </a:r>
              </a:p>
              <a:p>
                <a:pPr lvl="1"/>
                <a:r>
                  <a:rPr lang="en-US" dirty="0"/>
                  <a:t>encoding of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−0</m:t>
                    </m:r>
                  </m:oMath>
                </a14:m>
                <a:r>
                  <a:rPr lang="en-US" dirty="0"/>
                  <a:t> = </a:t>
                </a:r>
              </a:p>
              <a:p>
                <a:pPr lvl="1"/>
                <a:r>
                  <a:rPr lang="en-US" dirty="0"/>
                  <a:t>encoding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+∞</m:t>
                    </m:r>
                  </m:oMath>
                </a14:m>
                <a:r>
                  <a:rPr lang="en-US" dirty="0"/>
                  <a:t> =</a:t>
                </a:r>
              </a:p>
              <a:p>
                <a:pPr lvl="1"/>
                <a:r>
                  <a:rPr lang="en-US" dirty="0"/>
                  <a:t>encoding of the largest (+) normalized # = </a:t>
                </a:r>
              </a:p>
              <a:p>
                <a:pPr lvl="1"/>
                <a:r>
                  <a:rPr lang="en-US" dirty="0"/>
                  <a:t>encoding of the smallest (+) normalized # = </a:t>
                </a:r>
              </a:p>
              <a:p>
                <a:pPr lvl="1"/>
                <a:endParaRPr lang="en-US" b="0" dirty="0"/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119811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  <p:custDataLst>
                  <p:tags r:id="rId12"/>
                </p:custDataLst>
              </p:nvPr>
            </p:nvSpPr>
            <p:spPr>
              <a:blipFill rotWithShape="0">
                <a:blip r:embed="rId13"/>
                <a:stretch>
                  <a:fillRect l="-291" t="-1103" b="-24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pPr>
              <a:defRPr/>
            </a:pPr>
            <a:fld id="{9FDB4C98-D2E6-A74A-9C3E-4BF05FFA5297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3200400" y="2468880"/>
            <a:ext cx="2692400" cy="817265"/>
            <a:chOff x="2717800" y="1549400"/>
            <a:chExt cx="2692400" cy="817265"/>
          </a:xfrm>
        </p:grpSpPr>
        <p:sp>
          <p:nvSpPr>
            <p:cNvPr id="14" name="Rectangle 5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2717800" y="1549400"/>
              <a:ext cx="355600" cy="355600"/>
            </a:xfrm>
            <a:prstGeom prst="rect">
              <a:avLst/>
            </a:prstGeom>
            <a:solidFill>
              <a:srgbClr val="FFFF99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S</a:t>
              </a:r>
            </a:p>
          </p:txBody>
        </p:sp>
        <p:sp>
          <p:nvSpPr>
            <p:cNvPr id="15" name="Rectangle 6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3073400" y="1549400"/>
              <a:ext cx="1371600" cy="35560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E</a:t>
              </a:r>
            </a:p>
          </p:txBody>
        </p:sp>
        <p:sp>
          <p:nvSpPr>
            <p:cNvPr id="16" name="Rectangle 7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4445000" y="1549400"/>
              <a:ext cx="965200" cy="3556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M</a:t>
              </a:r>
            </a:p>
          </p:txBody>
        </p:sp>
        <p:sp>
          <p:nvSpPr>
            <p:cNvPr id="17" name="TextBox 16"/>
            <p:cNvSpPr txBox="1"/>
            <p:nvPr>
              <p:custDataLst>
                <p:tags r:id="rId7"/>
              </p:custDataLst>
            </p:nvPr>
          </p:nvSpPr>
          <p:spPr>
            <a:xfrm>
              <a:off x="2721698" y="1905000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0" dirty="0"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18" name="TextBox 17"/>
            <p:cNvSpPr txBox="1"/>
            <p:nvPr>
              <p:custDataLst>
                <p:tags r:id="rId8"/>
              </p:custDataLst>
            </p:nvPr>
          </p:nvSpPr>
          <p:spPr>
            <a:xfrm>
              <a:off x="3589001" y="1905000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0" dirty="0"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  <p:sp>
          <p:nvSpPr>
            <p:cNvPr id="19" name="TextBox 18"/>
            <p:cNvSpPr txBox="1"/>
            <p:nvPr>
              <p:custDataLst>
                <p:tags r:id="rId9"/>
              </p:custDataLst>
            </p:nvPr>
          </p:nvSpPr>
          <p:spPr>
            <a:xfrm>
              <a:off x="4771379" y="1905000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0" dirty="0"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7619966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Peer Instruction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Using our </a:t>
            </a:r>
            <a:r>
              <a:rPr lang="en-US" b="1" dirty="0"/>
              <a:t>8-bit</a:t>
            </a:r>
            <a:r>
              <a:rPr lang="en-US" dirty="0"/>
              <a:t> representation, what value gets stored when we try to encode </a:t>
            </a:r>
            <a:r>
              <a:rPr lang="en-US" b="1" dirty="0"/>
              <a:t>2.625</a:t>
            </a:r>
            <a:r>
              <a:rPr lang="en-US" dirty="0"/>
              <a:t> = 2</a:t>
            </a:r>
            <a:r>
              <a:rPr lang="en-US" baseline="30000" dirty="0"/>
              <a:t>1</a:t>
            </a:r>
            <a:r>
              <a:rPr lang="en-US" dirty="0"/>
              <a:t> + 2</a:t>
            </a:r>
            <a:r>
              <a:rPr lang="en-US" baseline="30000" dirty="0"/>
              <a:t>-1</a:t>
            </a:r>
            <a:r>
              <a:rPr lang="en-US" dirty="0"/>
              <a:t> + 2</a:t>
            </a:r>
            <a:r>
              <a:rPr lang="en-US" baseline="30000" dirty="0"/>
              <a:t>-3</a:t>
            </a:r>
            <a:r>
              <a:rPr lang="en-US" dirty="0"/>
              <a:t>?</a:t>
            </a:r>
          </a:p>
          <a:p>
            <a:pPr lvl="1"/>
            <a:endParaRPr lang="en-US" dirty="0"/>
          </a:p>
          <a:p>
            <a:pPr marL="685800" lvl="2" indent="0">
              <a:buNone/>
            </a:pPr>
            <a:endParaRPr lang="en-US" dirty="0"/>
          </a:p>
          <a:p>
            <a:pPr lvl="1"/>
            <a:endParaRPr lang="en-US" dirty="0"/>
          </a:p>
          <a:p>
            <a:pPr lvl="2"/>
            <a:endParaRPr lang="en-US" dirty="0"/>
          </a:p>
          <a:p>
            <a:pPr marL="914400" indent="-514350">
              <a:buSzPct val="100000"/>
              <a:buFont typeface="+mj-lt"/>
              <a:buAutoNum type="alphaUcPeriod"/>
            </a:pPr>
            <a:r>
              <a:rPr lang="en-US" b="1" dirty="0">
                <a:solidFill>
                  <a:srgbClr val="FF9900"/>
                </a:solidFill>
              </a:rPr>
              <a:t>+ 2.5</a:t>
            </a:r>
            <a:endParaRPr lang="en-US" b="1" baseline="-25000" dirty="0">
              <a:solidFill>
                <a:srgbClr val="FF9900"/>
              </a:solidFill>
            </a:endParaRPr>
          </a:p>
          <a:p>
            <a:pPr marL="914400" indent="-514350">
              <a:buSzPct val="100000"/>
              <a:buFont typeface="+mj-lt"/>
              <a:buAutoNum type="alphaUcPeriod"/>
            </a:pPr>
            <a:r>
              <a:rPr lang="en-US" b="1" dirty="0">
                <a:solidFill>
                  <a:srgbClr val="00B050"/>
                </a:solidFill>
              </a:rPr>
              <a:t>+ 2.625</a:t>
            </a:r>
            <a:endParaRPr lang="en-US" b="1" baseline="-25000" dirty="0">
              <a:solidFill>
                <a:srgbClr val="00B050"/>
              </a:solidFill>
            </a:endParaRPr>
          </a:p>
          <a:p>
            <a:pPr marL="914400" indent="-514350">
              <a:buSzPct val="100000"/>
              <a:buFont typeface="+mj-lt"/>
              <a:buAutoNum type="alphaUcPeriod"/>
            </a:pPr>
            <a:r>
              <a:rPr lang="en-US" b="1" dirty="0">
                <a:solidFill>
                  <a:srgbClr val="FF3399"/>
                </a:solidFill>
              </a:rPr>
              <a:t>+ 2.75</a:t>
            </a:r>
            <a:endParaRPr lang="en-US" b="1" baseline="-25000" dirty="0">
              <a:solidFill>
                <a:srgbClr val="FF3399"/>
              </a:solidFill>
            </a:endParaRPr>
          </a:p>
          <a:p>
            <a:pPr marL="914400" indent="-514350">
              <a:buSzPct val="100000"/>
              <a:buFont typeface="+mj-lt"/>
              <a:buAutoNum type="alphaUcPeriod"/>
            </a:pPr>
            <a:r>
              <a:rPr lang="en-US" b="1" dirty="0">
                <a:solidFill>
                  <a:srgbClr val="00B0F0"/>
                </a:solidFill>
              </a:rPr>
              <a:t>+ 3.25</a:t>
            </a:r>
            <a:endParaRPr lang="en-US" b="1" baseline="-25000" dirty="0">
              <a:solidFill>
                <a:srgbClr val="00B0F0"/>
              </a:solidFill>
            </a:endParaRPr>
          </a:p>
          <a:p>
            <a:pPr marL="914400" indent="-514350">
              <a:buSzPct val="100000"/>
              <a:buFont typeface="+mj-lt"/>
              <a:buAutoNum type="alphaUcPeriod"/>
            </a:pPr>
            <a:r>
              <a:rPr lang="en-US" b="1" dirty="0">
                <a:solidFill>
                  <a:srgbClr val="996633"/>
                </a:solidFill>
              </a:rPr>
              <a:t>We’re lost…</a:t>
            </a:r>
            <a:endParaRPr lang="en-US" b="1" baseline="-25000" dirty="0">
              <a:solidFill>
                <a:srgbClr val="996633"/>
              </a:solidFill>
            </a:endParaRP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F8D93-0595-48F0-80B2-30676001FDF5}" type="slidenum">
              <a:rPr lang="en-US" smtClean="0"/>
              <a:t>7</a:t>
            </a:fld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3200400" y="2377440"/>
            <a:ext cx="2692400" cy="817265"/>
            <a:chOff x="2717800" y="1549400"/>
            <a:chExt cx="2692400" cy="817265"/>
          </a:xfrm>
        </p:grpSpPr>
        <p:sp>
          <p:nvSpPr>
            <p:cNvPr id="13" name="Rectangle 5"/>
            <p:cNvSpPr>
              <a:spLocks noChangeArrowheads="1"/>
            </p:cNvSpPr>
            <p:nvPr>
              <p:custDataLst>
                <p:tags r:id="rId1"/>
              </p:custDataLst>
            </p:nvPr>
          </p:nvSpPr>
          <p:spPr bwMode="auto">
            <a:xfrm>
              <a:off x="2717800" y="1549400"/>
              <a:ext cx="355600" cy="355600"/>
            </a:xfrm>
            <a:prstGeom prst="rect">
              <a:avLst/>
            </a:prstGeom>
            <a:solidFill>
              <a:srgbClr val="FFFF99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S</a:t>
              </a:r>
            </a:p>
          </p:txBody>
        </p:sp>
        <p:sp>
          <p:nvSpPr>
            <p:cNvPr id="14" name="Rectangle 6"/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3073400" y="1549400"/>
              <a:ext cx="1371600" cy="35560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E</a:t>
              </a:r>
            </a:p>
          </p:txBody>
        </p:sp>
        <p:sp>
          <p:nvSpPr>
            <p:cNvPr id="15" name="Rectangle 7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4445000" y="1549400"/>
              <a:ext cx="965200" cy="3556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M</a:t>
              </a:r>
            </a:p>
          </p:txBody>
        </p:sp>
        <p:sp>
          <p:nvSpPr>
            <p:cNvPr id="16" name="TextBox 15"/>
            <p:cNvSpPr txBox="1"/>
            <p:nvPr>
              <p:custDataLst>
                <p:tags r:id="rId4"/>
              </p:custDataLst>
            </p:nvPr>
          </p:nvSpPr>
          <p:spPr>
            <a:xfrm>
              <a:off x="2721698" y="1905000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0" dirty="0"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17" name="TextBox 16"/>
            <p:cNvSpPr txBox="1"/>
            <p:nvPr>
              <p:custDataLst>
                <p:tags r:id="rId5"/>
              </p:custDataLst>
            </p:nvPr>
          </p:nvSpPr>
          <p:spPr>
            <a:xfrm>
              <a:off x="3589001" y="1905000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0" dirty="0"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  <p:sp>
          <p:nvSpPr>
            <p:cNvPr id="18" name="TextBox 17"/>
            <p:cNvSpPr txBox="1"/>
            <p:nvPr>
              <p:custDataLst>
                <p:tags r:id="rId6"/>
              </p:custDataLst>
            </p:nvPr>
          </p:nvSpPr>
          <p:spPr>
            <a:xfrm>
              <a:off x="4771379" y="1905000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0" dirty="0"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977975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Peer Instruction Question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Using our </a:t>
                </a:r>
                <a:r>
                  <a:rPr lang="en-US" b="1" dirty="0"/>
                  <a:t>8-bit</a:t>
                </a:r>
                <a:r>
                  <a:rPr lang="en-US" dirty="0"/>
                  <a:t> representation, what value gets stored when we try to encode </a:t>
                </a:r>
                <a:r>
                  <a:rPr lang="en-US" b="1" dirty="0"/>
                  <a:t>384</a:t>
                </a:r>
                <a:r>
                  <a:rPr lang="en-US" dirty="0"/>
                  <a:t> = 2</a:t>
                </a:r>
                <a:r>
                  <a:rPr lang="en-US" baseline="30000" dirty="0"/>
                  <a:t>8 </a:t>
                </a:r>
                <a:r>
                  <a:rPr lang="en-US" dirty="0"/>
                  <a:t>+ 2</a:t>
                </a:r>
                <a:r>
                  <a:rPr lang="en-US" baseline="30000" dirty="0"/>
                  <a:t>7</a:t>
                </a:r>
                <a:r>
                  <a:rPr lang="en-US" dirty="0"/>
                  <a:t>?</a:t>
                </a:r>
              </a:p>
              <a:p>
                <a:pPr lvl="1"/>
                <a:endParaRPr lang="en-US" dirty="0"/>
              </a:p>
              <a:p>
                <a:pPr marL="685800" lvl="2" indent="0">
                  <a:buNone/>
                </a:pPr>
                <a:endParaRPr lang="en-US" dirty="0"/>
              </a:p>
              <a:p>
                <a:pPr lvl="1"/>
                <a:endParaRPr lang="en-US" dirty="0"/>
              </a:p>
              <a:p>
                <a:pPr lvl="2"/>
                <a:endParaRPr lang="en-US" dirty="0"/>
              </a:p>
              <a:p>
                <a:pPr marL="914400" indent="-514350">
                  <a:buSzPct val="100000"/>
                  <a:buFont typeface="+mj-lt"/>
                  <a:buAutoNum type="alphaUcPeriod"/>
                </a:pPr>
                <a:r>
                  <a:rPr lang="en-US" b="1" dirty="0">
                    <a:solidFill>
                      <a:srgbClr val="FF9900"/>
                    </a:solidFill>
                  </a:rPr>
                  <a:t>+ 256</a:t>
                </a:r>
                <a:endParaRPr lang="en-US" b="1" baseline="-25000" dirty="0">
                  <a:solidFill>
                    <a:srgbClr val="FF9900"/>
                  </a:solidFill>
                </a:endParaRPr>
              </a:p>
              <a:p>
                <a:pPr marL="914400" indent="-514350">
                  <a:buSzPct val="100000"/>
                  <a:buFont typeface="+mj-lt"/>
                  <a:buAutoNum type="alphaUcPeriod"/>
                </a:pPr>
                <a:r>
                  <a:rPr lang="en-US" b="1" dirty="0">
                    <a:solidFill>
                      <a:srgbClr val="00B050"/>
                    </a:solidFill>
                  </a:rPr>
                  <a:t>+ 384</a:t>
                </a:r>
                <a:endParaRPr lang="en-US" b="1" baseline="-25000" dirty="0">
                  <a:solidFill>
                    <a:srgbClr val="00B050"/>
                  </a:solidFill>
                </a:endParaRPr>
              </a:p>
              <a:p>
                <a:pPr marL="914400" indent="-514350">
                  <a:buSzPct val="100000"/>
                  <a:buFont typeface="+mj-lt"/>
                  <a:buAutoNum type="alphaUcPeriod"/>
                </a:pPr>
                <a:r>
                  <a:rPr lang="en-US" b="1" dirty="0">
                    <a:solidFill>
                      <a:srgbClr val="FF3399"/>
                    </a:solidFill>
                  </a:rPr>
                  <a:t>+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3399"/>
                        </a:solidFill>
                        <a:latin typeface="Cambria Math" panose="02040503050406030204" pitchFamily="18" charset="0"/>
                      </a:rPr>
                      <m:t>∞</m:t>
                    </m:r>
                  </m:oMath>
                </a14:m>
                <a:endParaRPr lang="en-US" b="1" baseline="-25000" dirty="0">
                  <a:solidFill>
                    <a:srgbClr val="FF3399"/>
                  </a:solidFill>
                </a:endParaRPr>
              </a:p>
              <a:p>
                <a:pPr marL="914400" indent="-514350">
                  <a:buSzPct val="100000"/>
                  <a:buFont typeface="+mj-lt"/>
                  <a:buAutoNum type="alphaUcPeriod"/>
                </a:pPr>
                <a:r>
                  <a:rPr lang="en-US" b="1" dirty="0" err="1">
                    <a:solidFill>
                      <a:srgbClr val="00B0F0"/>
                    </a:solidFill>
                  </a:rPr>
                  <a:t>NaN</a:t>
                </a:r>
                <a:endParaRPr lang="en-US" b="1" baseline="-25000" dirty="0">
                  <a:solidFill>
                    <a:srgbClr val="00B0F0"/>
                  </a:solidFill>
                </a:endParaRPr>
              </a:p>
              <a:p>
                <a:pPr marL="914400" indent="-514350">
                  <a:buSzPct val="100000"/>
                  <a:buFont typeface="+mj-lt"/>
                  <a:buAutoNum type="alphaUcPeriod"/>
                </a:pPr>
                <a:r>
                  <a:rPr lang="en-US" b="1" dirty="0">
                    <a:solidFill>
                      <a:srgbClr val="996633"/>
                    </a:solidFill>
                  </a:rPr>
                  <a:t>We’re lost…</a:t>
                </a:r>
                <a:endParaRPr lang="en-US" b="1" baseline="-25000" dirty="0">
                  <a:solidFill>
                    <a:srgbClr val="996633"/>
                  </a:solidFill>
                </a:endParaRPr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8"/>
                <a:stretch>
                  <a:fillRect l="-303" t="-1018" b="-63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F8D93-0595-48F0-80B2-30676001FDF5}" type="slidenum">
              <a:rPr lang="en-US" smtClean="0"/>
              <a:t>8</a:t>
            </a:fld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3200400" y="2377440"/>
            <a:ext cx="2692400" cy="817265"/>
            <a:chOff x="2717800" y="1549400"/>
            <a:chExt cx="2692400" cy="817265"/>
          </a:xfrm>
        </p:grpSpPr>
        <p:sp>
          <p:nvSpPr>
            <p:cNvPr id="13" name="Rectangle 5"/>
            <p:cNvSpPr>
              <a:spLocks noChangeArrowheads="1"/>
            </p:cNvSpPr>
            <p:nvPr>
              <p:custDataLst>
                <p:tags r:id="rId1"/>
              </p:custDataLst>
            </p:nvPr>
          </p:nvSpPr>
          <p:spPr bwMode="auto">
            <a:xfrm>
              <a:off x="2717800" y="1549400"/>
              <a:ext cx="355600" cy="355600"/>
            </a:xfrm>
            <a:prstGeom prst="rect">
              <a:avLst/>
            </a:prstGeom>
            <a:solidFill>
              <a:srgbClr val="FFFF99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S</a:t>
              </a:r>
            </a:p>
          </p:txBody>
        </p:sp>
        <p:sp>
          <p:nvSpPr>
            <p:cNvPr id="14" name="Rectangle 6"/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3073400" y="1549400"/>
              <a:ext cx="1371600" cy="35560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E</a:t>
              </a:r>
            </a:p>
          </p:txBody>
        </p:sp>
        <p:sp>
          <p:nvSpPr>
            <p:cNvPr id="15" name="Rectangle 7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4445000" y="1549400"/>
              <a:ext cx="965200" cy="3556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M</a:t>
              </a:r>
            </a:p>
          </p:txBody>
        </p:sp>
        <p:sp>
          <p:nvSpPr>
            <p:cNvPr id="16" name="TextBox 15"/>
            <p:cNvSpPr txBox="1"/>
            <p:nvPr>
              <p:custDataLst>
                <p:tags r:id="rId4"/>
              </p:custDataLst>
            </p:nvPr>
          </p:nvSpPr>
          <p:spPr>
            <a:xfrm>
              <a:off x="2721698" y="1905000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0" dirty="0"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17" name="TextBox 16"/>
            <p:cNvSpPr txBox="1"/>
            <p:nvPr>
              <p:custDataLst>
                <p:tags r:id="rId5"/>
              </p:custDataLst>
            </p:nvPr>
          </p:nvSpPr>
          <p:spPr>
            <a:xfrm>
              <a:off x="3589001" y="1905000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0" dirty="0"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  <p:sp>
          <p:nvSpPr>
            <p:cNvPr id="18" name="TextBox 17"/>
            <p:cNvSpPr txBox="1"/>
            <p:nvPr>
              <p:custDataLst>
                <p:tags r:id="rId6"/>
              </p:custDataLst>
            </p:nvPr>
          </p:nvSpPr>
          <p:spPr>
            <a:xfrm>
              <a:off x="4771379" y="1905000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0" dirty="0"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185483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Distribution of Values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ranges are NOT representable?</a:t>
            </a:r>
          </a:p>
          <a:p>
            <a:pPr lvl="1"/>
            <a:r>
              <a:rPr lang="en-US" dirty="0"/>
              <a:t>Between largest norm and infinity</a:t>
            </a:r>
          </a:p>
          <a:p>
            <a:pPr lvl="1"/>
            <a:r>
              <a:rPr lang="en-US" dirty="0"/>
              <a:t>Between zero and smallest </a:t>
            </a:r>
            <a:r>
              <a:rPr lang="en-US" dirty="0" err="1"/>
              <a:t>denorm</a:t>
            </a:r>
            <a:endParaRPr lang="en-US" dirty="0"/>
          </a:p>
          <a:p>
            <a:pPr lvl="1"/>
            <a:r>
              <a:rPr lang="en-US" dirty="0"/>
              <a:t>Between norm numbers?</a:t>
            </a:r>
          </a:p>
          <a:p>
            <a:r>
              <a:rPr lang="en-US" dirty="0"/>
              <a:t>Given a FP number, what’s the bit pattern of the next largest representable number?</a:t>
            </a:r>
          </a:p>
          <a:p>
            <a:pPr lvl="1"/>
            <a:r>
              <a:rPr lang="en-US" dirty="0"/>
              <a:t>What is this “step” when </a:t>
            </a:r>
            <a:r>
              <a:rPr lang="en-US" dirty="0" err="1">
                <a:solidFill>
                  <a:srgbClr val="0070C0"/>
                </a:solidFill>
              </a:rPr>
              <a:t>Exp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= 0?</a:t>
            </a:r>
          </a:p>
          <a:p>
            <a:pPr lvl="1"/>
            <a:r>
              <a:rPr lang="en-US" dirty="0"/>
              <a:t>What is this “step” when </a:t>
            </a:r>
            <a:r>
              <a:rPr lang="en-US" dirty="0" err="1">
                <a:solidFill>
                  <a:srgbClr val="0070C0"/>
                </a:solidFill>
              </a:rPr>
              <a:t>Exp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dirty="0"/>
              <a:t>= 100?</a:t>
            </a:r>
          </a:p>
          <a:p>
            <a:r>
              <a:rPr lang="en-US" dirty="0"/>
              <a:t>Distribution of values is denser toward zero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F8D93-0595-48F0-80B2-30676001FDF5}" type="slidenum">
              <a:rPr lang="en-US" smtClean="0"/>
              <a:t>9</a:t>
            </a:fld>
            <a:endParaRPr lang="en-US"/>
          </a:p>
        </p:txBody>
      </p:sp>
      <p:graphicFrame>
        <p:nvGraphicFramePr>
          <p:cNvPr id="5" name="Object 1024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914400" y="5669280"/>
          <a:ext cx="7315200" cy="992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5" name="Worksheet" r:id="rId4" imgW="8448581" imgH="1057480" progId="Excel.Sheet.8">
                  <p:embed/>
                </p:oleObj>
              </mc:Choice>
              <mc:Fallback>
                <p:oleObj name="Worksheet" r:id="rId4" imgW="8448581" imgH="1057480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5669280"/>
                        <a:ext cx="7315200" cy="992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623560" y="1862878"/>
            <a:ext cx="3474720" cy="1371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576"/>
              </a:spcBef>
            </a:pPr>
            <a:r>
              <a:rPr lang="en-US" sz="2400" dirty="0">
                <a:solidFill>
                  <a:srgbClr val="FF0000"/>
                </a:solidFill>
                <a:latin typeface="Calibri" pitchFamily="34" charset="0"/>
              </a:rPr>
              <a:t>Overflow</a:t>
            </a:r>
            <a:r>
              <a:rPr lang="en-US" sz="2400" b="0" dirty="0">
                <a:solidFill>
                  <a:srgbClr val="FF0000"/>
                </a:solidFill>
                <a:latin typeface="Calibri" pitchFamily="34" charset="0"/>
              </a:rPr>
              <a:t> (</a:t>
            </a:r>
            <a:r>
              <a:rPr lang="en-US" sz="2400" b="0" dirty="0" err="1">
                <a:solidFill>
                  <a:srgbClr val="FF0000"/>
                </a:solidFill>
                <a:latin typeface="Calibri" pitchFamily="34" charset="0"/>
              </a:rPr>
              <a:t>Exp</a:t>
            </a:r>
            <a:r>
              <a:rPr lang="en-US" sz="2400" b="0" dirty="0">
                <a:solidFill>
                  <a:srgbClr val="FF0000"/>
                </a:solidFill>
                <a:latin typeface="Calibri" pitchFamily="34" charset="0"/>
              </a:rPr>
              <a:t> too large)</a:t>
            </a:r>
          </a:p>
          <a:p>
            <a:pPr>
              <a:spcBef>
                <a:spcPts val="576"/>
              </a:spcBef>
            </a:pPr>
            <a:r>
              <a:rPr lang="en-US" sz="2400" dirty="0">
                <a:solidFill>
                  <a:srgbClr val="FF0000"/>
                </a:solidFill>
                <a:latin typeface="Calibri" pitchFamily="34" charset="0"/>
              </a:rPr>
              <a:t>Underflow </a:t>
            </a:r>
            <a:r>
              <a:rPr lang="en-US" sz="2400" b="0" dirty="0">
                <a:solidFill>
                  <a:srgbClr val="FF0000"/>
                </a:solidFill>
                <a:latin typeface="Calibri" pitchFamily="34" charset="0"/>
              </a:rPr>
              <a:t>(</a:t>
            </a:r>
            <a:r>
              <a:rPr lang="en-US" sz="2400" b="0" dirty="0" err="1">
                <a:solidFill>
                  <a:srgbClr val="FF0000"/>
                </a:solidFill>
                <a:latin typeface="Calibri" pitchFamily="34" charset="0"/>
              </a:rPr>
              <a:t>Exp</a:t>
            </a:r>
            <a:r>
              <a:rPr lang="en-US" sz="2400" b="0" dirty="0">
                <a:solidFill>
                  <a:srgbClr val="FF0000"/>
                </a:solidFill>
                <a:latin typeface="Calibri" pitchFamily="34" charset="0"/>
              </a:rPr>
              <a:t> too small)</a:t>
            </a:r>
            <a:endParaRPr lang="en-US" sz="2400" dirty="0">
              <a:solidFill>
                <a:srgbClr val="FF0000"/>
              </a:solidFill>
              <a:latin typeface="Calibri" pitchFamily="34" charset="0"/>
            </a:endParaRPr>
          </a:p>
          <a:p>
            <a:pPr>
              <a:spcBef>
                <a:spcPts val="576"/>
              </a:spcBef>
            </a:pPr>
            <a:r>
              <a:rPr lang="en-US" sz="2400" dirty="0">
                <a:solidFill>
                  <a:srgbClr val="FF0000"/>
                </a:solidFill>
                <a:latin typeface="Calibri" pitchFamily="34" charset="0"/>
              </a:rPr>
              <a:t>Rounding</a:t>
            </a:r>
          </a:p>
        </p:txBody>
      </p:sp>
    </p:spTree>
    <p:extLst>
      <p:ext uri="{BB962C8B-B14F-4D97-AF65-F5344CB8AC3E}">
        <p14:creationId xmlns:p14="http://schemas.microsoft.com/office/powerpoint/2010/main" val="1394846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UWTheme-351-Au18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4B2A85"/>
      </a:hlink>
      <a:folHlink>
        <a:srgbClr val="DED4FF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sz="2000" smtClean="0">
            <a:solidFill>
              <a:srgbClr val="C00000"/>
            </a:solidFill>
            <a:latin typeface="Calibri" charset="0"/>
            <a:ea typeface="Calibri" charset="0"/>
            <a:cs typeface="Calibri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UWTheme-351-Au18" id="{5C6D7646-6FE6-4EA9-9440-0A3D5C463217}" vid="{2D96F9FA-743E-48FB-9478-12DCF3A4ECC5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UWTheme-351-Au18</Template>
  <TotalTime>33587</TotalTime>
  <Words>1652</Words>
  <Application>Microsoft Macintosh PowerPoint</Application>
  <PresentationFormat>On-screen Show (4:3)</PresentationFormat>
  <Paragraphs>279</Paragraphs>
  <Slides>19</Slides>
  <Notes>15</Notes>
  <HiddenSlides>0</HiddenSlides>
  <MMClips>0</MMClips>
  <ScaleCrop>false</ScaleCrop>
  <HeadingPairs>
    <vt:vector size="8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32" baseType="lpstr">
      <vt:lpstr>.AppleSystemUIFont</vt:lpstr>
      <vt:lpstr>Arial</vt:lpstr>
      <vt:lpstr>Arial Narrow</vt:lpstr>
      <vt:lpstr>Calibri</vt:lpstr>
      <vt:lpstr>Cambria Math</vt:lpstr>
      <vt:lpstr>Courier New</vt:lpstr>
      <vt:lpstr>Helvetica Neue Regular</vt:lpstr>
      <vt:lpstr>Roboto</vt:lpstr>
      <vt:lpstr>Roboto Regular</vt:lpstr>
      <vt:lpstr>Times New Roman</vt:lpstr>
      <vt:lpstr>Wingdings</vt:lpstr>
      <vt:lpstr>UWTheme-351-Au18</vt:lpstr>
      <vt:lpstr>Worksheet</vt:lpstr>
      <vt:lpstr>Floating Point II </vt:lpstr>
      <vt:lpstr>Denorm Numbers</vt:lpstr>
      <vt:lpstr>Other Special Cases</vt:lpstr>
      <vt:lpstr>Floating Point Encoding Summary</vt:lpstr>
      <vt:lpstr>Floating point topics</vt:lpstr>
      <vt:lpstr>Tiny Floating Point Representation</vt:lpstr>
      <vt:lpstr>Peer Instruction Question</vt:lpstr>
      <vt:lpstr>Peer Instruction Question</vt:lpstr>
      <vt:lpstr>Distribution of Values</vt:lpstr>
      <vt:lpstr>Floating Point Rounding</vt:lpstr>
      <vt:lpstr>Floating Point Operations:  Basic Idea</vt:lpstr>
      <vt:lpstr>Mathematical Properties of FP Operations</vt:lpstr>
      <vt:lpstr>Floating point topics</vt:lpstr>
      <vt:lpstr>Floating Point in C</vt:lpstr>
      <vt:lpstr>Floating Point Conversions in C</vt:lpstr>
      <vt:lpstr>Peer Instruction Question</vt:lpstr>
      <vt:lpstr>Floating Point and the Programmer</vt:lpstr>
      <vt:lpstr>Floating Point Summary</vt:lpstr>
      <vt:lpstr>Number Representation Really Matters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 1st Lecture, Jan. 12th</dc:title>
  <dc:creator>Markus Pueschel</dc:creator>
  <dc:description>Redesign of slides created by Randal E. Bryant and David R. O'Hallaron</dc:description>
  <cp:lastModifiedBy>Arrvindh Shriraman</cp:lastModifiedBy>
  <cp:revision>791</cp:revision>
  <cp:lastPrinted>2017-11-01T02:01:01Z</cp:lastPrinted>
  <dcterms:created xsi:type="dcterms:W3CDTF">2012-04-05T08:21:32Z</dcterms:created>
  <dcterms:modified xsi:type="dcterms:W3CDTF">2020-08-27T18:15:57Z</dcterms:modified>
</cp:coreProperties>
</file>