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5" r:id="rId1"/>
  </p:sldMasterIdLst>
  <p:notesMasterIdLst>
    <p:notesMasterId r:id="rId30"/>
  </p:notesMasterIdLst>
  <p:handoutMasterIdLst>
    <p:handoutMasterId r:id="rId31"/>
  </p:handoutMasterIdLst>
  <p:sldIdLst>
    <p:sldId id="264" r:id="rId2"/>
    <p:sldId id="257" r:id="rId3"/>
    <p:sldId id="265" r:id="rId4"/>
    <p:sldId id="266" r:id="rId5"/>
    <p:sldId id="267" r:id="rId6"/>
    <p:sldId id="268" r:id="rId7"/>
    <p:sldId id="269" r:id="rId8"/>
    <p:sldId id="270" r:id="rId9"/>
    <p:sldId id="271" r:id="rId10"/>
    <p:sldId id="272" r:id="rId11"/>
    <p:sldId id="273" r:id="rId12"/>
    <p:sldId id="277" r:id="rId13"/>
    <p:sldId id="278" r:id="rId14"/>
    <p:sldId id="279" r:id="rId15"/>
    <p:sldId id="280" r:id="rId16"/>
    <p:sldId id="281" r:id="rId17"/>
    <p:sldId id="282" r:id="rId18"/>
    <p:sldId id="285" r:id="rId19"/>
    <p:sldId id="286" r:id="rId20"/>
    <p:sldId id="287" r:id="rId21"/>
    <p:sldId id="288" r:id="rId22"/>
    <p:sldId id="289" r:id="rId23"/>
    <p:sldId id="290" r:id="rId24"/>
    <p:sldId id="291" r:id="rId25"/>
    <p:sldId id="294" r:id="rId26"/>
    <p:sldId id="295" r:id="rId27"/>
    <p:sldId id="296" r:id="rId28"/>
    <p:sldId id="297" r:id="rId29"/>
  </p:sldIdLst>
  <p:sldSz cx="9144000" cy="6858000" type="screen4x3"/>
  <p:notesSz cx="9144000" cy="6858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4B2A85"/>
    <a:srgbClr val="F6F5B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8621" autoAdjust="0"/>
    <p:restoredTop sz="74082" autoAdjust="0"/>
  </p:normalViewPr>
  <p:slideViewPr>
    <p:cSldViewPr snapToGrid="0">
      <p:cViewPr varScale="1">
        <p:scale>
          <a:sx n="93" d="100"/>
          <a:sy n="93" d="100"/>
        </p:scale>
        <p:origin x="2552" y="200"/>
      </p:cViewPr>
      <p:guideLst/>
    </p:cSldViewPr>
  </p:slideViewPr>
  <p:notesTextViewPr>
    <p:cViewPr>
      <p:scale>
        <a:sx n="1" d="1"/>
        <a:sy n="1" d="1"/>
      </p:scale>
      <p:origin x="0" y="0"/>
    </p:cViewPr>
  </p:notesTextViewPr>
  <p:notesViewPr>
    <p:cSldViewPr snapToGrid="0">
      <p:cViewPr varScale="1">
        <p:scale>
          <a:sx n="125" d="100"/>
          <a:sy n="125" d="100"/>
        </p:scale>
        <p:origin x="2160" y="168"/>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microsoft.com/office/2016/11/relationships/changesInfo" Target="changesInfos/changesInfo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 Id="rId35" Type="http://schemas.openxmlformats.org/officeDocument/2006/relationships/tableStyles" Target="tableStyles.xml"/><Relationship Id="rId8" Type="http://schemas.openxmlformats.org/officeDocument/2006/relationships/slide" Target="slides/slide7.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ax Willsey" userId="4991600_tp_dropbox" providerId="OAuth2" clId="{1BCA0AE7-DFC2-B94F-BED1-B20CC8733D57}"/>
    <pc:docChg chg="custSel modSld">
      <pc:chgData name="Max Willsey" userId="4991600_tp_dropbox" providerId="OAuth2" clId="{1BCA0AE7-DFC2-B94F-BED1-B20CC8733D57}" dt="2019-02-22T17:21:38.291" v="0" actId="7634"/>
      <pc:docMkLst>
        <pc:docMk/>
      </pc:docMkLst>
      <pc:sldChg chg="addSp">
        <pc:chgData name="Max Willsey" userId="4991600_tp_dropbox" providerId="OAuth2" clId="{1BCA0AE7-DFC2-B94F-BED1-B20CC8733D57}" dt="2019-02-22T17:21:38.291" v="0" actId="7634"/>
        <pc:sldMkLst>
          <pc:docMk/>
          <pc:sldMk cId="2914082664" sldId="279"/>
        </pc:sldMkLst>
        <pc:inkChg chg="add">
          <ac:chgData name="Max Willsey" userId="4991600_tp_dropbox" providerId="OAuth2" clId="{1BCA0AE7-DFC2-B94F-BED1-B20CC8733D57}" dt="2019-02-22T17:21:38.291" v="0" actId="7634"/>
          <ac:inkMkLst>
            <pc:docMk/>
            <pc:sldMk cId="2914082664" sldId="279"/>
            <ac:inkMk id="5" creationId="{0940287E-7B70-C341-B2E1-A79D1AC87272}"/>
          </ac:inkMkLst>
        </pc:inkChg>
      </pc:sldChg>
      <pc:sldChg chg="addSp">
        <pc:chgData name="Max Willsey" userId="4991600_tp_dropbox" providerId="OAuth2" clId="{1BCA0AE7-DFC2-B94F-BED1-B20CC8733D57}" dt="2019-02-22T17:21:38.291" v="0" actId="7634"/>
        <pc:sldMkLst>
          <pc:docMk/>
          <pc:sldMk cId="1109235355" sldId="317"/>
        </pc:sldMkLst>
        <pc:inkChg chg="add">
          <ac:chgData name="Max Willsey" userId="4991600_tp_dropbox" providerId="OAuth2" clId="{1BCA0AE7-DFC2-B94F-BED1-B20CC8733D57}" dt="2019-02-22T17:21:38.291" v="0" actId="7634"/>
          <ac:inkMkLst>
            <pc:docMk/>
            <pc:sldMk cId="1109235355" sldId="317"/>
            <ac:inkMk id="6" creationId="{DBD346FD-6503-AD4C-A880-3E3AA8E50F6F}"/>
          </ac:inkMkLst>
        </pc:inkChg>
      </pc:sldChg>
      <pc:sldChg chg="addSp">
        <pc:chgData name="Max Willsey" userId="4991600_tp_dropbox" providerId="OAuth2" clId="{1BCA0AE7-DFC2-B94F-BED1-B20CC8733D57}" dt="2019-02-22T17:21:38.291" v="0" actId="7634"/>
        <pc:sldMkLst>
          <pc:docMk/>
          <pc:sldMk cId="3807180285" sldId="318"/>
        </pc:sldMkLst>
        <pc:inkChg chg="add">
          <ac:chgData name="Max Willsey" userId="4991600_tp_dropbox" providerId="OAuth2" clId="{1BCA0AE7-DFC2-B94F-BED1-B20CC8733D57}" dt="2019-02-22T17:21:38.291" v="0" actId="7634"/>
          <ac:inkMkLst>
            <pc:docMk/>
            <pc:sldMk cId="3807180285" sldId="318"/>
            <ac:inkMk id="2" creationId="{914FF5DD-E667-9B43-ACAF-4242861A22E6}"/>
          </ac:inkMkLst>
        </pc:inkChg>
      </pc:sldChg>
      <pc:sldChg chg="addSp">
        <pc:chgData name="Max Willsey" userId="4991600_tp_dropbox" providerId="OAuth2" clId="{1BCA0AE7-DFC2-B94F-BED1-B20CC8733D57}" dt="2019-02-22T17:21:38.291" v="0" actId="7634"/>
        <pc:sldMkLst>
          <pc:docMk/>
          <pc:sldMk cId="3757140407" sldId="320"/>
        </pc:sldMkLst>
        <pc:inkChg chg="add">
          <ac:chgData name="Max Willsey" userId="4991600_tp_dropbox" providerId="OAuth2" clId="{1BCA0AE7-DFC2-B94F-BED1-B20CC8733D57}" dt="2019-02-22T17:21:38.291" v="0" actId="7634"/>
          <ac:inkMkLst>
            <pc:docMk/>
            <pc:sldMk cId="3757140407" sldId="320"/>
            <ac:inkMk id="2" creationId="{E48BF754-88A4-9246-9AE2-5BC87EB19CBA}"/>
          </ac:inkMkLst>
        </pc:inkChg>
      </pc:sldChg>
      <pc:sldChg chg="addSp">
        <pc:chgData name="Max Willsey" userId="4991600_tp_dropbox" providerId="OAuth2" clId="{1BCA0AE7-DFC2-B94F-BED1-B20CC8733D57}" dt="2019-02-22T17:21:38.291" v="0" actId="7634"/>
        <pc:sldMkLst>
          <pc:docMk/>
          <pc:sldMk cId="1850605541" sldId="322"/>
        </pc:sldMkLst>
        <pc:inkChg chg="add">
          <ac:chgData name="Max Willsey" userId="4991600_tp_dropbox" providerId="OAuth2" clId="{1BCA0AE7-DFC2-B94F-BED1-B20CC8733D57}" dt="2019-02-22T17:21:38.291" v="0" actId="7634"/>
          <ac:inkMkLst>
            <pc:docMk/>
            <pc:sldMk cId="1850605541" sldId="322"/>
            <ac:inkMk id="7" creationId="{4FD3D1CD-E15F-AD44-B404-A670CE782AC8}"/>
          </ac:inkMkLst>
        </pc:inkChg>
      </pc:sldChg>
      <pc:sldChg chg="addSp">
        <pc:chgData name="Max Willsey" userId="4991600_tp_dropbox" providerId="OAuth2" clId="{1BCA0AE7-DFC2-B94F-BED1-B20CC8733D57}" dt="2019-02-22T17:21:38.291" v="0" actId="7634"/>
        <pc:sldMkLst>
          <pc:docMk/>
          <pc:sldMk cId="101056570" sldId="323"/>
        </pc:sldMkLst>
        <pc:inkChg chg="add">
          <ac:chgData name="Max Willsey" userId="4991600_tp_dropbox" providerId="OAuth2" clId="{1BCA0AE7-DFC2-B94F-BED1-B20CC8733D57}" dt="2019-02-22T17:21:38.291" v="0" actId="7634"/>
          <ac:inkMkLst>
            <pc:docMk/>
            <pc:sldMk cId="101056570" sldId="323"/>
            <ac:inkMk id="2" creationId="{B5D026C8-E938-F443-A820-6462F6E86431}"/>
          </ac:inkMkLst>
        </pc:inkChg>
      </pc:sldChg>
      <pc:sldChg chg="addSp">
        <pc:chgData name="Max Willsey" userId="4991600_tp_dropbox" providerId="OAuth2" clId="{1BCA0AE7-DFC2-B94F-BED1-B20CC8733D57}" dt="2019-02-22T17:21:38.291" v="0" actId="7634"/>
        <pc:sldMkLst>
          <pc:docMk/>
          <pc:sldMk cId="1935481891" sldId="325"/>
        </pc:sldMkLst>
        <pc:inkChg chg="add">
          <ac:chgData name="Max Willsey" userId="4991600_tp_dropbox" providerId="OAuth2" clId="{1BCA0AE7-DFC2-B94F-BED1-B20CC8733D57}" dt="2019-02-22T17:21:38.291" v="0" actId="7634"/>
          <ac:inkMkLst>
            <pc:docMk/>
            <pc:sldMk cId="1935481891" sldId="325"/>
            <ac:inkMk id="8" creationId="{E458B38F-886C-CB4F-8958-50B19F0392A3}"/>
          </ac:inkMkLst>
        </pc:inkChg>
      </pc:sldChg>
      <pc:sldChg chg="addSp">
        <pc:chgData name="Max Willsey" userId="4991600_tp_dropbox" providerId="OAuth2" clId="{1BCA0AE7-DFC2-B94F-BED1-B20CC8733D57}" dt="2019-02-22T17:21:38.291" v="0" actId="7634"/>
        <pc:sldMkLst>
          <pc:docMk/>
          <pc:sldMk cId="257433728" sldId="326"/>
        </pc:sldMkLst>
        <pc:inkChg chg="add">
          <ac:chgData name="Max Willsey" userId="4991600_tp_dropbox" providerId="OAuth2" clId="{1BCA0AE7-DFC2-B94F-BED1-B20CC8733D57}" dt="2019-02-22T17:21:38.291" v="0" actId="7634"/>
          <ac:inkMkLst>
            <pc:docMk/>
            <pc:sldMk cId="257433728" sldId="326"/>
            <ac:inkMk id="2" creationId="{790900BD-5158-514C-8EB8-E1A15A2FD692}"/>
          </ac:inkMkLst>
        </pc:inkChg>
      </pc:sldChg>
      <pc:sldChg chg="addSp">
        <pc:chgData name="Max Willsey" userId="4991600_tp_dropbox" providerId="OAuth2" clId="{1BCA0AE7-DFC2-B94F-BED1-B20CC8733D57}" dt="2019-02-22T17:21:38.291" v="0" actId="7634"/>
        <pc:sldMkLst>
          <pc:docMk/>
          <pc:sldMk cId="508636036" sldId="327"/>
        </pc:sldMkLst>
        <pc:inkChg chg="add">
          <ac:chgData name="Max Willsey" userId="4991600_tp_dropbox" providerId="OAuth2" clId="{1BCA0AE7-DFC2-B94F-BED1-B20CC8733D57}" dt="2019-02-22T17:21:38.291" v="0" actId="7634"/>
          <ac:inkMkLst>
            <pc:docMk/>
            <pc:sldMk cId="508636036" sldId="327"/>
            <ac:inkMk id="5" creationId="{18D77546-728D-E147-A9B6-6C11900E22F3}"/>
          </ac:inkMkLst>
        </pc:inkChg>
      </pc:sldChg>
      <pc:sldChg chg="addSp">
        <pc:chgData name="Max Willsey" userId="4991600_tp_dropbox" providerId="OAuth2" clId="{1BCA0AE7-DFC2-B94F-BED1-B20CC8733D57}" dt="2019-02-22T17:21:38.291" v="0" actId="7634"/>
        <pc:sldMkLst>
          <pc:docMk/>
          <pc:sldMk cId="2801643253" sldId="328"/>
        </pc:sldMkLst>
        <pc:inkChg chg="add">
          <ac:chgData name="Max Willsey" userId="4991600_tp_dropbox" providerId="OAuth2" clId="{1BCA0AE7-DFC2-B94F-BED1-B20CC8733D57}" dt="2019-02-22T17:21:38.291" v="0" actId="7634"/>
          <ac:inkMkLst>
            <pc:docMk/>
            <pc:sldMk cId="2801643253" sldId="328"/>
            <ac:inkMk id="7" creationId="{01E539CA-58BC-B449-9305-379ECF8131A8}"/>
          </ac:inkMkLst>
        </pc:inkChg>
      </pc:sldChg>
      <pc:sldChg chg="addSp">
        <pc:chgData name="Max Willsey" userId="4991600_tp_dropbox" providerId="OAuth2" clId="{1BCA0AE7-DFC2-B94F-BED1-B20CC8733D57}" dt="2019-02-22T17:21:38.291" v="0" actId="7634"/>
        <pc:sldMkLst>
          <pc:docMk/>
          <pc:sldMk cId="3702433697" sldId="329"/>
        </pc:sldMkLst>
        <pc:inkChg chg="add">
          <ac:chgData name="Max Willsey" userId="4991600_tp_dropbox" providerId="OAuth2" clId="{1BCA0AE7-DFC2-B94F-BED1-B20CC8733D57}" dt="2019-02-22T17:21:38.291" v="0" actId="7634"/>
          <ac:inkMkLst>
            <pc:docMk/>
            <pc:sldMk cId="3702433697" sldId="329"/>
            <ac:inkMk id="7" creationId="{A7824DE6-11BF-5144-BECD-18B9EF027C11}"/>
          </ac:inkMkLst>
        </pc:inkChg>
      </pc:sldChg>
      <pc:sldChg chg="addSp">
        <pc:chgData name="Max Willsey" userId="4991600_tp_dropbox" providerId="OAuth2" clId="{1BCA0AE7-DFC2-B94F-BED1-B20CC8733D57}" dt="2019-02-22T17:21:38.291" v="0" actId="7634"/>
        <pc:sldMkLst>
          <pc:docMk/>
          <pc:sldMk cId="444485535" sldId="331"/>
        </pc:sldMkLst>
        <pc:inkChg chg="add">
          <ac:chgData name="Max Willsey" userId="4991600_tp_dropbox" providerId="OAuth2" clId="{1BCA0AE7-DFC2-B94F-BED1-B20CC8733D57}" dt="2019-02-22T17:21:38.291" v="0" actId="7634"/>
          <ac:inkMkLst>
            <pc:docMk/>
            <pc:sldMk cId="444485535" sldId="331"/>
            <ac:inkMk id="5" creationId="{711384CD-B8C2-8E4B-902D-499744F6C05E}"/>
          </ac:inkMkLst>
        </pc:inkChg>
      </pc:sldChg>
      <pc:sldChg chg="addSp">
        <pc:chgData name="Max Willsey" userId="4991600_tp_dropbox" providerId="OAuth2" clId="{1BCA0AE7-DFC2-B94F-BED1-B20CC8733D57}" dt="2019-02-22T17:21:38.291" v="0" actId="7634"/>
        <pc:sldMkLst>
          <pc:docMk/>
          <pc:sldMk cId="2202795708" sldId="332"/>
        </pc:sldMkLst>
        <pc:inkChg chg="add">
          <ac:chgData name="Max Willsey" userId="4991600_tp_dropbox" providerId="OAuth2" clId="{1BCA0AE7-DFC2-B94F-BED1-B20CC8733D57}" dt="2019-02-22T17:21:38.291" v="0" actId="7634"/>
          <ac:inkMkLst>
            <pc:docMk/>
            <pc:sldMk cId="2202795708" sldId="332"/>
            <ac:inkMk id="3" creationId="{761877C9-0602-EB4B-A018-8B4F9A209173}"/>
          </ac:inkMkLst>
        </pc:inkChg>
      </pc:sldChg>
      <pc:sldChg chg="addSp">
        <pc:chgData name="Max Willsey" userId="4991600_tp_dropbox" providerId="OAuth2" clId="{1BCA0AE7-DFC2-B94F-BED1-B20CC8733D57}" dt="2019-02-22T17:21:38.291" v="0" actId="7634"/>
        <pc:sldMkLst>
          <pc:docMk/>
          <pc:sldMk cId="227888381" sldId="333"/>
        </pc:sldMkLst>
        <pc:inkChg chg="add">
          <ac:chgData name="Max Willsey" userId="4991600_tp_dropbox" providerId="OAuth2" clId="{1BCA0AE7-DFC2-B94F-BED1-B20CC8733D57}" dt="2019-02-22T17:21:38.291" v="0" actId="7634"/>
          <ac:inkMkLst>
            <pc:docMk/>
            <pc:sldMk cId="227888381" sldId="333"/>
            <ac:inkMk id="3" creationId="{1BC79189-D25D-2D4F-A777-9C52E4FC0B29}"/>
          </ac:inkMkLst>
        </pc:inkChg>
      </pc:sldChg>
      <pc:sldChg chg="addSp">
        <pc:chgData name="Max Willsey" userId="4991600_tp_dropbox" providerId="OAuth2" clId="{1BCA0AE7-DFC2-B94F-BED1-B20CC8733D57}" dt="2019-02-22T17:21:38.291" v="0" actId="7634"/>
        <pc:sldMkLst>
          <pc:docMk/>
          <pc:sldMk cId="1975158620" sldId="334"/>
        </pc:sldMkLst>
        <pc:inkChg chg="add">
          <ac:chgData name="Max Willsey" userId="4991600_tp_dropbox" providerId="OAuth2" clId="{1BCA0AE7-DFC2-B94F-BED1-B20CC8733D57}" dt="2019-02-22T17:21:38.291" v="0" actId="7634"/>
          <ac:inkMkLst>
            <pc:docMk/>
            <pc:sldMk cId="1975158620" sldId="334"/>
            <ac:inkMk id="3" creationId="{8167C4D8-8699-9C4A-8B87-3AFEC0771F76}"/>
          </ac:inkMkLst>
        </pc:inkChg>
      </pc:sldChg>
      <pc:sldChg chg="addSp">
        <pc:chgData name="Max Willsey" userId="4991600_tp_dropbox" providerId="OAuth2" clId="{1BCA0AE7-DFC2-B94F-BED1-B20CC8733D57}" dt="2019-02-22T17:21:38.291" v="0" actId="7634"/>
        <pc:sldMkLst>
          <pc:docMk/>
          <pc:sldMk cId="440798134" sldId="335"/>
        </pc:sldMkLst>
        <pc:inkChg chg="add">
          <ac:chgData name="Max Willsey" userId="4991600_tp_dropbox" providerId="OAuth2" clId="{1BCA0AE7-DFC2-B94F-BED1-B20CC8733D57}" dt="2019-02-22T17:21:38.291" v="0" actId="7634"/>
          <ac:inkMkLst>
            <pc:docMk/>
            <pc:sldMk cId="440798134" sldId="335"/>
            <ac:inkMk id="4" creationId="{1251DEB8-2745-8A44-AB45-245A9C43A543}"/>
          </ac:inkMkLst>
        </pc:inkChg>
      </pc:sldChg>
      <pc:sldChg chg="addSp">
        <pc:chgData name="Max Willsey" userId="4991600_tp_dropbox" providerId="OAuth2" clId="{1BCA0AE7-DFC2-B94F-BED1-B20CC8733D57}" dt="2019-02-22T17:21:38.291" v="0" actId="7634"/>
        <pc:sldMkLst>
          <pc:docMk/>
          <pc:sldMk cId="425352972" sldId="337"/>
        </pc:sldMkLst>
        <pc:inkChg chg="add">
          <ac:chgData name="Max Willsey" userId="4991600_tp_dropbox" providerId="OAuth2" clId="{1BCA0AE7-DFC2-B94F-BED1-B20CC8733D57}" dt="2019-02-22T17:21:38.291" v="0" actId="7634"/>
          <ac:inkMkLst>
            <pc:docMk/>
            <pc:sldMk cId="425352972" sldId="337"/>
            <ac:inkMk id="2" creationId="{E6F0E45B-FD71-6A4F-A636-31A3EE901D52}"/>
          </ac:inkMkLst>
        </pc:inkChg>
      </pc:sldChg>
      <pc:sldChg chg="addSp">
        <pc:chgData name="Max Willsey" userId="4991600_tp_dropbox" providerId="OAuth2" clId="{1BCA0AE7-DFC2-B94F-BED1-B20CC8733D57}" dt="2019-02-22T17:21:38.291" v="0" actId="7634"/>
        <pc:sldMkLst>
          <pc:docMk/>
          <pc:sldMk cId="3195082517" sldId="361"/>
        </pc:sldMkLst>
        <pc:inkChg chg="add">
          <ac:chgData name="Max Willsey" userId="4991600_tp_dropbox" providerId="OAuth2" clId="{1BCA0AE7-DFC2-B94F-BED1-B20CC8733D57}" dt="2019-02-22T17:21:38.291" v="0" actId="7634"/>
          <ac:inkMkLst>
            <pc:docMk/>
            <pc:sldMk cId="3195082517" sldId="361"/>
            <ac:inkMk id="4" creationId="{7FDCFC3B-A869-6144-8DB0-03FF34456FB8}"/>
          </ac:inkMkLst>
        </pc:inkChg>
      </pc:sldChg>
      <pc:sldChg chg="addSp">
        <pc:chgData name="Max Willsey" userId="4991600_tp_dropbox" providerId="OAuth2" clId="{1BCA0AE7-DFC2-B94F-BED1-B20CC8733D57}" dt="2019-02-22T17:21:38.291" v="0" actId="7634"/>
        <pc:sldMkLst>
          <pc:docMk/>
          <pc:sldMk cId="713897528" sldId="364"/>
        </pc:sldMkLst>
        <pc:inkChg chg="add">
          <ac:chgData name="Max Willsey" userId="4991600_tp_dropbox" providerId="OAuth2" clId="{1BCA0AE7-DFC2-B94F-BED1-B20CC8733D57}" dt="2019-02-22T17:21:38.291" v="0" actId="7634"/>
          <ac:inkMkLst>
            <pc:docMk/>
            <pc:sldMk cId="713897528" sldId="364"/>
            <ac:inkMk id="7" creationId="{38155689-394C-134D-99CB-08EED90C495D}"/>
          </ac:inkMkLst>
        </pc:inkChg>
      </pc:sldChg>
      <pc:sldChg chg="addSp">
        <pc:chgData name="Max Willsey" userId="4991600_tp_dropbox" providerId="OAuth2" clId="{1BCA0AE7-DFC2-B94F-BED1-B20CC8733D57}" dt="2019-02-22T17:21:38.291" v="0" actId="7634"/>
        <pc:sldMkLst>
          <pc:docMk/>
          <pc:sldMk cId="2261646789" sldId="365"/>
        </pc:sldMkLst>
        <pc:inkChg chg="add">
          <ac:chgData name="Max Willsey" userId="4991600_tp_dropbox" providerId="OAuth2" clId="{1BCA0AE7-DFC2-B94F-BED1-B20CC8733D57}" dt="2019-02-22T17:21:38.291" v="0" actId="7634"/>
          <ac:inkMkLst>
            <pc:docMk/>
            <pc:sldMk cId="2261646789" sldId="365"/>
            <ac:inkMk id="3" creationId="{EEBD53F6-E10D-2844-B1A4-347A1CF5ADC9}"/>
          </ac:inkMkLst>
        </pc:inkChg>
      </pc:sldChg>
      <pc:sldChg chg="addSp">
        <pc:chgData name="Max Willsey" userId="4991600_tp_dropbox" providerId="OAuth2" clId="{1BCA0AE7-DFC2-B94F-BED1-B20CC8733D57}" dt="2019-02-22T17:21:38.291" v="0" actId="7634"/>
        <pc:sldMkLst>
          <pc:docMk/>
          <pc:sldMk cId="139144306" sldId="366"/>
        </pc:sldMkLst>
        <pc:inkChg chg="add">
          <ac:chgData name="Max Willsey" userId="4991600_tp_dropbox" providerId="OAuth2" clId="{1BCA0AE7-DFC2-B94F-BED1-B20CC8733D57}" dt="2019-02-22T17:21:38.291" v="0" actId="7634"/>
          <ac:inkMkLst>
            <pc:docMk/>
            <pc:sldMk cId="139144306" sldId="366"/>
            <ac:inkMk id="3" creationId="{27DBF149-4AC9-5347-8CB2-27F674E26BC7}"/>
          </ac:inkMkLst>
        </pc:inkChg>
      </pc:sldChg>
      <pc:sldChg chg="addSp">
        <pc:chgData name="Max Willsey" userId="4991600_tp_dropbox" providerId="OAuth2" clId="{1BCA0AE7-DFC2-B94F-BED1-B20CC8733D57}" dt="2019-02-22T17:21:38.291" v="0" actId="7634"/>
        <pc:sldMkLst>
          <pc:docMk/>
          <pc:sldMk cId="2126831592" sldId="367"/>
        </pc:sldMkLst>
        <pc:inkChg chg="add">
          <ac:chgData name="Max Willsey" userId="4991600_tp_dropbox" providerId="OAuth2" clId="{1BCA0AE7-DFC2-B94F-BED1-B20CC8733D57}" dt="2019-02-22T17:21:38.291" v="0" actId="7634"/>
          <ac:inkMkLst>
            <pc:docMk/>
            <pc:sldMk cId="2126831592" sldId="367"/>
            <ac:inkMk id="5" creationId="{99D8A217-75D3-1143-B131-9709834100BA}"/>
          </ac:inkMkLst>
        </pc:inkChg>
      </pc:sldChg>
      <pc:sldChg chg="addSp">
        <pc:chgData name="Max Willsey" userId="4991600_tp_dropbox" providerId="OAuth2" clId="{1BCA0AE7-DFC2-B94F-BED1-B20CC8733D57}" dt="2019-02-22T17:21:38.291" v="0" actId="7634"/>
        <pc:sldMkLst>
          <pc:docMk/>
          <pc:sldMk cId="1957050211" sldId="368"/>
        </pc:sldMkLst>
        <pc:inkChg chg="add">
          <ac:chgData name="Max Willsey" userId="4991600_tp_dropbox" providerId="OAuth2" clId="{1BCA0AE7-DFC2-B94F-BED1-B20CC8733D57}" dt="2019-02-22T17:21:38.291" v="0" actId="7634"/>
          <ac:inkMkLst>
            <pc:docMk/>
            <pc:sldMk cId="1957050211" sldId="368"/>
            <ac:inkMk id="12" creationId="{5278BC79-BDA4-5B48-8F0C-AFDD3CD5F62F}"/>
          </ac:inkMkLst>
        </pc:ink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2"/>
            <a:ext cx="3962400" cy="344091"/>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5179484" y="2"/>
            <a:ext cx="3962400" cy="344091"/>
          </a:xfrm>
          <a:prstGeom prst="rect">
            <a:avLst/>
          </a:prstGeom>
        </p:spPr>
        <p:txBody>
          <a:bodyPr vert="horz" lIns="91440" tIns="45720" rIns="91440" bIns="45720" rtlCol="0"/>
          <a:lstStyle>
            <a:lvl1pPr algn="r">
              <a:defRPr sz="1200"/>
            </a:lvl1pPr>
          </a:lstStyle>
          <a:p>
            <a:endParaRPr lang="en-US"/>
          </a:p>
        </p:txBody>
      </p:sp>
      <p:sp>
        <p:nvSpPr>
          <p:cNvPr id="4" name="Footer Placeholder 3"/>
          <p:cNvSpPr>
            <a:spLocks noGrp="1"/>
          </p:cNvSpPr>
          <p:nvPr>
            <p:ph type="ftr" sz="quarter" idx="2"/>
          </p:nvPr>
        </p:nvSpPr>
        <p:spPr>
          <a:xfrm>
            <a:off x="0" y="6513910"/>
            <a:ext cx="3962400" cy="34409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5179484" y="6513910"/>
            <a:ext cx="3962400" cy="344090"/>
          </a:xfrm>
          <a:prstGeom prst="rect">
            <a:avLst/>
          </a:prstGeom>
        </p:spPr>
        <p:txBody>
          <a:bodyPr vert="horz" lIns="91440" tIns="45720" rIns="91440" bIns="45720" rtlCol="0" anchor="b"/>
          <a:lstStyle>
            <a:lvl1pPr algn="r">
              <a:defRPr sz="1200"/>
            </a:lvl1pPr>
          </a:lstStyle>
          <a:p>
            <a:fld id="{662105EB-91D5-4326-8DCC-BFADB840FFF4}" type="slidenum">
              <a:rPr lang="en-US" smtClean="0"/>
              <a:t>‹#›</a:t>
            </a:fld>
            <a:endParaRPr lang="en-US"/>
          </a:p>
        </p:txBody>
      </p:sp>
    </p:spTree>
    <p:extLst>
      <p:ext uri="{BB962C8B-B14F-4D97-AF65-F5344CB8AC3E}">
        <p14:creationId xmlns:p14="http://schemas.microsoft.com/office/powerpoint/2010/main" val="1701807527"/>
      </p:ext>
    </p:extLst>
  </p:cSld>
  <p:clrMap bg1="lt1" tx1="dk1" bg2="lt2" tx2="dk2" accent1="accent1" accent2="accent2" accent3="accent3" accent4="accent4" accent5="accent5" accent6="accent6" hlink="hlink" folHlink="folHlink"/>
  <p:hf sldNum="0" hdr="0"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2"/>
            <a:ext cx="3962400" cy="344091"/>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5179484" y="2"/>
            <a:ext cx="3962400" cy="344091"/>
          </a:xfrm>
          <a:prstGeom prst="rect">
            <a:avLst/>
          </a:prstGeom>
        </p:spPr>
        <p:txBody>
          <a:bodyPr vert="horz" lIns="91440" tIns="45720" rIns="91440" bIns="45720" rtlCol="0"/>
          <a:lstStyle>
            <a:lvl1pPr algn="r">
              <a:defRPr sz="1200"/>
            </a:lvl1pPr>
          </a:lstStyle>
          <a:p>
            <a:endParaRPr lang="en-US"/>
          </a:p>
        </p:txBody>
      </p:sp>
      <p:sp>
        <p:nvSpPr>
          <p:cNvPr id="4" name="Slide Image Placeholder 3"/>
          <p:cNvSpPr>
            <a:spLocks noGrp="1" noRot="1" noChangeAspect="1"/>
          </p:cNvSpPr>
          <p:nvPr>
            <p:ph type="sldImg" idx="2"/>
          </p:nvPr>
        </p:nvSpPr>
        <p:spPr>
          <a:xfrm>
            <a:off x="3028950" y="857250"/>
            <a:ext cx="3086100" cy="2314575"/>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914400" y="3300412"/>
            <a:ext cx="7315200" cy="2700338"/>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6513910"/>
            <a:ext cx="3962400" cy="34409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5179484" y="6513910"/>
            <a:ext cx="3962400" cy="344090"/>
          </a:xfrm>
          <a:prstGeom prst="rect">
            <a:avLst/>
          </a:prstGeom>
        </p:spPr>
        <p:txBody>
          <a:bodyPr vert="horz" lIns="91440" tIns="45720" rIns="91440" bIns="45720" rtlCol="0" anchor="b"/>
          <a:lstStyle>
            <a:lvl1pPr algn="r">
              <a:defRPr sz="1200"/>
            </a:lvl1pPr>
          </a:lstStyle>
          <a:p>
            <a:fld id="{05837ACB-247F-49B5-B960-EEFFB132BD27}" type="slidenum">
              <a:rPr lang="en-US" smtClean="0"/>
              <a:t>‹#›</a:t>
            </a:fld>
            <a:endParaRPr lang="en-US"/>
          </a:p>
        </p:txBody>
      </p:sp>
    </p:spTree>
    <p:extLst>
      <p:ext uri="{BB962C8B-B14F-4D97-AF65-F5344CB8AC3E}">
        <p14:creationId xmlns:p14="http://schemas.microsoft.com/office/powerpoint/2010/main" val="3215052288"/>
      </p:ext>
    </p:extLst>
  </p:cSld>
  <p:clrMap bg1="lt1" tx1="dk1" bg2="lt2" tx2="dk2" accent1="accent1" accent2="accent2" accent3="accent3" accent4="accent4" accent5="accent5" accent6="accent6" hlink="hlink" folHlink="folHlink"/>
  <p:hf sldNum="0" hdr="0" ft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2"/>
        <p:cNvGrpSpPr/>
        <p:nvPr/>
      </p:nvGrpSpPr>
      <p:grpSpPr>
        <a:xfrm>
          <a:off x="0" y="0"/>
          <a:ext cx="0" cy="0"/>
          <a:chOff x="0" y="0"/>
          <a:chExt cx="0" cy="0"/>
        </a:xfrm>
      </p:grpSpPr>
      <p:sp>
        <p:nvSpPr>
          <p:cNvPr id="223" name="Google Shape;223;g5de957305e_0_128:notes"/>
          <p:cNvSpPr txBox="1">
            <a:spLocks noGrp="1"/>
          </p:cNvSpPr>
          <p:nvPr>
            <p:ph type="body" idx="1"/>
          </p:nvPr>
        </p:nvSpPr>
        <p:spPr>
          <a:xfrm>
            <a:off x="731520" y="4560570"/>
            <a:ext cx="5852100" cy="43206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400"/>
              <a:buNone/>
            </a:pPr>
            <a:endParaRPr/>
          </a:p>
        </p:txBody>
      </p:sp>
      <p:sp>
        <p:nvSpPr>
          <p:cNvPr id="224" name="Google Shape;224;g5de957305e_0_128:notes"/>
          <p:cNvSpPr>
            <a:spLocks noGrp="1" noRot="1" noChangeAspect="1"/>
          </p:cNvSpPr>
          <p:nvPr>
            <p:ph type="sldImg" idx="2"/>
          </p:nvPr>
        </p:nvSpPr>
        <p:spPr>
          <a:xfrm>
            <a:off x="1257300" y="720725"/>
            <a:ext cx="4800600" cy="360045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289474054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90"/>
        <p:cNvGrpSpPr/>
        <p:nvPr/>
      </p:nvGrpSpPr>
      <p:grpSpPr>
        <a:xfrm>
          <a:off x="0" y="0"/>
          <a:ext cx="0" cy="0"/>
          <a:chOff x="0" y="0"/>
          <a:chExt cx="0" cy="0"/>
        </a:xfrm>
      </p:grpSpPr>
      <p:sp>
        <p:nvSpPr>
          <p:cNvPr id="291" name="Google Shape;291;g5de957305e_0_25:notes"/>
          <p:cNvSpPr>
            <a:spLocks noGrp="1" noRot="1" noChangeAspect="1"/>
          </p:cNvSpPr>
          <p:nvPr>
            <p:ph type="sldImg" idx="2"/>
          </p:nvPr>
        </p:nvSpPr>
        <p:spPr>
          <a:xfrm>
            <a:off x="1257300" y="720725"/>
            <a:ext cx="4800600" cy="360045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92" name="Google Shape;292;g5de957305e_0_25:notes"/>
          <p:cNvSpPr txBox="1">
            <a:spLocks noGrp="1"/>
          </p:cNvSpPr>
          <p:nvPr>
            <p:ph type="body" idx="1"/>
          </p:nvPr>
        </p:nvSpPr>
        <p:spPr>
          <a:xfrm>
            <a:off x="731520" y="4560570"/>
            <a:ext cx="5852100" cy="43206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93" name="Google Shape;293;g5de957305e_0_25:notes"/>
          <p:cNvSpPr txBox="1">
            <a:spLocks noGrp="1"/>
          </p:cNvSpPr>
          <p:nvPr>
            <p:ph type="sldNum" idx="12"/>
          </p:nvPr>
        </p:nvSpPr>
        <p:spPr>
          <a:xfrm>
            <a:off x="4143587" y="9119474"/>
            <a:ext cx="3169800" cy="480000"/>
          </a:xfrm>
          <a:prstGeom prst="rect">
            <a:avLst/>
          </a:prstGeom>
        </p:spPr>
        <p:txBody>
          <a:bodyPr spcFirstLastPara="1" wrap="square" lIns="96650" tIns="48325" rIns="96650" bIns="48325" anchor="b" anchorCtr="0">
            <a:noAutofit/>
          </a:bodyPr>
          <a:lstStyle/>
          <a:p>
            <a:pPr marL="0" lvl="0" indent="0" algn="r" rtl="0">
              <a:spcBef>
                <a:spcPts val="0"/>
              </a:spcBef>
              <a:spcAft>
                <a:spcPts val="0"/>
              </a:spcAft>
              <a:buClr>
                <a:srgbClr val="000000"/>
              </a:buClr>
              <a:buSzPts val="1300"/>
              <a:buFont typeface="Arial"/>
              <a:buNone/>
            </a:pPr>
            <a:fld id="{00000000-1234-1234-1234-123412341234}" type="slidenum">
              <a:rPr lang="en-US"/>
              <a:t>10</a:t>
            </a:fld>
            <a:endParaRPr/>
          </a:p>
        </p:txBody>
      </p:sp>
    </p:spTree>
    <p:extLst>
      <p:ext uri="{BB962C8B-B14F-4D97-AF65-F5344CB8AC3E}">
        <p14:creationId xmlns:p14="http://schemas.microsoft.com/office/powerpoint/2010/main" val="241734369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16"/>
        <p:cNvGrpSpPr/>
        <p:nvPr/>
      </p:nvGrpSpPr>
      <p:grpSpPr>
        <a:xfrm>
          <a:off x="0" y="0"/>
          <a:ext cx="0" cy="0"/>
          <a:chOff x="0" y="0"/>
          <a:chExt cx="0" cy="0"/>
        </a:xfrm>
      </p:grpSpPr>
      <p:sp>
        <p:nvSpPr>
          <p:cNvPr id="317" name="Google Shape;317;g5de957305e_0_99:notes"/>
          <p:cNvSpPr>
            <a:spLocks noGrp="1" noRot="1" noChangeAspect="1"/>
          </p:cNvSpPr>
          <p:nvPr>
            <p:ph type="sldImg" idx="2"/>
          </p:nvPr>
        </p:nvSpPr>
        <p:spPr>
          <a:xfrm>
            <a:off x="1257300" y="720725"/>
            <a:ext cx="4800600" cy="360045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18" name="Google Shape;318;g5de957305e_0_99:notes"/>
          <p:cNvSpPr txBox="1">
            <a:spLocks noGrp="1"/>
          </p:cNvSpPr>
          <p:nvPr>
            <p:ph type="body" idx="1"/>
          </p:nvPr>
        </p:nvSpPr>
        <p:spPr>
          <a:xfrm>
            <a:off x="731520" y="4560570"/>
            <a:ext cx="5852100" cy="43206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319" name="Google Shape;319;g5de957305e_0_99:notes"/>
          <p:cNvSpPr txBox="1">
            <a:spLocks noGrp="1"/>
          </p:cNvSpPr>
          <p:nvPr>
            <p:ph type="sldNum" idx="12"/>
          </p:nvPr>
        </p:nvSpPr>
        <p:spPr>
          <a:xfrm>
            <a:off x="4143587" y="9119474"/>
            <a:ext cx="3169800" cy="480000"/>
          </a:xfrm>
          <a:prstGeom prst="rect">
            <a:avLst/>
          </a:prstGeom>
        </p:spPr>
        <p:txBody>
          <a:bodyPr spcFirstLastPara="1" wrap="square" lIns="96650" tIns="48325" rIns="96650" bIns="48325" anchor="b" anchorCtr="0">
            <a:noAutofit/>
          </a:bodyPr>
          <a:lstStyle/>
          <a:p>
            <a:pPr marL="0" lvl="0" indent="0" algn="r" rtl="0">
              <a:spcBef>
                <a:spcPts val="0"/>
              </a:spcBef>
              <a:spcAft>
                <a:spcPts val="0"/>
              </a:spcAft>
              <a:buClr>
                <a:srgbClr val="000000"/>
              </a:buClr>
              <a:buSzPts val="1300"/>
              <a:buFont typeface="Arial"/>
              <a:buNone/>
            </a:pPr>
            <a:fld id="{00000000-1234-1234-1234-123412341234}" type="slidenum">
              <a:rPr lang="en-US"/>
              <a:t>11</a:t>
            </a:fld>
            <a:endParaRPr/>
          </a:p>
        </p:txBody>
      </p:sp>
    </p:spTree>
    <p:extLst>
      <p:ext uri="{BB962C8B-B14F-4D97-AF65-F5344CB8AC3E}">
        <p14:creationId xmlns:p14="http://schemas.microsoft.com/office/powerpoint/2010/main" val="395962151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59"/>
        <p:cNvGrpSpPr/>
        <p:nvPr/>
      </p:nvGrpSpPr>
      <p:grpSpPr>
        <a:xfrm>
          <a:off x="0" y="0"/>
          <a:ext cx="0" cy="0"/>
          <a:chOff x="0" y="0"/>
          <a:chExt cx="0" cy="0"/>
        </a:xfrm>
      </p:grpSpPr>
      <p:sp>
        <p:nvSpPr>
          <p:cNvPr id="360" name="Google Shape;360;p14:notes"/>
          <p:cNvSpPr txBox="1">
            <a:spLocks noGrp="1"/>
          </p:cNvSpPr>
          <p:nvPr>
            <p:ph type="body" idx="1"/>
          </p:nvPr>
        </p:nvSpPr>
        <p:spPr>
          <a:xfrm>
            <a:off x="731520" y="4560570"/>
            <a:ext cx="5852160" cy="432054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400"/>
              <a:buNone/>
            </a:pPr>
            <a:endParaRPr/>
          </a:p>
        </p:txBody>
      </p:sp>
      <p:sp>
        <p:nvSpPr>
          <p:cNvPr id="361" name="Google Shape;361;p14:notes"/>
          <p:cNvSpPr>
            <a:spLocks noGrp="1" noRot="1" noChangeAspect="1"/>
          </p:cNvSpPr>
          <p:nvPr>
            <p:ph type="sldImg" idx="2"/>
          </p:nvPr>
        </p:nvSpPr>
        <p:spPr>
          <a:xfrm>
            <a:off x="1257300" y="720725"/>
            <a:ext cx="4800600" cy="360045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21391621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68"/>
        <p:cNvGrpSpPr/>
        <p:nvPr/>
      </p:nvGrpSpPr>
      <p:grpSpPr>
        <a:xfrm>
          <a:off x="0" y="0"/>
          <a:ext cx="0" cy="0"/>
          <a:chOff x="0" y="0"/>
          <a:chExt cx="0" cy="0"/>
        </a:xfrm>
      </p:grpSpPr>
      <p:sp>
        <p:nvSpPr>
          <p:cNvPr id="369" name="Google Shape;369;g5de957305e_0_106:notes"/>
          <p:cNvSpPr>
            <a:spLocks noGrp="1" noRot="1" noChangeAspect="1"/>
          </p:cNvSpPr>
          <p:nvPr>
            <p:ph type="sldImg" idx="2"/>
          </p:nvPr>
        </p:nvSpPr>
        <p:spPr>
          <a:xfrm>
            <a:off x="1257300" y="720725"/>
            <a:ext cx="4800600" cy="360045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70" name="Google Shape;370;g5de957305e_0_106:notes"/>
          <p:cNvSpPr txBox="1">
            <a:spLocks noGrp="1"/>
          </p:cNvSpPr>
          <p:nvPr>
            <p:ph type="body" idx="1"/>
          </p:nvPr>
        </p:nvSpPr>
        <p:spPr>
          <a:xfrm>
            <a:off x="731520" y="4560570"/>
            <a:ext cx="5852100" cy="43206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371" name="Google Shape;371;g5de957305e_0_106:notes"/>
          <p:cNvSpPr txBox="1">
            <a:spLocks noGrp="1"/>
          </p:cNvSpPr>
          <p:nvPr>
            <p:ph type="sldNum" idx="12"/>
          </p:nvPr>
        </p:nvSpPr>
        <p:spPr>
          <a:xfrm>
            <a:off x="4143587" y="9119474"/>
            <a:ext cx="3169800" cy="480000"/>
          </a:xfrm>
          <a:prstGeom prst="rect">
            <a:avLst/>
          </a:prstGeom>
        </p:spPr>
        <p:txBody>
          <a:bodyPr spcFirstLastPara="1" wrap="square" lIns="96650" tIns="48325" rIns="96650" bIns="48325" anchor="b" anchorCtr="0">
            <a:noAutofit/>
          </a:bodyPr>
          <a:lstStyle/>
          <a:p>
            <a:pPr marL="0" lvl="0" indent="0" algn="r" rtl="0">
              <a:spcBef>
                <a:spcPts val="0"/>
              </a:spcBef>
              <a:spcAft>
                <a:spcPts val="0"/>
              </a:spcAft>
              <a:buClr>
                <a:srgbClr val="000000"/>
              </a:buClr>
              <a:buSzPts val="1300"/>
              <a:buFont typeface="Arial"/>
              <a:buNone/>
            </a:pPr>
            <a:fld id="{00000000-1234-1234-1234-123412341234}" type="slidenum">
              <a:rPr lang="en-US"/>
              <a:t>13</a:t>
            </a:fld>
            <a:endParaRPr/>
          </a:p>
        </p:txBody>
      </p:sp>
    </p:spTree>
    <p:extLst>
      <p:ext uri="{BB962C8B-B14F-4D97-AF65-F5344CB8AC3E}">
        <p14:creationId xmlns:p14="http://schemas.microsoft.com/office/powerpoint/2010/main" val="78716192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76"/>
        <p:cNvGrpSpPr/>
        <p:nvPr/>
      </p:nvGrpSpPr>
      <p:grpSpPr>
        <a:xfrm>
          <a:off x="0" y="0"/>
          <a:ext cx="0" cy="0"/>
          <a:chOff x="0" y="0"/>
          <a:chExt cx="0" cy="0"/>
        </a:xfrm>
      </p:grpSpPr>
      <p:sp>
        <p:nvSpPr>
          <p:cNvPr id="377" name="Google Shape;377;p15:notes"/>
          <p:cNvSpPr txBox="1">
            <a:spLocks noGrp="1"/>
          </p:cNvSpPr>
          <p:nvPr>
            <p:ph type="body" idx="1"/>
          </p:nvPr>
        </p:nvSpPr>
        <p:spPr>
          <a:xfrm>
            <a:off x="731520" y="4560570"/>
            <a:ext cx="5852160" cy="432054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400"/>
              <a:buNone/>
            </a:pPr>
            <a:endParaRPr/>
          </a:p>
        </p:txBody>
      </p:sp>
      <p:sp>
        <p:nvSpPr>
          <p:cNvPr id="378" name="Google Shape;378;p15:notes"/>
          <p:cNvSpPr>
            <a:spLocks noGrp="1" noRot="1" noChangeAspect="1"/>
          </p:cNvSpPr>
          <p:nvPr>
            <p:ph type="sldImg" idx="2"/>
          </p:nvPr>
        </p:nvSpPr>
        <p:spPr>
          <a:xfrm>
            <a:off x="1257300" y="720725"/>
            <a:ext cx="4800600" cy="360045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135488290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86"/>
        <p:cNvGrpSpPr/>
        <p:nvPr/>
      </p:nvGrpSpPr>
      <p:grpSpPr>
        <a:xfrm>
          <a:off x="0" y="0"/>
          <a:ext cx="0" cy="0"/>
          <a:chOff x="0" y="0"/>
          <a:chExt cx="0" cy="0"/>
        </a:xfrm>
      </p:grpSpPr>
      <p:sp>
        <p:nvSpPr>
          <p:cNvPr id="387" name="Google Shape;387;p16:notes"/>
          <p:cNvSpPr>
            <a:spLocks noGrp="1" noRot="1" noChangeAspect="1"/>
          </p:cNvSpPr>
          <p:nvPr>
            <p:ph type="sldImg" idx="2"/>
          </p:nvPr>
        </p:nvSpPr>
        <p:spPr>
          <a:xfrm>
            <a:off x="1257300" y="720725"/>
            <a:ext cx="4800600" cy="360045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388" name="Google Shape;388;p16:notes"/>
          <p:cNvSpPr txBox="1">
            <a:spLocks noGrp="1"/>
          </p:cNvSpPr>
          <p:nvPr>
            <p:ph type="body" idx="1"/>
          </p:nvPr>
        </p:nvSpPr>
        <p:spPr>
          <a:xfrm>
            <a:off x="731520" y="4560570"/>
            <a:ext cx="5852160" cy="4320540"/>
          </a:xfrm>
          <a:prstGeom prst="rect">
            <a:avLst/>
          </a:prstGeom>
          <a:noFill/>
          <a:ln>
            <a:noFill/>
          </a:ln>
        </p:spPr>
        <p:txBody>
          <a:bodyPr spcFirstLastPara="1" wrap="square" lIns="96650" tIns="48325" rIns="96650" bIns="48325" anchor="t" anchorCtr="0">
            <a:noAutofit/>
          </a:bodyPr>
          <a:lstStyle/>
          <a:p>
            <a:pPr marL="0" marR="0" lvl="0" indent="0" algn="l" rtl="0">
              <a:lnSpc>
                <a:spcPct val="100000"/>
              </a:lnSpc>
              <a:spcBef>
                <a:spcPts val="0"/>
              </a:spcBef>
              <a:spcAft>
                <a:spcPts val="0"/>
              </a:spcAft>
              <a:buSzPts val="1400"/>
              <a:buNone/>
            </a:pPr>
            <a:r>
              <a:rPr lang="en-US" sz="1200" b="0" i="0" u="none" strike="noStrike" cap="none">
                <a:solidFill>
                  <a:schemeClr val="dk1"/>
                </a:solidFill>
                <a:latin typeface="Calibri"/>
                <a:ea typeface="Calibri"/>
                <a:cs typeface="Calibri"/>
                <a:sym typeface="Calibri"/>
              </a:rPr>
              <a:t>The stores back in higher-level caches depends on your write-miss policy (write allocate or no-write allocate).</a:t>
            </a:r>
            <a:endParaRPr sz="1200" b="0" i="0" u="none" strike="noStrike" cap="none">
              <a:solidFill>
                <a:schemeClr val="dk1"/>
              </a:solidFill>
              <a:latin typeface="Calibri"/>
              <a:ea typeface="Calibri"/>
              <a:cs typeface="Calibri"/>
              <a:sym typeface="Calibri"/>
            </a:endParaRPr>
          </a:p>
        </p:txBody>
      </p:sp>
      <p:sp>
        <p:nvSpPr>
          <p:cNvPr id="389" name="Google Shape;389;p16:notes"/>
          <p:cNvSpPr txBox="1">
            <a:spLocks noGrp="1"/>
          </p:cNvSpPr>
          <p:nvPr>
            <p:ph type="sldNum" idx="12"/>
          </p:nvPr>
        </p:nvSpPr>
        <p:spPr>
          <a:xfrm>
            <a:off x="4143587" y="9119474"/>
            <a:ext cx="3169920" cy="480060"/>
          </a:xfrm>
          <a:prstGeom prst="rect">
            <a:avLst/>
          </a:prstGeom>
          <a:noFill/>
          <a:ln>
            <a:noFill/>
          </a:ln>
        </p:spPr>
        <p:txBody>
          <a:bodyPr spcFirstLastPara="1" wrap="square" lIns="96650" tIns="48325" rIns="96650" bIns="48325" anchor="b" anchorCtr="0">
            <a:noAutofit/>
          </a:bodyPr>
          <a:lstStyle/>
          <a:p>
            <a:pPr marL="0" marR="0" lvl="0" indent="0" algn="r" rtl="0">
              <a:lnSpc>
                <a:spcPct val="100000"/>
              </a:lnSpc>
              <a:spcBef>
                <a:spcPts val="0"/>
              </a:spcBef>
              <a:spcAft>
                <a:spcPts val="0"/>
              </a:spcAft>
              <a:buSzPts val="1300"/>
              <a:buNone/>
            </a:pPr>
            <a:fld id="{00000000-1234-1234-1234-123412341234}" type="slidenum">
              <a:rPr lang="en-US" sz="1300">
                <a:solidFill>
                  <a:schemeClr val="dk1"/>
                </a:solidFill>
                <a:latin typeface="Calibri"/>
                <a:ea typeface="Calibri"/>
                <a:cs typeface="Calibri"/>
                <a:sym typeface="Calibri"/>
              </a:rPr>
              <a:t>15</a:t>
            </a:fld>
            <a:endParaRPr sz="1300">
              <a:solidFill>
                <a:schemeClr val="dk1"/>
              </a:solidFill>
              <a:latin typeface="Calibri"/>
              <a:ea typeface="Calibri"/>
              <a:cs typeface="Calibri"/>
              <a:sym typeface="Calibri"/>
            </a:endParaRPr>
          </a:p>
        </p:txBody>
      </p:sp>
      <p:sp>
        <p:nvSpPr>
          <p:cNvPr id="390" name="Google Shape;390;p16:notes"/>
          <p:cNvSpPr txBox="1">
            <a:spLocks noGrp="1"/>
          </p:cNvSpPr>
          <p:nvPr>
            <p:ph type="dt" idx="10"/>
          </p:nvPr>
        </p:nvSpPr>
        <p:spPr>
          <a:xfrm>
            <a:off x="4143587" y="0"/>
            <a:ext cx="3169920" cy="480060"/>
          </a:xfrm>
          <a:prstGeom prst="rect">
            <a:avLst/>
          </a:prstGeom>
          <a:noFill/>
          <a:ln>
            <a:noFill/>
          </a:ln>
        </p:spPr>
        <p:txBody>
          <a:bodyPr spcFirstLastPara="1" wrap="square" lIns="96650" tIns="48325" rIns="96650" bIns="48325" anchor="t" anchorCtr="0">
            <a:noAutofit/>
          </a:bodyPr>
          <a:lstStyle/>
          <a:p>
            <a:pPr marL="0" marR="0" lvl="0" indent="0" algn="r" rtl="0">
              <a:lnSpc>
                <a:spcPct val="100000"/>
              </a:lnSpc>
              <a:spcBef>
                <a:spcPts val="0"/>
              </a:spcBef>
              <a:spcAft>
                <a:spcPts val="0"/>
              </a:spcAft>
              <a:buSzPts val="1400"/>
              <a:buNone/>
            </a:pPr>
            <a:endParaRPr sz="1300">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343197237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49"/>
        <p:cNvGrpSpPr/>
        <p:nvPr/>
      </p:nvGrpSpPr>
      <p:grpSpPr>
        <a:xfrm>
          <a:off x="0" y="0"/>
          <a:ext cx="0" cy="0"/>
          <a:chOff x="0" y="0"/>
          <a:chExt cx="0" cy="0"/>
        </a:xfrm>
      </p:grpSpPr>
      <p:sp>
        <p:nvSpPr>
          <p:cNvPr id="450" name="Google Shape;450;p23:notes"/>
          <p:cNvSpPr>
            <a:spLocks noGrp="1" noRot="1" noChangeAspect="1"/>
          </p:cNvSpPr>
          <p:nvPr>
            <p:ph type="sldImg" idx="2"/>
          </p:nvPr>
        </p:nvSpPr>
        <p:spPr>
          <a:xfrm>
            <a:off x="1257300" y="720725"/>
            <a:ext cx="4800600" cy="360045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
            <a:headEnd type="none" w="sm" len="sm"/>
            <a:tailEnd type="none" w="sm" len="sm"/>
          </a:ln>
        </p:spPr>
      </p:sp>
      <p:sp>
        <p:nvSpPr>
          <p:cNvPr id="451" name="Google Shape;451;p23:notes"/>
          <p:cNvSpPr txBox="1">
            <a:spLocks noGrp="1"/>
          </p:cNvSpPr>
          <p:nvPr>
            <p:ph type="body" idx="1"/>
          </p:nvPr>
        </p:nvSpPr>
        <p:spPr>
          <a:xfrm>
            <a:off x="731520" y="4560570"/>
            <a:ext cx="5852160" cy="4320540"/>
          </a:xfrm>
          <a:prstGeom prst="rect">
            <a:avLst/>
          </a:prstGeom>
          <a:noFill/>
          <a:ln>
            <a:noFill/>
          </a:ln>
        </p:spPr>
        <p:txBody>
          <a:bodyPr spcFirstLastPara="1" wrap="square" lIns="96650" tIns="48325" rIns="96650" bIns="48325" anchor="t" anchorCtr="0">
            <a:noAutofit/>
          </a:bodyPr>
          <a:lstStyle/>
          <a:p>
            <a:pPr marL="0" marR="0" lvl="0" indent="0" algn="l" rtl="0">
              <a:lnSpc>
                <a:spcPct val="100000"/>
              </a:lnSpc>
              <a:spcBef>
                <a:spcPts val="0"/>
              </a:spcBef>
              <a:spcAft>
                <a:spcPts val="0"/>
              </a:spcAft>
              <a:buSzPts val="1400"/>
              <a:buNone/>
            </a:pPr>
            <a:endParaRPr sz="1200" b="0" i="0" u="none" strike="noStrike" cap="none">
              <a:solidFill>
                <a:schemeClr val="dk1"/>
              </a:solidFill>
              <a:latin typeface="Calibri"/>
              <a:ea typeface="Calibri"/>
              <a:cs typeface="Calibri"/>
              <a:sym typeface="Calibri"/>
            </a:endParaRPr>
          </a:p>
        </p:txBody>
      </p:sp>
      <p:sp>
        <p:nvSpPr>
          <p:cNvPr id="452" name="Google Shape;452;p23:notes"/>
          <p:cNvSpPr txBox="1">
            <a:spLocks noGrp="1"/>
          </p:cNvSpPr>
          <p:nvPr>
            <p:ph type="dt" idx="10"/>
          </p:nvPr>
        </p:nvSpPr>
        <p:spPr>
          <a:xfrm>
            <a:off x="4143587" y="0"/>
            <a:ext cx="3169920" cy="480060"/>
          </a:xfrm>
          <a:prstGeom prst="rect">
            <a:avLst/>
          </a:prstGeom>
          <a:noFill/>
          <a:ln>
            <a:noFill/>
          </a:ln>
        </p:spPr>
        <p:txBody>
          <a:bodyPr spcFirstLastPara="1" wrap="square" lIns="96650" tIns="48325" rIns="96650" bIns="48325" anchor="t" anchorCtr="0">
            <a:noAutofit/>
          </a:bodyPr>
          <a:lstStyle/>
          <a:p>
            <a:pPr marL="0" marR="0" lvl="0" indent="0" algn="r" rtl="0">
              <a:lnSpc>
                <a:spcPct val="100000"/>
              </a:lnSpc>
              <a:spcBef>
                <a:spcPts val="0"/>
              </a:spcBef>
              <a:spcAft>
                <a:spcPts val="0"/>
              </a:spcAft>
              <a:buSzPts val="1400"/>
              <a:buNone/>
            </a:pPr>
            <a:endParaRPr sz="1300">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403773220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59"/>
        <p:cNvGrpSpPr/>
        <p:nvPr/>
      </p:nvGrpSpPr>
      <p:grpSpPr>
        <a:xfrm>
          <a:off x="0" y="0"/>
          <a:ext cx="0" cy="0"/>
          <a:chOff x="0" y="0"/>
          <a:chExt cx="0" cy="0"/>
        </a:xfrm>
      </p:grpSpPr>
      <p:sp>
        <p:nvSpPr>
          <p:cNvPr id="460" name="Google Shape;460;p17:notes"/>
          <p:cNvSpPr>
            <a:spLocks noGrp="1" noRot="1" noChangeAspect="1"/>
          </p:cNvSpPr>
          <p:nvPr>
            <p:ph type="sldImg" idx="2"/>
          </p:nvPr>
        </p:nvSpPr>
        <p:spPr>
          <a:xfrm>
            <a:off x="1257300" y="720725"/>
            <a:ext cx="4800600" cy="360045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461" name="Google Shape;461;p17:notes"/>
          <p:cNvSpPr txBox="1">
            <a:spLocks noGrp="1"/>
          </p:cNvSpPr>
          <p:nvPr>
            <p:ph type="body" idx="1"/>
          </p:nvPr>
        </p:nvSpPr>
        <p:spPr>
          <a:xfrm>
            <a:off x="731520" y="4560570"/>
            <a:ext cx="5852160" cy="4320540"/>
          </a:xfrm>
          <a:prstGeom prst="rect">
            <a:avLst/>
          </a:prstGeom>
          <a:noFill/>
          <a:ln>
            <a:noFill/>
          </a:ln>
        </p:spPr>
        <p:txBody>
          <a:bodyPr spcFirstLastPara="1" wrap="square" lIns="96650" tIns="48325" rIns="96650" bIns="48325" anchor="t" anchorCtr="0">
            <a:noAutofit/>
          </a:bodyPr>
          <a:lstStyle/>
          <a:p>
            <a:pPr marL="0" marR="0" lvl="0" indent="0" algn="l" rtl="0">
              <a:lnSpc>
                <a:spcPct val="100000"/>
              </a:lnSpc>
              <a:spcBef>
                <a:spcPts val="0"/>
              </a:spcBef>
              <a:spcAft>
                <a:spcPts val="0"/>
              </a:spcAft>
              <a:buSzPts val="1400"/>
              <a:buNone/>
            </a:pPr>
            <a:endParaRPr sz="1200" b="0" i="0" u="none" strike="noStrike" cap="none">
              <a:solidFill>
                <a:schemeClr val="dk1"/>
              </a:solidFill>
              <a:latin typeface="Calibri"/>
              <a:ea typeface="Calibri"/>
              <a:cs typeface="Calibri"/>
              <a:sym typeface="Calibri"/>
            </a:endParaRPr>
          </a:p>
        </p:txBody>
      </p:sp>
      <p:sp>
        <p:nvSpPr>
          <p:cNvPr id="462" name="Google Shape;462;p17:notes"/>
          <p:cNvSpPr txBox="1">
            <a:spLocks noGrp="1"/>
          </p:cNvSpPr>
          <p:nvPr>
            <p:ph type="dt" idx="10"/>
          </p:nvPr>
        </p:nvSpPr>
        <p:spPr>
          <a:xfrm>
            <a:off x="4143587" y="0"/>
            <a:ext cx="3169920" cy="480060"/>
          </a:xfrm>
          <a:prstGeom prst="rect">
            <a:avLst/>
          </a:prstGeom>
          <a:noFill/>
          <a:ln>
            <a:noFill/>
          </a:ln>
        </p:spPr>
        <p:txBody>
          <a:bodyPr spcFirstLastPara="1" wrap="square" lIns="96650" tIns="48325" rIns="96650" bIns="48325" anchor="t" anchorCtr="0">
            <a:noAutofit/>
          </a:bodyPr>
          <a:lstStyle/>
          <a:p>
            <a:pPr marL="0" marR="0" lvl="0" indent="0" algn="r" rtl="0">
              <a:lnSpc>
                <a:spcPct val="100000"/>
              </a:lnSpc>
              <a:spcBef>
                <a:spcPts val="0"/>
              </a:spcBef>
              <a:spcAft>
                <a:spcPts val="0"/>
              </a:spcAft>
              <a:buSzPts val="1400"/>
              <a:buNone/>
            </a:pPr>
            <a:endParaRPr sz="1300">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232949288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95"/>
        <p:cNvGrpSpPr/>
        <p:nvPr/>
      </p:nvGrpSpPr>
      <p:grpSpPr>
        <a:xfrm>
          <a:off x="0" y="0"/>
          <a:ext cx="0" cy="0"/>
          <a:chOff x="0" y="0"/>
          <a:chExt cx="0" cy="0"/>
        </a:xfrm>
      </p:grpSpPr>
      <p:sp>
        <p:nvSpPr>
          <p:cNvPr id="496" name="Google Shape;496;p19:notes"/>
          <p:cNvSpPr>
            <a:spLocks noGrp="1" noRot="1" noChangeAspect="1"/>
          </p:cNvSpPr>
          <p:nvPr>
            <p:ph type="sldImg" idx="2"/>
          </p:nvPr>
        </p:nvSpPr>
        <p:spPr>
          <a:xfrm>
            <a:off x="1257300" y="720725"/>
            <a:ext cx="4800600" cy="360045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497" name="Google Shape;497;p19:notes"/>
          <p:cNvSpPr txBox="1">
            <a:spLocks noGrp="1"/>
          </p:cNvSpPr>
          <p:nvPr>
            <p:ph type="body" idx="1"/>
          </p:nvPr>
        </p:nvSpPr>
        <p:spPr>
          <a:xfrm>
            <a:off x="731520" y="4560570"/>
            <a:ext cx="5852160" cy="4320540"/>
          </a:xfrm>
          <a:prstGeom prst="rect">
            <a:avLst/>
          </a:prstGeom>
          <a:noFill/>
          <a:ln>
            <a:noFill/>
          </a:ln>
        </p:spPr>
        <p:txBody>
          <a:bodyPr spcFirstLastPara="1" wrap="square" lIns="96650" tIns="48325" rIns="96650" bIns="48325" anchor="t" anchorCtr="0">
            <a:noAutofit/>
          </a:bodyPr>
          <a:lstStyle/>
          <a:p>
            <a:pPr marL="0" marR="0" lvl="0" indent="0" algn="l" rtl="0">
              <a:lnSpc>
                <a:spcPct val="100000"/>
              </a:lnSpc>
              <a:spcBef>
                <a:spcPts val="0"/>
              </a:spcBef>
              <a:spcAft>
                <a:spcPts val="0"/>
              </a:spcAft>
              <a:buSzPts val="1400"/>
              <a:buNone/>
            </a:pPr>
            <a:r>
              <a:rPr lang="en-US" sz="1200" b="0" i="0" u="none" strike="noStrike" cap="none">
                <a:solidFill>
                  <a:schemeClr val="dk1"/>
                </a:solidFill>
                <a:latin typeface="Calibri"/>
                <a:ea typeface="Calibri"/>
                <a:cs typeface="Calibri"/>
                <a:sym typeface="Calibri"/>
              </a:rPr>
              <a:t>L1$ misses are the only requests that reach L2$</a:t>
            </a:r>
            <a:endParaRPr sz="1200" b="0" i="0" u="none" strike="noStrike" cap="none">
              <a:solidFill>
                <a:schemeClr val="dk1"/>
              </a:solidFill>
              <a:latin typeface="Calibri"/>
              <a:ea typeface="Calibri"/>
              <a:cs typeface="Calibri"/>
              <a:sym typeface="Calibri"/>
            </a:endParaRPr>
          </a:p>
        </p:txBody>
      </p:sp>
      <p:sp>
        <p:nvSpPr>
          <p:cNvPr id="498" name="Google Shape;498;p19:notes"/>
          <p:cNvSpPr txBox="1">
            <a:spLocks noGrp="1"/>
          </p:cNvSpPr>
          <p:nvPr>
            <p:ph type="sldNum" idx="12"/>
          </p:nvPr>
        </p:nvSpPr>
        <p:spPr>
          <a:xfrm>
            <a:off x="4143587" y="9119474"/>
            <a:ext cx="3169920" cy="480060"/>
          </a:xfrm>
          <a:prstGeom prst="rect">
            <a:avLst/>
          </a:prstGeom>
          <a:noFill/>
          <a:ln>
            <a:noFill/>
          </a:ln>
        </p:spPr>
        <p:txBody>
          <a:bodyPr spcFirstLastPara="1" wrap="square" lIns="96650" tIns="48325" rIns="96650" bIns="48325" anchor="b" anchorCtr="0">
            <a:noAutofit/>
          </a:bodyPr>
          <a:lstStyle/>
          <a:p>
            <a:pPr marL="0" marR="0" lvl="0" indent="0" algn="r" rtl="0">
              <a:lnSpc>
                <a:spcPct val="100000"/>
              </a:lnSpc>
              <a:spcBef>
                <a:spcPts val="0"/>
              </a:spcBef>
              <a:spcAft>
                <a:spcPts val="0"/>
              </a:spcAft>
              <a:buSzPts val="1300"/>
              <a:buNone/>
            </a:pPr>
            <a:fld id="{00000000-1234-1234-1234-123412341234}" type="slidenum">
              <a:rPr lang="en-US" sz="1300">
                <a:solidFill>
                  <a:schemeClr val="dk1"/>
                </a:solidFill>
                <a:latin typeface="Calibri"/>
                <a:ea typeface="Calibri"/>
                <a:cs typeface="Calibri"/>
                <a:sym typeface="Calibri"/>
              </a:rPr>
              <a:t>18</a:t>
            </a:fld>
            <a:endParaRPr sz="1300">
              <a:solidFill>
                <a:schemeClr val="dk1"/>
              </a:solidFill>
              <a:latin typeface="Calibri"/>
              <a:ea typeface="Calibri"/>
              <a:cs typeface="Calibri"/>
              <a:sym typeface="Calibri"/>
            </a:endParaRPr>
          </a:p>
        </p:txBody>
      </p:sp>
      <p:sp>
        <p:nvSpPr>
          <p:cNvPr id="499" name="Google Shape;499;p19:notes"/>
          <p:cNvSpPr txBox="1">
            <a:spLocks noGrp="1"/>
          </p:cNvSpPr>
          <p:nvPr>
            <p:ph type="dt" idx="10"/>
          </p:nvPr>
        </p:nvSpPr>
        <p:spPr>
          <a:xfrm>
            <a:off x="4143587" y="0"/>
            <a:ext cx="3169920" cy="480060"/>
          </a:xfrm>
          <a:prstGeom prst="rect">
            <a:avLst/>
          </a:prstGeom>
          <a:noFill/>
          <a:ln>
            <a:noFill/>
          </a:ln>
        </p:spPr>
        <p:txBody>
          <a:bodyPr spcFirstLastPara="1" wrap="square" lIns="96650" tIns="48325" rIns="96650" bIns="48325" anchor="t" anchorCtr="0">
            <a:noAutofit/>
          </a:bodyPr>
          <a:lstStyle/>
          <a:p>
            <a:pPr marL="0" marR="0" lvl="0" indent="0" algn="r" rtl="0">
              <a:lnSpc>
                <a:spcPct val="100000"/>
              </a:lnSpc>
              <a:spcBef>
                <a:spcPts val="0"/>
              </a:spcBef>
              <a:spcAft>
                <a:spcPts val="0"/>
              </a:spcAft>
              <a:buSzPts val="1400"/>
              <a:buNone/>
            </a:pPr>
            <a:endParaRPr sz="1300">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992037672"/>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6"/>
        <p:cNvGrpSpPr/>
        <p:nvPr/>
      </p:nvGrpSpPr>
      <p:grpSpPr>
        <a:xfrm>
          <a:off x="0" y="0"/>
          <a:ext cx="0" cy="0"/>
          <a:chOff x="0" y="0"/>
          <a:chExt cx="0" cy="0"/>
        </a:xfrm>
      </p:grpSpPr>
      <p:sp>
        <p:nvSpPr>
          <p:cNvPr id="507" name="Google Shape;507;p20:notes"/>
          <p:cNvSpPr>
            <a:spLocks noGrp="1" noRot="1" noChangeAspect="1"/>
          </p:cNvSpPr>
          <p:nvPr>
            <p:ph type="sldImg" idx="2"/>
          </p:nvPr>
        </p:nvSpPr>
        <p:spPr>
          <a:xfrm>
            <a:off x="1257300" y="720725"/>
            <a:ext cx="4800600" cy="360045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508" name="Google Shape;508;p20:notes"/>
          <p:cNvSpPr txBox="1">
            <a:spLocks noGrp="1"/>
          </p:cNvSpPr>
          <p:nvPr>
            <p:ph type="body" idx="1"/>
          </p:nvPr>
        </p:nvSpPr>
        <p:spPr>
          <a:xfrm>
            <a:off x="731520" y="4560570"/>
            <a:ext cx="5852100" cy="43206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400"/>
              <a:buNone/>
            </a:pPr>
            <a:endParaRPr/>
          </a:p>
        </p:txBody>
      </p:sp>
      <p:sp>
        <p:nvSpPr>
          <p:cNvPr id="509" name="Google Shape;509;p20:notes"/>
          <p:cNvSpPr txBox="1">
            <a:spLocks noGrp="1"/>
          </p:cNvSpPr>
          <p:nvPr>
            <p:ph type="sldNum" idx="12"/>
          </p:nvPr>
        </p:nvSpPr>
        <p:spPr>
          <a:xfrm>
            <a:off x="4143587" y="9119474"/>
            <a:ext cx="3169800" cy="480000"/>
          </a:xfrm>
          <a:prstGeom prst="rect">
            <a:avLst/>
          </a:prstGeom>
          <a:noFill/>
          <a:ln>
            <a:noFill/>
          </a:ln>
        </p:spPr>
        <p:txBody>
          <a:bodyPr spcFirstLastPara="1" wrap="square" lIns="96650" tIns="48325" rIns="96650" bIns="48325" anchor="b" anchorCtr="0">
            <a:noAutofit/>
          </a:bodyPr>
          <a:lstStyle/>
          <a:p>
            <a:pPr marL="0" lvl="0" indent="0" algn="r" rtl="0">
              <a:lnSpc>
                <a:spcPct val="100000"/>
              </a:lnSpc>
              <a:spcBef>
                <a:spcPts val="0"/>
              </a:spcBef>
              <a:spcAft>
                <a:spcPts val="0"/>
              </a:spcAft>
              <a:buClr>
                <a:srgbClr val="000000"/>
              </a:buClr>
              <a:buSzPts val="1400"/>
              <a:buFont typeface="Arial"/>
              <a:buNone/>
            </a:pPr>
            <a:fld id="{00000000-1234-1234-1234-123412341234}" type="slidenum">
              <a:rPr lang="en-US"/>
              <a:t>19</a:t>
            </a:fld>
            <a:endParaRPr/>
          </a:p>
        </p:txBody>
      </p:sp>
    </p:spTree>
    <p:extLst>
      <p:ext uri="{BB962C8B-B14F-4D97-AF65-F5344CB8AC3E}">
        <p14:creationId xmlns:p14="http://schemas.microsoft.com/office/powerpoint/2010/main" val="268450874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2"/>
        <p:cNvGrpSpPr/>
        <p:nvPr/>
      </p:nvGrpSpPr>
      <p:grpSpPr>
        <a:xfrm>
          <a:off x="0" y="0"/>
          <a:ext cx="0" cy="0"/>
          <a:chOff x="0" y="0"/>
          <a:chExt cx="0" cy="0"/>
        </a:xfrm>
      </p:grpSpPr>
      <p:sp>
        <p:nvSpPr>
          <p:cNvPr id="113" name="Google Shape;113;p2:notes"/>
          <p:cNvSpPr txBox="1">
            <a:spLocks noGrp="1"/>
          </p:cNvSpPr>
          <p:nvPr>
            <p:ph type="body" idx="1"/>
          </p:nvPr>
        </p:nvSpPr>
        <p:spPr>
          <a:xfrm>
            <a:off x="731520" y="4560570"/>
            <a:ext cx="5852160" cy="432054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400"/>
              <a:buNone/>
            </a:pPr>
            <a:endParaRPr/>
          </a:p>
        </p:txBody>
      </p:sp>
      <p:sp>
        <p:nvSpPr>
          <p:cNvPr id="114" name="Google Shape;114;p2:notes"/>
          <p:cNvSpPr>
            <a:spLocks noGrp="1" noRot="1" noChangeAspect="1"/>
          </p:cNvSpPr>
          <p:nvPr>
            <p:ph type="sldImg" idx="2"/>
          </p:nvPr>
        </p:nvSpPr>
        <p:spPr>
          <a:xfrm>
            <a:off x="1257300" y="720725"/>
            <a:ext cx="4800600" cy="360045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320665687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14"/>
        <p:cNvGrpSpPr/>
        <p:nvPr/>
      </p:nvGrpSpPr>
      <p:grpSpPr>
        <a:xfrm>
          <a:off x="0" y="0"/>
          <a:ext cx="0" cy="0"/>
          <a:chOff x="0" y="0"/>
          <a:chExt cx="0" cy="0"/>
        </a:xfrm>
      </p:grpSpPr>
      <p:sp>
        <p:nvSpPr>
          <p:cNvPr id="515" name="Google Shape;515;p21:notes"/>
          <p:cNvSpPr txBox="1">
            <a:spLocks noGrp="1"/>
          </p:cNvSpPr>
          <p:nvPr>
            <p:ph type="body" idx="1"/>
          </p:nvPr>
        </p:nvSpPr>
        <p:spPr>
          <a:xfrm>
            <a:off x="731520" y="4560570"/>
            <a:ext cx="5852160" cy="432054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400"/>
              <a:buNone/>
            </a:pPr>
            <a:endParaRPr/>
          </a:p>
        </p:txBody>
      </p:sp>
      <p:sp>
        <p:nvSpPr>
          <p:cNvPr id="516" name="Google Shape;516;p21:notes"/>
          <p:cNvSpPr>
            <a:spLocks noGrp="1" noRot="1" noChangeAspect="1"/>
          </p:cNvSpPr>
          <p:nvPr>
            <p:ph type="sldImg" idx="2"/>
          </p:nvPr>
        </p:nvSpPr>
        <p:spPr>
          <a:xfrm>
            <a:off x="1257300" y="720725"/>
            <a:ext cx="4800600" cy="360045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1172499288"/>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40"/>
        <p:cNvGrpSpPr/>
        <p:nvPr/>
      </p:nvGrpSpPr>
      <p:grpSpPr>
        <a:xfrm>
          <a:off x="0" y="0"/>
          <a:ext cx="0" cy="0"/>
          <a:chOff x="0" y="0"/>
          <a:chExt cx="0" cy="0"/>
        </a:xfrm>
      </p:grpSpPr>
      <p:sp>
        <p:nvSpPr>
          <p:cNvPr id="541" name="Google Shape;541;p22:notes"/>
          <p:cNvSpPr>
            <a:spLocks noGrp="1" noRot="1" noChangeAspect="1"/>
          </p:cNvSpPr>
          <p:nvPr>
            <p:ph type="sldImg" idx="2"/>
          </p:nvPr>
        </p:nvSpPr>
        <p:spPr>
          <a:xfrm>
            <a:off x="1257300" y="720725"/>
            <a:ext cx="4800600" cy="360045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542" name="Google Shape;542;p22:notes"/>
          <p:cNvSpPr txBox="1">
            <a:spLocks noGrp="1"/>
          </p:cNvSpPr>
          <p:nvPr>
            <p:ph type="body" idx="1"/>
          </p:nvPr>
        </p:nvSpPr>
        <p:spPr>
          <a:xfrm>
            <a:off x="731520" y="4560570"/>
            <a:ext cx="5852160" cy="4320540"/>
          </a:xfrm>
          <a:prstGeom prst="rect">
            <a:avLst/>
          </a:prstGeom>
          <a:noFill/>
          <a:ln>
            <a:noFill/>
          </a:ln>
        </p:spPr>
        <p:txBody>
          <a:bodyPr spcFirstLastPara="1" wrap="square" lIns="96650" tIns="48325" rIns="96650" bIns="48325" anchor="t" anchorCtr="0">
            <a:noAutofit/>
          </a:bodyPr>
          <a:lstStyle/>
          <a:p>
            <a:pPr marL="0" marR="0" lvl="0" indent="0" algn="l" rtl="0">
              <a:lnSpc>
                <a:spcPct val="100000"/>
              </a:lnSpc>
              <a:spcBef>
                <a:spcPts val="0"/>
              </a:spcBef>
              <a:spcAft>
                <a:spcPts val="0"/>
              </a:spcAft>
              <a:buSzPts val="1400"/>
              <a:buNone/>
            </a:pPr>
            <a:r>
              <a:rPr lang="en-US" sz="1200" b="0" i="0" u="none" strike="noStrike" cap="none">
                <a:solidFill>
                  <a:schemeClr val="dk1"/>
                </a:solidFill>
                <a:latin typeface="Calibri"/>
                <a:ea typeface="Calibri"/>
                <a:cs typeface="Calibri"/>
                <a:sym typeface="Calibri"/>
              </a:rPr>
              <a:t>AMAT and CPI calculated differently.</a:t>
            </a:r>
            <a:endParaRPr/>
          </a:p>
          <a:p>
            <a:pPr marL="0" marR="0" lvl="0" indent="0" algn="l" rtl="0">
              <a:lnSpc>
                <a:spcPct val="100000"/>
              </a:lnSpc>
              <a:spcBef>
                <a:spcPts val="0"/>
              </a:spcBef>
              <a:spcAft>
                <a:spcPts val="0"/>
              </a:spcAft>
              <a:buSzPts val="1400"/>
              <a:buNone/>
            </a:pPr>
            <a:r>
              <a:rPr lang="en-US" sz="1200" b="0" i="0" u="none" strike="noStrike" cap="none">
                <a:solidFill>
                  <a:schemeClr val="dk1"/>
                </a:solidFill>
                <a:latin typeface="Calibri"/>
                <a:ea typeface="Calibri"/>
                <a:cs typeface="Calibri"/>
                <a:sym typeface="Calibri"/>
              </a:rPr>
              <a:t>AMAT is a direct substitution, where L1 MP = L2 HT + L2 MR * L2 MP.</a:t>
            </a:r>
            <a:endParaRPr/>
          </a:p>
          <a:p>
            <a:pPr marL="0" marR="0" lvl="0" indent="0" algn="l" rtl="0">
              <a:lnSpc>
                <a:spcPct val="100000"/>
              </a:lnSpc>
              <a:spcBef>
                <a:spcPts val="0"/>
              </a:spcBef>
              <a:spcAft>
                <a:spcPts val="0"/>
              </a:spcAft>
              <a:buSzPts val="1400"/>
              <a:buNone/>
            </a:pPr>
            <a:r>
              <a:rPr lang="en-US" sz="1200" b="0" i="0" u="none" strike="noStrike" cap="none">
                <a:solidFill>
                  <a:schemeClr val="dk1"/>
                </a:solidFill>
                <a:latin typeface="Calibri"/>
                <a:ea typeface="Calibri"/>
                <a:cs typeface="Calibri"/>
                <a:sym typeface="Calibri"/>
              </a:rPr>
              <a:t>CPI</a:t>
            </a:r>
            <a:r>
              <a:rPr lang="en-US" sz="1200" b="0" i="0" u="none" strike="noStrike" cap="none" baseline="-25000">
                <a:solidFill>
                  <a:schemeClr val="dk1"/>
                </a:solidFill>
                <a:latin typeface="Calibri"/>
                <a:ea typeface="Calibri"/>
                <a:cs typeface="Calibri"/>
                <a:sym typeface="Calibri"/>
              </a:rPr>
              <a:t>stall</a:t>
            </a:r>
            <a:r>
              <a:rPr lang="en-US" sz="1200" b="0" i="0" u="none" strike="noStrike" cap="none">
                <a:solidFill>
                  <a:schemeClr val="dk1"/>
                </a:solidFill>
                <a:latin typeface="Calibri"/>
                <a:ea typeface="Calibri"/>
                <a:cs typeface="Calibri"/>
                <a:sym typeface="Calibri"/>
              </a:rPr>
              <a:t> calculates memory-stall cycles, so is additive (HT is hidden away in CPI</a:t>
            </a:r>
            <a:r>
              <a:rPr lang="en-US" sz="1200" b="0" i="0" u="none" strike="noStrike" cap="none" baseline="-25000">
                <a:solidFill>
                  <a:schemeClr val="dk1"/>
                </a:solidFill>
                <a:latin typeface="Calibri"/>
                <a:ea typeface="Calibri"/>
                <a:cs typeface="Calibri"/>
                <a:sym typeface="Calibri"/>
              </a:rPr>
              <a:t>base</a:t>
            </a:r>
            <a:r>
              <a:rPr lang="en-US" sz="1200" b="0" i="0" u="none" strike="noStrike" cap="none">
                <a:solidFill>
                  <a:schemeClr val="dk1"/>
                </a:solidFill>
                <a:latin typeface="Calibri"/>
                <a:ea typeface="Calibri"/>
                <a:cs typeface="Calibri"/>
                <a:sym typeface="Calibri"/>
              </a:rPr>
              <a:t>).</a:t>
            </a:r>
            <a:endParaRPr sz="1200" b="0" i="0" u="none" strike="noStrike" cap="none">
              <a:solidFill>
                <a:schemeClr val="dk1"/>
              </a:solidFill>
              <a:latin typeface="Calibri"/>
              <a:ea typeface="Calibri"/>
              <a:cs typeface="Calibri"/>
              <a:sym typeface="Calibri"/>
            </a:endParaRPr>
          </a:p>
        </p:txBody>
      </p:sp>
      <p:sp>
        <p:nvSpPr>
          <p:cNvPr id="543" name="Google Shape;543;p22:notes"/>
          <p:cNvSpPr txBox="1">
            <a:spLocks noGrp="1"/>
          </p:cNvSpPr>
          <p:nvPr>
            <p:ph type="sldNum" idx="12"/>
          </p:nvPr>
        </p:nvSpPr>
        <p:spPr>
          <a:xfrm>
            <a:off x="4143587" y="9119474"/>
            <a:ext cx="3169920" cy="480060"/>
          </a:xfrm>
          <a:prstGeom prst="rect">
            <a:avLst/>
          </a:prstGeom>
          <a:noFill/>
          <a:ln>
            <a:noFill/>
          </a:ln>
        </p:spPr>
        <p:txBody>
          <a:bodyPr spcFirstLastPara="1" wrap="square" lIns="96650" tIns="48325" rIns="96650" bIns="48325" anchor="b" anchorCtr="0">
            <a:noAutofit/>
          </a:bodyPr>
          <a:lstStyle/>
          <a:p>
            <a:pPr marL="0" marR="0" lvl="0" indent="0" algn="r" rtl="0">
              <a:lnSpc>
                <a:spcPct val="100000"/>
              </a:lnSpc>
              <a:spcBef>
                <a:spcPts val="0"/>
              </a:spcBef>
              <a:spcAft>
                <a:spcPts val="0"/>
              </a:spcAft>
              <a:buSzPts val="1300"/>
              <a:buNone/>
            </a:pPr>
            <a:fld id="{00000000-1234-1234-1234-123412341234}" type="slidenum">
              <a:rPr lang="en-US" sz="1300">
                <a:solidFill>
                  <a:schemeClr val="dk1"/>
                </a:solidFill>
                <a:latin typeface="Calibri"/>
                <a:ea typeface="Calibri"/>
                <a:cs typeface="Calibri"/>
                <a:sym typeface="Calibri"/>
              </a:rPr>
              <a:t>21</a:t>
            </a:fld>
            <a:endParaRPr sz="1300">
              <a:solidFill>
                <a:schemeClr val="dk1"/>
              </a:solidFill>
              <a:latin typeface="Calibri"/>
              <a:ea typeface="Calibri"/>
              <a:cs typeface="Calibri"/>
              <a:sym typeface="Calibri"/>
            </a:endParaRPr>
          </a:p>
        </p:txBody>
      </p:sp>
      <p:sp>
        <p:nvSpPr>
          <p:cNvPr id="544" name="Google Shape;544;p22:notes"/>
          <p:cNvSpPr txBox="1">
            <a:spLocks noGrp="1"/>
          </p:cNvSpPr>
          <p:nvPr>
            <p:ph type="dt" idx="10"/>
          </p:nvPr>
        </p:nvSpPr>
        <p:spPr>
          <a:xfrm>
            <a:off x="4143587" y="0"/>
            <a:ext cx="3169920" cy="480060"/>
          </a:xfrm>
          <a:prstGeom prst="rect">
            <a:avLst/>
          </a:prstGeom>
          <a:noFill/>
          <a:ln>
            <a:noFill/>
          </a:ln>
        </p:spPr>
        <p:txBody>
          <a:bodyPr spcFirstLastPara="1" wrap="square" lIns="96650" tIns="48325" rIns="96650" bIns="48325" anchor="t" anchorCtr="0">
            <a:noAutofit/>
          </a:bodyPr>
          <a:lstStyle/>
          <a:p>
            <a:pPr marL="0" marR="0" lvl="0" indent="0" algn="r" rtl="0">
              <a:lnSpc>
                <a:spcPct val="100000"/>
              </a:lnSpc>
              <a:spcBef>
                <a:spcPts val="0"/>
              </a:spcBef>
              <a:spcAft>
                <a:spcPts val="0"/>
              </a:spcAft>
              <a:buSzPts val="1400"/>
              <a:buNone/>
            </a:pPr>
            <a:endParaRPr sz="1300">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3982320998"/>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51"/>
        <p:cNvGrpSpPr/>
        <p:nvPr/>
      </p:nvGrpSpPr>
      <p:grpSpPr>
        <a:xfrm>
          <a:off x="0" y="0"/>
          <a:ext cx="0" cy="0"/>
          <a:chOff x="0" y="0"/>
          <a:chExt cx="0" cy="0"/>
        </a:xfrm>
      </p:grpSpPr>
      <p:sp>
        <p:nvSpPr>
          <p:cNvPr id="552" name="Google Shape;552;p24:notes"/>
          <p:cNvSpPr txBox="1">
            <a:spLocks noGrp="1"/>
          </p:cNvSpPr>
          <p:nvPr>
            <p:ph type="body" idx="1"/>
          </p:nvPr>
        </p:nvSpPr>
        <p:spPr>
          <a:xfrm>
            <a:off x="731520" y="4560570"/>
            <a:ext cx="5852160" cy="432054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400"/>
              <a:buNone/>
            </a:pPr>
            <a:endParaRPr/>
          </a:p>
        </p:txBody>
      </p:sp>
      <p:sp>
        <p:nvSpPr>
          <p:cNvPr id="553" name="Google Shape;553;p24:notes"/>
          <p:cNvSpPr>
            <a:spLocks noGrp="1" noRot="1" noChangeAspect="1"/>
          </p:cNvSpPr>
          <p:nvPr>
            <p:ph type="sldImg" idx="2"/>
          </p:nvPr>
        </p:nvSpPr>
        <p:spPr>
          <a:xfrm>
            <a:off x="1257300" y="720725"/>
            <a:ext cx="4800600" cy="360045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3370994581"/>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60"/>
        <p:cNvGrpSpPr/>
        <p:nvPr/>
      </p:nvGrpSpPr>
      <p:grpSpPr>
        <a:xfrm>
          <a:off x="0" y="0"/>
          <a:ext cx="0" cy="0"/>
          <a:chOff x="0" y="0"/>
          <a:chExt cx="0" cy="0"/>
        </a:xfrm>
      </p:grpSpPr>
      <p:sp>
        <p:nvSpPr>
          <p:cNvPr id="561" name="Google Shape;561;p25:notes"/>
          <p:cNvSpPr txBox="1">
            <a:spLocks noGrp="1"/>
          </p:cNvSpPr>
          <p:nvPr>
            <p:ph type="body" idx="1"/>
          </p:nvPr>
        </p:nvSpPr>
        <p:spPr>
          <a:xfrm>
            <a:off x="731520" y="4560570"/>
            <a:ext cx="5852160" cy="432054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400"/>
              <a:buNone/>
            </a:pPr>
            <a:endParaRPr/>
          </a:p>
        </p:txBody>
      </p:sp>
      <p:sp>
        <p:nvSpPr>
          <p:cNvPr id="562" name="Google Shape;562;p25:notes"/>
          <p:cNvSpPr>
            <a:spLocks noGrp="1" noRot="1" noChangeAspect="1"/>
          </p:cNvSpPr>
          <p:nvPr>
            <p:ph type="sldImg" idx="2"/>
          </p:nvPr>
        </p:nvSpPr>
        <p:spPr>
          <a:xfrm>
            <a:off x="1257300" y="720725"/>
            <a:ext cx="4800600" cy="360045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4229788792"/>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1"/>
        <p:cNvGrpSpPr/>
        <p:nvPr/>
      </p:nvGrpSpPr>
      <p:grpSpPr>
        <a:xfrm>
          <a:off x="0" y="0"/>
          <a:ext cx="0" cy="0"/>
          <a:chOff x="0" y="0"/>
          <a:chExt cx="0" cy="0"/>
        </a:xfrm>
      </p:grpSpPr>
      <p:sp>
        <p:nvSpPr>
          <p:cNvPr id="572" name="Google Shape;572;p26:notes"/>
          <p:cNvSpPr txBox="1">
            <a:spLocks noGrp="1"/>
          </p:cNvSpPr>
          <p:nvPr>
            <p:ph type="body" idx="1"/>
          </p:nvPr>
        </p:nvSpPr>
        <p:spPr>
          <a:xfrm>
            <a:off x="731520" y="4560570"/>
            <a:ext cx="5852160" cy="432054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400"/>
              <a:buNone/>
            </a:pPr>
            <a:endParaRPr/>
          </a:p>
        </p:txBody>
      </p:sp>
      <p:sp>
        <p:nvSpPr>
          <p:cNvPr id="573" name="Google Shape;573;p26:notes"/>
          <p:cNvSpPr>
            <a:spLocks noGrp="1" noRot="1" noChangeAspect="1"/>
          </p:cNvSpPr>
          <p:nvPr>
            <p:ph type="sldImg" idx="2"/>
          </p:nvPr>
        </p:nvSpPr>
        <p:spPr>
          <a:xfrm>
            <a:off x="1257300" y="720725"/>
            <a:ext cx="4800600" cy="360045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2140723663"/>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98"/>
        <p:cNvGrpSpPr/>
        <p:nvPr/>
      </p:nvGrpSpPr>
      <p:grpSpPr>
        <a:xfrm>
          <a:off x="0" y="0"/>
          <a:ext cx="0" cy="0"/>
          <a:chOff x="0" y="0"/>
          <a:chExt cx="0" cy="0"/>
        </a:xfrm>
      </p:grpSpPr>
      <p:sp>
        <p:nvSpPr>
          <p:cNvPr id="599" name="Google Shape;599;p29:notes"/>
          <p:cNvSpPr txBox="1">
            <a:spLocks noGrp="1"/>
          </p:cNvSpPr>
          <p:nvPr>
            <p:ph type="body" idx="1"/>
          </p:nvPr>
        </p:nvSpPr>
        <p:spPr>
          <a:xfrm>
            <a:off x="731520" y="4560570"/>
            <a:ext cx="5852160" cy="432054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400"/>
              <a:buNone/>
            </a:pPr>
            <a:endParaRPr/>
          </a:p>
        </p:txBody>
      </p:sp>
      <p:sp>
        <p:nvSpPr>
          <p:cNvPr id="600" name="Google Shape;600;p29:notes"/>
          <p:cNvSpPr>
            <a:spLocks noGrp="1" noRot="1" noChangeAspect="1"/>
          </p:cNvSpPr>
          <p:nvPr>
            <p:ph type="sldImg" idx="2"/>
          </p:nvPr>
        </p:nvSpPr>
        <p:spPr>
          <a:xfrm>
            <a:off x="1257300" y="720725"/>
            <a:ext cx="4800600" cy="360045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276121600"/>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07"/>
        <p:cNvGrpSpPr/>
        <p:nvPr/>
      </p:nvGrpSpPr>
      <p:grpSpPr>
        <a:xfrm>
          <a:off x="0" y="0"/>
          <a:ext cx="0" cy="0"/>
          <a:chOff x="0" y="0"/>
          <a:chExt cx="0" cy="0"/>
        </a:xfrm>
      </p:grpSpPr>
      <p:sp>
        <p:nvSpPr>
          <p:cNvPr id="608" name="Google Shape;608;p32:notes"/>
          <p:cNvSpPr txBox="1">
            <a:spLocks noGrp="1"/>
          </p:cNvSpPr>
          <p:nvPr>
            <p:ph type="body" idx="1"/>
          </p:nvPr>
        </p:nvSpPr>
        <p:spPr>
          <a:xfrm>
            <a:off x="550863" y="4560889"/>
            <a:ext cx="6303962" cy="4319587"/>
          </a:xfrm>
          <a:prstGeom prst="rect">
            <a:avLst/>
          </a:prstGeom>
          <a:noFill/>
          <a:ln>
            <a:noFill/>
          </a:ln>
        </p:spPr>
        <p:txBody>
          <a:bodyPr spcFirstLastPara="1" wrap="square" lIns="95625" tIns="46975" rIns="95625" bIns="46975" anchor="t" anchorCtr="0">
            <a:noAutofit/>
          </a:bodyPr>
          <a:lstStyle/>
          <a:p>
            <a:pPr marL="0" marR="0" lvl="0" indent="0" algn="l" rtl="0">
              <a:lnSpc>
                <a:spcPct val="100000"/>
              </a:lnSpc>
              <a:spcBef>
                <a:spcPts val="0"/>
              </a:spcBef>
              <a:spcAft>
                <a:spcPts val="0"/>
              </a:spcAft>
              <a:buSzPts val="1400"/>
              <a:buNone/>
            </a:pPr>
            <a:endParaRPr sz="1200" b="0" i="0" u="none" strike="noStrike" cap="none">
              <a:solidFill>
                <a:schemeClr val="dk1"/>
              </a:solidFill>
              <a:latin typeface="Calibri"/>
              <a:ea typeface="Calibri"/>
              <a:cs typeface="Calibri"/>
              <a:sym typeface="Calibri"/>
            </a:endParaRPr>
          </a:p>
          <a:p>
            <a:pPr marL="0" marR="0" lvl="0" indent="0" algn="l" rtl="0">
              <a:lnSpc>
                <a:spcPct val="100000"/>
              </a:lnSpc>
              <a:spcBef>
                <a:spcPts val="0"/>
              </a:spcBef>
              <a:spcAft>
                <a:spcPts val="0"/>
              </a:spcAft>
              <a:buSzPts val="1400"/>
              <a:buNone/>
            </a:pPr>
            <a:r>
              <a:rPr lang="en-US" sz="1200" b="0" i="0" u="none" strike="noStrike" cap="none">
                <a:solidFill>
                  <a:schemeClr val="dk1"/>
                </a:solidFill>
                <a:latin typeface="Calibri"/>
                <a:ea typeface="Calibri"/>
                <a:cs typeface="Calibri"/>
                <a:sym typeface="Calibri"/>
              </a:rPr>
              <a:t>No fancy replacement policy is needed for the direct mapped cache. </a:t>
            </a:r>
            <a:endParaRPr/>
          </a:p>
          <a:p>
            <a:pPr marL="0" marR="0" lvl="0" indent="0" algn="l" rtl="0">
              <a:lnSpc>
                <a:spcPct val="100000"/>
              </a:lnSpc>
              <a:spcBef>
                <a:spcPts val="0"/>
              </a:spcBef>
              <a:spcAft>
                <a:spcPts val="0"/>
              </a:spcAft>
              <a:buSzPts val="1400"/>
              <a:buNone/>
            </a:pPr>
            <a:r>
              <a:rPr lang="en-US" sz="1200" b="0" i="0" u="none" strike="noStrike" cap="none">
                <a:solidFill>
                  <a:schemeClr val="dk1"/>
                </a:solidFill>
                <a:latin typeface="Calibri"/>
                <a:ea typeface="Calibri"/>
                <a:cs typeface="Calibri"/>
                <a:sym typeface="Calibri"/>
              </a:rPr>
              <a:t>As a matter of fact, that is what cause direct mapped trouble to begin with: only one place to go in the cache--causes conflict misses.</a:t>
            </a:r>
            <a:endParaRPr sz="1200" b="0" i="0" u="none" strike="noStrike" cap="none">
              <a:solidFill>
                <a:schemeClr val="dk1"/>
              </a:solidFill>
              <a:latin typeface="Calibri"/>
              <a:ea typeface="Calibri"/>
              <a:cs typeface="Calibri"/>
              <a:sym typeface="Calibri"/>
            </a:endParaRPr>
          </a:p>
        </p:txBody>
      </p:sp>
      <p:sp>
        <p:nvSpPr>
          <p:cNvPr id="609" name="Google Shape;609;p32:notes"/>
          <p:cNvSpPr>
            <a:spLocks noGrp="1" noRot="1" noChangeAspect="1"/>
          </p:cNvSpPr>
          <p:nvPr>
            <p:ph type="sldImg" idx="2"/>
          </p:nvPr>
        </p:nvSpPr>
        <p:spPr>
          <a:xfrm>
            <a:off x="1277938" y="620713"/>
            <a:ext cx="4776787" cy="3581400"/>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
        <p:nvSpPr>
          <p:cNvPr id="610" name="Google Shape;610;p32:notes"/>
          <p:cNvSpPr txBox="1">
            <a:spLocks noGrp="1"/>
          </p:cNvSpPr>
          <p:nvPr>
            <p:ph type="dt" idx="10"/>
          </p:nvPr>
        </p:nvSpPr>
        <p:spPr>
          <a:xfrm>
            <a:off x="4143587" y="0"/>
            <a:ext cx="3169920" cy="480060"/>
          </a:xfrm>
          <a:prstGeom prst="rect">
            <a:avLst/>
          </a:prstGeom>
          <a:noFill/>
          <a:ln>
            <a:noFill/>
          </a:ln>
        </p:spPr>
        <p:txBody>
          <a:bodyPr spcFirstLastPara="1" wrap="square" lIns="96650" tIns="48325" rIns="96650" bIns="48325" anchor="t" anchorCtr="0">
            <a:noAutofit/>
          </a:bodyPr>
          <a:lstStyle/>
          <a:p>
            <a:pPr marL="0" marR="0" lvl="0" indent="0" algn="r" rtl="0">
              <a:lnSpc>
                <a:spcPct val="100000"/>
              </a:lnSpc>
              <a:spcBef>
                <a:spcPts val="0"/>
              </a:spcBef>
              <a:spcAft>
                <a:spcPts val="0"/>
              </a:spcAft>
              <a:buSzPts val="1400"/>
              <a:buNone/>
            </a:pPr>
            <a:endParaRPr sz="1300">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3692200363"/>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38"/>
        <p:cNvGrpSpPr/>
        <p:nvPr/>
      </p:nvGrpSpPr>
      <p:grpSpPr>
        <a:xfrm>
          <a:off x="0" y="0"/>
          <a:ext cx="0" cy="0"/>
          <a:chOff x="0" y="0"/>
          <a:chExt cx="0" cy="0"/>
        </a:xfrm>
      </p:grpSpPr>
      <p:sp>
        <p:nvSpPr>
          <p:cNvPr id="639" name="Google Shape;639;p33:notes"/>
          <p:cNvSpPr>
            <a:spLocks noGrp="1" noRot="1" noChangeAspect="1"/>
          </p:cNvSpPr>
          <p:nvPr>
            <p:ph type="sldImg" idx="2"/>
          </p:nvPr>
        </p:nvSpPr>
        <p:spPr>
          <a:xfrm>
            <a:off x="1257300" y="720725"/>
            <a:ext cx="4800600" cy="360045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40" name="Google Shape;640;p33:notes"/>
          <p:cNvSpPr txBox="1">
            <a:spLocks noGrp="1"/>
          </p:cNvSpPr>
          <p:nvPr>
            <p:ph type="body" idx="1"/>
          </p:nvPr>
        </p:nvSpPr>
        <p:spPr>
          <a:xfrm>
            <a:off x="731520" y="4560570"/>
            <a:ext cx="5852160" cy="4320540"/>
          </a:xfrm>
          <a:prstGeom prst="rect">
            <a:avLst/>
          </a:prstGeom>
          <a:noFill/>
          <a:ln>
            <a:noFill/>
          </a:ln>
        </p:spPr>
        <p:txBody>
          <a:bodyPr spcFirstLastPara="1" wrap="square" lIns="96650" tIns="48325" rIns="96650" bIns="48325" anchor="t" anchorCtr="0">
            <a:noAutofit/>
          </a:bodyPr>
          <a:lstStyle/>
          <a:p>
            <a:pPr marL="0" marR="0" lvl="0" indent="0" algn="l" rtl="0">
              <a:lnSpc>
                <a:spcPct val="100000"/>
              </a:lnSpc>
              <a:spcBef>
                <a:spcPts val="0"/>
              </a:spcBef>
              <a:spcAft>
                <a:spcPts val="0"/>
              </a:spcAft>
              <a:buSzPts val="1400"/>
              <a:buNone/>
            </a:pPr>
            <a:r>
              <a:rPr lang="en-US" sz="1200" b="0" i="0" u="none" strike="noStrike" cap="none">
                <a:solidFill>
                  <a:schemeClr val="dk1"/>
                </a:solidFill>
                <a:latin typeface="Calibri"/>
                <a:ea typeface="Calibri"/>
                <a:cs typeface="Calibri"/>
                <a:sym typeface="Calibri"/>
              </a:rPr>
              <a:t>Increasing the block size usually decreases the miss rate.</a:t>
            </a:r>
            <a:endParaRPr/>
          </a:p>
          <a:p>
            <a:pPr marL="0" marR="0" lvl="0" indent="0" algn="l" rtl="0">
              <a:lnSpc>
                <a:spcPct val="100000"/>
              </a:lnSpc>
              <a:spcBef>
                <a:spcPts val="0"/>
              </a:spcBef>
              <a:spcAft>
                <a:spcPts val="0"/>
              </a:spcAft>
              <a:buSzPts val="1400"/>
              <a:buNone/>
            </a:pPr>
            <a:r>
              <a:rPr lang="en-US" sz="1200" b="0" i="0" u="none" strike="noStrike" cap="none">
                <a:solidFill>
                  <a:schemeClr val="dk1"/>
                </a:solidFill>
                <a:latin typeface="Calibri"/>
                <a:ea typeface="Calibri"/>
                <a:cs typeface="Calibri"/>
                <a:sym typeface="Calibri"/>
              </a:rPr>
              <a:t>A more serious problem is that the miss penalty goes up since it is primarily determined by the time to fetch the block from the next lower level of the hierarchy and load it into the cache.</a:t>
            </a:r>
            <a:endParaRPr sz="1200" b="0" i="0" u="none" strike="noStrike" cap="none">
              <a:solidFill>
                <a:schemeClr val="dk1"/>
              </a:solidFill>
              <a:latin typeface="Calibri"/>
              <a:ea typeface="Calibri"/>
              <a:cs typeface="Calibri"/>
              <a:sym typeface="Calibri"/>
            </a:endParaRPr>
          </a:p>
        </p:txBody>
      </p:sp>
      <p:sp>
        <p:nvSpPr>
          <p:cNvPr id="641" name="Google Shape;641;p33:notes"/>
          <p:cNvSpPr txBox="1">
            <a:spLocks noGrp="1"/>
          </p:cNvSpPr>
          <p:nvPr>
            <p:ph type="dt" idx="10"/>
          </p:nvPr>
        </p:nvSpPr>
        <p:spPr>
          <a:xfrm>
            <a:off x="4143587" y="0"/>
            <a:ext cx="3169920" cy="480060"/>
          </a:xfrm>
          <a:prstGeom prst="rect">
            <a:avLst/>
          </a:prstGeom>
          <a:noFill/>
          <a:ln>
            <a:noFill/>
          </a:ln>
        </p:spPr>
        <p:txBody>
          <a:bodyPr spcFirstLastPara="1" wrap="square" lIns="96650" tIns="48325" rIns="96650" bIns="48325" anchor="t" anchorCtr="0">
            <a:noAutofit/>
          </a:bodyPr>
          <a:lstStyle/>
          <a:p>
            <a:pPr marL="0" marR="0" lvl="0" indent="0" algn="r" rtl="0">
              <a:lnSpc>
                <a:spcPct val="100000"/>
              </a:lnSpc>
              <a:spcBef>
                <a:spcPts val="0"/>
              </a:spcBef>
              <a:spcAft>
                <a:spcPts val="0"/>
              </a:spcAft>
              <a:buSzPts val="1400"/>
              <a:buNone/>
            </a:pPr>
            <a:endParaRPr sz="1300">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90975474"/>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50"/>
        <p:cNvGrpSpPr/>
        <p:nvPr/>
      </p:nvGrpSpPr>
      <p:grpSpPr>
        <a:xfrm>
          <a:off x="0" y="0"/>
          <a:ext cx="0" cy="0"/>
          <a:chOff x="0" y="0"/>
          <a:chExt cx="0" cy="0"/>
        </a:xfrm>
      </p:grpSpPr>
      <p:sp>
        <p:nvSpPr>
          <p:cNvPr id="651" name="Google Shape;651;p34:notes"/>
          <p:cNvSpPr>
            <a:spLocks noGrp="1" noRot="1" noChangeAspect="1"/>
          </p:cNvSpPr>
          <p:nvPr>
            <p:ph type="sldImg" idx="2"/>
          </p:nvPr>
        </p:nvSpPr>
        <p:spPr>
          <a:xfrm>
            <a:off x="1257300" y="720725"/>
            <a:ext cx="4800600" cy="360045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
            <a:headEnd type="none" w="sm" len="sm"/>
            <a:tailEnd type="none" w="sm" len="sm"/>
          </a:ln>
        </p:spPr>
      </p:sp>
      <p:sp>
        <p:nvSpPr>
          <p:cNvPr id="652" name="Google Shape;652;p34:notes"/>
          <p:cNvSpPr txBox="1">
            <a:spLocks noGrp="1"/>
          </p:cNvSpPr>
          <p:nvPr>
            <p:ph type="body" idx="1"/>
          </p:nvPr>
        </p:nvSpPr>
        <p:spPr>
          <a:xfrm>
            <a:off x="731520" y="4560570"/>
            <a:ext cx="5852160" cy="4320540"/>
          </a:xfrm>
          <a:prstGeom prst="rect">
            <a:avLst/>
          </a:prstGeom>
          <a:noFill/>
          <a:ln>
            <a:noFill/>
          </a:ln>
        </p:spPr>
        <p:txBody>
          <a:bodyPr spcFirstLastPara="1" wrap="square" lIns="96650" tIns="48325" rIns="96650" bIns="48325" anchor="t" anchorCtr="0">
            <a:noAutofit/>
          </a:bodyPr>
          <a:lstStyle/>
          <a:p>
            <a:pPr marL="0" marR="0" lvl="0" indent="0" algn="l" rtl="0">
              <a:lnSpc>
                <a:spcPct val="100000"/>
              </a:lnSpc>
              <a:spcBef>
                <a:spcPts val="0"/>
              </a:spcBef>
              <a:spcAft>
                <a:spcPts val="0"/>
              </a:spcAft>
              <a:buSzPts val="1400"/>
              <a:buNone/>
            </a:pPr>
            <a:r>
              <a:rPr lang="en-US" sz="1200" b="0" i="0" u="none" strike="noStrike" cap="none">
                <a:solidFill>
                  <a:schemeClr val="dk1"/>
                </a:solidFill>
                <a:latin typeface="Calibri"/>
                <a:ea typeface="Calibri"/>
                <a:cs typeface="Calibri"/>
                <a:sym typeface="Calibri"/>
              </a:rPr>
              <a:t>As cache sizes grow, the relative improvement from associativity increases only slightly; since the overall miss rate of a larger cache is lower, the opportunity for improving the miss rate decreases and the absolute improvement in miss rate from associativity shrinks significantly.</a:t>
            </a:r>
            <a:endParaRPr/>
          </a:p>
        </p:txBody>
      </p:sp>
      <p:sp>
        <p:nvSpPr>
          <p:cNvPr id="653" name="Google Shape;653;p34:notes"/>
          <p:cNvSpPr txBox="1">
            <a:spLocks noGrp="1"/>
          </p:cNvSpPr>
          <p:nvPr>
            <p:ph type="dt" idx="10"/>
          </p:nvPr>
        </p:nvSpPr>
        <p:spPr>
          <a:xfrm>
            <a:off x="4143587" y="0"/>
            <a:ext cx="3169920" cy="480060"/>
          </a:xfrm>
          <a:prstGeom prst="rect">
            <a:avLst/>
          </a:prstGeom>
          <a:noFill/>
          <a:ln>
            <a:noFill/>
          </a:ln>
        </p:spPr>
        <p:txBody>
          <a:bodyPr spcFirstLastPara="1" wrap="square" lIns="96650" tIns="48325" rIns="96650" bIns="48325" anchor="t" anchorCtr="0">
            <a:noAutofit/>
          </a:bodyPr>
          <a:lstStyle/>
          <a:p>
            <a:pPr marL="0" marR="0" lvl="0" indent="0" algn="r" rtl="0">
              <a:lnSpc>
                <a:spcPct val="100000"/>
              </a:lnSpc>
              <a:spcBef>
                <a:spcPts val="0"/>
              </a:spcBef>
              <a:spcAft>
                <a:spcPts val="0"/>
              </a:spcAft>
              <a:buSzPts val="1400"/>
              <a:buNone/>
            </a:pPr>
            <a:endParaRPr sz="1300">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284898117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1"/>
        <p:cNvGrpSpPr/>
        <p:nvPr/>
      </p:nvGrpSpPr>
      <p:grpSpPr>
        <a:xfrm>
          <a:off x="0" y="0"/>
          <a:ext cx="0" cy="0"/>
          <a:chOff x="0" y="0"/>
          <a:chExt cx="0" cy="0"/>
        </a:xfrm>
      </p:grpSpPr>
      <p:sp>
        <p:nvSpPr>
          <p:cNvPr id="232" name="Google Shape;232;g5de957305e_0_63:notes"/>
          <p:cNvSpPr>
            <a:spLocks noGrp="1" noRot="1" noChangeAspect="1"/>
          </p:cNvSpPr>
          <p:nvPr>
            <p:ph type="sldImg" idx="2"/>
          </p:nvPr>
        </p:nvSpPr>
        <p:spPr>
          <a:xfrm>
            <a:off x="1257300" y="720725"/>
            <a:ext cx="4800600" cy="360045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33" name="Google Shape;233;g5de957305e_0_63:notes"/>
          <p:cNvSpPr txBox="1">
            <a:spLocks noGrp="1"/>
          </p:cNvSpPr>
          <p:nvPr>
            <p:ph type="body" idx="1"/>
          </p:nvPr>
        </p:nvSpPr>
        <p:spPr>
          <a:xfrm>
            <a:off x="731520" y="4560570"/>
            <a:ext cx="5852100" cy="43206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34" name="Google Shape;234;g5de957305e_0_63:notes"/>
          <p:cNvSpPr txBox="1">
            <a:spLocks noGrp="1"/>
          </p:cNvSpPr>
          <p:nvPr>
            <p:ph type="sldNum" idx="12"/>
          </p:nvPr>
        </p:nvSpPr>
        <p:spPr>
          <a:xfrm>
            <a:off x="4143587" y="9119474"/>
            <a:ext cx="3169800" cy="480000"/>
          </a:xfrm>
          <a:prstGeom prst="rect">
            <a:avLst/>
          </a:prstGeom>
        </p:spPr>
        <p:txBody>
          <a:bodyPr spcFirstLastPara="1" wrap="square" lIns="96650" tIns="48325" rIns="96650" bIns="48325" anchor="b" anchorCtr="0">
            <a:noAutofit/>
          </a:bodyPr>
          <a:lstStyle/>
          <a:p>
            <a:pPr marL="0" lvl="0" indent="0" algn="r" rtl="0">
              <a:spcBef>
                <a:spcPts val="0"/>
              </a:spcBef>
              <a:spcAft>
                <a:spcPts val="0"/>
              </a:spcAft>
              <a:buClr>
                <a:srgbClr val="000000"/>
              </a:buClr>
              <a:buSzPts val="1300"/>
              <a:buFont typeface="Arial"/>
              <a:buNone/>
            </a:pPr>
            <a:fld id="{00000000-1234-1234-1234-123412341234}" type="slidenum">
              <a:rPr lang="en-US"/>
              <a:t>3</a:t>
            </a:fld>
            <a:endParaRPr/>
          </a:p>
        </p:txBody>
      </p:sp>
    </p:spTree>
    <p:extLst>
      <p:ext uri="{BB962C8B-B14F-4D97-AF65-F5344CB8AC3E}">
        <p14:creationId xmlns:p14="http://schemas.microsoft.com/office/powerpoint/2010/main" val="377492529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9"/>
        <p:cNvGrpSpPr/>
        <p:nvPr/>
      </p:nvGrpSpPr>
      <p:grpSpPr>
        <a:xfrm>
          <a:off x="0" y="0"/>
          <a:ext cx="0" cy="0"/>
          <a:chOff x="0" y="0"/>
          <a:chExt cx="0" cy="0"/>
        </a:xfrm>
      </p:grpSpPr>
      <p:sp>
        <p:nvSpPr>
          <p:cNvPr id="240" name="Google Shape;240;p8:notes"/>
          <p:cNvSpPr txBox="1">
            <a:spLocks noGrp="1"/>
          </p:cNvSpPr>
          <p:nvPr>
            <p:ph type="body" idx="1"/>
          </p:nvPr>
        </p:nvSpPr>
        <p:spPr>
          <a:xfrm>
            <a:off x="731520" y="4560570"/>
            <a:ext cx="5852160" cy="432054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400"/>
              <a:buNone/>
            </a:pPr>
            <a:endParaRPr/>
          </a:p>
        </p:txBody>
      </p:sp>
      <p:sp>
        <p:nvSpPr>
          <p:cNvPr id="241" name="Google Shape;241;p8:notes"/>
          <p:cNvSpPr>
            <a:spLocks noGrp="1" noRot="1" noChangeAspect="1"/>
          </p:cNvSpPr>
          <p:nvPr>
            <p:ph type="sldImg" idx="2"/>
          </p:nvPr>
        </p:nvSpPr>
        <p:spPr>
          <a:xfrm>
            <a:off x="1257300" y="720725"/>
            <a:ext cx="4800600" cy="360045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428119335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8"/>
        <p:cNvGrpSpPr/>
        <p:nvPr/>
      </p:nvGrpSpPr>
      <p:grpSpPr>
        <a:xfrm>
          <a:off x="0" y="0"/>
          <a:ext cx="0" cy="0"/>
          <a:chOff x="0" y="0"/>
          <a:chExt cx="0" cy="0"/>
        </a:xfrm>
      </p:grpSpPr>
      <p:sp>
        <p:nvSpPr>
          <p:cNvPr id="249" name="Google Shape;249;g5de957305e_0_70:notes"/>
          <p:cNvSpPr>
            <a:spLocks noGrp="1" noRot="1" noChangeAspect="1"/>
          </p:cNvSpPr>
          <p:nvPr>
            <p:ph type="sldImg" idx="2"/>
          </p:nvPr>
        </p:nvSpPr>
        <p:spPr>
          <a:xfrm>
            <a:off x="1257300" y="720725"/>
            <a:ext cx="4800600" cy="360045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50" name="Google Shape;250;g5de957305e_0_70:notes"/>
          <p:cNvSpPr txBox="1">
            <a:spLocks noGrp="1"/>
          </p:cNvSpPr>
          <p:nvPr>
            <p:ph type="body" idx="1"/>
          </p:nvPr>
        </p:nvSpPr>
        <p:spPr>
          <a:xfrm>
            <a:off x="731520" y="4560570"/>
            <a:ext cx="5852100" cy="43206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51" name="Google Shape;251;g5de957305e_0_70:notes"/>
          <p:cNvSpPr txBox="1">
            <a:spLocks noGrp="1"/>
          </p:cNvSpPr>
          <p:nvPr>
            <p:ph type="sldNum" idx="12"/>
          </p:nvPr>
        </p:nvSpPr>
        <p:spPr>
          <a:xfrm>
            <a:off x="4143587" y="9119474"/>
            <a:ext cx="3169800" cy="480000"/>
          </a:xfrm>
          <a:prstGeom prst="rect">
            <a:avLst/>
          </a:prstGeom>
        </p:spPr>
        <p:txBody>
          <a:bodyPr spcFirstLastPara="1" wrap="square" lIns="96650" tIns="48325" rIns="96650" bIns="48325" anchor="b" anchorCtr="0">
            <a:noAutofit/>
          </a:bodyPr>
          <a:lstStyle/>
          <a:p>
            <a:pPr marL="0" lvl="0" indent="0" algn="r" rtl="0">
              <a:spcBef>
                <a:spcPts val="0"/>
              </a:spcBef>
              <a:spcAft>
                <a:spcPts val="0"/>
              </a:spcAft>
              <a:buClr>
                <a:srgbClr val="000000"/>
              </a:buClr>
              <a:buSzPts val="1300"/>
              <a:buFont typeface="Arial"/>
              <a:buNone/>
            </a:pPr>
            <a:fld id="{00000000-1234-1234-1234-123412341234}" type="slidenum">
              <a:rPr lang="en-US"/>
              <a:t>5</a:t>
            </a:fld>
            <a:endParaRPr/>
          </a:p>
        </p:txBody>
      </p:sp>
    </p:spTree>
    <p:extLst>
      <p:ext uri="{BB962C8B-B14F-4D97-AF65-F5344CB8AC3E}">
        <p14:creationId xmlns:p14="http://schemas.microsoft.com/office/powerpoint/2010/main" val="158081105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6"/>
        <p:cNvGrpSpPr/>
        <p:nvPr/>
      </p:nvGrpSpPr>
      <p:grpSpPr>
        <a:xfrm>
          <a:off x="0" y="0"/>
          <a:ext cx="0" cy="0"/>
          <a:chOff x="0" y="0"/>
          <a:chExt cx="0" cy="0"/>
        </a:xfrm>
      </p:grpSpPr>
      <p:sp>
        <p:nvSpPr>
          <p:cNvPr id="257" name="Google Shape;257;g5de957305e_0_85:notes"/>
          <p:cNvSpPr>
            <a:spLocks noGrp="1" noRot="1" noChangeAspect="1"/>
          </p:cNvSpPr>
          <p:nvPr>
            <p:ph type="sldImg" idx="2"/>
          </p:nvPr>
        </p:nvSpPr>
        <p:spPr>
          <a:xfrm>
            <a:off x="1257300" y="720725"/>
            <a:ext cx="4800600" cy="360045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58" name="Google Shape;258;g5de957305e_0_85:notes"/>
          <p:cNvSpPr txBox="1">
            <a:spLocks noGrp="1"/>
          </p:cNvSpPr>
          <p:nvPr>
            <p:ph type="body" idx="1"/>
          </p:nvPr>
        </p:nvSpPr>
        <p:spPr>
          <a:xfrm>
            <a:off x="731520" y="4560570"/>
            <a:ext cx="5852100" cy="43206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59" name="Google Shape;259;g5de957305e_0_85:notes"/>
          <p:cNvSpPr txBox="1">
            <a:spLocks noGrp="1"/>
          </p:cNvSpPr>
          <p:nvPr>
            <p:ph type="sldNum" idx="12"/>
          </p:nvPr>
        </p:nvSpPr>
        <p:spPr>
          <a:xfrm>
            <a:off x="4143587" y="9119474"/>
            <a:ext cx="3169800" cy="480000"/>
          </a:xfrm>
          <a:prstGeom prst="rect">
            <a:avLst/>
          </a:prstGeom>
        </p:spPr>
        <p:txBody>
          <a:bodyPr spcFirstLastPara="1" wrap="square" lIns="96650" tIns="48325" rIns="96650" bIns="48325" anchor="b" anchorCtr="0">
            <a:noAutofit/>
          </a:bodyPr>
          <a:lstStyle/>
          <a:p>
            <a:pPr marL="0" lvl="0" indent="0" algn="r" rtl="0">
              <a:spcBef>
                <a:spcPts val="0"/>
              </a:spcBef>
              <a:spcAft>
                <a:spcPts val="0"/>
              </a:spcAft>
              <a:buClr>
                <a:srgbClr val="000000"/>
              </a:buClr>
              <a:buSzPts val="1300"/>
              <a:buFont typeface="Arial"/>
              <a:buNone/>
            </a:pPr>
            <a:fld id="{00000000-1234-1234-1234-123412341234}" type="slidenum">
              <a:rPr lang="en-US"/>
              <a:t>6</a:t>
            </a:fld>
            <a:endParaRPr/>
          </a:p>
        </p:txBody>
      </p:sp>
    </p:spTree>
    <p:extLst>
      <p:ext uri="{BB962C8B-B14F-4D97-AF65-F5344CB8AC3E}">
        <p14:creationId xmlns:p14="http://schemas.microsoft.com/office/powerpoint/2010/main" val="276161946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4"/>
        <p:cNvGrpSpPr/>
        <p:nvPr/>
      </p:nvGrpSpPr>
      <p:grpSpPr>
        <a:xfrm>
          <a:off x="0" y="0"/>
          <a:ext cx="0" cy="0"/>
          <a:chOff x="0" y="0"/>
          <a:chExt cx="0" cy="0"/>
        </a:xfrm>
      </p:grpSpPr>
      <p:sp>
        <p:nvSpPr>
          <p:cNvPr id="265" name="Google Shape;265;g5de957305e_0_92:notes"/>
          <p:cNvSpPr>
            <a:spLocks noGrp="1" noRot="1" noChangeAspect="1"/>
          </p:cNvSpPr>
          <p:nvPr>
            <p:ph type="sldImg" idx="2"/>
          </p:nvPr>
        </p:nvSpPr>
        <p:spPr>
          <a:xfrm>
            <a:off x="1257300" y="720725"/>
            <a:ext cx="4800600" cy="360045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66" name="Google Shape;266;g5de957305e_0_92:notes"/>
          <p:cNvSpPr txBox="1">
            <a:spLocks noGrp="1"/>
          </p:cNvSpPr>
          <p:nvPr>
            <p:ph type="body" idx="1"/>
          </p:nvPr>
        </p:nvSpPr>
        <p:spPr>
          <a:xfrm>
            <a:off x="731520" y="4560570"/>
            <a:ext cx="5852100" cy="43206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67" name="Google Shape;267;g5de957305e_0_92:notes"/>
          <p:cNvSpPr txBox="1">
            <a:spLocks noGrp="1"/>
          </p:cNvSpPr>
          <p:nvPr>
            <p:ph type="sldNum" idx="12"/>
          </p:nvPr>
        </p:nvSpPr>
        <p:spPr>
          <a:xfrm>
            <a:off x="4143587" y="9119474"/>
            <a:ext cx="3169800" cy="480000"/>
          </a:xfrm>
          <a:prstGeom prst="rect">
            <a:avLst/>
          </a:prstGeom>
        </p:spPr>
        <p:txBody>
          <a:bodyPr spcFirstLastPara="1" wrap="square" lIns="96650" tIns="48325" rIns="96650" bIns="48325" anchor="b" anchorCtr="0">
            <a:noAutofit/>
          </a:bodyPr>
          <a:lstStyle/>
          <a:p>
            <a:pPr marL="0" lvl="0" indent="0" algn="r" rtl="0">
              <a:spcBef>
                <a:spcPts val="0"/>
              </a:spcBef>
              <a:spcAft>
                <a:spcPts val="0"/>
              </a:spcAft>
              <a:buClr>
                <a:srgbClr val="000000"/>
              </a:buClr>
              <a:buSzPts val="1300"/>
              <a:buFont typeface="Arial"/>
              <a:buNone/>
            </a:pPr>
            <a:fld id="{00000000-1234-1234-1234-123412341234}" type="slidenum">
              <a:rPr lang="en-US"/>
              <a:t>7</a:t>
            </a:fld>
            <a:endParaRPr/>
          </a:p>
        </p:txBody>
      </p:sp>
    </p:spTree>
    <p:extLst>
      <p:ext uri="{BB962C8B-B14F-4D97-AF65-F5344CB8AC3E}">
        <p14:creationId xmlns:p14="http://schemas.microsoft.com/office/powerpoint/2010/main" val="267360046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2"/>
        <p:cNvGrpSpPr/>
        <p:nvPr/>
      </p:nvGrpSpPr>
      <p:grpSpPr>
        <a:xfrm>
          <a:off x="0" y="0"/>
          <a:ext cx="0" cy="0"/>
          <a:chOff x="0" y="0"/>
          <a:chExt cx="0" cy="0"/>
        </a:xfrm>
      </p:grpSpPr>
      <p:sp>
        <p:nvSpPr>
          <p:cNvPr id="273" name="Google Shape;273;p11:notes"/>
          <p:cNvSpPr txBox="1">
            <a:spLocks noGrp="1"/>
          </p:cNvSpPr>
          <p:nvPr>
            <p:ph type="body" idx="1"/>
          </p:nvPr>
        </p:nvSpPr>
        <p:spPr>
          <a:xfrm>
            <a:off x="550334" y="4562237"/>
            <a:ext cx="6304279" cy="4320540"/>
          </a:xfrm>
          <a:prstGeom prst="rect">
            <a:avLst/>
          </a:prstGeom>
          <a:noFill/>
          <a:ln>
            <a:noFill/>
          </a:ln>
        </p:spPr>
        <p:txBody>
          <a:bodyPr spcFirstLastPara="1" wrap="square" lIns="98200" tIns="48225" rIns="98200" bIns="48225" anchor="t" anchorCtr="0">
            <a:noAutofit/>
          </a:bodyPr>
          <a:lstStyle/>
          <a:p>
            <a:pPr marL="0" marR="0" lvl="0" indent="0" algn="l" rtl="0">
              <a:lnSpc>
                <a:spcPct val="100000"/>
              </a:lnSpc>
              <a:spcBef>
                <a:spcPts val="0"/>
              </a:spcBef>
              <a:spcAft>
                <a:spcPts val="0"/>
              </a:spcAft>
              <a:buSzPts val="1400"/>
              <a:buNone/>
            </a:pPr>
            <a:endParaRPr sz="1200" b="0" i="0" u="none" strike="noStrike" cap="none">
              <a:solidFill>
                <a:schemeClr val="dk1"/>
              </a:solidFill>
              <a:latin typeface="Calibri"/>
              <a:ea typeface="Calibri"/>
              <a:cs typeface="Calibri"/>
              <a:sym typeface="Calibri"/>
            </a:endParaRPr>
          </a:p>
        </p:txBody>
      </p:sp>
      <p:sp>
        <p:nvSpPr>
          <p:cNvPr id="274" name="Google Shape;274;p11:notes"/>
          <p:cNvSpPr>
            <a:spLocks noGrp="1" noRot="1" noChangeAspect="1"/>
          </p:cNvSpPr>
          <p:nvPr>
            <p:ph type="sldImg" idx="2"/>
          </p:nvPr>
        </p:nvSpPr>
        <p:spPr>
          <a:xfrm>
            <a:off x="1279525" y="619125"/>
            <a:ext cx="4778375" cy="3582988"/>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
            <a:headEnd type="none" w="sm" len="sm"/>
            <a:tailEnd type="none" w="sm" len="sm"/>
          </a:ln>
        </p:spPr>
      </p:sp>
    </p:spTree>
    <p:extLst>
      <p:ext uri="{BB962C8B-B14F-4D97-AF65-F5344CB8AC3E}">
        <p14:creationId xmlns:p14="http://schemas.microsoft.com/office/powerpoint/2010/main" val="206086893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81"/>
        <p:cNvGrpSpPr/>
        <p:nvPr/>
      </p:nvGrpSpPr>
      <p:grpSpPr>
        <a:xfrm>
          <a:off x="0" y="0"/>
          <a:ext cx="0" cy="0"/>
          <a:chOff x="0" y="0"/>
          <a:chExt cx="0" cy="0"/>
        </a:xfrm>
      </p:grpSpPr>
      <p:sp>
        <p:nvSpPr>
          <p:cNvPr id="282" name="Google Shape;282;p12:notes"/>
          <p:cNvSpPr txBox="1">
            <a:spLocks noGrp="1"/>
          </p:cNvSpPr>
          <p:nvPr>
            <p:ph type="body" idx="1"/>
          </p:nvPr>
        </p:nvSpPr>
        <p:spPr>
          <a:xfrm>
            <a:off x="550334" y="4562237"/>
            <a:ext cx="6304279" cy="4320540"/>
          </a:xfrm>
          <a:prstGeom prst="rect">
            <a:avLst/>
          </a:prstGeom>
          <a:noFill/>
          <a:ln>
            <a:noFill/>
          </a:ln>
        </p:spPr>
        <p:txBody>
          <a:bodyPr spcFirstLastPara="1" wrap="square" lIns="98200" tIns="48225" rIns="98200" bIns="48225" anchor="t" anchorCtr="0">
            <a:noAutofit/>
          </a:bodyPr>
          <a:lstStyle/>
          <a:p>
            <a:pPr marL="0" marR="0" lvl="0" indent="0" algn="l" rtl="0">
              <a:lnSpc>
                <a:spcPct val="100000"/>
              </a:lnSpc>
              <a:spcBef>
                <a:spcPts val="0"/>
              </a:spcBef>
              <a:spcAft>
                <a:spcPts val="0"/>
              </a:spcAft>
              <a:buSzPts val="1400"/>
              <a:buNone/>
            </a:pPr>
            <a:endParaRPr sz="1200" b="0" i="0" u="none" strike="noStrike" cap="none">
              <a:solidFill>
                <a:schemeClr val="dk1"/>
              </a:solidFill>
              <a:latin typeface="Calibri"/>
              <a:ea typeface="Calibri"/>
              <a:cs typeface="Calibri"/>
              <a:sym typeface="Calibri"/>
            </a:endParaRPr>
          </a:p>
        </p:txBody>
      </p:sp>
      <p:sp>
        <p:nvSpPr>
          <p:cNvPr id="283" name="Google Shape;283;p12:notes"/>
          <p:cNvSpPr>
            <a:spLocks noGrp="1" noRot="1" noChangeAspect="1"/>
          </p:cNvSpPr>
          <p:nvPr>
            <p:ph type="sldImg" idx="2"/>
          </p:nvPr>
        </p:nvSpPr>
        <p:spPr>
          <a:xfrm>
            <a:off x="1279525" y="619125"/>
            <a:ext cx="4778375" cy="3582988"/>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
            <a:headEnd type="none" w="sm" len="sm"/>
            <a:tailEnd type="none" w="sm" len="sm"/>
          </a:ln>
        </p:spPr>
      </p:sp>
    </p:spTree>
    <p:extLst>
      <p:ext uri="{BB962C8B-B14F-4D97-AF65-F5344CB8AC3E}">
        <p14:creationId xmlns:p14="http://schemas.microsoft.com/office/powerpoint/2010/main" val="57846106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731520"/>
            <a:ext cx="7772400" cy="1470025"/>
          </a:xfrm>
          <a:effectLst>
            <a:outerShdw blurRad="50800" dist="38100" dir="2700000" algn="tl" rotWithShape="0">
              <a:prstClr val="black">
                <a:alpha val="40000"/>
              </a:prstClr>
            </a:outerShdw>
          </a:effectLst>
        </p:spPr>
        <p:txBody>
          <a:bodyPr/>
          <a:lstStyle>
            <a:lvl1pPr>
              <a:lnSpc>
                <a:spcPct val="80000"/>
              </a:lnSpc>
              <a:defRPr>
                <a:latin typeface="Calibri" pitchFamily="34" charset="0"/>
              </a:defRPr>
            </a:lvl1pPr>
          </a:lstStyle>
          <a:p>
            <a:r>
              <a:rPr lang="en-US"/>
              <a:t>Click to edit Master title style</a:t>
            </a:r>
            <a:endParaRPr lang="en-US" dirty="0"/>
          </a:p>
        </p:txBody>
      </p:sp>
      <p:sp>
        <p:nvSpPr>
          <p:cNvPr id="3" name="Subtitle 2"/>
          <p:cNvSpPr>
            <a:spLocks noGrp="1"/>
          </p:cNvSpPr>
          <p:nvPr>
            <p:ph type="subTitle" idx="1"/>
          </p:nvPr>
        </p:nvSpPr>
        <p:spPr>
          <a:xfrm>
            <a:off x="685800" y="2377440"/>
            <a:ext cx="7772400" cy="1752600"/>
          </a:xfrm>
        </p:spPr>
        <p:txBody>
          <a:bodyPr/>
          <a:lstStyle>
            <a:lvl1pPr marL="0" indent="0" algn="r">
              <a:buNone/>
              <a:defRPr sz="3200" b="0">
                <a:latin typeface="Calibri" pitchFamily="34" charset="0"/>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endParaRPr lang="en-US" dirty="0"/>
          </a:p>
        </p:txBody>
      </p:sp>
      <p:sp>
        <p:nvSpPr>
          <p:cNvPr id="4" name="Slide Number Placeholder 3"/>
          <p:cNvSpPr>
            <a:spLocks noGrp="1"/>
          </p:cNvSpPr>
          <p:nvPr>
            <p:ph type="sldNum" sz="quarter" idx="10"/>
          </p:nvPr>
        </p:nvSpPr>
        <p:spPr/>
        <p:txBody>
          <a:bodyPr/>
          <a:lstStyle/>
          <a:p>
            <a:fld id="{4DB61B0D-4F45-4C9A-931A-50F88C03B460}" type="slidenum">
              <a:rPr lang="en-US" smtClean="0"/>
              <a:t>‹#›</a:t>
            </a:fld>
            <a:endParaRPr lang="en-US"/>
          </a:p>
        </p:txBody>
      </p:sp>
    </p:spTree>
    <p:extLst>
      <p:ext uri="{BB962C8B-B14F-4D97-AF65-F5344CB8AC3E}">
        <p14:creationId xmlns:p14="http://schemas.microsoft.com/office/powerpoint/2010/main" val="14825228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57018" y="435678"/>
            <a:ext cx="8405982" cy="762000"/>
          </a:xfrm>
        </p:spPr>
        <p:txBody>
          <a:bodyPr/>
          <a:lstStyle/>
          <a:p>
            <a:r>
              <a:rPr lang="en-US"/>
              <a:t>Click to edit Master title style</a:t>
            </a:r>
            <a:endParaRPr lang="en-US" dirty="0"/>
          </a:p>
        </p:txBody>
      </p:sp>
      <p:sp>
        <p:nvSpPr>
          <p:cNvPr id="3" name="Content Placeholder 2"/>
          <p:cNvSpPr>
            <a:spLocks noGrp="1"/>
          </p:cNvSpPr>
          <p:nvPr>
            <p:ph idx="1"/>
          </p:nvPr>
        </p:nvSpPr>
        <p:spPr>
          <a:xfrm>
            <a:off x="396875" y="1362075"/>
            <a:ext cx="8366125" cy="4972050"/>
          </a:xfrm>
        </p:spPr>
        <p:txBody>
          <a:bodyPr/>
          <a:lstStyle>
            <a:lvl1pPr>
              <a:defRPr sz="2800" b="0"/>
            </a:lvl1pPr>
            <a:lvl2pPr>
              <a:defRPr sz="2400"/>
            </a:lvl2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Slide Number Placeholder 3"/>
          <p:cNvSpPr>
            <a:spLocks noGrp="1"/>
          </p:cNvSpPr>
          <p:nvPr>
            <p:ph type="sldNum" sz="quarter" idx="10"/>
          </p:nvPr>
        </p:nvSpPr>
        <p:spPr>
          <a:xfrm>
            <a:off x="8534400" y="6492240"/>
            <a:ext cx="609600" cy="365125"/>
          </a:xfrm>
        </p:spPr>
        <p:txBody>
          <a:bodyPr/>
          <a:lstStyle>
            <a:lvl1pPr algn="ctr">
              <a:defRPr sz="1200">
                <a:solidFill>
                  <a:srgbClr val="4B2A85"/>
                </a:solidFill>
              </a:defRPr>
            </a:lvl1pPr>
          </a:lstStyle>
          <a:p>
            <a:fld id="{4DB61B0D-4F45-4C9A-931A-50F88C03B460}" type="slidenum">
              <a:rPr lang="en-US" smtClean="0"/>
              <a:t>‹#›</a:t>
            </a:fld>
            <a:endParaRPr lang="en-US"/>
          </a:p>
        </p:txBody>
      </p:sp>
    </p:spTree>
    <p:extLst>
      <p:ext uri="{BB962C8B-B14F-4D97-AF65-F5344CB8AC3E}">
        <p14:creationId xmlns:p14="http://schemas.microsoft.com/office/powerpoint/2010/main" val="14457570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357018" y="435678"/>
            <a:ext cx="8405982" cy="762000"/>
          </a:xfrm>
        </p:spPr>
        <p:txBody>
          <a:bodyPr/>
          <a:lstStyle/>
          <a:p>
            <a:r>
              <a:rPr lang="en-US"/>
              <a:t>Click to edit Master title style</a:t>
            </a:r>
            <a:endParaRPr lang="en-US" dirty="0"/>
          </a:p>
        </p:txBody>
      </p:sp>
      <p:sp>
        <p:nvSpPr>
          <p:cNvPr id="3" name="Content Placeholder 2"/>
          <p:cNvSpPr>
            <a:spLocks noGrp="1"/>
          </p:cNvSpPr>
          <p:nvPr>
            <p:ph idx="1"/>
          </p:nvPr>
        </p:nvSpPr>
        <p:spPr>
          <a:xfrm>
            <a:off x="357018" y="1362075"/>
            <a:ext cx="4114800" cy="4972050"/>
          </a:xfrm>
        </p:spPr>
        <p:txBody>
          <a:bodyPr/>
          <a:lstStyle>
            <a:lvl1pPr>
              <a:defRPr sz="2800" b="0"/>
            </a:lvl1pPr>
            <a:lvl2pPr>
              <a:defRPr sz="2400"/>
            </a:lvl2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Slide Number Placeholder 3"/>
          <p:cNvSpPr>
            <a:spLocks noGrp="1"/>
          </p:cNvSpPr>
          <p:nvPr>
            <p:ph type="sldNum" sz="quarter" idx="10"/>
          </p:nvPr>
        </p:nvSpPr>
        <p:spPr>
          <a:xfrm>
            <a:off x="8534400" y="6492240"/>
            <a:ext cx="609600" cy="365125"/>
          </a:xfrm>
        </p:spPr>
        <p:txBody>
          <a:bodyPr/>
          <a:lstStyle>
            <a:lvl1pPr algn="ctr">
              <a:defRPr sz="1200">
                <a:solidFill>
                  <a:srgbClr val="4B2A85"/>
                </a:solidFill>
              </a:defRPr>
            </a:lvl1pPr>
          </a:lstStyle>
          <a:p>
            <a:fld id="{4DB61B0D-4F45-4C9A-931A-50F88C03B460}" type="slidenum">
              <a:rPr lang="en-US" smtClean="0"/>
              <a:t>‹#›</a:t>
            </a:fld>
            <a:endParaRPr lang="en-US"/>
          </a:p>
        </p:txBody>
      </p:sp>
      <p:sp>
        <p:nvSpPr>
          <p:cNvPr id="5" name="Content Placeholder 2"/>
          <p:cNvSpPr>
            <a:spLocks noGrp="1"/>
          </p:cNvSpPr>
          <p:nvPr>
            <p:ph idx="11"/>
          </p:nvPr>
        </p:nvSpPr>
        <p:spPr>
          <a:xfrm>
            <a:off x="4648200" y="1362075"/>
            <a:ext cx="4114800" cy="4972050"/>
          </a:xfrm>
        </p:spPr>
        <p:txBody>
          <a:bodyPr/>
          <a:lstStyle>
            <a:lvl1pPr>
              <a:defRPr sz="2800" b="0"/>
            </a:lvl1pPr>
            <a:lvl2pPr>
              <a:defRPr sz="2400"/>
            </a:lvl2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369356056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357762" y="438912"/>
            <a:ext cx="8405238" cy="762000"/>
          </a:xfrm>
        </p:spPr>
        <p:txBody>
          <a:bodyPr/>
          <a:lstStyle/>
          <a:p>
            <a:r>
              <a:rPr lang="en-US"/>
              <a:t>Click to edit Master title style</a:t>
            </a:r>
          </a:p>
        </p:txBody>
      </p:sp>
      <p:sp>
        <p:nvSpPr>
          <p:cNvPr id="3" name="Slide Number Placeholder 2"/>
          <p:cNvSpPr>
            <a:spLocks noGrp="1"/>
          </p:cNvSpPr>
          <p:nvPr>
            <p:ph type="sldNum" sz="quarter" idx="10"/>
          </p:nvPr>
        </p:nvSpPr>
        <p:spPr/>
        <p:txBody>
          <a:bodyPr/>
          <a:lstStyle/>
          <a:p>
            <a:fld id="{4DB61B0D-4F45-4C9A-931A-50F88C03B460}" type="slidenum">
              <a:rPr lang="en-US" smtClean="0"/>
              <a:t>‹#›</a:t>
            </a:fld>
            <a:endParaRPr lang="en-US"/>
          </a:p>
        </p:txBody>
      </p:sp>
    </p:spTree>
    <p:extLst>
      <p:ext uri="{BB962C8B-B14F-4D97-AF65-F5344CB8AC3E}">
        <p14:creationId xmlns:p14="http://schemas.microsoft.com/office/powerpoint/2010/main" val="338343845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Slide Number Placeholder 1"/>
          <p:cNvSpPr>
            <a:spLocks noGrp="1"/>
          </p:cNvSpPr>
          <p:nvPr>
            <p:ph type="sldNum" sz="quarter" idx="10"/>
          </p:nvPr>
        </p:nvSpPr>
        <p:spPr/>
        <p:txBody>
          <a:bodyPr/>
          <a:lstStyle/>
          <a:p>
            <a:fld id="{4DB61B0D-4F45-4C9A-931A-50F88C03B460}" type="slidenum">
              <a:rPr lang="en-US" smtClean="0"/>
              <a:t>‹#›</a:t>
            </a:fld>
            <a:endParaRPr lang="en-US"/>
          </a:p>
        </p:txBody>
      </p:sp>
    </p:spTree>
    <p:extLst>
      <p:ext uri="{BB962C8B-B14F-4D97-AF65-F5344CB8AC3E}">
        <p14:creationId xmlns:p14="http://schemas.microsoft.com/office/powerpoint/2010/main" val="34000909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bwMode="auto">
          <a:xfrm>
            <a:off x="374090" y="371182"/>
            <a:ext cx="8388910" cy="762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endParaRPr lang="en-US" dirty="0"/>
          </a:p>
        </p:txBody>
      </p:sp>
      <p:sp>
        <p:nvSpPr>
          <p:cNvPr id="8195" name="Rectangle 3"/>
          <p:cNvSpPr>
            <a:spLocks noGrp="1" noChangeArrowheads="1"/>
          </p:cNvSpPr>
          <p:nvPr>
            <p:ph type="body" idx="1"/>
          </p:nvPr>
        </p:nvSpPr>
        <p:spPr bwMode="auto">
          <a:xfrm>
            <a:off x="396875" y="1362075"/>
            <a:ext cx="8366125" cy="497205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Slide Number Placeholder 10"/>
          <p:cNvSpPr>
            <a:spLocks noGrp="1"/>
          </p:cNvSpPr>
          <p:nvPr>
            <p:ph type="sldNum" sz="quarter" idx="4"/>
          </p:nvPr>
        </p:nvSpPr>
        <p:spPr>
          <a:xfrm>
            <a:off x="8534400" y="6492875"/>
            <a:ext cx="609600" cy="365125"/>
          </a:xfrm>
          <a:prstGeom prst="rect">
            <a:avLst/>
          </a:prstGeom>
        </p:spPr>
        <p:txBody>
          <a:bodyPr vert="horz" lIns="91440" tIns="45720" rIns="91440" bIns="45720" rtlCol="0" anchor="ctr"/>
          <a:lstStyle>
            <a:lvl1pPr algn="ctr">
              <a:defRPr sz="1200" b="1">
                <a:solidFill>
                  <a:srgbClr val="4B2A85"/>
                </a:solidFill>
                <a:latin typeface="Calibri" pitchFamily="34" charset="0"/>
                <a:cs typeface="Calibri" pitchFamily="34" charset="0"/>
              </a:defRPr>
            </a:lvl1pPr>
          </a:lstStyle>
          <a:p>
            <a:fld id="{4DB61B0D-4F45-4C9A-931A-50F88C03B460}" type="slidenum">
              <a:rPr lang="en-US" smtClean="0"/>
              <a:pPr/>
              <a:t>‹#›</a:t>
            </a:fld>
            <a:endParaRPr lang="en-US"/>
          </a:p>
        </p:txBody>
      </p:sp>
      <p:sp>
        <p:nvSpPr>
          <p:cNvPr id="9" name="Rectangle 8"/>
          <p:cNvSpPr>
            <a:spLocks noChangeArrowheads="1"/>
          </p:cNvSpPr>
          <p:nvPr/>
        </p:nvSpPr>
        <p:spPr bwMode="auto">
          <a:xfrm>
            <a:off x="0" y="0"/>
            <a:ext cx="9144000" cy="228600"/>
          </a:xfrm>
          <a:prstGeom prst="rect">
            <a:avLst/>
          </a:prstGeom>
          <a:solidFill>
            <a:schemeClr val="tx1"/>
          </a:solidFill>
          <a:ln w="9525">
            <a:noFill/>
            <a:miter lim="800000"/>
            <a:headEnd/>
            <a:tailEnd/>
          </a:ln>
          <a:effectLst/>
        </p:spPr>
        <p:txBody>
          <a:bodyPr wrap="none" anchor="ctr"/>
          <a:lstStyle/>
          <a:p>
            <a:pPr algn="ctr">
              <a:defRPr/>
            </a:pPr>
            <a:endParaRPr lang="en-US" b="0" dirty="0">
              <a:latin typeface="Times New Roman" pitchFamily="18" charset="0"/>
            </a:endParaRPr>
          </a:p>
        </p:txBody>
      </p:sp>
      <p:sp>
        <p:nvSpPr>
          <p:cNvPr id="16" name="TextBox 15"/>
          <p:cNvSpPr txBox="1"/>
          <p:nvPr/>
        </p:nvSpPr>
        <p:spPr>
          <a:xfrm>
            <a:off x="8407901" y="-2231"/>
            <a:ext cx="736099" cy="230832"/>
          </a:xfrm>
          <a:prstGeom prst="rect">
            <a:avLst/>
          </a:prstGeom>
          <a:noFill/>
        </p:spPr>
        <p:txBody>
          <a:bodyPr wrap="none" rtlCol="0">
            <a:spAutoFit/>
          </a:bodyPr>
          <a:lstStyle/>
          <a:p>
            <a:pPr algn="r"/>
            <a:r>
              <a:rPr lang="en-US" sz="900" b="0" i="0" dirty="0">
                <a:solidFill>
                  <a:schemeClr val="bg1"/>
                </a:solidFill>
                <a:latin typeface="Roboto Regular" charset="0"/>
                <a:ea typeface="Roboto Regular" charset="0"/>
                <a:cs typeface="Roboto Regular" charset="0"/>
              </a:rPr>
              <a:t>CMPT 295</a:t>
            </a:r>
          </a:p>
        </p:txBody>
      </p:sp>
      <p:sp>
        <p:nvSpPr>
          <p:cNvPr id="22" name="TextBox 21"/>
          <p:cNvSpPr txBox="1"/>
          <p:nvPr/>
        </p:nvSpPr>
        <p:spPr>
          <a:xfrm>
            <a:off x="3962710" y="-2231"/>
            <a:ext cx="1218603" cy="230832"/>
          </a:xfrm>
          <a:prstGeom prst="rect">
            <a:avLst/>
          </a:prstGeom>
          <a:noFill/>
        </p:spPr>
        <p:txBody>
          <a:bodyPr wrap="none" rtlCol="0">
            <a:spAutoFit/>
          </a:bodyPr>
          <a:lstStyle/>
          <a:p>
            <a:pPr algn="ctr"/>
            <a:r>
              <a:rPr lang="en-US" sz="900" b="0" i="0" dirty="0">
                <a:solidFill>
                  <a:schemeClr val="bg1"/>
                </a:solidFill>
                <a:latin typeface="Roboto Regular" charset="0"/>
                <a:ea typeface="Roboto Regular" charset="0"/>
                <a:cs typeface="Roboto Regular" charset="0"/>
              </a:rPr>
              <a:t>L17:  Caches</a:t>
            </a:r>
            <a:r>
              <a:rPr lang="en-US" sz="900" b="0" i="0" baseline="0" dirty="0">
                <a:solidFill>
                  <a:schemeClr val="bg1"/>
                </a:solidFill>
                <a:latin typeface="Roboto Regular" charset="0"/>
                <a:ea typeface="Roboto Regular" charset="0"/>
                <a:cs typeface="Roboto Regular" charset="0"/>
              </a:rPr>
              <a:t> IV</a:t>
            </a:r>
            <a:endParaRPr lang="en-US" sz="900" b="0" i="0" dirty="0">
              <a:solidFill>
                <a:schemeClr val="bg1"/>
              </a:solidFill>
              <a:latin typeface="Roboto Regular" charset="0"/>
              <a:ea typeface="Roboto Regular" charset="0"/>
              <a:cs typeface="Roboto Regular" charset="0"/>
            </a:endParaRPr>
          </a:p>
        </p:txBody>
      </p:sp>
    </p:spTree>
    <p:extLst>
      <p:ext uri="{BB962C8B-B14F-4D97-AF65-F5344CB8AC3E}">
        <p14:creationId xmlns:p14="http://schemas.microsoft.com/office/powerpoint/2010/main" val="3091427571"/>
      </p:ext>
    </p:extLst>
  </p:cSld>
  <p:clrMap bg1="lt1" tx1="dk1" bg2="lt2" tx2="dk2" accent1="accent1" accent2="accent2" accent3="accent3" accent4="accent4" accent5="accent5" accent6="accent6" hlink="hlink" folHlink="folHlink"/>
  <p:sldLayoutIdLst>
    <p:sldLayoutId id="2147483686" r:id="rId1"/>
    <p:sldLayoutId id="2147483687" r:id="rId2"/>
    <p:sldLayoutId id="2147483688" r:id="rId3"/>
    <p:sldLayoutId id="2147483689" r:id="rId4"/>
    <p:sldLayoutId id="2147483690" r:id="rId5"/>
  </p:sldLayoutIdLst>
  <p:txStyles>
    <p:titleStyle>
      <a:lvl1pPr marL="119063" indent="-119063" algn="l" rtl="0" eaLnBrk="1" fontAlgn="base" hangingPunct="1">
        <a:spcBef>
          <a:spcPct val="0"/>
        </a:spcBef>
        <a:spcAft>
          <a:spcPct val="0"/>
        </a:spcAft>
        <a:defRPr sz="3600" b="1">
          <a:solidFill>
            <a:schemeClr val="tx1"/>
          </a:solidFill>
          <a:latin typeface="Calibri" pitchFamily="34" charset="0"/>
          <a:ea typeface="+mj-ea"/>
          <a:cs typeface="+mj-cs"/>
        </a:defRPr>
      </a:lvl1pPr>
      <a:lvl2pPr marL="119063" indent="-119063" algn="l" rtl="0" eaLnBrk="1" fontAlgn="base" hangingPunct="1">
        <a:spcBef>
          <a:spcPct val="0"/>
        </a:spcBef>
        <a:spcAft>
          <a:spcPct val="0"/>
        </a:spcAft>
        <a:defRPr sz="3600" b="1">
          <a:solidFill>
            <a:schemeClr val="tx1"/>
          </a:solidFill>
          <a:latin typeface="Arial Narrow" pitchFamily="34" charset="0"/>
        </a:defRPr>
      </a:lvl2pPr>
      <a:lvl3pPr marL="119063" indent="-119063" algn="l" rtl="0" eaLnBrk="1" fontAlgn="base" hangingPunct="1">
        <a:spcBef>
          <a:spcPct val="0"/>
        </a:spcBef>
        <a:spcAft>
          <a:spcPct val="0"/>
        </a:spcAft>
        <a:defRPr sz="3600" b="1">
          <a:solidFill>
            <a:schemeClr val="tx1"/>
          </a:solidFill>
          <a:latin typeface="Arial Narrow" pitchFamily="34" charset="0"/>
        </a:defRPr>
      </a:lvl3pPr>
      <a:lvl4pPr marL="119063" indent="-119063" algn="l" rtl="0" eaLnBrk="1" fontAlgn="base" hangingPunct="1">
        <a:spcBef>
          <a:spcPct val="0"/>
        </a:spcBef>
        <a:spcAft>
          <a:spcPct val="0"/>
        </a:spcAft>
        <a:defRPr sz="3600" b="1">
          <a:solidFill>
            <a:schemeClr val="tx1"/>
          </a:solidFill>
          <a:latin typeface="Arial Narrow" pitchFamily="34" charset="0"/>
        </a:defRPr>
      </a:lvl4pPr>
      <a:lvl5pPr marL="119063" indent="-119063" algn="l" rtl="0" eaLnBrk="1" fontAlgn="base" hangingPunct="1">
        <a:spcBef>
          <a:spcPct val="0"/>
        </a:spcBef>
        <a:spcAft>
          <a:spcPct val="0"/>
        </a:spcAft>
        <a:defRPr sz="3600" b="1">
          <a:solidFill>
            <a:schemeClr val="tx1"/>
          </a:solidFill>
          <a:latin typeface="Arial Narrow" pitchFamily="34" charset="0"/>
        </a:defRPr>
      </a:lvl5pPr>
      <a:lvl6pPr marL="576263" algn="l" rtl="0" eaLnBrk="1" fontAlgn="base" hangingPunct="1">
        <a:spcBef>
          <a:spcPct val="0"/>
        </a:spcBef>
        <a:spcAft>
          <a:spcPct val="0"/>
        </a:spcAft>
        <a:defRPr sz="3600" b="1">
          <a:solidFill>
            <a:schemeClr val="tx1"/>
          </a:solidFill>
          <a:latin typeface="Arial Narrow" pitchFamily="34" charset="0"/>
        </a:defRPr>
      </a:lvl6pPr>
      <a:lvl7pPr marL="1033463" algn="l" rtl="0" eaLnBrk="1" fontAlgn="base" hangingPunct="1">
        <a:spcBef>
          <a:spcPct val="0"/>
        </a:spcBef>
        <a:spcAft>
          <a:spcPct val="0"/>
        </a:spcAft>
        <a:defRPr sz="3600" b="1">
          <a:solidFill>
            <a:schemeClr val="tx1"/>
          </a:solidFill>
          <a:latin typeface="Arial Narrow" pitchFamily="34" charset="0"/>
        </a:defRPr>
      </a:lvl7pPr>
      <a:lvl8pPr marL="1490663" algn="l" rtl="0" eaLnBrk="1" fontAlgn="base" hangingPunct="1">
        <a:spcBef>
          <a:spcPct val="0"/>
        </a:spcBef>
        <a:spcAft>
          <a:spcPct val="0"/>
        </a:spcAft>
        <a:defRPr sz="3600" b="1">
          <a:solidFill>
            <a:schemeClr val="tx1"/>
          </a:solidFill>
          <a:latin typeface="Arial Narrow" pitchFamily="34" charset="0"/>
        </a:defRPr>
      </a:lvl8pPr>
      <a:lvl9pPr marL="1947863" algn="l" rtl="0" eaLnBrk="1" fontAlgn="base" hangingPunct="1">
        <a:spcBef>
          <a:spcPct val="0"/>
        </a:spcBef>
        <a:spcAft>
          <a:spcPct val="0"/>
        </a:spcAft>
        <a:defRPr sz="3600" b="1">
          <a:solidFill>
            <a:schemeClr val="tx1"/>
          </a:solidFill>
          <a:latin typeface="Arial Narrow" pitchFamily="34" charset="0"/>
        </a:defRPr>
      </a:lvl9pPr>
    </p:titleStyle>
    <p:bodyStyle>
      <a:lvl1pPr marL="342900" indent="-342900" algn="l" rtl="0" eaLnBrk="1" fontAlgn="base" hangingPunct="1">
        <a:spcBef>
          <a:spcPct val="20000"/>
        </a:spcBef>
        <a:spcAft>
          <a:spcPct val="0"/>
        </a:spcAft>
        <a:buClr>
          <a:srgbClr val="4B2A85"/>
        </a:buClr>
        <a:buSzPct val="60000"/>
        <a:buFont typeface="Wingdings" panose="05000000000000000000" pitchFamily="2" charset="2"/>
        <a:buChar char="v"/>
        <a:defRPr sz="2400" b="1">
          <a:solidFill>
            <a:schemeClr val="tx1"/>
          </a:solidFill>
          <a:latin typeface="Calibri" pitchFamily="34" charset="0"/>
          <a:ea typeface="+mn-ea"/>
          <a:cs typeface="+mn-cs"/>
        </a:defRPr>
      </a:lvl1pPr>
      <a:lvl2pPr marL="649224" indent="-285750" algn="l" rtl="0" eaLnBrk="1" fontAlgn="base" hangingPunct="1">
        <a:spcBef>
          <a:spcPct val="20000"/>
        </a:spcBef>
        <a:spcAft>
          <a:spcPct val="0"/>
        </a:spcAft>
        <a:buClr>
          <a:srgbClr val="4B2A85"/>
        </a:buClr>
        <a:buSzPct val="110000"/>
        <a:buFont typeface="Wingdings" pitchFamily="2" charset="2"/>
        <a:buChar char="§"/>
        <a:defRPr sz="2000">
          <a:solidFill>
            <a:schemeClr val="tx1"/>
          </a:solidFill>
          <a:latin typeface="Calibri" pitchFamily="34" charset="0"/>
        </a:defRPr>
      </a:lvl2pPr>
      <a:lvl3pPr marL="914400" indent="-228600" algn="l" rtl="0" eaLnBrk="1" fontAlgn="base" hangingPunct="1">
        <a:spcBef>
          <a:spcPct val="20000"/>
        </a:spcBef>
        <a:spcAft>
          <a:spcPct val="0"/>
        </a:spcAft>
        <a:buClr>
          <a:srgbClr val="4B2A85"/>
        </a:buClr>
        <a:buSzPct val="80000"/>
        <a:buFont typeface="Arial" panose="020B0604020202020204" pitchFamily="34" charset="0"/>
        <a:buChar char="•"/>
        <a:defRPr sz="2000">
          <a:solidFill>
            <a:schemeClr val="tx1"/>
          </a:solidFill>
          <a:latin typeface="Calibri" pitchFamily="34" charset="0"/>
        </a:defRPr>
      </a:lvl3pPr>
      <a:lvl4pPr marL="1170432" indent="-228600" algn="l" rtl="0" eaLnBrk="1" fontAlgn="base" hangingPunct="1">
        <a:spcBef>
          <a:spcPct val="20000"/>
        </a:spcBef>
        <a:spcAft>
          <a:spcPct val="0"/>
        </a:spcAft>
        <a:buClr>
          <a:srgbClr val="4B2A85"/>
        </a:buClr>
        <a:buChar char="–"/>
        <a:defRPr sz="2000">
          <a:solidFill>
            <a:schemeClr val="tx1"/>
          </a:solidFill>
          <a:latin typeface="Calibri" pitchFamily="34" charset="0"/>
        </a:defRPr>
      </a:lvl4pPr>
      <a:lvl5pPr marL="1444752" indent="-228600" algn="l" rtl="0" eaLnBrk="1" fontAlgn="base" hangingPunct="1">
        <a:spcBef>
          <a:spcPct val="20000"/>
        </a:spcBef>
        <a:spcAft>
          <a:spcPct val="0"/>
        </a:spcAft>
        <a:buClr>
          <a:srgbClr val="4B2A85"/>
        </a:buClr>
        <a:buChar char="»"/>
        <a:defRPr sz="2000">
          <a:solidFill>
            <a:schemeClr val="tx1"/>
          </a:solidFill>
          <a:latin typeface="Calibri" pitchFamily="34" charset="0"/>
        </a:defRPr>
      </a:lvl5pPr>
      <a:lvl6pPr marL="2514600" indent="-228600" algn="l" rtl="0" eaLnBrk="1" fontAlgn="base" hangingPunct="1">
        <a:spcBef>
          <a:spcPct val="20000"/>
        </a:spcBef>
        <a:spcAft>
          <a:spcPct val="0"/>
        </a:spcAft>
        <a:buChar char="»"/>
        <a:defRPr sz="2000">
          <a:solidFill>
            <a:schemeClr val="tx1"/>
          </a:solidFill>
          <a:latin typeface="Arial" charset="0"/>
        </a:defRPr>
      </a:lvl6pPr>
      <a:lvl7pPr marL="2971800" indent="-228600" algn="l" rtl="0" eaLnBrk="1" fontAlgn="base" hangingPunct="1">
        <a:spcBef>
          <a:spcPct val="20000"/>
        </a:spcBef>
        <a:spcAft>
          <a:spcPct val="0"/>
        </a:spcAft>
        <a:buChar char="»"/>
        <a:defRPr sz="2000">
          <a:solidFill>
            <a:schemeClr val="tx1"/>
          </a:solidFill>
          <a:latin typeface="Arial" charset="0"/>
        </a:defRPr>
      </a:lvl7pPr>
      <a:lvl8pPr marL="3429000" indent="-228600" algn="l" rtl="0" eaLnBrk="1" fontAlgn="base" hangingPunct="1">
        <a:spcBef>
          <a:spcPct val="20000"/>
        </a:spcBef>
        <a:spcAft>
          <a:spcPct val="0"/>
        </a:spcAft>
        <a:buChar char="»"/>
        <a:defRPr sz="2000">
          <a:solidFill>
            <a:schemeClr val="tx1"/>
          </a:solidFill>
          <a:latin typeface="Arial" charset="0"/>
        </a:defRPr>
      </a:lvl8pPr>
      <a:lvl9pPr marL="3886200" indent="-228600" algn="l" rtl="0" eaLnBrk="1" fontAlgn="base" hangingPunct="1">
        <a:spcBef>
          <a:spcPct val="20000"/>
        </a:spcBef>
        <a:spcAft>
          <a:spcPct val="0"/>
        </a:spcAft>
        <a:buChar char="»"/>
        <a:defRPr sz="2000">
          <a:solidFill>
            <a:schemeClr val="tx1"/>
          </a:solidFill>
          <a:latin typeface="Arial" charset="0"/>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4.xml"/></Relationships>
</file>

<file path=ppt/slides/_rels/slide2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225"/>
        <p:cNvGrpSpPr/>
        <p:nvPr/>
      </p:nvGrpSpPr>
      <p:grpSpPr>
        <a:xfrm>
          <a:off x="0" y="0"/>
          <a:ext cx="0" cy="0"/>
          <a:chOff x="0" y="0"/>
          <a:chExt cx="0" cy="0"/>
        </a:xfrm>
      </p:grpSpPr>
      <p:sp>
        <p:nvSpPr>
          <p:cNvPr id="226" name="Google Shape;226;g5de957305e_0_128"/>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accent1"/>
              </a:buClr>
              <a:buSzPts val="1400"/>
              <a:buFont typeface="Calibri"/>
              <a:buNone/>
            </a:pPr>
            <a:r>
              <a:rPr lang="en-US" sz="4400" b="0" i="0" u="none" strike="noStrike" cap="none" dirty="0">
                <a:solidFill>
                  <a:schemeClr val="accent1"/>
                </a:solidFill>
                <a:latin typeface="Calibri"/>
                <a:ea typeface="Calibri"/>
                <a:cs typeface="Calibri"/>
                <a:sym typeface="Calibri"/>
              </a:rPr>
              <a:t>Agenda</a:t>
            </a:r>
            <a:endParaRPr sz="4400" b="0" i="0" u="none" strike="noStrike" cap="none" dirty="0">
              <a:solidFill>
                <a:schemeClr val="accent1"/>
              </a:solidFill>
              <a:latin typeface="Calibri"/>
              <a:ea typeface="Calibri"/>
              <a:cs typeface="Calibri"/>
              <a:sym typeface="Calibri"/>
            </a:endParaRPr>
          </a:p>
        </p:txBody>
      </p:sp>
      <p:sp>
        <p:nvSpPr>
          <p:cNvPr id="227" name="Google Shape;227;g5de957305e_0_128"/>
          <p:cNvSpPr txBox="1">
            <a:spLocks noGrp="1"/>
          </p:cNvSpPr>
          <p:nvPr>
            <p:ph type="body" idx="1"/>
          </p:nvPr>
        </p:nvSpPr>
        <p:spPr>
          <a:xfrm>
            <a:off x="457200" y="1600199"/>
            <a:ext cx="8229600" cy="4937700"/>
          </a:xfrm>
          <a:prstGeom prst="rect">
            <a:avLst/>
          </a:prstGeom>
          <a:noFill/>
          <a:ln>
            <a:noFill/>
          </a:ln>
        </p:spPr>
        <p:txBody>
          <a:bodyPr spcFirstLastPara="1" wrap="square" lIns="91425" tIns="45700" rIns="91425" bIns="45700" anchor="t" anchorCtr="0">
            <a:noAutofit/>
          </a:bodyPr>
          <a:lstStyle/>
          <a:p>
            <a:pPr marL="342900" marR="0" lvl="0" indent="-342900" algn="l" rtl="0">
              <a:lnSpc>
                <a:spcPct val="100000"/>
              </a:lnSpc>
              <a:spcBef>
                <a:spcPts val="0"/>
              </a:spcBef>
              <a:spcAft>
                <a:spcPts val="0"/>
              </a:spcAft>
              <a:buClr>
                <a:srgbClr val="FF0000"/>
              </a:buClr>
              <a:buSzPts val="3200"/>
              <a:buFont typeface="Arial"/>
              <a:buChar char="•"/>
            </a:pPr>
            <a:r>
              <a:rPr lang="en-US" dirty="0">
                <a:solidFill>
                  <a:srgbClr val="FF0000"/>
                </a:solidFill>
              </a:rPr>
              <a:t>AMAT</a:t>
            </a:r>
            <a:endParaRPr dirty="0">
              <a:solidFill>
                <a:srgbClr val="FF0000"/>
              </a:solidFill>
            </a:endParaRPr>
          </a:p>
          <a:p>
            <a:pPr marL="342900" marR="0" lvl="0" indent="-342900" algn="l" rtl="0">
              <a:lnSpc>
                <a:spcPct val="100000"/>
              </a:lnSpc>
              <a:spcBef>
                <a:spcPts val="0"/>
              </a:spcBef>
              <a:spcAft>
                <a:spcPts val="0"/>
              </a:spcAft>
              <a:buClr>
                <a:srgbClr val="000000"/>
              </a:buClr>
              <a:buSzPts val="3200"/>
              <a:buFont typeface="Arial"/>
              <a:buChar char="•"/>
            </a:pPr>
            <a:r>
              <a:rPr lang="en-US" sz="3200" b="0" i="0" u="none" strike="noStrike" cap="none" dirty="0">
                <a:solidFill>
                  <a:srgbClr val="000000"/>
                </a:solidFill>
                <a:latin typeface="Calibri"/>
                <a:ea typeface="Calibri"/>
                <a:cs typeface="Calibri"/>
                <a:sym typeface="Calibri"/>
              </a:rPr>
              <a:t>Multilevel Caches</a:t>
            </a:r>
            <a:endParaRPr dirty="0">
              <a:solidFill>
                <a:srgbClr val="000000"/>
              </a:solidFill>
            </a:endParaRPr>
          </a:p>
          <a:p>
            <a:pPr marL="342900" marR="0" lvl="0" indent="-342900" algn="l" rtl="0">
              <a:lnSpc>
                <a:spcPct val="100000"/>
              </a:lnSpc>
              <a:spcBef>
                <a:spcPts val="640"/>
              </a:spcBef>
              <a:spcAft>
                <a:spcPts val="0"/>
              </a:spcAft>
              <a:buClr>
                <a:schemeClr val="dk1"/>
              </a:buClr>
              <a:buSzPts val="3200"/>
              <a:buFont typeface="Arial"/>
              <a:buChar char="•"/>
            </a:pPr>
            <a:r>
              <a:rPr lang="en-US" sz="3200" b="0" i="0" u="none" strike="noStrike" cap="none" dirty="0">
                <a:solidFill>
                  <a:schemeClr val="dk1"/>
                </a:solidFill>
                <a:latin typeface="Calibri"/>
                <a:ea typeface="Calibri"/>
                <a:cs typeface="Calibri"/>
                <a:sym typeface="Calibri"/>
              </a:rPr>
              <a:t>Improving Cache Performance</a:t>
            </a:r>
            <a:endParaRPr dirty="0"/>
          </a:p>
          <a:p>
            <a:pPr marL="342900" marR="0" lvl="0" indent="-342900" algn="l" rtl="0">
              <a:lnSpc>
                <a:spcPct val="100000"/>
              </a:lnSpc>
              <a:spcBef>
                <a:spcPts val="640"/>
              </a:spcBef>
              <a:spcAft>
                <a:spcPts val="0"/>
              </a:spcAft>
              <a:buClr>
                <a:schemeClr val="dk1"/>
              </a:buClr>
              <a:buSzPts val="3200"/>
              <a:buFont typeface="Arial"/>
              <a:buChar char="•"/>
            </a:pPr>
            <a:r>
              <a:rPr lang="en-US" sz="3200" b="0" i="0" u="none" strike="noStrike" cap="none" dirty="0">
                <a:solidFill>
                  <a:schemeClr val="dk1"/>
                </a:solidFill>
                <a:latin typeface="Calibri"/>
                <a:ea typeface="Calibri"/>
                <a:cs typeface="Calibri"/>
                <a:sym typeface="Calibri"/>
              </a:rPr>
              <a:t>Anatomy of a Cache Question</a:t>
            </a:r>
            <a:endParaRPr dirty="0"/>
          </a:p>
          <a:p>
            <a:pPr marL="342900" marR="0" lvl="0" indent="-342900" algn="l" rtl="0">
              <a:lnSpc>
                <a:spcPct val="100000"/>
              </a:lnSpc>
              <a:spcBef>
                <a:spcPts val="640"/>
              </a:spcBef>
              <a:spcAft>
                <a:spcPts val="0"/>
              </a:spcAft>
              <a:buClr>
                <a:schemeClr val="dk1"/>
              </a:buClr>
              <a:buSzPts val="3200"/>
              <a:buFont typeface="Arial"/>
              <a:buChar char="•"/>
            </a:pPr>
            <a:r>
              <a:rPr lang="en-US" sz="3200" b="0" i="0" u="none" strike="noStrike" cap="none" dirty="0">
                <a:solidFill>
                  <a:schemeClr val="dk1"/>
                </a:solidFill>
                <a:latin typeface="Calibri"/>
                <a:ea typeface="Calibri"/>
                <a:cs typeface="Calibri"/>
                <a:sym typeface="Calibri"/>
              </a:rPr>
              <a:t>Example Cache Questions</a:t>
            </a:r>
            <a:endParaRPr sz="3200" b="0" i="0" u="none" strike="noStrike" cap="none" dirty="0">
              <a:solidFill>
                <a:schemeClr val="dk1"/>
              </a:solidFill>
              <a:latin typeface="Calibri"/>
              <a:ea typeface="Calibri"/>
              <a:cs typeface="Calibri"/>
              <a:sym typeface="Calibri"/>
            </a:endParaRPr>
          </a:p>
          <a:p>
            <a:pPr marL="342900" marR="0" lvl="0" indent="-139700" algn="l" rtl="0">
              <a:lnSpc>
                <a:spcPct val="100000"/>
              </a:lnSpc>
              <a:spcBef>
                <a:spcPts val="640"/>
              </a:spcBef>
              <a:spcAft>
                <a:spcPts val="0"/>
              </a:spcAft>
              <a:buClr>
                <a:schemeClr val="dk1"/>
              </a:buClr>
              <a:buSzPts val="3200"/>
              <a:buFont typeface="Arial"/>
              <a:buNone/>
            </a:pPr>
            <a:endParaRPr sz="3200" b="0" i="0" u="none" strike="noStrike" cap="none" dirty="0">
              <a:solidFill>
                <a:srgbClr val="A5A5A5"/>
              </a:solidFill>
              <a:latin typeface="Calibri"/>
              <a:ea typeface="Calibri"/>
              <a:cs typeface="Calibri"/>
              <a:sym typeface="Calibri"/>
            </a:endParaRPr>
          </a:p>
          <a:p>
            <a:pPr marL="342900" marR="0" lvl="0" indent="-139700" algn="l" rtl="0">
              <a:lnSpc>
                <a:spcPct val="100000"/>
              </a:lnSpc>
              <a:spcBef>
                <a:spcPts val="640"/>
              </a:spcBef>
              <a:spcAft>
                <a:spcPts val="0"/>
              </a:spcAft>
              <a:buClr>
                <a:schemeClr val="dk1"/>
              </a:buClr>
              <a:buSzPts val="3200"/>
              <a:buFont typeface="Arial"/>
              <a:buNone/>
            </a:pPr>
            <a:endParaRPr sz="3200" b="0" i="0" u="none" strike="noStrike" cap="none" dirty="0">
              <a:solidFill>
                <a:schemeClr val="dk1"/>
              </a:solidFill>
              <a:latin typeface="Calibri"/>
              <a:ea typeface="Calibri"/>
              <a:cs typeface="Calibri"/>
              <a:sym typeface="Calibri"/>
            </a:endParaRPr>
          </a:p>
        </p:txBody>
      </p:sp>
      <p:sp>
        <p:nvSpPr>
          <p:cNvPr id="228" name="Google Shape;228;g5de957305e_0_128"/>
          <p:cNvSpPr txBox="1">
            <a:spLocks noGrp="1"/>
          </p:cNvSpPr>
          <p:nvPr>
            <p:ph type="dt" idx="10"/>
          </p:nvPr>
        </p:nvSpPr>
        <p:spPr>
          <a:xfrm>
            <a:off x="457200" y="6356350"/>
            <a:ext cx="2133600" cy="365100"/>
          </a:xfrm>
          <a:prstGeom prst="rect">
            <a:avLst/>
          </a:prstGeom>
          <a:no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SzPts val="1400"/>
              <a:buNone/>
            </a:pPr>
            <a:endParaRPr sz="1200" dirty="0">
              <a:solidFill>
                <a:srgbClr val="888888"/>
              </a:solidFill>
              <a:latin typeface="Calibri"/>
              <a:ea typeface="Calibri"/>
              <a:cs typeface="Calibri"/>
              <a:sym typeface="Calibri"/>
            </a:endParaRPr>
          </a:p>
        </p:txBody>
      </p:sp>
      <p:sp>
        <p:nvSpPr>
          <p:cNvPr id="229" name="Google Shape;229;g5de957305e_0_128"/>
          <p:cNvSpPr txBox="1">
            <a:spLocks noGrp="1"/>
          </p:cNvSpPr>
          <p:nvPr>
            <p:ph type="ftr" idx="11"/>
          </p:nvPr>
        </p:nvSpPr>
        <p:spPr>
          <a:xfrm>
            <a:off x="3124200" y="6356350"/>
            <a:ext cx="2895600" cy="365125"/>
          </a:xfrm>
          <a:prstGeom prst="rect">
            <a:avLst/>
          </a:prstGeom>
          <a:noFill/>
          <a:ln>
            <a:noFill/>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ctr" rtl="0">
              <a:lnSpc>
                <a:spcPct val="100000"/>
              </a:lnSpc>
              <a:spcBef>
                <a:spcPts val="0"/>
              </a:spcBef>
              <a:spcAft>
                <a:spcPts val="0"/>
              </a:spcAft>
              <a:buClr>
                <a:srgbClr val="000000"/>
              </a:buClr>
              <a:buSzPts val="1400"/>
              <a:buFont typeface="Arial"/>
              <a:buNone/>
              <a:defRPr sz="1200" b="0" i="0" u="none" strike="noStrike" cap="none">
                <a:solidFill>
                  <a:srgbClr val="888888"/>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pPr marL="0" marR="0" lvl="0" indent="0" algn="ctr" rtl="0">
              <a:lnSpc>
                <a:spcPct val="100000"/>
              </a:lnSpc>
              <a:spcBef>
                <a:spcPts val="0"/>
              </a:spcBef>
              <a:spcAft>
                <a:spcPts val="0"/>
              </a:spcAft>
              <a:buSzPts val="1400"/>
              <a:buNone/>
            </a:pPr>
            <a:endParaRPr sz="1200">
              <a:solidFill>
                <a:srgbClr val="888888"/>
              </a:solidFill>
              <a:latin typeface="Calibri"/>
              <a:ea typeface="Calibri"/>
              <a:cs typeface="Calibri"/>
              <a:sym typeface="Calibri"/>
            </a:endParaRPr>
          </a:p>
        </p:txBody>
      </p:sp>
      <p:sp>
        <p:nvSpPr>
          <p:cNvPr id="230" name="Google Shape;230;g5de957305e_0_128"/>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defPPr marR="0" lvl="0" algn="l" rtl="0">
              <a:lnSpc>
                <a:spcPct val="100000"/>
              </a:lnSpc>
              <a:spcBef>
                <a:spcPts val="0"/>
              </a:spcBef>
              <a:spcAft>
                <a:spcPts val="0"/>
              </a:spcAft>
            </a:defPPr>
            <a:lvl1pPr marL="0" marR="0" lvl="0"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marR="0" lvl="0" indent="0" algn="r" rtl="0">
              <a:lnSpc>
                <a:spcPct val="100000"/>
              </a:lnSpc>
              <a:spcBef>
                <a:spcPts val="0"/>
              </a:spcBef>
              <a:spcAft>
                <a:spcPts val="0"/>
              </a:spcAft>
              <a:buSzPts val="1200"/>
              <a:buNone/>
            </a:pPr>
            <a:fld id="{00000000-1234-1234-1234-123412341234}" type="slidenum">
              <a:rPr lang="en-US" smtClean="0"/>
              <a:pPr marL="0" marR="0" lvl="0" indent="0" algn="r" rtl="0">
                <a:lnSpc>
                  <a:spcPct val="100000"/>
                </a:lnSpc>
                <a:spcBef>
                  <a:spcPts val="0"/>
                </a:spcBef>
                <a:spcAft>
                  <a:spcPts val="0"/>
                </a:spcAft>
                <a:buSzPts val="1200"/>
                <a:buNone/>
              </a:pPr>
              <a:t>1</a:t>
            </a:fld>
            <a:endParaRPr sz="1200">
              <a:solidFill>
                <a:srgbClr val="888888"/>
              </a:solidFill>
              <a:latin typeface="Calibri"/>
              <a:ea typeface="Calibri"/>
              <a:cs typeface="Calibri"/>
              <a:sym typeface="Calibri"/>
            </a:endParaRPr>
          </a:p>
        </p:txBody>
      </p:sp>
    </p:spTree>
    <p:extLst>
      <p:ext uri="{BB962C8B-B14F-4D97-AF65-F5344CB8AC3E}">
        <p14:creationId xmlns:p14="http://schemas.microsoft.com/office/powerpoint/2010/main" val="394900606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294"/>
        <p:cNvGrpSpPr/>
        <p:nvPr/>
      </p:nvGrpSpPr>
      <p:grpSpPr>
        <a:xfrm>
          <a:off x="0" y="0"/>
          <a:ext cx="0" cy="0"/>
          <a:chOff x="0" y="0"/>
          <a:chExt cx="0" cy="0"/>
        </a:xfrm>
      </p:grpSpPr>
      <p:sp>
        <p:nvSpPr>
          <p:cNvPr id="295" name="Google Shape;295;g5de957305e_0_25"/>
          <p:cNvSpPr txBox="1">
            <a:spLocks noGrp="1"/>
          </p:cNvSpPr>
          <p:nvPr>
            <p:ph type="title"/>
          </p:nvPr>
        </p:nvSpPr>
        <p:spPr>
          <a:xfrm>
            <a:off x="457200" y="274638"/>
            <a:ext cx="8229600" cy="11430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US"/>
              <a:t>Which type of miss is it?</a:t>
            </a:r>
            <a:endParaRPr/>
          </a:p>
        </p:txBody>
      </p:sp>
      <p:sp>
        <p:nvSpPr>
          <p:cNvPr id="296" name="Google Shape;296;g5de957305e_0_25"/>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defPPr marR="0" lvl="0" algn="l" rtl="0">
              <a:lnSpc>
                <a:spcPct val="100000"/>
              </a:lnSpc>
              <a:spcBef>
                <a:spcPts val="0"/>
              </a:spcBef>
              <a:spcAft>
                <a:spcPts val="0"/>
              </a:spcAft>
            </a:defPPr>
            <a:lvl1pPr marL="0" marR="0" lvl="0"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Clr>
                <a:srgbClr val="000000"/>
              </a:buClr>
              <a:buSzPts val="1200"/>
              <a:buFont typeface="Arial"/>
              <a:buNone/>
            </a:pPr>
            <a:fld id="{00000000-1234-1234-1234-123412341234}" type="slidenum">
              <a:rPr lang="en-US" smtClean="0"/>
              <a:pPr marL="0" lvl="0" indent="0" algn="r" rtl="0">
                <a:spcBef>
                  <a:spcPts val="0"/>
                </a:spcBef>
                <a:spcAft>
                  <a:spcPts val="0"/>
                </a:spcAft>
                <a:buClr>
                  <a:srgbClr val="000000"/>
                </a:buClr>
                <a:buSzPts val="1200"/>
                <a:buFont typeface="Arial"/>
                <a:buNone/>
              </a:pPr>
              <a:t>10</a:t>
            </a:fld>
            <a:endParaRPr dirty="0"/>
          </a:p>
        </p:txBody>
      </p:sp>
      <p:cxnSp>
        <p:nvCxnSpPr>
          <p:cNvPr id="297" name="Google Shape;297;g5de957305e_0_25"/>
          <p:cNvCxnSpPr>
            <a:stCxn id="298" idx="6"/>
            <a:endCxn id="299" idx="2"/>
          </p:cNvCxnSpPr>
          <p:nvPr/>
        </p:nvCxnSpPr>
        <p:spPr>
          <a:xfrm>
            <a:off x="2745263" y="3892396"/>
            <a:ext cx="842811" cy="1123387"/>
          </a:xfrm>
          <a:prstGeom prst="bentConnector3">
            <a:avLst>
              <a:gd name="adj1" fmla="val 50000"/>
            </a:avLst>
          </a:prstGeom>
          <a:noFill/>
          <a:ln w="9525" cap="flat" cmpd="sng">
            <a:solidFill>
              <a:srgbClr val="C2C2C2"/>
            </a:solidFill>
            <a:prstDash val="solid"/>
            <a:round/>
            <a:headEnd type="none" w="sm" len="sm"/>
            <a:tailEnd type="none" w="sm" len="sm"/>
          </a:ln>
        </p:spPr>
      </p:cxnSp>
      <p:cxnSp>
        <p:nvCxnSpPr>
          <p:cNvPr id="300" name="Google Shape;300;g5de957305e_0_25"/>
          <p:cNvCxnSpPr>
            <a:stCxn id="298" idx="6"/>
            <a:endCxn id="301" idx="2"/>
          </p:cNvCxnSpPr>
          <p:nvPr/>
        </p:nvCxnSpPr>
        <p:spPr>
          <a:xfrm flipV="1">
            <a:off x="2745263" y="2766733"/>
            <a:ext cx="421405" cy="1125663"/>
          </a:xfrm>
          <a:prstGeom prst="bentConnector3">
            <a:avLst>
              <a:gd name="adj1" fmla="val 50000"/>
            </a:avLst>
          </a:prstGeom>
          <a:noFill/>
          <a:ln w="9525" cap="flat" cmpd="sng">
            <a:solidFill>
              <a:srgbClr val="C2C2C2"/>
            </a:solidFill>
            <a:prstDash val="solid"/>
            <a:round/>
            <a:headEnd type="none" w="sm" len="sm"/>
            <a:tailEnd type="none" w="sm" len="sm"/>
          </a:ln>
        </p:spPr>
      </p:cxnSp>
      <p:cxnSp>
        <p:nvCxnSpPr>
          <p:cNvPr id="302" name="Google Shape;302;g5de957305e_0_25"/>
          <p:cNvCxnSpPr>
            <a:stCxn id="303" idx="3"/>
            <a:endCxn id="304" idx="2"/>
          </p:cNvCxnSpPr>
          <p:nvPr/>
        </p:nvCxnSpPr>
        <p:spPr>
          <a:xfrm flipV="1">
            <a:off x="5863743" y="2220277"/>
            <a:ext cx="55719" cy="849806"/>
          </a:xfrm>
          <a:prstGeom prst="bentConnector3">
            <a:avLst>
              <a:gd name="adj1" fmla="val 50000"/>
            </a:avLst>
          </a:prstGeom>
          <a:noFill/>
          <a:ln w="9525" cap="flat" cmpd="sng">
            <a:solidFill>
              <a:srgbClr val="C2C2C2"/>
            </a:solidFill>
            <a:prstDash val="solid"/>
            <a:round/>
            <a:headEnd type="none" w="sm" len="sm"/>
            <a:tailEnd type="none" w="sm" len="sm"/>
          </a:ln>
        </p:spPr>
      </p:cxnSp>
      <p:cxnSp>
        <p:nvCxnSpPr>
          <p:cNvPr id="305" name="Google Shape;305;g5de957305e_0_25"/>
          <p:cNvCxnSpPr>
            <a:stCxn id="303" idx="3"/>
            <a:endCxn id="306" idx="2"/>
          </p:cNvCxnSpPr>
          <p:nvPr/>
        </p:nvCxnSpPr>
        <p:spPr>
          <a:xfrm>
            <a:off x="5863743" y="3070083"/>
            <a:ext cx="55719" cy="230015"/>
          </a:xfrm>
          <a:prstGeom prst="bentConnector3">
            <a:avLst>
              <a:gd name="adj1" fmla="val 50000"/>
            </a:avLst>
          </a:prstGeom>
          <a:noFill/>
          <a:ln w="9525" cap="flat" cmpd="sng">
            <a:solidFill>
              <a:srgbClr val="C2C2C2"/>
            </a:solidFill>
            <a:prstDash val="solid"/>
            <a:round/>
            <a:headEnd type="none" w="sm" len="sm"/>
            <a:tailEnd type="none" w="sm" len="sm"/>
          </a:ln>
        </p:spPr>
      </p:cxnSp>
      <p:grpSp>
        <p:nvGrpSpPr>
          <p:cNvPr id="307" name="Google Shape;307;g5de957305e_0_25"/>
          <p:cNvGrpSpPr/>
          <p:nvPr/>
        </p:nvGrpSpPr>
        <p:grpSpPr>
          <a:xfrm>
            <a:off x="5919462" y="2028725"/>
            <a:ext cx="2561305" cy="548731"/>
            <a:chOff x="5592550" y="1018950"/>
            <a:chExt cx="1356300" cy="457200"/>
          </a:xfrm>
        </p:grpSpPr>
        <p:sp>
          <p:nvSpPr>
            <p:cNvPr id="308" name="Google Shape;308;g5de957305e_0_25"/>
            <p:cNvSpPr/>
            <p:nvPr/>
          </p:nvSpPr>
          <p:spPr>
            <a:xfrm>
              <a:off x="5766550" y="1018950"/>
              <a:ext cx="1182300" cy="457200"/>
            </a:xfrm>
            <a:prstGeom prst="roundRect">
              <a:avLst>
                <a:gd name="adj" fmla="val 16667"/>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r>
                <a:rPr lang="en-US" dirty="0">
                  <a:solidFill>
                    <a:srgbClr val="3D3D3D"/>
                  </a:solidFill>
                  <a:latin typeface="Roboto"/>
                  <a:ea typeface="Roboto"/>
                  <a:cs typeface="Roboto"/>
                  <a:sym typeface="Roboto"/>
                </a:rPr>
                <a:t>No.</a:t>
              </a:r>
              <a:endParaRPr dirty="0">
                <a:solidFill>
                  <a:srgbClr val="3D3D3D"/>
                </a:solidFill>
                <a:latin typeface="Roboto"/>
                <a:ea typeface="Roboto"/>
                <a:cs typeface="Roboto"/>
                <a:sym typeface="Roboto"/>
              </a:endParaRPr>
            </a:p>
            <a:p>
              <a:pPr marL="0" lvl="0" indent="0" algn="l" rtl="0">
                <a:spcBef>
                  <a:spcPts val="0"/>
                </a:spcBef>
                <a:spcAft>
                  <a:spcPts val="0"/>
                </a:spcAft>
                <a:buNone/>
              </a:pPr>
              <a:r>
                <a:rPr lang="en-US" dirty="0">
                  <a:solidFill>
                    <a:srgbClr val="3D3D3D"/>
                  </a:solidFill>
                  <a:latin typeface="Roboto"/>
                  <a:ea typeface="Roboto"/>
                  <a:cs typeface="Roboto"/>
                  <a:sym typeface="Roboto"/>
                </a:rPr>
                <a:t>STOP! This is a conflict miss.</a:t>
              </a:r>
              <a:endParaRPr dirty="0">
                <a:solidFill>
                  <a:srgbClr val="3D3D3D"/>
                </a:solidFill>
                <a:latin typeface="Roboto"/>
                <a:ea typeface="Roboto"/>
                <a:cs typeface="Roboto"/>
                <a:sym typeface="Roboto"/>
              </a:endParaRPr>
            </a:p>
          </p:txBody>
        </p:sp>
        <p:sp>
          <p:nvSpPr>
            <p:cNvPr id="304" name="Google Shape;304;g5de957305e_0_25"/>
            <p:cNvSpPr/>
            <p:nvPr/>
          </p:nvSpPr>
          <p:spPr>
            <a:xfrm>
              <a:off x="5592550" y="1091550"/>
              <a:ext cx="174000" cy="174000"/>
            </a:xfrm>
            <a:prstGeom prst="ellipse">
              <a:avLst/>
            </a:prstGeom>
            <a:solidFill>
              <a:srgbClr val="50505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309" name="Google Shape;309;g5de957305e_0_25"/>
          <p:cNvGrpSpPr/>
          <p:nvPr/>
        </p:nvGrpSpPr>
        <p:grpSpPr>
          <a:xfrm>
            <a:off x="3166668" y="2575180"/>
            <a:ext cx="2697075" cy="989805"/>
            <a:chOff x="3650050" y="1476150"/>
            <a:chExt cx="1356300" cy="824700"/>
          </a:xfrm>
        </p:grpSpPr>
        <p:sp>
          <p:nvSpPr>
            <p:cNvPr id="303" name="Google Shape;303;g5de957305e_0_25"/>
            <p:cNvSpPr/>
            <p:nvPr/>
          </p:nvSpPr>
          <p:spPr>
            <a:xfrm>
              <a:off x="3824050" y="1476150"/>
              <a:ext cx="1182300" cy="824700"/>
            </a:xfrm>
            <a:prstGeom prst="roundRect">
              <a:avLst>
                <a:gd name="adj" fmla="val 16667"/>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r>
                <a:rPr lang="en-US" dirty="0">
                  <a:solidFill>
                    <a:srgbClr val="3D3D3D"/>
                  </a:solidFill>
                  <a:latin typeface="Roboto"/>
                  <a:ea typeface="Roboto"/>
                  <a:cs typeface="Roboto"/>
                  <a:sym typeface="Roboto"/>
                </a:rPr>
                <a:t>Yes.</a:t>
              </a:r>
              <a:endParaRPr dirty="0">
                <a:solidFill>
                  <a:srgbClr val="3D3D3D"/>
                </a:solidFill>
                <a:latin typeface="Roboto"/>
                <a:ea typeface="Roboto"/>
                <a:cs typeface="Roboto"/>
                <a:sym typeface="Roboto"/>
              </a:endParaRPr>
            </a:p>
            <a:p>
              <a:pPr marL="0" lvl="0" indent="0" algn="l" rtl="0">
                <a:spcBef>
                  <a:spcPts val="0"/>
                </a:spcBef>
                <a:spcAft>
                  <a:spcPts val="0"/>
                </a:spcAft>
                <a:buNone/>
              </a:pPr>
              <a:r>
                <a:rPr lang="en-US" dirty="0">
                  <a:solidFill>
                    <a:srgbClr val="3D3D3D"/>
                  </a:solidFill>
                  <a:latin typeface="Roboto"/>
                  <a:ea typeface="Roboto"/>
                  <a:cs typeface="Roboto"/>
                  <a:sym typeface="Roboto"/>
                </a:rPr>
                <a:t>Have you seen more than B* unique blocks?</a:t>
              </a:r>
              <a:endParaRPr dirty="0">
                <a:solidFill>
                  <a:srgbClr val="3D3D3D"/>
                </a:solidFill>
                <a:latin typeface="Roboto"/>
                <a:ea typeface="Roboto"/>
                <a:cs typeface="Roboto"/>
                <a:sym typeface="Roboto"/>
              </a:endParaRPr>
            </a:p>
            <a:p>
              <a:pPr marL="0" lvl="0" indent="0" algn="l" rtl="0">
                <a:spcBef>
                  <a:spcPts val="0"/>
                </a:spcBef>
                <a:spcAft>
                  <a:spcPts val="0"/>
                </a:spcAft>
                <a:buNone/>
              </a:pPr>
              <a:endParaRPr dirty="0">
                <a:solidFill>
                  <a:srgbClr val="3D3D3D"/>
                </a:solidFill>
                <a:latin typeface="Roboto"/>
                <a:ea typeface="Roboto"/>
                <a:cs typeface="Roboto"/>
                <a:sym typeface="Roboto"/>
              </a:endParaRPr>
            </a:p>
            <a:p>
              <a:pPr marL="0" lvl="0" indent="0" algn="l" rtl="0">
                <a:spcBef>
                  <a:spcPts val="0"/>
                </a:spcBef>
                <a:spcAft>
                  <a:spcPts val="0"/>
                </a:spcAft>
                <a:buNone/>
              </a:pPr>
              <a:r>
                <a:rPr lang="en-US" dirty="0">
                  <a:solidFill>
                    <a:srgbClr val="3D3D3D"/>
                  </a:solidFill>
                  <a:latin typeface="Roboto"/>
                  <a:ea typeface="Roboto"/>
                  <a:cs typeface="Roboto"/>
                  <a:sym typeface="Roboto"/>
                </a:rPr>
                <a:t>B* = # blocks in cache</a:t>
              </a:r>
              <a:endParaRPr dirty="0">
                <a:solidFill>
                  <a:srgbClr val="3D3D3D"/>
                </a:solidFill>
                <a:latin typeface="Roboto"/>
                <a:ea typeface="Roboto"/>
                <a:cs typeface="Roboto"/>
                <a:sym typeface="Roboto"/>
              </a:endParaRPr>
            </a:p>
            <a:p>
              <a:pPr marL="0" lvl="0" indent="0" algn="l" rtl="0">
                <a:spcBef>
                  <a:spcPts val="0"/>
                </a:spcBef>
                <a:spcAft>
                  <a:spcPts val="0"/>
                </a:spcAft>
                <a:buNone/>
              </a:pPr>
              <a:endParaRPr dirty="0">
                <a:solidFill>
                  <a:srgbClr val="3D3D3D"/>
                </a:solidFill>
                <a:latin typeface="Roboto"/>
                <a:ea typeface="Roboto"/>
                <a:cs typeface="Roboto"/>
                <a:sym typeface="Roboto"/>
              </a:endParaRPr>
            </a:p>
          </p:txBody>
        </p:sp>
        <p:sp>
          <p:nvSpPr>
            <p:cNvPr id="301" name="Google Shape;301;g5de957305e_0_25"/>
            <p:cNvSpPr/>
            <p:nvPr/>
          </p:nvSpPr>
          <p:spPr>
            <a:xfrm>
              <a:off x="3650050" y="1548750"/>
              <a:ext cx="174000" cy="174000"/>
            </a:xfrm>
            <a:prstGeom prst="ellipse">
              <a:avLst/>
            </a:prstGeom>
            <a:solidFill>
              <a:srgbClr val="41414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310" name="Google Shape;310;g5de957305e_0_25"/>
          <p:cNvGrpSpPr/>
          <p:nvPr/>
        </p:nvGrpSpPr>
        <p:grpSpPr>
          <a:xfrm>
            <a:off x="270241" y="3509292"/>
            <a:ext cx="2475022" cy="858743"/>
            <a:chOff x="896850" y="2252550"/>
            <a:chExt cx="2062175" cy="715500"/>
          </a:xfrm>
        </p:grpSpPr>
        <p:sp>
          <p:nvSpPr>
            <p:cNvPr id="311" name="Google Shape;311;g5de957305e_0_25"/>
            <p:cNvSpPr/>
            <p:nvPr/>
          </p:nvSpPr>
          <p:spPr>
            <a:xfrm>
              <a:off x="896850" y="2252550"/>
              <a:ext cx="1958400" cy="715500"/>
            </a:xfrm>
            <a:prstGeom prst="roundRect">
              <a:avLst>
                <a:gd name="adj" fmla="val 16667"/>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r>
                <a:rPr lang="en-US">
                  <a:solidFill>
                    <a:srgbClr val="3D3D3D"/>
                  </a:solidFill>
                  <a:latin typeface="Roboto"/>
                  <a:ea typeface="Roboto"/>
                  <a:cs typeface="Roboto"/>
                  <a:sym typeface="Roboto"/>
                </a:rPr>
                <a:t>Have you pulled this data into your cache before?</a:t>
              </a:r>
              <a:endParaRPr>
                <a:solidFill>
                  <a:srgbClr val="3D3D3D"/>
                </a:solidFill>
                <a:latin typeface="Roboto"/>
                <a:ea typeface="Roboto"/>
                <a:cs typeface="Roboto"/>
                <a:sym typeface="Roboto"/>
              </a:endParaRPr>
            </a:p>
          </p:txBody>
        </p:sp>
        <p:sp>
          <p:nvSpPr>
            <p:cNvPr id="298" name="Google Shape;298;g5de957305e_0_25"/>
            <p:cNvSpPr/>
            <p:nvPr/>
          </p:nvSpPr>
          <p:spPr>
            <a:xfrm>
              <a:off x="2785025" y="2484750"/>
              <a:ext cx="174000" cy="174000"/>
            </a:xfrm>
            <a:prstGeom prst="ellipse">
              <a:avLst/>
            </a:prstGeom>
            <a:solidFill>
              <a:srgbClr val="2F2F2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312" name="Google Shape;312;g5de957305e_0_25"/>
          <p:cNvGrpSpPr/>
          <p:nvPr/>
        </p:nvGrpSpPr>
        <p:grpSpPr>
          <a:xfrm>
            <a:off x="3588074" y="4824231"/>
            <a:ext cx="2966911" cy="921033"/>
            <a:chOff x="3650050" y="3348150"/>
            <a:chExt cx="1356300" cy="767400"/>
          </a:xfrm>
        </p:grpSpPr>
        <p:sp>
          <p:nvSpPr>
            <p:cNvPr id="313" name="Google Shape;313;g5de957305e_0_25"/>
            <p:cNvSpPr/>
            <p:nvPr/>
          </p:nvSpPr>
          <p:spPr>
            <a:xfrm>
              <a:off x="3824050" y="3348150"/>
              <a:ext cx="1182300" cy="767400"/>
            </a:xfrm>
            <a:prstGeom prst="roundRect">
              <a:avLst>
                <a:gd name="adj" fmla="val 16667"/>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r>
                <a:rPr lang="en-US" dirty="0">
                  <a:solidFill>
                    <a:srgbClr val="3D3D3D"/>
                  </a:solidFill>
                  <a:latin typeface="Roboto"/>
                  <a:ea typeface="Roboto"/>
                  <a:cs typeface="Roboto"/>
                  <a:sym typeface="Roboto"/>
                </a:rPr>
                <a:t>No.</a:t>
              </a:r>
              <a:endParaRPr dirty="0">
                <a:solidFill>
                  <a:srgbClr val="3D3D3D"/>
                </a:solidFill>
                <a:latin typeface="Roboto"/>
                <a:ea typeface="Roboto"/>
                <a:cs typeface="Roboto"/>
                <a:sym typeface="Roboto"/>
              </a:endParaRPr>
            </a:p>
            <a:p>
              <a:pPr marL="0" lvl="0" indent="0" algn="l" rtl="0">
                <a:spcBef>
                  <a:spcPts val="0"/>
                </a:spcBef>
                <a:spcAft>
                  <a:spcPts val="0"/>
                </a:spcAft>
                <a:buNone/>
              </a:pPr>
              <a:r>
                <a:rPr lang="en-US" dirty="0">
                  <a:solidFill>
                    <a:srgbClr val="3D3D3D"/>
                  </a:solidFill>
                  <a:latin typeface="Roboto"/>
                  <a:ea typeface="Roboto"/>
                  <a:cs typeface="Roboto"/>
                  <a:sym typeface="Roboto"/>
                </a:rPr>
                <a:t>STOP! This is a compulsory miss </a:t>
              </a:r>
              <a:endParaRPr dirty="0">
                <a:solidFill>
                  <a:srgbClr val="3D3D3D"/>
                </a:solidFill>
                <a:latin typeface="Roboto"/>
                <a:ea typeface="Roboto"/>
                <a:cs typeface="Roboto"/>
                <a:sym typeface="Roboto"/>
              </a:endParaRPr>
            </a:p>
          </p:txBody>
        </p:sp>
        <p:sp>
          <p:nvSpPr>
            <p:cNvPr id="299" name="Google Shape;299;g5de957305e_0_25"/>
            <p:cNvSpPr/>
            <p:nvPr/>
          </p:nvSpPr>
          <p:spPr>
            <a:xfrm>
              <a:off x="3650050" y="3420750"/>
              <a:ext cx="174000" cy="174000"/>
            </a:xfrm>
            <a:prstGeom prst="ellipse">
              <a:avLst/>
            </a:prstGeom>
            <a:solidFill>
              <a:srgbClr val="41414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314" name="Google Shape;314;g5de957305e_0_25"/>
          <p:cNvGrpSpPr/>
          <p:nvPr/>
        </p:nvGrpSpPr>
        <p:grpSpPr>
          <a:xfrm>
            <a:off x="5919462" y="3195681"/>
            <a:ext cx="2850465" cy="756062"/>
            <a:chOff x="5592550" y="1991250"/>
            <a:chExt cx="1356300" cy="629946"/>
          </a:xfrm>
        </p:grpSpPr>
        <p:sp>
          <p:nvSpPr>
            <p:cNvPr id="315" name="Google Shape;315;g5de957305e_0_25"/>
            <p:cNvSpPr/>
            <p:nvPr/>
          </p:nvSpPr>
          <p:spPr>
            <a:xfrm>
              <a:off x="5766550" y="2142396"/>
              <a:ext cx="1182300" cy="478800"/>
            </a:xfrm>
            <a:prstGeom prst="roundRect">
              <a:avLst>
                <a:gd name="adj" fmla="val 16667"/>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r>
                <a:rPr lang="en-US" dirty="0">
                  <a:solidFill>
                    <a:srgbClr val="3D3D3D"/>
                  </a:solidFill>
                  <a:latin typeface="Roboto"/>
                  <a:ea typeface="Roboto"/>
                  <a:cs typeface="Roboto"/>
                  <a:sym typeface="Roboto"/>
                </a:rPr>
                <a:t>Yes. </a:t>
              </a:r>
              <a:endParaRPr dirty="0">
                <a:solidFill>
                  <a:srgbClr val="3D3D3D"/>
                </a:solidFill>
                <a:latin typeface="Roboto"/>
                <a:ea typeface="Roboto"/>
                <a:cs typeface="Roboto"/>
                <a:sym typeface="Roboto"/>
              </a:endParaRPr>
            </a:p>
            <a:p>
              <a:pPr marL="0" lvl="0" indent="0" algn="l" rtl="0">
                <a:spcBef>
                  <a:spcPts val="0"/>
                </a:spcBef>
                <a:spcAft>
                  <a:spcPts val="0"/>
                </a:spcAft>
                <a:buNone/>
              </a:pPr>
              <a:r>
                <a:rPr lang="en-US" dirty="0">
                  <a:solidFill>
                    <a:srgbClr val="3D3D3D"/>
                  </a:solidFill>
                  <a:latin typeface="Roboto"/>
                  <a:ea typeface="Roboto"/>
                  <a:cs typeface="Roboto"/>
                  <a:sym typeface="Roboto"/>
                </a:rPr>
                <a:t>STOP! This is a capacity miss.</a:t>
              </a:r>
              <a:endParaRPr dirty="0">
                <a:solidFill>
                  <a:srgbClr val="3D3D3D"/>
                </a:solidFill>
                <a:latin typeface="Roboto"/>
                <a:ea typeface="Roboto"/>
                <a:cs typeface="Roboto"/>
                <a:sym typeface="Roboto"/>
              </a:endParaRPr>
            </a:p>
          </p:txBody>
        </p:sp>
        <p:sp>
          <p:nvSpPr>
            <p:cNvPr id="306" name="Google Shape;306;g5de957305e_0_25"/>
            <p:cNvSpPr/>
            <p:nvPr/>
          </p:nvSpPr>
          <p:spPr>
            <a:xfrm>
              <a:off x="5592550" y="1991250"/>
              <a:ext cx="174000" cy="174000"/>
            </a:xfrm>
            <a:prstGeom prst="ellipse">
              <a:avLst/>
            </a:prstGeom>
            <a:solidFill>
              <a:srgbClr val="50505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extLst>
      <p:ext uri="{BB962C8B-B14F-4D97-AF65-F5344CB8AC3E}">
        <p14:creationId xmlns:p14="http://schemas.microsoft.com/office/powerpoint/2010/main" val="20589624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320"/>
        <p:cNvGrpSpPr/>
        <p:nvPr/>
      </p:nvGrpSpPr>
      <p:grpSpPr>
        <a:xfrm>
          <a:off x="0" y="0"/>
          <a:ext cx="0" cy="0"/>
          <a:chOff x="0" y="0"/>
          <a:chExt cx="0" cy="0"/>
        </a:xfrm>
      </p:grpSpPr>
      <p:sp>
        <p:nvSpPr>
          <p:cNvPr id="321" name="Google Shape;321;g5de957305e_0_99"/>
          <p:cNvSpPr txBox="1">
            <a:spLocks noGrp="1"/>
          </p:cNvSpPr>
          <p:nvPr>
            <p:ph type="title"/>
          </p:nvPr>
        </p:nvSpPr>
        <p:spPr>
          <a:xfrm>
            <a:off x="457200" y="274638"/>
            <a:ext cx="8229600" cy="11430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US"/>
              <a:t>Miss Penalty</a:t>
            </a:r>
            <a:endParaRPr/>
          </a:p>
        </p:txBody>
      </p:sp>
      <p:sp>
        <p:nvSpPr>
          <p:cNvPr id="322" name="Google Shape;322;g5de957305e_0_99"/>
          <p:cNvSpPr txBox="1">
            <a:spLocks noGrp="1"/>
          </p:cNvSpPr>
          <p:nvPr>
            <p:ph type="body" idx="1"/>
          </p:nvPr>
        </p:nvSpPr>
        <p:spPr>
          <a:xfrm>
            <a:off x="0" y="968050"/>
            <a:ext cx="6433745" cy="5388300"/>
          </a:xfrm>
          <a:prstGeom prst="rect">
            <a:avLst/>
          </a:prstGeom>
        </p:spPr>
        <p:txBody>
          <a:bodyPr spcFirstLastPara="1" wrap="square" lIns="91425" tIns="91425" rIns="91425" bIns="91425" anchor="t" anchorCtr="0">
            <a:noAutofit/>
          </a:bodyPr>
          <a:lstStyle/>
          <a:p>
            <a:pPr marL="482600" lvl="0" indent="-457200" algn="l" rtl="0">
              <a:spcBef>
                <a:spcPts val="640"/>
              </a:spcBef>
              <a:spcAft>
                <a:spcPts val="0"/>
              </a:spcAft>
              <a:buSzPts val="3200"/>
              <a:buFont typeface="Arial" panose="020B0604020202020204" pitchFamily="34" charset="0"/>
              <a:buChar char="•"/>
            </a:pPr>
            <a:r>
              <a:rPr lang="en-US" dirty="0"/>
              <a:t>“Cost” (usually in cycles, or fractions of a second) of a miss</a:t>
            </a:r>
            <a:endParaRPr dirty="0"/>
          </a:p>
          <a:p>
            <a:pPr marL="914400" lvl="1" indent="-406400" algn="l" rtl="0">
              <a:spcBef>
                <a:spcPts val="0"/>
              </a:spcBef>
              <a:spcAft>
                <a:spcPts val="0"/>
              </a:spcAft>
              <a:buSzPts val="2800"/>
              <a:buFont typeface="Arial" panose="020B0604020202020204" pitchFamily="34" charset="0"/>
              <a:buChar char="•"/>
            </a:pPr>
            <a:r>
              <a:rPr lang="en-US" dirty="0"/>
              <a:t>Often, this is going to memory, but sometimes it is the cost of going to another cache!</a:t>
            </a:r>
            <a:endParaRPr dirty="0"/>
          </a:p>
          <a:p>
            <a:pPr marL="482600" lvl="0" indent="-457200" algn="l" rtl="0">
              <a:spcBef>
                <a:spcPts val="0"/>
              </a:spcBef>
              <a:spcAft>
                <a:spcPts val="0"/>
              </a:spcAft>
              <a:buSzPts val="3200"/>
              <a:buFont typeface="Arial" panose="020B0604020202020204" pitchFamily="34" charset="0"/>
              <a:buChar char="•"/>
            </a:pPr>
            <a:r>
              <a:rPr lang="en-US" dirty="0"/>
              <a:t>Contributing factors: </a:t>
            </a:r>
            <a:endParaRPr dirty="0"/>
          </a:p>
          <a:p>
            <a:pPr marL="914400" lvl="1" indent="-406400" algn="l" rtl="0">
              <a:spcBef>
                <a:spcPts val="0"/>
              </a:spcBef>
              <a:spcAft>
                <a:spcPts val="0"/>
              </a:spcAft>
              <a:buSzPts val="2800"/>
              <a:buFont typeface="Arial" panose="020B0604020202020204" pitchFamily="34" charset="0"/>
              <a:buChar char="•"/>
            </a:pPr>
            <a:r>
              <a:rPr lang="en-US" dirty="0"/>
              <a:t>How “big” is your memory hierarchy?</a:t>
            </a:r>
            <a:endParaRPr dirty="0"/>
          </a:p>
          <a:p>
            <a:pPr marL="1371600" lvl="2" indent="-381000" algn="l" rtl="0">
              <a:spcBef>
                <a:spcPts val="0"/>
              </a:spcBef>
              <a:spcAft>
                <a:spcPts val="0"/>
              </a:spcAft>
              <a:buSzPts val="2400"/>
            </a:pPr>
            <a:r>
              <a:rPr lang="en-US" dirty="0"/>
              <a:t>More steps == more penalty for things that miss at every level, but less things to incur the full penalty</a:t>
            </a:r>
            <a:endParaRPr dirty="0"/>
          </a:p>
          <a:p>
            <a:pPr marL="914400" marR="0" lvl="1" indent="-406400" algn="l" rtl="0">
              <a:lnSpc>
                <a:spcPct val="100000"/>
              </a:lnSpc>
              <a:spcBef>
                <a:spcPts val="0"/>
              </a:spcBef>
              <a:spcAft>
                <a:spcPts val="0"/>
              </a:spcAft>
              <a:buClr>
                <a:schemeClr val="dk1"/>
              </a:buClr>
              <a:buSzPts val="2800"/>
              <a:buFont typeface="Arial" panose="020B0604020202020204" pitchFamily="34" charset="0"/>
              <a:buChar char="•"/>
            </a:pPr>
            <a:r>
              <a:rPr lang="en-US" dirty="0"/>
              <a:t>Smaller block size → lower MP</a:t>
            </a:r>
            <a:endParaRPr dirty="0"/>
          </a:p>
        </p:txBody>
      </p:sp>
      <p:sp>
        <p:nvSpPr>
          <p:cNvPr id="323" name="Google Shape;323;g5de957305e_0_99"/>
          <p:cNvSpPr txBox="1">
            <a:spLocks noGrp="1"/>
          </p:cNvSpPr>
          <p:nvPr>
            <p:ph type="sldNum" idx="4294967295"/>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defPPr marR="0" lvl="0" algn="l" rtl="0">
              <a:lnSpc>
                <a:spcPct val="100000"/>
              </a:lnSpc>
              <a:spcBef>
                <a:spcPts val="0"/>
              </a:spcBef>
              <a:spcAft>
                <a:spcPts val="0"/>
              </a:spcAft>
            </a:defPPr>
            <a:lvl1pPr marL="0" marR="0" lvl="0"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Clr>
                <a:srgbClr val="000000"/>
              </a:buClr>
              <a:buSzPts val="1200"/>
              <a:buFont typeface="Arial"/>
              <a:buNone/>
            </a:pPr>
            <a:fld id="{00000000-1234-1234-1234-123412341234}" type="slidenum">
              <a:rPr lang="en-US" smtClean="0"/>
              <a:pPr marL="0" lvl="0" indent="0" algn="r" rtl="0">
                <a:spcBef>
                  <a:spcPts val="0"/>
                </a:spcBef>
                <a:spcAft>
                  <a:spcPts val="0"/>
                </a:spcAft>
                <a:buClr>
                  <a:srgbClr val="000000"/>
                </a:buClr>
                <a:buSzPts val="1200"/>
                <a:buFont typeface="Arial"/>
                <a:buNone/>
              </a:pPr>
              <a:t>11</a:t>
            </a:fld>
            <a:endParaRPr/>
          </a:p>
        </p:txBody>
      </p:sp>
      <p:pic>
        <p:nvPicPr>
          <p:cNvPr id="324" name="Google Shape;324;g5de957305e_0_99"/>
          <p:cNvPicPr preferRelativeResize="0"/>
          <p:nvPr/>
        </p:nvPicPr>
        <p:blipFill>
          <a:blip r:embed="rId3">
            <a:alphaModFix/>
          </a:blip>
          <a:stretch>
            <a:fillRect/>
          </a:stretch>
        </p:blipFill>
        <p:spPr>
          <a:xfrm>
            <a:off x="5640625" y="1567175"/>
            <a:ext cx="3321700" cy="3228700"/>
          </a:xfrm>
          <a:prstGeom prst="rect">
            <a:avLst/>
          </a:prstGeom>
          <a:noFill/>
          <a:ln>
            <a:noFill/>
          </a:ln>
        </p:spPr>
      </p:pic>
    </p:spTree>
    <p:extLst>
      <p:ext uri="{BB962C8B-B14F-4D97-AF65-F5344CB8AC3E}">
        <p14:creationId xmlns:p14="http://schemas.microsoft.com/office/powerpoint/2010/main" val="63944360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362"/>
        <p:cNvGrpSpPr/>
        <p:nvPr/>
      </p:nvGrpSpPr>
      <p:grpSpPr>
        <a:xfrm>
          <a:off x="0" y="0"/>
          <a:ext cx="0" cy="0"/>
          <a:chOff x="0" y="0"/>
          <a:chExt cx="0" cy="0"/>
        </a:xfrm>
      </p:grpSpPr>
      <p:sp>
        <p:nvSpPr>
          <p:cNvPr id="363" name="Google Shape;363;p14"/>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accent1"/>
              </a:buClr>
              <a:buSzPts val="1400"/>
              <a:buFont typeface="Calibri"/>
              <a:buNone/>
            </a:pPr>
            <a:r>
              <a:rPr lang="en-US" sz="4400" b="0" i="0" u="none" strike="noStrike" cap="none" dirty="0">
                <a:solidFill>
                  <a:schemeClr val="accent1"/>
                </a:solidFill>
                <a:latin typeface="Calibri"/>
                <a:ea typeface="Calibri"/>
                <a:cs typeface="Calibri"/>
                <a:sym typeface="Calibri"/>
              </a:rPr>
              <a:t>Agenda</a:t>
            </a:r>
            <a:endParaRPr sz="4400" b="0" i="0" u="none" strike="noStrike" cap="none" dirty="0">
              <a:solidFill>
                <a:schemeClr val="accent1"/>
              </a:solidFill>
              <a:latin typeface="Calibri"/>
              <a:ea typeface="Calibri"/>
              <a:cs typeface="Calibri"/>
              <a:sym typeface="Calibri"/>
            </a:endParaRPr>
          </a:p>
        </p:txBody>
      </p:sp>
      <p:sp>
        <p:nvSpPr>
          <p:cNvPr id="364" name="Google Shape;364;p14"/>
          <p:cNvSpPr txBox="1">
            <a:spLocks noGrp="1"/>
          </p:cNvSpPr>
          <p:nvPr>
            <p:ph type="body" idx="1"/>
          </p:nvPr>
        </p:nvSpPr>
        <p:spPr>
          <a:xfrm>
            <a:off x="457200" y="1600199"/>
            <a:ext cx="8229600" cy="4937760"/>
          </a:xfrm>
          <a:prstGeom prst="rect">
            <a:avLst/>
          </a:prstGeom>
          <a:noFill/>
          <a:ln>
            <a:noFill/>
          </a:ln>
        </p:spPr>
        <p:txBody>
          <a:bodyPr spcFirstLastPara="1" wrap="square" lIns="91425" tIns="45700" rIns="91425" bIns="45700" anchor="t" anchorCtr="0">
            <a:noAutofit/>
          </a:bodyPr>
          <a:lstStyle/>
          <a:p>
            <a:pPr marL="342900" marR="0" lvl="0" indent="-342900" algn="l" rtl="0">
              <a:lnSpc>
                <a:spcPct val="100000"/>
              </a:lnSpc>
              <a:spcBef>
                <a:spcPts val="0"/>
              </a:spcBef>
              <a:spcAft>
                <a:spcPts val="0"/>
              </a:spcAft>
              <a:buClr>
                <a:srgbClr val="B7B7B7"/>
              </a:buClr>
              <a:buSzPts val="3200"/>
              <a:buFont typeface="Arial"/>
              <a:buChar char="•"/>
            </a:pPr>
            <a:r>
              <a:rPr lang="en-US" dirty="0">
                <a:solidFill>
                  <a:srgbClr val="B7B7B7"/>
                </a:solidFill>
              </a:rPr>
              <a:t>AMAT</a:t>
            </a:r>
            <a:endParaRPr dirty="0">
              <a:solidFill>
                <a:srgbClr val="B7B7B7"/>
              </a:solidFill>
            </a:endParaRPr>
          </a:p>
          <a:p>
            <a:pPr marL="342900" marR="0" lvl="0" indent="-342900" algn="l" rtl="0">
              <a:lnSpc>
                <a:spcPct val="100000"/>
              </a:lnSpc>
              <a:spcBef>
                <a:spcPts val="0"/>
              </a:spcBef>
              <a:spcAft>
                <a:spcPts val="0"/>
              </a:spcAft>
              <a:buClr>
                <a:srgbClr val="FF0000"/>
              </a:buClr>
              <a:buSzPts val="3200"/>
              <a:buFont typeface="Arial"/>
              <a:buChar char="•"/>
            </a:pPr>
            <a:r>
              <a:rPr lang="en-US" sz="3200" b="0" i="0" u="none" strike="noStrike" cap="none" dirty="0">
                <a:solidFill>
                  <a:srgbClr val="FF0000"/>
                </a:solidFill>
                <a:latin typeface="Calibri"/>
                <a:ea typeface="Calibri"/>
                <a:cs typeface="Calibri"/>
                <a:sym typeface="Calibri"/>
              </a:rPr>
              <a:t>Multilevel Caches</a:t>
            </a:r>
            <a:endParaRPr sz="3200" b="0" i="0" u="none" strike="noStrike" cap="none" dirty="0">
              <a:solidFill>
                <a:schemeClr val="dk1"/>
              </a:solidFill>
              <a:latin typeface="Calibri"/>
              <a:ea typeface="Calibri"/>
              <a:cs typeface="Calibri"/>
              <a:sym typeface="Calibri"/>
            </a:endParaRPr>
          </a:p>
          <a:p>
            <a:pPr marL="342900" marR="0" lvl="0" indent="-342900" algn="l" rtl="0">
              <a:lnSpc>
                <a:spcPct val="100000"/>
              </a:lnSpc>
              <a:spcBef>
                <a:spcPts val="640"/>
              </a:spcBef>
              <a:spcAft>
                <a:spcPts val="0"/>
              </a:spcAft>
              <a:buClr>
                <a:schemeClr val="dk1"/>
              </a:buClr>
              <a:buSzPts val="3200"/>
              <a:buFont typeface="Arial"/>
              <a:buChar char="•"/>
            </a:pPr>
            <a:r>
              <a:rPr lang="en-US" sz="3200" b="0" i="0" u="none" strike="noStrike" cap="none" dirty="0">
                <a:solidFill>
                  <a:schemeClr val="dk1"/>
                </a:solidFill>
                <a:latin typeface="Calibri"/>
                <a:ea typeface="Calibri"/>
                <a:cs typeface="Calibri"/>
                <a:sym typeface="Calibri"/>
              </a:rPr>
              <a:t>Improving Cache Performance</a:t>
            </a:r>
            <a:endParaRPr dirty="0"/>
          </a:p>
          <a:p>
            <a:pPr marL="342900" marR="0" lvl="0" indent="-342900" algn="l" rtl="0">
              <a:lnSpc>
                <a:spcPct val="100000"/>
              </a:lnSpc>
              <a:spcBef>
                <a:spcPts val="640"/>
              </a:spcBef>
              <a:spcAft>
                <a:spcPts val="0"/>
              </a:spcAft>
              <a:buClr>
                <a:schemeClr val="dk1"/>
              </a:buClr>
              <a:buSzPts val="3200"/>
              <a:buFont typeface="Arial"/>
              <a:buChar char="•"/>
            </a:pPr>
            <a:r>
              <a:rPr lang="en-US" sz="3200" b="0" i="0" u="none" strike="noStrike" cap="none" dirty="0">
                <a:solidFill>
                  <a:schemeClr val="dk1"/>
                </a:solidFill>
                <a:latin typeface="Calibri"/>
                <a:ea typeface="Calibri"/>
                <a:cs typeface="Calibri"/>
                <a:sym typeface="Calibri"/>
              </a:rPr>
              <a:t>Anatomy of a Cache Question</a:t>
            </a:r>
            <a:endParaRPr dirty="0"/>
          </a:p>
          <a:p>
            <a:pPr marL="342900" marR="0" lvl="0" indent="-342900" algn="l" rtl="0">
              <a:lnSpc>
                <a:spcPct val="100000"/>
              </a:lnSpc>
              <a:spcBef>
                <a:spcPts val="640"/>
              </a:spcBef>
              <a:spcAft>
                <a:spcPts val="0"/>
              </a:spcAft>
              <a:buClr>
                <a:schemeClr val="dk1"/>
              </a:buClr>
              <a:buSzPts val="3200"/>
              <a:buFont typeface="Arial"/>
              <a:buChar char="•"/>
            </a:pPr>
            <a:r>
              <a:rPr lang="en-US" sz="3200" b="0" i="0" u="none" strike="noStrike" cap="none" dirty="0">
                <a:solidFill>
                  <a:schemeClr val="dk1"/>
                </a:solidFill>
                <a:latin typeface="Calibri"/>
                <a:ea typeface="Calibri"/>
                <a:cs typeface="Calibri"/>
                <a:sym typeface="Calibri"/>
              </a:rPr>
              <a:t>Example Cache Questions</a:t>
            </a:r>
            <a:endParaRPr sz="3200" b="0" i="0" u="none" strike="noStrike" cap="none" dirty="0">
              <a:solidFill>
                <a:schemeClr val="dk1"/>
              </a:solidFill>
              <a:latin typeface="Calibri"/>
              <a:ea typeface="Calibri"/>
              <a:cs typeface="Calibri"/>
              <a:sym typeface="Calibri"/>
            </a:endParaRPr>
          </a:p>
          <a:p>
            <a:pPr marL="342900" marR="0" lvl="0" indent="-342900" algn="l" rtl="0">
              <a:lnSpc>
                <a:spcPct val="100000"/>
              </a:lnSpc>
              <a:spcBef>
                <a:spcPts val="640"/>
              </a:spcBef>
              <a:spcAft>
                <a:spcPts val="0"/>
              </a:spcAft>
              <a:buClr>
                <a:srgbClr val="A5A5A5"/>
              </a:buClr>
              <a:buSzPts val="3200"/>
              <a:buFont typeface="Arial"/>
              <a:buChar char="•"/>
            </a:pPr>
            <a:r>
              <a:rPr lang="en-US" sz="3200" b="0" i="0" u="none" strike="noStrike" cap="none" dirty="0">
                <a:solidFill>
                  <a:srgbClr val="A5A5A5"/>
                </a:solidFill>
                <a:latin typeface="Calibri"/>
                <a:ea typeface="Calibri"/>
                <a:cs typeface="Calibri"/>
                <a:sym typeface="Calibri"/>
              </a:rPr>
              <a:t>Bonus:  Contemporary Cache Specs</a:t>
            </a:r>
            <a:endParaRPr dirty="0"/>
          </a:p>
          <a:p>
            <a:pPr marL="342900" marR="0" lvl="0" indent="-139700" algn="l" rtl="0">
              <a:lnSpc>
                <a:spcPct val="100000"/>
              </a:lnSpc>
              <a:spcBef>
                <a:spcPts val="640"/>
              </a:spcBef>
              <a:spcAft>
                <a:spcPts val="0"/>
              </a:spcAft>
              <a:buClr>
                <a:schemeClr val="dk1"/>
              </a:buClr>
              <a:buSzPts val="3200"/>
              <a:buFont typeface="Arial"/>
              <a:buNone/>
            </a:pPr>
            <a:endParaRPr sz="3200" b="0" i="0" u="none" strike="noStrike" cap="none" dirty="0">
              <a:solidFill>
                <a:srgbClr val="A5A5A5"/>
              </a:solidFill>
              <a:latin typeface="Calibri"/>
              <a:ea typeface="Calibri"/>
              <a:cs typeface="Calibri"/>
              <a:sym typeface="Calibri"/>
            </a:endParaRPr>
          </a:p>
          <a:p>
            <a:pPr marL="342900" marR="0" lvl="0" indent="-139700" algn="l" rtl="0">
              <a:lnSpc>
                <a:spcPct val="100000"/>
              </a:lnSpc>
              <a:spcBef>
                <a:spcPts val="640"/>
              </a:spcBef>
              <a:spcAft>
                <a:spcPts val="0"/>
              </a:spcAft>
              <a:buClr>
                <a:schemeClr val="dk1"/>
              </a:buClr>
              <a:buSzPts val="3200"/>
              <a:buFont typeface="Arial"/>
              <a:buNone/>
            </a:pPr>
            <a:endParaRPr sz="3200" b="0" i="0" u="none" strike="noStrike" cap="none" dirty="0">
              <a:solidFill>
                <a:schemeClr val="dk1"/>
              </a:solidFill>
              <a:latin typeface="Calibri"/>
              <a:ea typeface="Calibri"/>
              <a:cs typeface="Calibri"/>
              <a:sym typeface="Calibri"/>
            </a:endParaRPr>
          </a:p>
        </p:txBody>
      </p:sp>
      <p:sp>
        <p:nvSpPr>
          <p:cNvPr id="365" name="Google Shape;365;p14"/>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SzPts val="1400"/>
              <a:buNone/>
            </a:pPr>
            <a:endParaRPr sz="1200" dirty="0">
              <a:solidFill>
                <a:srgbClr val="888888"/>
              </a:solidFill>
              <a:latin typeface="Calibri"/>
              <a:ea typeface="Calibri"/>
              <a:cs typeface="Calibri"/>
              <a:sym typeface="Calibri"/>
            </a:endParaRPr>
          </a:p>
        </p:txBody>
      </p:sp>
      <p:sp>
        <p:nvSpPr>
          <p:cNvPr id="366" name="Google Shape;366;p14"/>
          <p:cNvSpPr txBox="1">
            <a:spLocks noGrp="1"/>
          </p:cNvSpPr>
          <p:nvPr>
            <p:ph type="ftr" idx="11"/>
          </p:nvPr>
        </p:nvSpPr>
        <p:spPr>
          <a:xfrm>
            <a:off x="3124200" y="6356350"/>
            <a:ext cx="2895600" cy="365125"/>
          </a:xfrm>
          <a:prstGeom prst="rect">
            <a:avLst/>
          </a:prstGeom>
          <a:noFill/>
          <a:ln>
            <a:noFill/>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ctr" rtl="0">
              <a:lnSpc>
                <a:spcPct val="100000"/>
              </a:lnSpc>
              <a:spcBef>
                <a:spcPts val="0"/>
              </a:spcBef>
              <a:spcAft>
                <a:spcPts val="0"/>
              </a:spcAft>
              <a:buClr>
                <a:srgbClr val="000000"/>
              </a:buClr>
              <a:buSzPts val="1400"/>
              <a:buFont typeface="Arial"/>
              <a:buNone/>
              <a:defRPr sz="1200" b="0" i="0" u="none" strike="noStrike" cap="none">
                <a:solidFill>
                  <a:srgbClr val="888888"/>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pPr marL="0" marR="0" lvl="0" indent="0" algn="ctr" rtl="0">
              <a:lnSpc>
                <a:spcPct val="100000"/>
              </a:lnSpc>
              <a:spcBef>
                <a:spcPts val="0"/>
              </a:spcBef>
              <a:spcAft>
                <a:spcPts val="0"/>
              </a:spcAft>
              <a:buSzPts val="1400"/>
              <a:buNone/>
            </a:pPr>
            <a:endParaRPr sz="1200">
              <a:solidFill>
                <a:srgbClr val="888888"/>
              </a:solidFill>
              <a:latin typeface="Calibri"/>
              <a:ea typeface="Calibri"/>
              <a:cs typeface="Calibri"/>
              <a:sym typeface="Calibri"/>
            </a:endParaRPr>
          </a:p>
        </p:txBody>
      </p:sp>
      <p:sp>
        <p:nvSpPr>
          <p:cNvPr id="367" name="Google Shape;367;p14"/>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defPPr marR="0" lvl="0" algn="l" rtl="0">
              <a:lnSpc>
                <a:spcPct val="100000"/>
              </a:lnSpc>
              <a:spcBef>
                <a:spcPts val="0"/>
              </a:spcBef>
              <a:spcAft>
                <a:spcPts val="0"/>
              </a:spcAft>
            </a:defPPr>
            <a:lvl1pPr marL="0" marR="0" lvl="0"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marR="0" lvl="0" indent="0" algn="r" rtl="0">
              <a:lnSpc>
                <a:spcPct val="100000"/>
              </a:lnSpc>
              <a:spcBef>
                <a:spcPts val="0"/>
              </a:spcBef>
              <a:spcAft>
                <a:spcPts val="0"/>
              </a:spcAft>
              <a:buSzPts val="1200"/>
              <a:buNone/>
            </a:pPr>
            <a:fld id="{00000000-1234-1234-1234-123412341234}" type="slidenum">
              <a:rPr lang="en-US" smtClean="0"/>
              <a:pPr marL="0" marR="0" lvl="0" indent="0" algn="r" rtl="0">
                <a:lnSpc>
                  <a:spcPct val="100000"/>
                </a:lnSpc>
                <a:spcBef>
                  <a:spcPts val="0"/>
                </a:spcBef>
                <a:spcAft>
                  <a:spcPts val="0"/>
                </a:spcAft>
                <a:buSzPts val="1200"/>
                <a:buNone/>
              </a:pPr>
              <a:t>12</a:t>
            </a:fld>
            <a:endParaRPr sz="1200">
              <a:solidFill>
                <a:srgbClr val="888888"/>
              </a:solidFill>
              <a:latin typeface="Calibri"/>
              <a:ea typeface="Calibri"/>
              <a:cs typeface="Calibri"/>
              <a:sym typeface="Calibri"/>
            </a:endParaRPr>
          </a:p>
        </p:txBody>
      </p:sp>
    </p:spTree>
    <p:extLst>
      <p:ext uri="{BB962C8B-B14F-4D97-AF65-F5344CB8AC3E}">
        <p14:creationId xmlns:p14="http://schemas.microsoft.com/office/powerpoint/2010/main" val="231169218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372"/>
        <p:cNvGrpSpPr/>
        <p:nvPr/>
      </p:nvGrpSpPr>
      <p:grpSpPr>
        <a:xfrm>
          <a:off x="0" y="0"/>
          <a:ext cx="0" cy="0"/>
          <a:chOff x="0" y="0"/>
          <a:chExt cx="0" cy="0"/>
        </a:xfrm>
      </p:grpSpPr>
      <p:sp>
        <p:nvSpPr>
          <p:cNvPr id="373" name="Google Shape;373;g5de957305e_0_106"/>
          <p:cNvSpPr txBox="1">
            <a:spLocks noGrp="1"/>
          </p:cNvSpPr>
          <p:nvPr>
            <p:ph type="title"/>
          </p:nvPr>
        </p:nvSpPr>
        <p:spPr>
          <a:xfrm>
            <a:off x="457200" y="274638"/>
            <a:ext cx="8229600" cy="11430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US"/>
              <a:t>Minimising AMAT</a:t>
            </a:r>
            <a:endParaRPr/>
          </a:p>
        </p:txBody>
      </p:sp>
      <p:sp>
        <p:nvSpPr>
          <p:cNvPr id="374" name="Google Shape;374;g5de957305e_0_106"/>
          <p:cNvSpPr txBox="1">
            <a:spLocks noGrp="1"/>
          </p:cNvSpPr>
          <p:nvPr>
            <p:ph type="body" idx="1"/>
          </p:nvPr>
        </p:nvSpPr>
        <p:spPr>
          <a:xfrm>
            <a:off x="457200" y="1600199"/>
            <a:ext cx="8229600" cy="4846200"/>
          </a:xfrm>
          <a:prstGeom prst="rect">
            <a:avLst/>
          </a:prstGeom>
        </p:spPr>
        <p:txBody>
          <a:bodyPr spcFirstLastPara="1" wrap="square" lIns="91425" tIns="91425" rIns="91425" bIns="91425" anchor="t" anchorCtr="0">
            <a:noAutofit/>
          </a:bodyPr>
          <a:lstStyle/>
          <a:p>
            <a:pPr marL="482600" lvl="0" indent="-457200" algn="l" rtl="0">
              <a:spcBef>
                <a:spcPts val="640"/>
              </a:spcBef>
              <a:spcAft>
                <a:spcPts val="0"/>
              </a:spcAft>
              <a:buSzPts val="3200"/>
              <a:buFont typeface="Arial" panose="020B0604020202020204" pitchFamily="34" charset="0"/>
              <a:buChar char="•"/>
            </a:pPr>
            <a:r>
              <a:rPr lang="en-US" dirty="0"/>
              <a:t>To make AMAT small, we want to have a small hit time, low miss rate, and/or small miss penalty. It is hard to do all these at once!</a:t>
            </a:r>
            <a:endParaRPr dirty="0"/>
          </a:p>
          <a:p>
            <a:pPr marL="914400" lvl="1" indent="-406400" algn="l" rtl="0">
              <a:spcBef>
                <a:spcPts val="0"/>
              </a:spcBef>
              <a:spcAft>
                <a:spcPts val="0"/>
              </a:spcAft>
              <a:buSzPts val="2800"/>
              <a:buFont typeface="Arial" panose="020B0604020202020204" pitchFamily="34" charset="0"/>
              <a:buChar char="•"/>
            </a:pPr>
            <a:r>
              <a:rPr lang="en-US" dirty="0"/>
              <a:t>Direct mapped caches have small hit time</a:t>
            </a:r>
            <a:endParaRPr dirty="0"/>
          </a:p>
          <a:p>
            <a:pPr marL="914400" lvl="1" indent="-406400" algn="l" rtl="0">
              <a:spcBef>
                <a:spcPts val="0"/>
              </a:spcBef>
              <a:spcAft>
                <a:spcPts val="0"/>
              </a:spcAft>
              <a:buSzPts val="2800"/>
              <a:buFont typeface="Arial" panose="020B0604020202020204" pitchFamily="34" charset="0"/>
              <a:buChar char="•"/>
            </a:pPr>
            <a:r>
              <a:rPr lang="en-US" dirty="0"/>
              <a:t>Fully-Associative caches have a low miss rate</a:t>
            </a:r>
            <a:endParaRPr dirty="0"/>
          </a:p>
          <a:p>
            <a:pPr marL="914400" lvl="1" indent="-406400" algn="l" rtl="0">
              <a:spcBef>
                <a:spcPts val="0"/>
              </a:spcBef>
              <a:spcAft>
                <a:spcPts val="0"/>
              </a:spcAft>
              <a:buSzPts val="2800"/>
              <a:buFont typeface="Arial" panose="020B0604020202020204" pitchFamily="34" charset="0"/>
              <a:buChar char="•"/>
            </a:pPr>
            <a:r>
              <a:rPr lang="en-US" dirty="0"/>
              <a:t>Small blocks help with lowering miss penalty, so do many opportunities to store data</a:t>
            </a:r>
            <a:endParaRPr dirty="0"/>
          </a:p>
          <a:p>
            <a:pPr marL="482600" lvl="0" indent="-457200" algn="l" rtl="0">
              <a:spcBef>
                <a:spcPts val="0"/>
              </a:spcBef>
              <a:spcAft>
                <a:spcPts val="0"/>
              </a:spcAft>
              <a:buSzPts val="3200"/>
              <a:buFont typeface="Arial" panose="020B0604020202020204" pitchFamily="34" charset="0"/>
              <a:buChar char="•"/>
            </a:pPr>
            <a:r>
              <a:rPr lang="en-US" dirty="0"/>
              <a:t>Can we combine all these things into one structure to achieve our goal? </a:t>
            </a:r>
            <a:endParaRPr dirty="0"/>
          </a:p>
        </p:txBody>
      </p:sp>
      <p:sp>
        <p:nvSpPr>
          <p:cNvPr id="375" name="Google Shape;375;g5de957305e_0_106"/>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defPPr marR="0" lvl="0" algn="l" rtl="0">
              <a:lnSpc>
                <a:spcPct val="100000"/>
              </a:lnSpc>
              <a:spcBef>
                <a:spcPts val="0"/>
              </a:spcBef>
              <a:spcAft>
                <a:spcPts val="0"/>
              </a:spcAft>
            </a:defPPr>
            <a:lvl1pPr marL="0" marR="0" lvl="0"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Clr>
                <a:srgbClr val="000000"/>
              </a:buClr>
              <a:buSzPts val="1200"/>
              <a:buFont typeface="Arial"/>
              <a:buNone/>
            </a:pPr>
            <a:fld id="{00000000-1234-1234-1234-123412341234}" type="slidenum">
              <a:rPr lang="en-US" smtClean="0"/>
              <a:pPr marL="0" lvl="0" indent="0" algn="r" rtl="0">
                <a:spcBef>
                  <a:spcPts val="0"/>
                </a:spcBef>
                <a:spcAft>
                  <a:spcPts val="0"/>
                </a:spcAft>
                <a:buClr>
                  <a:srgbClr val="000000"/>
                </a:buClr>
                <a:buSzPts val="1200"/>
                <a:buFont typeface="Arial"/>
                <a:buNone/>
              </a:pPr>
              <a:t>13</a:t>
            </a:fld>
            <a:endParaRPr/>
          </a:p>
        </p:txBody>
      </p:sp>
    </p:spTree>
    <p:extLst>
      <p:ext uri="{BB962C8B-B14F-4D97-AF65-F5344CB8AC3E}">
        <p14:creationId xmlns:p14="http://schemas.microsoft.com/office/powerpoint/2010/main" val="140842316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379"/>
        <p:cNvGrpSpPr/>
        <p:nvPr/>
      </p:nvGrpSpPr>
      <p:grpSpPr>
        <a:xfrm>
          <a:off x="0" y="0"/>
          <a:ext cx="0" cy="0"/>
          <a:chOff x="0" y="0"/>
          <a:chExt cx="0" cy="0"/>
        </a:xfrm>
      </p:grpSpPr>
      <p:pic>
        <p:nvPicPr>
          <p:cNvPr id="380" name="Google Shape;380;p15"/>
          <p:cNvPicPr preferRelativeResize="0"/>
          <p:nvPr/>
        </p:nvPicPr>
        <p:blipFill>
          <a:blip r:embed="rId3">
            <a:alphaModFix/>
          </a:blip>
          <a:stretch>
            <a:fillRect/>
          </a:stretch>
        </p:blipFill>
        <p:spPr>
          <a:xfrm>
            <a:off x="6131925" y="2310325"/>
            <a:ext cx="2976150" cy="2892800"/>
          </a:xfrm>
          <a:prstGeom prst="rect">
            <a:avLst/>
          </a:prstGeom>
          <a:noFill/>
          <a:ln>
            <a:noFill/>
          </a:ln>
        </p:spPr>
      </p:pic>
      <p:sp>
        <p:nvSpPr>
          <p:cNvPr id="381" name="Google Shape;381;p15"/>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accent1"/>
              </a:buClr>
              <a:buSzPts val="1400"/>
              <a:buFont typeface="Calibri"/>
              <a:buNone/>
            </a:pPr>
            <a:r>
              <a:rPr lang="en-US" sz="4400" b="0" i="0" u="none" strike="noStrike" cap="none">
                <a:solidFill>
                  <a:schemeClr val="accent1"/>
                </a:solidFill>
                <a:latin typeface="Calibri"/>
                <a:ea typeface="Calibri"/>
                <a:cs typeface="Calibri"/>
                <a:sym typeface="Calibri"/>
              </a:rPr>
              <a:t>Multiple Cache Levels</a:t>
            </a:r>
            <a:endParaRPr sz="4400" b="0" i="0" u="none" strike="noStrike" cap="none">
              <a:solidFill>
                <a:schemeClr val="accent1"/>
              </a:solidFill>
              <a:latin typeface="Calibri"/>
              <a:ea typeface="Calibri"/>
              <a:cs typeface="Calibri"/>
              <a:sym typeface="Calibri"/>
            </a:endParaRPr>
          </a:p>
        </p:txBody>
      </p:sp>
      <p:sp>
        <p:nvSpPr>
          <p:cNvPr id="382" name="Google Shape;382;p15"/>
          <p:cNvSpPr txBox="1">
            <a:spLocks noGrp="1"/>
          </p:cNvSpPr>
          <p:nvPr>
            <p:ph type="body" idx="1"/>
          </p:nvPr>
        </p:nvSpPr>
        <p:spPr>
          <a:xfrm>
            <a:off x="228600" y="1219200"/>
            <a:ext cx="6096000" cy="4937700"/>
          </a:xfrm>
          <a:prstGeom prst="rect">
            <a:avLst/>
          </a:prstGeom>
          <a:noFill/>
          <a:ln>
            <a:noFill/>
          </a:ln>
        </p:spPr>
        <p:txBody>
          <a:bodyPr spcFirstLastPara="1" wrap="square" lIns="91425" tIns="45700" rIns="91425" bIns="45700" anchor="t" anchorCtr="0">
            <a:noAutofit/>
          </a:bodyPr>
          <a:lstStyle/>
          <a:p>
            <a:pPr marL="342900" marR="0" lvl="0" indent="-323850" algn="l" rtl="0">
              <a:lnSpc>
                <a:spcPct val="100000"/>
              </a:lnSpc>
              <a:spcBef>
                <a:spcPts val="0"/>
              </a:spcBef>
              <a:spcAft>
                <a:spcPts val="0"/>
              </a:spcAft>
              <a:buClr>
                <a:schemeClr val="dk1"/>
              </a:buClr>
              <a:buSzPts val="2900"/>
              <a:buFont typeface="Arial"/>
              <a:buChar char="•"/>
            </a:pPr>
            <a:r>
              <a:rPr lang="en-US" sz="2900" b="0" i="0" u="none" strike="noStrike" cap="none">
                <a:solidFill>
                  <a:schemeClr val="dk1"/>
                </a:solidFill>
                <a:latin typeface="Calibri"/>
                <a:ea typeface="Calibri"/>
                <a:cs typeface="Calibri"/>
                <a:sym typeface="Calibri"/>
              </a:rPr>
              <a:t>With advancing technology, have more room on </a:t>
            </a:r>
            <a:r>
              <a:rPr lang="en-US" sz="2900"/>
              <a:t>chip</a:t>
            </a:r>
            <a:r>
              <a:rPr lang="en-US" sz="2900" b="0" i="0" u="none" strike="noStrike" cap="none">
                <a:solidFill>
                  <a:schemeClr val="dk1"/>
                </a:solidFill>
                <a:latin typeface="Calibri"/>
                <a:ea typeface="Calibri"/>
                <a:cs typeface="Calibri"/>
                <a:sym typeface="Calibri"/>
              </a:rPr>
              <a:t> for bigger L1 caches and for L2 (and in some cases even L3) cache</a:t>
            </a:r>
            <a:endParaRPr sz="2900" b="0" i="0" u="none" strike="noStrike" cap="none">
              <a:solidFill>
                <a:schemeClr val="dk1"/>
              </a:solidFill>
              <a:latin typeface="Calibri"/>
              <a:ea typeface="Calibri"/>
              <a:cs typeface="Calibri"/>
              <a:sym typeface="Calibri"/>
            </a:endParaRPr>
          </a:p>
          <a:p>
            <a:pPr marL="742950" marR="0" lvl="1" indent="-285750" algn="l" rtl="0">
              <a:lnSpc>
                <a:spcPct val="100000"/>
              </a:lnSpc>
              <a:spcBef>
                <a:spcPts val="560"/>
              </a:spcBef>
              <a:spcAft>
                <a:spcPts val="0"/>
              </a:spcAft>
              <a:buClr>
                <a:schemeClr val="dk1"/>
              </a:buClr>
              <a:buSzPts val="2800"/>
              <a:buFont typeface="Arial"/>
              <a:buChar char="–"/>
            </a:pPr>
            <a:r>
              <a:rPr lang="en-US"/>
              <a:t>Higher numbered caches are lower-level (closer to memory)</a:t>
            </a:r>
            <a:endParaRPr/>
          </a:p>
          <a:p>
            <a:pPr marL="342900" marR="0" lvl="0" indent="-323850" algn="l" rtl="0">
              <a:lnSpc>
                <a:spcPct val="100000"/>
              </a:lnSpc>
              <a:spcBef>
                <a:spcPts val="0"/>
              </a:spcBef>
              <a:spcAft>
                <a:spcPts val="0"/>
              </a:spcAft>
              <a:buClr>
                <a:srgbClr val="FF0000"/>
              </a:buClr>
              <a:buSzPts val="2900"/>
              <a:buFont typeface="Arial"/>
              <a:buChar char="•"/>
            </a:pPr>
            <a:r>
              <a:rPr lang="en-US" sz="2900" b="0" i="0" u="none" strike="noStrike" cap="none">
                <a:solidFill>
                  <a:srgbClr val="FF0000"/>
                </a:solidFill>
                <a:latin typeface="Calibri"/>
                <a:ea typeface="Calibri"/>
                <a:cs typeface="Calibri"/>
                <a:sym typeface="Calibri"/>
              </a:rPr>
              <a:t>Multilevel caching is a way to reduce miss penalty; picking the right kinds of caches can help redu</a:t>
            </a:r>
            <a:r>
              <a:rPr lang="en-US" sz="2900">
                <a:solidFill>
                  <a:srgbClr val="FF0000"/>
                </a:solidFill>
              </a:rPr>
              <a:t>ce other AMAT factors</a:t>
            </a:r>
            <a:endParaRPr sz="2900"/>
          </a:p>
          <a:p>
            <a:pPr marL="914400" marR="0" lvl="1" indent="-412750" algn="l" rtl="0">
              <a:lnSpc>
                <a:spcPct val="100000"/>
              </a:lnSpc>
              <a:spcBef>
                <a:spcPts val="0"/>
              </a:spcBef>
              <a:spcAft>
                <a:spcPts val="0"/>
              </a:spcAft>
              <a:buClr>
                <a:schemeClr val="dk1"/>
              </a:buClr>
              <a:buSzPts val="2900"/>
              <a:buFont typeface="Arial"/>
              <a:buChar char="–"/>
            </a:pPr>
            <a:r>
              <a:rPr lang="en-US" sz="2900" b="0" i="0" u="none" strike="noStrike" cap="none">
                <a:solidFill>
                  <a:schemeClr val="dk1"/>
                </a:solidFill>
                <a:latin typeface="Calibri"/>
                <a:ea typeface="Calibri"/>
                <a:cs typeface="Calibri"/>
                <a:sym typeface="Calibri"/>
              </a:rPr>
              <a:t>So what does this look like?</a:t>
            </a:r>
            <a:endParaRPr sz="2900" b="0" i="0" u="none" strike="noStrike" cap="none">
              <a:solidFill>
                <a:schemeClr val="dk1"/>
              </a:solidFill>
              <a:latin typeface="Calibri"/>
              <a:ea typeface="Calibri"/>
              <a:cs typeface="Calibri"/>
              <a:sym typeface="Calibri"/>
            </a:endParaRPr>
          </a:p>
        </p:txBody>
      </p:sp>
      <p:sp>
        <p:nvSpPr>
          <p:cNvPr id="383" name="Google Shape;383;p15"/>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SzPts val="1400"/>
              <a:buNone/>
            </a:pPr>
            <a:endParaRPr sz="1200" dirty="0">
              <a:solidFill>
                <a:srgbClr val="888888"/>
              </a:solidFill>
              <a:latin typeface="Calibri"/>
              <a:ea typeface="Calibri"/>
              <a:cs typeface="Calibri"/>
              <a:sym typeface="Calibri"/>
            </a:endParaRPr>
          </a:p>
        </p:txBody>
      </p:sp>
      <p:sp>
        <p:nvSpPr>
          <p:cNvPr id="384" name="Google Shape;384;p15"/>
          <p:cNvSpPr txBox="1">
            <a:spLocks noGrp="1"/>
          </p:cNvSpPr>
          <p:nvPr>
            <p:ph type="ftr" idx="11"/>
          </p:nvPr>
        </p:nvSpPr>
        <p:spPr>
          <a:xfrm>
            <a:off x="3124200" y="6356350"/>
            <a:ext cx="2895600" cy="365125"/>
          </a:xfrm>
          <a:prstGeom prst="rect">
            <a:avLst/>
          </a:prstGeom>
          <a:noFill/>
          <a:ln>
            <a:noFill/>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ctr" rtl="0">
              <a:lnSpc>
                <a:spcPct val="100000"/>
              </a:lnSpc>
              <a:spcBef>
                <a:spcPts val="0"/>
              </a:spcBef>
              <a:spcAft>
                <a:spcPts val="0"/>
              </a:spcAft>
              <a:buClr>
                <a:srgbClr val="000000"/>
              </a:buClr>
              <a:buSzPts val="1400"/>
              <a:buFont typeface="Arial"/>
              <a:buNone/>
              <a:defRPr sz="1200" b="0" i="0" u="none" strike="noStrike" cap="none">
                <a:solidFill>
                  <a:srgbClr val="888888"/>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pPr marL="0" marR="0" lvl="0" indent="0" algn="ctr" rtl="0">
              <a:lnSpc>
                <a:spcPct val="100000"/>
              </a:lnSpc>
              <a:spcBef>
                <a:spcPts val="0"/>
              </a:spcBef>
              <a:spcAft>
                <a:spcPts val="0"/>
              </a:spcAft>
              <a:buSzPts val="1400"/>
              <a:buNone/>
            </a:pPr>
            <a:endParaRPr sz="1200">
              <a:solidFill>
                <a:srgbClr val="888888"/>
              </a:solidFill>
              <a:latin typeface="Calibri"/>
              <a:ea typeface="Calibri"/>
              <a:cs typeface="Calibri"/>
              <a:sym typeface="Calibri"/>
            </a:endParaRPr>
          </a:p>
        </p:txBody>
      </p:sp>
      <p:sp>
        <p:nvSpPr>
          <p:cNvPr id="385" name="Google Shape;385;p15"/>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defPPr marR="0" lvl="0" algn="l" rtl="0">
              <a:lnSpc>
                <a:spcPct val="100000"/>
              </a:lnSpc>
              <a:spcBef>
                <a:spcPts val="0"/>
              </a:spcBef>
              <a:spcAft>
                <a:spcPts val="0"/>
              </a:spcAft>
            </a:defPPr>
            <a:lvl1pPr marL="0" marR="0" lvl="0"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marR="0" lvl="0" indent="0" algn="r" rtl="0">
              <a:lnSpc>
                <a:spcPct val="100000"/>
              </a:lnSpc>
              <a:spcBef>
                <a:spcPts val="0"/>
              </a:spcBef>
              <a:spcAft>
                <a:spcPts val="0"/>
              </a:spcAft>
              <a:buSzPts val="1200"/>
              <a:buNone/>
            </a:pPr>
            <a:fld id="{00000000-1234-1234-1234-123412341234}" type="slidenum">
              <a:rPr lang="en-US" smtClean="0"/>
              <a:pPr marL="0" marR="0" lvl="0" indent="0" algn="r" rtl="0">
                <a:lnSpc>
                  <a:spcPct val="100000"/>
                </a:lnSpc>
                <a:spcBef>
                  <a:spcPts val="0"/>
                </a:spcBef>
                <a:spcAft>
                  <a:spcPts val="0"/>
                </a:spcAft>
                <a:buSzPts val="1200"/>
                <a:buNone/>
              </a:pPr>
              <a:t>14</a:t>
            </a:fld>
            <a:endParaRPr sz="1200">
              <a:solidFill>
                <a:srgbClr val="888888"/>
              </a:solidFill>
              <a:latin typeface="Calibri"/>
              <a:ea typeface="Calibri"/>
              <a:cs typeface="Calibri"/>
              <a:sym typeface="Calibri"/>
            </a:endParaRPr>
          </a:p>
        </p:txBody>
      </p:sp>
    </p:spTree>
    <p:extLst>
      <p:ext uri="{BB962C8B-B14F-4D97-AF65-F5344CB8AC3E}">
        <p14:creationId xmlns:p14="http://schemas.microsoft.com/office/powerpoint/2010/main" val="294189860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391"/>
        <p:cNvGrpSpPr/>
        <p:nvPr/>
      </p:nvGrpSpPr>
      <p:grpSpPr>
        <a:xfrm>
          <a:off x="0" y="0"/>
          <a:ext cx="0" cy="0"/>
          <a:chOff x="0" y="0"/>
          <a:chExt cx="0" cy="0"/>
        </a:xfrm>
      </p:grpSpPr>
      <p:grpSp>
        <p:nvGrpSpPr>
          <p:cNvPr id="392" name="Google Shape;392;p16"/>
          <p:cNvGrpSpPr/>
          <p:nvPr/>
        </p:nvGrpSpPr>
        <p:grpSpPr>
          <a:xfrm>
            <a:off x="822960" y="1941690"/>
            <a:ext cx="1097280" cy="3840480"/>
            <a:chOff x="822960" y="1828800"/>
            <a:chExt cx="1097280" cy="3840480"/>
          </a:xfrm>
        </p:grpSpPr>
        <p:sp>
          <p:nvSpPr>
            <p:cNvPr id="393" name="Google Shape;393;p16"/>
            <p:cNvSpPr/>
            <p:nvPr/>
          </p:nvSpPr>
          <p:spPr>
            <a:xfrm rot="10800000">
              <a:off x="822960" y="1828800"/>
              <a:ext cx="1097280" cy="3840480"/>
            </a:xfrm>
            <a:prstGeom prst="arc">
              <a:avLst>
                <a:gd name="adj1" fmla="val 16200000"/>
                <a:gd name="adj2" fmla="val 21121503"/>
              </a:avLst>
            </a:prstGeom>
            <a:noFill/>
            <a:ln w="25400" cap="flat" cmpd="sng">
              <a:solidFill>
                <a:schemeClr val="accent6"/>
              </a:solidFill>
              <a:prstDash val="solid"/>
              <a:round/>
              <a:headEnd type="none" w="sm" len="sm"/>
              <a:tailEnd type="triangle" w="lg" len="lg"/>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394" name="Google Shape;394;p16"/>
            <p:cNvSpPr txBox="1"/>
            <p:nvPr/>
          </p:nvSpPr>
          <p:spPr>
            <a:xfrm>
              <a:off x="960120" y="4526280"/>
              <a:ext cx="731520" cy="369332"/>
            </a:xfrm>
            <a:prstGeom prst="rect">
              <a:avLst/>
            </a:prstGeom>
            <a:noFill/>
            <a:ln>
              <a:noFill/>
            </a:ln>
          </p:spPr>
          <p:txBody>
            <a:bodyPr spcFirstLastPara="1" wrap="square" lIns="0" tIns="45700" rIns="0" bIns="45700" anchor="t" anchorCtr="0">
              <a:noAutofit/>
            </a:bodyPr>
            <a:lstStyle/>
            <a:p>
              <a:pPr marL="0" marR="0" lvl="0" indent="0" algn="ctr" rtl="0">
                <a:lnSpc>
                  <a:spcPct val="100000"/>
                </a:lnSpc>
                <a:spcBef>
                  <a:spcPts val="0"/>
                </a:spcBef>
                <a:spcAft>
                  <a:spcPts val="0"/>
                </a:spcAft>
                <a:buClr>
                  <a:srgbClr val="000000"/>
                </a:buClr>
                <a:buSzPts val="1800"/>
                <a:buFont typeface="Arial"/>
                <a:buNone/>
              </a:pPr>
              <a:r>
                <a:rPr lang="en-US" sz="1800" b="0" i="0" u="none" strike="noStrike" cap="none">
                  <a:solidFill>
                    <a:schemeClr val="accent6"/>
                  </a:solidFill>
                  <a:latin typeface="Calibri"/>
                  <a:ea typeface="Calibri"/>
                  <a:cs typeface="Calibri"/>
                  <a:sym typeface="Calibri"/>
                </a:rPr>
                <a:t>Return</a:t>
              </a:r>
              <a:endParaRPr sz="1800" b="0" i="0" u="none" strike="noStrike" cap="none">
                <a:solidFill>
                  <a:schemeClr val="accent6"/>
                </a:solidFill>
                <a:latin typeface="Calibri"/>
                <a:ea typeface="Calibri"/>
                <a:cs typeface="Calibri"/>
                <a:sym typeface="Calibri"/>
              </a:endParaRPr>
            </a:p>
          </p:txBody>
        </p:sp>
      </p:grpSp>
      <p:sp>
        <p:nvSpPr>
          <p:cNvPr id="395" name="Google Shape;395;p16"/>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accent1"/>
              </a:buClr>
              <a:buSzPts val="1400"/>
              <a:buFont typeface="Calibri"/>
              <a:buNone/>
            </a:pPr>
            <a:r>
              <a:rPr lang="en-US" sz="4400" b="0" i="0" u="none" strike="noStrike" cap="none">
                <a:solidFill>
                  <a:schemeClr val="accent1"/>
                </a:solidFill>
                <a:latin typeface="Calibri"/>
                <a:ea typeface="Calibri"/>
                <a:cs typeface="Calibri"/>
                <a:sym typeface="Calibri"/>
              </a:rPr>
              <a:t>Multilevel Cache Diagram</a:t>
            </a:r>
            <a:endParaRPr sz="4400" b="0" i="0" u="none" strike="noStrike" cap="none">
              <a:solidFill>
                <a:schemeClr val="accent1"/>
              </a:solidFill>
              <a:latin typeface="Calibri"/>
              <a:ea typeface="Calibri"/>
              <a:cs typeface="Calibri"/>
              <a:sym typeface="Calibri"/>
            </a:endParaRPr>
          </a:p>
        </p:txBody>
      </p:sp>
      <p:graphicFrame>
        <p:nvGraphicFramePr>
          <p:cNvPr id="396" name="Google Shape;396;p16"/>
          <p:cNvGraphicFramePr/>
          <p:nvPr/>
        </p:nvGraphicFramePr>
        <p:xfrm>
          <a:off x="2103120" y="3038970"/>
          <a:ext cx="1234450" cy="1097300"/>
        </p:xfrm>
        <a:graphic>
          <a:graphicData uri="http://schemas.openxmlformats.org/drawingml/2006/table">
            <a:tbl>
              <a:tblPr firstRow="1" bandRow="1">
                <a:noFill/>
              </a:tblPr>
              <a:tblGrid>
                <a:gridCol w="228600">
                  <a:extLst>
                    <a:ext uri="{9D8B030D-6E8A-4147-A177-3AD203B41FA5}">
                      <a16:colId xmlns:a16="http://schemas.microsoft.com/office/drawing/2014/main" val="20000"/>
                    </a:ext>
                  </a:extLst>
                </a:gridCol>
                <a:gridCol w="502925">
                  <a:extLst>
                    <a:ext uri="{9D8B030D-6E8A-4147-A177-3AD203B41FA5}">
                      <a16:colId xmlns:a16="http://schemas.microsoft.com/office/drawing/2014/main" val="20001"/>
                    </a:ext>
                  </a:extLst>
                </a:gridCol>
                <a:gridCol w="502925">
                  <a:extLst>
                    <a:ext uri="{9D8B030D-6E8A-4147-A177-3AD203B41FA5}">
                      <a16:colId xmlns:a16="http://schemas.microsoft.com/office/drawing/2014/main" val="20002"/>
                    </a:ext>
                  </a:extLst>
                </a:gridCol>
              </a:tblGrid>
              <a:tr h="274325">
                <a:tc>
                  <a:txBody>
                    <a:bodyPr/>
                    <a:lstStyle/>
                    <a:p>
                      <a:pPr marL="0" marR="0" lvl="0" indent="0" algn="l" rtl="0">
                        <a:lnSpc>
                          <a:spcPct val="100000"/>
                        </a:lnSpc>
                        <a:spcBef>
                          <a:spcPts val="0"/>
                        </a:spcBef>
                        <a:spcAft>
                          <a:spcPts val="0"/>
                        </a:spcAft>
                        <a:buClr>
                          <a:srgbClr val="000000"/>
                        </a:buClr>
                        <a:buSzPts val="500"/>
                        <a:buFont typeface="Arial"/>
                        <a:buNone/>
                      </a:pPr>
                      <a:endParaRPr sz="500" u="none" strike="noStrike" cap="none"/>
                    </a:p>
                  </a:txBody>
                  <a:tcPr marL="91450" marR="91450" marT="45725" marB="45725"/>
                </a:tc>
                <a:tc>
                  <a:txBody>
                    <a:bodyPr/>
                    <a:lstStyle/>
                    <a:p>
                      <a:pPr marL="0" marR="0" lvl="0" indent="0" algn="l" rtl="0">
                        <a:lnSpc>
                          <a:spcPct val="100000"/>
                        </a:lnSpc>
                        <a:spcBef>
                          <a:spcPts val="0"/>
                        </a:spcBef>
                        <a:spcAft>
                          <a:spcPts val="0"/>
                        </a:spcAft>
                        <a:buClr>
                          <a:srgbClr val="000000"/>
                        </a:buClr>
                        <a:buSzPts val="500"/>
                        <a:buFont typeface="Arial"/>
                        <a:buNone/>
                      </a:pPr>
                      <a:endParaRPr sz="500" u="none" strike="noStrike" cap="none"/>
                    </a:p>
                  </a:txBody>
                  <a:tcPr marL="91450" marR="91450" marT="45725" marB="45725"/>
                </a:tc>
                <a:tc>
                  <a:txBody>
                    <a:bodyPr/>
                    <a:lstStyle/>
                    <a:p>
                      <a:pPr marL="0" marR="0" lvl="0" indent="0" algn="l" rtl="0">
                        <a:lnSpc>
                          <a:spcPct val="100000"/>
                        </a:lnSpc>
                        <a:spcBef>
                          <a:spcPts val="0"/>
                        </a:spcBef>
                        <a:spcAft>
                          <a:spcPts val="0"/>
                        </a:spcAft>
                        <a:buClr>
                          <a:srgbClr val="000000"/>
                        </a:buClr>
                        <a:buSzPts val="500"/>
                        <a:buFont typeface="Arial"/>
                        <a:buNone/>
                      </a:pPr>
                      <a:endParaRPr sz="500" u="none" strike="noStrike" cap="none"/>
                    </a:p>
                  </a:txBody>
                  <a:tcPr marL="91450" marR="91450" marT="45725" marB="45725"/>
                </a:tc>
                <a:extLst>
                  <a:ext uri="{0D108BD9-81ED-4DB2-BD59-A6C34878D82A}">
                    <a16:rowId xmlns:a16="http://schemas.microsoft.com/office/drawing/2014/main" val="10000"/>
                  </a:ext>
                </a:extLst>
              </a:tr>
              <a:tr h="274325">
                <a:tc>
                  <a:txBody>
                    <a:bodyPr/>
                    <a:lstStyle/>
                    <a:p>
                      <a:pPr marL="0" marR="0" lvl="0" indent="0" algn="l" rtl="0">
                        <a:lnSpc>
                          <a:spcPct val="100000"/>
                        </a:lnSpc>
                        <a:spcBef>
                          <a:spcPts val="0"/>
                        </a:spcBef>
                        <a:spcAft>
                          <a:spcPts val="0"/>
                        </a:spcAft>
                        <a:buClr>
                          <a:srgbClr val="000000"/>
                        </a:buClr>
                        <a:buSzPts val="500"/>
                        <a:buFont typeface="Arial"/>
                        <a:buNone/>
                      </a:pPr>
                      <a:endParaRPr sz="500" u="none" strike="noStrike" cap="none"/>
                    </a:p>
                  </a:txBody>
                  <a:tcPr marL="91450" marR="91450" marT="45725" marB="45725"/>
                </a:tc>
                <a:tc>
                  <a:txBody>
                    <a:bodyPr/>
                    <a:lstStyle/>
                    <a:p>
                      <a:pPr marL="0" marR="0" lvl="0" indent="0" algn="l" rtl="0">
                        <a:lnSpc>
                          <a:spcPct val="100000"/>
                        </a:lnSpc>
                        <a:spcBef>
                          <a:spcPts val="0"/>
                        </a:spcBef>
                        <a:spcAft>
                          <a:spcPts val="0"/>
                        </a:spcAft>
                        <a:buClr>
                          <a:srgbClr val="000000"/>
                        </a:buClr>
                        <a:buSzPts val="500"/>
                        <a:buFont typeface="Arial"/>
                        <a:buNone/>
                      </a:pPr>
                      <a:endParaRPr sz="500" u="none" strike="noStrike" cap="none"/>
                    </a:p>
                  </a:txBody>
                  <a:tcPr marL="91450" marR="91450" marT="45725" marB="45725"/>
                </a:tc>
                <a:tc>
                  <a:txBody>
                    <a:bodyPr/>
                    <a:lstStyle/>
                    <a:p>
                      <a:pPr marL="0" marR="0" lvl="0" indent="0" algn="l" rtl="0">
                        <a:lnSpc>
                          <a:spcPct val="100000"/>
                        </a:lnSpc>
                        <a:spcBef>
                          <a:spcPts val="0"/>
                        </a:spcBef>
                        <a:spcAft>
                          <a:spcPts val="0"/>
                        </a:spcAft>
                        <a:buClr>
                          <a:srgbClr val="000000"/>
                        </a:buClr>
                        <a:buSzPts val="500"/>
                        <a:buFont typeface="Arial"/>
                        <a:buNone/>
                      </a:pPr>
                      <a:endParaRPr sz="500" u="none" strike="noStrike" cap="none"/>
                    </a:p>
                  </a:txBody>
                  <a:tcPr marL="91450" marR="91450" marT="45725" marB="45725"/>
                </a:tc>
                <a:extLst>
                  <a:ext uri="{0D108BD9-81ED-4DB2-BD59-A6C34878D82A}">
                    <a16:rowId xmlns:a16="http://schemas.microsoft.com/office/drawing/2014/main" val="10001"/>
                  </a:ext>
                </a:extLst>
              </a:tr>
              <a:tr h="274325">
                <a:tc>
                  <a:txBody>
                    <a:bodyPr/>
                    <a:lstStyle/>
                    <a:p>
                      <a:pPr marL="0" marR="0" lvl="0" indent="0" algn="l" rtl="0">
                        <a:lnSpc>
                          <a:spcPct val="100000"/>
                        </a:lnSpc>
                        <a:spcBef>
                          <a:spcPts val="0"/>
                        </a:spcBef>
                        <a:spcAft>
                          <a:spcPts val="0"/>
                        </a:spcAft>
                        <a:buClr>
                          <a:srgbClr val="000000"/>
                        </a:buClr>
                        <a:buSzPts val="500"/>
                        <a:buFont typeface="Arial"/>
                        <a:buNone/>
                      </a:pPr>
                      <a:endParaRPr sz="500" u="none" strike="noStrike" cap="none"/>
                    </a:p>
                  </a:txBody>
                  <a:tcPr marL="91450" marR="91450" marT="45725" marB="45725"/>
                </a:tc>
                <a:tc>
                  <a:txBody>
                    <a:bodyPr/>
                    <a:lstStyle/>
                    <a:p>
                      <a:pPr marL="0" marR="0" lvl="0" indent="0" algn="l" rtl="0">
                        <a:lnSpc>
                          <a:spcPct val="100000"/>
                        </a:lnSpc>
                        <a:spcBef>
                          <a:spcPts val="0"/>
                        </a:spcBef>
                        <a:spcAft>
                          <a:spcPts val="0"/>
                        </a:spcAft>
                        <a:buClr>
                          <a:srgbClr val="000000"/>
                        </a:buClr>
                        <a:buSzPts val="500"/>
                        <a:buFont typeface="Arial"/>
                        <a:buNone/>
                      </a:pPr>
                      <a:endParaRPr sz="500" u="none" strike="noStrike" cap="none"/>
                    </a:p>
                  </a:txBody>
                  <a:tcPr marL="91450" marR="91450" marT="45725" marB="45725"/>
                </a:tc>
                <a:tc>
                  <a:txBody>
                    <a:bodyPr/>
                    <a:lstStyle/>
                    <a:p>
                      <a:pPr marL="0" marR="0" lvl="0" indent="0" algn="l" rtl="0">
                        <a:lnSpc>
                          <a:spcPct val="100000"/>
                        </a:lnSpc>
                        <a:spcBef>
                          <a:spcPts val="0"/>
                        </a:spcBef>
                        <a:spcAft>
                          <a:spcPts val="0"/>
                        </a:spcAft>
                        <a:buClr>
                          <a:srgbClr val="000000"/>
                        </a:buClr>
                        <a:buSzPts val="500"/>
                        <a:buFont typeface="Arial"/>
                        <a:buNone/>
                      </a:pPr>
                      <a:endParaRPr sz="500" u="none" strike="noStrike" cap="none"/>
                    </a:p>
                  </a:txBody>
                  <a:tcPr marL="91450" marR="91450" marT="45725" marB="45725"/>
                </a:tc>
                <a:extLst>
                  <a:ext uri="{0D108BD9-81ED-4DB2-BD59-A6C34878D82A}">
                    <a16:rowId xmlns:a16="http://schemas.microsoft.com/office/drawing/2014/main" val="10002"/>
                  </a:ext>
                </a:extLst>
              </a:tr>
              <a:tr h="274325">
                <a:tc>
                  <a:txBody>
                    <a:bodyPr/>
                    <a:lstStyle/>
                    <a:p>
                      <a:pPr marL="0" marR="0" lvl="0" indent="0" algn="l" rtl="0">
                        <a:lnSpc>
                          <a:spcPct val="100000"/>
                        </a:lnSpc>
                        <a:spcBef>
                          <a:spcPts val="0"/>
                        </a:spcBef>
                        <a:spcAft>
                          <a:spcPts val="0"/>
                        </a:spcAft>
                        <a:buClr>
                          <a:srgbClr val="000000"/>
                        </a:buClr>
                        <a:buSzPts val="500"/>
                        <a:buFont typeface="Arial"/>
                        <a:buNone/>
                      </a:pPr>
                      <a:endParaRPr sz="500" u="none" strike="noStrike" cap="none"/>
                    </a:p>
                  </a:txBody>
                  <a:tcPr marL="91450" marR="91450" marT="45725" marB="45725"/>
                </a:tc>
                <a:tc>
                  <a:txBody>
                    <a:bodyPr/>
                    <a:lstStyle/>
                    <a:p>
                      <a:pPr marL="0" marR="0" lvl="0" indent="0" algn="l" rtl="0">
                        <a:lnSpc>
                          <a:spcPct val="100000"/>
                        </a:lnSpc>
                        <a:spcBef>
                          <a:spcPts val="0"/>
                        </a:spcBef>
                        <a:spcAft>
                          <a:spcPts val="0"/>
                        </a:spcAft>
                        <a:buClr>
                          <a:srgbClr val="000000"/>
                        </a:buClr>
                        <a:buSzPts val="500"/>
                        <a:buFont typeface="Arial"/>
                        <a:buNone/>
                      </a:pPr>
                      <a:endParaRPr sz="500" u="none" strike="noStrike" cap="none"/>
                    </a:p>
                  </a:txBody>
                  <a:tcPr marL="91450" marR="91450" marT="45725" marB="45725"/>
                </a:tc>
                <a:tc>
                  <a:txBody>
                    <a:bodyPr/>
                    <a:lstStyle/>
                    <a:p>
                      <a:pPr marL="0" marR="0" lvl="0" indent="0" algn="l" rtl="0">
                        <a:lnSpc>
                          <a:spcPct val="100000"/>
                        </a:lnSpc>
                        <a:spcBef>
                          <a:spcPts val="0"/>
                        </a:spcBef>
                        <a:spcAft>
                          <a:spcPts val="0"/>
                        </a:spcAft>
                        <a:buClr>
                          <a:srgbClr val="000000"/>
                        </a:buClr>
                        <a:buSzPts val="500"/>
                        <a:buFont typeface="Arial"/>
                        <a:buNone/>
                      </a:pPr>
                      <a:endParaRPr sz="500" u="none" strike="noStrike" cap="none"/>
                    </a:p>
                  </a:txBody>
                  <a:tcPr marL="91450" marR="91450" marT="45725" marB="45725"/>
                </a:tc>
                <a:extLst>
                  <a:ext uri="{0D108BD9-81ED-4DB2-BD59-A6C34878D82A}">
                    <a16:rowId xmlns:a16="http://schemas.microsoft.com/office/drawing/2014/main" val="10003"/>
                  </a:ext>
                </a:extLst>
              </a:tr>
            </a:tbl>
          </a:graphicData>
        </a:graphic>
      </p:graphicFrame>
      <p:sp>
        <p:nvSpPr>
          <p:cNvPr id="397" name="Google Shape;397;p16"/>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SzPts val="1400"/>
              <a:buNone/>
            </a:pPr>
            <a:endParaRPr sz="1200" dirty="0">
              <a:solidFill>
                <a:srgbClr val="888888"/>
              </a:solidFill>
              <a:latin typeface="Calibri"/>
              <a:ea typeface="Calibri"/>
              <a:cs typeface="Calibri"/>
              <a:sym typeface="Calibri"/>
            </a:endParaRPr>
          </a:p>
        </p:txBody>
      </p:sp>
      <p:sp>
        <p:nvSpPr>
          <p:cNvPr id="398" name="Google Shape;398;p16"/>
          <p:cNvSpPr txBox="1">
            <a:spLocks noGrp="1"/>
          </p:cNvSpPr>
          <p:nvPr>
            <p:ph type="ftr" idx="11"/>
          </p:nvPr>
        </p:nvSpPr>
        <p:spPr>
          <a:xfrm>
            <a:off x="3124200" y="6356350"/>
            <a:ext cx="2895600" cy="365125"/>
          </a:xfrm>
          <a:prstGeom prst="rect">
            <a:avLst/>
          </a:prstGeom>
          <a:noFill/>
          <a:ln>
            <a:noFill/>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ctr" rtl="0">
              <a:lnSpc>
                <a:spcPct val="100000"/>
              </a:lnSpc>
              <a:spcBef>
                <a:spcPts val="0"/>
              </a:spcBef>
              <a:spcAft>
                <a:spcPts val="0"/>
              </a:spcAft>
              <a:buClr>
                <a:srgbClr val="000000"/>
              </a:buClr>
              <a:buSzPts val="1400"/>
              <a:buFont typeface="Arial"/>
              <a:buNone/>
              <a:defRPr sz="1200" b="0" i="0" u="none" strike="noStrike" cap="none">
                <a:solidFill>
                  <a:srgbClr val="888888"/>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pPr marL="0" marR="0" lvl="0" indent="0" algn="ctr" rtl="0">
              <a:lnSpc>
                <a:spcPct val="100000"/>
              </a:lnSpc>
              <a:spcBef>
                <a:spcPts val="0"/>
              </a:spcBef>
              <a:spcAft>
                <a:spcPts val="0"/>
              </a:spcAft>
              <a:buSzPts val="1400"/>
              <a:buNone/>
            </a:pPr>
            <a:endParaRPr sz="1200">
              <a:solidFill>
                <a:srgbClr val="888888"/>
              </a:solidFill>
              <a:latin typeface="Calibri"/>
              <a:ea typeface="Calibri"/>
              <a:cs typeface="Calibri"/>
              <a:sym typeface="Calibri"/>
            </a:endParaRPr>
          </a:p>
        </p:txBody>
      </p:sp>
      <p:sp>
        <p:nvSpPr>
          <p:cNvPr id="399" name="Google Shape;399;p16"/>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defPPr marR="0" lvl="0" algn="l" rtl="0">
              <a:lnSpc>
                <a:spcPct val="100000"/>
              </a:lnSpc>
              <a:spcBef>
                <a:spcPts val="0"/>
              </a:spcBef>
              <a:spcAft>
                <a:spcPts val="0"/>
              </a:spcAft>
            </a:defPPr>
            <a:lvl1pPr marL="0" marR="0" lvl="0"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marR="0" lvl="0" indent="0" algn="r" rtl="0">
              <a:lnSpc>
                <a:spcPct val="100000"/>
              </a:lnSpc>
              <a:spcBef>
                <a:spcPts val="0"/>
              </a:spcBef>
              <a:spcAft>
                <a:spcPts val="0"/>
              </a:spcAft>
              <a:buSzPts val="1200"/>
              <a:buNone/>
            </a:pPr>
            <a:fld id="{00000000-1234-1234-1234-123412341234}" type="slidenum">
              <a:rPr lang="en-US" smtClean="0"/>
              <a:pPr marL="0" marR="0" lvl="0" indent="0" algn="r" rtl="0">
                <a:lnSpc>
                  <a:spcPct val="100000"/>
                </a:lnSpc>
                <a:spcBef>
                  <a:spcPts val="0"/>
                </a:spcBef>
                <a:spcAft>
                  <a:spcPts val="0"/>
                </a:spcAft>
                <a:buSzPts val="1200"/>
                <a:buNone/>
              </a:pPr>
              <a:t>15</a:t>
            </a:fld>
            <a:endParaRPr sz="1200">
              <a:solidFill>
                <a:srgbClr val="888888"/>
              </a:solidFill>
              <a:latin typeface="Calibri"/>
              <a:ea typeface="Calibri"/>
              <a:cs typeface="Calibri"/>
              <a:sym typeface="Calibri"/>
            </a:endParaRPr>
          </a:p>
        </p:txBody>
      </p:sp>
      <p:sp>
        <p:nvSpPr>
          <p:cNvPr id="400" name="Google Shape;400;p16"/>
          <p:cNvSpPr txBox="1"/>
          <p:nvPr/>
        </p:nvSpPr>
        <p:spPr>
          <a:xfrm>
            <a:off x="2103120" y="2627490"/>
            <a:ext cx="1234440" cy="461665"/>
          </a:xfrm>
          <a:prstGeom prst="rect">
            <a:avLst/>
          </a:prstGeom>
          <a:noFill/>
          <a:ln>
            <a:noFill/>
          </a:ln>
        </p:spPr>
        <p:txBody>
          <a:bodyPr spcFirstLastPara="1" wrap="square" lIns="91425" tIns="45700" rIns="91425" bIns="45700" anchor="t" anchorCtr="0">
            <a:noAutofit/>
          </a:bodyPr>
          <a:lstStyle/>
          <a:p>
            <a:pPr marL="0" marR="0" lvl="0" indent="0" algn="ctr" rtl="0">
              <a:lnSpc>
                <a:spcPct val="100000"/>
              </a:lnSpc>
              <a:spcBef>
                <a:spcPts val="0"/>
              </a:spcBef>
              <a:spcAft>
                <a:spcPts val="0"/>
              </a:spcAft>
              <a:buClr>
                <a:srgbClr val="000000"/>
              </a:buClr>
              <a:buSzPts val="2400"/>
              <a:buFont typeface="Arial"/>
              <a:buNone/>
            </a:pPr>
            <a:r>
              <a:rPr lang="en-US" sz="2400" b="1" i="0" u="none" strike="noStrike" cap="none">
                <a:solidFill>
                  <a:schemeClr val="dk1"/>
                </a:solidFill>
                <a:latin typeface="Calibri"/>
                <a:ea typeface="Calibri"/>
                <a:cs typeface="Calibri"/>
                <a:sym typeface="Calibri"/>
              </a:rPr>
              <a:t>L1$</a:t>
            </a:r>
            <a:endParaRPr sz="2400" b="1" i="0" u="none" strike="noStrike" cap="none">
              <a:solidFill>
                <a:schemeClr val="dk1"/>
              </a:solidFill>
              <a:latin typeface="Calibri"/>
              <a:ea typeface="Calibri"/>
              <a:cs typeface="Calibri"/>
              <a:sym typeface="Calibri"/>
            </a:endParaRPr>
          </a:p>
        </p:txBody>
      </p:sp>
      <p:graphicFrame>
        <p:nvGraphicFramePr>
          <p:cNvPr id="401" name="Google Shape;401;p16"/>
          <p:cNvGraphicFramePr/>
          <p:nvPr/>
        </p:nvGraphicFramePr>
        <p:xfrm>
          <a:off x="4389120" y="2487666"/>
          <a:ext cx="2240300" cy="2194600"/>
        </p:xfrm>
        <a:graphic>
          <a:graphicData uri="http://schemas.openxmlformats.org/drawingml/2006/table">
            <a:tbl>
              <a:tblPr firstRow="1" bandRow="1">
                <a:noFill/>
              </a:tblPr>
              <a:tblGrid>
                <a:gridCol w="228600">
                  <a:extLst>
                    <a:ext uri="{9D8B030D-6E8A-4147-A177-3AD203B41FA5}">
                      <a16:colId xmlns:a16="http://schemas.microsoft.com/office/drawing/2014/main" val="20000"/>
                    </a:ext>
                  </a:extLst>
                </a:gridCol>
                <a:gridCol w="502925">
                  <a:extLst>
                    <a:ext uri="{9D8B030D-6E8A-4147-A177-3AD203B41FA5}">
                      <a16:colId xmlns:a16="http://schemas.microsoft.com/office/drawing/2014/main" val="20001"/>
                    </a:ext>
                  </a:extLst>
                </a:gridCol>
                <a:gridCol w="502925">
                  <a:extLst>
                    <a:ext uri="{9D8B030D-6E8A-4147-A177-3AD203B41FA5}">
                      <a16:colId xmlns:a16="http://schemas.microsoft.com/office/drawing/2014/main" val="20002"/>
                    </a:ext>
                  </a:extLst>
                </a:gridCol>
                <a:gridCol w="502925">
                  <a:extLst>
                    <a:ext uri="{9D8B030D-6E8A-4147-A177-3AD203B41FA5}">
                      <a16:colId xmlns:a16="http://schemas.microsoft.com/office/drawing/2014/main" val="20003"/>
                    </a:ext>
                  </a:extLst>
                </a:gridCol>
                <a:gridCol w="502925">
                  <a:extLst>
                    <a:ext uri="{9D8B030D-6E8A-4147-A177-3AD203B41FA5}">
                      <a16:colId xmlns:a16="http://schemas.microsoft.com/office/drawing/2014/main" val="20004"/>
                    </a:ext>
                  </a:extLst>
                </a:gridCol>
              </a:tblGrid>
              <a:tr h="274325">
                <a:tc>
                  <a:txBody>
                    <a:bodyPr/>
                    <a:lstStyle/>
                    <a:p>
                      <a:pPr marL="0" marR="0" lvl="0" indent="0" algn="l" rtl="0">
                        <a:lnSpc>
                          <a:spcPct val="100000"/>
                        </a:lnSpc>
                        <a:spcBef>
                          <a:spcPts val="0"/>
                        </a:spcBef>
                        <a:spcAft>
                          <a:spcPts val="0"/>
                        </a:spcAft>
                        <a:buClr>
                          <a:srgbClr val="000000"/>
                        </a:buClr>
                        <a:buSzPts val="500"/>
                        <a:buFont typeface="Arial"/>
                        <a:buNone/>
                      </a:pPr>
                      <a:endParaRPr sz="500" u="none" strike="noStrike" cap="none"/>
                    </a:p>
                  </a:txBody>
                  <a:tcPr marL="91450" marR="91450" marT="45725" marB="45725"/>
                </a:tc>
                <a:tc>
                  <a:txBody>
                    <a:bodyPr/>
                    <a:lstStyle/>
                    <a:p>
                      <a:pPr marL="0" marR="0" lvl="0" indent="0" algn="l" rtl="0">
                        <a:lnSpc>
                          <a:spcPct val="100000"/>
                        </a:lnSpc>
                        <a:spcBef>
                          <a:spcPts val="0"/>
                        </a:spcBef>
                        <a:spcAft>
                          <a:spcPts val="0"/>
                        </a:spcAft>
                        <a:buClr>
                          <a:srgbClr val="000000"/>
                        </a:buClr>
                        <a:buSzPts val="500"/>
                        <a:buFont typeface="Arial"/>
                        <a:buNone/>
                      </a:pPr>
                      <a:endParaRPr sz="500" u="none" strike="noStrike" cap="none"/>
                    </a:p>
                  </a:txBody>
                  <a:tcPr marL="91450" marR="91450" marT="45725" marB="45725"/>
                </a:tc>
                <a:tc>
                  <a:txBody>
                    <a:bodyPr/>
                    <a:lstStyle/>
                    <a:p>
                      <a:pPr marL="0" marR="0" lvl="0" indent="0" algn="l" rtl="0">
                        <a:lnSpc>
                          <a:spcPct val="100000"/>
                        </a:lnSpc>
                        <a:spcBef>
                          <a:spcPts val="0"/>
                        </a:spcBef>
                        <a:spcAft>
                          <a:spcPts val="0"/>
                        </a:spcAft>
                        <a:buClr>
                          <a:srgbClr val="000000"/>
                        </a:buClr>
                        <a:buSzPts val="500"/>
                        <a:buFont typeface="Arial"/>
                        <a:buNone/>
                      </a:pPr>
                      <a:endParaRPr sz="500" u="none" strike="noStrike" cap="none"/>
                    </a:p>
                  </a:txBody>
                  <a:tcPr marL="91450" marR="91450" marT="45725" marB="45725"/>
                </a:tc>
                <a:tc>
                  <a:txBody>
                    <a:bodyPr/>
                    <a:lstStyle/>
                    <a:p>
                      <a:pPr marL="0" marR="0" lvl="0" indent="0" algn="l" rtl="0">
                        <a:lnSpc>
                          <a:spcPct val="100000"/>
                        </a:lnSpc>
                        <a:spcBef>
                          <a:spcPts val="0"/>
                        </a:spcBef>
                        <a:spcAft>
                          <a:spcPts val="0"/>
                        </a:spcAft>
                        <a:buClr>
                          <a:srgbClr val="000000"/>
                        </a:buClr>
                        <a:buSzPts val="500"/>
                        <a:buFont typeface="Arial"/>
                        <a:buNone/>
                      </a:pPr>
                      <a:endParaRPr sz="500" u="none" strike="noStrike" cap="none"/>
                    </a:p>
                  </a:txBody>
                  <a:tcPr marL="91450" marR="91450" marT="45725" marB="45725"/>
                </a:tc>
                <a:tc>
                  <a:txBody>
                    <a:bodyPr/>
                    <a:lstStyle/>
                    <a:p>
                      <a:pPr marL="0" marR="0" lvl="0" indent="0" algn="l" rtl="0">
                        <a:lnSpc>
                          <a:spcPct val="100000"/>
                        </a:lnSpc>
                        <a:spcBef>
                          <a:spcPts val="0"/>
                        </a:spcBef>
                        <a:spcAft>
                          <a:spcPts val="0"/>
                        </a:spcAft>
                        <a:buClr>
                          <a:srgbClr val="000000"/>
                        </a:buClr>
                        <a:buSzPts val="500"/>
                        <a:buFont typeface="Arial"/>
                        <a:buNone/>
                      </a:pPr>
                      <a:endParaRPr sz="500" u="none" strike="noStrike" cap="none"/>
                    </a:p>
                  </a:txBody>
                  <a:tcPr marL="91450" marR="91450" marT="45725" marB="45725"/>
                </a:tc>
                <a:extLst>
                  <a:ext uri="{0D108BD9-81ED-4DB2-BD59-A6C34878D82A}">
                    <a16:rowId xmlns:a16="http://schemas.microsoft.com/office/drawing/2014/main" val="10000"/>
                  </a:ext>
                </a:extLst>
              </a:tr>
              <a:tr h="274325">
                <a:tc>
                  <a:txBody>
                    <a:bodyPr/>
                    <a:lstStyle/>
                    <a:p>
                      <a:pPr marL="0" marR="0" lvl="0" indent="0" algn="l" rtl="0">
                        <a:lnSpc>
                          <a:spcPct val="100000"/>
                        </a:lnSpc>
                        <a:spcBef>
                          <a:spcPts val="0"/>
                        </a:spcBef>
                        <a:spcAft>
                          <a:spcPts val="0"/>
                        </a:spcAft>
                        <a:buClr>
                          <a:srgbClr val="000000"/>
                        </a:buClr>
                        <a:buSzPts val="500"/>
                        <a:buFont typeface="Arial"/>
                        <a:buNone/>
                      </a:pPr>
                      <a:endParaRPr sz="500" u="none" strike="noStrike" cap="none"/>
                    </a:p>
                  </a:txBody>
                  <a:tcPr marL="91450" marR="91450" marT="45725" marB="45725"/>
                </a:tc>
                <a:tc>
                  <a:txBody>
                    <a:bodyPr/>
                    <a:lstStyle/>
                    <a:p>
                      <a:pPr marL="0" marR="0" lvl="0" indent="0" algn="l" rtl="0">
                        <a:lnSpc>
                          <a:spcPct val="100000"/>
                        </a:lnSpc>
                        <a:spcBef>
                          <a:spcPts val="0"/>
                        </a:spcBef>
                        <a:spcAft>
                          <a:spcPts val="0"/>
                        </a:spcAft>
                        <a:buClr>
                          <a:srgbClr val="000000"/>
                        </a:buClr>
                        <a:buSzPts val="500"/>
                        <a:buFont typeface="Arial"/>
                        <a:buNone/>
                      </a:pPr>
                      <a:endParaRPr sz="500" u="none" strike="noStrike" cap="none"/>
                    </a:p>
                  </a:txBody>
                  <a:tcPr marL="91450" marR="91450" marT="45725" marB="45725"/>
                </a:tc>
                <a:tc>
                  <a:txBody>
                    <a:bodyPr/>
                    <a:lstStyle/>
                    <a:p>
                      <a:pPr marL="0" marR="0" lvl="0" indent="0" algn="l" rtl="0">
                        <a:lnSpc>
                          <a:spcPct val="100000"/>
                        </a:lnSpc>
                        <a:spcBef>
                          <a:spcPts val="0"/>
                        </a:spcBef>
                        <a:spcAft>
                          <a:spcPts val="0"/>
                        </a:spcAft>
                        <a:buClr>
                          <a:srgbClr val="000000"/>
                        </a:buClr>
                        <a:buSzPts val="500"/>
                        <a:buFont typeface="Arial"/>
                        <a:buNone/>
                      </a:pPr>
                      <a:endParaRPr sz="500" u="none" strike="noStrike" cap="none"/>
                    </a:p>
                  </a:txBody>
                  <a:tcPr marL="91450" marR="91450" marT="45725" marB="45725"/>
                </a:tc>
                <a:tc>
                  <a:txBody>
                    <a:bodyPr/>
                    <a:lstStyle/>
                    <a:p>
                      <a:pPr marL="0" marR="0" lvl="0" indent="0" algn="l" rtl="0">
                        <a:lnSpc>
                          <a:spcPct val="100000"/>
                        </a:lnSpc>
                        <a:spcBef>
                          <a:spcPts val="0"/>
                        </a:spcBef>
                        <a:spcAft>
                          <a:spcPts val="0"/>
                        </a:spcAft>
                        <a:buClr>
                          <a:srgbClr val="000000"/>
                        </a:buClr>
                        <a:buSzPts val="500"/>
                        <a:buFont typeface="Arial"/>
                        <a:buNone/>
                      </a:pPr>
                      <a:endParaRPr sz="500" u="none" strike="noStrike" cap="none"/>
                    </a:p>
                  </a:txBody>
                  <a:tcPr marL="91450" marR="91450" marT="45725" marB="45725"/>
                </a:tc>
                <a:tc>
                  <a:txBody>
                    <a:bodyPr/>
                    <a:lstStyle/>
                    <a:p>
                      <a:pPr marL="0" marR="0" lvl="0" indent="0" algn="l" rtl="0">
                        <a:lnSpc>
                          <a:spcPct val="100000"/>
                        </a:lnSpc>
                        <a:spcBef>
                          <a:spcPts val="0"/>
                        </a:spcBef>
                        <a:spcAft>
                          <a:spcPts val="0"/>
                        </a:spcAft>
                        <a:buClr>
                          <a:srgbClr val="000000"/>
                        </a:buClr>
                        <a:buSzPts val="500"/>
                        <a:buFont typeface="Arial"/>
                        <a:buNone/>
                      </a:pPr>
                      <a:endParaRPr sz="500" u="none" strike="noStrike" cap="none"/>
                    </a:p>
                  </a:txBody>
                  <a:tcPr marL="91450" marR="91450" marT="45725" marB="45725"/>
                </a:tc>
                <a:extLst>
                  <a:ext uri="{0D108BD9-81ED-4DB2-BD59-A6C34878D82A}">
                    <a16:rowId xmlns:a16="http://schemas.microsoft.com/office/drawing/2014/main" val="10001"/>
                  </a:ext>
                </a:extLst>
              </a:tr>
              <a:tr h="274325">
                <a:tc>
                  <a:txBody>
                    <a:bodyPr/>
                    <a:lstStyle/>
                    <a:p>
                      <a:pPr marL="0" marR="0" lvl="0" indent="0" algn="l" rtl="0">
                        <a:lnSpc>
                          <a:spcPct val="100000"/>
                        </a:lnSpc>
                        <a:spcBef>
                          <a:spcPts val="0"/>
                        </a:spcBef>
                        <a:spcAft>
                          <a:spcPts val="0"/>
                        </a:spcAft>
                        <a:buClr>
                          <a:srgbClr val="000000"/>
                        </a:buClr>
                        <a:buSzPts val="500"/>
                        <a:buFont typeface="Arial"/>
                        <a:buNone/>
                      </a:pPr>
                      <a:endParaRPr sz="500" u="none" strike="noStrike" cap="none"/>
                    </a:p>
                  </a:txBody>
                  <a:tcPr marL="91450" marR="91450" marT="45725" marB="45725"/>
                </a:tc>
                <a:tc>
                  <a:txBody>
                    <a:bodyPr/>
                    <a:lstStyle/>
                    <a:p>
                      <a:pPr marL="0" marR="0" lvl="0" indent="0" algn="l" rtl="0">
                        <a:lnSpc>
                          <a:spcPct val="100000"/>
                        </a:lnSpc>
                        <a:spcBef>
                          <a:spcPts val="0"/>
                        </a:spcBef>
                        <a:spcAft>
                          <a:spcPts val="0"/>
                        </a:spcAft>
                        <a:buClr>
                          <a:srgbClr val="000000"/>
                        </a:buClr>
                        <a:buSzPts val="500"/>
                        <a:buFont typeface="Arial"/>
                        <a:buNone/>
                      </a:pPr>
                      <a:endParaRPr sz="500" u="none" strike="noStrike" cap="none"/>
                    </a:p>
                  </a:txBody>
                  <a:tcPr marL="91450" marR="91450" marT="45725" marB="45725"/>
                </a:tc>
                <a:tc>
                  <a:txBody>
                    <a:bodyPr/>
                    <a:lstStyle/>
                    <a:p>
                      <a:pPr marL="0" marR="0" lvl="0" indent="0" algn="l" rtl="0">
                        <a:lnSpc>
                          <a:spcPct val="100000"/>
                        </a:lnSpc>
                        <a:spcBef>
                          <a:spcPts val="0"/>
                        </a:spcBef>
                        <a:spcAft>
                          <a:spcPts val="0"/>
                        </a:spcAft>
                        <a:buClr>
                          <a:srgbClr val="000000"/>
                        </a:buClr>
                        <a:buSzPts val="500"/>
                        <a:buFont typeface="Arial"/>
                        <a:buNone/>
                      </a:pPr>
                      <a:endParaRPr sz="500" u="none" strike="noStrike" cap="none"/>
                    </a:p>
                  </a:txBody>
                  <a:tcPr marL="91450" marR="91450" marT="45725" marB="45725"/>
                </a:tc>
                <a:tc>
                  <a:txBody>
                    <a:bodyPr/>
                    <a:lstStyle/>
                    <a:p>
                      <a:pPr marL="0" marR="0" lvl="0" indent="0" algn="l" rtl="0">
                        <a:lnSpc>
                          <a:spcPct val="100000"/>
                        </a:lnSpc>
                        <a:spcBef>
                          <a:spcPts val="0"/>
                        </a:spcBef>
                        <a:spcAft>
                          <a:spcPts val="0"/>
                        </a:spcAft>
                        <a:buClr>
                          <a:srgbClr val="000000"/>
                        </a:buClr>
                        <a:buSzPts val="500"/>
                        <a:buFont typeface="Arial"/>
                        <a:buNone/>
                      </a:pPr>
                      <a:endParaRPr sz="500" u="none" strike="noStrike" cap="none"/>
                    </a:p>
                  </a:txBody>
                  <a:tcPr marL="91450" marR="91450" marT="45725" marB="45725"/>
                </a:tc>
                <a:tc>
                  <a:txBody>
                    <a:bodyPr/>
                    <a:lstStyle/>
                    <a:p>
                      <a:pPr marL="0" marR="0" lvl="0" indent="0" algn="l" rtl="0">
                        <a:lnSpc>
                          <a:spcPct val="100000"/>
                        </a:lnSpc>
                        <a:spcBef>
                          <a:spcPts val="0"/>
                        </a:spcBef>
                        <a:spcAft>
                          <a:spcPts val="0"/>
                        </a:spcAft>
                        <a:buClr>
                          <a:srgbClr val="000000"/>
                        </a:buClr>
                        <a:buSzPts val="500"/>
                        <a:buFont typeface="Arial"/>
                        <a:buNone/>
                      </a:pPr>
                      <a:endParaRPr sz="500" u="none" strike="noStrike" cap="none"/>
                    </a:p>
                  </a:txBody>
                  <a:tcPr marL="91450" marR="91450" marT="45725" marB="45725"/>
                </a:tc>
                <a:extLst>
                  <a:ext uri="{0D108BD9-81ED-4DB2-BD59-A6C34878D82A}">
                    <a16:rowId xmlns:a16="http://schemas.microsoft.com/office/drawing/2014/main" val="10002"/>
                  </a:ext>
                </a:extLst>
              </a:tr>
              <a:tr h="274325">
                <a:tc>
                  <a:txBody>
                    <a:bodyPr/>
                    <a:lstStyle/>
                    <a:p>
                      <a:pPr marL="0" marR="0" lvl="0" indent="0" algn="l" rtl="0">
                        <a:lnSpc>
                          <a:spcPct val="100000"/>
                        </a:lnSpc>
                        <a:spcBef>
                          <a:spcPts val="0"/>
                        </a:spcBef>
                        <a:spcAft>
                          <a:spcPts val="0"/>
                        </a:spcAft>
                        <a:buClr>
                          <a:srgbClr val="000000"/>
                        </a:buClr>
                        <a:buSzPts val="500"/>
                        <a:buFont typeface="Arial"/>
                        <a:buNone/>
                      </a:pPr>
                      <a:endParaRPr sz="500" u="none" strike="noStrike" cap="none"/>
                    </a:p>
                  </a:txBody>
                  <a:tcPr marL="91450" marR="91450" marT="45725" marB="45725"/>
                </a:tc>
                <a:tc>
                  <a:txBody>
                    <a:bodyPr/>
                    <a:lstStyle/>
                    <a:p>
                      <a:pPr marL="0" marR="0" lvl="0" indent="0" algn="l" rtl="0">
                        <a:lnSpc>
                          <a:spcPct val="100000"/>
                        </a:lnSpc>
                        <a:spcBef>
                          <a:spcPts val="0"/>
                        </a:spcBef>
                        <a:spcAft>
                          <a:spcPts val="0"/>
                        </a:spcAft>
                        <a:buClr>
                          <a:srgbClr val="000000"/>
                        </a:buClr>
                        <a:buSzPts val="500"/>
                        <a:buFont typeface="Arial"/>
                        <a:buNone/>
                      </a:pPr>
                      <a:endParaRPr sz="500" u="none" strike="noStrike" cap="none"/>
                    </a:p>
                  </a:txBody>
                  <a:tcPr marL="91450" marR="91450" marT="45725" marB="45725"/>
                </a:tc>
                <a:tc>
                  <a:txBody>
                    <a:bodyPr/>
                    <a:lstStyle/>
                    <a:p>
                      <a:pPr marL="0" marR="0" lvl="0" indent="0" algn="l" rtl="0">
                        <a:lnSpc>
                          <a:spcPct val="100000"/>
                        </a:lnSpc>
                        <a:spcBef>
                          <a:spcPts val="0"/>
                        </a:spcBef>
                        <a:spcAft>
                          <a:spcPts val="0"/>
                        </a:spcAft>
                        <a:buClr>
                          <a:srgbClr val="000000"/>
                        </a:buClr>
                        <a:buSzPts val="500"/>
                        <a:buFont typeface="Arial"/>
                        <a:buNone/>
                      </a:pPr>
                      <a:endParaRPr sz="500" u="none" strike="noStrike" cap="none"/>
                    </a:p>
                  </a:txBody>
                  <a:tcPr marL="91450" marR="91450" marT="45725" marB="45725"/>
                </a:tc>
                <a:tc>
                  <a:txBody>
                    <a:bodyPr/>
                    <a:lstStyle/>
                    <a:p>
                      <a:pPr marL="0" marR="0" lvl="0" indent="0" algn="l" rtl="0">
                        <a:lnSpc>
                          <a:spcPct val="100000"/>
                        </a:lnSpc>
                        <a:spcBef>
                          <a:spcPts val="0"/>
                        </a:spcBef>
                        <a:spcAft>
                          <a:spcPts val="0"/>
                        </a:spcAft>
                        <a:buClr>
                          <a:srgbClr val="000000"/>
                        </a:buClr>
                        <a:buSzPts val="500"/>
                        <a:buFont typeface="Arial"/>
                        <a:buNone/>
                      </a:pPr>
                      <a:endParaRPr sz="500" u="none" strike="noStrike" cap="none"/>
                    </a:p>
                  </a:txBody>
                  <a:tcPr marL="91450" marR="91450" marT="45725" marB="45725"/>
                </a:tc>
                <a:tc>
                  <a:txBody>
                    <a:bodyPr/>
                    <a:lstStyle/>
                    <a:p>
                      <a:pPr marL="0" marR="0" lvl="0" indent="0" algn="l" rtl="0">
                        <a:lnSpc>
                          <a:spcPct val="100000"/>
                        </a:lnSpc>
                        <a:spcBef>
                          <a:spcPts val="0"/>
                        </a:spcBef>
                        <a:spcAft>
                          <a:spcPts val="0"/>
                        </a:spcAft>
                        <a:buClr>
                          <a:srgbClr val="000000"/>
                        </a:buClr>
                        <a:buSzPts val="500"/>
                        <a:buFont typeface="Arial"/>
                        <a:buNone/>
                      </a:pPr>
                      <a:endParaRPr sz="500" u="none" strike="noStrike" cap="none"/>
                    </a:p>
                  </a:txBody>
                  <a:tcPr marL="91450" marR="91450" marT="45725" marB="45725"/>
                </a:tc>
                <a:extLst>
                  <a:ext uri="{0D108BD9-81ED-4DB2-BD59-A6C34878D82A}">
                    <a16:rowId xmlns:a16="http://schemas.microsoft.com/office/drawing/2014/main" val="10003"/>
                  </a:ext>
                </a:extLst>
              </a:tr>
              <a:tr h="274325">
                <a:tc>
                  <a:txBody>
                    <a:bodyPr/>
                    <a:lstStyle/>
                    <a:p>
                      <a:pPr marL="0" marR="0" lvl="0" indent="0" algn="l" rtl="0">
                        <a:lnSpc>
                          <a:spcPct val="100000"/>
                        </a:lnSpc>
                        <a:spcBef>
                          <a:spcPts val="0"/>
                        </a:spcBef>
                        <a:spcAft>
                          <a:spcPts val="0"/>
                        </a:spcAft>
                        <a:buClr>
                          <a:srgbClr val="000000"/>
                        </a:buClr>
                        <a:buSzPts val="500"/>
                        <a:buFont typeface="Arial"/>
                        <a:buNone/>
                      </a:pPr>
                      <a:endParaRPr sz="500" u="none" strike="noStrike" cap="none"/>
                    </a:p>
                  </a:txBody>
                  <a:tcPr marL="91450" marR="91450" marT="45725" marB="45725"/>
                </a:tc>
                <a:tc>
                  <a:txBody>
                    <a:bodyPr/>
                    <a:lstStyle/>
                    <a:p>
                      <a:pPr marL="0" marR="0" lvl="0" indent="0" algn="l" rtl="0">
                        <a:lnSpc>
                          <a:spcPct val="100000"/>
                        </a:lnSpc>
                        <a:spcBef>
                          <a:spcPts val="0"/>
                        </a:spcBef>
                        <a:spcAft>
                          <a:spcPts val="0"/>
                        </a:spcAft>
                        <a:buClr>
                          <a:srgbClr val="000000"/>
                        </a:buClr>
                        <a:buSzPts val="500"/>
                        <a:buFont typeface="Arial"/>
                        <a:buNone/>
                      </a:pPr>
                      <a:endParaRPr sz="500" u="none" strike="noStrike" cap="none"/>
                    </a:p>
                  </a:txBody>
                  <a:tcPr marL="91450" marR="91450" marT="45725" marB="45725"/>
                </a:tc>
                <a:tc>
                  <a:txBody>
                    <a:bodyPr/>
                    <a:lstStyle/>
                    <a:p>
                      <a:pPr marL="0" marR="0" lvl="0" indent="0" algn="l" rtl="0">
                        <a:lnSpc>
                          <a:spcPct val="100000"/>
                        </a:lnSpc>
                        <a:spcBef>
                          <a:spcPts val="0"/>
                        </a:spcBef>
                        <a:spcAft>
                          <a:spcPts val="0"/>
                        </a:spcAft>
                        <a:buClr>
                          <a:srgbClr val="000000"/>
                        </a:buClr>
                        <a:buSzPts val="500"/>
                        <a:buFont typeface="Arial"/>
                        <a:buNone/>
                      </a:pPr>
                      <a:endParaRPr sz="500" u="none" strike="noStrike" cap="none"/>
                    </a:p>
                  </a:txBody>
                  <a:tcPr marL="91450" marR="91450" marT="45725" marB="45725"/>
                </a:tc>
                <a:tc>
                  <a:txBody>
                    <a:bodyPr/>
                    <a:lstStyle/>
                    <a:p>
                      <a:pPr marL="0" marR="0" lvl="0" indent="0" algn="l" rtl="0">
                        <a:lnSpc>
                          <a:spcPct val="100000"/>
                        </a:lnSpc>
                        <a:spcBef>
                          <a:spcPts val="0"/>
                        </a:spcBef>
                        <a:spcAft>
                          <a:spcPts val="0"/>
                        </a:spcAft>
                        <a:buClr>
                          <a:srgbClr val="000000"/>
                        </a:buClr>
                        <a:buSzPts val="500"/>
                        <a:buFont typeface="Arial"/>
                        <a:buNone/>
                      </a:pPr>
                      <a:endParaRPr sz="500" u="none" strike="noStrike" cap="none"/>
                    </a:p>
                  </a:txBody>
                  <a:tcPr marL="91450" marR="91450" marT="45725" marB="45725"/>
                </a:tc>
                <a:tc>
                  <a:txBody>
                    <a:bodyPr/>
                    <a:lstStyle/>
                    <a:p>
                      <a:pPr marL="0" marR="0" lvl="0" indent="0" algn="l" rtl="0">
                        <a:lnSpc>
                          <a:spcPct val="100000"/>
                        </a:lnSpc>
                        <a:spcBef>
                          <a:spcPts val="0"/>
                        </a:spcBef>
                        <a:spcAft>
                          <a:spcPts val="0"/>
                        </a:spcAft>
                        <a:buClr>
                          <a:srgbClr val="000000"/>
                        </a:buClr>
                        <a:buSzPts val="500"/>
                        <a:buFont typeface="Arial"/>
                        <a:buNone/>
                      </a:pPr>
                      <a:endParaRPr sz="500" u="none" strike="noStrike" cap="none"/>
                    </a:p>
                  </a:txBody>
                  <a:tcPr marL="91450" marR="91450" marT="45725" marB="45725"/>
                </a:tc>
                <a:extLst>
                  <a:ext uri="{0D108BD9-81ED-4DB2-BD59-A6C34878D82A}">
                    <a16:rowId xmlns:a16="http://schemas.microsoft.com/office/drawing/2014/main" val="10004"/>
                  </a:ext>
                </a:extLst>
              </a:tr>
              <a:tr h="274325">
                <a:tc>
                  <a:txBody>
                    <a:bodyPr/>
                    <a:lstStyle/>
                    <a:p>
                      <a:pPr marL="0" marR="0" lvl="0" indent="0" algn="l" rtl="0">
                        <a:lnSpc>
                          <a:spcPct val="100000"/>
                        </a:lnSpc>
                        <a:spcBef>
                          <a:spcPts val="0"/>
                        </a:spcBef>
                        <a:spcAft>
                          <a:spcPts val="0"/>
                        </a:spcAft>
                        <a:buClr>
                          <a:srgbClr val="000000"/>
                        </a:buClr>
                        <a:buSzPts val="500"/>
                        <a:buFont typeface="Arial"/>
                        <a:buNone/>
                      </a:pPr>
                      <a:endParaRPr sz="500" u="none" strike="noStrike" cap="none"/>
                    </a:p>
                  </a:txBody>
                  <a:tcPr marL="91450" marR="91450" marT="45725" marB="45725"/>
                </a:tc>
                <a:tc>
                  <a:txBody>
                    <a:bodyPr/>
                    <a:lstStyle/>
                    <a:p>
                      <a:pPr marL="0" marR="0" lvl="0" indent="0" algn="l" rtl="0">
                        <a:lnSpc>
                          <a:spcPct val="100000"/>
                        </a:lnSpc>
                        <a:spcBef>
                          <a:spcPts val="0"/>
                        </a:spcBef>
                        <a:spcAft>
                          <a:spcPts val="0"/>
                        </a:spcAft>
                        <a:buClr>
                          <a:srgbClr val="000000"/>
                        </a:buClr>
                        <a:buSzPts val="500"/>
                        <a:buFont typeface="Arial"/>
                        <a:buNone/>
                      </a:pPr>
                      <a:endParaRPr sz="500" u="none" strike="noStrike" cap="none"/>
                    </a:p>
                  </a:txBody>
                  <a:tcPr marL="91450" marR="91450" marT="45725" marB="45725"/>
                </a:tc>
                <a:tc>
                  <a:txBody>
                    <a:bodyPr/>
                    <a:lstStyle/>
                    <a:p>
                      <a:pPr marL="0" marR="0" lvl="0" indent="0" algn="l" rtl="0">
                        <a:lnSpc>
                          <a:spcPct val="100000"/>
                        </a:lnSpc>
                        <a:spcBef>
                          <a:spcPts val="0"/>
                        </a:spcBef>
                        <a:spcAft>
                          <a:spcPts val="0"/>
                        </a:spcAft>
                        <a:buClr>
                          <a:srgbClr val="000000"/>
                        </a:buClr>
                        <a:buSzPts val="500"/>
                        <a:buFont typeface="Arial"/>
                        <a:buNone/>
                      </a:pPr>
                      <a:endParaRPr sz="500" u="none" strike="noStrike" cap="none"/>
                    </a:p>
                  </a:txBody>
                  <a:tcPr marL="91450" marR="91450" marT="45725" marB="45725"/>
                </a:tc>
                <a:tc>
                  <a:txBody>
                    <a:bodyPr/>
                    <a:lstStyle/>
                    <a:p>
                      <a:pPr marL="0" marR="0" lvl="0" indent="0" algn="l" rtl="0">
                        <a:lnSpc>
                          <a:spcPct val="100000"/>
                        </a:lnSpc>
                        <a:spcBef>
                          <a:spcPts val="0"/>
                        </a:spcBef>
                        <a:spcAft>
                          <a:spcPts val="0"/>
                        </a:spcAft>
                        <a:buClr>
                          <a:srgbClr val="000000"/>
                        </a:buClr>
                        <a:buSzPts val="500"/>
                        <a:buFont typeface="Arial"/>
                        <a:buNone/>
                      </a:pPr>
                      <a:endParaRPr sz="500" u="none" strike="noStrike" cap="none"/>
                    </a:p>
                  </a:txBody>
                  <a:tcPr marL="91450" marR="91450" marT="45725" marB="45725"/>
                </a:tc>
                <a:tc>
                  <a:txBody>
                    <a:bodyPr/>
                    <a:lstStyle/>
                    <a:p>
                      <a:pPr marL="0" marR="0" lvl="0" indent="0" algn="l" rtl="0">
                        <a:lnSpc>
                          <a:spcPct val="100000"/>
                        </a:lnSpc>
                        <a:spcBef>
                          <a:spcPts val="0"/>
                        </a:spcBef>
                        <a:spcAft>
                          <a:spcPts val="0"/>
                        </a:spcAft>
                        <a:buClr>
                          <a:srgbClr val="000000"/>
                        </a:buClr>
                        <a:buSzPts val="500"/>
                        <a:buFont typeface="Arial"/>
                        <a:buNone/>
                      </a:pPr>
                      <a:endParaRPr sz="500" u="none" strike="noStrike" cap="none"/>
                    </a:p>
                  </a:txBody>
                  <a:tcPr marL="91450" marR="91450" marT="45725" marB="45725"/>
                </a:tc>
                <a:extLst>
                  <a:ext uri="{0D108BD9-81ED-4DB2-BD59-A6C34878D82A}">
                    <a16:rowId xmlns:a16="http://schemas.microsoft.com/office/drawing/2014/main" val="10005"/>
                  </a:ext>
                </a:extLst>
              </a:tr>
              <a:tr h="274325">
                <a:tc>
                  <a:txBody>
                    <a:bodyPr/>
                    <a:lstStyle/>
                    <a:p>
                      <a:pPr marL="0" marR="0" lvl="0" indent="0" algn="l" rtl="0">
                        <a:lnSpc>
                          <a:spcPct val="100000"/>
                        </a:lnSpc>
                        <a:spcBef>
                          <a:spcPts val="0"/>
                        </a:spcBef>
                        <a:spcAft>
                          <a:spcPts val="0"/>
                        </a:spcAft>
                        <a:buClr>
                          <a:srgbClr val="000000"/>
                        </a:buClr>
                        <a:buSzPts val="500"/>
                        <a:buFont typeface="Arial"/>
                        <a:buNone/>
                      </a:pPr>
                      <a:endParaRPr sz="500" u="none" strike="noStrike" cap="none"/>
                    </a:p>
                  </a:txBody>
                  <a:tcPr marL="91450" marR="91450" marT="45725" marB="45725"/>
                </a:tc>
                <a:tc>
                  <a:txBody>
                    <a:bodyPr/>
                    <a:lstStyle/>
                    <a:p>
                      <a:pPr marL="0" marR="0" lvl="0" indent="0" algn="l" rtl="0">
                        <a:lnSpc>
                          <a:spcPct val="100000"/>
                        </a:lnSpc>
                        <a:spcBef>
                          <a:spcPts val="0"/>
                        </a:spcBef>
                        <a:spcAft>
                          <a:spcPts val="0"/>
                        </a:spcAft>
                        <a:buClr>
                          <a:srgbClr val="000000"/>
                        </a:buClr>
                        <a:buSzPts val="500"/>
                        <a:buFont typeface="Arial"/>
                        <a:buNone/>
                      </a:pPr>
                      <a:endParaRPr sz="500" u="none" strike="noStrike" cap="none"/>
                    </a:p>
                  </a:txBody>
                  <a:tcPr marL="91450" marR="91450" marT="45725" marB="45725"/>
                </a:tc>
                <a:tc>
                  <a:txBody>
                    <a:bodyPr/>
                    <a:lstStyle/>
                    <a:p>
                      <a:pPr marL="0" marR="0" lvl="0" indent="0" algn="l" rtl="0">
                        <a:lnSpc>
                          <a:spcPct val="100000"/>
                        </a:lnSpc>
                        <a:spcBef>
                          <a:spcPts val="0"/>
                        </a:spcBef>
                        <a:spcAft>
                          <a:spcPts val="0"/>
                        </a:spcAft>
                        <a:buClr>
                          <a:srgbClr val="000000"/>
                        </a:buClr>
                        <a:buSzPts val="500"/>
                        <a:buFont typeface="Arial"/>
                        <a:buNone/>
                      </a:pPr>
                      <a:endParaRPr sz="500" u="none" strike="noStrike" cap="none"/>
                    </a:p>
                  </a:txBody>
                  <a:tcPr marL="91450" marR="91450" marT="45725" marB="45725"/>
                </a:tc>
                <a:tc>
                  <a:txBody>
                    <a:bodyPr/>
                    <a:lstStyle/>
                    <a:p>
                      <a:pPr marL="0" marR="0" lvl="0" indent="0" algn="l" rtl="0">
                        <a:lnSpc>
                          <a:spcPct val="100000"/>
                        </a:lnSpc>
                        <a:spcBef>
                          <a:spcPts val="0"/>
                        </a:spcBef>
                        <a:spcAft>
                          <a:spcPts val="0"/>
                        </a:spcAft>
                        <a:buClr>
                          <a:srgbClr val="000000"/>
                        </a:buClr>
                        <a:buSzPts val="500"/>
                        <a:buFont typeface="Arial"/>
                        <a:buNone/>
                      </a:pPr>
                      <a:endParaRPr sz="500" u="none" strike="noStrike" cap="none"/>
                    </a:p>
                  </a:txBody>
                  <a:tcPr marL="91450" marR="91450" marT="45725" marB="45725"/>
                </a:tc>
                <a:tc>
                  <a:txBody>
                    <a:bodyPr/>
                    <a:lstStyle/>
                    <a:p>
                      <a:pPr marL="0" marR="0" lvl="0" indent="0" algn="l" rtl="0">
                        <a:lnSpc>
                          <a:spcPct val="100000"/>
                        </a:lnSpc>
                        <a:spcBef>
                          <a:spcPts val="0"/>
                        </a:spcBef>
                        <a:spcAft>
                          <a:spcPts val="0"/>
                        </a:spcAft>
                        <a:buClr>
                          <a:srgbClr val="000000"/>
                        </a:buClr>
                        <a:buSzPts val="500"/>
                        <a:buFont typeface="Arial"/>
                        <a:buNone/>
                      </a:pPr>
                      <a:endParaRPr sz="500" u="none" strike="noStrike" cap="none"/>
                    </a:p>
                  </a:txBody>
                  <a:tcPr marL="91450" marR="91450" marT="45725" marB="45725"/>
                </a:tc>
                <a:extLst>
                  <a:ext uri="{0D108BD9-81ED-4DB2-BD59-A6C34878D82A}">
                    <a16:rowId xmlns:a16="http://schemas.microsoft.com/office/drawing/2014/main" val="10006"/>
                  </a:ext>
                </a:extLst>
              </a:tr>
              <a:tr h="274325">
                <a:tc>
                  <a:txBody>
                    <a:bodyPr/>
                    <a:lstStyle/>
                    <a:p>
                      <a:pPr marL="0" marR="0" lvl="0" indent="0" algn="l" rtl="0">
                        <a:lnSpc>
                          <a:spcPct val="100000"/>
                        </a:lnSpc>
                        <a:spcBef>
                          <a:spcPts val="0"/>
                        </a:spcBef>
                        <a:spcAft>
                          <a:spcPts val="0"/>
                        </a:spcAft>
                        <a:buClr>
                          <a:srgbClr val="000000"/>
                        </a:buClr>
                        <a:buSzPts val="500"/>
                        <a:buFont typeface="Arial"/>
                        <a:buNone/>
                      </a:pPr>
                      <a:endParaRPr sz="500" u="none" strike="noStrike" cap="none"/>
                    </a:p>
                  </a:txBody>
                  <a:tcPr marL="91450" marR="91450" marT="45725" marB="45725"/>
                </a:tc>
                <a:tc>
                  <a:txBody>
                    <a:bodyPr/>
                    <a:lstStyle/>
                    <a:p>
                      <a:pPr marL="0" marR="0" lvl="0" indent="0" algn="l" rtl="0">
                        <a:lnSpc>
                          <a:spcPct val="100000"/>
                        </a:lnSpc>
                        <a:spcBef>
                          <a:spcPts val="0"/>
                        </a:spcBef>
                        <a:spcAft>
                          <a:spcPts val="0"/>
                        </a:spcAft>
                        <a:buClr>
                          <a:srgbClr val="000000"/>
                        </a:buClr>
                        <a:buSzPts val="500"/>
                        <a:buFont typeface="Arial"/>
                        <a:buNone/>
                      </a:pPr>
                      <a:endParaRPr sz="500" u="none" strike="noStrike" cap="none"/>
                    </a:p>
                  </a:txBody>
                  <a:tcPr marL="91450" marR="91450" marT="45725" marB="45725"/>
                </a:tc>
                <a:tc>
                  <a:txBody>
                    <a:bodyPr/>
                    <a:lstStyle/>
                    <a:p>
                      <a:pPr marL="0" marR="0" lvl="0" indent="0" algn="l" rtl="0">
                        <a:lnSpc>
                          <a:spcPct val="100000"/>
                        </a:lnSpc>
                        <a:spcBef>
                          <a:spcPts val="0"/>
                        </a:spcBef>
                        <a:spcAft>
                          <a:spcPts val="0"/>
                        </a:spcAft>
                        <a:buClr>
                          <a:srgbClr val="000000"/>
                        </a:buClr>
                        <a:buSzPts val="500"/>
                        <a:buFont typeface="Arial"/>
                        <a:buNone/>
                      </a:pPr>
                      <a:endParaRPr sz="500" u="none" strike="noStrike" cap="none"/>
                    </a:p>
                  </a:txBody>
                  <a:tcPr marL="91450" marR="91450" marT="45725" marB="45725"/>
                </a:tc>
                <a:tc>
                  <a:txBody>
                    <a:bodyPr/>
                    <a:lstStyle/>
                    <a:p>
                      <a:pPr marL="0" marR="0" lvl="0" indent="0" algn="l" rtl="0">
                        <a:lnSpc>
                          <a:spcPct val="100000"/>
                        </a:lnSpc>
                        <a:spcBef>
                          <a:spcPts val="0"/>
                        </a:spcBef>
                        <a:spcAft>
                          <a:spcPts val="0"/>
                        </a:spcAft>
                        <a:buClr>
                          <a:srgbClr val="000000"/>
                        </a:buClr>
                        <a:buSzPts val="500"/>
                        <a:buFont typeface="Arial"/>
                        <a:buNone/>
                      </a:pPr>
                      <a:endParaRPr sz="500" u="none" strike="noStrike" cap="none"/>
                    </a:p>
                  </a:txBody>
                  <a:tcPr marL="91450" marR="91450" marT="45725" marB="45725"/>
                </a:tc>
                <a:tc>
                  <a:txBody>
                    <a:bodyPr/>
                    <a:lstStyle/>
                    <a:p>
                      <a:pPr marL="0" marR="0" lvl="0" indent="0" algn="l" rtl="0">
                        <a:lnSpc>
                          <a:spcPct val="100000"/>
                        </a:lnSpc>
                        <a:spcBef>
                          <a:spcPts val="0"/>
                        </a:spcBef>
                        <a:spcAft>
                          <a:spcPts val="0"/>
                        </a:spcAft>
                        <a:buClr>
                          <a:srgbClr val="000000"/>
                        </a:buClr>
                        <a:buSzPts val="500"/>
                        <a:buFont typeface="Arial"/>
                        <a:buNone/>
                      </a:pPr>
                      <a:endParaRPr sz="500" u="none" strike="noStrike" cap="none"/>
                    </a:p>
                  </a:txBody>
                  <a:tcPr marL="91450" marR="91450" marT="45725" marB="45725"/>
                </a:tc>
                <a:extLst>
                  <a:ext uri="{0D108BD9-81ED-4DB2-BD59-A6C34878D82A}">
                    <a16:rowId xmlns:a16="http://schemas.microsoft.com/office/drawing/2014/main" val="10007"/>
                  </a:ext>
                </a:extLst>
              </a:tr>
            </a:tbl>
          </a:graphicData>
        </a:graphic>
      </p:graphicFrame>
      <p:sp>
        <p:nvSpPr>
          <p:cNvPr id="402" name="Google Shape;402;p16"/>
          <p:cNvSpPr txBox="1"/>
          <p:nvPr/>
        </p:nvSpPr>
        <p:spPr>
          <a:xfrm>
            <a:off x="4389120" y="2078850"/>
            <a:ext cx="2240280" cy="461665"/>
          </a:xfrm>
          <a:prstGeom prst="rect">
            <a:avLst/>
          </a:prstGeom>
          <a:noFill/>
          <a:ln>
            <a:noFill/>
          </a:ln>
        </p:spPr>
        <p:txBody>
          <a:bodyPr spcFirstLastPara="1" wrap="square" lIns="91425" tIns="45700" rIns="91425" bIns="45700" anchor="t" anchorCtr="0">
            <a:noAutofit/>
          </a:bodyPr>
          <a:lstStyle/>
          <a:p>
            <a:pPr marL="0" marR="0" lvl="0" indent="0" algn="ctr" rtl="0">
              <a:lnSpc>
                <a:spcPct val="100000"/>
              </a:lnSpc>
              <a:spcBef>
                <a:spcPts val="0"/>
              </a:spcBef>
              <a:spcAft>
                <a:spcPts val="0"/>
              </a:spcAft>
              <a:buClr>
                <a:srgbClr val="000000"/>
              </a:buClr>
              <a:buSzPts val="2400"/>
              <a:buFont typeface="Arial"/>
              <a:buNone/>
            </a:pPr>
            <a:r>
              <a:rPr lang="en-US" sz="2400" b="1" i="0" u="none" strike="noStrike" cap="none">
                <a:solidFill>
                  <a:schemeClr val="dk1"/>
                </a:solidFill>
                <a:latin typeface="Calibri"/>
                <a:ea typeface="Calibri"/>
                <a:cs typeface="Calibri"/>
                <a:sym typeface="Calibri"/>
              </a:rPr>
              <a:t>L2$</a:t>
            </a:r>
            <a:endParaRPr sz="2400" b="1" i="0" u="none" strike="noStrike" cap="none">
              <a:solidFill>
                <a:schemeClr val="dk1"/>
              </a:solidFill>
              <a:latin typeface="Calibri"/>
              <a:ea typeface="Calibri"/>
              <a:cs typeface="Calibri"/>
              <a:sym typeface="Calibri"/>
            </a:endParaRPr>
          </a:p>
        </p:txBody>
      </p:sp>
      <p:graphicFrame>
        <p:nvGraphicFramePr>
          <p:cNvPr id="403" name="Google Shape;403;p16"/>
          <p:cNvGraphicFramePr/>
          <p:nvPr/>
        </p:nvGraphicFramePr>
        <p:xfrm>
          <a:off x="7680960" y="1941690"/>
          <a:ext cx="911375" cy="1463000"/>
        </p:xfrm>
        <a:graphic>
          <a:graphicData uri="http://schemas.openxmlformats.org/drawingml/2006/table">
            <a:tbl>
              <a:tblPr firstRow="1" bandRow="1">
                <a:noFill/>
              </a:tblPr>
              <a:tblGrid>
                <a:gridCol w="911375">
                  <a:extLst>
                    <a:ext uri="{9D8B030D-6E8A-4147-A177-3AD203B41FA5}">
                      <a16:colId xmlns:a16="http://schemas.microsoft.com/office/drawing/2014/main" val="20000"/>
                    </a:ext>
                  </a:extLst>
                </a:gridCol>
              </a:tblGrid>
              <a:tr h="292600">
                <a:tc>
                  <a:txBody>
                    <a:bodyPr/>
                    <a:lstStyle/>
                    <a:p>
                      <a:pPr marL="0" marR="0" lvl="0" indent="0" algn="l" rtl="0">
                        <a:lnSpc>
                          <a:spcPct val="100000"/>
                        </a:lnSpc>
                        <a:spcBef>
                          <a:spcPts val="0"/>
                        </a:spcBef>
                        <a:spcAft>
                          <a:spcPts val="0"/>
                        </a:spcAft>
                        <a:buClr>
                          <a:srgbClr val="000000"/>
                        </a:buClr>
                        <a:buSzPts val="500"/>
                        <a:buFont typeface="Arial"/>
                        <a:buNone/>
                      </a:pPr>
                      <a:endParaRPr sz="500" u="none" strike="noStrike" cap="none"/>
                    </a:p>
                  </a:txBody>
                  <a:tcPr marL="91450" marR="91450" marT="45725" marB="45725"/>
                </a:tc>
                <a:extLst>
                  <a:ext uri="{0D108BD9-81ED-4DB2-BD59-A6C34878D82A}">
                    <a16:rowId xmlns:a16="http://schemas.microsoft.com/office/drawing/2014/main" val="10000"/>
                  </a:ext>
                </a:extLst>
              </a:tr>
              <a:tr h="292600">
                <a:tc>
                  <a:txBody>
                    <a:bodyPr/>
                    <a:lstStyle/>
                    <a:p>
                      <a:pPr marL="0" marR="0" lvl="0" indent="0" algn="l" rtl="0">
                        <a:lnSpc>
                          <a:spcPct val="100000"/>
                        </a:lnSpc>
                        <a:spcBef>
                          <a:spcPts val="0"/>
                        </a:spcBef>
                        <a:spcAft>
                          <a:spcPts val="0"/>
                        </a:spcAft>
                        <a:buClr>
                          <a:srgbClr val="000000"/>
                        </a:buClr>
                        <a:buSzPts val="500"/>
                        <a:buFont typeface="Arial"/>
                        <a:buNone/>
                      </a:pPr>
                      <a:endParaRPr sz="500" u="none" strike="noStrike" cap="none"/>
                    </a:p>
                  </a:txBody>
                  <a:tcPr marL="91450" marR="91450" marT="45725" marB="45725"/>
                </a:tc>
                <a:extLst>
                  <a:ext uri="{0D108BD9-81ED-4DB2-BD59-A6C34878D82A}">
                    <a16:rowId xmlns:a16="http://schemas.microsoft.com/office/drawing/2014/main" val="10001"/>
                  </a:ext>
                </a:extLst>
              </a:tr>
              <a:tr h="292600">
                <a:tc>
                  <a:txBody>
                    <a:bodyPr/>
                    <a:lstStyle/>
                    <a:p>
                      <a:pPr marL="0" marR="0" lvl="0" indent="0" algn="l" rtl="0">
                        <a:lnSpc>
                          <a:spcPct val="100000"/>
                        </a:lnSpc>
                        <a:spcBef>
                          <a:spcPts val="0"/>
                        </a:spcBef>
                        <a:spcAft>
                          <a:spcPts val="0"/>
                        </a:spcAft>
                        <a:buClr>
                          <a:srgbClr val="000000"/>
                        </a:buClr>
                        <a:buSzPts val="500"/>
                        <a:buFont typeface="Arial"/>
                        <a:buNone/>
                      </a:pPr>
                      <a:endParaRPr sz="500" u="none" strike="noStrike" cap="none"/>
                    </a:p>
                  </a:txBody>
                  <a:tcPr marL="91450" marR="91450" marT="45725" marB="45725"/>
                </a:tc>
                <a:extLst>
                  <a:ext uri="{0D108BD9-81ED-4DB2-BD59-A6C34878D82A}">
                    <a16:rowId xmlns:a16="http://schemas.microsoft.com/office/drawing/2014/main" val="10002"/>
                  </a:ext>
                </a:extLst>
              </a:tr>
              <a:tr h="292600">
                <a:tc>
                  <a:txBody>
                    <a:bodyPr/>
                    <a:lstStyle/>
                    <a:p>
                      <a:pPr marL="0" marR="0" lvl="0" indent="0" algn="l" rtl="0">
                        <a:lnSpc>
                          <a:spcPct val="100000"/>
                        </a:lnSpc>
                        <a:spcBef>
                          <a:spcPts val="0"/>
                        </a:spcBef>
                        <a:spcAft>
                          <a:spcPts val="0"/>
                        </a:spcAft>
                        <a:buClr>
                          <a:srgbClr val="000000"/>
                        </a:buClr>
                        <a:buSzPts val="500"/>
                        <a:buFont typeface="Arial"/>
                        <a:buNone/>
                      </a:pPr>
                      <a:endParaRPr sz="500" u="none" strike="noStrike" cap="none"/>
                    </a:p>
                  </a:txBody>
                  <a:tcPr marL="91450" marR="91450" marT="45725" marB="45725"/>
                </a:tc>
                <a:extLst>
                  <a:ext uri="{0D108BD9-81ED-4DB2-BD59-A6C34878D82A}">
                    <a16:rowId xmlns:a16="http://schemas.microsoft.com/office/drawing/2014/main" val="10003"/>
                  </a:ext>
                </a:extLst>
              </a:tr>
              <a:tr h="292600">
                <a:tc>
                  <a:txBody>
                    <a:bodyPr/>
                    <a:lstStyle/>
                    <a:p>
                      <a:pPr marL="0" marR="0" lvl="0" indent="0" algn="l" rtl="0">
                        <a:lnSpc>
                          <a:spcPct val="100000"/>
                        </a:lnSpc>
                        <a:spcBef>
                          <a:spcPts val="0"/>
                        </a:spcBef>
                        <a:spcAft>
                          <a:spcPts val="0"/>
                        </a:spcAft>
                        <a:buClr>
                          <a:srgbClr val="000000"/>
                        </a:buClr>
                        <a:buSzPts val="500"/>
                        <a:buFont typeface="Arial"/>
                        <a:buNone/>
                      </a:pPr>
                      <a:endParaRPr sz="500" u="none" strike="noStrike" cap="none"/>
                    </a:p>
                  </a:txBody>
                  <a:tcPr marL="91450" marR="91450" marT="45725" marB="45725"/>
                </a:tc>
                <a:extLst>
                  <a:ext uri="{0D108BD9-81ED-4DB2-BD59-A6C34878D82A}">
                    <a16:rowId xmlns:a16="http://schemas.microsoft.com/office/drawing/2014/main" val="10004"/>
                  </a:ext>
                </a:extLst>
              </a:tr>
            </a:tbl>
          </a:graphicData>
        </a:graphic>
      </p:graphicFrame>
      <p:graphicFrame>
        <p:nvGraphicFramePr>
          <p:cNvPr id="404" name="Google Shape;404;p16"/>
          <p:cNvGraphicFramePr/>
          <p:nvPr/>
        </p:nvGraphicFramePr>
        <p:xfrm>
          <a:off x="7680960" y="4502010"/>
          <a:ext cx="911375" cy="1463000"/>
        </p:xfrm>
        <a:graphic>
          <a:graphicData uri="http://schemas.openxmlformats.org/drawingml/2006/table">
            <a:tbl>
              <a:tblPr firstRow="1" bandRow="1">
                <a:noFill/>
              </a:tblPr>
              <a:tblGrid>
                <a:gridCol w="911375">
                  <a:extLst>
                    <a:ext uri="{9D8B030D-6E8A-4147-A177-3AD203B41FA5}">
                      <a16:colId xmlns:a16="http://schemas.microsoft.com/office/drawing/2014/main" val="20000"/>
                    </a:ext>
                  </a:extLst>
                </a:gridCol>
              </a:tblGrid>
              <a:tr h="292600">
                <a:tc>
                  <a:txBody>
                    <a:bodyPr/>
                    <a:lstStyle/>
                    <a:p>
                      <a:pPr marL="0" marR="0" lvl="0" indent="0" algn="l" rtl="0">
                        <a:lnSpc>
                          <a:spcPct val="100000"/>
                        </a:lnSpc>
                        <a:spcBef>
                          <a:spcPts val="0"/>
                        </a:spcBef>
                        <a:spcAft>
                          <a:spcPts val="0"/>
                        </a:spcAft>
                        <a:buClr>
                          <a:srgbClr val="000000"/>
                        </a:buClr>
                        <a:buSzPts val="500"/>
                        <a:buFont typeface="Arial"/>
                        <a:buNone/>
                      </a:pPr>
                      <a:endParaRPr sz="500" u="none" strike="noStrike" cap="none"/>
                    </a:p>
                  </a:txBody>
                  <a:tcPr marL="91450" marR="91450" marT="45725" marB="45725"/>
                </a:tc>
                <a:extLst>
                  <a:ext uri="{0D108BD9-81ED-4DB2-BD59-A6C34878D82A}">
                    <a16:rowId xmlns:a16="http://schemas.microsoft.com/office/drawing/2014/main" val="10000"/>
                  </a:ext>
                </a:extLst>
              </a:tr>
              <a:tr h="292600">
                <a:tc>
                  <a:txBody>
                    <a:bodyPr/>
                    <a:lstStyle/>
                    <a:p>
                      <a:pPr marL="0" marR="0" lvl="0" indent="0" algn="l" rtl="0">
                        <a:lnSpc>
                          <a:spcPct val="100000"/>
                        </a:lnSpc>
                        <a:spcBef>
                          <a:spcPts val="0"/>
                        </a:spcBef>
                        <a:spcAft>
                          <a:spcPts val="0"/>
                        </a:spcAft>
                        <a:buClr>
                          <a:srgbClr val="000000"/>
                        </a:buClr>
                        <a:buSzPts val="500"/>
                        <a:buFont typeface="Arial"/>
                        <a:buNone/>
                      </a:pPr>
                      <a:endParaRPr sz="500" u="none" strike="noStrike" cap="none"/>
                    </a:p>
                  </a:txBody>
                  <a:tcPr marL="91450" marR="91450" marT="45725" marB="45725"/>
                </a:tc>
                <a:extLst>
                  <a:ext uri="{0D108BD9-81ED-4DB2-BD59-A6C34878D82A}">
                    <a16:rowId xmlns:a16="http://schemas.microsoft.com/office/drawing/2014/main" val="10001"/>
                  </a:ext>
                </a:extLst>
              </a:tr>
              <a:tr h="292600">
                <a:tc>
                  <a:txBody>
                    <a:bodyPr/>
                    <a:lstStyle/>
                    <a:p>
                      <a:pPr marL="0" marR="0" lvl="0" indent="0" algn="l" rtl="0">
                        <a:lnSpc>
                          <a:spcPct val="100000"/>
                        </a:lnSpc>
                        <a:spcBef>
                          <a:spcPts val="0"/>
                        </a:spcBef>
                        <a:spcAft>
                          <a:spcPts val="0"/>
                        </a:spcAft>
                        <a:buClr>
                          <a:srgbClr val="000000"/>
                        </a:buClr>
                        <a:buSzPts val="500"/>
                        <a:buFont typeface="Arial"/>
                        <a:buNone/>
                      </a:pPr>
                      <a:endParaRPr sz="500" u="none" strike="noStrike" cap="none"/>
                    </a:p>
                  </a:txBody>
                  <a:tcPr marL="91450" marR="91450" marT="45725" marB="45725"/>
                </a:tc>
                <a:extLst>
                  <a:ext uri="{0D108BD9-81ED-4DB2-BD59-A6C34878D82A}">
                    <a16:rowId xmlns:a16="http://schemas.microsoft.com/office/drawing/2014/main" val="10002"/>
                  </a:ext>
                </a:extLst>
              </a:tr>
              <a:tr h="292600">
                <a:tc>
                  <a:txBody>
                    <a:bodyPr/>
                    <a:lstStyle/>
                    <a:p>
                      <a:pPr marL="0" marR="0" lvl="0" indent="0" algn="l" rtl="0">
                        <a:lnSpc>
                          <a:spcPct val="100000"/>
                        </a:lnSpc>
                        <a:spcBef>
                          <a:spcPts val="0"/>
                        </a:spcBef>
                        <a:spcAft>
                          <a:spcPts val="0"/>
                        </a:spcAft>
                        <a:buClr>
                          <a:srgbClr val="000000"/>
                        </a:buClr>
                        <a:buSzPts val="500"/>
                        <a:buFont typeface="Arial"/>
                        <a:buNone/>
                      </a:pPr>
                      <a:endParaRPr sz="500" u="none" strike="noStrike" cap="none"/>
                    </a:p>
                  </a:txBody>
                  <a:tcPr marL="91450" marR="91450" marT="45725" marB="45725"/>
                </a:tc>
                <a:extLst>
                  <a:ext uri="{0D108BD9-81ED-4DB2-BD59-A6C34878D82A}">
                    <a16:rowId xmlns:a16="http://schemas.microsoft.com/office/drawing/2014/main" val="10003"/>
                  </a:ext>
                </a:extLst>
              </a:tr>
              <a:tr h="292600">
                <a:tc>
                  <a:txBody>
                    <a:bodyPr/>
                    <a:lstStyle/>
                    <a:p>
                      <a:pPr marL="0" marR="0" lvl="0" indent="0" algn="l" rtl="0">
                        <a:lnSpc>
                          <a:spcPct val="100000"/>
                        </a:lnSpc>
                        <a:spcBef>
                          <a:spcPts val="0"/>
                        </a:spcBef>
                        <a:spcAft>
                          <a:spcPts val="0"/>
                        </a:spcAft>
                        <a:buClr>
                          <a:srgbClr val="000000"/>
                        </a:buClr>
                        <a:buSzPts val="500"/>
                        <a:buFont typeface="Arial"/>
                        <a:buNone/>
                      </a:pPr>
                      <a:endParaRPr sz="500" u="none" strike="noStrike" cap="none"/>
                    </a:p>
                  </a:txBody>
                  <a:tcPr marL="91450" marR="91450" marT="45725" marB="45725"/>
                </a:tc>
                <a:extLst>
                  <a:ext uri="{0D108BD9-81ED-4DB2-BD59-A6C34878D82A}">
                    <a16:rowId xmlns:a16="http://schemas.microsoft.com/office/drawing/2014/main" val="10004"/>
                  </a:ext>
                </a:extLst>
              </a:tr>
            </a:tbl>
          </a:graphicData>
        </a:graphic>
      </p:graphicFrame>
      <p:sp>
        <p:nvSpPr>
          <p:cNvPr id="405" name="Google Shape;405;p16"/>
          <p:cNvSpPr txBox="1"/>
          <p:nvPr/>
        </p:nvSpPr>
        <p:spPr>
          <a:xfrm>
            <a:off x="7132320" y="1530210"/>
            <a:ext cx="2011680" cy="457200"/>
          </a:xfrm>
          <a:prstGeom prst="rect">
            <a:avLst/>
          </a:prstGeom>
          <a:noFill/>
          <a:ln>
            <a:noFill/>
          </a:ln>
        </p:spPr>
        <p:txBody>
          <a:bodyPr spcFirstLastPara="1" wrap="square" lIns="91425" tIns="45700" rIns="91425" bIns="45700" anchor="t" anchorCtr="0">
            <a:noAutofit/>
          </a:bodyPr>
          <a:lstStyle/>
          <a:p>
            <a:pPr marL="0" marR="0" lvl="0" indent="0" algn="ctr" rtl="0">
              <a:lnSpc>
                <a:spcPct val="100000"/>
              </a:lnSpc>
              <a:spcBef>
                <a:spcPts val="0"/>
              </a:spcBef>
              <a:spcAft>
                <a:spcPts val="0"/>
              </a:spcAft>
              <a:buClr>
                <a:srgbClr val="000000"/>
              </a:buClr>
              <a:buSzPts val="2400"/>
              <a:buFont typeface="Arial"/>
              <a:buNone/>
            </a:pPr>
            <a:r>
              <a:rPr lang="en-US" sz="2400" b="1" i="0" u="none" strike="noStrike" cap="none">
                <a:solidFill>
                  <a:schemeClr val="dk1"/>
                </a:solidFill>
                <a:latin typeface="Calibri"/>
                <a:ea typeface="Calibri"/>
                <a:cs typeface="Calibri"/>
                <a:sym typeface="Calibri"/>
              </a:rPr>
              <a:t>Main Memory</a:t>
            </a:r>
            <a:endParaRPr sz="2400" b="1" i="0" u="none" strike="noStrike" cap="none">
              <a:solidFill>
                <a:schemeClr val="dk1"/>
              </a:solidFill>
              <a:latin typeface="Calibri"/>
              <a:ea typeface="Calibri"/>
              <a:cs typeface="Calibri"/>
              <a:sym typeface="Calibri"/>
            </a:endParaRPr>
          </a:p>
        </p:txBody>
      </p:sp>
      <p:sp>
        <p:nvSpPr>
          <p:cNvPr id="406" name="Google Shape;406;p16"/>
          <p:cNvSpPr txBox="1"/>
          <p:nvPr/>
        </p:nvSpPr>
        <p:spPr>
          <a:xfrm>
            <a:off x="8046720" y="3404730"/>
            <a:ext cx="182880" cy="1016560"/>
          </a:xfrm>
          <a:prstGeom prst="rect">
            <a:avLst/>
          </a:prstGeom>
          <a:noFill/>
          <a:ln>
            <a:noFill/>
          </a:ln>
        </p:spPr>
        <p:txBody>
          <a:bodyPr spcFirstLastPara="1" wrap="square" lIns="91425" tIns="45700" rIns="91425" bIns="45700" anchor="t" anchorCtr="0">
            <a:noAutofit/>
          </a:bodyPr>
          <a:lstStyle/>
          <a:p>
            <a:pPr marL="0" marR="0" lvl="0" indent="0" algn="ctr" rtl="0">
              <a:lnSpc>
                <a:spcPct val="70000"/>
              </a:lnSpc>
              <a:spcBef>
                <a:spcPts val="0"/>
              </a:spcBef>
              <a:spcAft>
                <a:spcPts val="0"/>
              </a:spcAft>
              <a:buClr>
                <a:srgbClr val="000000"/>
              </a:buClr>
              <a:buSzPts val="2800"/>
              <a:buFont typeface="Arial"/>
              <a:buNone/>
            </a:pPr>
            <a:r>
              <a:rPr lang="en-US" sz="2800" b="0" i="0" u="none" strike="noStrike" cap="none">
                <a:solidFill>
                  <a:schemeClr val="dk1"/>
                </a:solidFill>
                <a:latin typeface="Calibri"/>
                <a:ea typeface="Calibri"/>
                <a:cs typeface="Calibri"/>
                <a:sym typeface="Calibri"/>
              </a:rPr>
              <a:t>.</a:t>
            </a:r>
            <a:endParaRPr sz="1400" b="0" i="0" u="none" strike="noStrike" cap="none">
              <a:solidFill>
                <a:srgbClr val="000000"/>
              </a:solidFill>
              <a:latin typeface="Arial"/>
              <a:ea typeface="Arial"/>
              <a:cs typeface="Arial"/>
              <a:sym typeface="Arial"/>
            </a:endParaRPr>
          </a:p>
          <a:p>
            <a:pPr marL="0" marR="0" lvl="0" indent="0" algn="ctr" rtl="0">
              <a:lnSpc>
                <a:spcPct val="70000"/>
              </a:lnSpc>
              <a:spcBef>
                <a:spcPts val="0"/>
              </a:spcBef>
              <a:spcAft>
                <a:spcPts val="0"/>
              </a:spcAft>
              <a:buClr>
                <a:srgbClr val="000000"/>
              </a:buClr>
              <a:buSzPts val="2800"/>
              <a:buFont typeface="Arial"/>
              <a:buNone/>
            </a:pPr>
            <a:r>
              <a:rPr lang="en-US" sz="2800" b="0" i="0" u="none" strike="noStrike" cap="none">
                <a:solidFill>
                  <a:schemeClr val="dk1"/>
                </a:solidFill>
                <a:latin typeface="Calibri"/>
                <a:ea typeface="Calibri"/>
                <a:cs typeface="Calibri"/>
                <a:sym typeface="Calibri"/>
              </a:rPr>
              <a:t>.</a:t>
            </a:r>
            <a:endParaRPr sz="1400" b="0" i="0" u="none" strike="noStrike" cap="none">
              <a:solidFill>
                <a:srgbClr val="000000"/>
              </a:solidFill>
              <a:latin typeface="Arial"/>
              <a:ea typeface="Arial"/>
              <a:cs typeface="Arial"/>
              <a:sym typeface="Arial"/>
            </a:endParaRPr>
          </a:p>
          <a:p>
            <a:pPr marL="0" marR="0" lvl="0" indent="0" algn="ctr" rtl="0">
              <a:lnSpc>
                <a:spcPct val="70000"/>
              </a:lnSpc>
              <a:spcBef>
                <a:spcPts val="0"/>
              </a:spcBef>
              <a:spcAft>
                <a:spcPts val="0"/>
              </a:spcAft>
              <a:buClr>
                <a:srgbClr val="000000"/>
              </a:buClr>
              <a:buSzPts val="2800"/>
              <a:buFont typeface="Arial"/>
              <a:buNone/>
            </a:pPr>
            <a:r>
              <a:rPr lang="en-US" sz="2800" b="0" i="0" u="none" strike="noStrike" cap="none">
                <a:solidFill>
                  <a:schemeClr val="dk1"/>
                </a:solidFill>
                <a:latin typeface="Calibri"/>
                <a:ea typeface="Calibri"/>
                <a:cs typeface="Calibri"/>
                <a:sym typeface="Calibri"/>
              </a:rPr>
              <a:t>.</a:t>
            </a:r>
            <a:endParaRPr sz="2800" b="0" i="0" u="none" strike="noStrike" cap="none">
              <a:solidFill>
                <a:schemeClr val="dk1"/>
              </a:solidFill>
              <a:latin typeface="Calibri"/>
              <a:ea typeface="Calibri"/>
              <a:cs typeface="Calibri"/>
              <a:sym typeface="Calibri"/>
            </a:endParaRPr>
          </a:p>
        </p:txBody>
      </p:sp>
      <p:graphicFrame>
        <p:nvGraphicFramePr>
          <p:cNvPr id="407" name="Google Shape;407;p16"/>
          <p:cNvGraphicFramePr/>
          <p:nvPr/>
        </p:nvGraphicFramePr>
        <p:xfrm>
          <a:off x="548640" y="3313290"/>
          <a:ext cx="548650" cy="548650"/>
        </p:xfrm>
        <a:graphic>
          <a:graphicData uri="http://schemas.openxmlformats.org/drawingml/2006/table">
            <a:tbl>
              <a:tblPr firstRow="1" bandRow="1">
                <a:noFill/>
              </a:tblPr>
              <a:tblGrid>
                <a:gridCol w="548650">
                  <a:extLst>
                    <a:ext uri="{9D8B030D-6E8A-4147-A177-3AD203B41FA5}">
                      <a16:colId xmlns:a16="http://schemas.microsoft.com/office/drawing/2014/main" val="20000"/>
                    </a:ext>
                  </a:extLst>
                </a:gridCol>
              </a:tblGrid>
              <a:tr h="548650">
                <a:tc>
                  <a:txBody>
                    <a:bodyPr/>
                    <a:lstStyle/>
                    <a:p>
                      <a:pPr marL="0" marR="0" lvl="0" indent="0" algn="l" rtl="0">
                        <a:lnSpc>
                          <a:spcPct val="100000"/>
                        </a:lnSpc>
                        <a:spcBef>
                          <a:spcPts val="0"/>
                        </a:spcBef>
                        <a:spcAft>
                          <a:spcPts val="0"/>
                        </a:spcAft>
                        <a:buClr>
                          <a:srgbClr val="000000"/>
                        </a:buClr>
                        <a:buSzPts val="1800"/>
                        <a:buFont typeface="Arial"/>
                        <a:buNone/>
                      </a:pPr>
                      <a:endParaRPr sz="1800" u="none" strike="noStrike" cap="none"/>
                    </a:p>
                  </a:txBody>
                  <a:tcPr marL="91450" marR="91450" marT="45725" marB="45725"/>
                </a:tc>
                <a:extLst>
                  <a:ext uri="{0D108BD9-81ED-4DB2-BD59-A6C34878D82A}">
                    <a16:rowId xmlns:a16="http://schemas.microsoft.com/office/drawing/2014/main" val="10000"/>
                  </a:ext>
                </a:extLst>
              </a:tr>
            </a:tbl>
          </a:graphicData>
        </a:graphic>
      </p:graphicFrame>
      <p:sp>
        <p:nvSpPr>
          <p:cNvPr id="408" name="Google Shape;408;p16"/>
          <p:cNvSpPr txBox="1"/>
          <p:nvPr/>
        </p:nvSpPr>
        <p:spPr>
          <a:xfrm>
            <a:off x="548640" y="2901810"/>
            <a:ext cx="548640" cy="369332"/>
          </a:xfrm>
          <a:prstGeom prst="rect">
            <a:avLst/>
          </a:prstGeom>
          <a:noFill/>
          <a:ln>
            <a:noFill/>
          </a:ln>
        </p:spPr>
        <p:txBody>
          <a:bodyPr spcFirstLastPara="1" wrap="square" lIns="0" tIns="45700" rIns="0" bIns="45700" anchor="t" anchorCtr="0">
            <a:noAutofit/>
          </a:bodyPr>
          <a:lstStyle/>
          <a:p>
            <a:pPr marL="0" marR="0" lvl="0" indent="0" algn="ctr" rtl="0">
              <a:lnSpc>
                <a:spcPct val="100000"/>
              </a:lnSpc>
              <a:spcBef>
                <a:spcPts val="0"/>
              </a:spcBef>
              <a:spcAft>
                <a:spcPts val="0"/>
              </a:spcAft>
              <a:buClr>
                <a:srgbClr val="000000"/>
              </a:buClr>
              <a:buSzPts val="2400"/>
              <a:buFont typeface="Arial"/>
              <a:buNone/>
            </a:pPr>
            <a:r>
              <a:rPr lang="en-US" sz="2400" b="1" i="0" u="none" strike="noStrike" cap="none">
                <a:solidFill>
                  <a:schemeClr val="dk1"/>
                </a:solidFill>
                <a:latin typeface="Calibri"/>
                <a:ea typeface="Calibri"/>
                <a:cs typeface="Calibri"/>
                <a:sym typeface="Calibri"/>
              </a:rPr>
              <a:t>CPU</a:t>
            </a:r>
            <a:endParaRPr sz="2400" b="1" i="0" u="none" strike="noStrike" cap="none">
              <a:solidFill>
                <a:schemeClr val="dk1"/>
              </a:solidFill>
              <a:latin typeface="Calibri"/>
              <a:ea typeface="Calibri"/>
              <a:cs typeface="Calibri"/>
              <a:sym typeface="Calibri"/>
            </a:endParaRPr>
          </a:p>
        </p:txBody>
      </p:sp>
      <p:grpSp>
        <p:nvGrpSpPr>
          <p:cNvPr id="409" name="Google Shape;409;p16"/>
          <p:cNvGrpSpPr/>
          <p:nvPr/>
        </p:nvGrpSpPr>
        <p:grpSpPr>
          <a:xfrm>
            <a:off x="1188720" y="3023730"/>
            <a:ext cx="822960" cy="565389"/>
            <a:chOff x="1188720" y="2910840"/>
            <a:chExt cx="822960" cy="565389"/>
          </a:xfrm>
        </p:grpSpPr>
        <p:cxnSp>
          <p:nvCxnSpPr>
            <p:cNvPr id="410" name="Google Shape;410;p16"/>
            <p:cNvCxnSpPr/>
            <p:nvPr/>
          </p:nvCxnSpPr>
          <p:spPr>
            <a:xfrm>
              <a:off x="1188720" y="3474720"/>
              <a:ext cx="822960" cy="1509"/>
            </a:xfrm>
            <a:prstGeom prst="straightConnector1">
              <a:avLst/>
            </a:prstGeom>
            <a:noFill/>
            <a:ln w="25400" cap="flat" cmpd="sng">
              <a:solidFill>
                <a:schemeClr val="accent4"/>
              </a:solidFill>
              <a:prstDash val="solid"/>
              <a:round/>
              <a:headEnd type="none" w="sm" len="sm"/>
              <a:tailEnd type="triangle" w="lg" len="lg"/>
            </a:ln>
            <a:effectLst>
              <a:outerShdw blurRad="40000" dist="20000" dir="5400000" rotWithShape="0">
                <a:srgbClr val="000000">
                  <a:alpha val="37254"/>
                </a:srgbClr>
              </a:outerShdw>
            </a:effectLst>
          </p:spPr>
        </p:cxnSp>
        <p:sp>
          <p:nvSpPr>
            <p:cNvPr id="411" name="Google Shape;411;p16"/>
            <p:cNvSpPr txBox="1"/>
            <p:nvPr/>
          </p:nvSpPr>
          <p:spPr>
            <a:xfrm>
              <a:off x="1188720" y="2910840"/>
              <a:ext cx="822900" cy="492300"/>
            </a:xfrm>
            <a:prstGeom prst="rect">
              <a:avLst/>
            </a:prstGeom>
            <a:noFill/>
            <a:ln>
              <a:noFill/>
            </a:ln>
          </p:spPr>
          <p:txBody>
            <a:bodyPr spcFirstLastPara="1" wrap="square" lIns="0" tIns="0" rIns="0" bIns="0" anchor="t" anchorCtr="0">
              <a:noAutofit/>
            </a:bodyPr>
            <a:lstStyle/>
            <a:p>
              <a:pPr marL="0" marR="0" lvl="0" indent="0" algn="ctr" rtl="0">
                <a:lnSpc>
                  <a:spcPct val="70000"/>
                </a:lnSpc>
                <a:spcBef>
                  <a:spcPts val="0"/>
                </a:spcBef>
                <a:spcAft>
                  <a:spcPts val="0"/>
                </a:spcAft>
                <a:buClr>
                  <a:srgbClr val="000000"/>
                </a:buClr>
                <a:buSzPts val="1800"/>
                <a:buFont typeface="Arial"/>
                <a:buNone/>
              </a:pPr>
              <a:r>
                <a:rPr lang="en-US" sz="1800" b="0" i="0" u="none" strike="noStrike" cap="none">
                  <a:solidFill>
                    <a:schemeClr val="accent4"/>
                  </a:solidFill>
                  <a:latin typeface="Calibri"/>
                  <a:ea typeface="Calibri"/>
                  <a:cs typeface="Calibri"/>
                  <a:sym typeface="Calibri"/>
                </a:rPr>
                <a:t>Memory</a:t>
              </a:r>
              <a:endParaRPr sz="1400" b="0" i="0" u="none" strike="noStrike" cap="none">
                <a:solidFill>
                  <a:srgbClr val="000000"/>
                </a:solidFill>
                <a:latin typeface="Arial"/>
                <a:ea typeface="Arial"/>
                <a:cs typeface="Arial"/>
                <a:sym typeface="Arial"/>
              </a:endParaRPr>
            </a:p>
            <a:p>
              <a:pPr marL="0" marR="0" lvl="0" indent="0" algn="ctr" rtl="0">
                <a:lnSpc>
                  <a:spcPct val="70000"/>
                </a:lnSpc>
                <a:spcBef>
                  <a:spcPts val="0"/>
                </a:spcBef>
                <a:spcAft>
                  <a:spcPts val="0"/>
                </a:spcAft>
                <a:buClr>
                  <a:srgbClr val="000000"/>
                </a:buClr>
                <a:buSzPts val="1800"/>
                <a:buFont typeface="Arial"/>
                <a:buNone/>
              </a:pPr>
              <a:r>
                <a:rPr lang="en-US" sz="1800" b="0" i="0" u="none" strike="noStrike" cap="none">
                  <a:solidFill>
                    <a:schemeClr val="accent4"/>
                  </a:solidFill>
                  <a:latin typeface="Calibri"/>
                  <a:ea typeface="Calibri"/>
                  <a:cs typeface="Calibri"/>
                  <a:sym typeface="Calibri"/>
                </a:rPr>
                <a:t>Access</a:t>
              </a:r>
              <a:endParaRPr sz="2000" b="0" i="0" u="none" strike="noStrike" cap="none">
                <a:solidFill>
                  <a:schemeClr val="accent4"/>
                </a:solidFill>
                <a:latin typeface="Calibri"/>
                <a:ea typeface="Calibri"/>
                <a:cs typeface="Calibri"/>
                <a:sym typeface="Calibri"/>
              </a:endParaRPr>
            </a:p>
          </p:txBody>
        </p:sp>
      </p:grpSp>
      <p:cxnSp>
        <p:nvCxnSpPr>
          <p:cNvPr id="412" name="Google Shape;412;p16"/>
          <p:cNvCxnSpPr/>
          <p:nvPr/>
        </p:nvCxnSpPr>
        <p:spPr>
          <a:xfrm>
            <a:off x="6949440" y="5782170"/>
            <a:ext cx="685800" cy="0"/>
          </a:xfrm>
          <a:prstGeom prst="straightConnector1">
            <a:avLst/>
          </a:prstGeom>
          <a:noFill/>
          <a:ln w="25400" cap="flat" cmpd="sng">
            <a:solidFill>
              <a:schemeClr val="accent6"/>
            </a:solidFill>
            <a:prstDash val="solid"/>
            <a:round/>
            <a:headEnd type="none" w="sm" len="sm"/>
            <a:tailEnd type="none" w="sm" len="sm"/>
          </a:ln>
          <a:effectLst>
            <a:outerShdw blurRad="40000" dist="20000" dir="5400000" rotWithShape="0">
              <a:srgbClr val="000000">
                <a:alpha val="37254"/>
              </a:srgbClr>
            </a:outerShdw>
          </a:effectLst>
        </p:spPr>
      </p:cxnSp>
      <p:sp>
        <p:nvSpPr>
          <p:cNvPr id="413" name="Google Shape;413;p16"/>
          <p:cNvSpPr txBox="1"/>
          <p:nvPr/>
        </p:nvSpPr>
        <p:spPr>
          <a:xfrm>
            <a:off x="0" y="5852160"/>
            <a:ext cx="9144000" cy="400110"/>
          </a:xfrm>
          <a:prstGeom prst="rect">
            <a:avLst/>
          </a:prstGeom>
          <a:noFill/>
          <a:ln>
            <a:noFill/>
          </a:ln>
        </p:spPr>
        <p:txBody>
          <a:bodyPr spcFirstLastPara="1" wrap="square" lIns="91425" tIns="45700" rIns="91425" bIns="45700" anchor="t" anchorCtr="0">
            <a:noAutofit/>
          </a:bodyPr>
          <a:lstStyle/>
          <a:p>
            <a:pPr marL="0" marR="0" lvl="0" indent="0" algn="ctr" rtl="0">
              <a:lnSpc>
                <a:spcPct val="100000"/>
              </a:lnSpc>
              <a:spcBef>
                <a:spcPts val="0"/>
              </a:spcBef>
              <a:spcAft>
                <a:spcPts val="0"/>
              </a:spcAft>
              <a:buClr>
                <a:srgbClr val="000000"/>
              </a:buClr>
              <a:buSzPts val="2000"/>
              <a:buFont typeface="Arial"/>
              <a:buNone/>
            </a:pPr>
            <a:r>
              <a:rPr lang="en-US" sz="2000" b="0" i="0" u="none" strike="noStrike" cap="none">
                <a:solidFill>
                  <a:schemeClr val="dk1"/>
                </a:solidFill>
                <a:latin typeface="Calibri"/>
                <a:ea typeface="Calibri"/>
                <a:cs typeface="Calibri"/>
                <a:sym typeface="Calibri"/>
              </a:rPr>
              <a:t>Path of data back to CPU</a:t>
            </a:r>
            <a:endParaRPr sz="2400" b="0" i="0" u="none" strike="noStrike" cap="none">
              <a:solidFill>
                <a:schemeClr val="dk1"/>
              </a:solidFill>
              <a:latin typeface="Calibri"/>
              <a:ea typeface="Calibri"/>
              <a:cs typeface="Calibri"/>
              <a:sym typeface="Calibri"/>
            </a:endParaRPr>
          </a:p>
        </p:txBody>
      </p:sp>
      <p:grpSp>
        <p:nvGrpSpPr>
          <p:cNvPr id="414" name="Google Shape;414;p16"/>
          <p:cNvGrpSpPr/>
          <p:nvPr/>
        </p:nvGrpSpPr>
        <p:grpSpPr>
          <a:xfrm>
            <a:off x="3429000" y="3267570"/>
            <a:ext cx="822960" cy="369332"/>
            <a:chOff x="3429000" y="3154680"/>
            <a:chExt cx="822960" cy="369332"/>
          </a:xfrm>
        </p:grpSpPr>
        <p:sp>
          <p:nvSpPr>
            <p:cNvPr id="415" name="Google Shape;415;p16"/>
            <p:cNvSpPr txBox="1"/>
            <p:nvPr/>
          </p:nvSpPr>
          <p:spPr>
            <a:xfrm>
              <a:off x="3429000" y="3154680"/>
              <a:ext cx="822960" cy="369332"/>
            </a:xfrm>
            <a:prstGeom prst="rect">
              <a:avLst/>
            </a:prstGeom>
            <a:noFill/>
            <a:ln>
              <a:noFill/>
            </a:ln>
          </p:spPr>
          <p:txBody>
            <a:bodyPr spcFirstLastPara="1" wrap="square" lIns="0" tIns="45700" rIns="0" bIns="45700" anchor="t" anchorCtr="0">
              <a:noAutofit/>
            </a:bodyPr>
            <a:lstStyle/>
            <a:p>
              <a:pPr marL="0" marR="0" lvl="0" indent="0" algn="ctr" rtl="0">
                <a:lnSpc>
                  <a:spcPct val="100000"/>
                </a:lnSpc>
                <a:spcBef>
                  <a:spcPts val="0"/>
                </a:spcBef>
                <a:spcAft>
                  <a:spcPts val="0"/>
                </a:spcAft>
                <a:buClr>
                  <a:srgbClr val="000000"/>
                </a:buClr>
                <a:buSzPts val="1800"/>
                <a:buFont typeface="Arial"/>
                <a:buNone/>
              </a:pPr>
              <a:r>
                <a:rPr lang="en-US" sz="1800" b="0" i="0" u="none" strike="noStrike" cap="none">
                  <a:solidFill>
                    <a:schemeClr val="accent4"/>
                  </a:solidFill>
                  <a:latin typeface="Calibri"/>
                  <a:ea typeface="Calibri"/>
                  <a:cs typeface="Calibri"/>
                  <a:sym typeface="Calibri"/>
                </a:rPr>
                <a:t>Miss</a:t>
              </a:r>
              <a:endParaRPr sz="1800" b="0" i="0" u="none" strike="noStrike" cap="none">
                <a:solidFill>
                  <a:schemeClr val="accent4"/>
                </a:solidFill>
                <a:latin typeface="Calibri"/>
                <a:ea typeface="Calibri"/>
                <a:cs typeface="Calibri"/>
                <a:sym typeface="Calibri"/>
              </a:endParaRPr>
            </a:p>
          </p:txBody>
        </p:sp>
        <p:cxnSp>
          <p:nvCxnSpPr>
            <p:cNvPr id="416" name="Google Shape;416;p16"/>
            <p:cNvCxnSpPr/>
            <p:nvPr/>
          </p:nvCxnSpPr>
          <p:spPr>
            <a:xfrm>
              <a:off x="3429000" y="3474720"/>
              <a:ext cx="822960" cy="1588"/>
            </a:xfrm>
            <a:prstGeom prst="straightConnector1">
              <a:avLst/>
            </a:prstGeom>
            <a:noFill/>
            <a:ln w="25400" cap="flat" cmpd="sng">
              <a:solidFill>
                <a:schemeClr val="accent4"/>
              </a:solidFill>
              <a:prstDash val="solid"/>
              <a:round/>
              <a:headEnd type="none" w="sm" len="sm"/>
              <a:tailEnd type="triangle" w="lg" len="lg"/>
            </a:ln>
            <a:effectLst>
              <a:outerShdw blurRad="40000" dist="20000" dir="5400000" rotWithShape="0">
                <a:srgbClr val="000000">
                  <a:alpha val="37254"/>
                </a:srgbClr>
              </a:outerShdw>
            </a:effectLst>
          </p:spPr>
        </p:cxnSp>
      </p:grpSp>
      <p:grpSp>
        <p:nvGrpSpPr>
          <p:cNvPr id="417" name="Google Shape;417;p16"/>
          <p:cNvGrpSpPr/>
          <p:nvPr/>
        </p:nvGrpSpPr>
        <p:grpSpPr>
          <a:xfrm>
            <a:off x="6720840" y="3267570"/>
            <a:ext cx="822960" cy="369332"/>
            <a:chOff x="6720840" y="3154680"/>
            <a:chExt cx="822960" cy="369332"/>
          </a:xfrm>
        </p:grpSpPr>
        <p:sp>
          <p:nvSpPr>
            <p:cNvPr id="418" name="Google Shape;418;p16"/>
            <p:cNvSpPr txBox="1"/>
            <p:nvPr/>
          </p:nvSpPr>
          <p:spPr>
            <a:xfrm>
              <a:off x="6720840" y="3154680"/>
              <a:ext cx="822960" cy="369332"/>
            </a:xfrm>
            <a:prstGeom prst="rect">
              <a:avLst/>
            </a:prstGeom>
            <a:noFill/>
            <a:ln>
              <a:noFill/>
            </a:ln>
          </p:spPr>
          <p:txBody>
            <a:bodyPr spcFirstLastPara="1" wrap="square" lIns="0" tIns="45700" rIns="0" bIns="45700" anchor="t" anchorCtr="0">
              <a:noAutofit/>
            </a:bodyPr>
            <a:lstStyle/>
            <a:p>
              <a:pPr marL="0" marR="0" lvl="0" indent="0" algn="ctr" rtl="0">
                <a:lnSpc>
                  <a:spcPct val="100000"/>
                </a:lnSpc>
                <a:spcBef>
                  <a:spcPts val="0"/>
                </a:spcBef>
                <a:spcAft>
                  <a:spcPts val="0"/>
                </a:spcAft>
                <a:buClr>
                  <a:srgbClr val="000000"/>
                </a:buClr>
                <a:buSzPts val="1800"/>
                <a:buFont typeface="Arial"/>
                <a:buNone/>
              </a:pPr>
              <a:r>
                <a:rPr lang="en-US" sz="1800" b="0" i="0" u="none" strike="noStrike" cap="none">
                  <a:solidFill>
                    <a:schemeClr val="accent4"/>
                  </a:solidFill>
                  <a:latin typeface="Calibri"/>
                  <a:ea typeface="Calibri"/>
                  <a:cs typeface="Calibri"/>
                  <a:sym typeface="Calibri"/>
                </a:rPr>
                <a:t>Miss</a:t>
              </a:r>
              <a:endParaRPr sz="1800" b="0" i="0" u="none" strike="noStrike" cap="none">
                <a:solidFill>
                  <a:schemeClr val="accent4"/>
                </a:solidFill>
                <a:latin typeface="Calibri"/>
                <a:ea typeface="Calibri"/>
                <a:cs typeface="Calibri"/>
                <a:sym typeface="Calibri"/>
              </a:endParaRPr>
            </a:p>
          </p:txBody>
        </p:sp>
        <p:cxnSp>
          <p:nvCxnSpPr>
            <p:cNvPr id="419" name="Google Shape;419;p16"/>
            <p:cNvCxnSpPr/>
            <p:nvPr/>
          </p:nvCxnSpPr>
          <p:spPr>
            <a:xfrm>
              <a:off x="6720840" y="3474720"/>
              <a:ext cx="822960" cy="1588"/>
            </a:xfrm>
            <a:prstGeom prst="straightConnector1">
              <a:avLst/>
            </a:prstGeom>
            <a:noFill/>
            <a:ln w="25400" cap="flat" cmpd="sng">
              <a:solidFill>
                <a:schemeClr val="accent4"/>
              </a:solidFill>
              <a:prstDash val="solid"/>
              <a:round/>
              <a:headEnd type="none" w="sm" len="sm"/>
              <a:tailEnd type="triangle" w="lg" len="lg"/>
            </a:ln>
            <a:effectLst>
              <a:outerShdw blurRad="40000" dist="20000" dir="5400000" rotWithShape="0">
                <a:srgbClr val="000000">
                  <a:alpha val="37254"/>
                </a:srgbClr>
              </a:outerShdw>
            </a:effectLst>
          </p:spPr>
        </p:cxnSp>
      </p:grpSp>
      <p:grpSp>
        <p:nvGrpSpPr>
          <p:cNvPr id="420" name="Google Shape;420;p16"/>
          <p:cNvGrpSpPr/>
          <p:nvPr/>
        </p:nvGrpSpPr>
        <p:grpSpPr>
          <a:xfrm>
            <a:off x="3108960" y="3587610"/>
            <a:ext cx="778933" cy="2194560"/>
            <a:chOff x="3108960" y="3474720"/>
            <a:chExt cx="778933" cy="2194560"/>
          </a:xfrm>
        </p:grpSpPr>
        <p:sp>
          <p:nvSpPr>
            <p:cNvPr id="421" name="Google Shape;421;p16"/>
            <p:cNvSpPr/>
            <p:nvPr/>
          </p:nvSpPr>
          <p:spPr>
            <a:xfrm>
              <a:off x="3108960" y="3474720"/>
              <a:ext cx="778933" cy="2194560"/>
            </a:xfrm>
            <a:prstGeom prst="arc">
              <a:avLst>
                <a:gd name="adj1" fmla="val 16200000"/>
                <a:gd name="adj2" fmla="val 5412594"/>
              </a:avLst>
            </a:prstGeom>
            <a:noFill/>
            <a:ln w="25400" cap="flat" cmpd="sng">
              <a:solidFill>
                <a:schemeClr val="accent6"/>
              </a:solidFill>
              <a:prstDash val="solid"/>
              <a:round/>
              <a:headEnd type="none" w="sm" len="sm"/>
              <a:tailEnd type="triangle" w="lg" len="lg"/>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422" name="Google Shape;422;p16"/>
            <p:cNvSpPr txBox="1"/>
            <p:nvPr/>
          </p:nvSpPr>
          <p:spPr>
            <a:xfrm>
              <a:off x="3383280" y="4389120"/>
              <a:ext cx="457200" cy="369332"/>
            </a:xfrm>
            <a:prstGeom prst="rect">
              <a:avLst/>
            </a:prstGeom>
            <a:noFill/>
            <a:ln>
              <a:noFill/>
            </a:ln>
          </p:spPr>
          <p:txBody>
            <a:bodyPr spcFirstLastPara="1" wrap="square" lIns="0" tIns="45700" rIns="0" bIns="45700" anchor="t" anchorCtr="0">
              <a:noAutofit/>
            </a:bodyPr>
            <a:lstStyle/>
            <a:p>
              <a:pPr marL="0" marR="0" lvl="0" indent="0" algn="ctr" rtl="0">
                <a:lnSpc>
                  <a:spcPct val="100000"/>
                </a:lnSpc>
                <a:spcBef>
                  <a:spcPts val="0"/>
                </a:spcBef>
                <a:spcAft>
                  <a:spcPts val="0"/>
                </a:spcAft>
                <a:buClr>
                  <a:srgbClr val="000000"/>
                </a:buClr>
                <a:buSzPts val="1800"/>
                <a:buFont typeface="Arial"/>
                <a:buNone/>
              </a:pPr>
              <a:r>
                <a:rPr lang="en-US" sz="1800" b="0" i="0" u="none" strike="noStrike" cap="none">
                  <a:solidFill>
                    <a:schemeClr val="accent6"/>
                  </a:solidFill>
                  <a:latin typeface="Calibri"/>
                  <a:ea typeface="Calibri"/>
                  <a:cs typeface="Calibri"/>
                  <a:sym typeface="Calibri"/>
                </a:rPr>
                <a:t>Hit</a:t>
              </a:r>
              <a:endParaRPr sz="1800" b="0" i="0" u="none" strike="noStrike" cap="none">
                <a:solidFill>
                  <a:schemeClr val="accent6"/>
                </a:solidFill>
                <a:latin typeface="Calibri"/>
                <a:ea typeface="Calibri"/>
                <a:cs typeface="Calibri"/>
                <a:sym typeface="Calibri"/>
              </a:endParaRPr>
            </a:p>
          </p:txBody>
        </p:sp>
      </p:grpSp>
      <p:grpSp>
        <p:nvGrpSpPr>
          <p:cNvPr id="423" name="Google Shape;423;p16"/>
          <p:cNvGrpSpPr/>
          <p:nvPr/>
        </p:nvGrpSpPr>
        <p:grpSpPr>
          <a:xfrm>
            <a:off x="6400800" y="3587610"/>
            <a:ext cx="778933" cy="2194560"/>
            <a:chOff x="3108960" y="3474720"/>
            <a:chExt cx="778933" cy="2194560"/>
          </a:xfrm>
        </p:grpSpPr>
        <p:sp>
          <p:nvSpPr>
            <p:cNvPr id="424" name="Google Shape;424;p16"/>
            <p:cNvSpPr/>
            <p:nvPr/>
          </p:nvSpPr>
          <p:spPr>
            <a:xfrm>
              <a:off x="3108960" y="3474720"/>
              <a:ext cx="778933" cy="2194560"/>
            </a:xfrm>
            <a:prstGeom prst="arc">
              <a:avLst>
                <a:gd name="adj1" fmla="val 16200000"/>
                <a:gd name="adj2" fmla="val 5412594"/>
              </a:avLst>
            </a:prstGeom>
            <a:noFill/>
            <a:ln w="25400" cap="flat" cmpd="sng">
              <a:solidFill>
                <a:schemeClr val="accent6"/>
              </a:solidFill>
              <a:prstDash val="solid"/>
              <a:round/>
              <a:headEnd type="none" w="sm" len="sm"/>
              <a:tailEnd type="triangle" w="lg" len="lg"/>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425" name="Google Shape;425;p16"/>
            <p:cNvSpPr txBox="1"/>
            <p:nvPr/>
          </p:nvSpPr>
          <p:spPr>
            <a:xfrm>
              <a:off x="3383280" y="4389120"/>
              <a:ext cx="457200" cy="369332"/>
            </a:xfrm>
            <a:prstGeom prst="rect">
              <a:avLst/>
            </a:prstGeom>
            <a:noFill/>
            <a:ln>
              <a:noFill/>
            </a:ln>
          </p:spPr>
          <p:txBody>
            <a:bodyPr spcFirstLastPara="1" wrap="square" lIns="0" tIns="45700" rIns="0" bIns="45700" anchor="t" anchorCtr="0">
              <a:noAutofit/>
            </a:bodyPr>
            <a:lstStyle/>
            <a:p>
              <a:pPr marL="0" marR="0" lvl="0" indent="0" algn="ctr" rtl="0">
                <a:lnSpc>
                  <a:spcPct val="100000"/>
                </a:lnSpc>
                <a:spcBef>
                  <a:spcPts val="0"/>
                </a:spcBef>
                <a:spcAft>
                  <a:spcPts val="0"/>
                </a:spcAft>
                <a:buClr>
                  <a:srgbClr val="000000"/>
                </a:buClr>
                <a:buSzPts val="1800"/>
                <a:buFont typeface="Arial"/>
                <a:buNone/>
              </a:pPr>
              <a:r>
                <a:rPr lang="en-US" sz="1800" b="0" i="0" u="none" strike="noStrike" cap="none">
                  <a:solidFill>
                    <a:schemeClr val="accent6"/>
                  </a:solidFill>
                  <a:latin typeface="Calibri"/>
                  <a:ea typeface="Calibri"/>
                  <a:cs typeface="Calibri"/>
                  <a:sym typeface="Calibri"/>
                </a:rPr>
                <a:t>Hit</a:t>
              </a:r>
              <a:endParaRPr sz="1800" b="0" i="0" u="none" strike="noStrike" cap="none">
                <a:solidFill>
                  <a:schemeClr val="accent6"/>
                </a:solidFill>
                <a:latin typeface="Calibri"/>
                <a:ea typeface="Calibri"/>
                <a:cs typeface="Calibri"/>
                <a:sym typeface="Calibri"/>
              </a:endParaRPr>
            </a:p>
          </p:txBody>
        </p:sp>
      </p:grpSp>
      <p:grpSp>
        <p:nvGrpSpPr>
          <p:cNvPr id="426" name="Google Shape;426;p16"/>
          <p:cNvGrpSpPr/>
          <p:nvPr/>
        </p:nvGrpSpPr>
        <p:grpSpPr>
          <a:xfrm>
            <a:off x="457199" y="1565380"/>
            <a:ext cx="3671455" cy="914400"/>
            <a:chOff x="457200" y="1478456"/>
            <a:chExt cx="2286000" cy="914400"/>
          </a:xfrm>
        </p:grpSpPr>
        <p:sp>
          <p:nvSpPr>
            <p:cNvPr id="427" name="Google Shape;427;p16"/>
            <p:cNvSpPr txBox="1"/>
            <p:nvPr/>
          </p:nvSpPr>
          <p:spPr>
            <a:xfrm>
              <a:off x="457200" y="1478456"/>
              <a:ext cx="2286000" cy="914400"/>
            </a:xfrm>
            <a:prstGeom prst="rect">
              <a:avLst/>
            </a:prstGeom>
            <a:noFill/>
            <a:ln w="9525" cap="flat" cmpd="sng">
              <a:solidFill>
                <a:schemeClr val="dk1"/>
              </a:solidFill>
              <a:prstDash val="solid"/>
              <a:round/>
              <a:headEnd type="none" w="sm" len="sm"/>
              <a:tailEnd type="none" w="sm" len="sm"/>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r>
                <a:rPr lang="en-US" sz="1800" b="1" i="0" u="none" strike="noStrike" cap="none">
                  <a:solidFill>
                    <a:schemeClr val="dk1"/>
                  </a:solidFill>
                  <a:latin typeface="Calibri"/>
                  <a:ea typeface="Calibri"/>
                  <a:cs typeface="Calibri"/>
                  <a:sym typeface="Calibri"/>
                </a:rPr>
                <a:t>Legend:</a:t>
              </a:r>
              <a:endParaRPr sz="1400" b="0" i="0" u="none" strike="noStrike" cap="none">
                <a:solidFill>
                  <a:srgbClr val="00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800"/>
                <a:buFont typeface="Arial"/>
                <a:buNone/>
              </a:pPr>
              <a:r>
                <a:rPr lang="en-US" sz="1800" b="0" i="0" u="none" strike="noStrike" cap="none">
                  <a:solidFill>
                    <a:schemeClr val="dk1"/>
                  </a:solidFill>
                  <a:latin typeface="Calibri"/>
                  <a:ea typeface="Calibri"/>
                  <a:cs typeface="Calibri"/>
                  <a:sym typeface="Calibri"/>
                </a:rPr>
                <a:t>	Request for data</a:t>
              </a:r>
              <a:endParaRPr sz="1400" b="0" i="0" u="none" strike="noStrike" cap="none">
                <a:solidFill>
                  <a:srgbClr val="00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800"/>
                <a:buFont typeface="Arial"/>
                <a:buNone/>
              </a:pPr>
              <a:r>
                <a:rPr lang="en-US" sz="1800" b="0" i="0" u="none" strike="noStrike" cap="none">
                  <a:solidFill>
                    <a:schemeClr val="dk1"/>
                  </a:solidFill>
                  <a:latin typeface="Calibri"/>
                  <a:ea typeface="Calibri"/>
                  <a:cs typeface="Calibri"/>
                  <a:sym typeface="Calibri"/>
                </a:rPr>
                <a:t>	Return of data</a:t>
              </a:r>
              <a:endParaRPr sz="1800" b="0" i="0" u="none" strike="noStrike" cap="none">
                <a:solidFill>
                  <a:schemeClr val="dk1"/>
                </a:solidFill>
                <a:latin typeface="Calibri"/>
                <a:ea typeface="Calibri"/>
                <a:cs typeface="Calibri"/>
                <a:sym typeface="Calibri"/>
              </a:endParaRPr>
            </a:p>
          </p:txBody>
        </p:sp>
        <p:cxnSp>
          <p:nvCxnSpPr>
            <p:cNvPr id="428" name="Google Shape;428;p16"/>
            <p:cNvCxnSpPr/>
            <p:nvPr/>
          </p:nvCxnSpPr>
          <p:spPr>
            <a:xfrm>
              <a:off x="640080" y="1938528"/>
              <a:ext cx="274320" cy="0"/>
            </a:xfrm>
            <a:prstGeom prst="straightConnector1">
              <a:avLst/>
            </a:prstGeom>
            <a:noFill/>
            <a:ln w="25400" cap="flat" cmpd="sng">
              <a:solidFill>
                <a:schemeClr val="accent4"/>
              </a:solidFill>
              <a:prstDash val="solid"/>
              <a:round/>
              <a:headEnd type="none" w="sm" len="sm"/>
              <a:tailEnd type="none" w="sm" len="sm"/>
            </a:ln>
          </p:spPr>
        </p:cxnSp>
        <p:cxnSp>
          <p:nvCxnSpPr>
            <p:cNvPr id="429" name="Google Shape;429;p16"/>
            <p:cNvCxnSpPr/>
            <p:nvPr/>
          </p:nvCxnSpPr>
          <p:spPr>
            <a:xfrm>
              <a:off x="640080" y="2212848"/>
              <a:ext cx="274320" cy="0"/>
            </a:xfrm>
            <a:prstGeom prst="straightConnector1">
              <a:avLst/>
            </a:prstGeom>
            <a:noFill/>
            <a:ln w="25400" cap="flat" cmpd="sng">
              <a:solidFill>
                <a:schemeClr val="accent6"/>
              </a:solidFill>
              <a:prstDash val="solid"/>
              <a:round/>
              <a:headEnd type="none" w="sm" len="sm"/>
              <a:tailEnd type="none" w="sm" len="sm"/>
            </a:ln>
          </p:spPr>
        </p:cxnSp>
      </p:grpSp>
      <p:cxnSp>
        <p:nvCxnSpPr>
          <p:cNvPr id="430" name="Google Shape;430;p16"/>
          <p:cNvCxnSpPr/>
          <p:nvPr/>
        </p:nvCxnSpPr>
        <p:spPr>
          <a:xfrm>
            <a:off x="4937760" y="5782170"/>
            <a:ext cx="1828800" cy="0"/>
          </a:xfrm>
          <a:prstGeom prst="straightConnector1">
            <a:avLst/>
          </a:prstGeom>
          <a:noFill/>
          <a:ln w="25400" cap="flat" cmpd="sng">
            <a:solidFill>
              <a:schemeClr val="accent6"/>
            </a:solidFill>
            <a:prstDash val="solid"/>
            <a:round/>
            <a:headEnd type="none" w="sm" len="sm"/>
            <a:tailEnd type="none" w="sm" len="sm"/>
          </a:ln>
          <a:effectLst>
            <a:outerShdw blurRad="40000" dist="20000" dir="5400000" rotWithShape="0">
              <a:srgbClr val="000000">
                <a:alpha val="37254"/>
              </a:srgbClr>
            </a:outerShdw>
          </a:effectLst>
        </p:spPr>
      </p:cxnSp>
      <p:cxnSp>
        <p:nvCxnSpPr>
          <p:cNvPr id="431" name="Google Shape;431;p16"/>
          <p:cNvCxnSpPr/>
          <p:nvPr/>
        </p:nvCxnSpPr>
        <p:spPr>
          <a:xfrm>
            <a:off x="3657600" y="5782170"/>
            <a:ext cx="1097280" cy="0"/>
          </a:xfrm>
          <a:prstGeom prst="straightConnector1">
            <a:avLst/>
          </a:prstGeom>
          <a:noFill/>
          <a:ln w="25400" cap="flat" cmpd="sng">
            <a:solidFill>
              <a:schemeClr val="accent6"/>
            </a:solidFill>
            <a:prstDash val="solid"/>
            <a:round/>
            <a:headEnd type="none" w="sm" len="sm"/>
            <a:tailEnd type="none" w="sm" len="sm"/>
          </a:ln>
          <a:effectLst>
            <a:outerShdw blurRad="40000" dist="20000" dir="5400000" rotWithShape="0">
              <a:srgbClr val="000000">
                <a:alpha val="37254"/>
              </a:srgbClr>
            </a:outerShdw>
          </a:effectLst>
        </p:spPr>
      </p:cxnSp>
      <p:cxnSp>
        <p:nvCxnSpPr>
          <p:cNvPr id="432" name="Google Shape;432;p16"/>
          <p:cNvCxnSpPr/>
          <p:nvPr/>
        </p:nvCxnSpPr>
        <p:spPr>
          <a:xfrm>
            <a:off x="2697480" y="5782170"/>
            <a:ext cx="777240" cy="0"/>
          </a:xfrm>
          <a:prstGeom prst="straightConnector1">
            <a:avLst/>
          </a:prstGeom>
          <a:noFill/>
          <a:ln w="25400" cap="flat" cmpd="sng">
            <a:solidFill>
              <a:schemeClr val="accent6"/>
            </a:solidFill>
            <a:prstDash val="solid"/>
            <a:round/>
            <a:headEnd type="none" w="sm" len="sm"/>
            <a:tailEnd type="none" w="sm" len="sm"/>
          </a:ln>
          <a:effectLst>
            <a:outerShdw blurRad="40000" dist="20000" dir="5400000" rotWithShape="0">
              <a:srgbClr val="000000">
                <a:alpha val="37254"/>
              </a:srgbClr>
            </a:outerShdw>
          </a:effectLst>
        </p:spPr>
      </p:cxnSp>
      <p:cxnSp>
        <p:nvCxnSpPr>
          <p:cNvPr id="433" name="Google Shape;433;p16"/>
          <p:cNvCxnSpPr/>
          <p:nvPr/>
        </p:nvCxnSpPr>
        <p:spPr>
          <a:xfrm>
            <a:off x="1417320" y="5782170"/>
            <a:ext cx="1097280" cy="0"/>
          </a:xfrm>
          <a:prstGeom prst="straightConnector1">
            <a:avLst/>
          </a:prstGeom>
          <a:noFill/>
          <a:ln w="25400" cap="flat" cmpd="sng">
            <a:solidFill>
              <a:schemeClr val="accent6"/>
            </a:solidFill>
            <a:prstDash val="solid"/>
            <a:round/>
            <a:headEnd type="none" w="sm" len="sm"/>
            <a:tailEnd type="none" w="sm" len="sm"/>
          </a:ln>
          <a:effectLst>
            <a:outerShdw blurRad="40000" dist="20000" dir="5400000" rotWithShape="0">
              <a:srgbClr val="000000">
                <a:alpha val="37254"/>
              </a:srgbClr>
            </a:outerShdw>
          </a:effectLst>
        </p:spPr>
      </p:cxnSp>
      <p:grpSp>
        <p:nvGrpSpPr>
          <p:cNvPr id="434" name="Google Shape;434;p16"/>
          <p:cNvGrpSpPr/>
          <p:nvPr/>
        </p:nvGrpSpPr>
        <p:grpSpPr>
          <a:xfrm>
            <a:off x="2194560" y="2490330"/>
            <a:ext cx="914400" cy="3291840"/>
            <a:chOff x="2194560" y="2377440"/>
            <a:chExt cx="914400" cy="3291840"/>
          </a:xfrm>
        </p:grpSpPr>
        <p:sp>
          <p:nvSpPr>
            <p:cNvPr id="435" name="Google Shape;435;p16"/>
            <p:cNvSpPr/>
            <p:nvPr/>
          </p:nvSpPr>
          <p:spPr>
            <a:xfrm rot="10800000">
              <a:off x="2194560" y="2377440"/>
              <a:ext cx="914400" cy="3291840"/>
            </a:xfrm>
            <a:prstGeom prst="arc">
              <a:avLst>
                <a:gd name="adj1" fmla="val 16200000"/>
                <a:gd name="adj2" fmla="val 21121503"/>
              </a:avLst>
            </a:prstGeom>
            <a:noFill/>
            <a:ln w="25400" cap="flat" cmpd="sng">
              <a:solidFill>
                <a:schemeClr val="accent6"/>
              </a:solidFill>
              <a:prstDash val="solid"/>
              <a:round/>
              <a:headEnd type="none" w="sm" len="sm"/>
              <a:tailEnd type="triangle" w="lg" len="lg"/>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436" name="Google Shape;436;p16"/>
            <p:cNvSpPr txBox="1"/>
            <p:nvPr/>
          </p:nvSpPr>
          <p:spPr>
            <a:xfrm>
              <a:off x="2286000" y="4663440"/>
              <a:ext cx="640080" cy="369332"/>
            </a:xfrm>
            <a:prstGeom prst="rect">
              <a:avLst/>
            </a:prstGeom>
            <a:noFill/>
            <a:ln>
              <a:noFill/>
            </a:ln>
          </p:spPr>
          <p:txBody>
            <a:bodyPr spcFirstLastPara="1" wrap="square" lIns="0" tIns="45700" rIns="0" bIns="45700" anchor="t" anchorCtr="0">
              <a:noAutofit/>
            </a:bodyPr>
            <a:lstStyle/>
            <a:p>
              <a:pPr marL="0" marR="0" lvl="0" indent="0" algn="ctr" rtl="0">
                <a:lnSpc>
                  <a:spcPct val="100000"/>
                </a:lnSpc>
                <a:spcBef>
                  <a:spcPts val="0"/>
                </a:spcBef>
                <a:spcAft>
                  <a:spcPts val="0"/>
                </a:spcAft>
                <a:buClr>
                  <a:srgbClr val="000000"/>
                </a:buClr>
                <a:buSzPts val="1800"/>
                <a:buFont typeface="Arial"/>
                <a:buNone/>
              </a:pPr>
              <a:r>
                <a:rPr lang="en-US" sz="1800" b="0" i="0" u="none" strike="noStrike" cap="none">
                  <a:solidFill>
                    <a:schemeClr val="accent6"/>
                  </a:solidFill>
                  <a:latin typeface="Calibri"/>
                  <a:ea typeface="Calibri"/>
                  <a:cs typeface="Calibri"/>
                  <a:sym typeface="Calibri"/>
                </a:rPr>
                <a:t>Store</a:t>
              </a:r>
              <a:endParaRPr sz="1800" b="0" i="0" u="none" strike="noStrike" cap="none">
                <a:solidFill>
                  <a:schemeClr val="accent6"/>
                </a:solidFill>
                <a:latin typeface="Calibri"/>
                <a:ea typeface="Calibri"/>
                <a:cs typeface="Calibri"/>
                <a:sym typeface="Calibri"/>
              </a:endParaRPr>
            </a:p>
          </p:txBody>
        </p:sp>
      </p:grpSp>
      <p:grpSp>
        <p:nvGrpSpPr>
          <p:cNvPr id="437" name="Google Shape;437;p16"/>
          <p:cNvGrpSpPr/>
          <p:nvPr/>
        </p:nvGrpSpPr>
        <p:grpSpPr>
          <a:xfrm>
            <a:off x="4526280" y="3587610"/>
            <a:ext cx="711200" cy="2194560"/>
            <a:chOff x="4526280" y="3474720"/>
            <a:chExt cx="711200" cy="2194560"/>
          </a:xfrm>
        </p:grpSpPr>
        <p:sp>
          <p:nvSpPr>
            <p:cNvPr id="438" name="Google Shape;438;p16"/>
            <p:cNvSpPr/>
            <p:nvPr/>
          </p:nvSpPr>
          <p:spPr>
            <a:xfrm rot="10800000">
              <a:off x="4526280" y="3474720"/>
              <a:ext cx="711200" cy="2194560"/>
            </a:xfrm>
            <a:prstGeom prst="arc">
              <a:avLst>
                <a:gd name="adj1" fmla="val 16200000"/>
                <a:gd name="adj2" fmla="val 21121503"/>
              </a:avLst>
            </a:prstGeom>
            <a:noFill/>
            <a:ln w="25400" cap="flat" cmpd="sng">
              <a:solidFill>
                <a:schemeClr val="accent6"/>
              </a:solidFill>
              <a:prstDash val="solid"/>
              <a:round/>
              <a:headEnd type="none" w="sm" len="sm"/>
              <a:tailEnd type="triangle" w="lg" len="lg"/>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439" name="Google Shape;439;p16"/>
            <p:cNvSpPr txBox="1"/>
            <p:nvPr/>
          </p:nvSpPr>
          <p:spPr>
            <a:xfrm>
              <a:off x="4572000" y="4937760"/>
              <a:ext cx="640080" cy="369332"/>
            </a:xfrm>
            <a:prstGeom prst="rect">
              <a:avLst/>
            </a:prstGeom>
            <a:noFill/>
            <a:ln>
              <a:noFill/>
            </a:ln>
          </p:spPr>
          <p:txBody>
            <a:bodyPr spcFirstLastPara="1" wrap="square" lIns="0" tIns="45700" rIns="0" bIns="45700" anchor="t" anchorCtr="0">
              <a:noAutofit/>
            </a:bodyPr>
            <a:lstStyle/>
            <a:p>
              <a:pPr marL="0" marR="0" lvl="0" indent="0" algn="ctr" rtl="0">
                <a:lnSpc>
                  <a:spcPct val="100000"/>
                </a:lnSpc>
                <a:spcBef>
                  <a:spcPts val="0"/>
                </a:spcBef>
                <a:spcAft>
                  <a:spcPts val="0"/>
                </a:spcAft>
                <a:buClr>
                  <a:srgbClr val="000000"/>
                </a:buClr>
                <a:buSzPts val="1800"/>
                <a:buFont typeface="Arial"/>
                <a:buNone/>
              </a:pPr>
              <a:r>
                <a:rPr lang="en-US" sz="1800" b="0" i="0" u="none" strike="noStrike" cap="none">
                  <a:solidFill>
                    <a:schemeClr val="accent6"/>
                  </a:solidFill>
                  <a:latin typeface="Calibri"/>
                  <a:ea typeface="Calibri"/>
                  <a:cs typeface="Calibri"/>
                  <a:sym typeface="Calibri"/>
                </a:rPr>
                <a:t>Store</a:t>
              </a:r>
              <a:endParaRPr sz="1800" b="0" i="0" u="none" strike="noStrike" cap="none">
                <a:solidFill>
                  <a:schemeClr val="accent6"/>
                </a:solidFill>
                <a:latin typeface="Calibri"/>
                <a:ea typeface="Calibri"/>
                <a:cs typeface="Calibri"/>
                <a:sym typeface="Calibri"/>
              </a:endParaRPr>
            </a:p>
          </p:txBody>
        </p:sp>
      </p:grpSp>
      <p:sp>
        <p:nvSpPr>
          <p:cNvPr id="440" name="Google Shape;440;p16"/>
          <p:cNvSpPr txBox="1"/>
          <p:nvPr/>
        </p:nvSpPr>
        <p:spPr>
          <a:xfrm>
            <a:off x="426725" y="5858375"/>
            <a:ext cx="1584900" cy="369300"/>
          </a:xfrm>
          <a:prstGeom prst="rect">
            <a:avLst/>
          </a:prstGeom>
          <a:noFill/>
          <a:ln>
            <a:noFill/>
          </a:ln>
        </p:spPr>
        <p:txBody>
          <a:bodyPr spcFirstLastPara="1" wrap="square" lIns="0" tIns="45700" rIns="0" bIns="45700" anchor="t" anchorCtr="0">
            <a:noAutofit/>
          </a:bodyPr>
          <a:lstStyle/>
          <a:p>
            <a:pPr marL="0" marR="0" lvl="0" indent="0" algn="ctr" rtl="0">
              <a:lnSpc>
                <a:spcPct val="100000"/>
              </a:lnSpc>
              <a:spcBef>
                <a:spcPts val="0"/>
              </a:spcBef>
              <a:spcAft>
                <a:spcPts val="0"/>
              </a:spcAft>
              <a:buClr>
                <a:srgbClr val="000000"/>
              </a:buClr>
              <a:buSzPts val="1800"/>
              <a:buFont typeface="Arial"/>
              <a:buNone/>
            </a:pPr>
            <a:r>
              <a:rPr lang="en-US" sz="1800" b="0" i="0" u="none" strike="noStrike" cap="none">
                <a:solidFill>
                  <a:srgbClr val="38761D"/>
                </a:solidFill>
                <a:latin typeface="Calibri"/>
                <a:ea typeface="Calibri"/>
                <a:cs typeface="Calibri"/>
                <a:sym typeface="Calibri"/>
              </a:rPr>
              <a:t>If Write Allocate</a:t>
            </a:r>
            <a:endParaRPr sz="1800" b="0" i="0" u="none" strike="noStrike" cap="none">
              <a:solidFill>
                <a:srgbClr val="38761D"/>
              </a:solidFill>
              <a:latin typeface="Calibri"/>
              <a:ea typeface="Calibri"/>
              <a:cs typeface="Calibri"/>
              <a:sym typeface="Calibri"/>
            </a:endParaRPr>
          </a:p>
        </p:txBody>
      </p:sp>
      <p:cxnSp>
        <p:nvCxnSpPr>
          <p:cNvPr id="441" name="Google Shape;441;p16"/>
          <p:cNvCxnSpPr>
            <a:stCxn id="440" idx="3"/>
          </p:cNvCxnSpPr>
          <p:nvPr/>
        </p:nvCxnSpPr>
        <p:spPr>
          <a:xfrm rot="10800000" flipH="1">
            <a:off x="2011625" y="5274125"/>
            <a:ext cx="199800" cy="768900"/>
          </a:xfrm>
          <a:prstGeom prst="straightConnector1">
            <a:avLst/>
          </a:prstGeom>
          <a:noFill/>
          <a:ln w="28575" cap="flat" cmpd="sng">
            <a:solidFill>
              <a:srgbClr val="38761D"/>
            </a:solidFill>
            <a:prstDash val="solid"/>
            <a:round/>
            <a:headEnd type="none" w="sm" len="sm"/>
            <a:tailEnd type="triangle" w="med" len="med"/>
          </a:ln>
        </p:spPr>
      </p:cxnSp>
      <p:cxnSp>
        <p:nvCxnSpPr>
          <p:cNvPr id="442" name="Google Shape;442;p16"/>
          <p:cNvCxnSpPr>
            <a:stCxn id="440" idx="3"/>
          </p:cNvCxnSpPr>
          <p:nvPr/>
        </p:nvCxnSpPr>
        <p:spPr>
          <a:xfrm rot="10800000" flipH="1">
            <a:off x="2011625" y="5124725"/>
            <a:ext cx="2321400" cy="918300"/>
          </a:xfrm>
          <a:prstGeom prst="straightConnector1">
            <a:avLst/>
          </a:prstGeom>
          <a:noFill/>
          <a:ln w="28575" cap="flat" cmpd="sng">
            <a:solidFill>
              <a:srgbClr val="38761D"/>
            </a:solidFill>
            <a:prstDash val="solid"/>
            <a:round/>
            <a:headEnd type="none" w="sm" len="sm"/>
            <a:tailEnd type="triangle" w="med" len="med"/>
          </a:ln>
        </p:spPr>
      </p:cxnSp>
      <p:grpSp>
        <p:nvGrpSpPr>
          <p:cNvPr id="443" name="Google Shape;443;p16"/>
          <p:cNvGrpSpPr/>
          <p:nvPr/>
        </p:nvGrpSpPr>
        <p:grpSpPr>
          <a:xfrm>
            <a:off x="3451888" y="2673670"/>
            <a:ext cx="822900" cy="369300"/>
            <a:chOff x="3429000" y="3154680"/>
            <a:chExt cx="822900" cy="369300"/>
          </a:xfrm>
        </p:grpSpPr>
        <p:sp>
          <p:nvSpPr>
            <p:cNvPr id="444" name="Google Shape;444;p16"/>
            <p:cNvSpPr txBox="1"/>
            <p:nvPr/>
          </p:nvSpPr>
          <p:spPr>
            <a:xfrm>
              <a:off x="3429000" y="3154680"/>
              <a:ext cx="822900" cy="369300"/>
            </a:xfrm>
            <a:prstGeom prst="rect">
              <a:avLst/>
            </a:prstGeom>
            <a:noFill/>
            <a:ln>
              <a:noFill/>
            </a:ln>
          </p:spPr>
          <p:txBody>
            <a:bodyPr spcFirstLastPara="1" wrap="square" lIns="0" tIns="45700" rIns="0" bIns="45700" anchor="t" anchorCtr="0">
              <a:noAutofit/>
            </a:bodyPr>
            <a:lstStyle/>
            <a:p>
              <a:pPr marL="0" marR="0" lvl="0" indent="0" algn="ctr" rtl="0">
                <a:lnSpc>
                  <a:spcPct val="100000"/>
                </a:lnSpc>
                <a:spcBef>
                  <a:spcPts val="0"/>
                </a:spcBef>
                <a:spcAft>
                  <a:spcPts val="0"/>
                </a:spcAft>
                <a:buClr>
                  <a:srgbClr val="000000"/>
                </a:buClr>
                <a:buSzPts val="1800"/>
                <a:buFont typeface="Arial"/>
                <a:buNone/>
              </a:pPr>
              <a:r>
                <a:rPr lang="en-US" sz="1800" b="0" i="0" u="none" strike="noStrike" cap="none">
                  <a:solidFill>
                    <a:srgbClr val="38761D"/>
                  </a:solidFill>
                  <a:latin typeface="Calibri"/>
                  <a:ea typeface="Calibri"/>
                  <a:cs typeface="Calibri"/>
                  <a:sym typeface="Calibri"/>
                </a:rPr>
                <a:t>Write</a:t>
              </a:r>
              <a:r>
                <a:rPr lang="en-US" sz="1800" b="0" i="0" u="none" strike="noStrike" cap="none">
                  <a:solidFill>
                    <a:schemeClr val="accent4"/>
                  </a:solidFill>
                  <a:latin typeface="Calibri"/>
                  <a:ea typeface="Calibri"/>
                  <a:cs typeface="Calibri"/>
                  <a:sym typeface="Calibri"/>
                </a:rPr>
                <a:t> </a:t>
              </a:r>
              <a:r>
                <a:rPr lang="en-US" sz="1800" b="0" i="0" u="none" strike="noStrike" cap="none">
                  <a:solidFill>
                    <a:srgbClr val="38761D"/>
                  </a:solidFill>
                  <a:latin typeface="Calibri"/>
                  <a:ea typeface="Calibri"/>
                  <a:cs typeface="Calibri"/>
                  <a:sym typeface="Calibri"/>
                </a:rPr>
                <a:t>Miss</a:t>
              </a:r>
              <a:endParaRPr sz="1800" b="0" i="0" u="none" strike="noStrike" cap="none">
                <a:solidFill>
                  <a:srgbClr val="38761D"/>
                </a:solidFill>
                <a:latin typeface="Calibri"/>
                <a:ea typeface="Calibri"/>
                <a:cs typeface="Calibri"/>
                <a:sym typeface="Calibri"/>
              </a:endParaRPr>
            </a:p>
          </p:txBody>
        </p:sp>
        <p:cxnSp>
          <p:nvCxnSpPr>
            <p:cNvPr id="445" name="Google Shape;445;p16"/>
            <p:cNvCxnSpPr/>
            <p:nvPr/>
          </p:nvCxnSpPr>
          <p:spPr>
            <a:xfrm>
              <a:off x="3429000" y="3474720"/>
              <a:ext cx="822900" cy="1500"/>
            </a:xfrm>
            <a:prstGeom prst="straightConnector1">
              <a:avLst/>
            </a:prstGeom>
            <a:noFill/>
            <a:ln w="25400" cap="flat" cmpd="sng">
              <a:solidFill>
                <a:srgbClr val="38761D"/>
              </a:solidFill>
              <a:prstDash val="solid"/>
              <a:round/>
              <a:headEnd type="none" w="sm" len="sm"/>
              <a:tailEnd type="triangle" w="lg" len="lg"/>
            </a:ln>
            <a:effectLst>
              <a:outerShdw blurRad="40000" dist="20000" dir="5400000" rotWithShape="0">
                <a:srgbClr val="000000">
                  <a:alpha val="37647"/>
                </a:srgbClr>
              </a:outerShdw>
            </a:effectLst>
          </p:spPr>
        </p:cxnSp>
      </p:grpSp>
      <p:grpSp>
        <p:nvGrpSpPr>
          <p:cNvPr id="446" name="Google Shape;446;p16"/>
          <p:cNvGrpSpPr/>
          <p:nvPr/>
        </p:nvGrpSpPr>
        <p:grpSpPr>
          <a:xfrm>
            <a:off x="6719500" y="2488545"/>
            <a:ext cx="824287" cy="369300"/>
            <a:chOff x="3427613" y="3154680"/>
            <a:chExt cx="824287" cy="369300"/>
          </a:xfrm>
        </p:grpSpPr>
        <p:sp>
          <p:nvSpPr>
            <p:cNvPr id="447" name="Google Shape;447;p16"/>
            <p:cNvSpPr txBox="1"/>
            <p:nvPr/>
          </p:nvSpPr>
          <p:spPr>
            <a:xfrm>
              <a:off x="3427613" y="3154680"/>
              <a:ext cx="822900" cy="369300"/>
            </a:xfrm>
            <a:prstGeom prst="rect">
              <a:avLst/>
            </a:prstGeom>
            <a:noFill/>
            <a:ln>
              <a:noFill/>
            </a:ln>
          </p:spPr>
          <p:txBody>
            <a:bodyPr spcFirstLastPara="1" wrap="square" lIns="0" tIns="45700" rIns="0" bIns="45700" anchor="t" anchorCtr="0">
              <a:noAutofit/>
            </a:bodyPr>
            <a:lstStyle/>
            <a:p>
              <a:pPr marL="0" marR="0" lvl="0" indent="0" algn="ctr" rtl="0">
                <a:lnSpc>
                  <a:spcPct val="100000"/>
                </a:lnSpc>
                <a:spcBef>
                  <a:spcPts val="0"/>
                </a:spcBef>
                <a:spcAft>
                  <a:spcPts val="0"/>
                </a:spcAft>
                <a:buClr>
                  <a:srgbClr val="000000"/>
                </a:buClr>
                <a:buSzPts val="1800"/>
                <a:buFont typeface="Arial"/>
                <a:buNone/>
              </a:pPr>
              <a:r>
                <a:rPr lang="en-US" sz="1800" b="0" i="0" u="none" strike="noStrike" cap="none">
                  <a:solidFill>
                    <a:srgbClr val="38761D"/>
                  </a:solidFill>
                  <a:latin typeface="Calibri"/>
                  <a:ea typeface="Calibri"/>
                  <a:cs typeface="Calibri"/>
                  <a:sym typeface="Calibri"/>
                </a:rPr>
                <a:t>Write</a:t>
              </a:r>
              <a:r>
                <a:rPr lang="en-US" sz="1800" b="0" i="0" u="none" strike="noStrike" cap="none">
                  <a:solidFill>
                    <a:schemeClr val="accent4"/>
                  </a:solidFill>
                  <a:latin typeface="Calibri"/>
                  <a:ea typeface="Calibri"/>
                  <a:cs typeface="Calibri"/>
                  <a:sym typeface="Calibri"/>
                </a:rPr>
                <a:t> </a:t>
              </a:r>
              <a:r>
                <a:rPr lang="en-US" sz="1800" b="0" i="0" u="none" strike="noStrike" cap="none">
                  <a:solidFill>
                    <a:srgbClr val="38761D"/>
                  </a:solidFill>
                  <a:latin typeface="Calibri"/>
                  <a:ea typeface="Calibri"/>
                  <a:cs typeface="Calibri"/>
                  <a:sym typeface="Calibri"/>
                </a:rPr>
                <a:t>Miss</a:t>
              </a:r>
              <a:endParaRPr sz="1800" b="0" i="0" u="none" strike="noStrike" cap="none">
                <a:solidFill>
                  <a:srgbClr val="38761D"/>
                </a:solidFill>
                <a:latin typeface="Calibri"/>
                <a:ea typeface="Calibri"/>
                <a:cs typeface="Calibri"/>
                <a:sym typeface="Calibri"/>
              </a:endParaRPr>
            </a:p>
          </p:txBody>
        </p:sp>
        <p:cxnSp>
          <p:nvCxnSpPr>
            <p:cNvPr id="448" name="Google Shape;448;p16"/>
            <p:cNvCxnSpPr/>
            <p:nvPr/>
          </p:nvCxnSpPr>
          <p:spPr>
            <a:xfrm>
              <a:off x="3429000" y="3474720"/>
              <a:ext cx="822900" cy="1500"/>
            </a:xfrm>
            <a:prstGeom prst="straightConnector1">
              <a:avLst/>
            </a:prstGeom>
            <a:noFill/>
            <a:ln w="25400" cap="flat" cmpd="sng">
              <a:solidFill>
                <a:srgbClr val="38761D"/>
              </a:solidFill>
              <a:prstDash val="solid"/>
              <a:round/>
              <a:headEnd type="none" w="sm" len="sm"/>
              <a:tailEnd type="triangle" w="lg" len="lg"/>
            </a:ln>
            <a:effectLst>
              <a:outerShdw blurRad="40000" dist="20000" dir="5400000" rotWithShape="0">
                <a:srgbClr val="000000">
                  <a:alpha val="37647"/>
                </a:srgbClr>
              </a:outerShdw>
            </a:effectLst>
          </p:spPr>
        </p:cxnSp>
      </p:grpSp>
    </p:spTree>
    <p:extLst>
      <p:ext uri="{BB962C8B-B14F-4D97-AF65-F5344CB8AC3E}">
        <p14:creationId xmlns:p14="http://schemas.microsoft.com/office/powerpoint/2010/main" val="36723494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34"/>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437"/>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440"/>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441"/>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442"/>
                                        </p:tgtEl>
                                        <p:attrNameLst>
                                          <p:attrName>style.visibility</p:attrName>
                                        </p:attrNameLst>
                                      </p:cBhvr>
                                      <p:to>
                                        <p:strVal val="visible"/>
                                      </p:to>
                                    </p:set>
                                  </p:childTnLst>
                                </p:cTn>
                              </p:par>
                              <p:par>
                                <p:cTn id="17" presetID="10" presetClass="entr" presetSubtype="0" fill="hold" nodeType="withEffect">
                                  <p:stCondLst>
                                    <p:cond delay="0"/>
                                  </p:stCondLst>
                                  <p:childTnLst>
                                    <p:set>
                                      <p:cBhvr>
                                        <p:cTn id="18" dur="1" fill="hold">
                                          <p:stCondLst>
                                            <p:cond delay="0"/>
                                          </p:stCondLst>
                                        </p:cTn>
                                        <p:tgtEl>
                                          <p:spTgt spid="443"/>
                                        </p:tgtEl>
                                        <p:attrNameLst>
                                          <p:attrName>style.visibility</p:attrName>
                                        </p:attrNameLst>
                                      </p:cBhvr>
                                      <p:to>
                                        <p:strVal val="visible"/>
                                      </p:to>
                                    </p:set>
                                    <p:animEffect transition="in" filter="fade">
                                      <p:cBhvr>
                                        <p:cTn id="19" dur="1000"/>
                                        <p:tgtEl>
                                          <p:spTgt spid="443"/>
                                        </p:tgtEl>
                                      </p:cBhvr>
                                    </p:animEffect>
                                  </p:childTnLst>
                                </p:cTn>
                              </p:par>
                              <p:par>
                                <p:cTn id="20" presetID="10" presetClass="entr" presetSubtype="0" fill="hold" nodeType="withEffect">
                                  <p:stCondLst>
                                    <p:cond delay="0"/>
                                  </p:stCondLst>
                                  <p:childTnLst>
                                    <p:set>
                                      <p:cBhvr>
                                        <p:cTn id="21" dur="1" fill="hold">
                                          <p:stCondLst>
                                            <p:cond delay="0"/>
                                          </p:stCondLst>
                                        </p:cTn>
                                        <p:tgtEl>
                                          <p:spTgt spid="446"/>
                                        </p:tgtEl>
                                        <p:attrNameLst>
                                          <p:attrName>style.visibility</p:attrName>
                                        </p:attrNameLst>
                                      </p:cBhvr>
                                      <p:to>
                                        <p:strVal val="visible"/>
                                      </p:to>
                                    </p:set>
                                    <p:animEffect transition="in" filter="fade">
                                      <p:cBhvr>
                                        <p:cTn id="22" dur="1000"/>
                                        <p:tgtEl>
                                          <p:spTgt spid="44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453"/>
        <p:cNvGrpSpPr/>
        <p:nvPr/>
      </p:nvGrpSpPr>
      <p:grpSpPr>
        <a:xfrm>
          <a:off x="0" y="0"/>
          <a:ext cx="0" cy="0"/>
          <a:chOff x="0" y="0"/>
          <a:chExt cx="0" cy="0"/>
        </a:xfrm>
      </p:grpSpPr>
      <p:sp>
        <p:nvSpPr>
          <p:cNvPr id="454" name="Google Shape;454;p23"/>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accent1"/>
              </a:buClr>
              <a:buSzPts val="1400"/>
              <a:buFont typeface="Calibri"/>
              <a:buNone/>
            </a:pPr>
            <a:r>
              <a:rPr lang="en-US" sz="4400" b="0" i="0" u="none" strike="noStrike" cap="none">
                <a:solidFill>
                  <a:schemeClr val="accent1"/>
                </a:solidFill>
                <a:latin typeface="Calibri"/>
                <a:ea typeface="Calibri"/>
                <a:cs typeface="Calibri"/>
                <a:sym typeface="Calibri"/>
              </a:rPr>
              <a:t>Design Considerations</a:t>
            </a:r>
            <a:endParaRPr/>
          </a:p>
        </p:txBody>
      </p:sp>
      <p:sp>
        <p:nvSpPr>
          <p:cNvPr id="455" name="Google Shape;455;p23"/>
          <p:cNvSpPr txBox="1">
            <a:spLocks noGrp="1"/>
          </p:cNvSpPr>
          <p:nvPr>
            <p:ph type="body" idx="1"/>
          </p:nvPr>
        </p:nvSpPr>
        <p:spPr>
          <a:xfrm>
            <a:off x="457200" y="1600200"/>
            <a:ext cx="8229600" cy="4937760"/>
          </a:xfrm>
          <a:prstGeom prst="rect">
            <a:avLst/>
          </a:prstGeom>
          <a:noFill/>
          <a:ln>
            <a:noFill/>
          </a:ln>
        </p:spPr>
        <p:txBody>
          <a:bodyPr spcFirstLastPara="1" wrap="square" lIns="91425" tIns="45700" rIns="91425" bIns="45700" anchor="t" anchorCtr="0">
            <a:noAutofit/>
          </a:bodyPr>
          <a:lstStyle/>
          <a:p>
            <a:pPr marL="342900" marR="0" lvl="0" indent="-342900" algn="l" rtl="0">
              <a:lnSpc>
                <a:spcPct val="100000"/>
              </a:lnSpc>
              <a:spcBef>
                <a:spcPts val="0"/>
              </a:spcBef>
              <a:spcAft>
                <a:spcPts val="0"/>
              </a:spcAft>
              <a:buClr>
                <a:schemeClr val="dk1"/>
              </a:buClr>
              <a:buSzPts val="3200"/>
              <a:buFont typeface="Arial"/>
              <a:buChar char="•"/>
            </a:pPr>
            <a:r>
              <a:rPr lang="en-US" sz="3200" b="0" i="0" u="none" strike="noStrike" cap="none" dirty="0">
                <a:solidFill>
                  <a:schemeClr val="dk1"/>
                </a:solidFill>
                <a:latin typeface="Calibri"/>
                <a:ea typeface="Calibri"/>
                <a:cs typeface="Calibri"/>
                <a:sym typeface="Calibri"/>
              </a:rPr>
              <a:t>L1$ focuses on </a:t>
            </a:r>
            <a:r>
              <a:rPr lang="en-US" sz="3200" b="0" i="1" u="none" strike="noStrike" cap="none" dirty="0">
                <a:solidFill>
                  <a:schemeClr val="dk1"/>
                </a:solidFill>
                <a:latin typeface="Calibri"/>
                <a:ea typeface="Calibri"/>
                <a:cs typeface="Calibri"/>
                <a:sym typeface="Calibri"/>
              </a:rPr>
              <a:t>low hit time</a:t>
            </a:r>
            <a:r>
              <a:rPr lang="en-US" sz="3200" b="0" i="0" u="none" strike="noStrike" cap="none" dirty="0">
                <a:solidFill>
                  <a:schemeClr val="dk1"/>
                </a:solidFill>
                <a:latin typeface="Calibri"/>
                <a:ea typeface="Calibri"/>
                <a:cs typeface="Calibri"/>
                <a:sym typeface="Calibri"/>
              </a:rPr>
              <a:t> (fast access)</a:t>
            </a:r>
            <a:endParaRPr sz="3200" b="0" i="0" u="none" strike="noStrike" cap="none" dirty="0">
              <a:solidFill>
                <a:schemeClr val="dk1"/>
              </a:solidFill>
              <a:latin typeface="Calibri"/>
              <a:ea typeface="Calibri"/>
              <a:cs typeface="Calibri"/>
              <a:sym typeface="Calibri"/>
            </a:endParaRPr>
          </a:p>
          <a:p>
            <a:pPr marL="742950" marR="0" lvl="1" indent="-285750" algn="l" rtl="0">
              <a:lnSpc>
                <a:spcPct val="100000"/>
              </a:lnSpc>
              <a:spcBef>
                <a:spcPts val="560"/>
              </a:spcBef>
              <a:spcAft>
                <a:spcPts val="0"/>
              </a:spcAft>
              <a:buClr>
                <a:schemeClr val="dk1"/>
              </a:buClr>
              <a:buSzPts val="2800"/>
              <a:buFont typeface="Arial"/>
              <a:buChar char="–"/>
            </a:pPr>
            <a:r>
              <a:rPr lang="en-US" sz="2800" b="0" i="0" u="none" strike="noStrike" cap="none" dirty="0">
                <a:solidFill>
                  <a:schemeClr val="dk1"/>
                </a:solidFill>
                <a:latin typeface="Calibri"/>
                <a:ea typeface="Calibri"/>
                <a:cs typeface="Calibri"/>
                <a:sym typeface="Calibri"/>
              </a:rPr>
              <a:t>minimize HT to achieve shorter clock cycle </a:t>
            </a:r>
            <a:endParaRPr dirty="0"/>
          </a:p>
          <a:p>
            <a:pPr marL="742950" marR="0" lvl="1" indent="-285750" algn="l" rtl="0">
              <a:lnSpc>
                <a:spcPct val="100000"/>
              </a:lnSpc>
              <a:spcBef>
                <a:spcPts val="560"/>
              </a:spcBef>
              <a:spcAft>
                <a:spcPts val="0"/>
              </a:spcAft>
              <a:buClr>
                <a:schemeClr val="dk1"/>
              </a:buClr>
              <a:buSzPts val="2800"/>
              <a:buFont typeface="Arial"/>
              <a:buChar char="–"/>
            </a:pPr>
            <a:r>
              <a:rPr lang="en-US" sz="2800" b="0" i="0" u="none" strike="noStrike" cap="none" dirty="0">
                <a:solidFill>
                  <a:schemeClr val="dk1"/>
                </a:solidFill>
                <a:latin typeface="Calibri"/>
                <a:ea typeface="Calibri"/>
                <a:cs typeface="Calibri"/>
                <a:sym typeface="Calibri"/>
              </a:rPr>
              <a:t>L1 MP significantly reduced by presence of L2$, so can be smaller/faster even with higher MR</a:t>
            </a:r>
            <a:endParaRPr dirty="0"/>
          </a:p>
          <a:p>
            <a:pPr marL="742950" marR="0" lvl="1" indent="-285750" algn="l" rtl="0">
              <a:lnSpc>
                <a:spcPct val="100000"/>
              </a:lnSpc>
              <a:spcBef>
                <a:spcPts val="560"/>
              </a:spcBef>
              <a:spcAft>
                <a:spcPts val="0"/>
              </a:spcAft>
              <a:buClr>
                <a:schemeClr val="dk1"/>
              </a:buClr>
              <a:buSzPts val="2800"/>
              <a:buFont typeface="Arial"/>
              <a:buChar char="–"/>
            </a:pPr>
            <a:r>
              <a:rPr lang="en-US" sz="2800" b="0" i="0" u="none" strike="noStrike" cap="none" dirty="0">
                <a:solidFill>
                  <a:schemeClr val="dk1"/>
                </a:solidFill>
                <a:latin typeface="Calibri"/>
                <a:ea typeface="Calibri"/>
                <a:cs typeface="Calibri"/>
                <a:sym typeface="Calibri"/>
              </a:rPr>
              <a:t>e.g. smaller $ (fewer rows)</a:t>
            </a:r>
            <a:endParaRPr dirty="0"/>
          </a:p>
          <a:p>
            <a:pPr marL="342900" marR="0" lvl="0" indent="-342900" algn="l" rtl="0">
              <a:lnSpc>
                <a:spcPct val="100000"/>
              </a:lnSpc>
              <a:spcBef>
                <a:spcPts val="640"/>
              </a:spcBef>
              <a:spcAft>
                <a:spcPts val="0"/>
              </a:spcAft>
              <a:buClr>
                <a:schemeClr val="dk1"/>
              </a:buClr>
              <a:buSzPts val="3200"/>
              <a:buFont typeface="Arial"/>
              <a:buChar char="•"/>
            </a:pPr>
            <a:r>
              <a:rPr lang="en-US" sz="3200" b="0" i="0" u="none" strike="noStrike" cap="none" dirty="0">
                <a:solidFill>
                  <a:schemeClr val="dk1"/>
                </a:solidFill>
                <a:latin typeface="Calibri"/>
                <a:ea typeface="Calibri"/>
                <a:cs typeface="Calibri"/>
                <a:sym typeface="Calibri"/>
              </a:rPr>
              <a:t>L2$, L3$ focus on </a:t>
            </a:r>
            <a:r>
              <a:rPr lang="en-US" sz="3200" b="0" i="1" u="none" strike="noStrike" cap="none" dirty="0">
                <a:solidFill>
                  <a:schemeClr val="dk1"/>
                </a:solidFill>
                <a:latin typeface="Calibri"/>
                <a:ea typeface="Calibri"/>
                <a:cs typeface="Calibri"/>
                <a:sym typeface="Calibri"/>
              </a:rPr>
              <a:t>low miss rate</a:t>
            </a:r>
            <a:r>
              <a:rPr lang="en-US" sz="3200" b="0" i="0" u="none" strike="noStrike" cap="none" dirty="0">
                <a:solidFill>
                  <a:schemeClr val="dk1"/>
                </a:solidFill>
                <a:latin typeface="Calibri"/>
                <a:ea typeface="Calibri"/>
                <a:cs typeface="Calibri"/>
                <a:sym typeface="Calibri"/>
              </a:rPr>
              <a:t> </a:t>
            </a:r>
            <a:endParaRPr dirty="0"/>
          </a:p>
          <a:p>
            <a:pPr marL="742950" marR="0" lvl="1" indent="-285750" algn="l" rtl="0">
              <a:lnSpc>
                <a:spcPct val="100000"/>
              </a:lnSpc>
              <a:spcBef>
                <a:spcPts val="560"/>
              </a:spcBef>
              <a:spcAft>
                <a:spcPts val="0"/>
              </a:spcAft>
              <a:buClr>
                <a:schemeClr val="dk1"/>
              </a:buClr>
              <a:buSzPts val="2800"/>
              <a:buFont typeface="Arial"/>
              <a:buChar char="–"/>
            </a:pPr>
            <a:r>
              <a:rPr lang="en-US" sz="2800" b="0" i="0" u="none" strike="noStrike" cap="none" dirty="0">
                <a:solidFill>
                  <a:schemeClr val="dk1"/>
                </a:solidFill>
                <a:latin typeface="Calibri"/>
                <a:ea typeface="Calibri"/>
                <a:cs typeface="Calibri"/>
                <a:sym typeface="Calibri"/>
              </a:rPr>
              <a:t>As much as possible avoid reaching to main memory (heavy penalty)</a:t>
            </a:r>
            <a:endParaRPr dirty="0"/>
          </a:p>
          <a:p>
            <a:pPr marL="742950" marR="0" lvl="1" indent="-285750" algn="l" rtl="0">
              <a:lnSpc>
                <a:spcPct val="100000"/>
              </a:lnSpc>
              <a:spcBef>
                <a:spcPts val="560"/>
              </a:spcBef>
              <a:spcAft>
                <a:spcPts val="0"/>
              </a:spcAft>
              <a:buClr>
                <a:schemeClr val="dk1"/>
              </a:buClr>
              <a:buSzPts val="2800"/>
              <a:buFont typeface="Arial"/>
              <a:buChar char="–"/>
            </a:pPr>
            <a:r>
              <a:rPr lang="en-US" sz="2800" b="0" i="0" u="none" strike="noStrike" cap="none" dirty="0">
                <a:solidFill>
                  <a:schemeClr val="dk1"/>
                </a:solidFill>
                <a:latin typeface="Calibri"/>
                <a:ea typeface="Calibri"/>
                <a:cs typeface="Calibri"/>
                <a:sym typeface="Calibri"/>
              </a:rPr>
              <a:t>e.g. larger $ with larger block sizes (same # rows)</a:t>
            </a:r>
            <a:endParaRPr dirty="0"/>
          </a:p>
        </p:txBody>
      </p:sp>
      <p:sp>
        <p:nvSpPr>
          <p:cNvPr id="456" name="Google Shape;456;p23"/>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SzPts val="1400"/>
              <a:buNone/>
            </a:pPr>
            <a:endParaRPr sz="1200" dirty="0">
              <a:solidFill>
                <a:srgbClr val="888888"/>
              </a:solidFill>
              <a:latin typeface="Calibri"/>
              <a:ea typeface="Calibri"/>
              <a:cs typeface="Calibri"/>
              <a:sym typeface="Calibri"/>
            </a:endParaRPr>
          </a:p>
        </p:txBody>
      </p:sp>
      <p:sp>
        <p:nvSpPr>
          <p:cNvPr id="457" name="Google Shape;457;p23"/>
          <p:cNvSpPr txBox="1">
            <a:spLocks noGrp="1"/>
          </p:cNvSpPr>
          <p:nvPr>
            <p:ph type="ftr" idx="11"/>
          </p:nvPr>
        </p:nvSpPr>
        <p:spPr>
          <a:xfrm>
            <a:off x="3124200" y="6356350"/>
            <a:ext cx="2895600" cy="365125"/>
          </a:xfrm>
          <a:prstGeom prst="rect">
            <a:avLst/>
          </a:prstGeom>
          <a:noFill/>
          <a:ln>
            <a:noFill/>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ctr" rtl="0">
              <a:lnSpc>
                <a:spcPct val="100000"/>
              </a:lnSpc>
              <a:spcBef>
                <a:spcPts val="0"/>
              </a:spcBef>
              <a:spcAft>
                <a:spcPts val="0"/>
              </a:spcAft>
              <a:buClr>
                <a:srgbClr val="000000"/>
              </a:buClr>
              <a:buSzPts val="1400"/>
              <a:buFont typeface="Arial"/>
              <a:buNone/>
              <a:defRPr sz="1200" b="0" i="0" u="none" strike="noStrike" cap="none">
                <a:solidFill>
                  <a:srgbClr val="888888"/>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pPr marL="0" marR="0" lvl="0" indent="0" algn="ctr" rtl="0">
              <a:lnSpc>
                <a:spcPct val="100000"/>
              </a:lnSpc>
              <a:spcBef>
                <a:spcPts val="0"/>
              </a:spcBef>
              <a:spcAft>
                <a:spcPts val="0"/>
              </a:spcAft>
              <a:buSzPts val="1400"/>
              <a:buNone/>
            </a:pPr>
            <a:endParaRPr sz="1200">
              <a:solidFill>
                <a:srgbClr val="888888"/>
              </a:solidFill>
              <a:latin typeface="Calibri"/>
              <a:ea typeface="Calibri"/>
              <a:cs typeface="Calibri"/>
              <a:sym typeface="Calibri"/>
            </a:endParaRPr>
          </a:p>
        </p:txBody>
      </p:sp>
      <p:sp>
        <p:nvSpPr>
          <p:cNvPr id="458" name="Google Shape;458;p23"/>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defPPr marR="0" lvl="0" algn="l" rtl="0">
              <a:lnSpc>
                <a:spcPct val="100000"/>
              </a:lnSpc>
              <a:spcBef>
                <a:spcPts val="0"/>
              </a:spcBef>
              <a:spcAft>
                <a:spcPts val="0"/>
              </a:spcAft>
            </a:defPPr>
            <a:lvl1pPr marL="0" marR="0" lvl="0"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marR="0" lvl="0" indent="0" algn="r" rtl="0">
              <a:lnSpc>
                <a:spcPct val="100000"/>
              </a:lnSpc>
              <a:spcBef>
                <a:spcPts val="0"/>
              </a:spcBef>
              <a:spcAft>
                <a:spcPts val="0"/>
              </a:spcAft>
              <a:buSzPts val="1200"/>
              <a:buNone/>
            </a:pPr>
            <a:fld id="{00000000-1234-1234-1234-123412341234}" type="slidenum">
              <a:rPr lang="en-US" smtClean="0"/>
              <a:pPr marL="0" marR="0" lvl="0" indent="0" algn="r" rtl="0">
                <a:lnSpc>
                  <a:spcPct val="100000"/>
                </a:lnSpc>
                <a:spcBef>
                  <a:spcPts val="0"/>
                </a:spcBef>
                <a:spcAft>
                  <a:spcPts val="0"/>
                </a:spcAft>
                <a:buSzPts val="1200"/>
                <a:buNone/>
              </a:pPr>
              <a:t>16</a:t>
            </a:fld>
            <a:endParaRPr sz="1200">
              <a:solidFill>
                <a:srgbClr val="888888"/>
              </a:solidFill>
              <a:latin typeface="Calibri"/>
              <a:ea typeface="Calibri"/>
              <a:cs typeface="Calibri"/>
              <a:sym typeface="Calibri"/>
            </a:endParaRPr>
          </a:p>
        </p:txBody>
      </p:sp>
    </p:spTree>
    <p:extLst>
      <p:ext uri="{BB962C8B-B14F-4D97-AF65-F5344CB8AC3E}">
        <p14:creationId xmlns:p14="http://schemas.microsoft.com/office/powerpoint/2010/main" val="412152756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463"/>
        <p:cNvGrpSpPr/>
        <p:nvPr/>
      </p:nvGrpSpPr>
      <p:grpSpPr>
        <a:xfrm>
          <a:off x="0" y="0"/>
          <a:ext cx="0" cy="0"/>
          <a:chOff x="0" y="0"/>
          <a:chExt cx="0" cy="0"/>
        </a:xfrm>
      </p:grpSpPr>
      <p:sp>
        <p:nvSpPr>
          <p:cNvPr id="464" name="Google Shape;464;p17"/>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accent1"/>
              </a:buClr>
              <a:buSzPts val="1400"/>
              <a:buFont typeface="Calibri"/>
              <a:buNone/>
            </a:pPr>
            <a:r>
              <a:rPr lang="en-US" sz="4400" b="0" i="0" u="none" strike="noStrike" cap="none">
                <a:solidFill>
                  <a:schemeClr val="accent1"/>
                </a:solidFill>
                <a:latin typeface="Calibri"/>
                <a:ea typeface="Calibri"/>
                <a:cs typeface="Calibri"/>
                <a:sym typeface="Calibri"/>
              </a:rPr>
              <a:t>Multilevel Cache AMAT</a:t>
            </a:r>
            <a:endParaRPr sz="4400" b="0" i="0" u="none" strike="noStrike" cap="none">
              <a:solidFill>
                <a:schemeClr val="accent1"/>
              </a:solidFill>
              <a:latin typeface="Calibri"/>
              <a:ea typeface="Calibri"/>
              <a:cs typeface="Calibri"/>
              <a:sym typeface="Calibri"/>
            </a:endParaRPr>
          </a:p>
        </p:txBody>
      </p:sp>
      <p:sp>
        <p:nvSpPr>
          <p:cNvPr id="465" name="Google Shape;465;p17"/>
          <p:cNvSpPr txBox="1">
            <a:spLocks noGrp="1"/>
          </p:cNvSpPr>
          <p:nvPr>
            <p:ph type="body" idx="1"/>
          </p:nvPr>
        </p:nvSpPr>
        <p:spPr>
          <a:xfrm>
            <a:off x="457200" y="1600199"/>
            <a:ext cx="8229600" cy="5020733"/>
          </a:xfrm>
          <a:prstGeom prst="rect">
            <a:avLst/>
          </a:prstGeom>
          <a:noFill/>
          <a:ln>
            <a:noFill/>
          </a:ln>
        </p:spPr>
        <p:txBody>
          <a:bodyPr spcFirstLastPara="1" wrap="square" lIns="91425" tIns="45700" rIns="91425" bIns="45700" anchor="t" anchorCtr="0">
            <a:noAutofit/>
          </a:bodyPr>
          <a:lstStyle/>
          <a:p>
            <a:pPr marL="342900" marR="0" lvl="0" indent="-342900" algn="l" rtl="0">
              <a:lnSpc>
                <a:spcPct val="100000"/>
              </a:lnSpc>
              <a:spcBef>
                <a:spcPts val="0"/>
              </a:spcBef>
              <a:spcAft>
                <a:spcPts val="0"/>
              </a:spcAft>
              <a:buClr>
                <a:schemeClr val="dk1"/>
              </a:buClr>
              <a:buSzPts val="3200"/>
              <a:buFont typeface="Arial"/>
              <a:buChar char="•"/>
            </a:pPr>
            <a:r>
              <a:rPr lang="en-US" sz="3200" b="0" i="0" u="none" strike="noStrike" cap="none">
                <a:solidFill>
                  <a:schemeClr val="dk1"/>
                </a:solidFill>
                <a:latin typeface="Calibri"/>
                <a:ea typeface="Calibri"/>
                <a:cs typeface="Calibri"/>
                <a:sym typeface="Calibri"/>
              </a:rPr>
              <a:t>AMAT</a:t>
            </a:r>
            <a:r>
              <a:rPr lang="en-US" sz="3200" b="1" i="0" u="none" strike="noStrike" cap="none">
                <a:solidFill>
                  <a:schemeClr val="dk1"/>
                </a:solidFill>
                <a:latin typeface="Calibri"/>
                <a:ea typeface="Calibri"/>
                <a:cs typeface="Calibri"/>
                <a:sym typeface="Calibri"/>
              </a:rPr>
              <a:t> </a:t>
            </a:r>
            <a:r>
              <a:rPr lang="en-US" sz="3200" b="0" i="0" u="none" strike="noStrike" cap="none">
                <a:solidFill>
                  <a:schemeClr val="dk1"/>
                </a:solidFill>
                <a:latin typeface="Calibri"/>
                <a:ea typeface="Calibri"/>
                <a:cs typeface="Calibri"/>
                <a:sym typeface="Calibri"/>
              </a:rPr>
              <a:t>= L1 HT + L1 MR × </a:t>
            </a:r>
            <a:r>
              <a:rPr lang="en-US" sz="3200" b="0" i="0" u="none" strike="noStrike" cap="none">
                <a:solidFill>
                  <a:srgbClr val="38761D"/>
                </a:solidFill>
                <a:latin typeface="Calibri"/>
                <a:ea typeface="Calibri"/>
                <a:cs typeface="Calibri"/>
                <a:sym typeface="Calibri"/>
              </a:rPr>
              <a:t>L1 MP</a:t>
            </a:r>
            <a:endParaRPr>
              <a:solidFill>
                <a:srgbClr val="38761D"/>
              </a:solidFill>
            </a:endParaRPr>
          </a:p>
          <a:p>
            <a:pPr marL="742950" marR="0" lvl="1" indent="-285750" algn="l" rtl="0">
              <a:lnSpc>
                <a:spcPct val="100000"/>
              </a:lnSpc>
              <a:spcBef>
                <a:spcPts val="560"/>
              </a:spcBef>
              <a:spcAft>
                <a:spcPts val="0"/>
              </a:spcAft>
              <a:buClr>
                <a:schemeClr val="dk1"/>
              </a:buClr>
              <a:buSzPts val="2800"/>
              <a:buFont typeface="Arial"/>
              <a:buChar char="–"/>
            </a:pPr>
            <a:r>
              <a:rPr lang="en-US" sz="2800" b="0" i="0" u="none" strike="noStrike" cap="none">
                <a:solidFill>
                  <a:schemeClr val="dk1"/>
                </a:solidFill>
                <a:latin typeface="Calibri"/>
                <a:ea typeface="Calibri"/>
                <a:cs typeface="Calibri"/>
                <a:sym typeface="Calibri"/>
              </a:rPr>
              <a:t>Now </a:t>
            </a:r>
            <a:r>
              <a:rPr lang="en-US" sz="2800" b="0" i="0" u="none" strike="noStrike" cap="none">
                <a:solidFill>
                  <a:srgbClr val="38761D"/>
                </a:solidFill>
                <a:latin typeface="Calibri"/>
                <a:ea typeface="Calibri"/>
                <a:cs typeface="Calibri"/>
                <a:sym typeface="Calibri"/>
              </a:rPr>
              <a:t>L1 MP</a:t>
            </a:r>
            <a:r>
              <a:rPr lang="en-US" sz="2800" b="0" i="0" u="none" strike="noStrike" cap="none">
                <a:solidFill>
                  <a:schemeClr val="dk1"/>
                </a:solidFill>
                <a:latin typeface="Calibri"/>
                <a:ea typeface="Calibri"/>
                <a:cs typeface="Calibri"/>
                <a:sym typeface="Calibri"/>
              </a:rPr>
              <a:t> depends on other cache levels</a:t>
            </a:r>
            <a:endParaRPr sz="2800" b="0" i="0" u="none" strike="noStrike" cap="none">
              <a:solidFill>
                <a:schemeClr val="dk1"/>
              </a:solidFill>
              <a:latin typeface="Calibri"/>
              <a:ea typeface="Calibri"/>
              <a:cs typeface="Calibri"/>
              <a:sym typeface="Calibri"/>
            </a:endParaRPr>
          </a:p>
          <a:p>
            <a:pPr marL="1371600" marR="0" lvl="2" indent="-381000" algn="l" rtl="0">
              <a:lnSpc>
                <a:spcPct val="100000"/>
              </a:lnSpc>
              <a:spcBef>
                <a:spcPts val="560"/>
              </a:spcBef>
              <a:spcAft>
                <a:spcPts val="0"/>
              </a:spcAft>
              <a:buSzPts val="2400"/>
              <a:buChar char="•"/>
            </a:pPr>
            <a:r>
              <a:rPr lang="en-US"/>
              <a:t>Must trace ENTIRE path to memory</a:t>
            </a:r>
            <a:endParaRPr/>
          </a:p>
          <a:p>
            <a:pPr marL="342900" marR="0" lvl="0" indent="-342900" algn="l" rtl="0">
              <a:lnSpc>
                <a:spcPct val="100000"/>
              </a:lnSpc>
              <a:spcBef>
                <a:spcPts val="640"/>
              </a:spcBef>
              <a:spcAft>
                <a:spcPts val="0"/>
              </a:spcAft>
              <a:buClr>
                <a:schemeClr val="dk1"/>
              </a:buClr>
              <a:buSzPts val="3200"/>
              <a:buFont typeface="Arial"/>
              <a:buChar char="•"/>
            </a:pPr>
            <a:r>
              <a:rPr lang="en-US" sz="3200" b="0" i="0" u="none" strike="noStrike" cap="none">
                <a:solidFill>
                  <a:srgbClr val="38761D"/>
                </a:solidFill>
                <a:latin typeface="Calibri"/>
                <a:ea typeface="Calibri"/>
                <a:cs typeface="Calibri"/>
                <a:sym typeface="Calibri"/>
              </a:rPr>
              <a:t>L1 MP</a:t>
            </a:r>
            <a:r>
              <a:rPr lang="en-US" sz="3200" b="0" i="0" u="none" strike="noStrike" cap="none">
                <a:solidFill>
                  <a:schemeClr val="dk1"/>
                </a:solidFill>
                <a:latin typeface="Calibri"/>
                <a:ea typeface="Calibri"/>
                <a:cs typeface="Calibri"/>
                <a:sym typeface="Calibri"/>
              </a:rPr>
              <a:t> = L2 HT + L2 MR × L2 MP</a:t>
            </a:r>
            <a:endParaRPr/>
          </a:p>
          <a:p>
            <a:pPr marL="742950" marR="0" lvl="1" indent="-285750" algn="l" rtl="0">
              <a:lnSpc>
                <a:spcPct val="100000"/>
              </a:lnSpc>
              <a:spcBef>
                <a:spcPts val="560"/>
              </a:spcBef>
              <a:spcAft>
                <a:spcPts val="0"/>
              </a:spcAft>
              <a:buClr>
                <a:schemeClr val="dk1"/>
              </a:buClr>
              <a:buSzPts val="2800"/>
              <a:buFont typeface="Arial"/>
              <a:buChar char="–"/>
            </a:pPr>
            <a:r>
              <a:rPr lang="en-US" sz="2800" b="0" i="0" u="none" strike="noStrike" cap="none">
                <a:solidFill>
                  <a:schemeClr val="dk1"/>
                </a:solidFill>
                <a:latin typeface="Calibri"/>
                <a:ea typeface="Calibri"/>
                <a:cs typeface="Calibri"/>
                <a:sym typeface="Calibri"/>
              </a:rPr>
              <a:t>If more levels, then continue this chain</a:t>
            </a:r>
            <a:br>
              <a:rPr lang="en-US" sz="2800" b="0" i="0" u="none" strike="noStrike" cap="none">
                <a:solidFill>
                  <a:schemeClr val="dk1"/>
                </a:solidFill>
                <a:latin typeface="Calibri"/>
                <a:ea typeface="Calibri"/>
                <a:cs typeface="Calibri"/>
                <a:sym typeface="Calibri"/>
              </a:rPr>
            </a:br>
            <a:r>
              <a:rPr lang="en-US" sz="2800" b="0" i="0" u="none" strike="noStrike" cap="none">
                <a:solidFill>
                  <a:schemeClr val="dk1"/>
                </a:solidFill>
                <a:latin typeface="Calibri"/>
                <a:ea typeface="Calibri"/>
                <a:cs typeface="Calibri"/>
                <a:sym typeface="Calibri"/>
              </a:rPr>
              <a:t>(i.e. </a:t>
            </a:r>
            <a:r>
              <a:rPr lang="en-US" sz="2800" b="0" i="0" u="none" strike="noStrike" cap="none">
                <a:solidFill>
                  <a:srgbClr val="FF0000"/>
                </a:solidFill>
                <a:latin typeface="Calibri"/>
                <a:ea typeface="Calibri"/>
                <a:cs typeface="Calibri"/>
                <a:sym typeface="Calibri"/>
              </a:rPr>
              <a:t>MP</a:t>
            </a:r>
            <a:r>
              <a:rPr lang="en-US" sz="2800" b="0" i="0" u="none" strike="noStrike" cap="none" baseline="-25000">
                <a:solidFill>
                  <a:srgbClr val="FF0000"/>
                </a:solidFill>
                <a:latin typeface="Calibri"/>
                <a:ea typeface="Calibri"/>
                <a:cs typeface="Calibri"/>
                <a:sym typeface="Calibri"/>
              </a:rPr>
              <a:t>i</a:t>
            </a:r>
            <a:r>
              <a:rPr lang="en-US" sz="2800" b="0" i="0" u="none" strike="noStrike" cap="none">
                <a:solidFill>
                  <a:srgbClr val="FF0000"/>
                </a:solidFill>
                <a:latin typeface="Calibri"/>
                <a:ea typeface="Calibri"/>
                <a:cs typeface="Calibri"/>
                <a:sym typeface="Calibri"/>
              </a:rPr>
              <a:t> = HT</a:t>
            </a:r>
            <a:r>
              <a:rPr lang="en-US" sz="2800" b="0" i="0" u="none" strike="noStrike" cap="none" baseline="-25000">
                <a:solidFill>
                  <a:srgbClr val="FF0000"/>
                </a:solidFill>
                <a:latin typeface="Calibri"/>
                <a:ea typeface="Calibri"/>
                <a:cs typeface="Calibri"/>
                <a:sym typeface="Calibri"/>
              </a:rPr>
              <a:t>i+1</a:t>
            </a:r>
            <a:r>
              <a:rPr lang="en-US" sz="2800" b="0" i="0" u="none" strike="noStrike" cap="none">
                <a:solidFill>
                  <a:srgbClr val="FF0000"/>
                </a:solidFill>
                <a:latin typeface="Calibri"/>
                <a:ea typeface="Calibri"/>
                <a:cs typeface="Calibri"/>
                <a:sym typeface="Calibri"/>
              </a:rPr>
              <a:t> + MR</a:t>
            </a:r>
            <a:r>
              <a:rPr lang="en-US" sz="2800" b="0" i="0" u="none" strike="noStrike" cap="none" baseline="-25000">
                <a:solidFill>
                  <a:srgbClr val="FF0000"/>
                </a:solidFill>
                <a:latin typeface="Calibri"/>
                <a:ea typeface="Calibri"/>
                <a:cs typeface="Calibri"/>
                <a:sym typeface="Calibri"/>
              </a:rPr>
              <a:t>i+1</a:t>
            </a:r>
            <a:r>
              <a:rPr lang="en-US" sz="2800" b="0" i="0" u="none" strike="noStrike" cap="none">
                <a:solidFill>
                  <a:srgbClr val="FF0000"/>
                </a:solidFill>
                <a:latin typeface="Calibri"/>
                <a:ea typeface="Calibri"/>
                <a:cs typeface="Calibri"/>
                <a:sym typeface="Calibri"/>
              </a:rPr>
              <a:t> × MP</a:t>
            </a:r>
            <a:r>
              <a:rPr lang="en-US" sz="2800" b="0" i="0" u="none" strike="noStrike" cap="none" baseline="-25000">
                <a:solidFill>
                  <a:srgbClr val="FF0000"/>
                </a:solidFill>
                <a:latin typeface="Calibri"/>
                <a:ea typeface="Calibri"/>
                <a:cs typeface="Calibri"/>
                <a:sym typeface="Calibri"/>
              </a:rPr>
              <a:t>i+1</a:t>
            </a:r>
            <a:r>
              <a:rPr lang="en-US" sz="2800" b="0" i="0" u="none" strike="noStrike" cap="none">
                <a:solidFill>
                  <a:schemeClr val="dk1"/>
                </a:solidFill>
                <a:latin typeface="Calibri"/>
                <a:ea typeface="Calibri"/>
                <a:cs typeface="Calibri"/>
                <a:sym typeface="Calibri"/>
              </a:rPr>
              <a:t>)</a:t>
            </a:r>
            <a:endParaRPr/>
          </a:p>
          <a:p>
            <a:pPr marL="742950" marR="0" lvl="1" indent="-285750" algn="l" rtl="0">
              <a:lnSpc>
                <a:spcPct val="100000"/>
              </a:lnSpc>
              <a:spcBef>
                <a:spcPts val="560"/>
              </a:spcBef>
              <a:spcAft>
                <a:spcPts val="0"/>
              </a:spcAft>
              <a:buClr>
                <a:schemeClr val="dk1"/>
              </a:buClr>
              <a:buSzPts val="2800"/>
              <a:buFont typeface="Arial"/>
              <a:buChar char="–"/>
            </a:pPr>
            <a:r>
              <a:rPr lang="en-US" sz="2800" b="0" i="0" u="none" strike="noStrike" cap="none">
                <a:solidFill>
                  <a:schemeClr val="dk1"/>
                </a:solidFill>
                <a:latin typeface="Calibri"/>
                <a:ea typeface="Calibri"/>
                <a:cs typeface="Calibri"/>
                <a:sym typeface="Calibri"/>
              </a:rPr>
              <a:t>Final MP is main memory access time</a:t>
            </a:r>
            <a:endParaRPr/>
          </a:p>
          <a:p>
            <a:pPr marL="342900" marR="0" lvl="0" indent="-342900" algn="l" rtl="0">
              <a:lnSpc>
                <a:spcPct val="100000"/>
              </a:lnSpc>
              <a:spcBef>
                <a:spcPts val="1800"/>
              </a:spcBef>
              <a:spcAft>
                <a:spcPts val="0"/>
              </a:spcAft>
              <a:buClr>
                <a:schemeClr val="dk1"/>
              </a:buClr>
              <a:buSzPts val="3200"/>
              <a:buFont typeface="Arial"/>
              <a:buChar char="•"/>
            </a:pPr>
            <a:r>
              <a:rPr lang="en-US" sz="3200" b="0" i="0" u="none" strike="noStrike" cap="none">
                <a:solidFill>
                  <a:schemeClr val="dk1"/>
                </a:solidFill>
                <a:latin typeface="Calibri"/>
                <a:ea typeface="Calibri"/>
                <a:cs typeface="Calibri"/>
                <a:sym typeface="Calibri"/>
              </a:rPr>
              <a:t>For two levels:</a:t>
            </a:r>
            <a:endParaRPr/>
          </a:p>
          <a:p>
            <a:pPr marL="742950" marR="0" lvl="1" indent="-285750" algn="l" rtl="0">
              <a:lnSpc>
                <a:spcPct val="100000"/>
              </a:lnSpc>
              <a:spcBef>
                <a:spcPts val="560"/>
              </a:spcBef>
              <a:spcAft>
                <a:spcPts val="0"/>
              </a:spcAft>
              <a:buClr>
                <a:srgbClr val="FF0000"/>
              </a:buClr>
              <a:buSzPts val="2800"/>
              <a:buFont typeface="Arial"/>
              <a:buNone/>
            </a:pPr>
            <a:r>
              <a:rPr lang="en-US" sz="2800" b="0" i="0" u="none" strike="noStrike" cap="none">
                <a:solidFill>
                  <a:srgbClr val="FF0000"/>
                </a:solidFill>
                <a:latin typeface="Calibri"/>
                <a:ea typeface="Calibri"/>
                <a:cs typeface="Calibri"/>
                <a:sym typeface="Calibri"/>
              </a:rPr>
              <a:t>AMAT = L1 HT + L1 MR × (L2 HT + L2 MR × L2 MP)</a:t>
            </a:r>
            <a:endParaRPr/>
          </a:p>
        </p:txBody>
      </p:sp>
      <p:sp>
        <p:nvSpPr>
          <p:cNvPr id="466" name="Google Shape;466;p17"/>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SzPts val="1400"/>
              <a:buNone/>
            </a:pPr>
            <a:endParaRPr sz="1200" dirty="0">
              <a:solidFill>
                <a:srgbClr val="888888"/>
              </a:solidFill>
              <a:latin typeface="Calibri"/>
              <a:ea typeface="Calibri"/>
              <a:cs typeface="Calibri"/>
              <a:sym typeface="Calibri"/>
            </a:endParaRPr>
          </a:p>
        </p:txBody>
      </p:sp>
      <p:sp>
        <p:nvSpPr>
          <p:cNvPr id="467" name="Google Shape;467;p17"/>
          <p:cNvSpPr txBox="1">
            <a:spLocks noGrp="1"/>
          </p:cNvSpPr>
          <p:nvPr>
            <p:ph type="ftr" idx="11"/>
          </p:nvPr>
        </p:nvSpPr>
        <p:spPr>
          <a:xfrm>
            <a:off x="3124200" y="6356350"/>
            <a:ext cx="2895600" cy="365125"/>
          </a:xfrm>
          <a:prstGeom prst="rect">
            <a:avLst/>
          </a:prstGeom>
          <a:noFill/>
          <a:ln>
            <a:noFill/>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ctr" rtl="0">
              <a:lnSpc>
                <a:spcPct val="100000"/>
              </a:lnSpc>
              <a:spcBef>
                <a:spcPts val="0"/>
              </a:spcBef>
              <a:spcAft>
                <a:spcPts val="0"/>
              </a:spcAft>
              <a:buClr>
                <a:srgbClr val="000000"/>
              </a:buClr>
              <a:buSzPts val="1400"/>
              <a:buFont typeface="Arial"/>
              <a:buNone/>
              <a:defRPr sz="1200" b="0" i="0" u="none" strike="noStrike" cap="none">
                <a:solidFill>
                  <a:srgbClr val="888888"/>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pPr marL="0" marR="0" lvl="0" indent="0" algn="ctr" rtl="0">
              <a:lnSpc>
                <a:spcPct val="100000"/>
              </a:lnSpc>
              <a:spcBef>
                <a:spcPts val="0"/>
              </a:spcBef>
              <a:spcAft>
                <a:spcPts val="0"/>
              </a:spcAft>
              <a:buSzPts val="1400"/>
              <a:buNone/>
            </a:pPr>
            <a:endParaRPr sz="1200">
              <a:solidFill>
                <a:srgbClr val="888888"/>
              </a:solidFill>
              <a:latin typeface="Calibri"/>
              <a:ea typeface="Calibri"/>
              <a:cs typeface="Calibri"/>
              <a:sym typeface="Calibri"/>
            </a:endParaRPr>
          </a:p>
        </p:txBody>
      </p:sp>
      <p:sp>
        <p:nvSpPr>
          <p:cNvPr id="468" name="Google Shape;468;p17"/>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defPPr marR="0" lvl="0" algn="l" rtl="0">
              <a:lnSpc>
                <a:spcPct val="100000"/>
              </a:lnSpc>
              <a:spcBef>
                <a:spcPts val="0"/>
              </a:spcBef>
              <a:spcAft>
                <a:spcPts val="0"/>
              </a:spcAft>
            </a:defPPr>
            <a:lvl1pPr marL="0" marR="0" lvl="0"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marR="0" lvl="0" indent="0" algn="r" rtl="0">
              <a:lnSpc>
                <a:spcPct val="100000"/>
              </a:lnSpc>
              <a:spcBef>
                <a:spcPts val="0"/>
              </a:spcBef>
              <a:spcAft>
                <a:spcPts val="0"/>
              </a:spcAft>
              <a:buSzPts val="1200"/>
              <a:buNone/>
            </a:pPr>
            <a:fld id="{00000000-1234-1234-1234-123412341234}" type="slidenum">
              <a:rPr lang="en-US" smtClean="0"/>
              <a:pPr marL="0" marR="0" lvl="0" indent="0" algn="r" rtl="0">
                <a:lnSpc>
                  <a:spcPct val="100000"/>
                </a:lnSpc>
                <a:spcBef>
                  <a:spcPts val="0"/>
                </a:spcBef>
                <a:spcAft>
                  <a:spcPts val="0"/>
                </a:spcAft>
                <a:buSzPts val="1200"/>
                <a:buNone/>
              </a:pPr>
              <a:t>17</a:t>
            </a:fld>
            <a:endParaRPr sz="1200">
              <a:solidFill>
                <a:srgbClr val="888888"/>
              </a:solidFill>
              <a:latin typeface="Calibri"/>
              <a:ea typeface="Calibri"/>
              <a:cs typeface="Calibri"/>
              <a:sym typeface="Calibri"/>
            </a:endParaRPr>
          </a:p>
        </p:txBody>
      </p:sp>
    </p:spTree>
    <p:extLst>
      <p:ext uri="{BB962C8B-B14F-4D97-AF65-F5344CB8AC3E}">
        <p14:creationId xmlns:p14="http://schemas.microsoft.com/office/powerpoint/2010/main" val="95935950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500"/>
        <p:cNvGrpSpPr/>
        <p:nvPr/>
      </p:nvGrpSpPr>
      <p:grpSpPr>
        <a:xfrm>
          <a:off x="0" y="0"/>
          <a:ext cx="0" cy="0"/>
          <a:chOff x="0" y="0"/>
          <a:chExt cx="0" cy="0"/>
        </a:xfrm>
      </p:grpSpPr>
      <p:sp>
        <p:nvSpPr>
          <p:cNvPr id="501" name="Google Shape;501;p19"/>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accent1"/>
              </a:buClr>
              <a:buSzPts val="1400"/>
              <a:buFont typeface="Calibri"/>
              <a:buNone/>
            </a:pPr>
            <a:r>
              <a:rPr lang="en-US" sz="4400" b="0" i="0" u="none" strike="noStrike" cap="none">
                <a:solidFill>
                  <a:schemeClr val="accent1"/>
                </a:solidFill>
                <a:latin typeface="Calibri"/>
                <a:ea typeface="Calibri"/>
                <a:cs typeface="Calibri"/>
                <a:sym typeface="Calibri"/>
              </a:rPr>
              <a:t>Local vs. Global Miss Rates</a:t>
            </a:r>
            <a:endParaRPr sz="4400" b="0" i="0" u="none" strike="noStrike" cap="none">
              <a:solidFill>
                <a:schemeClr val="accent1"/>
              </a:solidFill>
              <a:latin typeface="Calibri"/>
              <a:ea typeface="Calibri"/>
              <a:cs typeface="Calibri"/>
              <a:sym typeface="Calibri"/>
            </a:endParaRPr>
          </a:p>
        </p:txBody>
      </p:sp>
      <p:sp>
        <p:nvSpPr>
          <p:cNvPr id="502" name="Google Shape;502;p19"/>
          <p:cNvSpPr txBox="1">
            <a:spLocks noGrp="1"/>
          </p:cNvSpPr>
          <p:nvPr>
            <p:ph type="body" idx="1"/>
          </p:nvPr>
        </p:nvSpPr>
        <p:spPr>
          <a:xfrm>
            <a:off x="457200" y="1600199"/>
            <a:ext cx="8229600" cy="4937700"/>
          </a:xfrm>
          <a:prstGeom prst="rect">
            <a:avLst/>
          </a:prstGeom>
          <a:noFill/>
          <a:ln>
            <a:noFill/>
          </a:ln>
        </p:spPr>
        <p:txBody>
          <a:bodyPr spcFirstLastPara="1" wrap="square" lIns="91425" tIns="45700" rIns="91425" bIns="45700" anchor="t" anchorCtr="0">
            <a:noAutofit/>
          </a:bodyPr>
          <a:lstStyle/>
          <a:p>
            <a:pPr marL="342900" marR="0" lvl="0" indent="-342900" algn="l" rtl="0">
              <a:lnSpc>
                <a:spcPct val="90000"/>
              </a:lnSpc>
              <a:spcBef>
                <a:spcPts val="0"/>
              </a:spcBef>
              <a:spcAft>
                <a:spcPts val="0"/>
              </a:spcAft>
              <a:buClr>
                <a:srgbClr val="FF0000"/>
              </a:buClr>
              <a:buSzPts val="3200"/>
              <a:buFont typeface="Arial"/>
              <a:buChar char="•"/>
            </a:pPr>
            <a:r>
              <a:rPr lang="en-US" sz="3200" b="0" i="1" u="none" strike="noStrike" cap="none">
                <a:solidFill>
                  <a:srgbClr val="FF0000"/>
                </a:solidFill>
                <a:latin typeface="Calibri"/>
                <a:ea typeface="Calibri"/>
                <a:cs typeface="Calibri"/>
                <a:sym typeface="Calibri"/>
              </a:rPr>
              <a:t>Local miss rate:</a:t>
            </a:r>
            <a:r>
              <a:rPr lang="en-US" sz="3200" b="0" i="0" u="none" strike="noStrike" cap="none">
                <a:solidFill>
                  <a:schemeClr val="dk1"/>
                </a:solidFill>
                <a:latin typeface="Calibri"/>
                <a:ea typeface="Calibri"/>
                <a:cs typeface="Calibri"/>
                <a:sym typeface="Calibri"/>
              </a:rPr>
              <a:t>  Fraction of references to one level of a cache that miss</a:t>
            </a:r>
            <a:endParaRPr/>
          </a:p>
          <a:p>
            <a:pPr marL="742950" marR="0" lvl="1" indent="-285750" algn="l" rtl="0">
              <a:lnSpc>
                <a:spcPct val="90000"/>
              </a:lnSpc>
              <a:spcBef>
                <a:spcPts val="560"/>
              </a:spcBef>
              <a:spcAft>
                <a:spcPts val="0"/>
              </a:spcAft>
              <a:buClr>
                <a:schemeClr val="dk1"/>
              </a:buClr>
              <a:buSzPts val="2800"/>
              <a:buFont typeface="Arial"/>
              <a:buChar char="–"/>
            </a:pPr>
            <a:r>
              <a:rPr lang="en-US" sz="2800" b="0" i="0" u="none" strike="noStrike" cap="none">
                <a:solidFill>
                  <a:schemeClr val="dk1"/>
                </a:solidFill>
                <a:latin typeface="Calibri"/>
                <a:ea typeface="Calibri"/>
                <a:cs typeface="Calibri"/>
                <a:sym typeface="Calibri"/>
              </a:rPr>
              <a:t>e.g. L2$ local MR = L2$ misses/L1$ misses</a:t>
            </a:r>
            <a:endParaRPr/>
          </a:p>
          <a:p>
            <a:pPr marL="742950" marR="0" lvl="1" indent="-285750" algn="l" rtl="0">
              <a:lnSpc>
                <a:spcPct val="90000"/>
              </a:lnSpc>
              <a:spcBef>
                <a:spcPts val="560"/>
              </a:spcBef>
              <a:spcAft>
                <a:spcPts val="0"/>
              </a:spcAft>
              <a:buClr>
                <a:schemeClr val="dk1"/>
              </a:buClr>
              <a:buSzPts val="2800"/>
              <a:buFont typeface="Arial"/>
              <a:buChar char="–"/>
            </a:pPr>
            <a:r>
              <a:rPr lang="en-US" sz="2800" b="0" i="0" u="none" strike="noStrike" cap="none">
                <a:solidFill>
                  <a:schemeClr val="dk1"/>
                </a:solidFill>
                <a:latin typeface="Calibri"/>
                <a:ea typeface="Calibri"/>
                <a:cs typeface="Calibri"/>
                <a:sym typeface="Calibri"/>
              </a:rPr>
              <a:t>Specific to level of caching (</a:t>
            </a:r>
            <a:r>
              <a:rPr lang="en-US" sz="2800" b="0" i="0" u="none" strike="noStrike" cap="none">
                <a:solidFill>
                  <a:schemeClr val="accent6"/>
                </a:solidFill>
                <a:latin typeface="Calibri"/>
                <a:ea typeface="Calibri"/>
                <a:cs typeface="Calibri"/>
                <a:sym typeface="Calibri"/>
              </a:rPr>
              <a:t>as used in AMAT</a:t>
            </a:r>
            <a:r>
              <a:rPr lang="en-US" sz="2800" b="0" i="0" u="none" strike="noStrike" cap="none">
                <a:solidFill>
                  <a:schemeClr val="dk1"/>
                </a:solidFill>
                <a:latin typeface="Calibri"/>
                <a:ea typeface="Calibri"/>
                <a:cs typeface="Calibri"/>
                <a:sym typeface="Calibri"/>
              </a:rPr>
              <a:t>)</a:t>
            </a:r>
            <a:endParaRPr/>
          </a:p>
          <a:p>
            <a:pPr marL="342900" marR="0" lvl="0" indent="-342900" algn="l" rtl="0">
              <a:lnSpc>
                <a:spcPct val="90000"/>
              </a:lnSpc>
              <a:spcBef>
                <a:spcPts val="640"/>
              </a:spcBef>
              <a:spcAft>
                <a:spcPts val="0"/>
              </a:spcAft>
              <a:buClr>
                <a:srgbClr val="FF0000"/>
              </a:buClr>
              <a:buSzPts val="3200"/>
              <a:buFont typeface="Arial"/>
              <a:buChar char="•"/>
            </a:pPr>
            <a:r>
              <a:rPr lang="en-US" sz="3200" b="0" i="1" u="none" strike="noStrike" cap="none">
                <a:solidFill>
                  <a:srgbClr val="FF0000"/>
                </a:solidFill>
                <a:latin typeface="Calibri"/>
                <a:ea typeface="Calibri"/>
                <a:cs typeface="Calibri"/>
                <a:sym typeface="Calibri"/>
              </a:rPr>
              <a:t>Global miss rate:</a:t>
            </a:r>
            <a:r>
              <a:rPr lang="en-US" sz="3200" b="0" i="0" u="none" strike="noStrike" cap="none">
                <a:solidFill>
                  <a:schemeClr val="dk1"/>
                </a:solidFill>
                <a:latin typeface="Calibri"/>
                <a:ea typeface="Calibri"/>
                <a:cs typeface="Calibri"/>
                <a:sym typeface="Calibri"/>
              </a:rPr>
              <a:t>  Fraction of all references that miss in all levels of a multilevel cache</a:t>
            </a:r>
            <a:endParaRPr/>
          </a:p>
          <a:p>
            <a:pPr marL="742950" marR="0" lvl="1" indent="-285750" algn="l" rtl="0">
              <a:lnSpc>
                <a:spcPct val="90000"/>
              </a:lnSpc>
              <a:spcBef>
                <a:spcPts val="560"/>
              </a:spcBef>
              <a:spcAft>
                <a:spcPts val="0"/>
              </a:spcAft>
              <a:buClr>
                <a:schemeClr val="dk1"/>
              </a:buClr>
              <a:buSzPts val="2800"/>
              <a:buFont typeface="Arial"/>
              <a:buChar char="–"/>
            </a:pPr>
            <a:r>
              <a:rPr lang="en-US" sz="2800" b="0" i="0" u="none" strike="noStrike" cap="none">
                <a:solidFill>
                  <a:schemeClr val="dk1"/>
                </a:solidFill>
                <a:latin typeface="Calibri"/>
                <a:ea typeface="Calibri"/>
                <a:cs typeface="Calibri"/>
                <a:sym typeface="Calibri"/>
              </a:rPr>
              <a:t>Property of the overall memory hierarchy</a:t>
            </a:r>
            <a:endParaRPr/>
          </a:p>
          <a:p>
            <a:pPr marL="742950" marR="0" lvl="1" indent="-285750" algn="l" rtl="0">
              <a:lnSpc>
                <a:spcPct val="90000"/>
              </a:lnSpc>
              <a:spcBef>
                <a:spcPts val="560"/>
              </a:spcBef>
              <a:spcAft>
                <a:spcPts val="0"/>
              </a:spcAft>
              <a:buClr>
                <a:schemeClr val="dk1"/>
              </a:buClr>
              <a:buSzPts val="2800"/>
              <a:buFont typeface="Arial"/>
              <a:buChar char="–"/>
            </a:pPr>
            <a:r>
              <a:rPr lang="en-US" sz="2800" b="0" i="0" u="none" strike="noStrike" cap="none">
                <a:solidFill>
                  <a:schemeClr val="dk1"/>
                </a:solidFill>
                <a:latin typeface="Calibri"/>
                <a:ea typeface="Calibri"/>
                <a:cs typeface="Calibri"/>
                <a:sym typeface="Calibri"/>
              </a:rPr>
              <a:t>Global MR is the </a:t>
            </a:r>
            <a:r>
              <a:rPr lang="en-US" sz="2800" b="1" i="0" u="none" strike="noStrike" cap="none">
                <a:solidFill>
                  <a:schemeClr val="dk1"/>
                </a:solidFill>
              </a:rPr>
              <a:t>product of all local MRs</a:t>
            </a:r>
            <a:endParaRPr b="1"/>
          </a:p>
          <a:p>
            <a:pPr marL="1143000" marR="0" lvl="2" indent="-228600" algn="l" rtl="0">
              <a:lnSpc>
                <a:spcPct val="90000"/>
              </a:lnSpc>
              <a:spcBef>
                <a:spcPts val="480"/>
              </a:spcBef>
              <a:spcAft>
                <a:spcPts val="0"/>
              </a:spcAft>
              <a:buClr>
                <a:srgbClr val="000000"/>
              </a:buClr>
              <a:buSzPts val="2400"/>
              <a:buFont typeface="Arial"/>
              <a:buChar char="•"/>
            </a:pPr>
            <a:r>
              <a:rPr lang="en-US" sz="2400" b="0" i="0" u="none" strike="noStrike" cap="none">
                <a:solidFill>
                  <a:srgbClr val="000000"/>
                </a:solidFill>
                <a:latin typeface="Calibri"/>
                <a:ea typeface="Calibri"/>
                <a:cs typeface="Calibri"/>
                <a:sym typeface="Calibri"/>
              </a:rPr>
              <a:t>Start at Global MR = L</a:t>
            </a:r>
            <a:r>
              <a:rPr lang="en-US" sz="2400" b="0" i="0" u="none" strike="noStrike" cap="none" baseline="-25000">
                <a:solidFill>
                  <a:srgbClr val="000000"/>
                </a:solidFill>
                <a:latin typeface="Calibri"/>
                <a:ea typeface="Calibri"/>
                <a:cs typeface="Calibri"/>
                <a:sym typeface="Calibri"/>
              </a:rPr>
              <a:t>n</a:t>
            </a:r>
            <a:r>
              <a:rPr lang="en-US" sz="2400" b="0" i="0" u="none" strike="noStrike" cap="none">
                <a:solidFill>
                  <a:srgbClr val="000000"/>
                </a:solidFill>
                <a:latin typeface="Calibri"/>
                <a:ea typeface="Calibri"/>
                <a:cs typeface="Calibri"/>
                <a:sym typeface="Calibri"/>
              </a:rPr>
              <a:t> misses/L</a:t>
            </a:r>
            <a:r>
              <a:rPr lang="en-US" baseline="-25000">
                <a:solidFill>
                  <a:srgbClr val="000000"/>
                </a:solidFill>
              </a:rPr>
              <a:t>n-</a:t>
            </a:r>
            <a:r>
              <a:rPr lang="en-US" sz="2400" b="0" i="0" u="none" strike="noStrike" cap="none" baseline="-25000">
                <a:solidFill>
                  <a:srgbClr val="000000"/>
                </a:solidFill>
                <a:latin typeface="Calibri"/>
                <a:ea typeface="Calibri"/>
                <a:cs typeface="Calibri"/>
                <a:sym typeface="Calibri"/>
              </a:rPr>
              <a:t>1</a:t>
            </a:r>
            <a:r>
              <a:rPr lang="en-US" sz="2400" b="0" i="0" u="none" strike="noStrike" cap="none">
                <a:solidFill>
                  <a:srgbClr val="000000"/>
                </a:solidFill>
                <a:latin typeface="Calibri"/>
                <a:ea typeface="Calibri"/>
                <a:cs typeface="Calibri"/>
                <a:sym typeface="Calibri"/>
              </a:rPr>
              <a:t> accesses </a:t>
            </a:r>
            <a:r>
              <a:rPr lang="en-US">
                <a:solidFill>
                  <a:srgbClr val="000000"/>
                </a:solidFill>
              </a:rPr>
              <a:t>all multiplied together</a:t>
            </a:r>
            <a:endParaRPr/>
          </a:p>
          <a:p>
            <a:pPr marL="1143000" marR="0" lvl="2" indent="-228600" algn="l" rtl="0">
              <a:lnSpc>
                <a:spcPct val="90000"/>
              </a:lnSpc>
              <a:spcBef>
                <a:spcPts val="480"/>
              </a:spcBef>
              <a:spcAft>
                <a:spcPts val="0"/>
              </a:spcAft>
              <a:buClr>
                <a:srgbClr val="000000"/>
              </a:buClr>
              <a:buSzPts val="2400"/>
              <a:buFont typeface="Arial"/>
              <a:buChar char="•"/>
            </a:pPr>
            <a:r>
              <a:rPr lang="en-US" sz="2400" b="0" i="0" u="none" strike="noStrike" cap="none">
                <a:solidFill>
                  <a:srgbClr val="000000"/>
                </a:solidFill>
                <a:latin typeface="Calibri"/>
                <a:ea typeface="Calibri"/>
                <a:cs typeface="Calibri"/>
                <a:sym typeface="Calibri"/>
              </a:rPr>
              <a:t>So by definition, </a:t>
            </a:r>
            <a:r>
              <a:rPr lang="en-US" sz="2400" b="0" i="1" u="none" strike="noStrike" cap="none">
                <a:solidFill>
                  <a:srgbClr val="FF0000"/>
                </a:solidFill>
                <a:latin typeface="Calibri"/>
                <a:ea typeface="Calibri"/>
                <a:cs typeface="Calibri"/>
                <a:sym typeface="Calibri"/>
              </a:rPr>
              <a:t>global MR ≤ any local MR</a:t>
            </a:r>
            <a:endParaRPr/>
          </a:p>
          <a:p>
            <a:pPr marL="342900" marR="0" lvl="1" indent="-165100" algn="l" rtl="0">
              <a:lnSpc>
                <a:spcPct val="90000"/>
              </a:lnSpc>
              <a:spcBef>
                <a:spcPts val="560"/>
              </a:spcBef>
              <a:spcAft>
                <a:spcPts val="0"/>
              </a:spcAft>
              <a:buClr>
                <a:schemeClr val="dk1"/>
              </a:buClr>
              <a:buSzPts val="2800"/>
              <a:buFont typeface="Arial"/>
              <a:buNone/>
            </a:pPr>
            <a:endParaRPr sz="2800" b="0" i="0" u="none" strike="noStrike" cap="none">
              <a:solidFill>
                <a:srgbClr val="000000"/>
              </a:solidFill>
              <a:latin typeface="Calibri"/>
              <a:ea typeface="Calibri"/>
              <a:cs typeface="Calibri"/>
              <a:sym typeface="Calibri"/>
            </a:endParaRPr>
          </a:p>
        </p:txBody>
      </p:sp>
      <p:sp>
        <p:nvSpPr>
          <p:cNvPr id="503" name="Google Shape;503;p19"/>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SzPts val="1400"/>
              <a:buNone/>
            </a:pPr>
            <a:endParaRPr sz="1200" dirty="0">
              <a:solidFill>
                <a:srgbClr val="888888"/>
              </a:solidFill>
              <a:latin typeface="Calibri"/>
              <a:ea typeface="Calibri"/>
              <a:cs typeface="Calibri"/>
              <a:sym typeface="Calibri"/>
            </a:endParaRPr>
          </a:p>
        </p:txBody>
      </p:sp>
      <p:sp>
        <p:nvSpPr>
          <p:cNvPr id="504" name="Google Shape;504;p19"/>
          <p:cNvSpPr txBox="1">
            <a:spLocks noGrp="1"/>
          </p:cNvSpPr>
          <p:nvPr>
            <p:ph type="ftr" idx="11"/>
          </p:nvPr>
        </p:nvSpPr>
        <p:spPr>
          <a:xfrm>
            <a:off x="3124200" y="6356350"/>
            <a:ext cx="2895600" cy="365125"/>
          </a:xfrm>
          <a:prstGeom prst="rect">
            <a:avLst/>
          </a:prstGeom>
          <a:noFill/>
          <a:ln>
            <a:noFill/>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ctr" rtl="0">
              <a:lnSpc>
                <a:spcPct val="100000"/>
              </a:lnSpc>
              <a:spcBef>
                <a:spcPts val="0"/>
              </a:spcBef>
              <a:spcAft>
                <a:spcPts val="0"/>
              </a:spcAft>
              <a:buClr>
                <a:srgbClr val="000000"/>
              </a:buClr>
              <a:buSzPts val="1400"/>
              <a:buFont typeface="Arial"/>
              <a:buNone/>
              <a:defRPr sz="1200" b="0" i="0" u="none" strike="noStrike" cap="none">
                <a:solidFill>
                  <a:srgbClr val="888888"/>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pPr marL="0" marR="0" lvl="0" indent="0" algn="ctr" rtl="0">
              <a:lnSpc>
                <a:spcPct val="100000"/>
              </a:lnSpc>
              <a:spcBef>
                <a:spcPts val="0"/>
              </a:spcBef>
              <a:spcAft>
                <a:spcPts val="0"/>
              </a:spcAft>
              <a:buSzPts val="1400"/>
              <a:buNone/>
            </a:pPr>
            <a:endParaRPr sz="1200">
              <a:solidFill>
                <a:srgbClr val="888888"/>
              </a:solidFill>
              <a:latin typeface="Calibri"/>
              <a:ea typeface="Calibri"/>
              <a:cs typeface="Calibri"/>
              <a:sym typeface="Calibri"/>
            </a:endParaRPr>
          </a:p>
        </p:txBody>
      </p:sp>
      <p:sp>
        <p:nvSpPr>
          <p:cNvPr id="505" name="Google Shape;505;p19"/>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defPPr marR="0" lvl="0" algn="l" rtl="0">
              <a:lnSpc>
                <a:spcPct val="100000"/>
              </a:lnSpc>
              <a:spcBef>
                <a:spcPts val="0"/>
              </a:spcBef>
              <a:spcAft>
                <a:spcPts val="0"/>
              </a:spcAft>
            </a:defPPr>
            <a:lvl1pPr marL="0" marR="0" lvl="0"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marR="0" lvl="0" indent="0" algn="r" rtl="0">
              <a:lnSpc>
                <a:spcPct val="100000"/>
              </a:lnSpc>
              <a:spcBef>
                <a:spcPts val="0"/>
              </a:spcBef>
              <a:spcAft>
                <a:spcPts val="0"/>
              </a:spcAft>
              <a:buSzPts val="1200"/>
              <a:buNone/>
            </a:pPr>
            <a:fld id="{00000000-1234-1234-1234-123412341234}" type="slidenum">
              <a:rPr lang="en-US" smtClean="0"/>
              <a:pPr marL="0" marR="0" lvl="0" indent="0" algn="r" rtl="0">
                <a:lnSpc>
                  <a:spcPct val="100000"/>
                </a:lnSpc>
                <a:spcBef>
                  <a:spcPts val="0"/>
                </a:spcBef>
                <a:spcAft>
                  <a:spcPts val="0"/>
                </a:spcAft>
                <a:buSzPts val="1200"/>
                <a:buNone/>
              </a:pPr>
              <a:t>18</a:t>
            </a:fld>
            <a:endParaRPr sz="1200">
              <a:solidFill>
                <a:srgbClr val="888888"/>
              </a:solidFill>
              <a:latin typeface="Calibri"/>
              <a:ea typeface="Calibri"/>
              <a:cs typeface="Calibri"/>
              <a:sym typeface="Calibri"/>
            </a:endParaRPr>
          </a:p>
        </p:txBody>
      </p:sp>
    </p:spTree>
    <p:extLst>
      <p:ext uri="{BB962C8B-B14F-4D97-AF65-F5344CB8AC3E}">
        <p14:creationId xmlns:p14="http://schemas.microsoft.com/office/powerpoint/2010/main" val="163561326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510"/>
        <p:cNvGrpSpPr/>
        <p:nvPr/>
      </p:nvGrpSpPr>
      <p:grpSpPr>
        <a:xfrm>
          <a:off x="0" y="0"/>
          <a:ext cx="0" cy="0"/>
          <a:chOff x="0" y="0"/>
          <a:chExt cx="0" cy="0"/>
        </a:xfrm>
      </p:grpSpPr>
      <p:sp>
        <p:nvSpPr>
          <p:cNvPr id="511" name="Google Shape;511;p20"/>
          <p:cNvSpPr txBox="1">
            <a:spLocks noGrp="1"/>
          </p:cNvSpPr>
          <p:nvPr>
            <p:ph type="title"/>
          </p:nvPr>
        </p:nvSpPr>
        <p:spPr>
          <a:xfrm>
            <a:off x="457200" y="274638"/>
            <a:ext cx="8229600" cy="1143000"/>
          </a:xfrm>
          <a:prstGeom prst="rect">
            <a:avLst/>
          </a:prstGeom>
          <a:noFill/>
          <a:ln>
            <a:noFill/>
          </a:ln>
        </p:spPr>
        <p:txBody>
          <a:bodyPr spcFirstLastPara="1" wrap="square" lIns="91425" tIns="91425" rIns="91425" bIns="91425" anchor="ctr" anchorCtr="0">
            <a:noAutofit/>
          </a:bodyPr>
          <a:lstStyle/>
          <a:p>
            <a:pPr marL="0" lvl="0" indent="0" algn="ctr" rtl="0">
              <a:lnSpc>
                <a:spcPct val="100000"/>
              </a:lnSpc>
              <a:spcBef>
                <a:spcPts val="0"/>
              </a:spcBef>
              <a:spcAft>
                <a:spcPts val="0"/>
              </a:spcAft>
              <a:buClr>
                <a:schemeClr val="accent1"/>
              </a:buClr>
              <a:buSzPts val="1400"/>
              <a:buFont typeface="Calibri"/>
              <a:buNone/>
            </a:pPr>
            <a:r>
              <a:rPr lang="en-US"/>
              <a:t>Global Miss Rates</a:t>
            </a:r>
            <a:endParaRPr/>
          </a:p>
        </p:txBody>
      </p:sp>
      <p:sp>
        <p:nvSpPr>
          <p:cNvPr id="512" name="Google Shape;512;p20"/>
          <p:cNvSpPr txBox="1">
            <a:spLocks noGrp="1"/>
          </p:cNvSpPr>
          <p:nvPr>
            <p:ph type="body" idx="1"/>
          </p:nvPr>
        </p:nvSpPr>
        <p:spPr>
          <a:xfrm>
            <a:off x="131618" y="1417638"/>
            <a:ext cx="8880764" cy="4846200"/>
          </a:xfrm>
          <a:prstGeom prst="rect">
            <a:avLst/>
          </a:prstGeom>
          <a:noFill/>
          <a:ln>
            <a:noFill/>
          </a:ln>
        </p:spPr>
        <p:txBody>
          <a:bodyPr spcFirstLastPara="1" wrap="square" lIns="91425" tIns="91425" rIns="91425" bIns="91425" anchor="t" anchorCtr="0">
            <a:noAutofit/>
          </a:bodyPr>
          <a:lstStyle/>
          <a:p>
            <a:pPr marL="457200" lvl="0" indent="-431800" algn="l" rtl="0">
              <a:lnSpc>
                <a:spcPct val="100000"/>
              </a:lnSpc>
              <a:spcBef>
                <a:spcPts val="640"/>
              </a:spcBef>
              <a:spcAft>
                <a:spcPts val="0"/>
              </a:spcAft>
              <a:buSzPts val="3200"/>
              <a:buChar char="•"/>
            </a:pPr>
            <a:r>
              <a:rPr lang="en-US" dirty="0"/>
              <a:t>We may also refer to the global miss rate of a particular level of cache</a:t>
            </a:r>
            <a:endParaRPr dirty="0"/>
          </a:p>
          <a:p>
            <a:pPr marL="914400" lvl="1" indent="-406400" algn="l" rtl="0">
              <a:lnSpc>
                <a:spcPct val="100000"/>
              </a:lnSpc>
              <a:spcBef>
                <a:spcPts val="0"/>
              </a:spcBef>
              <a:spcAft>
                <a:spcPts val="0"/>
              </a:spcAft>
              <a:buSzPts val="2800"/>
              <a:buChar char="–"/>
            </a:pPr>
            <a:r>
              <a:rPr lang="en-US" dirty="0"/>
              <a:t>For example Global MR L2</a:t>
            </a:r>
            <a:endParaRPr dirty="0"/>
          </a:p>
          <a:p>
            <a:pPr marL="914400" lvl="1" indent="-406400" algn="l" rtl="0">
              <a:lnSpc>
                <a:spcPct val="100000"/>
              </a:lnSpc>
              <a:spcBef>
                <a:spcPts val="0"/>
              </a:spcBef>
              <a:spcAft>
                <a:spcPts val="0"/>
              </a:spcAft>
              <a:buSzPts val="2800"/>
              <a:buChar char="–"/>
            </a:pPr>
            <a:r>
              <a:rPr lang="en-US" dirty="0"/>
              <a:t>This means the fraction of total accesses that miss at L1 and L2</a:t>
            </a:r>
          </a:p>
          <a:p>
            <a:pPr marL="508000" lvl="1" indent="0" algn="l" rtl="0">
              <a:lnSpc>
                <a:spcPct val="100000"/>
              </a:lnSpc>
              <a:spcBef>
                <a:spcPts val="0"/>
              </a:spcBef>
              <a:spcAft>
                <a:spcPts val="0"/>
              </a:spcAft>
              <a:buSzPts val="2800"/>
              <a:buNone/>
            </a:pPr>
            <a:endParaRPr dirty="0"/>
          </a:p>
          <a:p>
            <a:pPr marL="457200" lvl="0" indent="-431800" algn="l" rtl="0">
              <a:lnSpc>
                <a:spcPct val="100000"/>
              </a:lnSpc>
              <a:spcBef>
                <a:spcPts val="0"/>
              </a:spcBef>
              <a:spcAft>
                <a:spcPts val="0"/>
              </a:spcAft>
              <a:buSzPts val="3200"/>
              <a:buChar char="•"/>
            </a:pPr>
            <a:r>
              <a:rPr lang="en-US" dirty="0"/>
              <a:t>As a result we can sometimes talk about global miss rates without necessarily involving every level of cache</a:t>
            </a:r>
            <a:endParaRPr dirty="0"/>
          </a:p>
        </p:txBody>
      </p:sp>
      <p:sp>
        <p:nvSpPr>
          <p:cNvPr id="513" name="Google Shape;513;p20"/>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defPPr marR="0" lvl="0" algn="l" rtl="0">
              <a:lnSpc>
                <a:spcPct val="100000"/>
              </a:lnSpc>
              <a:spcBef>
                <a:spcPts val="0"/>
              </a:spcBef>
              <a:spcAft>
                <a:spcPts val="0"/>
              </a:spcAft>
            </a:defPPr>
            <a:lvl1pPr marL="0" marR="0" lvl="0"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lnSpc>
                <a:spcPct val="100000"/>
              </a:lnSpc>
              <a:spcBef>
                <a:spcPts val="0"/>
              </a:spcBef>
              <a:spcAft>
                <a:spcPts val="0"/>
              </a:spcAft>
              <a:buClr>
                <a:srgbClr val="000000"/>
              </a:buClr>
              <a:buSzPts val="1200"/>
              <a:buFont typeface="Arial"/>
              <a:buNone/>
            </a:pPr>
            <a:fld id="{00000000-1234-1234-1234-123412341234}" type="slidenum">
              <a:rPr lang="en-US" smtClean="0"/>
              <a:pPr marL="0" lvl="0" indent="0" algn="r" rtl="0">
                <a:lnSpc>
                  <a:spcPct val="100000"/>
                </a:lnSpc>
                <a:spcBef>
                  <a:spcPts val="0"/>
                </a:spcBef>
                <a:spcAft>
                  <a:spcPts val="0"/>
                </a:spcAft>
                <a:buClr>
                  <a:srgbClr val="000000"/>
                </a:buClr>
                <a:buSzPts val="1200"/>
                <a:buFont typeface="Arial"/>
                <a:buNone/>
              </a:pPr>
              <a:t>19</a:t>
            </a:fld>
            <a:endParaRPr/>
          </a:p>
        </p:txBody>
      </p:sp>
    </p:spTree>
    <p:extLst>
      <p:ext uri="{BB962C8B-B14F-4D97-AF65-F5344CB8AC3E}">
        <p14:creationId xmlns:p14="http://schemas.microsoft.com/office/powerpoint/2010/main" val="353913469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15"/>
        <p:cNvGrpSpPr/>
        <p:nvPr/>
      </p:nvGrpSpPr>
      <p:grpSpPr>
        <a:xfrm>
          <a:off x="0" y="0"/>
          <a:ext cx="0" cy="0"/>
          <a:chOff x="0" y="0"/>
          <a:chExt cx="0" cy="0"/>
        </a:xfrm>
      </p:grpSpPr>
      <p:sp>
        <p:nvSpPr>
          <p:cNvPr id="116" name="Google Shape;116;p2"/>
          <p:cNvSpPr txBox="1">
            <a:spLocks noGrp="1"/>
          </p:cNvSpPr>
          <p:nvPr>
            <p:ph type="title"/>
          </p:nvPr>
        </p:nvSpPr>
        <p:spPr>
          <a:xfrm>
            <a:off x="0" y="274638"/>
            <a:ext cx="9144000" cy="1143000"/>
          </a:xfrm>
          <a:prstGeom prst="rect">
            <a:avLst/>
          </a:prstGeom>
          <a:noFill/>
          <a:ln>
            <a:noFill/>
          </a:ln>
        </p:spPr>
        <p:txBody>
          <a:bodyPr spcFirstLastPara="1" wrap="square" lIns="91425" tIns="45700" rIns="91425" bIns="45700" anchor="ctr" anchorCtr="0">
            <a:noAutofit/>
          </a:bodyPr>
          <a:lstStyle/>
          <a:p>
            <a:pPr marL="0" marR="0" lvl="0" indent="0" algn="ctr" rtl="0">
              <a:lnSpc>
                <a:spcPct val="85000"/>
              </a:lnSpc>
              <a:spcBef>
                <a:spcPts val="0"/>
              </a:spcBef>
              <a:spcAft>
                <a:spcPts val="0"/>
              </a:spcAft>
              <a:buClr>
                <a:schemeClr val="accent1"/>
              </a:buClr>
              <a:buSzPts val="1400"/>
              <a:buFont typeface="Calibri"/>
              <a:buNone/>
            </a:pPr>
            <a:r>
              <a:rPr lang="en-US" sz="3959" b="0" i="0" u="none" strike="noStrike" cap="none">
                <a:solidFill>
                  <a:schemeClr val="accent1"/>
                </a:solidFill>
                <a:latin typeface="Calibri"/>
                <a:ea typeface="Calibri"/>
                <a:cs typeface="Calibri"/>
                <a:sym typeface="Calibri"/>
              </a:rPr>
              <a:t>Great Idea #3: Principle of Locality/</a:t>
            </a:r>
            <a:br>
              <a:rPr lang="en-US" sz="3959" b="0" i="0" u="none" strike="noStrike" cap="none">
                <a:solidFill>
                  <a:schemeClr val="accent1"/>
                </a:solidFill>
                <a:latin typeface="Calibri"/>
                <a:ea typeface="Calibri"/>
                <a:cs typeface="Calibri"/>
                <a:sym typeface="Calibri"/>
              </a:rPr>
            </a:br>
            <a:r>
              <a:rPr lang="en-US" sz="3959" b="0" i="0" u="none" strike="noStrike" cap="none">
                <a:solidFill>
                  <a:schemeClr val="accent1"/>
                </a:solidFill>
                <a:latin typeface="Calibri"/>
                <a:ea typeface="Calibri"/>
                <a:cs typeface="Calibri"/>
                <a:sym typeface="Calibri"/>
              </a:rPr>
              <a:t>Memory Hierarchy</a:t>
            </a:r>
            <a:endParaRPr sz="3959" b="0" i="0" u="none" strike="noStrike" cap="none">
              <a:solidFill>
                <a:schemeClr val="accent1"/>
              </a:solidFill>
              <a:latin typeface="Calibri"/>
              <a:ea typeface="Calibri"/>
              <a:cs typeface="Calibri"/>
              <a:sym typeface="Calibri"/>
            </a:endParaRPr>
          </a:p>
        </p:txBody>
      </p:sp>
      <p:sp>
        <p:nvSpPr>
          <p:cNvPr id="117" name="Google Shape;117;p2"/>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SzPts val="1400"/>
              <a:buNone/>
            </a:pPr>
            <a:endParaRPr sz="1200" dirty="0">
              <a:solidFill>
                <a:srgbClr val="888888"/>
              </a:solidFill>
              <a:latin typeface="Calibri"/>
              <a:ea typeface="Calibri"/>
              <a:cs typeface="Calibri"/>
              <a:sym typeface="Calibri"/>
            </a:endParaRPr>
          </a:p>
        </p:txBody>
      </p:sp>
      <p:sp>
        <p:nvSpPr>
          <p:cNvPr id="118" name="Google Shape;118;p2"/>
          <p:cNvSpPr txBox="1">
            <a:spLocks noGrp="1"/>
          </p:cNvSpPr>
          <p:nvPr>
            <p:ph type="ftr" idx="11"/>
          </p:nvPr>
        </p:nvSpPr>
        <p:spPr>
          <a:xfrm>
            <a:off x="3124200" y="6356350"/>
            <a:ext cx="2895600" cy="365125"/>
          </a:xfrm>
          <a:prstGeom prst="rect">
            <a:avLst/>
          </a:prstGeom>
          <a:noFill/>
          <a:ln>
            <a:noFill/>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ctr" rtl="0">
              <a:lnSpc>
                <a:spcPct val="100000"/>
              </a:lnSpc>
              <a:spcBef>
                <a:spcPts val="0"/>
              </a:spcBef>
              <a:spcAft>
                <a:spcPts val="0"/>
              </a:spcAft>
              <a:buClr>
                <a:srgbClr val="000000"/>
              </a:buClr>
              <a:buSzPts val="1400"/>
              <a:buFont typeface="Arial"/>
              <a:buNone/>
              <a:defRPr sz="1200" b="0" i="0" u="none" strike="noStrike" cap="none">
                <a:solidFill>
                  <a:srgbClr val="888888"/>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pPr marL="0" marR="0" lvl="0" indent="0" algn="ctr" rtl="0">
              <a:lnSpc>
                <a:spcPct val="100000"/>
              </a:lnSpc>
              <a:spcBef>
                <a:spcPts val="0"/>
              </a:spcBef>
              <a:spcAft>
                <a:spcPts val="0"/>
              </a:spcAft>
              <a:buSzPts val="1400"/>
              <a:buNone/>
            </a:pPr>
            <a:endParaRPr sz="1200">
              <a:solidFill>
                <a:srgbClr val="888888"/>
              </a:solidFill>
              <a:latin typeface="Calibri"/>
              <a:ea typeface="Calibri"/>
              <a:cs typeface="Calibri"/>
              <a:sym typeface="Calibri"/>
            </a:endParaRPr>
          </a:p>
        </p:txBody>
      </p:sp>
      <p:sp>
        <p:nvSpPr>
          <p:cNvPr id="119" name="Google Shape;119;p2"/>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defPPr marR="0" lvl="0" algn="l" rtl="0">
              <a:lnSpc>
                <a:spcPct val="100000"/>
              </a:lnSpc>
              <a:spcBef>
                <a:spcPts val="0"/>
              </a:spcBef>
              <a:spcAft>
                <a:spcPts val="0"/>
              </a:spcAft>
            </a:defPPr>
            <a:lvl1pPr marL="0" marR="0" lvl="0"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marR="0" lvl="0" indent="0" algn="r" rtl="0">
              <a:lnSpc>
                <a:spcPct val="100000"/>
              </a:lnSpc>
              <a:spcBef>
                <a:spcPts val="0"/>
              </a:spcBef>
              <a:spcAft>
                <a:spcPts val="0"/>
              </a:spcAft>
              <a:buSzPts val="1200"/>
              <a:buNone/>
            </a:pPr>
            <a:fld id="{00000000-1234-1234-1234-123412341234}" type="slidenum">
              <a:rPr lang="en-US" smtClean="0"/>
              <a:pPr marL="0" marR="0" lvl="0" indent="0" algn="r" rtl="0">
                <a:lnSpc>
                  <a:spcPct val="100000"/>
                </a:lnSpc>
                <a:spcBef>
                  <a:spcPts val="0"/>
                </a:spcBef>
                <a:spcAft>
                  <a:spcPts val="0"/>
                </a:spcAft>
                <a:buSzPts val="1200"/>
                <a:buNone/>
              </a:pPr>
              <a:t>2</a:t>
            </a:fld>
            <a:endParaRPr sz="1200">
              <a:solidFill>
                <a:srgbClr val="888888"/>
              </a:solidFill>
              <a:latin typeface="Calibri"/>
              <a:ea typeface="Calibri"/>
              <a:cs typeface="Calibri"/>
              <a:sym typeface="Calibri"/>
            </a:endParaRPr>
          </a:p>
        </p:txBody>
      </p:sp>
      <p:pic>
        <p:nvPicPr>
          <p:cNvPr id="120" name="Google Shape;120;p2"/>
          <p:cNvPicPr preferRelativeResize="0"/>
          <p:nvPr/>
        </p:nvPicPr>
        <p:blipFill rotWithShape="1">
          <a:blip r:embed="rId3">
            <a:alphaModFix/>
          </a:blip>
          <a:srcRect/>
          <a:stretch/>
        </p:blipFill>
        <p:spPr>
          <a:xfrm>
            <a:off x="56622" y="1388529"/>
            <a:ext cx="9053512" cy="5384800"/>
          </a:xfrm>
          <a:prstGeom prst="rect">
            <a:avLst/>
          </a:prstGeom>
          <a:noFill/>
          <a:ln>
            <a:noFill/>
          </a:ln>
        </p:spPr>
      </p:pic>
      <p:sp>
        <p:nvSpPr>
          <p:cNvPr id="121" name="Google Shape;121;p2"/>
          <p:cNvSpPr/>
          <p:nvPr/>
        </p:nvSpPr>
        <p:spPr>
          <a:xfrm>
            <a:off x="2691270" y="2686807"/>
            <a:ext cx="3772904" cy="1197130"/>
          </a:xfrm>
          <a:prstGeom prst="rect">
            <a:avLst/>
          </a:prstGeom>
          <a:noFill/>
          <a:ln w="38100" cap="flat" cmpd="sng">
            <a:solidFill>
              <a:srgbClr val="FF0000"/>
            </a:solidFill>
            <a:prstDash val="solid"/>
            <a:round/>
            <a:headEnd type="none" w="sm" len="sm"/>
            <a:tailEnd type="none" w="sm" len="sm"/>
          </a:ln>
          <a:effectLst>
            <a:outerShdw blurRad="40000" dist="23000" dir="5400000" rotWithShape="0">
              <a:srgbClr val="000000">
                <a:alpha val="34509"/>
              </a:srgbClr>
            </a:outerShdw>
          </a:effectLst>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Tree>
    <p:extLst>
      <p:ext uri="{BB962C8B-B14F-4D97-AF65-F5344CB8AC3E}">
        <p14:creationId xmlns:p14="http://schemas.microsoft.com/office/powerpoint/2010/main" val="308073318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517"/>
        <p:cNvGrpSpPr/>
        <p:nvPr/>
      </p:nvGrpSpPr>
      <p:grpSpPr>
        <a:xfrm>
          <a:off x="0" y="0"/>
          <a:ext cx="0" cy="0"/>
          <a:chOff x="0" y="0"/>
          <a:chExt cx="0" cy="0"/>
        </a:xfrm>
      </p:grpSpPr>
      <p:sp>
        <p:nvSpPr>
          <p:cNvPr id="518" name="Google Shape;518;p21"/>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Autofit/>
          </a:bodyPr>
          <a:lstStyle/>
          <a:p>
            <a:pPr marL="0" marR="0" lvl="0" indent="0" algn="ctr" rtl="0">
              <a:lnSpc>
                <a:spcPct val="90000"/>
              </a:lnSpc>
              <a:spcBef>
                <a:spcPts val="0"/>
              </a:spcBef>
              <a:spcAft>
                <a:spcPts val="0"/>
              </a:spcAft>
              <a:buClr>
                <a:schemeClr val="accent1"/>
              </a:buClr>
              <a:buSzPts val="1400"/>
              <a:buFont typeface="Calibri"/>
              <a:buNone/>
            </a:pPr>
            <a:r>
              <a:rPr lang="en-US" sz="3959"/>
              <a:t>Local and Global Miss Rates</a:t>
            </a:r>
            <a:endParaRPr/>
          </a:p>
        </p:txBody>
      </p:sp>
      <p:sp>
        <p:nvSpPr>
          <p:cNvPr id="519" name="Google Shape;519;p21"/>
          <p:cNvSpPr txBox="1">
            <a:spLocks noGrp="1"/>
          </p:cNvSpPr>
          <p:nvPr>
            <p:ph type="body" idx="1"/>
          </p:nvPr>
        </p:nvSpPr>
        <p:spPr>
          <a:xfrm>
            <a:off x="457200" y="4046538"/>
            <a:ext cx="8229600" cy="2540000"/>
          </a:xfrm>
          <a:prstGeom prst="rect">
            <a:avLst/>
          </a:prstGeom>
          <a:noFill/>
          <a:ln>
            <a:noFill/>
          </a:ln>
        </p:spPr>
        <p:txBody>
          <a:bodyPr spcFirstLastPara="1" wrap="square" lIns="91425" tIns="45700" rIns="91425" bIns="45700" anchor="t" anchorCtr="0">
            <a:noAutofit/>
          </a:bodyPr>
          <a:lstStyle/>
          <a:p>
            <a:pPr marL="342900" marR="0" lvl="0" indent="-342900" algn="l" rtl="0">
              <a:lnSpc>
                <a:spcPct val="100000"/>
              </a:lnSpc>
              <a:spcBef>
                <a:spcPts val="0"/>
              </a:spcBef>
              <a:spcAft>
                <a:spcPts val="0"/>
              </a:spcAft>
              <a:buClr>
                <a:schemeClr val="dk1"/>
              </a:buClr>
              <a:buSzPts val="3200"/>
              <a:buFont typeface="Arial"/>
              <a:buChar char="•"/>
            </a:pPr>
            <a:r>
              <a:rPr lang="en-US" sz="3200" b="0" i="0" u="none" strike="noStrike" cap="none" dirty="0">
                <a:solidFill>
                  <a:schemeClr val="dk1"/>
                </a:solidFill>
                <a:latin typeface="Calibri"/>
                <a:ea typeface="Calibri"/>
                <a:cs typeface="Calibri"/>
                <a:sym typeface="Calibri"/>
              </a:rPr>
              <a:t>For every 1000 CPU</a:t>
            </a:r>
            <a:r>
              <a:rPr lang="en-US" dirty="0"/>
              <a:t>-</a:t>
            </a:r>
            <a:r>
              <a:rPr lang="en-US" sz="3200" b="0" i="0" u="none" strike="noStrike" cap="none" dirty="0">
                <a:solidFill>
                  <a:schemeClr val="dk1"/>
                </a:solidFill>
                <a:latin typeface="Calibri"/>
                <a:ea typeface="Calibri"/>
                <a:cs typeface="Calibri"/>
                <a:sym typeface="Calibri"/>
              </a:rPr>
              <a:t>t</a:t>
            </a:r>
            <a:r>
              <a:rPr lang="en-US" dirty="0"/>
              <a:t>o-</a:t>
            </a:r>
            <a:r>
              <a:rPr lang="en-US" sz="3200" b="0" i="0" u="none" strike="noStrike" cap="none" dirty="0">
                <a:solidFill>
                  <a:schemeClr val="dk1"/>
                </a:solidFill>
                <a:latin typeface="Calibri"/>
                <a:ea typeface="Calibri"/>
                <a:cs typeface="Calibri"/>
                <a:sym typeface="Calibri"/>
              </a:rPr>
              <a:t>memory references</a:t>
            </a:r>
            <a:endParaRPr dirty="0"/>
          </a:p>
          <a:p>
            <a:pPr marL="742950" marR="0" lvl="1" indent="-285750" algn="l" rtl="0">
              <a:lnSpc>
                <a:spcPct val="100000"/>
              </a:lnSpc>
              <a:spcBef>
                <a:spcPts val="560"/>
              </a:spcBef>
              <a:spcAft>
                <a:spcPts val="0"/>
              </a:spcAft>
              <a:buClr>
                <a:schemeClr val="dk1"/>
              </a:buClr>
              <a:buSzPts val="2800"/>
              <a:buFont typeface="Arial"/>
              <a:buChar char="–"/>
            </a:pPr>
            <a:r>
              <a:rPr lang="en-US" sz="2800" b="0" i="0" u="none" strike="noStrike" cap="none" dirty="0">
                <a:solidFill>
                  <a:schemeClr val="dk1"/>
                </a:solidFill>
                <a:latin typeface="Calibri"/>
                <a:ea typeface="Calibri"/>
                <a:cs typeface="Calibri"/>
                <a:sym typeface="Calibri"/>
              </a:rPr>
              <a:t>40 will miss in L1$; what is the local MR?</a:t>
            </a:r>
            <a:endParaRPr dirty="0"/>
          </a:p>
          <a:p>
            <a:pPr marL="742950" marR="0" lvl="1" indent="-285750" algn="l" rtl="0">
              <a:lnSpc>
                <a:spcPct val="100000"/>
              </a:lnSpc>
              <a:spcBef>
                <a:spcPts val="560"/>
              </a:spcBef>
              <a:spcAft>
                <a:spcPts val="0"/>
              </a:spcAft>
              <a:buClr>
                <a:schemeClr val="dk1"/>
              </a:buClr>
              <a:buSzPts val="2800"/>
              <a:buFont typeface="Arial"/>
              <a:buChar char="–"/>
            </a:pPr>
            <a:r>
              <a:rPr lang="en-US" sz="2800" b="0" i="0" u="none" strike="noStrike" cap="none" dirty="0">
                <a:solidFill>
                  <a:schemeClr val="dk1"/>
                </a:solidFill>
                <a:latin typeface="Calibri"/>
                <a:ea typeface="Calibri"/>
                <a:cs typeface="Calibri"/>
                <a:sym typeface="Calibri"/>
              </a:rPr>
              <a:t>20 will miss in L2$; what is the local MR?</a:t>
            </a:r>
            <a:endParaRPr dirty="0"/>
          </a:p>
          <a:p>
            <a:pPr marL="742950" marR="0" lvl="1" indent="-285750" algn="l" rtl="0">
              <a:lnSpc>
                <a:spcPct val="100000"/>
              </a:lnSpc>
              <a:spcBef>
                <a:spcPts val="560"/>
              </a:spcBef>
              <a:spcAft>
                <a:spcPts val="0"/>
              </a:spcAft>
              <a:buClr>
                <a:schemeClr val="dk1"/>
              </a:buClr>
              <a:buSzPts val="2800"/>
              <a:buFont typeface="Arial"/>
              <a:buChar char="–"/>
            </a:pPr>
            <a:r>
              <a:rPr lang="en-US" sz="2800" b="0" i="0" u="none" strike="noStrike" cap="none" dirty="0">
                <a:solidFill>
                  <a:schemeClr val="dk1"/>
                </a:solidFill>
                <a:latin typeface="Calibri"/>
                <a:ea typeface="Calibri"/>
                <a:cs typeface="Calibri"/>
                <a:sym typeface="Calibri"/>
              </a:rPr>
              <a:t>Overall global miss rate?</a:t>
            </a:r>
            <a:endParaRPr dirty="0"/>
          </a:p>
        </p:txBody>
      </p:sp>
      <p:sp>
        <p:nvSpPr>
          <p:cNvPr id="520" name="Google Shape;520;p21"/>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SzPts val="1400"/>
              <a:buNone/>
            </a:pPr>
            <a:endParaRPr sz="1200" dirty="0">
              <a:solidFill>
                <a:srgbClr val="888888"/>
              </a:solidFill>
              <a:latin typeface="Calibri"/>
              <a:ea typeface="Calibri"/>
              <a:cs typeface="Calibri"/>
              <a:sym typeface="Calibri"/>
            </a:endParaRPr>
          </a:p>
        </p:txBody>
      </p:sp>
      <p:sp>
        <p:nvSpPr>
          <p:cNvPr id="521" name="Google Shape;521;p21"/>
          <p:cNvSpPr txBox="1">
            <a:spLocks noGrp="1"/>
          </p:cNvSpPr>
          <p:nvPr>
            <p:ph type="ftr" idx="11"/>
          </p:nvPr>
        </p:nvSpPr>
        <p:spPr>
          <a:xfrm>
            <a:off x="3124200" y="6356350"/>
            <a:ext cx="2895600" cy="365125"/>
          </a:xfrm>
          <a:prstGeom prst="rect">
            <a:avLst/>
          </a:prstGeom>
          <a:noFill/>
          <a:ln>
            <a:noFill/>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ctr" rtl="0">
              <a:lnSpc>
                <a:spcPct val="100000"/>
              </a:lnSpc>
              <a:spcBef>
                <a:spcPts val="0"/>
              </a:spcBef>
              <a:spcAft>
                <a:spcPts val="0"/>
              </a:spcAft>
              <a:buClr>
                <a:srgbClr val="000000"/>
              </a:buClr>
              <a:buSzPts val="1400"/>
              <a:buFont typeface="Arial"/>
              <a:buNone/>
              <a:defRPr sz="1200" b="0" i="0" u="none" strike="noStrike" cap="none">
                <a:solidFill>
                  <a:srgbClr val="888888"/>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pPr marL="0" marR="0" lvl="0" indent="0" algn="ctr" rtl="0">
              <a:lnSpc>
                <a:spcPct val="100000"/>
              </a:lnSpc>
              <a:spcBef>
                <a:spcPts val="0"/>
              </a:spcBef>
              <a:spcAft>
                <a:spcPts val="0"/>
              </a:spcAft>
              <a:buSzPts val="1400"/>
              <a:buNone/>
            </a:pPr>
            <a:endParaRPr sz="1200">
              <a:solidFill>
                <a:srgbClr val="888888"/>
              </a:solidFill>
              <a:latin typeface="Calibri"/>
              <a:ea typeface="Calibri"/>
              <a:cs typeface="Calibri"/>
              <a:sym typeface="Calibri"/>
            </a:endParaRPr>
          </a:p>
        </p:txBody>
      </p:sp>
      <p:sp>
        <p:nvSpPr>
          <p:cNvPr id="522" name="Google Shape;522;p21"/>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defPPr marR="0" lvl="0" algn="l" rtl="0">
              <a:lnSpc>
                <a:spcPct val="100000"/>
              </a:lnSpc>
              <a:spcBef>
                <a:spcPts val="0"/>
              </a:spcBef>
              <a:spcAft>
                <a:spcPts val="0"/>
              </a:spcAft>
            </a:defPPr>
            <a:lvl1pPr marL="0" marR="0" lvl="0"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marR="0" lvl="0" indent="0" algn="r" rtl="0">
              <a:lnSpc>
                <a:spcPct val="100000"/>
              </a:lnSpc>
              <a:spcBef>
                <a:spcPts val="0"/>
              </a:spcBef>
              <a:spcAft>
                <a:spcPts val="0"/>
              </a:spcAft>
              <a:buSzPts val="1200"/>
              <a:buNone/>
            </a:pPr>
            <a:fld id="{00000000-1234-1234-1234-123412341234}" type="slidenum">
              <a:rPr lang="en-US" smtClean="0"/>
              <a:pPr marL="0" marR="0" lvl="0" indent="0" algn="r" rtl="0">
                <a:lnSpc>
                  <a:spcPct val="100000"/>
                </a:lnSpc>
                <a:spcBef>
                  <a:spcPts val="0"/>
                </a:spcBef>
                <a:spcAft>
                  <a:spcPts val="0"/>
                </a:spcAft>
                <a:buSzPts val="1200"/>
                <a:buNone/>
              </a:pPr>
              <a:t>20</a:t>
            </a:fld>
            <a:endParaRPr sz="1200">
              <a:solidFill>
                <a:srgbClr val="888888"/>
              </a:solidFill>
              <a:latin typeface="Calibri"/>
              <a:ea typeface="Calibri"/>
              <a:cs typeface="Calibri"/>
              <a:sym typeface="Calibri"/>
            </a:endParaRPr>
          </a:p>
        </p:txBody>
      </p:sp>
      <p:sp>
        <p:nvSpPr>
          <p:cNvPr id="523" name="Google Shape;523;p21"/>
          <p:cNvSpPr/>
          <p:nvPr/>
        </p:nvSpPr>
        <p:spPr>
          <a:xfrm>
            <a:off x="322263" y="2303463"/>
            <a:ext cx="1506537" cy="1150937"/>
          </a:xfrm>
          <a:prstGeom prst="rect">
            <a:avLst/>
          </a:prstGeom>
          <a:noFill/>
          <a:ln w="9525" cap="flat" cmpd="sng">
            <a:solidFill>
              <a:schemeClr val="dk1"/>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2800"/>
              <a:buFont typeface="Arial"/>
              <a:buNone/>
            </a:pPr>
            <a:r>
              <a:rPr lang="en-US" sz="2800" b="0" i="0" u="none" strike="noStrike" cap="none">
                <a:solidFill>
                  <a:schemeClr val="dk1"/>
                </a:solidFill>
                <a:latin typeface="Calibri"/>
                <a:ea typeface="Calibri"/>
                <a:cs typeface="Calibri"/>
                <a:sym typeface="Calibri"/>
              </a:rPr>
              <a:t>CPU</a:t>
            </a:r>
            <a:endParaRPr sz="1400" b="0" i="0" u="none" strike="noStrike" cap="none">
              <a:solidFill>
                <a:srgbClr val="000000"/>
              </a:solidFill>
              <a:latin typeface="Arial"/>
              <a:ea typeface="Arial"/>
              <a:cs typeface="Arial"/>
              <a:sym typeface="Arial"/>
            </a:endParaRPr>
          </a:p>
        </p:txBody>
      </p:sp>
      <p:sp>
        <p:nvSpPr>
          <p:cNvPr id="524" name="Google Shape;524;p21"/>
          <p:cNvSpPr/>
          <p:nvPr/>
        </p:nvSpPr>
        <p:spPr>
          <a:xfrm>
            <a:off x="2641600" y="2303463"/>
            <a:ext cx="1506538" cy="1150937"/>
          </a:xfrm>
          <a:prstGeom prst="rect">
            <a:avLst/>
          </a:prstGeom>
          <a:noFill/>
          <a:ln w="9525" cap="flat" cmpd="sng">
            <a:solidFill>
              <a:schemeClr val="dk1"/>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2800"/>
              <a:buFont typeface="Arial"/>
              <a:buNone/>
            </a:pPr>
            <a:r>
              <a:rPr lang="en-US" sz="2800" b="0" i="0" u="none" strike="noStrike" cap="none">
                <a:solidFill>
                  <a:schemeClr val="dk1"/>
                </a:solidFill>
                <a:latin typeface="Calibri"/>
                <a:ea typeface="Calibri"/>
                <a:cs typeface="Calibri"/>
                <a:sym typeface="Calibri"/>
              </a:rPr>
              <a:t>L1$</a:t>
            </a:r>
            <a:endParaRPr sz="1400" b="0" i="0" u="none" strike="noStrike" cap="none">
              <a:solidFill>
                <a:srgbClr val="000000"/>
              </a:solidFill>
              <a:latin typeface="Arial"/>
              <a:ea typeface="Arial"/>
              <a:cs typeface="Arial"/>
              <a:sym typeface="Arial"/>
            </a:endParaRPr>
          </a:p>
        </p:txBody>
      </p:sp>
      <p:sp>
        <p:nvSpPr>
          <p:cNvPr id="525" name="Google Shape;525;p21"/>
          <p:cNvSpPr/>
          <p:nvPr/>
        </p:nvSpPr>
        <p:spPr>
          <a:xfrm>
            <a:off x="4995863" y="2303463"/>
            <a:ext cx="1506537" cy="1150937"/>
          </a:xfrm>
          <a:prstGeom prst="rect">
            <a:avLst/>
          </a:prstGeom>
          <a:noFill/>
          <a:ln w="9525" cap="flat" cmpd="sng">
            <a:solidFill>
              <a:schemeClr val="dk1"/>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2800"/>
              <a:buFont typeface="Arial"/>
              <a:buNone/>
            </a:pPr>
            <a:r>
              <a:rPr lang="en-US" sz="2800" b="0" i="0" u="none" strike="noStrike" cap="none">
                <a:solidFill>
                  <a:schemeClr val="dk1"/>
                </a:solidFill>
                <a:latin typeface="Calibri"/>
                <a:ea typeface="Calibri"/>
                <a:cs typeface="Calibri"/>
                <a:sym typeface="Calibri"/>
              </a:rPr>
              <a:t>L2$</a:t>
            </a:r>
            <a:endParaRPr sz="1400" b="0" i="0" u="none" strike="noStrike" cap="none">
              <a:solidFill>
                <a:srgbClr val="000000"/>
              </a:solidFill>
              <a:latin typeface="Arial"/>
              <a:ea typeface="Arial"/>
              <a:cs typeface="Arial"/>
              <a:sym typeface="Arial"/>
            </a:endParaRPr>
          </a:p>
        </p:txBody>
      </p:sp>
      <p:sp>
        <p:nvSpPr>
          <p:cNvPr id="526" name="Google Shape;526;p21"/>
          <p:cNvSpPr/>
          <p:nvPr/>
        </p:nvSpPr>
        <p:spPr>
          <a:xfrm>
            <a:off x="7332663" y="2303463"/>
            <a:ext cx="1506537" cy="1150937"/>
          </a:xfrm>
          <a:prstGeom prst="rect">
            <a:avLst/>
          </a:prstGeom>
          <a:noFill/>
          <a:ln w="9525" cap="flat" cmpd="sng">
            <a:solidFill>
              <a:schemeClr val="dk1"/>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2800"/>
              <a:buFont typeface="Arial"/>
              <a:buNone/>
            </a:pPr>
            <a:r>
              <a:rPr lang="en-US" sz="2800" b="0" i="0" u="none" strike="noStrike" cap="none">
                <a:solidFill>
                  <a:schemeClr val="dk1"/>
                </a:solidFill>
                <a:latin typeface="Calibri"/>
                <a:ea typeface="Calibri"/>
                <a:cs typeface="Calibri"/>
                <a:sym typeface="Calibri"/>
              </a:rPr>
              <a:t>MM</a:t>
            </a:r>
            <a:endParaRPr sz="1400" b="0" i="0" u="none" strike="noStrike" cap="none">
              <a:solidFill>
                <a:srgbClr val="000000"/>
              </a:solidFill>
              <a:latin typeface="Arial"/>
              <a:ea typeface="Arial"/>
              <a:cs typeface="Arial"/>
              <a:sym typeface="Arial"/>
            </a:endParaRPr>
          </a:p>
        </p:txBody>
      </p:sp>
      <p:cxnSp>
        <p:nvCxnSpPr>
          <p:cNvPr id="527" name="Google Shape;527;p21"/>
          <p:cNvCxnSpPr/>
          <p:nvPr/>
        </p:nvCxnSpPr>
        <p:spPr>
          <a:xfrm>
            <a:off x="1811338" y="2522538"/>
            <a:ext cx="847725" cy="1587"/>
          </a:xfrm>
          <a:prstGeom prst="straightConnector1">
            <a:avLst/>
          </a:prstGeom>
          <a:noFill/>
          <a:ln w="25400" cap="flat" cmpd="sng">
            <a:solidFill>
              <a:schemeClr val="dk1"/>
            </a:solidFill>
            <a:prstDash val="solid"/>
            <a:round/>
            <a:headEnd type="none" w="sm" len="sm"/>
            <a:tailEnd type="stealth" w="med" len="med"/>
          </a:ln>
        </p:spPr>
      </p:cxnSp>
      <p:cxnSp>
        <p:nvCxnSpPr>
          <p:cNvPr id="528" name="Google Shape;528;p21"/>
          <p:cNvCxnSpPr/>
          <p:nvPr/>
        </p:nvCxnSpPr>
        <p:spPr>
          <a:xfrm>
            <a:off x="4148138" y="2522538"/>
            <a:ext cx="847725" cy="1587"/>
          </a:xfrm>
          <a:prstGeom prst="straightConnector1">
            <a:avLst/>
          </a:prstGeom>
          <a:noFill/>
          <a:ln w="25400" cap="flat" cmpd="sng">
            <a:solidFill>
              <a:schemeClr val="dk1"/>
            </a:solidFill>
            <a:prstDash val="solid"/>
            <a:round/>
            <a:headEnd type="none" w="sm" len="sm"/>
            <a:tailEnd type="stealth" w="med" len="med"/>
          </a:ln>
        </p:spPr>
      </p:cxnSp>
      <p:cxnSp>
        <p:nvCxnSpPr>
          <p:cNvPr id="529" name="Google Shape;529;p21"/>
          <p:cNvCxnSpPr/>
          <p:nvPr/>
        </p:nvCxnSpPr>
        <p:spPr>
          <a:xfrm>
            <a:off x="6502400" y="2522538"/>
            <a:ext cx="846138" cy="1587"/>
          </a:xfrm>
          <a:prstGeom prst="straightConnector1">
            <a:avLst/>
          </a:prstGeom>
          <a:noFill/>
          <a:ln w="25400" cap="flat" cmpd="sng">
            <a:solidFill>
              <a:schemeClr val="dk1"/>
            </a:solidFill>
            <a:prstDash val="solid"/>
            <a:round/>
            <a:headEnd type="none" w="sm" len="sm"/>
            <a:tailEnd type="stealth" w="med" len="med"/>
          </a:ln>
        </p:spPr>
      </p:cxnSp>
      <p:cxnSp>
        <p:nvCxnSpPr>
          <p:cNvPr id="530" name="Google Shape;530;p21"/>
          <p:cNvCxnSpPr/>
          <p:nvPr/>
        </p:nvCxnSpPr>
        <p:spPr>
          <a:xfrm>
            <a:off x="1811338" y="3116263"/>
            <a:ext cx="847725" cy="1587"/>
          </a:xfrm>
          <a:prstGeom prst="straightConnector1">
            <a:avLst/>
          </a:prstGeom>
          <a:noFill/>
          <a:ln w="25400" cap="flat" cmpd="sng">
            <a:solidFill>
              <a:schemeClr val="dk1"/>
            </a:solidFill>
            <a:prstDash val="solid"/>
            <a:round/>
            <a:headEnd type="stealth" w="med" len="med"/>
            <a:tailEnd type="none" w="sm" len="sm"/>
          </a:ln>
        </p:spPr>
      </p:cxnSp>
      <p:cxnSp>
        <p:nvCxnSpPr>
          <p:cNvPr id="531" name="Google Shape;531;p21"/>
          <p:cNvCxnSpPr/>
          <p:nvPr/>
        </p:nvCxnSpPr>
        <p:spPr>
          <a:xfrm>
            <a:off x="4148138" y="3116263"/>
            <a:ext cx="847725" cy="1587"/>
          </a:xfrm>
          <a:prstGeom prst="straightConnector1">
            <a:avLst/>
          </a:prstGeom>
          <a:noFill/>
          <a:ln w="25400" cap="flat" cmpd="sng">
            <a:solidFill>
              <a:schemeClr val="dk1"/>
            </a:solidFill>
            <a:prstDash val="solid"/>
            <a:round/>
            <a:headEnd type="stealth" w="med" len="med"/>
            <a:tailEnd type="none" w="sm" len="sm"/>
          </a:ln>
        </p:spPr>
      </p:cxnSp>
      <p:cxnSp>
        <p:nvCxnSpPr>
          <p:cNvPr id="532" name="Google Shape;532;p21"/>
          <p:cNvCxnSpPr/>
          <p:nvPr/>
        </p:nvCxnSpPr>
        <p:spPr>
          <a:xfrm>
            <a:off x="6502400" y="3116263"/>
            <a:ext cx="846138" cy="1587"/>
          </a:xfrm>
          <a:prstGeom prst="straightConnector1">
            <a:avLst/>
          </a:prstGeom>
          <a:noFill/>
          <a:ln w="25400" cap="flat" cmpd="sng">
            <a:solidFill>
              <a:schemeClr val="dk1"/>
            </a:solidFill>
            <a:prstDash val="solid"/>
            <a:round/>
            <a:headEnd type="stealth" w="med" len="med"/>
            <a:tailEnd type="none" w="sm" len="sm"/>
          </a:ln>
        </p:spPr>
      </p:cxnSp>
      <p:sp>
        <p:nvSpPr>
          <p:cNvPr id="533" name="Google Shape;533;p21"/>
          <p:cNvSpPr txBox="1"/>
          <p:nvPr/>
        </p:nvSpPr>
        <p:spPr>
          <a:xfrm>
            <a:off x="1280160" y="1930400"/>
            <a:ext cx="2054217" cy="461665"/>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2400"/>
              <a:buFont typeface="Arial"/>
              <a:buNone/>
            </a:pPr>
            <a:r>
              <a:rPr lang="en-US" sz="2400" b="0" i="0" u="none" strike="noStrike" cap="none">
                <a:solidFill>
                  <a:schemeClr val="dk1"/>
                </a:solidFill>
                <a:latin typeface="Calibri"/>
                <a:ea typeface="Calibri"/>
                <a:cs typeface="Calibri"/>
                <a:sym typeface="Calibri"/>
              </a:rPr>
              <a:t>1000 mem refs</a:t>
            </a:r>
            <a:endParaRPr sz="1400" b="0" i="0" u="none" strike="noStrike" cap="none">
              <a:solidFill>
                <a:srgbClr val="000000"/>
              </a:solidFill>
              <a:latin typeface="Arial"/>
              <a:ea typeface="Arial"/>
              <a:cs typeface="Arial"/>
              <a:sym typeface="Arial"/>
            </a:endParaRPr>
          </a:p>
        </p:txBody>
      </p:sp>
      <p:sp>
        <p:nvSpPr>
          <p:cNvPr id="534" name="Google Shape;534;p21"/>
          <p:cNvSpPr txBox="1"/>
          <p:nvPr/>
        </p:nvSpPr>
        <p:spPr>
          <a:xfrm>
            <a:off x="3749040" y="1930400"/>
            <a:ext cx="1743234" cy="461665"/>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2400"/>
              <a:buFont typeface="Arial"/>
              <a:buNone/>
            </a:pPr>
            <a:r>
              <a:rPr lang="en-US" sz="2400" b="0" i="0" u="none" strike="noStrike" cap="none">
                <a:solidFill>
                  <a:schemeClr val="dk1"/>
                </a:solidFill>
                <a:latin typeface="Calibri"/>
                <a:ea typeface="Calibri"/>
                <a:cs typeface="Calibri"/>
                <a:sym typeface="Calibri"/>
              </a:rPr>
              <a:t>40 mem refs</a:t>
            </a:r>
            <a:endParaRPr sz="1400" b="0" i="0" u="none" strike="noStrike" cap="none">
              <a:solidFill>
                <a:srgbClr val="000000"/>
              </a:solidFill>
              <a:latin typeface="Arial"/>
              <a:ea typeface="Arial"/>
              <a:cs typeface="Arial"/>
              <a:sym typeface="Arial"/>
            </a:endParaRPr>
          </a:p>
        </p:txBody>
      </p:sp>
      <p:sp>
        <p:nvSpPr>
          <p:cNvPr id="535" name="Google Shape;535;p21"/>
          <p:cNvSpPr txBox="1"/>
          <p:nvPr/>
        </p:nvSpPr>
        <p:spPr>
          <a:xfrm>
            <a:off x="6080760" y="1930400"/>
            <a:ext cx="1743234" cy="461665"/>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2400"/>
              <a:buFont typeface="Arial"/>
              <a:buNone/>
            </a:pPr>
            <a:r>
              <a:rPr lang="en-US" sz="2400" b="0" i="0" u="none" strike="noStrike" cap="none">
                <a:solidFill>
                  <a:schemeClr val="dk1"/>
                </a:solidFill>
                <a:latin typeface="Calibri"/>
                <a:ea typeface="Calibri"/>
                <a:cs typeface="Calibri"/>
                <a:sym typeface="Calibri"/>
              </a:rPr>
              <a:t>20 mem refs</a:t>
            </a:r>
            <a:endParaRPr sz="1400" b="0" i="0" u="none" strike="noStrike" cap="none">
              <a:solidFill>
                <a:srgbClr val="000000"/>
              </a:solidFill>
              <a:latin typeface="Arial"/>
              <a:ea typeface="Arial"/>
              <a:cs typeface="Arial"/>
              <a:sym typeface="Arial"/>
            </a:endParaRPr>
          </a:p>
        </p:txBody>
      </p:sp>
      <p:sp>
        <p:nvSpPr>
          <p:cNvPr id="536" name="Google Shape;536;p21"/>
          <p:cNvSpPr txBox="1"/>
          <p:nvPr/>
        </p:nvSpPr>
        <p:spPr>
          <a:xfrm>
            <a:off x="1737360" y="3471863"/>
            <a:ext cx="1028743" cy="461665"/>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2400"/>
              <a:buFont typeface="Arial"/>
              <a:buNone/>
            </a:pPr>
            <a:r>
              <a:rPr lang="en-US" sz="2400" b="0" i="0" u="none" strike="noStrike" cap="none">
                <a:solidFill>
                  <a:schemeClr val="dk1"/>
                </a:solidFill>
                <a:latin typeface="Calibri"/>
                <a:ea typeface="Calibri"/>
                <a:cs typeface="Calibri"/>
                <a:sym typeface="Calibri"/>
              </a:rPr>
              <a:t>1 cycle</a:t>
            </a:r>
            <a:endParaRPr sz="1400" b="0" i="0" u="none" strike="noStrike" cap="none">
              <a:solidFill>
                <a:srgbClr val="000000"/>
              </a:solidFill>
              <a:latin typeface="Arial"/>
              <a:ea typeface="Arial"/>
              <a:cs typeface="Arial"/>
              <a:sym typeface="Arial"/>
            </a:endParaRPr>
          </a:p>
        </p:txBody>
      </p:sp>
      <p:sp>
        <p:nvSpPr>
          <p:cNvPr id="537" name="Google Shape;537;p21"/>
          <p:cNvSpPr txBox="1"/>
          <p:nvPr/>
        </p:nvSpPr>
        <p:spPr>
          <a:xfrm>
            <a:off x="3931920" y="3454400"/>
            <a:ext cx="1304460" cy="461665"/>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2400"/>
              <a:buFont typeface="Arial"/>
              <a:buNone/>
            </a:pPr>
            <a:r>
              <a:rPr lang="en-US" sz="2400" b="0" i="0" u="none" strike="noStrike" cap="none">
                <a:solidFill>
                  <a:schemeClr val="dk1"/>
                </a:solidFill>
                <a:latin typeface="Calibri"/>
                <a:ea typeface="Calibri"/>
                <a:cs typeface="Calibri"/>
                <a:sym typeface="Calibri"/>
              </a:rPr>
              <a:t>10 cycles</a:t>
            </a:r>
            <a:endParaRPr sz="1400" b="0" i="0" u="none" strike="noStrike" cap="none">
              <a:solidFill>
                <a:srgbClr val="000000"/>
              </a:solidFill>
              <a:latin typeface="Arial"/>
              <a:ea typeface="Arial"/>
              <a:cs typeface="Arial"/>
              <a:sym typeface="Arial"/>
            </a:endParaRPr>
          </a:p>
        </p:txBody>
      </p:sp>
      <p:sp>
        <p:nvSpPr>
          <p:cNvPr id="538" name="Google Shape;538;p21"/>
          <p:cNvSpPr txBox="1"/>
          <p:nvPr/>
        </p:nvSpPr>
        <p:spPr>
          <a:xfrm>
            <a:off x="6217920" y="3454400"/>
            <a:ext cx="1459951" cy="461665"/>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2400"/>
              <a:buFont typeface="Arial"/>
              <a:buNone/>
            </a:pPr>
            <a:r>
              <a:rPr lang="en-US" sz="2400" b="0" i="0" u="none" strike="noStrike" cap="none">
                <a:solidFill>
                  <a:schemeClr val="dk1"/>
                </a:solidFill>
                <a:latin typeface="Calibri"/>
                <a:ea typeface="Calibri"/>
                <a:cs typeface="Calibri"/>
                <a:sym typeface="Calibri"/>
              </a:rPr>
              <a:t>100 cycles</a:t>
            </a:r>
            <a:endParaRPr sz="1400" b="0" i="0" u="none" strike="noStrike" cap="none">
              <a:solidFill>
                <a:srgbClr val="000000"/>
              </a:solidFill>
              <a:latin typeface="Arial"/>
              <a:ea typeface="Arial"/>
              <a:cs typeface="Arial"/>
              <a:sym typeface="Arial"/>
            </a:endParaRPr>
          </a:p>
        </p:txBody>
      </p:sp>
      <p:sp>
        <p:nvSpPr>
          <p:cNvPr id="539" name="Google Shape;539;p21"/>
          <p:cNvSpPr txBox="1"/>
          <p:nvPr/>
        </p:nvSpPr>
        <p:spPr>
          <a:xfrm>
            <a:off x="7772400" y="4629573"/>
            <a:ext cx="822960" cy="1564531"/>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2800"/>
              <a:buFont typeface="Arial"/>
              <a:buNone/>
            </a:pPr>
            <a:r>
              <a:rPr lang="en-US" sz="2800" b="0" i="0" u="none" strike="noStrike" cap="none">
                <a:solidFill>
                  <a:srgbClr val="FF0000"/>
                </a:solidFill>
                <a:latin typeface="Calibri"/>
                <a:ea typeface="Calibri"/>
                <a:cs typeface="Calibri"/>
                <a:sym typeface="Calibri"/>
              </a:rPr>
              <a:t>0.04</a:t>
            </a:r>
            <a:endParaRPr sz="1400" b="0" i="0" u="none" strike="noStrike" cap="none">
              <a:solidFill>
                <a:srgbClr val="000000"/>
              </a:solidFill>
              <a:latin typeface="Arial"/>
              <a:ea typeface="Arial"/>
              <a:cs typeface="Arial"/>
              <a:sym typeface="Arial"/>
            </a:endParaRPr>
          </a:p>
          <a:p>
            <a:pPr marL="0" marR="0" lvl="0" indent="0" algn="l" rtl="0">
              <a:lnSpc>
                <a:spcPct val="100000"/>
              </a:lnSpc>
              <a:spcBef>
                <a:spcPts val="672"/>
              </a:spcBef>
              <a:spcAft>
                <a:spcPts val="0"/>
              </a:spcAft>
              <a:buClr>
                <a:srgbClr val="000000"/>
              </a:buClr>
              <a:buSzPts val="2800"/>
              <a:buFont typeface="Arial"/>
              <a:buNone/>
            </a:pPr>
            <a:r>
              <a:rPr lang="en-US" sz="2800" b="0" i="0" u="none" strike="noStrike" cap="none">
                <a:solidFill>
                  <a:srgbClr val="FF0000"/>
                </a:solidFill>
                <a:latin typeface="Calibri"/>
                <a:ea typeface="Calibri"/>
                <a:cs typeface="Calibri"/>
                <a:sym typeface="Calibri"/>
              </a:rPr>
              <a:t>0.5</a:t>
            </a:r>
            <a:endParaRPr sz="1400" b="0" i="0" u="none" strike="noStrike" cap="none">
              <a:solidFill>
                <a:srgbClr val="000000"/>
              </a:solidFill>
              <a:latin typeface="Arial"/>
              <a:ea typeface="Arial"/>
              <a:cs typeface="Arial"/>
              <a:sym typeface="Arial"/>
            </a:endParaRPr>
          </a:p>
          <a:p>
            <a:pPr marL="0" marR="0" lvl="0" indent="0" algn="l" rtl="0">
              <a:lnSpc>
                <a:spcPct val="100000"/>
              </a:lnSpc>
              <a:spcBef>
                <a:spcPts val="672"/>
              </a:spcBef>
              <a:spcAft>
                <a:spcPts val="0"/>
              </a:spcAft>
              <a:buClr>
                <a:srgbClr val="000000"/>
              </a:buClr>
              <a:buSzPts val="2800"/>
              <a:buFont typeface="Arial"/>
              <a:buNone/>
            </a:pPr>
            <a:r>
              <a:rPr lang="en-US" sz="2800" b="0" i="0" u="none" strike="noStrike" cap="none">
                <a:solidFill>
                  <a:srgbClr val="FF0000"/>
                </a:solidFill>
                <a:latin typeface="Calibri"/>
                <a:ea typeface="Calibri"/>
                <a:cs typeface="Calibri"/>
                <a:sym typeface="Calibri"/>
              </a:rPr>
              <a:t>0.02</a:t>
            </a:r>
            <a:endParaRPr sz="2800" b="0" i="0" u="none" strike="noStrike" cap="none">
              <a:solidFill>
                <a:srgbClr val="FF0000"/>
              </a:solidFill>
              <a:latin typeface="Calibri"/>
              <a:ea typeface="Calibri"/>
              <a:cs typeface="Calibri"/>
              <a:sym typeface="Calibri"/>
            </a:endParaRPr>
          </a:p>
        </p:txBody>
      </p:sp>
    </p:spTree>
    <p:extLst>
      <p:ext uri="{BB962C8B-B14F-4D97-AF65-F5344CB8AC3E}">
        <p14:creationId xmlns:p14="http://schemas.microsoft.com/office/powerpoint/2010/main" val="2629448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39">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39">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39">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show="0">
  <p:cSld>
    <p:spTree>
      <p:nvGrpSpPr>
        <p:cNvPr id="1" name="Shape 545"/>
        <p:cNvGrpSpPr/>
        <p:nvPr/>
      </p:nvGrpSpPr>
      <p:grpSpPr>
        <a:xfrm>
          <a:off x="0" y="0"/>
          <a:ext cx="0" cy="0"/>
          <a:chOff x="0" y="0"/>
          <a:chExt cx="0" cy="0"/>
        </a:xfrm>
      </p:grpSpPr>
      <p:sp>
        <p:nvSpPr>
          <p:cNvPr id="546" name="Google Shape;546;p22"/>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accent1"/>
              </a:buClr>
              <a:buSzPts val="1400"/>
              <a:buFont typeface="Calibri"/>
              <a:buNone/>
            </a:pPr>
            <a:r>
              <a:rPr lang="en-US" sz="4400" b="0" i="0" u="none" strike="noStrike" cap="none">
                <a:solidFill>
                  <a:schemeClr val="accent1"/>
                </a:solidFill>
                <a:latin typeface="Calibri"/>
                <a:ea typeface="Calibri"/>
                <a:cs typeface="Calibri"/>
                <a:sym typeface="Calibri"/>
              </a:rPr>
              <a:t>Rewriting Performance</a:t>
            </a:r>
            <a:endParaRPr sz="4400" b="0" i="0" u="none" strike="noStrike" cap="none">
              <a:solidFill>
                <a:schemeClr val="accent1"/>
              </a:solidFill>
              <a:latin typeface="Calibri"/>
              <a:ea typeface="Calibri"/>
              <a:cs typeface="Calibri"/>
              <a:sym typeface="Calibri"/>
            </a:endParaRPr>
          </a:p>
        </p:txBody>
      </p:sp>
      <p:sp>
        <p:nvSpPr>
          <p:cNvPr id="547" name="Google Shape;547;p22"/>
          <p:cNvSpPr txBox="1">
            <a:spLocks noGrp="1"/>
          </p:cNvSpPr>
          <p:nvPr>
            <p:ph type="body" idx="1"/>
          </p:nvPr>
        </p:nvSpPr>
        <p:spPr>
          <a:xfrm>
            <a:off x="457200" y="1600199"/>
            <a:ext cx="8229600" cy="4937760"/>
          </a:xfrm>
          <a:prstGeom prst="rect">
            <a:avLst/>
          </a:prstGeom>
          <a:noFill/>
          <a:ln>
            <a:noFill/>
          </a:ln>
        </p:spPr>
        <p:txBody>
          <a:bodyPr spcFirstLastPara="1" wrap="square" lIns="91425" tIns="45700" rIns="91425" bIns="45700" anchor="t" anchorCtr="0">
            <a:noAutofit/>
          </a:bodyPr>
          <a:lstStyle/>
          <a:p>
            <a:pPr marL="342900" marR="0" lvl="0" indent="-342900" algn="l" rtl="0">
              <a:lnSpc>
                <a:spcPct val="100000"/>
              </a:lnSpc>
              <a:spcBef>
                <a:spcPts val="0"/>
              </a:spcBef>
              <a:spcAft>
                <a:spcPts val="0"/>
              </a:spcAft>
              <a:buClr>
                <a:schemeClr val="dk1"/>
              </a:buClr>
              <a:buSzPts val="3200"/>
              <a:buFont typeface="Arial"/>
              <a:buChar char="•"/>
            </a:pPr>
            <a:r>
              <a:rPr lang="en-US" sz="3200" b="0" i="0" u="none" strike="noStrike" cap="none">
                <a:solidFill>
                  <a:schemeClr val="dk1"/>
                </a:solidFill>
                <a:latin typeface="Calibri"/>
                <a:ea typeface="Calibri"/>
                <a:cs typeface="Calibri"/>
                <a:sym typeface="Calibri"/>
              </a:rPr>
              <a:t>For a two level cache, we know: </a:t>
            </a:r>
            <a:br>
              <a:rPr lang="en-US" sz="3200" b="0" i="0" u="none" strike="noStrike" cap="none">
                <a:solidFill>
                  <a:schemeClr val="dk1"/>
                </a:solidFill>
                <a:latin typeface="Calibri"/>
                <a:ea typeface="Calibri"/>
                <a:cs typeface="Calibri"/>
                <a:sym typeface="Calibri"/>
              </a:rPr>
            </a:br>
            <a:r>
              <a:rPr lang="en-US" sz="3200" b="0" i="0" u="none" strike="noStrike" cap="none">
                <a:solidFill>
                  <a:schemeClr val="dk1"/>
                </a:solidFill>
                <a:latin typeface="Calibri"/>
                <a:ea typeface="Calibri"/>
                <a:cs typeface="Calibri"/>
                <a:sym typeface="Calibri"/>
              </a:rPr>
              <a:t>		MR</a:t>
            </a:r>
            <a:r>
              <a:rPr lang="en-US" sz="3200" b="0" i="0" u="none" strike="noStrike" cap="none" baseline="-25000">
                <a:solidFill>
                  <a:schemeClr val="dk1"/>
                </a:solidFill>
                <a:latin typeface="Calibri"/>
                <a:ea typeface="Calibri"/>
                <a:cs typeface="Calibri"/>
                <a:sym typeface="Calibri"/>
              </a:rPr>
              <a:t>global</a:t>
            </a:r>
            <a:r>
              <a:rPr lang="en-US" sz="3200" b="0" i="0" u="none" strike="noStrike" cap="none">
                <a:solidFill>
                  <a:schemeClr val="dk1"/>
                </a:solidFill>
                <a:latin typeface="Calibri"/>
                <a:ea typeface="Calibri"/>
                <a:cs typeface="Calibri"/>
                <a:sym typeface="Calibri"/>
              </a:rPr>
              <a:t> = L1 MR × L2 MR</a:t>
            </a:r>
            <a:endParaRPr/>
          </a:p>
          <a:p>
            <a:pPr marL="342900" marR="0" lvl="0" indent="-342900" algn="l" rtl="0">
              <a:lnSpc>
                <a:spcPct val="100000"/>
              </a:lnSpc>
              <a:spcBef>
                <a:spcPts val="640"/>
              </a:spcBef>
              <a:spcAft>
                <a:spcPts val="0"/>
              </a:spcAft>
              <a:buClr>
                <a:schemeClr val="dk1"/>
              </a:buClr>
              <a:buSzPts val="3200"/>
              <a:buFont typeface="Arial"/>
              <a:buChar char="•"/>
            </a:pPr>
            <a:r>
              <a:rPr lang="en-US" sz="3200" b="0" i="0" u="none" strike="noStrike" cap="none">
                <a:solidFill>
                  <a:schemeClr val="dk1"/>
                </a:solidFill>
                <a:latin typeface="Calibri"/>
                <a:ea typeface="Calibri"/>
                <a:cs typeface="Calibri"/>
                <a:sym typeface="Calibri"/>
              </a:rPr>
              <a:t>AMAT:</a:t>
            </a:r>
            <a:endParaRPr/>
          </a:p>
          <a:p>
            <a:pPr marL="742950" marR="0" lvl="1" indent="-285750" algn="l" rtl="0">
              <a:lnSpc>
                <a:spcPct val="100000"/>
              </a:lnSpc>
              <a:spcBef>
                <a:spcPts val="560"/>
              </a:spcBef>
              <a:spcAft>
                <a:spcPts val="0"/>
              </a:spcAft>
              <a:buClr>
                <a:schemeClr val="dk1"/>
              </a:buClr>
              <a:buSzPts val="2800"/>
              <a:buFont typeface="Arial"/>
              <a:buChar char="–"/>
            </a:pPr>
            <a:r>
              <a:rPr lang="en-US" sz="2800" b="0" i="0" u="none" strike="noStrike" cap="none">
                <a:solidFill>
                  <a:schemeClr val="dk1"/>
                </a:solidFill>
                <a:latin typeface="Calibri"/>
                <a:ea typeface="Calibri"/>
                <a:cs typeface="Calibri"/>
                <a:sym typeface="Calibri"/>
              </a:rPr>
              <a:t>AMAT = L1 HT + L1 MR × (L2 HT + L2 MR × L2 MP)</a:t>
            </a:r>
            <a:endParaRPr/>
          </a:p>
          <a:p>
            <a:pPr marL="742950" marR="0" lvl="1" indent="-285750" algn="l" rtl="0">
              <a:lnSpc>
                <a:spcPct val="100000"/>
              </a:lnSpc>
              <a:spcBef>
                <a:spcPts val="560"/>
              </a:spcBef>
              <a:spcAft>
                <a:spcPts val="0"/>
              </a:spcAft>
              <a:buClr>
                <a:schemeClr val="lt1"/>
              </a:buClr>
              <a:buSzPts val="2800"/>
              <a:buFont typeface="Arial"/>
              <a:buChar char="–"/>
            </a:pPr>
            <a:r>
              <a:rPr lang="en-US" sz="2800" b="0" i="0" u="none" strike="noStrike" cap="none">
                <a:solidFill>
                  <a:schemeClr val="lt1"/>
                </a:solidFill>
                <a:latin typeface="Calibri"/>
                <a:ea typeface="Calibri"/>
                <a:cs typeface="Calibri"/>
                <a:sym typeface="Calibri"/>
              </a:rPr>
              <a:t>AMAT </a:t>
            </a:r>
            <a:r>
              <a:rPr lang="en-US" sz="2800" b="0" i="0" u="none" strike="noStrike" cap="none">
                <a:solidFill>
                  <a:schemeClr val="dk1"/>
                </a:solidFill>
                <a:latin typeface="Calibri"/>
                <a:ea typeface="Calibri"/>
                <a:cs typeface="Calibri"/>
                <a:sym typeface="Calibri"/>
              </a:rPr>
              <a:t>= L1 HT + L1 MR × L2 HT + </a:t>
            </a:r>
            <a:r>
              <a:rPr lang="en-US" sz="2800" b="0" i="0" u="none" strike="noStrike" cap="none">
                <a:solidFill>
                  <a:srgbClr val="FF0000"/>
                </a:solidFill>
                <a:latin typeface="Calibri"/>
                <a:ea typeface="Calibri"/>
                <a:cs typeface="Calibri"/>
                <a:sym typeface="Calibri"/>
              </a:rPr>
              <a:t>MR</a:t>
            </a:r>
            <a:r>
              <a:rPr lang="en-US" sz="2800" b="0" i="0" u="none" strike="noStrike" cap="none" baseline="-25000">
                <a:solidFill>
                  <a:srgbClr val="FF0000"/>
                </a:solidFill>
                <a:latin typeface="Calibri"/>
                <a:ea typeface="Calibri"/>
                <a:cs typeface="Calibri"/>
                <a:sym typeface="Calibri"/>
              </a:rPr>
              <a:t>global</a:t>
            </a:r>
            <a:r>
              <a:rPr lang="en-US" sz="2800" b="0" i="0" u="none" strike="noStrike" cap="none">
                <a:solidFill>
                  <a:schemeClr val="dk1"/>
                </a:solidFill>
                <a:latin typeface="Calibri"/>
                <a:ea typeface="Calibri"/>
                <a:cs typeface="Calibri"/>
                <a:sym typeface="Calibri"/>
              </a:rPr>
              <a:t> × L2 MP</a:t>
            </a:r>
            <a:endParaRPr/>
          </a:p>
          <a:p>
            <a:pPr marL="342900" marR="0" lvl="0" indent="-342900" algn="l" rtl="0">
              <a:lnSpc>
                <a:spcPct val="100000"/>
              </a:lnSpc>
              <a:spcBef>
                <a:spcPts val="640"/>
              </a:spcBef>
              <a:spcAft>
                <a:spcPts val="0"/>
              </a:spcAft>
              <a:buClr>
                <a:srgbClr val="FF0000"/>
              </a:buClr>
              <a:buSzPts val="3200"/>
              <a:buFont typeface="Arial"/>
              <a:buChar char="•"/>
            </a:pPr>
            <a:r>
              <a:rPr lang="en-US" sz="3200" b="0" i="1" u="none" strike="noStrike" cap="none">
                <a:solidFill>
                  <a:srgbClr val="FF0000"/>
                </a:solidFill>
                <a:latin typeface="Calibri"/>
                <a:ea typeface="Calibri"/>
                <a:cs typeface="Calibri"/>
                <a:sym typeface="Calibri"/>
              </a:rPr>
              <a:t>Aside</a:t>
            </a:r>
            <a:r>
              <a:rPr lang="en-US" sz="3200" b="0" i="0" u="none" strike="noStrike" cap="none">
                <a:solidFill>
                  <a:schemeClr val="dk1"/>
                </a:solidFill>
                <a:latin typeface="Calibri"/>
                <a:ea typeface="Calibri"/>
                <a:cs typeface="Calibri"/>
                <a:sym typeface="Calibri"/>
              </a:rPr>
              <a:t>: Sometimes might </a:t>
            </a:r>
            <a:r>
              <a:rPr lang="en-US"/>
              <a:t>have to convert between global and local MR</a:t>
            </a:r>
            <a:endParaRPr/>
          </a:p>
          <a:p>
            <a:pPr marL="742950" marR="0" lvl="1" indent="-285750" algn="l" rtl="0">
              <a:lnSpc>
                <a:spcPct val="100000"/>
              </a:lnSpc>
              <a:spcBef>
                <a:spcPts val="560"/>
              </a:spcBef>
              <a:spcAft>
                <a:spcPts val="0"/>
              </a:spcAft>
              <a:buClr>
                <a:schemeClr val="dk1"/>
              </a:buClr>
              <a:buSzPts val="2800"/>
              <a:buFont typeface="Arial"/>
              <a:buChar char="–"/>
            </a:pPr>
            <a:r>
              <a:rPr lang="en-US" sz="2800" b="0" i="0" u="none" strike="noStrike" cap="none">
                <a:solidFill>
                  <a:schemeClr val="dk1"/>
                </a:solidFill>
                <a:latin typeface="Calibri"/>
                <a:ea typeface="Calibri"/>
                <a:cs typeface="Calibri"/>
                <a:sym typeface="Calibri"/>
              </a:rPr>
              <a:t>L2 Global MR = L2 Local MR × L1 MR</a:t>
            </a:r>
            <a:endParaRPr/>
          </a:p>
          <a:p>
            <a:pPr marL="742950" marR="0" lvl="1" indent="-285750" algn="l" rtl="0">
              <a:lnSpc>
                <a:spcPct val="100000"/>
              </a:lnSpc>
              <a:spcBef>
                <a:spcPts val="560"/>
              </a:spcBef>
              <a:spcAft>
                <a:spcPts val="0"/>
              </a:spcAft>
              <a:buClr>
                <a:schemeClr val="dk1"/>
              </a:buClr>
              <a:buSzPts val="2800"/>
              <a:buFont typeface="Arial"/>
              <a:buChar char="–"/>
            </a:pPr>
            <a:r>
              <a:rPr lang="en-US" sz="2800" b="0" i="0" u="none" strike="noStrike" cap="none">
                <a:solidFill>
                  <a:schemeClr val="dk1"/>
                </a:solidFill>
                <a:latin typeface="Calibri"/>
                <a:ea typeface="Calibri"/>
                <a:cs typeface="Calibri"/>
                <a:sym typeface="Calibri"/>
              </a:rPr>
              <a:t>L2 Local MR = L2 Global MR ÷ L1 MR</a:t>
            </a:r>
            <a:endParaRPr sz="2800" b="0" i="0" u="none" strike="noStrike" cap="none">
              <a:solidFill>
                <a:schemeClr val="dk1"/>
              </a:solidFill>
              <a:latin typeface="Calibri"/>
              <a:ea typeface="Calibri"/>
              <a:cs typeface="Calibri"/>
              <a:sym typeface="Calibri"/>
            </a:endParaRPr>
          </a:p>
        </p:txBody>
      </p:sp>
      <p:sp>
        <p:nvSpPr>
          <p:cNvPr id="548" name="Google Shape;548;p22"/>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SzPts val="1400"/>
              <a:buNone/>
            </a:pPr>
            <a:endParaRPr sz="1200" dirty="0">
              <a:solidFill>
                <a:srgbClr val="888888"/>
              </a:solidFill>
              <a:latin typeface="Calibri"/>
              <a:ea typeface="Calibri"/>
              <a:cs typeface="Calibri"/>
              <a:sym typeface="Calibri"/>
            </a:endParaRPr>
          </a:p>
        </p:txBody>
      </p:sp>
      <p:sp>
        <p:nvSpPr>
          <p:cNvPr id="549" name="Google Shape;549;p22"/>
          <p:cNvSpPr txBox="1">
            <a:spLocks noGrp="1"/>
          </p:cNvSpPr>
          <p:nvPr>
            <p:ph type="ftr" idx="11"/>
          </p:nvPr>
        </p:nvSpPr>
        <p:spPr>
          <a:xfrm>
            <a:off x="3124200" y="6356350"/>
            <a:ext cx="2895600" cy="365125"/>
          </a:xfrm>
          <a:prstGeom prst="rect">
            <a:avLst/>
          </a:prstGeom>
          <a:noFill/>
          <a:ln>
            <a:noFill/>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ctr" rtl="0">
              <a:lnSpc>
                <a:spcPct val="100000"/>
              </a:lnSpc>
              <a:spcBef>
                <a:spcPts val="0"/>
              </a:spcBef>
              <a:spcAft>
                <a:spcPts val="0"/>
              </a:spcAft>
              <a:buClr>
                <a:srgbClr val="000000"/>
              </a:buClr>
              <a:buSzPts val="1400"/>
              <a:buFont typeface="Arial"/>
              <a:buNone/>
              <a:defRPr sz="1200" b="0" i="0" u="none" strike="noStrike" cap="none">
                <a:solidFill>
                  <a:srgbClr val="888888"/>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pPr marL="0" marR="0" lvl="0" indent="0" algn="ctr" rtl="0">
              <a:lnSpc>
                <a:spcPct val="100000"/>
              </a:lnSpc>
              <a:spcBef>
                <a:spcPts val="0"/>
              </a:spcBef>
              <a:spcAft>
                <a:spcPts val="0"/>
              </a:spcAft>
              <a:buSzPts val="1400"/>
              <a:buNone/>
            </a:pPr>
            <a:endParaRPr sz="1200">
              <a:solidFill>
                <a:srgbClr val="888888"/>
              </a:solidFill>
              <a:latin typeface="Calibri"/>
              <a:ea typeface="Calibri"/>
              <a:cs typeface="Calibri"/>
              <a:sym typeface="Calibri"/>
            </a:endParaRPr>
          </a:p>
        </p:txBody>
      </p:sp>
      <p:sp>
        <p:nvSpPr>
          <p:cNvPr id="550" name="Google Shape;550;p22"/>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defPPr marR="0" lvl="0" algn="l" rtl="0">
              <a:lnSpc>
                <a:spcPct val="100000"/>
              </a:lnSpc>
              <a:spcBef>
                <a:spcPts val="0"/>
              </a:spcBef>
              <a:spcAft>
                <a:spcPts val="0"/>
              </a:spcAft>
            </a:defPPr>
            <a:lvl1pPr marL="0" marR="0" lvl="0"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marR="0" lvl="0" indent="0" algn="r" rtl="0">
              <a:lnSpc>
                <a:spcPct val="100000"/>
              </a:lnSpc>
              <a:spcBef>
                <a:spcPts val="0"/>
              </a:spcBef>
              <a:spcAft>
                <a:spcPts val="0"/>
              </a:spcAft>
              <a:buSzPts val="1200"/>
              <a:buNone/>
            </a:pPr>
            <a:fld id="{00000000-1234-1234-1234-123412341234}" type="slidenum">
              <a:rPr lang="en-US" smtClean="0"/>
              <a:pPr marL="0" marR="0" lvl="0" indent="0" algn="r" rtl="0">
                <a:lnSpc>
                  <a:spcPct val="100000"/>
                </a:lnSpc>
                <a:spcBef>
                  <a:spcPts val="0"/>
                </a:spcBef>
                <a:spcAft>
                  <a:spcPts val="0"/>
                </a:spcAft>
                <a:buSzPts val="1200"/>
                <a:buNone/>
              </a:pPr>
              <a:t>21</a:t>
            </a:fld>
            <a:endParaRPr sz="1200">
              <a:solidFill>
                <a:srgbClr val="888888"/>
              </a:solidFill>
              <a:latin typeface="Calibri"/>
              <a:ea typeface="Calibri"/>
              <a:cs typeface="Calibri"/>
              <a:sym typeface="Calibri"/>
            </a:endParaRPr>
          </a:p>
        </p:txBody>
      </p:sp>
    </p:spTree>
    <p:extLst>
      <p:ext uri="{BB962C8B-B14F-4D97-AF65-F5344CB8AC3E}">
        <p14:creationId xmlns:p14="http://schemas.microsoft.com/office/powerpoint/2010/main" val="149834239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show="0">
  <p:cSld>
    <p:spTree>
      <p:nvGrpSpPr>
        <p:cNvPr id="1" name="Shape 554"/>
        <p:cNvGrpSpPr/>
        <p:nvPr/>
      </p:nvGrpSpPr>
      <p:grpSpPr>
        <a:xfrm>
          <a:off x="0" y="0"/>
          <a:ext cx="0" cy="0"/>
          <a:chOff x="0" y="0"/>
          <a:chExt cx="0" cy="0"/>
        </a:xfrm>
      </p:grpSpPr>
      <p:sp>
        <p:nvSpPr>
          <p:cNvPr id="555" name="Google Shape;555;p24"/>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accent1"/>
              </a:buClr>
              <a:buSzPts val="1400"/>
              <a:buFont typeface="Calibri"/>
              <a:buNone/>
            </a:pPr>
            <a:r>
              <a:rPr lang="en-US" sz="4400" b="0" i="0" u="none" strike="noStrike" cap="none">
                <a:solidFill>
                  <a:schemeClr val="accent1"/>
                </a:solidFill>
                <a:latin typeface="Calibri"/>
                <a:ea typeface="Calibri"/>
                <a:cs typeface="Calibri"/>
                <a:sym typeface="Calibri"/>
              </a:rPr>
              <a:t>Multilevel Cache Practice (1/3)</a:t>
            </a:r>
            <a:endParaRPr sz="4400" b="0" i="0" u="none" strike="noStrike" cap="none">
              <a:solidFill>
                <a:schemeClr val="accent1"/>
              </a:solidFill>
              <a:latin typeface="Calibri"/>
              <a:ea typeface="Calibri"/>
              <a:cs typeface="Calibri"/>
              <a:sym typeface="Calibri"/>
            </a:endParaRPr>
          </a:p>
        </p:txBody>
      </p:sp>
      <p:sp>
        <p:nvSpPr>
          <p:cNvPr id="556" name="Google Shape;556;p24"/>
          <p:cNvSpPr txBox="1">
            <a:spLocks noGrp="1"/>
          </p:cNvSpPr>
          <p:nvPr>
            <p:ph type="body" idx="1"/>
          </p:nvPr>
        </p:nvSpPr>
        <p:spPr>
          <a:xfrm>
            <a:off x="457200" y="1600199"/>
            <a:ext cx="8229600" cy="4937760"/>
          </a:xfrm>
          <a:prstGeom prst="rect">
            <a:avLst/>
          </a:prstGeom>
          <a:noFill/>
          <a:ln>
            <a:noFill/>
          </a:ln>
        </p:spPr>
        <p:txBody>
          <a:bodyPr spcFirstLastPara="1" wrap="square" lIns="91425" tIns="45700" rIns="91425" bIns="45700" anchor="t" anchorCtr="0">
            <a:noAutofit/>
          </a:bodyPr>
          <a:lstStyle/>
          <a:p>
            <a:pPr marL="342900" marR="0" lvl="0" indent="-342900" algn="l" rtl="0">
              <a:lnSpc>
                <a:spcPct val="100000"/>
              </a:lnSpc>
              <a:spcBef>
                <a:spcPts val="0"/>
              </a:spcBef>
              <a:spcAft>
                <a:spcPts val="0"/>
              </a:spcAft>
              <a:buClr>
                <a:schemeClr val="dk1"/>
              </a:buClr>
              <a:buSzPts val="3200"/>
              <a:buFont typeface="Arial"/>
              <a:buChar char="•"/>
            </a:pPr>
            <a:r>
              <a:rPr lang="en-US" sz="3200" b="1" i="0" u="none" strike="noStrike" cap="none">
                <a:solidFill>
                  <a:schemeClr val="dk1"/>
                </a:solidFill>
                <a:latin typeface="Calibri"/>
                <a:ea typeface="Calibri"/>
                <a:cs typeface="Calibri"/>
                <a:sym typeface="Calibri"/>
              </a:rPr>
              <a:t>Processor specs:</a:t>
            </a:r>
            <a:endParaRPr sz="3200" b="1" i="0" u="none" strike="noStrike" cap="none">
              <a:solidFill>
                <a:schemeClr val="dk1"/>
              </a:solidFill>
              <a:latin typeface="Calibri"/>
              <a:ea typeface="Calibri"/>
              <a:cs typeface="Calibri"/>
              <a:sym typeface="Calibri"/>
            </a:endParaRPr>
          </a:p>
          <a:p>
            <a:pPr marL="742950" lvl="1" indent="-285750" algn="l" rtl="0">
              <a:lnSpc>
                <a:spcPct val="100000"/>
              </a:lnSpc>
              <a:spcBef>
                <a:spcPts val="560"/>
              </a:spcBef>
              <a:spcAft>
                <a:spcPts val="0"/>
              </a:spcAft>
              <a:buClr>
                <a:schemeClr val="dk1"/>
              </a:buClr>
              <a:buSzPts val="2800"/>
              <a:buFont typeface="Arial"/>
              <a:buChar char="–"/>
            </a:pPr>
            <a:r>
              <a:rPr lang="en-US"/>
              <a:t>L1$ and L2$</a:t>
            </a:r>
            <a:endParaRPr b="1"/>
          </a:p>
          <a:p>
            <a:pPr marL="742950" marR="0" lvl="1" indent="-285750" algn="l" rtl="0">
              <a:lnSpc>
                <a:spcPct val="100000"/>
              </a:lnSpc>
              <a:spcBef>
                <a:spcPts val="560"/>
              </a:spcBef>
              <a:spcAft>
                <a:spcPts val="0"/>
              </a:spcAft>
              <a:buClr>
                <a:schemeClr val="dk1"/>
              </a:buClr>
              <a:buSzPts val="2800"/>
              <a:buFont typeface="Arial"/>
              <a:buChar char="–"/>
            </a:pPr>
            <a:r>
              <a:rPr lang="en-US" sz="2800" b="0" i="0" u="none" strike="noStrike" cap="none">
                <a:solidFill>
                  <a:schemeClr val="dk1"/>
                </a:solidFill>
                <a:latin typeface="Calibri"/>
                <a:ea typeface="Calibri"/>
                <a:cs typeface="Calibri"/>
                <a:sym typeface="Calibri"/>
              </a:rPr>
              <a:t>5 cycle L1$ hit time and 4% L1$ miss rate</a:t>
            </a:r>
            <a:endParaRPr/>
          </a:p>
          <a:p>
            <a:pPr marL="742950" marR="0" lvl="1" indent="-285750" algn="l" rtl="0">
              <a:lnSpc>
                <a:spcPct val="100000"/>
              </a:lnSpc>
              <a:spcBef>
                <a:spcPts val="560"/>
              </a:spcBef>
              <a:spcAft>
                <a:spcPts val="0"/>
              </a:spcAft>
              <a:buClr>
                <a:schemeClr val="dk1"/>
              </a:buClr>
              <a:buSzPts val="2800"/>
              <a:buFont typeface="Arial"/>
              <a:buChar char="–"/>
            </a:pPr>
            <a:r>
              <a:rPr lang="en-US" sz="2800" b="0" i="0" u="none" strike="noStrike" cap="none">
                <a:solidFill>
                  <a:schemeClr val="dk1"/>
                </a:solidFill>
                <a:latin typeface="Calibri"/>
                <a:ea typeface="Calibri"/>
                <a:cs typeface="Calibri"/>
                <a:sym typeface="Calibri"/>
              </a:rPr>
              <a:t>100 cycle penalty to go to main memory</a:t>
            </a:r>
            <a:endParaRPr/>
          </a:p>
          <a:p>
            <a:pPr marL="742950" marR="0" lvl="1" indent="-285750" algn="l" rtl="0">
              <a:lnSpc>
                <a:spcPct val="100000"/>
              </a:lnSpc>
              <a:spcBef>
                <a:spcPts val="560"/>
              </a:spcBef>
              <a:spcAft>
                <a:spcPts val="0"/>
              </a:spcAft>
              <a:buClr>
                <a:schemeClr val="dk1"/>
              </a:buClr>
              <a:buSzPts val="2800"/>
              <a:buFont typeface="Arial"/>
              <a:buChar char="–"/>
            </a:pPr>
            <a:r>
              <a:rPr lang="en-US" sz="2800" b="0" i="0" u="none" strike="noStrike" cap="none">
                <a:solidFill>
                  <a:schemeClr val="dk1"/>
                </a:solidFill>
                <a:latin typeface="Calibri"/>
                <a:ea typeface="Calibri"/>
                <a:cs typeface="Calibri"/>
                <a:sym typeface="Calibri"/>
              </a:rPr>
              <a:t>0.5% L2$ global miss rate</a:t>
            </a:r>
            <a:endParaRPr/>
          </a:p>
          <a:p>
            <a:pPr marL="742950" marR="0" lvl="1" indent="-285750" algn="l" rtl="0">
              <a:lnSpc>
                <a:spcPct val="100000"/>
              </a:lnSpc>
              <a:spcBef>
                <a:spcPts val="560"/>
              </a:spcBef>
              <a:spcAft>
                <a:spcPts val="0"/>
              </a:spcAft>
              <a:buClr>
                <a:schemeClr val="dk1"/>
              </a:buClr>
              <a:buSzPts val="2800"/>
              <a:buFont typeface="Arial"/>
              <a:buChar char="–"/>
            </a:pPr>
            <a:r>
              <a:rPr lang="en-US" sz="2800" b="0" i="0" u="none" strike="noStrike" cap="none">
                <a:solidFill>
                  <a:schemeClr val="dk1"/>
                </a:solidFill>
                <a:latin typeface="Calibri"/>
                <a:ea typeface="Calibri"/>
                <a:cs typeface="Calibri"/>
                <a:sym typeface="Calibri"/>
              </a:rPr>
              <a:t>25 cycle penalty to go to L2$</a:t>
            </a:r>
            <a:endParaRPr/>
          </a:p>
          <a:p>
            <a:pPr marL="342900" marR="0" lvl="0" indent="-342900" algn="l" rtl="0">
              <a:lnSpc>
                <a:spcPct val="100000"/>
              </a:lnSpc>
              <a:spcBef>
                <a:spcPts val="640"/>
              </a:spcBef>
              <a:spcAft>
                <a:spcPts val="0"/>
              </a:spcAft>
              <a:buClr>
                <a:schemeClr val="dk1"/>
              </a:buClr>
              <a:buSzPts val="3200"/>
              <a:buFont typeface="Arial"/>
              <a:buChar char="•"/>
            </a:pPr>
            <a:r>
              <a:rPr lang="en-US" sz="3200" b="0" i="0" u="none" strike="noStrike" cap="none">
                <a:solidFill>
                  <a:schemeClr val="dk1"/>
                </a:solidFill>
                <a:latin typeface="Calibri"/>
                <a:ea typeface="Calibri"/>
                <a:cs typeface="Calibri"/>
                <a:sym typeface="Calibri"/>
              </a:rPr>
              <a:t>What is AMAT?</a:t>
            </a:r>
            <a:endParaRPr sz="3200" b="0" i="0" u="none" strike="noStrike" cap="none">
              <a:solidFill>
                <a:schemeClr val="dk1"/>
              </a:solidFill>
              <a:latin typeface="Calibri"/>
              <a:ea typeface="Calibri"/>
              <a:cs typeface="Calibri"/>
              <a:sym typeface="Calibri"/>
            </a:endParaRPr>
          </a:p>
        </p:txBody>
      </p:sp>
      <p:sp>
        <p:nvSpPr>
          <p:cNvPr id="557" name="Google Shape;557;p24"/>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SzPts val="1400"/>
              <a:buNone/>
            </a:pPr>
            <a:endParaRPr sz="1200" dirty="0">
              <a:solidFill>
                <a:srgbClr val="888888"/>
              </a:solidFill>
              <a:latin typeface="Calibri"/>
              <a:ea typeface="Calibri"/>
              <a:cs typeface="Calibri"/>
              <a:sym typeface="Calibri"/>
            </a:endParaRPr>
          </a:p>
        </p:txBody>
      </p:sp>
      <p:sp>
        <p:nvSpPr>
          <p:cNvPr id="558" name="Google Shape;558;p24"/>
          <p:cNvSpPr txBox="1">
            <a:spLocks noGrp="1"/>
          </p:cNvSpPr>
          <p:nvPr>
            <p:ph type="ftr" idx="11"/>
          </p:nvPr>
        </p:nvSpPr>
        <p:spPr>
          <a:xfrm>
            <a:off x="3124200" y="6356350"/>
            <a:ext cx="2895600" cy="365125"/>
          </a:xfrm>
          <a:prstGeom prst="rect">
            <a:avLst/>
          </a:prstGeom>
          <a:noFill/>
          <a:ln>
            <a:noFill/>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ctr" rtl="0">
              <a:lnSpc>
                <a:spcPct val="100000"/>
              </a:lnSpc>
              <a:spcBef>
                <a:spcPts val="0"/>
              </a:spcBef>
              <a:spcAft>
                <a:spcPts val="0"/>
              </a:spcAft>
              <a:buClr>
                <a:srgbClr val="000000"/>
              </a:buClr>
              <a:buSzPts val="1400"/>
              <a:buFont typeface="Arial"/>
              <a:buNone/>
              <a:defRPr sz="1200" b="0" i="0" u="none" strike="noStrike" cap="none">
                <a:solidFill>
                  <a:srgbClr val="888888"/>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pPr marL="0" marR="0" lvl="0" indent="0" algn="ctr" rtl="0">
              <a:lnSpc>
                <a:spcPct val="100000"/>
              </a:lnSpc>
              <a:spcBef>
                <a:spcPts val="0"/>
              </a:spcBef>
              <a:spcAft>
                <a:spcPts val="0"/>
              </a:spcAft>
              <a:buSzPts val="1400"/>
              <a:buNone/>
            </a:pPr>
            <a:endParaRPr sz="1200">
              <a:solidFill>
                <a:srgbClr val="888888"/>
              </a:solidFill>
              <a:latin typeface="Calibri"/>
              <a:ea typeface="Calibri"/>
              <a:cs typeface="Calibri"/>
              <a:sym typeface="Calibri"/>
            </a:endParaRPr>
          </a:p>
        </p:txBody>
      </p:sp>
      <p:sp>
        <p:nvSpPr>
          <p:cNvPr id="559" name="Google Shape;559;p24"/>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defPPr marR="0" lvl="0" algn="l" rtl="0">
              <a:lnSpc>
                <a:spcPct val="100000"/>
              </a:lnSpc>
              <a:spcBef>
                <a:spcPts val="0"/>
              </a:spcBef>
              <a:spcAft>
                <a:spcPts val="0"/>
              </a:spcAft>
            </a:defPPr>
            <a:lvl1pPr marL="0" marR="0" lvl="0"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marR="0" lvl="0" indent="0" algn="r" rtl="0">
              <a:lnSpc>
                <a:spcPct val="100000"/>
              </a:lnSpc>
              <a:spcBef>
                <a:spcPts val="0"/>
              </a:spcBef>
              <a:spcAft>
                <a:spcPts val="0"/>
              </a:spcAft>
              <a:buSzPts val="1200"/>
              <a:buNone/>
            </a:pPr>
            <a:fld id="{00000000-1234-1234-1234-123412341234}" type="slidenum">
              <a:rPr lang="en-US" smtClean="0"/>
              <a:pPr marL="0" marR="0" lvl="0" indent="0" algn="r" rtl="0">
                <a:lnSpc>
                  <a:spcPct val="100000"/>
                </a:lnSpc>
                <a:spcBef>
                  <a:spcPts val="0"/>
                </a:spcBef>
                <a:spcAft>
                  <a:spcPts val="0"/>
                </a:spcAft>
                <a:buSzPts val="1200"/>
                <a:buNone/>
              </a:pPr>
              <a:t>22</a:t>
            </a:fld>
            <a:endParaRPr sz="1200">
              <a:solidFill>
                <a:srgbClr val="888888"/>
              </a:solidFill>
              <a:latin typeface="Calibri"/>
              <a:ea typeface="Calibri"/>
              <a:cs typeface="Calibri"/>
              <a:sym typeface="Calibri"/>
            </a:endParaRPr>
          </a:p>
        </p:txBody>
      </p:sp>
    </p:spTree>
    <p:extLst>
      <p:ext uri="{BB962C8B-B14F-4D97-AF65-F5344CB8AC3E}">
        <p14:creationId xmlns:p14="http://schemas.microsoft.com/office/powerpoint/2010/main" val="87221961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show="0">
  <p:cSld>
    <p:spTree>
      <p:nvGrpSpPr>
        <p:cNvPr id="1" name="Shape 563"/>
        <p:cNvGrpSpPr/>
        <p:nvPr/>
      </p:nvGrpSpPr>
      <p:grpSpPr>
        <a:xfrm>
          <a:off x="0" y="0"/>
          <a:ext cx="0" cy="0"/>
          <a:chOff x="0" y="0"/>
          <a:chExt cx="0" cy="0"/>
        </a:xfrm>
      </p:grpSpPr>
      <p:sp>
        <p:nvSpPr>
          <p:cNvPr id="564" name="Google Shape;564;p25"/>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accent1"/>
              </a:buClr>
              <a:buSzPts val="1400"/>
              <a:buFont typeface="Calibri"/>
              <a:buNone/>
            </a:pPr>
            <a:r>
              <a:rPr lang="en-US" sz="4400" b="0" i="0" u="none" strike="noStrike" cap="none">
                <a:solidFill>
                  <a:schemeClr val="accent1"/>
                </a:solidFill>
                <a:latin typeface="Calibri"/>
                <a:ea typeface="Calibri"/>
                <a:cs typeface="Calibri"/>
                <a:sym typeface="Calibri"/>
              </a:rPr>
              <a:t>Multilevel Cache Practice (2/3)</a:t>
            </a:r>
            <a:endParaRPr sz="4400" b="0" i="0" u="none" strike="noStrike" cap="none">
              <a:solidFill>
                <a:schemeClr val="accent1"/>
              </a:solidFill>
              <a:latin typeface="Calibri"/>
              <a:ea typeface="Calibri"/>
              <a:cs typeface="Calibri"/>
              <a:sym typeface="Calibri"/>
            </a:endParaRPr>
          </a:p>
        </p:txBody>
      </p:sp>
      <p:sp>
        <p:nvSpPr>
          <p:cNvPr id="565" name="Google Shape;565;p25"/>
          <p:cNvSpPr txBox="1">
            <a:spLocks noGrp="1"/>
          </p:cNvSpPr>
          <p:nvPr>
            <p:ph type="body" idx="1"/>
          </p:nvPr>
        </p:nvSpPr>
        <p:spPr>
          <a:xfrm>
            <a:off x="457200" y="1600199"/>
            <a:ext cx="8229600" cy="4937700"/>
          </a:xfrm>
          <a:prstGeom prst="rect">
            <a:avLst/>
          </a:prstGeom>
          <a:blipFill rotWithShape="1">
            <a:blip r:embed="rId3">
              <a:alphaModFix/>
            </a:blip>
            <a:stretch>
              <a:fillRect l="-1702" t="-1478"/>
            </a:stretch>
          </a:blip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SzPts val="3200"/>
              <a:buNone/>
            </a:pPr>
            <a:endParaRPr/>
          </a:p>
        </p:txBody>
      </p:sp>
      <p:sp>
        <p:nvSpPr>
          <p:cNvPr id="566" name="Google Shape;566;p25"/>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SzPts val="1400"/>
              <a:buNone/>
            </a:pPr>
            <a:endParaRPr sz="1200" dirty="0">
              <a:solidFill>
                <a:srgbClr val="888888"/>
              </a:solidFill>
              <a:latin typeface="Calibri"/>
              <a:ea typeface="Calibri"/>
              <a:cs typeface="Calibri"/>
              <a:sym typeface="Calibri"/>
            </a:endParaRPr>
          </a:p>
        </p:txBody>
      </p:sp>
      <p:sp>
        <p:nvSpPr>
          <p:cNvPr id="567" name="Google Shape;567;p25"/>
          <p:cNvSpPr txBox="1">
            <a:spLocks noGrp="1"/>
          </p:cNvSpPr>
          <p:nvPr>
            <p:ph type="ftr" idx="11"/>
          </p:nvPr>
        </p:nvSpPr>
        <p:spPr>
          <a:xfrm>
            <a:off x="3124200" y="6356350"/>
            <a:ext cx="2895600" cy="365125"/>
          </a:xfrm>
          <a:prstGeom prst="rect">
            <a:avLst/>
          </a:prstGeom>
          <a:noFill/>
          <a:ln>
            <a:noFill/>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ctr" rtl="0">
              <a:lnSpc>
                <a:spcPct val="100000"/>
              </a:lnSpc>
              <a:spcBef>
                <a:spcPts val="0"/>
              </a:spcBef>
              <a:spcAft>
                <a:spcPts val="0"/>
              </a:spcAft>
              <a:buClr>
                <a:srgbClr val="000000"/>
              </a:buClr>
              <a:buSzPts val="1400"/>
              <a:buFont typeface="Arial"/>
              <a:buNone/>
              <a:defRPr sz="1200" b="0" i="0" u="none" strike="noStrike" cap="none">
                <a:solidFill>
                  <a:srgbClr val="888888"/>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pPr marL="0" marR="0" lvl="0" indent="0" algn="ctr" rtl="0">
              <a:lnSpc>
                <a:spcPct val="100000"/>
              </a:lnSpc>
              <a:spcBef>
                <a:spcPts val="0"/>
              </a:spcBef>
              <a:spcAft>
                <a:spcPts val="0"/>
              </a:spcAft>
              <a:buSzPts val="1400"/>
              <a:buNone/>
            </a:pPr>
            <a:endParaRPr sz="1200">
              <a:solidFill>
                <a:srgbClr val="888888"/>
              </a:solidFill>
              <a:latin typeface="Calibri"/>
              <a:ea typeface="Calibri"/>
              <a:cs typeface="Calibri"/>
              <a:sym typeface="Calibri"/>
            </a:endParaRPr>
          </a:p>
        </p:txBody>
      </p:sp>
      <p:sp>
        <p:nvSpPr>
          <p:cNvPr id="568" name="Google Shape;568;p25"/>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defPPr marR="0" lvl="0" algn="l" rtl="0">
              <a:lnSpc>
                <a:spcPct val="100000"/>
              </a:lnSpc>
              <a:spcBef>
                <a:spcPts val="0"/>
              </a:spcBef>
              <a:spcAft>
                <a:spcPts val="0"/>
              </a:spcAft>
            </a:defPPr>
            <a:lvl1pPr marL="0" marR="0" lvl="0"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marR="0" lvl="0" indent="0" algn="r" rtl="0">
              <a:lnSpc>
                <a:spcPct val="100000"/>
              </a:lnSpc>
              <a:spcBef>
                <a:spcPts val="0"/>
              </a:spcBef>
              <a:spcAft>
                <a:spcPts val="0"/>
              </a:spcAft>
              <a:buSzPts val="1200"/>
              <a:buNone/>
            </a:pPr>
            <a:fld id="{00000000-1234-1234-1234-123412341234}" type="slidenum">
              <a:rPr lang="en-US" smtClean="0"/>
              <a:pPr marL="0" marR="0" lvl="0" indent="0" algn="r" rtl="0">
                <a:lnSpc>
                  <a:spcPct val="100000"/>
                </a:lnSpc>
                <a:spcBef>
                  <a:spcPts val="0"/>
                </a:spcBef>
                <a:spcAft>
                  <a:spcPts val="0"/>
                </a:spcAft>
                <a:buSzPts val="1200"/>
                <a:buNone/>
              </a:pPr>
              <a:t>23</a:t>
            </a:fld>
            <a:endParaRPr sz="1200">
              <a:solidFill>
                <a:srgbClr val="888888"/>
              </a:solidFill>
              <a:latin typeface="Calibri"/>
              <a:ea typeface="Calibri"/>
              <a:cs typeface="Calibri"/>
              <a:sym typeface="Calibri"/>
            </a:endParaRPr>
          </a:p>
        </p:txBody>
      </p:sp>
      <p:sp>
        <p:nvSpPr>
          <p:cNvPr id="569" name="Google Shape;569;p25"/>
          <p:cNvSpPr txBox="1"/>
          <p:nvPr/>
        </p:nvSpPr>
        <p:spPr>
          <a:xfrm>
            <a:off x="457200" y="1492625"/>
            <a:ext cx="7336200" cy="669300"/>
          </a:xfrm>
          <a:prstGeom prst="rect">
            <a:avLst/>
          </a:prstGeom>
          <a:solidFill>
            <a:srgbClr val="FFFFFF"/>
          </a:solidFill>
          <a:ln>
            <a:noFill/>
          </a:ln>
        </p:spPr>
        <p:txBody>
          <a:bodyPr spcFirstLastPara="1" wrap="square" lIns="91425" tIns="91425" rIns="91425" bIns="91425" anchor="ctr" anchorCtr="0">
            <a:noAutofit/>
          </a:bodyPr>
          <a:lstStyle/>
          <a:p>
            <a:pPr marL="742950" marR="0" lvl="1" indent="-285750" algn="l" rtl="0">
              <a:lnSpc>
                <a:spcPct val="100000"/>
              </a:lnSpc>
              <a:spcBef>
                <a:spcPts val="560"/>
              </a:spcBef>
              <a:spcAft>
                <a:spcPts val="0"/>
              </a:spcAft>
              <a:buClr>
                <a:srgbClr val="FF0000"/>
              </a:buClr>
              <a:buSzPts val="2800"/>
              <a:buFont typeface="Arial"/>
              <a:buChar char="–"/>
            </a:pPr>
            <a:r>
              <a:rPr lang="en-US" sz="2800" b="0" i="0" u="none" strike="noStrike" cap="none">
                <a:solidFill>
                  <a:srgbClr val="FF0000"/>
                </a:solidFill>
                <a:latin typeface="Calibri"/>
                <a:ea typeface="Calibri"/>
                <a:cs typeface="Calibri"/>
                <a:sym typeface="Calibri"/>
              </a:rPr>
              <a:t>L2 Local MR = L2 Global MR ÷ L1 MR</a:t>
            </a:r>
            <a:endParaRPr sz="1400" b="0" i="0" u="none" strike="noStrike" cap="none">
              <a:solidFill>
                <a:srgbClr val="FF0000"/>
              </a:solidFill>
              <a:latin typeface="Arial"/>
              <a:ea typeface="Arial"/>
              <a:cs typeface="Arial"/>
              <a:sym typeface="Arial"/>
            </a:endParaRPr>
          </a:p>
        </p:txBody>
      </p:sp>
      <p:sp>
        <p:nvSpPr>
          <p:cNvPr id="570" name="Google Shape;570;p25"/>
          <p:cNvSpPr/>
          <p:nvPr/>
        </p:nvSpPr>
        <p:spPr>
          <a:xfrm>
            <a:off x="5617875" y="5498350"/>
            <a:ext cx="313800" cy="448200"/>
          </a:xfrm>
          <a:prstGeom prst="rect">
            <a:avLst/>
          </a:prstGeom>
          <a:solidFill>
            <a:srgbClr val="FFFFFF"/>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Tree>
    <p:extLst>
      <p:ext uri="{BB962C8B-B14F-4D97-AF65-F5344CB8AC3E}">
        <p14:creationId xmlns:p14="http://schemas.microsoft.com/office/powerpoint/2010/main" val="240421813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show="0">
  <p:cSld>
    <p:spTree>
      <p:nvGrpSpPr>
        <p:cNvPr id="1" name="Shape 574"/>
        <p:cNvGrpSpPr/>
        <p:nvPr/>
      </p:nvGrpSpPr>
      <p:grpSpPr>
        <a:xfrm>
          <a:off x="0" y="0"/>
          <a:ext cx="0" cy="0"/>
          <a:chOff x="0" y="0"/>
          <a:chExt cx="0" cy="0"/>
        </a:xfrm>
      </p:grpSpPr>
      <p:sp>
        <p:nvSpPr>
          <p:cNvPr id="575" name="Google Shape;575;p26"/>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accent1"/>
              </a:buClr>
              <a:buSzPts val="1400"/>
              <a:buFont typeface="Calibri"/>
              <a:buNone/>
            </a:pPr>
            <a:r>
              <a:rPr lang="en-US" sz="4400" b="0" i="0" u="none" strike="noStrike" cap="none">
                <a:solidFill>
                  <a:schemeClr val="accent1"/>
                </a:solidFill>
                <a:latin typeface="Calibri"/>
                <a:ea typeface="Calibri"/>
                <a:cs typeface="Calibri"/>
                <a:sym typeface="Calibri"/>
              </a:rPr>
              <a:t>Multilevel Cache Practice (3/3)</a:t>
            </a:r>
            <a:endParaRPr sz="4400" b="0" i="0" u="none" strike="noStrike" cap="none">
              <a:solidFill>
                <a:schemeClr val="accent1"/>
              </a:solidFill>
              <a:latin typeface="Calibri"/>
              <a:ea typeface="Calibri"/>
              <a:cs typeface="Calibri"/>
              <a:sym typeface="Calibri"/>
            </a:endParaRPr>
          </a:p>
        </p:txBody>
      </p:sp>
      <p:sp>
        <p:nvSpPr>
          <p:cNvPr id="576" name="Google Shape;576;p26"/>
          <p:cNvSpPr txBox="1">
            <a:spLocks noGrp="1"/>
          </p:cNvSpPr>
          <p:nvPr>
            <p:ph type="body" idx="1"/>
          </p:nvPr>
        </p:nvSpPr>
        <p:spPr>
          <a:xfrm>
            <a:off x="457200" y="1600199"/>
            <a:ext cx="8229600" cy="4846320"/>
          </a:xfrm>
          <a:prstGeom prst="rect">
            <a:avLst/>
          </a:prstGeom>
          <a:noFill/>
          <a:ln>
            <a:noFill/>
          </a:ln>
        </p:spPr>
        <p:txBody>
          <a:bodyPr spcFirstLastPara="1" wrap="square" lIns="91425" tIns="45700" rIns="91425" bIns="45700" anchor="t" anchorCtr="0">
            <a:noAutofit/>
          </a:bodyPr>
          <a:lstStyle/>
          <a:p>
            <a:pPr marL="342900" marR="0" lvl="0" indent="-342900" algn="l" rtl="0">
              <a:lnSpc>
                <a:spcPct val="100000"/>
              </a:lnSpc>
              <a:spcBef>
                <a:spcPts val="0"/>
              </a:spcBef>
              <a:spcAft>
                <a:spcPts val="0"/>
              </a:spcAft>
              <a:buClr>
                <a:schemeClr val="dk1"/>
              </a:buClr>
              <a:buSzPts val="3200"/>
              <a:buFont typeface="Arial"/>
              <a:buChar char="•"/>
            </a:pPr>
            <a:r>
              <a:rPr lang="en-US" sz="3200" b="1" i="0" u="none" strike="noStrike" cap="none">
                <a:solidFill>
                  <a:schemeClr val="dk1"/>
                </a:solidFill>
                <a:latin typeface="Calibri"/>
                <a:ea typeface="Calibri"/>
                <a:cs typeface="Calibri"/>
                <a:sym typeface="Calibri"/>
              </a:rPr>
              <a:t>Without L2$:</a:t>
            </a:r>
            <a:endParaRPr/>
          </a:p>
          <a:p>
            <a:pPr marL="0" marR="0" lvl="0" indent="0" algn="l" rtl="0">
              <a:lnSpc>
                <a:spcPct val="100000"/>
              </a:lnSpc>
              <a:spcBef>
                <a:spcPts val="640"/>
              </a:spcBef>
              <a:spcAft>
                <a:spcPts val="0"/>
              </a:spcAft>
              <a:buClr>
                <a:schemeClr val="dk1"/>
              </a:buClr>
              <a:buSzPts val="3200"/>
              <a:buFont typeface="Arial"/>
              <a:buNone/>
            </a:pPr>
            <a:r>
              <a:rPr lang="en-US" sz="3200" b="0" i="0" u="none" strike="noStrike" cap="none">
                <a:solidFill>
                  <a:schemeClr val="dk1"/>
                </a:solidFill>
                <a:latin typeface="Calibri"/>
                <a:ea typeface="Calibri"/>
                <a:cs typeface="Calibri"/>
                <a:sym typeface="Calibri"/>
              </a:rPr>
              <a:t>    </a:t>
            </a:r>
            <a:r>
              <a:rPr lang="en-US" sz="2800" b="0" i="0" u="none" strike="noStrike" cap="none">
                <a:solidFill>
                  <a:schemeClr val="dk1"/>
                </a:solidFill>
                <a:latin typeface="Calibri"/>
                <a:ea typeface="Calibri"/>
                <a:cs typeface="Calibri"/>
                <a:sym typeface="Calibri"/>
              </a:rPr>
              <a:t> AMAT = (5 + 0.04×100)</a:t>
            </a:r>
            <a:endParaRPr sz="2800" b="0" i="0" u="none" strike="noStrike" cap="none">
              <a:solidFill>
                <a:schemeClr val="dk1"/>
              </a:solidFill>
              <a:latin typeface="Calibri"/>
              <a:ea typeface="Calibri"/>
              <a:cs typeface="Calibri"/>
              <a:sym typeface="Calibri"/>
            </a:endParaRPr>
          </a:p>
          <a:p>
            <a:pPr marL="0" marR="0" lvl="0" indent="0" algn="l" rtl="0">
              <a:lnSpc>
                <a:spcPct val="100000"/>
              </a:lnSpc>
              <a:spcBef>
                <a:spcPts val="560"/>
              </a:spcBef>
              <a:spcAft>
                <a:spcPts val="0"/>
              </a:spcAft>
              <a:buClr>
                <a:schemeClr val="dk1"/>
              </a:buClr>
              <a:buSzPts val="3200"/>
              <a:buFont typeface="Arial"/>
              <a:buNone/>
            </a:pPr>
            <a:r>
              <a:rPr lang="en-US" sz="2800" b="0" i="0" u="none" strike="noStrike" cap="none">
                <a:solidFill>
                  <a:schemeClr val="dk1"/>
                </a:solidFill>
                <a:latin typeface="Calibri"/>
                <a:ea typeface="Calibri"/>
                <a:cs typeface="Calibri"/>
                <a:sym typeface="Calibri"/>
              </a:rPr>
              <a:t>                 = </a:t>
            </a:r>
            <a:r>
              <a:rPr lang="en-US" sz="2800" b="0" i="0" u="none" strike="noStrike" cap="none">
                <a:solidFill>
                  <a:srgbClr val="FF0000"/>
                </a:solidFill>
                <a:latin typeface="Calibri"/>
                <a:ea typeface="Calibri"/>
                <a:cs typeface="Calibri"/>
                <a:sym typeface="Calibri"/>
              </a:rPr>
              <a:t>9 cycles</a:t>
            </a:r>
            <a:endParaRPr sz="2800" b="0" i="0" u="none" strike="noStrike" cap="none">
              <a:solidFill>
                <a:srgbClr val="FF0000"/>
              </a:solidFill>
              <a:latin typeface="Calibri"/>
              <a:ea typeface="Calibri"/>
              <a:cs typeface="Calibri"/>
              <a:sym typeface="Calibri"/>
            </a:endParaRPr>
          </a:p>
          <a:p>
            <a:pPr marL="342900" marR="0" lvl="0" indent="-342900" algn="l" rtl="0">
              <a:lnSpc>
                <a:spcPct val="100000"/>
              </a:lnSpc>
              <a:spcBef>
                <a:spcPts val="640"/>
              </a:spcBef>
              <a:spcAft>
                <a:spcPts val="0"/>
              </a:spcAft>
              <a:buClr>
                <a:schemeClr val="dk1"/>
              </a:buClr>
              <a:buSzPts val="3200"/>
              <a:buFont typeface="Arial"/>
              <a:buChar char="•"/>
            </a:pPr>
            <a:r>
              <a:rPr lang="en-US" sz="3200" b="1" i="0" u="none" strike="noStrike" cap="none">
                <a:solidFill>
                  <a:schemeClr val="dk1"/>
                </a:solidFill>
                <a:latin typeface="Calibri"/>
                <a:ea typeface="Calibri"/>
                <a:cs typeface="Calibri"/>
                <a:sym typeface="Calibri"/>
              </a:rPr>
              <a:t>With L2$:</a:t>
            </a:r>
            <a:endParaRPr/>
          </a:p>
          <a:p>
            <a:pPr marL="0" marR="0" lvl="0" indent="0" algn="l" rtl="0">
              <a:lnSpc>
                <a:spcPct val="100000"/>
              </a:lnSpc>
              <a:spcBef>
                <a:spcPts val="640"/>
              </a:spcBef>
              <a:spcAft>
                <a:spcPts val="0"/>
              </a:spcAft>
              <a:buClr>
                <a:schemeClr val="dk1"/>
              </a:buClr>
              <a:buSzPts val="3200"/>
              <a:buFont typeface="Arial"/>
              <a:buNone/>
            </a:pPr>
            <a:r>
              <a:rPr lang="en-US" sz="3200" b="0" i="0" u="none" strike="noStrike" cap="none">
                <a:solidFill>
                  <a:schemeClr val="dk1"/>
                </a:solidFill>
                <a:latin typeface="Calibri"/>
                <a:ea typeface="Calibri"/>
                <a:cs typeface="Calibri"/>
                <a:sym typeface="Calibri"/>
              </a:rPr>
              <a:t>     </a:t>
            </a:r>
            <a:r>
              <a:rPr lang="en-US" sz="2800" b="0" i="0" u="none" strike="noStrike" cap="none">
                <a:solidFill>
                  <a:schemeClr val="dk1"/>
                </a:solidFill>
                <a:latin typeface="Calibri"/>
                <a:ea typeface="Calibri"/>
                <a:cs typeface="Calibri"/>
                <a:sym typeface="Calibri"/>
              </a:rPr>
              <a:t>AMAT = HT</a:t>
            </a:r>
            <a:r>
              <a:rPr lang="en-US" sz="2800" b="0" i="0" u="none" strike="noStrike" cap="none" baseline="-25000">
                <a:solidFill>
                  <a:schemeClr val="dk1"/>
                </a:solidFill>
                <a:latin typeface="Calibri"/>
                <a:ea typeface="Calibri"/>
                <a:cs typeface="Calibri"/>
                <a:sym typeface="Calibri"/>
              </a:rPr>
              <a:t>L1$</a:t>
            </a:r>
            <a:r>
              <a:rPr lang="en-US" sz="2800" b="0" i="0" u="none" strike="noStrike" cap="none">
                <a:solidFill>
                  <a:schemeClr val="dk1"/>
                </a:solidFill>
                <a:latin typeface="Calibri"/>
                <a:ea typeface="Calibri"/>
                <a:cs typeface="Calibri"/>
                <a:sym typeface="Calibri"/>
              </a:rPr>
              <a:t> + MR</a:t>
            </a:r>
            <a:r>
              <a:rPr lang="en-US" sz="2800" b="0" i="0" u="none" strike="noStrike" cap="none" baseline="-25000">
                <a:solidFill>
                  <a:schemeClr val="dk1"/>
                </a:solidFill>
                <a:latin typeface="Calibri"/>
                <a:ea typeface="Calibri"/>
                <a:cs typeface="Calibri"/>
                <a:sym typeface="Calibri"/>
              </a:rPr>
              <a:t>L1$</a:t>
            </a:r>
            <a:r>
              <a:rPr lang="en-US" sz="2800" b="0" i="0" u="none" strike="noStrike" cap="none">
                <a:solidFill>
                  <a:schemeClr val="dk1"/>
                </a:solidFill>
                <a:latin typeface="Calibri"/>
                <a:ea typeface="Calibri"/>
                <a:cs typeface="Calibri"/>
                <a:sym typeface="Calibri"/>
              </a:rPr>
              <a:t> × (HT</a:t>
            </a:r>
            <a:r>
              <a:rPr lang="en-US" sz="2800" b="0" i="0" u="none" strike="noStrike" cap="none" baseline="-25000">
                <a:solidFill>
                  <a:schemeClr val="dk1"/>
                </a:solidFill>
                <a:latin typeface="Calibri"/>
                <a:ea typeface="Calibri"/>
                <a:cs typeface="Calibri"/>
                <a:sym typeface="Calibri"/>
              </a:rPr>
              <a:t>L2$</a:t>
            </a:r>
            <a:r>
              <a:rPr lang="en-US" sz="2800" b="0" i="0" u="none" strike="noStrike" cap="none">
                <a:solidFill>
                  <a:schemeClr val="dk1"/>
                </a:solidFill>
                <a:latin typeface="Calibri"/>
                <a:ea typeface="Calibri"/>
                <a:cs typeface="Calibri"/>
                <a:sym typeface="Calibri"/>
              </a:rPr>
              <a:t> + MR</a:t>
            </a:r>
            <a:r>
              <a:rPr lang="en-US" sz="2800" b="0" i="0" u="none" strike="noStrike" cap="none" baseline="-25000">
                <a:solidFill>
                  <a:schemeClr val="dk1"/>
                </a:solidFill>
                <a:latin typeface="Calibri"/>
                <a:ea typeface="Calibri"/>
                <a:cs typeface="Calibri"/>
                <a:sym typeface="Calibri"/>
              </a:rPr>
              <a:t>L2$</a:t>
            </a:r>
            <a:r>
              <a:rPr lang="en-US" sz="2800" b="0" i="0" u="none" strike="noStrike" cap="none">
                <a:solidFill>
                  <a:schemeClr val="dk1"/>
                </a:solidFill>
                <a:latin typeface="Calibri"/>
                <a:ea typeface="Calibri"/>
                <a:cs typeface="Calibri"/>
                <a:sym typeface="Calibri"/>
              </a:rPr>
              <a:t> × MP</a:t>
            </a:r>
            <a:r>
              <a:rPr lang="en-US" sz="2800" b="0" i="0" u="none" strike="noStrike" cap="none" baseline="-25000">
                <a:solidFill>
                  <a:schemeClr val="dk1"/>
                </a:solidFill>
                <a:latin typeface="Calibri"/>
                <a:ea typeface="Calibri"/>
                <a:cs typeface="Calibri"/>
                <a:sym typeface="Calibri"/>
              </a:rPr>
              <a:t>L2$</a:t>
            </a:r>
            <a:r>
              <a:rPr lang="en-US" sz="2800" b="0" i="0" u="none" strike="noStrike" cap="none">
                <a:solidFill>
                  <a:schemeClr val="dk1"/>
                </a:solidFill>
                <a:latin typeface="Calibri"/>
                <a:ea typeface="Calibri"/>
                <a:cs typeface="Calibri"/>
                <a:sym typeface="Calibri"/>
              </a:rPr>
              <a:t>)</a:t>
            </a:r>
            <a:endParaRPr/>
          </a:p>
          <a:p>
            <a:pPr marL="0" marR="0" lvl="0" indent="0" algn="l" rtl="0">
              <a:lnSpc>
                <a:spcPct val="100000"/>
              </a:lnSpc>
              <a:spcBef>
                <a:spcPts val="560"/>
              </a:spcBef>
              <a:spcAft>
                <a:spcPts val="0"/>
              </a:spcAft>
              <a:buClr>
                <a:schemeClr val="dk1"/>
              </a:buClr>
              <a:buSzPts val="3200"/>
              <a:buFont typeface="Arial"/>
              <a:buNone/>
            </a:pPr>
            <a:r>
              <a:rPr lang="en-US" sz="2800" b="0" i="0" u="none" strike="noStrike" cap="none">
                <a:solidFill>
                  <a:schemeClr val="dk1"/>
                </a:solidFill>
                <a:latin typeface="Calibri"/>
                <a:ea typeface="Calibri"/>
                <a:cs typeface="Calibri"/>
                <a:sym typeface="Calibri"/>
              </a:rPr>
              <a:t>                 = 5 + .04  × ( 25 + .125  × 100)</a:t>
            </a:r>
            <a:endParaRPr/>
          </a:p>
          <a:p>
            <a:pPr marL="0" marR="0" lvl="0" indent="0" algn="l" rtl="0">
              <a:lnSpc>
                <a:spcPct val="100000"/>
              </a:lnSpc>
              <a:spcBef>
                <a:spcPts val="560"/>
              </a:spcBef>
              <a:spcAft>
                <a:spcPts val="0"/>
              </a:spcAft>
              <a:buClr>
                <a:srgbClr val="FF0000"/>
              </a:buClr>
              <a:buSzPts val="3200"/>
              <a:buFont typeface="Arial"/>
              <a:buNone/>
            </a:pPr>
            <a:r>
              <a:rPr lang="en-US" sz="2800" b="0" i="0" u="none" strike="noStrike" cap="none">
                <a:solidFill>
                  <a:srgbClr val="FF0000"/>
                </a:solidFill>
                <a:latin typeface="Calibri"/>
                <a:ea typeface="Calibri"/>
                <a:cs typeface="Calibri"/>
                <a:sym typeface="Calibri"/>
              </a:rPr>
              <a:t>                 </a:t>
            </a:r>
            <a:r>
              <a:rPr lang="en-US" sz="2800" b="0" i="0" u="none" strike="noStrike" cap="none">
                <a:solidFill>
                  <a:schemeClr val="dk1"/>
                </a:solidFill>
                <a:latin typeface="Calibri"/>
                <a:ea typeface="Calibri"/>
                <a:cs typeface="Calibri"/>
                <a:sym typeface="Calibri"/>
              </a:rPr>
              <a:t>=</a:t>
            </a:r>
            <a:r>
              <a:rPr lang="en-US" sz="2800" b="0" i="0" u="none" strike="noStrike" cap="none">
                <a:solidFill>
                  <a:srgbClr val="FF0000"/>
                </a:solidFill>
                <a:latin typeface="Calibri"/>
                <a:ea typeface="Calibri"/>
                <a:cs typeface="Calibri"/>
                <a:sym typeface="Calibri"/>
              </a:rPr>
              <a:t> 6.5 cycles</a:t>
            </a:r>
            <a:endParaRPr sz="2800" b="0" i="0" u="none" strike="noStrike" cap="none">
              <a:solidFill>
                <a:srgbClr val="FF0000"/>
              </a:solidFill>
              <a:latin typeface="Calibri"/>
              <a:ea typeface="Calibri"/>
              <a:cs typeface="Calibri"/>
              <a:sym typeface="Calibri"/>
            </a:endParaRPr>
          </a:p>
        </p:txBody>
      </p:sp>
      <p:sp>
        <p:nvSpPr>
          <p:cNvPr id="577" name="Google Shape;577;p26"/>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SzPts val="1400"/>
              <a:buNone/>
            </a:pPr>
            <a:endParaRPr sz="1200" dirty="0">
              <a:solidFill>
                <a:srgbClr val="888888"/>
              </a:solidFill>
              <a:latin typeface="Calibri"/>
              <a:ea typeface="Calibri"/>
              <a:cs typeface="Calibri"/>
              <a:sym typeface="Calibri"/>
            </a:endParaRPr>
          </a:p>
        </p:txBody>
      </p:sp>
      <p:sp>
        <p:nvSpPr>
          <p:cNvPr id="578" name="Google Shape;578;p26"/>
          <p:cNvSpPr txBox="1">
            <a:spLocks noGrp="1"/>
          </p:cNvSpPr>
          <p:nvPr>
            <p:ph type="ftr" idx="11"/>
          </p:nvPr>
        </p:nvSpPr>
        <p:spPr>
          <a:xfrm>
            <a:off x="3124200" y="6356350"/>
            <a:ext cx="2895600" cy="365125"/>
          </a:xfrm>
          <a:prstGeom prst="rect">
            <a:avLst/>
          </a:prstGeom>
          <a:noFill/>
          <a:ln>
            <a:noFill/>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ctr" rtl="0">
              <a:lnSpc>
                <a:spcPct val="100000"/>
              </a:lnSpc>
              <a:spcBef>
                <a:spcPts val="0"/>
              </a:spcBef>
              <a:spcAft>
                <a:spcPts val="0"/>
              </a:spcAft>
              <a:buClr>
                <a:srgbClr val="000000"/>
              </a:buClr>
              <a:buSzPts val="1400"/>
              <a:buFont typeface="Arial"/>
              <a:buNone/>
              <a:defRPr sz="1200" b="0" i="0" u="none" strike="noStrike" cap="none">
                <a:solidFill>
                  <a:srgbClr val="888888"/>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pPr marL="0" marR="0" lvl="0" indent="0" algn="ctr" rtl="0">
              <a:lnSpc>
                <a:spcPct val="100000"/>
              </a:lnSpc>
              <a:spcBef>
                <a:spcPts val="0"/>
              </a:spcBef>
              <a:spcAft>
                <a:spcPts val="0"/>
              </a:spcAft>
              <a:buSzPts val="1400"/>
              <a:buNone/>
            </a:pPr>
            <a:endParaRPr sz="1200">
              <a:solidFill>
                <a:srgbClr val="888888"/>
              </a:solidFill>
              <a:latin typeface="Calibri"/>
              <a:ea typeface="Calibri"/>
              <a:cs typeface="Calibri"/>
              <a:sym typeface="Calibri"/>
            </a:endParaRPr>
          </a:p>
        </p:txBody>
      </p:sp>
      <p:sp>
        <p:nvSpPr>
          <p:cNvPr id="579" name="Google Shape;579;p26"/>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defPPr marR="0" lvl="0" algn="l" rtl="0">
              <a:lnSpc>
                <a:spcPct val="100000"/>
              </a:lnSpc>
              <a:spcBef>
                <a:spcPts val="0"/>
              </a:spcBef>
              <a:spcAft>
                <a:spcPts val="0"/>
              </a:spcAft>
            </a:defPPr>
            <a:lvl1pPr marL="0" marR="0" lvl="0"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marR="0" lvl="0" indent="0" algn="r" rtl="0">
              <a:lnSpc>
                <a:spcPct val="100000"/>
              </a:lnSpc>
              <a:spcBef>
                <a:spcPts val="0"/>
              </a:spcBef>
              <a:spcAft>
                <a:spcPts val="0"/>
              </a:spcAft>
              <a:buSzPts val="1200"/>
              <a:buNone/>
            </a:pPr>
            <a:fld id="{00000000-1234-1234-1234-123412341234}" type="slidenum">
              <a:rPr lang="en-US" smtClean="0"/>
              <a:pPr marL="0" marR="0" lvl="0" indent="0" algn="r" rtl="0">
                <a:lnSpc>
                  <a:spcPct val="100000"/>
                </a:lnSpc>
                <a:spcBef>
                  <a:spcPts val="0"/>
                </a:spcBef>
                <a:spcAft>
                  <a:spcPts val="0"/>
                </a:spcAft>
                <a:buSzPts val="1200"/>
                <a:buNone/>
              </a:pPr>
              <a:t>24</a:t>
            </a:fld>
            <a:endParaRPr sz="1200">
              <a:solidFill>
                <a:srgbClr val="888888"/>
              </a:solidFill>
              <a:latin typeface="Calibri"/>
              <a:ea typeface="Calibri"/>
              <a:cs typeface="Calibri"/>
              <a:sym typeface="Calibri"/>
            </a:endParaRPr>
          </a:p>
        </p:txBody>
      </p:sp>
    </p:spTree>
    <p:extLst>
      <p:ext uri="{BB962C8B-B14F-4D97-AF65-F5344CB8AC3E}">
        <p14:creationId xmlns:p14="http://schemas.microsoft.com/office/powerpoint/2010/main" val="412303103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Shape 601"/>
        <p:cNvGrpSpPr/>
        <p:nvPr/>
      </p:nvGrpSpPr>
      <p:grpSpPr>
        <a:xfrm>
          <a:off x="0" y="0"/>
          <a:ext cx="0" cy="0"/>
          <a:chOff x="0" y="0"/>
          <a:chExt cx="0" cy="0"/>
        </a:xfrm>
      </p:grpSpPr>
      <p:sp>
        <p:nvSpPr>
          <p:cNvPr id="602" name="Google Shape;602;p29"/>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accent1"/>
              </a:buClr>
              <a:buSzPts val="1400"/>
              <a:buFont typeface="Calibri"/>
              <a:buNone/>
            </a:pPr>
            <a:r>
              <a:rPr lang="en-US" sz="4400" b="0" i="0" u="none" strike="noStrike" cap="none" dirty="0">
                <a:solidFill>
                  <a:schemeClr val="accent1"/>
                </a:solidFill>
                <a:latin typeface="Calibri"/>
                <a:ea typeface="Calibri"/>
                <a:cs typeface="Calibri"/>
                <a:sym typeface="Calibri"/>
              </a:rPr>
              <a:t>Agenda</a:t>
            </a:r>
            <a:endParaRPr sz="4400" b="0" i="0" u="none" strike="noStrike" cap="none" dirty="0">
              <a:solidFill>
                <a:schemeClr val="accent1"/>
              </a:solidFill>
              <a:latin typeface="Calibri"/>
              <a:ea typeface="Calibri"/>
              <a:cs typeface="Calibri"/>
              <a:sym typeface="Calibri"/>
            </a:endParaRPr>
          </a:p>
        </p:txBody>
      </p:sp>
      <p:sp>
        <p:nvSpPr>
          <p:cNvPr id="603" name="Google Shape;603;p29"/>
          <p:cNvSpPr txBox="1">
            <a:spLocks noGrp="1"/>
          </p:cNvSpPr>
          <p:nvPr>
            <p:ph type="body" idx="1"/>
          </p:nvPr>
        </p:nvSpPr>
        <p:spPr>
          <a:xfrm>
            <a:off x="457200" y="1600199"/>
            <a:ext cx="8229600" cy="4937760"/>
          </a:xfrm>
          <a:prstGeom prst="rect">
            <a:avLst/>
          </a:prstGeom>
          <a:noFill/>
          <a:ln>
            <a:noFill/>
          </a:ln>
        </p:spPr>
        <p:txBody>
          <a:bodyPr spcFirstLastPara="1" wrap="square" lIns="91425" tIns="45700" rIns="91425" bIns="45700" anchor="t" anchorCtr="0">
            <a:noAutofit/>
          </a:bodyPr>
          <a:lstStyle/>
          <a:p>
            <a:pPr marL="342900" marR="0" lvl="0" indent="-342900" algn="l" rtl="0">
              <a:lnSpc>
                <a:spcPct val="100000"/>
              </a:lnSpc>
              <a:spcBef>
                <a:spcPts val="0"/>
              </a:spcBef>
              <a:spcAft>
                <a:spcPts val="0"/>
              </a:spcAft>
              <a:buClr>
                <a:srgbClr val="A5A5A5"/>
              </a:buClr>
              <a:buSzPts val="3200"/>
              <a:buFont typeface="Arial"/>
              <a:buChar char="•"/>
            </a:pPr>
            <a:r>
              <a:rPr lang="en-US" dirty="0">
                <a:solidFill>
                  <a:srgbClr val="A5A5A5"/>
                </a:solidFill>
              </a:rPr>
              <a:t>AMAT</a:t>
            </a:r>
            <a:endParaRPr dirty="0">
              <a:solidFill>
                <a:srgbClr val="A5A5A5"/>
              </a:solidFill>
            </a:endParaRPr>
          </a:p>
          <a:p>
            <a:pPr marL="342900" marR="0" lvl="0" indent="-342900" algn="l" rtl="0">
              <a:lnSpc>
                <a:spcPct val="100000"/>
              </a:lnSpc>
              <a:spcBef>
                <a:spcPts val="0"/>
              </a:spcBef>
              <a:spcAft>
                <a:spcPts val="0"/>
              </a:spcAft>
              <a:buClr>
                <a:srgbClr val="A5A5A5"/>
              </a:buClr>
              <a:buSzPts val="3200"/>
              <a:buFont typeface="Arial"/>
              <a:buChar char="•"/>
            </a:pPr>
            <a:r>
              <a:rPr lang="en-US" sz="3200" b="0" i="0" u="none" strike="noStrike" cap="none" dirty="0">
                <a:solidFill>
                  <a:srgbClr val="A5A5A5"/>
                </a:solidFill>
                <a:latin typeface="Calibri"/>
                <a:ea typeface="Calibri"/>
                <a:cs typeface="Calibri"/>
                <a:sym typeface="Calibri"/>
              </a:rPr>
              <a:t>Multilevel Caches</a:t>
            </a:r>
            <a:endParaRPr dirty="0"/>
          </a:p>
          <a:p>
            <a:pPr marL="342900" marR="0" lvl="0" indent="-342900" algn="l" rtl="0">
              <a:lnSpc>
                <a:spcPct val="100000"/>
              </a:lnSpc>
              <a:spcBef>
                <a:spcPts val="640"/>
              </a:spcBef>
              <a:spcAft>
                <a:spcPts val="0"/>
              </a:spcAft>
              <a:buClr>
                <a:srgbClr val="FF0000"/>
              </a:buClr>
              <a:buSzPts val="3200"/>
              <a:buFont typeface="Arial"/>
              <a:buChar char="•"/>
            </a:pPr>
            <a:r>
              <a:rPr lang="en-US" sz="3200" b="0" i="0" u="none" strike="noStrike" cap="none" dirty="0">
                <a:solidFill>
                  <a:srgbClr val="FF0000"/>
                </a:solidFill>
                <a:latin typeface="Calibri"/>
                <a:ea typeface="Calibri"/>
                <a:cs typeface="Calibri"/>
                <a:sym typeface="Calibri"/>
              </a:rPr>
              <a:t>Improving Cache Performance</a:t>
            </a:r>
            <a:endParaRPr dirty="0"/>
          </a:p>
          <a:p>
            <a:pPr marL="342900" marR="0" lvl="0" indent="-342900" algn="l" rtl="0">
              <a:lnSpc>
                <a:spcPct val="100000"/>
              </a:lnSpc>
              <a:spcBef>
                <a:spcPts val="640"/>
              </a:spcBef>
              <a:spcAft>
                <a:spcPts val="0"/>
              </a:spcAft>
              <a:buClr>
                <a:schemeClr val="dk1"/>
              </a:buClr>
              <a:buSzPts val="3200"/>
              <a:buFont typeface="Arial"/>
              <a:buChar char="•"/>
            </a:pPr>
            <a:r>
              <a:rPr lang="en-US" sz="3200" b="0" i="0" u="none" strike="noStrike" cap="none" dirty="0">
                <a:solidFill>
                  <a:schemeClr val="dk1"/>
                </a:solidFill>
                <a:latin typeface="Calibri"/>
                <a:ea typeface="Calibri"/>
                <a:cs typeface="Calibri"/>
                <a:sym typeface="Calibri"/>
              </a:rPr>
              <a:t>Anatomy of a Cache Question</a:t>
            </a:r>
            <a:endParaRPr dirty="0"/>
          </a:p>
          <a:p>
            <a:pPr marL="342900" marR="0" lvl="0" indent="-342900" algn="l" rtl="0">
              <a:lnSpc>
                <a:spcPct val="100000"/>
              </a:lnSpc>
              <a:spcBef>
                <a:spcPts val="640"/>
              </a:spcBef>
              <a:spcAft>
                <a:spcPts val="0"/>
              </a:spcAft>
              <a:buClr>
                <a:schemeClr val="dk1"/>
              </a:buClr>
              <a:buSzPts val="3200"/>
              <a:buFont typeface="Arial"/>
              <a:buChar char="•"/>
            </a:pPr>
            <a:r>
              <a:rPr lang="en-US" sz="3200" b="0" i="0" u="none" strike="noStrike" cap="none" dirty="0">
                <a:solidFill>
                  <a:schemeClr val="dk1"/>
                </a:solidFill>
                <a:latin typeface="Calibri"/>
                <a:ea typeface="Calibri"/>
                <a:cs typeface="Calibri"/>
                <a:sym typeface="Calibri"/>
              </a:rPr>
              <a:t>Example Cache Questions</a:t>
            </a:r>
            <a:endParaRPr sz="3200" b="0" i="0" u="none" strike="noStrike" cap="none" dirty="0">
              <a:solidFill>
                <a:schemeClr val="dk1"/>
              </a:solidFill>
              <a:latin typeface="Calibri"/>
              <a:ea typeface="Calibri"/>
              <a:cs typeface="Calibri"/>
              <a:sym typeface="Calibri"/>
            </a:endParaRPr>
          </a:p>
          <a:p>
            <a:pPr marL="342900" marR="0" lvl="0" indent="-342900" algn="l" rtl="0">
              <a:lnSpc>
                <a:spcPct val="100000"/>
              </a:lnSpc>
              <a:spcBef>
                <a:spcPts val="640"/>
              </a:spcBef>
              <a:spcAft>
                <a:spcPts val="0"/>
              </a:spcAft>
              <a:buClr>
                <a:srgbClr val="A5A5A5"/>
              </a:buClr>
              <a:buSzPts val="3200"/>
              <a:buFont typeface="Arial"/>
              <a:buChar char="•"/>
            </a:pPr>
            <a:r>
              <a:rPr lang="en-US" sz="3200" b="0" i="0" u="none" strike="noStrike" cap="none" dirty="0">
                <a:solidFill>
                  <a:srgbClr val="A5A5A5"/>
                </a:solidFill>
                <a:latin typeface="Calibri"/>
                <a:ea typeface="Calibri"/>
                <a:cs typeface="Calibri"/>
                <a:sym typeface="Calibri"/>
              </a:rPr>
              <a:t>Bonus:  Contemporary Cache Specs</a:t>
            </a:r>
            <a:endParaRPr dirty="0"/>
          </a:p>
          <a:p>
            <a:pPr marL="342900" marR="0" lvl="0" indent="-139700" algn="l" rtl="0">
              <a:lnSpc>
                <a:spcPct val="100000"/>
              </a:lnSpc>
              <a:spcBef>
                <a:spcPts val="640"/>
              </a:spcBef>
              <a:spcAft>
                <a:spcPts val="0"/>
              </a:spcAft>
              <a:buClr>
                <a:schemeClr val="dk1"/>
              </a:buClr>
              <a:buSzPts val="3200"/>
              <a:buFont typeface="Arial"/>
              <a:buNone/>
            </a:pPr>
            <a:endParaRPr sz="3200" b="0" i="0" u="none" strike="noStrike" cap="none" dirty="0">
              <a:solidFill>
                <a:srgbClr val="A5A5A5"/>
              </a:solidFill>
              <a:latin typeface="Calibri"/>
              <a:ea typeface="Calibri"/>
              <a:cs typeface="Calibri"/>
              <a:sym typeface="Calibri"/>
            </a:endParaRPr>
          </a:p>
          <a:p>
            <a:pPr marL="342900" marR="0" lvl="0" indent="-139700" algn="l" rtl="0">
              <a:lnSpc>
                <a:spcPct val="100000"/>
              </a:lnSpc>
              <a:spcBef>
                <a:spcPts val="640"/>
              </a:spcBef>
              <a:spcAft>
                <a:spcPts val="0"/>
              </a:spcAft>
              <a:buClr>
                <a:schemeClr val="dk1"/>
              </a:buClr>
              <a:buSzPts val="3200"/>
              <a:buFont typeface="Arial"/>
              <a:buNone/>
            </a:pPr>
            <a:endParaRPr sz="3200" b="0" i="0" u="none" strike="noStrike" cap="none" dirty="0">
              <a:solidFill>
                <a:schemeClr val="dk1"/>
              </a:solidFill>
              <a:latin typeface="Calibri"/>
              <a:ea typeface="Calibri"/>
              <a:cs typeface="Calibri"/>
              <a:sym typeface="Calibri"/>
            </a:endParaRPr>
          </a:p>
        </p:txBody>
      </p:sp>
      <p:sp>
        <p:nvSpPr>
          <p:cNvPr id="604" name="Google Shape;604;p29"/>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SzPts val="1400"/>
              <a:buNone/>
            </a:pPr>
            <a:endParaRPr sz="1200" dirty="0">
              <a:solidFill>
                <a:srgbClr val="888888"/>
              </a:solidFill>
              <a:latin typeface="Calibri"/>
              <a:ea typeface="Calibri"/>
              <a:cs typeface="Calibri"/>
              <a:sym typeface="Calibri"/>
            </a:endParaRPr>
          </a:p>
        </p:txBody>
      </p:sp>
      <p:sp>
        <p:nvSpPr>
          <p:cNvPr id="605" name="Google Shape;605;p29"/>
          <p:cNvSpPr txBox="1">
            <a:spLocks noGrp="1"/>
          </p:cNvSpPr>
          <p:nvPr>
            <p:ph type="ftr" idx="11"/>
          </p:nvPr>
        </p:nvSpPr>
        <p:spPr>
          <a:xfrm>
            <a:off x="3124200" y="6356350"/>
            <a:ext cx="2895600" cy="365125"/>
          </a:xfrm>
          <a:prstGeom prst="rect">
            <a:avLst/>
          </a:prstGeom>
          <a:noFill/>
          <a:ln>
            <a:noFill/>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ctr" rtl="0">
              <a:lnSpc>
                <a:spcPct val="100000"/>
              </a:lnSpc>
              <a:spcBef>
                <a:spcPts val="0"/>
              </a:spcBef>
              <a:spcAft>
                <a:spcPts val="0"/>
              </a:spcAft>
              <a:buClr>
                <a:srgbClr val="000000"/>
              </a:buClr>
              <a:buSzPts val="1400"/>
              <a:buFont typeface="Arial"/>
              <a:buNone/>
              <a:defRPr sz="1200" b="0" i="0" u="none" strike="noStrike" cap="none">
                <a:solidFill>
                  <a:srgbClr val="888888"/>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pPr marL="0" marR="0" lvl="0" indent="0" algn="ctr" rtl="0">
              <a:lnSpc>
                <a:spcPct val="100000"/>
              </a:lnSpc>
              <a:spcBef>
                <a:spcPts val="0"/>
              </a:spcBef>
              <a:spcAft>
                <a:spcPts val="0"/>
              </a:spcAft>
              <a:buSzPts val="1400"/>
              <a:buNone/>
            </a:pPr>
            <a:endParaRPr sz="1200">
              <a:solidFill>
                <a:srgbClr val="888888"/>
              </a:solidFill>
              <a:latin typeface="Calibri"/>
              <a:ea typeface="Calibri"/>
              <a:cs typeface="Calibri"/>
              <a:sym typeface="Calibri"/>
            </a:endParaRPr>
          </a:p>
        </p:txBody>
      </p:sp>
      <p:sp>
        <p:nvSpPr>
          <p:cNvPr id="606" name="Google Shape;606;p29"/>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defPPr marR="0" lvl="0" algn="l" rtl="0">
              <a:lnSpc>
                <a:spcPct val="100000"/>
              </a:lnSpc>
              <a:spcBef>
                <a:spcPts val="0"/>
              </a:spcBef>
              <a:spcAft>
                <a:spcPts val="0"/>
              </a:spcAft>
            </a:defPPr>
            <a:lvl1pPr marL="0" marR="0" lvl="0"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marR="0" lvl="0" indent="0" algn="r" rtl="0">
              <a:lnSpc>
                <a:spcPct val="100000"/>
              </a:lnSpc>
              <a:spcBef>
                <a:spcPts val="0"/>
              </a:spcBef>
              <a:spcAft>
                <a:spcPts val="0"/>
              </a:spcAft>
              <a:buSzPts val="1200"/>
              <a:buNone/>
            </a:pPr>
            <a:fld id="{00000000-1234-1234-1234-123412341234}" type="slidenum">
              <a:rPr lang="en-US" smtClean="0"/>
              <a:pPr marL="0" marR="0" lvl="0" indent="0" algn="r" rtl="0">
                <a:lnSpc>
                  <a:spcPct val="100000"/>
                </a:lnSpc>
                <a:spcBef>
                  <a:spcPts val="0"/>
                </a:spcBef>
                <a:spcAft>
                  <a:spcPts val="0"/>
                </a:spcAft>
                <a:buSzPts val="1200"/>
                <a:buNone/>
              </a:pPr>
              <a:t>25</a:t>
            </a:fld>
            <a:endParaRPr sz="1200">
              <a:solidFill>
                <a:srgbClr val="888888"/>
              </a:solidFill>
              <a:latin typeface="Calibri"/>
              <a:ea typeface="Calibri"/>
              <a:cs typeface="Calibri"/>
              <a:sym typeface="Calibri"/>
            </a:endParaRPr>
          </a:p>
        </p:txBody>
      </p:sp>
    </p:spTree>
    <p:extLst>
      <p:ext uri="{BB962C8B-B14F-4D97-AF65-F5344CB8AC3E}">
        <p14:creationId xmlns:p14="http://schemas.microsoft.com/office/powerpoint/2010/main" val="64816538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Shape 611"/>
        <p:cNvGrpSpPr/>
        <p:nvPr/>
      </p:nvGrpSpPr>
      <p:grpSpPr>
        <a:xfrm>
          <a:off x="0" y="0"/>
          <a:ext cx="0" cy="0"/>
          <a:chOff x="0" y="0"/>
          <a:chExt cx="0" cy="0"/>
        </a:xfrm>
      </p:grpSpPr>
      <p:sp>
        <p:nvSpPr>
          <p:cNvPr id="612" name="Google Shape;612;p32"/>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accent1"/>
              </a:buClr>
              <a:buSzPts val="1400"/>
              <a:buFont typeface="Calibri"/>
              <a:buNone/>
            </a:pPr>
            <a:r>
              <a:rPr lang="en-US" sz="4400" b="0" i="0" u="none" strike="noStrike" cap="none">
                <a:solidFill>
                  <a:schemeClr val="accent1"/>
                </a:solidFill>
                <a:latin typeface="Calibri"/>
                <a:ea typeface="Calibri"/>
                <a:cs typeface="Calibri"/>
                <a:sym typeface="Calibri"/>
              </a:rPr>
              <a:t>The Cache Design Space</a:t>
            </a:r>
            <a:endParaRPr sz="4400" b="0" i="0" u="none" strike="noStrike" cap="none">
              <a:solidFill>
                <a:schemeClr val="accent1"/>
              </a:solidFill>
              <a:latin typeface="Calibri"/>
              <a:ea typeface="Calibri"/>
              <a:cs typeface="Calibri"/>
              <a:sym typeface="Calibri"/>
            </a:endParaRPr>
          </a:p>
        </p:txBody>
      </p:sp>
      <p:sp>
        <p:nvSpPr>
          <p:cNvPr id="613" name="Google Shape;613;p32"/>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SzPts val="1400"/>
              <a:buNone/>
            </a:pPr>
            <a:endParaRPr sz="1200" dirty="0">
              <a:solidFill>
                <a:srgbClr val="888888"/>
              </a:solidFill>
              <a:latin typeface="Calibri"/>
              <a:ea typeface="Calibri"/>
              <a:cs typeface="Calibri"/>
              <a:sym typeface="Calibri"/>
            </a:endParaRPr>
          </a:p>
        </p:txBody>
      </p:sp>
      <p:sp>
        <p:nvSpPr>
          <p:cNvPr id="614" name="Google Shape;614;p32"/>
          <p:cNvSpPr txBox="1">
            <a:spLocks noGrp="1"/>
          </p:cNvSpPr>
          <p:nvPr>
            <p:ph type="ftr" idx="11"/>
          </p:nvPr>
        </p:nvSpPr>
        <p:spPr>
          <a:xfrm>
            <a:off x="3124200" y="6356350"/>
            <a:ext cx="2895600" cy="365125"/>
          </a:xfrm>
          <a:prstGeom prst="rect">
            <a:avLst/>
          </a:prstGeom>
          <a:noFill/>
          <a:ln>
            <a:noFill/>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ctr" rtl="0">
              <a:lnSpc>
                <a:spcPct val="100000"/>
              </a:lnSpc>
              <a:spcBef>
                <a:spcPts val="0"/>
              </a:spcBef>
              <a:spcAft>
                <a:spcPts val="0"/>
              </a:spcAft>
              <a:buClr>
                <a:srgbClr val="000000"/>
              </a:buClr>
              <a:buSzPts val="1400"/>
              <a:buFont typeface="Arial"/>
              <a:buNone/>
              <a:defRPr sz="1200" b="0" i="0" u="none" strike="noStrike" cap="none">
                <a:solidFill>
                  <a:srgbClr val="888888"/>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pPr marL="0" marR="0" lvl="0" indent="0" algn="ctr" rtl="0">
              <a:lnSpc>
                <a:spcPct val="100000"/>
              </a:lnSpc>
              <a:spcBef>
                <a:spcPts val="0"/>
              </a:spcBef>
              <a:spcAft>
                <a:spcPts val="0"/>
              </a:spcAft>
              <a:buSzPts val="1400"/>
              <a:buNone/>
            </a:pPr>
            <a:endParaRPr sz="1200">
              <a:solidFill>
                <a:srgbClr val="888888"/>
              </a:solidFill>
              <a:latin typeface="Calibri"/>
              <a:ea typeface="Calibri"/>
              <a:cs typeface="Calibri"/>
              <a:sym typeface="Calibri"/>
            </a:endParaRPr>
          </a:p>
        </p:txBody>
      </p:sp>
      <p:sp>
        <p:nvSpPr>
          <p:cNvPr id="615" name="Google Shape;615;p32"/>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defPPr marR="0" lvl="0" algn="l" rtl="0">
              <a:lnSpc>
                <a:spcPct val="100000"/>
              </a:lnSpc>
              <a:spcBef>
                <a:spcPts val="0"/>
              </a:spcBef>
              <a:spcAft>
                <a:spcPts val="0"/>
              </a:spcAft>
            </a:defPPr>
            <a:lvl1pPr marL="0" marR="0" lvl="0"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marR="0" lvl="0" indent="0" algn="r" rtl="0">
              <a:lnSpc>
                <a:spcPct val="100000"/>
              </a:lnSpc>
              <a:spcBef>
                <a:spcPts val="0"/>
              </a:spcBef>
              <a:spcAft>
                <a:spcPts val="0"/>
              </a:spcAft>
              <a:buSzPts val="1200"/>
              <a:buNone/>
            </a:pPr>
            <a:fld id="{00000000-1234-1234-1234-123412341234}" type="slidenum">
              <a:rPr lang="en-US" smtClean="0"/>
              <a:pPr marL="0" marR="0" lvl="0" indent="0" algn="r" rtl="0">
                <a:lnSpc>
                  <a:spcPct val="100000"/>
                </a:lnSpc>
                <a:spcBef>
                  <a:spcPts val="0"/>
                </a:spcBef>
                <a:spcAft>
                  <a:spcPts val="0"/>
                </a:spcAft>
                <a:buSzPts val="1200"/>
                <a:buNone/>
              </a:pPr>
              <a:t>26</a:t>
            </a:fld>
            <a:endParaRPr sz="1200">
              <a:solidFill>
                <a:srgbClr val="888888"/>
              </a:solidFill>
              <a:latin typeface="Calibri"/>
              <a:ea typeface="Calibri"/>
              <a:cs typeface="Calibri"/>
              <a:sym typeface="Calibri"/>
            </a:endParaRPr>
          </a:p>
        </p:txBody>
      </p:sp>
      <p:sp>
        <p:nvSpPr>
          <p:cNvPr id="616" name="Google Shape;616;p32"/>
          <p:cNvSpPr txBox="1">
            <a:spLocks noGrp="1"/>
          </p:cNvSpPr>
          <p:nvPr>
            <p:ph type="body" idx="4294967295"/>
          </p:nvPr>
        </p:nvSpPr>
        <p:spPr>
          <a:xfrm>
            <a:off x="264318" y="1268886"/>
            <a:ext cx="6457157" cy="5254625"/>
          </a:xfrm>
          <a:prstGeom prst="rect">
            <a:avLst/>
          </a:prstGeom>
          <a:noFill/>
          <a:ln>
            <a:noFill/>
          </a:ln>
        </p:spPr>
        <p:txBody>
          <a:bodyPr spcFirstLastPara="1" wrap="square" lIns="91425" tIns="45700" rIns="91425" bIns="45700" anchor="t" anchorCtr="0">
            <a:noAutofit/>
          </a:bodyPr>
          <a:lstStyle/>
          <a:p>
            <a:pPr marL="342900" marR="0" lvl="0" indent="-342900" algn="l" rtl="0">
              <a:lnSpc>
                <a:spcPct val="90000"/>
              </a:lnSpc>
              <a:spcBef>
                <a:spcPts val="0"/>
              </a:spcBef>
              <a:spcAft>
                <a:spcPts val="0"/>
              </a:spcAft>
              <a:buClr>
                <a:srgbClr val="FF0000"/>
              </a:buClr>
              <a:buSzPts val="3200"/>
              <a:buFont typeface="Arial"/>
              <a:buNone/>
            </a:pPr>
            <a:r>
              <a:rPr lang="en-US" sz="2960" b="0" i="0" u="none" strike="noStrike" cap="none" dirty="0">
                <a:solidFill>
                  <a:srgbClr val="FF0000"/>
                </a:solidFill>
                <a:latin typeface="Calibri"/>
                <a:ea typeface="Calibri"/>
                <a:cs typeface="Calibri"/>
                <a:sym typeface="Calibri"/>
              </a:rPr>
              <a:t>Several interacting dimensions</a:t>
            </a:r>
            <a:endParaRPr dirty="0"/>
          </a:p>
          <a:p>
            <a:pPr marL="342900" marR="0" lvl="0" indent="-342900" algn="l" rtl="0">
              <a:lnSpc>
                <a:spcPct val="90000"/>
              </a:lnSpc>
              <a:spcBef>
                <a:spcPts val="592"/>
              </a:spcBef>
              <a:spcAft>
                <a:spcPts val="0"/>
              </a:spcAft>
              <a:buClr>
                <a:schemeClr val="dk1"/>
              </a:buClr>
              <a:buSzPts val="2960"/>
              <a:buFont typeface="Arial"/>
              <a:buChar char="•"/>
            </a:pPr>
            <a:r>
              <a:rPr lang="en-US" sz="2960" b="0" i="0" u="none" strike="noStrike" cap="none" dirty="0">
                <a:solidFill>
                  <a:schemeClr val="dk1"/>
                </a:solidFill>
                <a:latin typeface="Calibri"/>
                <a:ea typeface="Calibri"/>
                <a:cs typeface="Calibri"/>
                <a:sym typeface="Calibri"/>
              </a:rPr>
              <a:t>Cache parameters:</a:t>
            </a:r>
            <a:endParaRPr dirty="0"/>
          </a:p>
          <a:p>
            <a:pPr marL="742950" marR="0" lvl="1" indent="-285750" algn="l" rtl="0">
              <a:lnSpc>
                <a:spcPct val="90000"/>
              </a:lnSpc>
              <a:spcBef>
                <a:spcPts val="518"/>
              </a:spcBef>
              <a:spcAft>
                <a:spcPts val="0"/>
              </a:spcAft>
              <a:buClr>
                <a:schemeClr val="dk1"/>
              </a:buClr>
              <a:buSzPts val="2590"/>
              <a:buFont typeface="Arial"/>
              <a:buChar char="–"/>
            </a:pPr>
            <a:r>
              <a:rPr lang="en-US" sz="2590" b="0" i="0" u="none" strike="noStrike" cap="none" dirty="0">
                <a:solidFill>
                  <a:schemeClr val="dk1"/>
                </a:solidFill>
                <a:latin typeface="Calibri"/>
                <a:ea typeface="Calibri"/>
                <a:cs typeface="Calibri"/>
                <a:sym typeface="Calibri"/>
              </a:rPr>
              <a:t>Cache size, Block size, Associativity</a:t>
            </a:r>
            <a:endParaRPr sz="2590" b="0" i="0" u="none" strike="noStrike" cap="none" dirty="0">
              <a:solidFill>
                <a:schemeClr val="dk1"/>
              </a:solidFill>
              <a:latin typeface="Calibri"/>
              <a:ea typeface="Calibri"/>
              <a:cs typeface="Calibri"/>
              <a:sym typeface="Calibri"/>
            </a:endParaRPr>
          </a:p>
          <a:p>
            <a:pPr marL="342900" marR="0" lvl="0" indent="-342900" algn="l" rtl="0">
              <a:lnSpc>
                <a:spcPct val="90000"/>
              </a:lnSpc>
              <a:spcBef>
                <a:spcPts val="592"/>
              </a:spcBef>
              <a:spcAft>
                <a:spcPts val="0"/>
              </a:spcAft>
              <a:buClr>
                <a:schemeClr val="dk1"/>
              </a:buClr>
              <a:buSzPts val="2960"/>
              <a:buFont typeface="Arial"/>
              <a:buChar char="•"/>
            </a:pPr>
            <a:r>
              <a:rPr lang="en-US" sz="2960" b="0" i="0" u="none" strike="noStrike" cap="none" dirty="0">
                <a:solidFill>
                  <a:schemeClr val="dk1"/>
                </a:solidFill>
                <a:latin typeface="Calibri"/>
                <a:ea typeface="Calibri"/>
                <a:cs typeface="Calibri"/>
                <a:sym typeface="Calibri"/>
              </a:rPr>
              <a:t>Policy choices:</a:t>
            </a:r>
            <a:endParaRPr dirty="0"/>
          </a:p>
          <a:p>
            <a:pPr marL="742950" marR="0" lvl="1" indent="-285750" algn="l" rtl="0">
              <a:lnSpc>
                <a:spcPct val="90000"/>
              </a:lnSpc>
              <a:spcBef>
                <a:spcPts val="518"/>
              </a:spcBef>
              <a:spcAft>
                <a:spcPts val="0"/>
              </a:spcAft>
              <a:buClr>
                <a:schemeClr val="dk1"/>
              </a:buClr>
              <a:buSzPts val="2590"/>
              <a:buFont typeface="Arial"/>
              <a:buChar char="–"/>
            </a:pPr>
            <a:r>
              <a:rPr lang="en-US" sz="2590" b="0" i="0" u="none" strike="noStrike" cap="none" dirty="0">
                <a:solidFill>
                  <a:schemeClr val="dk1"/>
                </a:solidFill>
                <a:latin typeface="Calibri"/>
                <a:ea typeface="Calibri"/>
                <a:cs typeface="Calibri"/>
                <a:sym typeface="Calibri"/>
              </a:rPr>
              <a:t>Write-through vs. write-back</a:t>
            </a:r>
            <a:endParaRPr dirty="0"/>
          </a:p>
          <a:p>
            <a:pPr marL="742950" marR="0" lvl="1" indent="-285750" algn="l" rtl="0">
              <a:lnSpc>
                <a:spcPct val="90000"/>
              </a:lnSpc>
              <a:spcBef>
                <a:spcPts val="518"/>
              </a:spcBef>
              <a:spcAft>
                <a:spcPts val="0"/>
              </a:spcAft>
              <a:buClr>
                <a:schemeClr val="dk1"/>
              </a:buClr>
              <a:buSzPts val="2590"/>
              <a:buFont typeface="Arial"/>
              <a:buChar char="–"/>
            </a:pPr>
            <a:r>
              <a:rPr lang="en-US" sz="2590" b="0" i="0" u="none" strike="noStrike" cap="none" dirty="0">
                <a:solidFill>
                  <a:schemeClr val="dk1"/>
                </a:solidFill>
                <a:latin typeface="Calibri"/>
                <a:ea typeface="Calibri"/>
                <a:cs typeface="Calibri"/>
                <a:sym typeface="Calibri"/>
              </a:rPr>
              <a:t>Replacement policy</a:t>
            </a:r>
            <a:endParaRPr dirty="0"/>
          </a:p>
          <a:p>
            <a:pPr marL="342900" marR="0" lvl="0" indent="-342900" algn="l" rtl="0">
              <a:lnSpc>
                <a:spcPct val="90000"/>
              </a:lnSpc>
              <a:spcBef>
                <a:spcPts val="592"/>
              </a:spcBef>
              <a:spcAft>
                <a:spcPts val="0"/>
              </a:spcAft>
              <a:buClr>
                <a:schemeClr val="dk1"/>
              </a:buClr>
              <a:buSzPts val="2960"/>
              <a:buFont typeface="Arial"/>
              <a:buChar char="•"/>
            </a:pPr>
            <a:r>
              <a:rPr lang="en-US" sz="2960" b="0" i="0" u="none" strike="noStrike" cap="none" dirty="0">
                <a:solidFill>
                  <a:schemeClr val="dk1"/>
                </a:solidFill>
                <a:latin typeface="Calibri"/>
                <a:ea typeface="Calibri"/>
                <a:cs typeface="Calibri"/>
                <a:sym typeface="Calibri"/>
              </a:rPr>
              <a:t>Optimal choice is a compromise</a:t>
            </a:r>
            <a:endParaRPr sz="2960" b="0" i="0" u="none" strike="noStrike" cap="none" dirty="0">
              <a:solidFill>
                <a:schemeClr val="dk1"/>
              </a:solidFill>
              <a:latin typeface="Calibri"/>
              <a:ea typeface="Calibri"/>
              <a:cs typeface="Calibri"/>
              <a:sym typeface="Calibri"/>
            </a:endParaRPr>
          </a:p>
          <a:p>
            <a:pPr marL="742950" marR="0" lvl="1" indent="-285750" algn="l" rtl="0">
              <a:lnSpc>
                <a:spcPct val="90000"/>
              </a:lnSpc>
              <a:spcBef>
                <a:spcPts val="518"/>
              </a:spcBef>
              <a:spcAft>
                <a:spcPts val="0"/>
              </a:spcAft>
              <a:buClr>
                <a:schemeClr val="dk1"/>
              </a:buClr>
              <a:buSzPts val="2590"/>
              <a:buFont typeface="Arial"/>
              <a:buChar char="–"/>
            </a:pPr>
            <a:r>
              <a:rPr lang="en-US" sz="2590" b="0" i="0" u="none" strike="noStrike" cap="none" dirty="0">
                <a:solidFill>
                  <a:schemeClr val="dk1"/>
                </a:solidFill>
                <a:latin typeface="Calibri"/>
                <a:ea typeface="Calibri"/>
                <a:cs typeface="Calibri"/>
                <a:sym typeface="Calibri"/>
              </a:rPr>
              <a:t>Depends on access characteristics</a:t>
            </a:r>
            <a:endParaRPr sz="2590" b="0" i="0" u="none" strike="noStrike" cap="none" dirty="0">
              <a:solidFill>
                <a:schemeClr val="dk1"/>
              </a:solidFill>
              <a:latin typeface="Calibri"/>
              <a:ea typeface="Calibri"/>
              <a:cs typeface="Calibri"/>
              <a:sym typeface="Calibri"/>
            </a:endParaRPr>
          </a:p>
          <a:p>
            <a:pPr marL="1143000" marR="0" lvl="2" indent="-228600" algn="l" rtl="0">
              <a:lnSpc>
                <a:spcPct val="90000"/>
              </a:lnSpc>
              <a:spcBef>
                <a:spcPts val="444"/>
              </a:spcBef>
              <a:spcAft>
                <a:spcPts val="0"/>
              </a:spcAft>
              <a:buClr>
                <a:schemeClr val="dk1"/>
              </a:buClr>
              <a:buSzPts val="2220"/>
              <a:buFont typeface="Arial"/>
              <a:buChar char="•"/>
            </a:pPr>
            <a:r>
              <a:rPr lang="en-US" sz="2220" b="0" i="0" u="none" strike="noStrike" cap="none" dirty="0">
                <a:solidFill>
                  <a:schemeClr val="dk1"/>
                </a:solidFill>
                <a:latin typeface="Calibri"/>
                <a:ea typeface="Calibri"/>
                <a:cs typeface="Calibri"/>
                <a:sym typeface="Calibri"/>
              </a:rPr>
              <a:t>Workload and use (I$, D$)</a:t>
            </a:r>
            <a:endParaRPr dirty="0"/>
          </a:p>
          <a:p>
            <a:pPr marL="742950" marR="0" lvl="1" indent="-285750" algn="l" rtl="0">
              <a:lnSpc>
                <a:spcPct val="90000"/>
              </a:lnSpc>
              <a:spcBef>
                <a:spcPts val="518"/>
              </a:spcBef>
              <a:spcAft>
                <a:spcPts val="0"/>
              </a:spcAft>
              <a:buClr>
                <a:schemeClr val="dk1"/>
              </a:buClr>
              <a:buSzPts val="2590"/>
              <a:buFont typeface="Arial"/>
              <a:buChar char="–"/>
            </a:pPr>
            <a:r>
              <a:rPr lang="en-US" sz="2590" b="0" i="0" u="none" strike="noStrike" cap="none" dirty="0">
                <a:solidFill>
                  <a:schemeClr val="dk1"/>
                </a:solidFill>
                <a:latin typeface="Calibri"/>
                <a:ea typeface="Calibri"/>
                <a:cs typeface="Calibri"/>
                <a:sym typeface="Calibri"/>
              </a:rPr>
              <a:t>Depends on technology / cost</a:t>
            </a:r>
            <a:endParaRPr dirty="0"/>
          </a:p>
          <a:p>
            <a:pPr marL="342900" marR="0" lvl="0" indent="-342900" algn="l" rtl="0">
              <a:lnSpc>
                <a:spcPct val="90000"/>
              </a:lnSpc>
              <a:spcBef>
                <a:spcPts val="592"/>
              </a:spcBef>
              <a:spcAft>
                <a:spcPts val="0"/>
              </a:spcAft>
              <a:buClr>
                <a:schemeClr val="dk1"/>
              </a:buClr>
              <a:buSzPts val="2960"/>
              <a:buFont typeface="Arial"/>
              <a:buChar char="•"/>
            </a:pPr>
            <a:r>
              <a:rPr lang="en-US" sz="2960" b="0" i="0" u="none" strike="noStrike" cap="none" dirty="0">
                <a:solidFill>
                  <a:schemeClr val="dk1"/>
                </a:solidFill>
                <a:latin typeface="Calibri"/>
                <a:ea typeface="Calibri"/>
                <a:cs typeface="Calibri"/>
                <a:sym typeface="Calibri"/>
              </a:rPr>
              <a:t>Simplicity often wins</a:t>
            </a:r>
            <a:endParaRPr dirty="0"/>
          </a:p>
        </p:txBody>
      </p:sp>
      <p:grpSp>
        <p:nvGrpSpPr>
          <p:cNvPr id="617" name="Google Shape;617;p32"/>
          <p:cNvGrpSpPr/>
          <p:nvPr/>
        </p:nvGrpSpPr>
        <p:grpSpPr>
          <a:xfrm>
            <a:off x="6005513" y="1439326"/>
            <a:ext cx="2677791" cy="2543175"/>
            <a:chOff x="6005513" y="1439326"/>
            <a:chExt cx="2677791" cy="2543175"/>
          </a:xfrm>
        </p:grpSpPr>
        <p:cxnSp>
          <p:nvCxnSpPr>
            <p:cNvPr id="618" name="Google Shape;618;p32"/>
            <p:cNvCxnSpPr/>
            <p:nvPr/>
          </p:nvCxnSpPr>
          <p:spPr>
            <a:xfrm rot="10800000">
              <a:off x="6477000" y="1813976"/>
              <a:ext cx="0" cy="1308100"/>
            </a:xfrm>
            <a:prstGeom prst="straightConnector1">
              <a:avLst/>
            </a:prstGeom>
            <a:noFill/>
            <a:ln w="12700" cap="flat" cmpd="sng">
              <a:solidFill>
                <a:schemeClr val="dk1"/>
              </a:solidFill>
              <a:prstDash val="solid"/>
              <a:round/>
              <a:headEnd type="none" w="sm" len="sm"/>
              <a:tailEnd type="triangle" w="med" len="med"/>
            </a:ln>
          </p:spPr>
        </p:cxnSp>
        <p:cxnSp>
          <p:nvCxnSpPr>
            <p:cNvPr id="619" name="Google Shape;619;p32"/>
            <p:cNvCxnSpPr/>
            <p:nvPr/>
          </p:nvCxnSpPr>
          <p:spPr>
            <a:xfrm rot="10800000" flipH="1">
              <a:off x="6483350" y="2575976"/>
              <a:ext cx="1282700" cy="546100"/>
            </a:xfrm>
            <a:prstGeom prst="straightConnector1">
              <a:avLst/>
            </a:prstGeom>
            <a:noFill/>
            <a:ln w="12700" cap="flat" cmpd="sng">
              <a:solidFill>
                <a:schemeClr val="dk1"/>
              </a:solidFill>
              <a:prstDash val="solid"/>
              <a:round/>
              <a:headEnd type="none" w="sm" len="sm"/>
              <a:tailEnd type="triangle" w="med" len="med"/>
            </a:ln>
          </p:spPr>
        </p:cxnSp>
        <p:cxnSp>
          <p:nvCxnSpPr>
            <p:cNvPr id="620" name="Google Shape;620;p32"/>
            <p:cNvCxnSpPr/>
            <p:nvPr/>
          </p:nvCxnSpPr>
          <p:spPr>
            <a:xfrm>
              <a:off x="6483350" y="3122076"/>
              <a:ext cx="749300" cy="520700"/>
            </a:xfrm>
            <a:prstGeom prst="straightConnector1">
              <a:avLst/>
            </a:prstGeom>
            <a:noFill/>
            <a:ln w="12700" cap="flat" cmpd="sng">
              <a:solidFill>
                <a:schemeClr val="dk1"/>
              </a:solidFill>
              <a:prstDash val="solid"/>
              <a:round/>
              <a:headEnd type="none" w="sm" len="sm"/>
              <a:tailEnd type="triangle" w="med" len="med"/>
            </a:ln>
          </p:spPr>
        </p:cxnSp>
        <p:sp>
          <p:nvSpPr>
            <p:cNvPr id="621" name="Google Shape;621;p32"/>
            <p:cNvSpPr/>
            <p:nvPr/>
          </p:nvSpPr>
          <p:spPr>
            <a:xfrm>
              <a:off x="7300913" y="2201326"/>
              <a:ext cx="1382391" cy="335989"/>
            </a:xfrm>
            <a:prstGeom prst="rect">
              <a:avLst/>
            </a:prstGeom>
            <a:noFill/>
            <a:ln>
              <a:noFill/>
            </a:ln>
          </p:spPr>
          <p:txBody>
            <a:bodyPr spcFirstLastPara="1" wrap="square" lIns="90475" tIns="44450" rIns="90475" bIns="44450" anchor="t" anchorCtr="0">
              <a:noAutofit/>
            </a:bodyPr>
            <a:lstStyle/>
            <a:p>
              <a:pPr marL="0" marR="0" lvl="0" indent="0" algn="l" rtl="0">
                <a:lnSpc>
                  <a:spcPct val="100000"/>
                </a:lnSpc>
                <a:spcBef>
                  <a:spcPts val="0"/>
                </a:spcBef>
                <a:spcAft>
                  <a:spcPts val="0"/>
                </a:spcAft>
                <a:buClr>
                  <a:srgbClr val="000000"/>
                </a:buClr>
                <a:buSzPts val="1600"/>
                <a:buFont typeface="Arial"/>
                <a:buNone/>
              </a:pPr>
              <a:r>
                <a:rPr lang="en-US" sz="1600" b="1" i="0" u="none" strike="noStrike" cap="none">
                  <a:solidFill>
                    <a:schemeClr val="dk1"/>
                  </a:solidFill>
                  <a:latin typeface="Calibri"/>
                  <a:ea typeface="Calibri"/>
                  <a:cs typeface="Calibri"/>
                  <a:sym typeface="Calibri"/>
                </a:rPr>
                <a:t>(Associativity)</a:t>
              </a:r>
              <a:endParaRPr sz="1600" b="1" i="0" u="none" strike="noStrike" cap="none">
                <a:solidFill>
                  <a:schemeClr val="dk1"/>
                </a:solidFill>
                <a:latin typeface="Calibri"/>
                <a:ea typeface="Calibri"/>
                <a:cs typeface="Calibri"/>
                <a:sym typeface="Calibri"/>
              </a:endParaRPr>
            </a:p>
          </p:txBody>
        </p:sp>
        <p:sp>
          <p:nvSpPr>
            <p:cNvPr id="622" name="Google Shape;622;p32"/>
            <p:cNvSpPr/>
            <p:nvPr/>
          </p:nvSpPr>
          <p:spPr>
            <a:xfrm>
              <a:off x="6005513" y="1439326"/>
              <a:ext cx="1252537" cy="333375"/>
            </a:xfrm>
            <a:prstGeom prst="rect">
              <a:avLst/>
            </a:prstGeom>
            <a:noFill/>
            <a:ln>
              <a:noFill/>
            </a:ln>
          </p:spPr>
          <p:txBody>
            <a:bodyPr spcFirstLastPara="1" wrap="square" lIns="90475" tIns="44450" rIns="90475" bIns="44450" anchor="t" anchorCtr="0">
              <a:noAutofit/>
            </a:bodyPr>
            <a:lstStyle/>
            <a:p>
              <a:pPr marL="0" marR="0" lvl="0" indent="0" algn="l" rtl="0">
                <a:lnSpc>
                  <a:spcPct val="100000"/>
                </a:lnSpc>
                <a:spcBef>
                  <a:spcPts val="0"/>
                </a:spcBef>
                <a:spcAft>
                  <a:spcPts val="0"/>
                </a:spcAft>
                <a:buClr>
                  <a:srgbClr val="000000"/>
                </a:buClr>
                <a:buSzPts val="1600"/>
                <a:buFont typeface="Arial"/>
                <a:buNone/>
              </a:pPr>
              <a:r>
                <a:rPr lang="en-US" sz="1600" b="1" i="0" u="none" strike="noStrike" cap="none">
                  <a:solidFill>
                    <a:schemeClr val="dk1"/>
                  </a:solidFill>
                  <a:latin typeface="Calibri"/>
                  <a:ea typeface="Calibri"/>
                  <a:cs typeface="Calibri"/>
                  <a:sym typeface="Calibri"/>
                </a:rPr>
                <a:t>Cache Size</a:t>
              </a:r>
              <a:endParaRPr sz="1400" b="0" i="0" u="none" strike="noStrike" cap="none">
                <a:solidFill>
                  <a:srgbClr val="000000"/>
                </a:solidFill>
                <a:latin typeface="Arial"/>
                <a:ea typeface="Arial"/>
                <a:cs typeface="Arial"/>
                <a:sym typeface="Arial"/>
              </a:endParaRPr>
            </a:p>
          </p:txBody>
        </p:sp>
        <p:sp>
          <p:nvSpPr>
            <p:cNvPr id="623" name="Google Shape;623;p32"/>
            <p:cNvSpPr/>
            <p:nvPr/>
          </p:nvSpPr>
          <p:spPr>
            <a:xfrm>
              <a:off x="6919913" y="3649126"/>
              <a:ext cx="1196975" cy="333375"/>
            </a:xfrm>
            <a:prstGeom prst="rect">
              <a:avLst/>
            </a:prstGeom>
            <a:noFill/>
            <a:ln>
              <a:noFill/>
            </a:ln>
          </p:spPr>
          <p:txBody>
            <a:bodyPr spcFirstLastPara="1" wrap="square" lIns="90475" tIns="44450" rIns="90475" bIns="44450" anchor="t" anchorCtr="0">
              <a:noAutofit/>
            </a:bodyPr>
            <a:lstStyle/>
            <a:p>
              <a:pPr marL="0" marR="0" lvl="0" indent="0" algn="l" rtl="0">
                <a:lnSpc>
                  <a:spcPct val="100000"/>
                </a:lnSpc>
                <a:spcBef>
                  <a:spcPts val="0"/>
                </a:spcBef>
                <a:spcAft>
                  <a:spcPts val="0"/>
                </a:spcAft>
                <a:buClr>
                  <a:srgbClr val="000000"/>
                </a:buClr>
                <a:buSzPts val="1600"/>
                <a:buFont typeface="Arial"/>
                <a:buNone/>
              </a:pPr>
              <a:r>
                <a:rPr lang="en-US" sz="1600" b="1" i="0" u="none" strike="noStrike" cap="none">
                  <a:solidFill>
                    <a:schemeClr val="dk1"/>
                  </a:solidFill>
                  <a:latin typeface="Calibri"/>
                  <a:ea typeface="Calibri"/>
                  <a:cs typeface="Calibri"/>
                  <a:sym typeface="Calibri"/>
                </a:rPr>
                <a:t>Block Size</a:t>
              </a:r>
              <a:endParaRPr sz="1400" b="0" i="0" u="none" strike="noStrike" cap="none">
                <a:solidFill>
                  <a:srgbClr val="000000"/>
                </a:solidFill>
                <a:latin typeface="Arial"/>
                <a:ea typeface="Arial"/>
                <a:cs typeface="Arial"/>
                <a:sym typeface="Arial"/>
              </a:endParaRPr>
            </a:p>
          </p:txBody>
        </p:sp>
      </p:grpSp>
      <p:grpSp>
        <p:nvGrpSpPr>
          <p:cNvPr id="624" name="Google Shape;624;p32"/>
          <p:cNvGrpSpPr/>
          <p:nvPr/>
        </p:nvGrpSpPr>
        <p:grpSpPr>
          <a:xfrm>
            <a:off x="5636152" y="4647138"/>
            <a:ext cx="3033712" cy="1558925"/>
            <a:chOff x="5636152" y="4647138"/>
            <a:chExt cx="3033712" cy="1558925"/>
          </a:xfrm>
        </p:grpSpPr>
        <p:cxnSp>
          <p:nvCxnSpPr>
            <p:cNvPr id="625" name="Google Shape;625;p32"/>
            <p:cNvCxnSpPr/>
            <p:nvPr/>
          </p:nvCxnSpPr>
          <p:spPr>
            <a:xfrm rot="10800000">
              <a:off x="6336239" y="4647138"/>
              <a:ext cx="0" cy="1155700"/>
            </a:xfrm>
            <a:prstGeom prst="straightConnector1">
              <a:avLst/>
            </a:prstGeom>
            <a:noFill/>
            <a:ln w="12700" cap="flat" cmpd="sng">
              <a:solidFill>
                <a:schemeClr val="dk1"/>
              </a:solidFill>
              <a:prstDash val="solid"/>
              <a:round/>
              <a:headEnd type="none" w="sm" len="sm"/>
              <a:tailEnd type="none" w="sm" len="sm"/>
            </a:ln>
          </p:spPr>
        </p:cxnSp>
        <p:sp>
          <p:nvSpPr>
            <p:cNvPr id="626" name="Google Shape;626;p32"/>
            <p:cNvSpPr/>
            <p:nvPr/>
          </p:nvSpPr>
          <p:spPr>
            <a:xfrm>
              <a:off x="5788552" y="4653488"/>
              <a:ext cx="563562" cy="333375"/>
            </a:xfrm>
            <a:prstGeom prst="rect">
              <a:avLst/>
            </a:prstGeom>
            <a:noFill/>
            <a:ln>
              <a:noFill/>
            </a:ln>
          </p:spPr>
          <p:txBody>
            <a:bodyPr spcFirstLastPara="1" wrap="square" lIns="90475" tIns="44450" rIns="90475" bIns="44450" anchor="t" anchorCtr="0">
              <a:noAutofit/>
            </a:bodyPr>
            <a:lstStyle/>
            <a:p>
              <a:pPr marL="0" marR="0" lvl="0" indent="0" algn="l" rtl="0">
                <a:lnSpc>
                  <a:spcPct val="100000"/>
                </a:lnSpc>
                <a:spcBef>
                  <a:spcPts val="0"/>
                </a:spcBef>
                <a:spcAft>
                  <a:spcPts val="0"/>
                </a:spcAft>
                <a:buClr>
                  <a:srgbClr val="000000"/>
                </a:buClr>
                <a:buSzPts val="1600"/>
                <a:buFont typeface="Arial"/>
                <a:buNone/>
              </a:pPr>
              <a:r>
                <a:rPr lang="en-US" sz="1600" b="1" i="0" u="none" strike="noStrike" cap="none">
                  <a:solidFill>
                    <a:schemeClr val="dk1"/>
                  </a:solidFill>
                  <a:latin typeface="Calibri"/>
                  <a:ea typeface="Calibri"/>
                  <a:cs typeface="Calibri"/>
                  <a:sym typeface="Calibri"/>
                </a:rPr>
                <a:t>Bad</a:t>
              </a:r>
              <a:endParaRPr sz="1400" b="0" i="0" u="none" strike="noStrike" cap="none">
                <a:solidFill>
                  <a:srgbClr val="000000"/>
                </a:solidFill>
                <a:latin typeface="Arial"/>
                <a:ea typeface="Arial"/>
                <a:cs typeface="Arial"/>
                <a:sym typeface="Arial"/>
              </a:endParaRPr>
            </a:p>
          </p:txBody>
        </p:sp>
        <p:sp>
          <p:nvSpPr>
            <p:cNvPr id="627" name="Google Shape;627;p32"/>
            <p:cNvSpPr/>
            <p:nvPr/>
          </p:nvSpPr>
          <p:spPr>
            <a:xfrm>
              <a:off x="5636152" y="5491688"/>
              <a:ext cx="711200" cy="333375"/>
            </a:xfrm>
            <a:prstGeom prst="rect">
              <a:avLst/>
            </a:prstGeom>
            <a:noFill/>
            <a:ln>
              <a:noFill/>
            </a:ln>
          </p:spPr>
          <p:txBody>
            <a:bodyPr spcFirstLastPara="1" wrap="square" lIns="90475" tIns="44450" rIns="90475" bIns="44450" anchor="t" anchorCtr="0">
              <a:noAutofit/>
            </a:bodyPr>
            <a:lstStyle/>
            <a:p>
              <a:pPr marL="0" marR="0" lvl="0" indent="0" algn="l" rtl="0">
                <a:lnSpc>
                  <a:spcPct val="100000"/>
                </a:lnSpc>
                <a:spcBef>
                  <a:spcPts val="0"/>
                </a:spcBef>
                <a:spcAft>
                  <a:spcPts val="0"/>
                </a:spcAft>
                <a:buClr>
                  <a:srgbClr val="000000"/>
                </a:buClr>
                <a:buSzPts val="1600"/>
                <a:buFont typeface="Arial"/>
                <a:buNone/>
              </a:pPr>
              <a:r>
                <a:rPr lang="en-US" sz="1600" b="1" i="0" u="none" strike="noStrike" cap="none">
                  <a:solidFill>
                    <a:schemeClr val="dk1"/>
                  </a:solidFill>
                  <a:latin typeface="Calibri"/>
                  <a:ea typeface="Calibri"/>
                  <a:cs typeface="Calibri"/>
                  <a:sym typeface="Calibri"/>
                </a:rPr>
                <a:t>Good</a:t>
              </a:r>
              <a:endParaRPr sz="1400" b="0" i="0" u="none" strike="noStrike" cap="none">
                <a:solidFill>
                  <a:srgbClr val="000000"/>
                </a:solidFill>
                <a:latin typeface="Arial"/>
                <a:ea typeface="Arial"/>
                <a:cs typeface="Arial"/>
                <a:sym typeface="Arial"/>
              </a:endParaRPr>
            </a:p>
          </p:txBody>
        </p:sp>
        <p:cxnSp>
          <p:nvCxnSpPr>
            <p:cNvPr id="628" name="Google Shape;628;p32"/>
            <p:cNvCxnSpPr/>
            <p:nvPr/>
          </p:nvCxnSpPr>
          <p:spPr>
            <a:xfrm>
              <a:off x="6342589" y="5796488"/>
              <a:ext cx="1816100" cy="0"/>
            </a:xfrm>
            <a:prstGeom prst="straightConnector1">
              <a:avLst/>
            </a:prstGeom>
            <a:noFill/>
            <a:ln w="12700" cap="flat" cmpd="sng">
              <a:solidFill>
                <a:schemeClr val="dk1"/>
              </a:solidFill>
              <a:prstDash val="solid"/>
              <a:round/>
              <a:headEnd type="none" w="sm" len="sm"/>
              <a:tailEnd type="none" w="sm" len="sm"/>
            </a:ln>
          </p:spPr>
        </p:cxnSp>
        <p:sp>
          <p:nvSpPr>
            <p:cNvPr id="629" name="Google Shape;629;p32"/>
            <p:cNvSpPr/>
            <p:nvPr/>
          </p:nvSpPr>
          <p:spPr>
            <a:xfrm>
              <a:off x="6321952" y="5872688"/>
              <a:ext cx="642937" cy="333375"/>
            </a:xfrm>
            <a:prstGeom prst="rect">
              <a:avLst/>
            </a:prstGeom>
            <a:noFill/>
            <a:ln>
              <a:noFill/>
            </a:ln>
          </p:spPr>
          <p:txBody>
            <a:bodyPr spcFirstLastPara="1" wrap="square" lIns="90475" tIns="44450" rIns="90475" bIns="44450" anchor="t" anchorCtr="0">
              <a:noAutofit/>
            </a:bodyPr>
            <a:lstStyle/>
            <a:p>
              <a:pPr marL="0" marR="0" lvl="0" indent="0" algn="l" rtl="0">
                <a:lnSpc>
                  <a:spcPct val="100000"/>
                </a:lnSpc>
                <a:spcBef>
                  <a:spcPts val="0"/>
                </a:spcBef>
                <a:spcAft>
                  <a:spcPts val="0"/>
                </a:spcAft>
                <a:buClr>
                  <a:srgbClr val="000000"/>
                </a:buClr>
                <a:buSzPts val="1600"/>
                <a:buFont typeface="Arial"/>
                <a:buNone/>
              </a:pPr>
              <a:r>
                <a:rPr lang="en-US" sz="1600" b="1" i="0" u="none" strike="noStrike" cap="none">
                  <a:solidFill>
                    <a:schemeClr val="dk1"/>
                  </a:solidFill>
                  <a:latin typeface="Calibri"/>
                  <a:ea typeface="Calibri"/>
                  <a:cs typeface="Calibri"/>
                  <a:sym typeface="Calibri"/>
                </a:rPr>
                <a:t>Less</a:t>
              </a:r>
              <a:endParaRPr sz="1400" b="0" i="0" u="none" strike="noStrike" cap="none">
                <a:solidFill>
                  <a:srgbClr val="000000"/>
                </a:solidFill>
                <a:latin typeface="Arial"/>
                <a:ea typeface="Arial"/>
                <a:cs typeface="Arial"/>
                <a:sym typeface="Arial"/>
              </a:endParaRPr>
            </a:p>
          </p:txBody>
        </p:sp>
        <p:sp>
          <p:nvSpPr>
            <p:cNvPr id="630" name="Google Shape;630;p32"/>
            <p:cNvSpPr/>
            <p:nvPr/>
          </p:nvSpPr>
          <p:spPr>
            <a:xfrm>
              <a:off x="7922152" y="5872688"/>
              <a:ext cx="666750" cy="333375"/>
            </a:xfrm>
            <a:prstGeom prst="rect">
              <a:avLst/>
            </a:prstGeom>
            <a:noFill/>
            <a:ln>
              <a:noFill/>
            </a:ln>
          </p:spPr>
          <p:txBody>
            <a:bodyPr spcFirstLastPara="1" wrap="square" lIns="90475" tIns="44450" rIns="90475" bIns="44450" anchor="t" anchorCtr="0">
              <a:noAutofit/>
            </a:bodyPr>
            <a:lstStyle/>
            <a:p>
              <a:pPr marL="0" marR="0" lvl="0" indent="0" algn="l" rtl="0">
                <a:lnSpc>
                  <a:spcPct val="100000"/>
                </a:lnSpc>
                <a:spcBef>
                  <a:spcPts val="0"/>
                </a:spcBef>
                <a:spcAft>
                  <a:spcPts val="0"/>
                </a:spcAft>
                <a:buClr>
                  <a:srgbClr val="000000"/>
                </a:buClr>
                <a:buSzPts val="1600"/>
                <a:buFont typeface="Arial"/>
                <a:buNone/>
              </a:pPr>
              <a:r>
                <a:rPr lang="en-US" sz="1600" b="1" i="0" u="none" strike="noStrike" cap="none">
                  <a:solidFill>
                    <a:schemeClr val="dk1"/>
                  </a:solidFill>
                  <a:latin typeface="Calibri"/>
                  <a:ea typeface="Calibri"/>
                  <a:cs typeface="Calibri"/>
                  <a:sym typeface="Calibri"/>
                </a:rPr>
                <a:t>More</a:t>
              </a:r>
              <a:endParaRPr sz="1400" b="0" i="0" u="none" strike="noStrike" cap="none">
                <a:solidFill>
                  <a:srgbClr val="000000"/>
                </a:solidFill>
                <a:latin typeface="Arial"/>
                <a:ea typeface="Arial"/>
                <a:cs typeface="Arial"/>
                <a:sym typeface="Arial"/>
              </a:endParaRPr>
            </a:p>
          </p:txBody>
        </p:sp>
        <p:sp>
          <p:nvSpPr>
            <p:cNvPr id="631" name="Google Shape;631;p32"/>
            <p:cNvSpPr/>
            <p:nvPr/>
          </p:nvSpPr>
          <p:spPr>
            <a:xfrm>
              <a:off x="6496577" y="4729688"/>
              <a:ext cx="1593850" cy="984250"/>
            </a:xfrm>
            <a:custGeom>
              <a:avLst/>
              <a:gdLst/>
              <a:ahLst/>
              <a:cxnLst/>
              <a:rect l="l" t="t" r="r" b="b"/>
              <a:pathLst>
                <a:path w="120000" h="120000" fill="none" extrusionOk="0">
                  <a:moveTo>
                    <a:pt x="120000" y="120000"/>
                  </a:moveTo>
                  <a:cubicBezTo>
                    <a:pt x="53722" y="120000"/>
                    <a:pt x="0" y="66272"/>
                    <a:pt x="0" y="0"/>
                  </a:cubicBezTo>
                </a:path>
                <a:path w="120000" h="120000" extrusionOk="0">
                  <a:moveTo>
                    <a:pt x="120000" y="120000"/>
                  </a:moveTo>
                  <a:cubicBezTo>
                    <a:pt x="53722" y="120000"/>
                    <a:pt x="0" y="66272"/>
                    <a:pt x="0" y="0"/>
                  </a:cubicBezTo>
                  <a:lnTo>
                    <a:pt x="120000" y="0"/>
                  </a:lnTo>
                  <a:close/>
                </a:path>
              </a:pathLst>
            </a:custGeom>
            <a:noFill/>
            <a:ln w="12700" cap="rnd" cmpd="sng">
              <a:solidFill>
                <a:schemeClr val="dk1"/>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632" name="Google Shape;632;p32"/>
            <p:cNvSpPr/>
            <p:nvPr/>
          </p:nvSpPr>
          <p:spPr>
            <a:xfrm>
              <a:off x="6641039" y="4805888"/>
              <a:ext cx="1365250" cy="908050"/>
            </a:xfrm>
            <a:custGeom>
              <a:avLst/>
              <a:gdLst/>
              <a:ahLst/>
              <a:cxnLst/>
              <a:rect l="l" t="t" r="r" b="b"/>
              <a:pathLst>
                <a:path w="120000" h="120000" fill="none" extrusionOk="0">
                  <a:moveTo>
                    <a:pt x="120000" y="0"/>
                  </a:moveTo>
                  <a:cubicBezTo>
                    <a:pt x="120000" y="66272"/>
                    <a:pt x="66272" y="119994"/>
                    <a:pt x="0" y="120000"/>
                  </a:cubicBezTo>
                </a:path>
                <a:path w="120000" h="120000" extrusionOk="0">
                  <a:moveTo>
                    <a:pt x="120000" y="0"/>
                  </a:moveTo>
                  <a:cubicBezTo>
                    <a:pt x="120000" y="66272"/>
                    <a:pt x="66272" y="119994"/>
                    <a:pt x="0" y="120000"/>
                  </a:cubicBezTo>
                  <a:lnTo>
                    <a:pt x="0" y="0"/>
                  </a:lnTo>
                  <a:close/>
                </a:path>
              </a:pathLst>
            </a:custGeom>
            <a:noFill/>
            <a:ln w="12700" cap="rnd" cmpd="sng">
              <a:solidFill>
                <a:schemeClr val="dk1"/>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633" name="Google Shape;633;p32"/>
            <p:cNvSpPr/>
            <p:nvPr/>
          </p:nvSpPr>
          <p:spPr>
            <a:xfrm>
              <a:off x="6321952" y="5439301"/>
              <a:ext cx="900112" cy="301625"/>
            </a:xfrm>
            <a:prstGeom prst="rect">
              <a:avLst/>
            </a:prstGeom>
            <a:noFill/>
            <a:ln>
              <a:noFill/>
            </a:ln>
          </p:spPr>
          <p:txBody>
            <a:bodyPr spcFirstLastPara="1" wrap="square" lIns="90475" tIns="44450" rIns="90475" bIns="44450" anchor="t" anchorCtr="0">
              <a:noAutofit/>
            </a:bodyPr>
            <a:lstStyle/>
            <a:p>
              <a:pPr marL="0" marR="0" lvl="0" indent="0" algn="l" rtl="0">
                <a:lnSpc>
                  <a:spcPct val="100000"/>
                </a:lnSpc>
                <a:spcBef>
                  <a:spcPts val="0"/>
                </a:spcBef>
                <a:spcAft>
                  <a:spcPts val="0"/>
                </a:spcAft>
                <a:buClr>
                  <a:srgbClr val="000000"/>
                </a:buClr>
                <a:buSzPts val="1400"/>
                <a:buFont typeface="Arial"/>
                <a:buNone/>
              </a:pPr>
              <a:r>
                <a:rPr lang="en-US" sz="1400" b="1" i="0" u="none" strike="noStrike" cap="none">
                  <a:solidFill>
                    <a:schemeClr val="dk1"/>
                  </a:solidFill>
                  <a:latin typeface="Calibri"/>
                  <a:ea typeface="Calibri"/>
                  <a:cs typeface="Calibri"/>
                  <a:sym typeface="Calibri"/>
                </a:rPr>
                <a:t>Factor A</a:t>
              </a:r>
              <a:endParaRPr sz="1400" b="0" i="0" u="none" strike="noStrike" cap="none">
                <a:solidFill>
                  <a:srgbClr val="000000"/>
                </a:solidFill>
                <a:latin typeface="Arial"/>
                <a:ea typeface="Arial"/>
                <a:cs typeface="Arial"/>
                <a:sym typeface="Arial"/>
              </a:endParaRPr>
            </a:p>
          </p:txBody>
        </p:sp>
        <p:sp>
          <p:nvSpPr>
            <p:cNvPr id="634" name="Google Shape;634;p32"/>
            <p:cNvSpPr/>
            <p:nvPr/>
          </p:nvSpPr>
          <p:spPr>
            <a:xfrm>
              <a:off x="7769752" y="5439301"/>
              <a:ext cx="900112" cy="301625"/>
            </a:xfrm>
            <a:prstGeom prst="rect">
              <a:avLst/>
            </a:prstGeom>
            <a:noFill/>
            <a:ln>
              <a:noFill/>
            </a:ln>
          </p:spPr>
          <p:txBody>
            <a:bodyPr spcFirstLastPara="1" wrap="square" lIns="90475" tIns="44450" rIns="90475" bIns="44450" anchor="t" anchorCtr="0">
              <a:noAutofit/>
            </a:bodyPr>
            <a:lstStyle/>
            <a:p>
              <a:pPr marL="0" marR="0" lvl="0" indent="0" algn="l" rtl="0">
                <a:lnSpc>
                  <a:spcPct val="100000"/>
                </a:lnSpc>
                <a:spcBef>
                  <a:spcPts val="0"/>
                </a:spcBef>
                <a:spcAft>
                  <a:spcPts val="0"/>
                </a:spcAft>
                <a:buClr>
                  <a:srgbClr val="000000"/>
                </a:buClr>
                <a:buSzPts val="1400"/>
                <a:buFont typeface="Arial"/>
                <a:buNone/>
              </a:pPr>
              <a:r>
                <a:rPr lang="en-US" sz="1400" b="1" i="0" u="none" strike="noStrike" cap="none">
                  <a:solidFill>
                    <a:schemeClr val="dk1"/>
                  </a:solidFill>
                  <a:latin typeface="Calibri"/>
                  <a:ea typeface="Calibri"/>
                  <a:cs typeface="Calibri"/>
                  <a:sym typeface="Calibri"/>
                </a:rPr>
                <a:t>Factor B</a:t>
              </a:r>
              <a:endParaRPr sz="1400" b="0" i="0" u="none" strike="noStrike" cap="none">
                <a:solidFill>
                  <a:srgbClr val="000000"/>
                </a:solidFill>
                <a:latin typeface="Arial"/>
                <a:ea typeface="Arial"/>
                <a:cs typeface="Arial"/>
                <a:sym typeface="Arial"/>
              </a:endParaRPr>
            </a:p>
          </p:txBody>
        </p:sp>
        <p:grpSp>
          <p:nvGrpSpPr>
            <p:cNvPr id="635" name="Google Shape;635;p32"/>
            <p:cNvGrpSpPr/>
            <p:nvPr/>
          </p:nvGrpSpPr>
          <p:grpSpPr>
            <a:xfrm>
              <a:off x="6579127" y="4653488"/>
              <a:ext cx="1420812" cy="749300"/>
              <a:chOff x="3945" y="2736"/>
              <a:chExt cx="895" cy="472"/>
            </a:xfrm>
          </p:grpSpPr>
          <p:sp>
            <p:nvSpPr>
              <p:cNvPr id="636" name="Google Shape;636;p32"/>
              <p:cNvSpPr/>
              <p:nvPr/>
            </p:nvSpPr>
            <p:spPr>
              <a:xfrm>
                <a:off x="3945" y="2736"/>
                <a:ext cx="448" cy="472"/>
              </a:xfrm>
              <a:custGeom>
                <a:avLst/>
                <a:gdLst/>
                <a:ahLst/>
                <a:cxnLst/>
                <a:rect l="l" t="t" r="r" b="b"/>
                <a:pathLst>
                  <a:path w="120000" h="120000" fill="none" extrusionOk="0">
                    <a:moveTo>
                      <a:pt x="120000" y="120000"/>
                    </a:moveTo>
                    <a:cubicBezTo>
                      <a:pt x="53722" y="120000"/>
                      <a:pt x="0" y="66272"/>
                      <a:pt x="0" y="0"/>
                    </a:cubicBezTo>
                  </a:path>
                  <a:path w="120000" h="120000" extrusionOk="0">
                    <a:moveTo>
                      <a:pt x="120000" y="120000"/>
                    </a:moveTo>
                    <a:cubicBezTo>
                      <a:pt x="53722" y="120000"/>
                      <a:pt x="0" y="66272"/>
                      <a:pt x="0" y="0"/>
                    </a:cubicBezTo>
                    <a:lnTo>
                      <a:pt x="120000" y="0"/>
                    </a:lnTo>
                    <a:close/>
                  </a:path>
                </a:pathLst>
              </a:custGeom>
              <a:noFill/>
              <a:ln w="25400" cap="rnd" cmpd="sng">
                <a:solidFill>
                  <a:schemeClr val="accent1"/>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637" name="Google Shape;637;p32"/>
              <p:cNvSpPr/>
              <p:nvPr/>
            </p:nvSpPr>
            <p:spPr>
              <a:xfrm>
                <a:off x="4392" y="2736"/>
                <a:ext cx="448" cy="472"/>
              </a:xfrm>
              <a:custGeom>
                <a:avLst/>
                <a:gdLst/>
                <a:ahLst/>
                <a:cxnLst/>
                <a:rect l="l" t="t" r="r" b="b"/>
                <a:pathLst>
                  <a:path w="120000" h="120000" fill="none" extrusionOk="0">
                    <a:moveTo>
                      <a:pt x="120000" y="0"/>
                    </a:moveTo>
                    <a:cubicBezTo>
                      <a:pt x="120000" y="66272"/>
                      <a:pt x="66272" y="119994"/>
                      <a:pt x="0" y="120000"/>
                    </a:cubicBezTo>
                  </a:path>
                  <a:path w="120000" h="120000" extrusionOk="0">
                    <a:moveTo>
                      <a:pt x="120000" y="0"/>
                    </a:moveTo>
                    <a:cubicBezTo>
                      <a:pt x="120000" y="66272"/>
                      <a:pt x="66272" y="119994"/>
                      <a:pt x="0" y="120000"/>
                    </a:cubicBezTo>
                    <a:lnTo>
                      <a:pt x="0" y="0"/>
                    </a:lnTo>
                    <a:close/>
                  </a:path>
                </a:pathLst>
              </a:custGeom>
              <a:noFill/>
              <a:ln w="25400" cap="rnd" cmpd="sng">
                <a:solidFill>
                  <a:schemeClr val="accent1"/>
                </a:solidFill>
                <a:prstDash val="solid"/>
                <a:round/>
                <a:headEnd type="none" w="sm" len="sm"/>
                <a:tailEnd type="none" w="sm" len="sm"/>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grpSp>
      </p:grpSp>
    </p:spTree>
    <p:extLst>
      <p:ext uri="{BB962C8B-B14F-4D97-AF65-F5344CB8AC3E}">
        <p14:creationId xmlns:p14="http://schemas.microsoft.com/office/powerpoint/2010/main" val="2775951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1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2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Shape 642"/>
        <p:cNvGrpSpPr/>
        <p:nvPr/>
      </p:nvGrpSpPr>
      <p:grpSpPr>
        <a:xfrm>
          <a:off x="0" y="0"/>
          <a:ext cx="0" cy="0"/>
          <a:chOff x="0" y="0"/>
          <a:chExt cx="0" cy="0"/>
        </a:xfrm>
      </p:grpSpPr>
      <p:sp>
        <p:nvSpPr>
          <p:cNvPr id="643" name="Google Shape;643;p33"/>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accent1"/>
              </a:buClr>
              <a:buSzPts val="1400"/>
              <a:buFont typeface="Calibri"/>
              <a:buNone/>
            </a:pPr>
            <a:r>
              <a:rPr lang="en-US" sz="3959" b="0" i="0" u="none" strike="noStrike" cap="none">
                <a:solidFill>
                  <a:schemeClr val="accent1"/>
                </a:solidFill>
                <a:latin typeface="Calibri"/>
                <a:ea typeface="Calibri"/>
                <a:cs typeface="Calibri"/>
                <a:sym typeface="Calibri"/>
              </a:rPr>
              <a:t>Effect of Block and Cache Sizes</a:t>
            </a:r>
            <a:br>
              <a:rPr lang="en-US" sz="3959" b="0" i="0" u="none" strike="noStrike" cap="none">
                <a:solidFill>
                  <a:schemeClr val="accent1"/>
                </a:solidFill>
                <a:latin typeface="Calibri"/>
                <a:ea typeface="Calibri"/>
                <a:cs typeface="Calibri"/>
                <a:sym typeface="Calibri"/>
              </a:rPr>
            </a:br>
            <a:r>
              <a:rPr lang="en-US" sz="3959" b="0" i="0" u="none" strike="noStrike" cap="none">
                <a:solidFill>
                  <a:schemeClr val="accent1"/>
                </a:solidFill>
                <a:latin typeface="Calibri"/>
                <a:ea typeface="Calibri"/>
                <a:cs typeface="Calibri"/>
                <a:sym typeface="Calibri"/>
              </a:rPr>
              <a:t>on Miss Rate</a:t>
            </a:r>
            <a:endParaRPr sz="3959" b="0" i="0" u="none" strike="noStrike" cap="none">
              <a:solidFill>
                <a:schemeClr val="accent1"/>
              </a:solidFill>
              <a:latin typeface="Calibri"/>
              <a:ea typeface="Calibri"/>
              <a:cs typeface="Calibri"/>
              <a:sym typeface="Calibri"/>
            </a:endParaRPr>
          </a:p>
        </p:txBody>
      </p:sp>
      <p:pic>
        <p:nvPicPr>
          <p:cNvPr id="644" name="Google Shape;644;p33"/>
          <p:cNvPicPr preferRelativeResize="0"/>
          <p:nvPr/>
        </p:nvPicPr>
        <p:blipFill rotWithShape="1">
          <a:blip r:embed="rId3">
            <a:alphaModFix/>
          </a:blip>
          <a:srcRect/>
          <a:stretch/>
        </p:blipFill>
        <p:spPr>
          <a:xfrm>
            <a:off x="541867" y="1280160"/>
            <a:ext cx="8229600" cy="4525963"/>
          </a:xfrm>
          <a:prstGeom prst="rect">
            <a:avLst/>
          </a:prstGeom>
          <a:noFill/>
          <a:ln>
            <a:noFill/>
          </a:ln>
        </p:spPr>
      </p:pic>
      <p:sp>
        <p:nvSpPr>
          <p:cNvPr id="645" name="Google Shape;645;p33"/>
          <p:cNvSpPr txBox="1"/>
          <p:nvPr/>
        </p:nvSpPr>
        <p:spPr>
          <a:xfrm>
            <a:off x="7315195" y="1377991"/>
            <a:ext cx="1371600" cy="36570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2000"/>
              <a:buFont typeface="Arial"/>
              <a:buNone/>
            </a:pPr>
            <a:r>
              <a:rPr lang="en-US" sz="2000" b="1" i="0" u="none" strike="noStrike" cap="none">
                <a:solidFill>
                  <a:srgbClr val="000000"/>
                </a:solidFill>
                <a:latin typeface="Arial"/>
                <a:ea typeface="Arial"/>
                <a:cs typeface="Arial"/>
                <a:sym typeface="Arial"/>
              </a:rPr>
              <a:t>Cache Size</a:t>
            </a:r>
            <a:endParaRPr sz="2000" b="1" i="0" u="none" strike="noStrike" cap="none">
              <a:solidFill>
                <a:srgbClr val="000000"/>
              </a:solidFill>
              <a:latin typeface="Arial"/>
              <a:ea typeface="Arial"/>
              <a:cs typeface="Arial"/>
              <a:sym typeface="Arial"/>
            </a:endParaRPr>
          </a:p>
        </p:txBody>
      </p:sp>
      <p:sp>
        <p:nvSpPr>
          <p:cNvPr id="646" name="Google Shape;646;p33"/>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SzPts val="1400"/>
              <a:buNone/>
            </a:pPr>
            <a:endParaRPr sz="1200" dirty="0">
              <a:solidFill>
                <a:srgbClr val="888888"/>
              </a:solidFill>
              <a:latin typeface="Calibri"/>
              <a:ea typeface="Calibri"/>
              <a:cs typeface="Calibri"/>
              <a:sym typeface="Calibri"/>
            </a:endParaRPr>
          </a:p>
        </p:txBody>
      </p:sp>
      <p:sp>
        <p:nvSpPr>
          <p:cNvPr id="647" name="Google Shape;647;p33"/>
          <p:cNvSpPr txBox="1">
            <a:spLocks noGrp="1"/>
          </p:cNvSpPr>
          <p:nvPr>
            <p:ph type="ftr" idx="11"/>
          </p:nvPr>
        </p:nvSpPr>
        <p:spPr>
          <a:xfrm>
            <a:off x="3124200" y="6356350"/>
            <a:ext cx="2895600" cy="365125"/>
          </a:xfrm>
          <a:prstGeom prst="rect">
            <a:avLst/>
          </a:prstGeom>
          <a:noFill/>
          <a:ln>
            <a:noFill/>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ctr" rtl="0">
              <a:lnSpc>
                <a:spcPct val="100000"/>
              </a:lnSpc>
              <a:spcBef>
                <a:spcPts val="0"/>
              </a:spcBef>
              <a:spcAft>
                <a:spcPts val="0"/>
              </a:spcAft>
              <a:buClr>
                <a:srgbClr val="000000"/>
              </a:buClr>
              <a:buSzPts val="1400"/>
              <a:buFont typeface="Arial"/>
              <a:buNone/>
              <a:defRPr sz="1200" b="0" i="0" u="none" strike="noStrike" cap="none">
                <a:solidFill>
                  <a:srgbClr val="888888"/>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pPr marL="0" marR="0" lvl="0" indent="0" algn="ctr" rtl="0">
              <a:lnSpc>
                <a:spcPct val="100000"/>
              </a:lnSpc>
              <a:spcBef>
                <a:spcPts val="0"/>
              </a:spcBef>
              <a:spcAft>
                <a:spcPts val="0"/>
              </a:spcAft>
              <a:buSzPts val="1400"/>
              <a:buNone/>
            </a:pPr>
            <a:endParaRPr sz="1200">
              <a:solidFill>
                <a:srgbClr val="888888"/>
              </a:solidFill>
              <a:latin typeface="Calibri"/>
              <a:ea typeface="Calibri"/>
              <a:cs typeface="Calibri"/>
              <a:sym typeface="Calibri"/>
            </a:endParaRPr>
          </a:p>
        </p:txBody>
      </p:sp>
      <p:sp>
        <p:nvSpPr>
          <p:cNvPr id="648" name="Google Shape;648;p33"/>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defPPr marR="0" lvl="0" algn="l" rtl="0">
              <a:lnSpc>
                <a:spcPct val="100000"/>
              </a:lnSpc>
              <a:spcBef>
                <a:spcPts val="0"/>
              </a:spcBef>
              <a:spcAft>
                <a:spcPts val="0"/>
              </a:spcAft>
            </a:defPPr>
            <a:lvl1pPr marL="0" marR="0" lvl="0"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marR="0" lvl="0" indent="0" algn="r" rtl="0">
              <a:lnSpc>
                <a:spcPct val="100000"/>
              </a:lnSpc>
              <a:spcBef>
                <a:spcPts val="0"/>
              </a:spcBef>
              <a:spcAft>
                <a:spcPts val="0"/>
              </a:spcAft>
              <a:buSzPts val="1200"/>
              <a:buNone/>
            </a:pPr>
            <a:fld id="{00000000-1234-1234-1234-123412341234}" type="slidenum">
              <a:rPr lang="en-US" smtClean="0"/>
              <a:pPr marL="0" marR="0" lvl="0" indent="0" algn="r" rtl="0">
                <a:lnSpc>
                  <a:spcPct val="100000"/>
                </a:lnSpc>
                <a:spcBef>
                  <a:spcPts val="0"/>
                </a:spcBef>
                <a:spcAft>
                  <a:spcPts val="0"/>
                </a:spcAft>
                <a:buSzPts val="1200"/>
                <a:buNone/>
              </a:pPr>
              <a:t>27</a:t>
            </a:fld>
            <a:endParaRPr sz="1200">
              <a:solidFill>
                <a:srgbClr val="888888"/>
              </a:solidFill>
              <a:latin typeface="Calibri"/>
              <a:ea typeface="Calibri"/>
              <a:cs typeface="Calibri"/>
              <a:sym typeface="Calibri"/>
            </a:endParaRPr>
          </a:p>
        </p:txBody>
      </p:sp>
      <p:sp>
        <p:nvSpPr>
          <p:cNvPr id="649" name="Google Shape;649;p33"/>
          <p:cNvSpPr/>
          <p:nvPr/>
        </p:nvSpPr>
        <p:spPr>
          <a:xfrm>
            <a:off x="533400" y="5376325"/>
            <a:ext cx="8382000" cy="1159292"/>
          </a:xfrm>
          <a:prstGeom prst="rect">
            <a:avLst/>
          </a:prstGeom>
          <a:noFill/>
          <a:ln>
            <a:noFill/>
          </a:ln>
        </p:spPr>
        <p:txBody>
          <a:bodyPr spcFirstLastPara="1" wrap="square" lIns="63500" tIns="25400" rIns="63500" bIns="25400" anchor="t" anchorCtr="0">
            <a:noAutofit/>
          </a:bodyPr>
          <a:lstStyle/>
          <a:p>
            <a:pPr marL="287338" marR="0" lvl="0" indent="-287338" algn="l" rtl="0">
              <a:lnSpc>
                <a:spcPct val="100000"/>
              </a:lnSpc>
              <a:spcBef>
                <a:spcPts val="0"/>
              </a:spcBef>
              <a:spcAft>
                <a:spcPts val="0"/>
              </a:spcAft>
              <a:buClr>
                <a:schemeClr val="dk1"/>
              </a:buClr>
              <a:buSzPts val="1800"/>
              <a:buFont typeface="Arial"/>
              <a:buChar char="•"/>
            </a:pPr>
            <a:r>
              <a:rPr lang="en-US" sz="2400" b="0" i="0" u="none" strike="noStrike" cap="none">
                <a:solidFill>
                  <a:schemeClr val="dk1"/>
                </a:solidFill>
                <a:latin typeface="Calibri"/>
                <a:ea typeface="Calibri"/>
                <a:cs typeface="Calibri"/>
                <a:sym typeface="Calibri"/>
              </a:rPr>
              <a:t>Miss rate goes up if the block size becomes a significant fraction of the cache size because the number of blocks that can be held in the same size cache is smaller (increasing capacity misses)</a:t>
            </a:r>
            <a:endParaRPr sz="1400" b="0" i="0" u="none" strike="noStrike" cap="none">
              <a:solidFill>
                <a:srgbClr val="000000"/>
              </a:solidFill>
              <a:latin typeface="Arial"/>
              <a:ea typeface="Arial"/>
              <a:cs typeface="Arial"/>
              <a:sym typeface="Arial"/>
            </a:endParaRPr>
          </a:p>
        </p:txBody>
      </p:sp>
    </p:spTree>
    <p:extLst>
      <p:ext uri="{BB962C8B-B14F-4D97-AF65-F5344CB8AC3E}">
        <p14:creationId xmlns:p14="http://schemas.microsoft.com/office/powerpoint/2010/main" val="33716951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4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Shape 654"/>
        <p:cNvGrpSpPr/>
        <p:nvPr/>
      </p:nvGrpSpPr>
      <p:grpSpPr>
        <a:xfrm>
          <a:off x="0" y="0"/>
          <a:ext cx="0" cy="0"/>
          <a:chOff x="0" y="0"/>
          <a:chExt cx="0" cy="0"/>
        </a:xfrm>
      </p:grpSpPr>
      <p:pic>
        <p:nvPicPr>
          <p:cNvPr id="655" name="Google Shape;655;p34" descr="f05-30-P374493"/>
          <p:cNvPicPr preferRelativeResize="0"/>
          <p:nvPr/>
        </p:nvPicPr>
        <p:blipFill rotWithShape="1">
          <a:blip r:embed="rId3">
            <a:alphaModFix/>
          </a:blip>
          <a:srcRect/>
          <a:stretch/>
        </p:blipFill>
        <p:spPr>
          <a:xfrm>
            <a:off x="1828800" y="1371600"/>
            <a:ext cx="5486400" cy="3794973"/>
          </a:xfrm>
          <a:prstGeom prst="rect">
            <a:avLst/>
          </a:prstGeom>
          <a:noFill/>
          <a:ln>
            <a:noFill/>
          </a:ln>
        </p:spPr>
      </p:pic>
      <p:sp>
        <p:nvSpPr>
          <p:cNvPr id="656" name="Google Shape;656;p34"/>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accent1"/>
              </a:buClr>
              <a:buSzPts val="1400"/>
              <a:buFont typeface="Calibri"/>
              <a:buNone/>
            </a:pPr>
            <a:r>
              <a:rPr lang="en-US" sz="4400" b="0" i="0" u="none" strike="noStrike" cap="none">
                <a:solidFill>
                  <a:schemeClr val="accent1"/>
                </a:solidFill>
                <a:latin typeface="Calibri"/>
                <a:ea typeface="Calibri"/>
                <a:cs typeface="Calibri"/>
                <a:sym typeface="Calibri"/>
              </a:rPr>
              <a:t>Benefits of Set-Associative Caches</a:t>
            </a:r>
            <a:endParaRPr/>
          </a:p>
        </p:txBody>
      </p:sp>
      <p:sp>
        <p:nvSpPr>
          <p:cNvPr id="657" name="Google Shape;657;p34"/>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SzPts val="1400"/>
              <a:buNone/>
            </a:pPr>
            <a:endParaRPr sz="1200" dirty="0">
              <a:solidFill>
                <a:srgbClr val="888888"/>
              </a:solidFill>
              <a:latin typeface="Calibri"/>
              <a:ea typeface="Calibri"/>
              <a:cs typeface="Calibri"/>
              <a:sym typeface="Calibri"/>
            </a:endParaRPr>
          </a:p>
        </p:txBody>
      </p:sp>
      <p:sp>
        <p:nvSpPr>
          <p:cNvPr id="658" name="Google Shape;658;p34"/>
          <p:cNvSpPr txBox="1">
            <a:spLocks noGrp="1"/>
          </p:cNvSpPr>
          <p:nvPr>
            <p:ph type="ftr" idx="11"/>
          </p:nvPr>
        </p:nvSpPr>
        <p:spPr>
          <a:xfrm>
            <a:off x="3124200" y="6356350"/>
            <a:ext cx="2895600" cy="365125"/>
          </a:xfrm>
          <a:prstGeom prst="rect">
            <a:avLst/>
          </a:prstGeom>
          <a:noFill/>
          <a:ln>
            <a:noFill/>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ctr" rtl="0">
              <a:lnSpc>
                <a:spcPct val="100000"/>
              </a:lnSpc>
              <a:spcBef>
                <a:spcPts val="0"/>
              </a:spcBef>
              <a:spcAft>
                <a:spcPts val="0"/>
              </a:spcAft>
              <a:buClr>
                <a:srgbClr val="000000"/>
              </a:buClr>
              <a:buSzPts val="1400"/>
              <a:buFont typeface="Arial"/>
              <a:buNone/>
              <a:defRPr sz="1200" b="0" i="0" u="none" strike="noStrike" cap="none">
                <a:solidFill>
                  <a:srgbClr val="888888"/>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pPr marL="0" marR="0" lvl="0" indent="0" algn="ctr" rtl="0">
              <a:lnSpc>
                <a:spcPct val="100000"/>
              </a:lnSpc>
              <a:spcBef>
                <a:spcPts val="0"/>
              </a:spcBef>
              <a:spcAft>
                <a:spcPts val="0"/>
              </a:spcAft>
              <a:buSzPts val="1400"/>
              <a:buNone/>
            </a:pPr>
            <a:endParaRPr sz="1200">
              <a:solidFill>
                <a:srgbClr val="888888"/>
              </a:solidFill>
              <a:latin typeface="Calibri"/>
              <a:ea typeface="Calibri"/>
              <a:cs typeface="Calibri"/>
              <a:sym typeface="Calibri"/>
            </a:endParaRPr>
          </a:p>
        </p:txBody>
      </p:sp>
      <p:sp>
        <p:nvSpPr>
          <p:cNvPr id="659" name="Google Shape;659;p34"/>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defPPr marR="0" lvl="0" algn="l" rtl="0">
              <a:lnSpc>
                <a:spcPct val="100000"/>
              </a:lnSpc>
              <a:spcBef>
                <a:spcPts val="0"/>
              </a:spcBef>
              <a:spcAft>
                <a:spcPts val="0"/>
              </a:spcAft>
            </a:defPPr>
            <a:lvl1pPr marL="0" marR="0" lvl="0"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marR="0" lvl="0" indent="0" algn="r" rtl="0">
              <a:lnSpc>
                <a:spcPct val="100000"/>
              </a:lnSpc>
              <a:spcBef>
                <a:spcPts val="0"/>
              </a:spcBef>
              <a:spcAft>
                <a:spcPts val="0"/>
              </a:spcAft>
              <a:buSzPts val="1200"/>
              <a:buNone/>
            </a:pPr>
            <a:fld id="{00000000-1234-1234-1234-123412341234}" type="slidenum">
              <a:rPr lang="en-US" smtClean="0"/>
              <a:pPr marL="0" marR="0" lvl="0" indent="0" algn="r" rtl="0">
                <a:lnSpc>
                  <a:spcPct val="100000"/>
                </a:lnSpc>
                <a:spcBef>
                  <a:spcPts val="0"/>
                </a:spcBef>
                <a:spcAft>
                  <a:spcPts val="0"/>
                </a:spcAft>
                <a:buSzPts val="1200"/>
                <a:buNone/>
              </a:pPr>
              <a:t>28</a:t>
            </a:fld>
            <a:endParaRPr sz="1200">
              <a:solidFill>
                <a:srgbClr val="888888"/>
              </a:solidFill>
              <a:latin typeface="Calibri"/>
              <a:ea typeface="Calibri"/>
              <a:cs typeface="Calibri"/>
              <a:sym typeface="Calibri"/>
            </a:endParaRPr>
          </a:p>
        </p:txBody>
      </p:sp>
      <p:sp>
        <p:nvSpPr>
          <p:cNvPr id="660" name="Google Shape;660;p34"/>
          <p:cNvSpPr/>
          <p:nvPr/>
        </p:nvSpPr>
        <p:spPr>
          <a:xfrm>
            <a:off x="457200" y="5212080"/>
            <a:ext cx="9033164" cy="1159292"/>
          </a:xfrm>
          <a:prstGeom prst="rect">
            <a:avLst/>
          </a:prstGeom>
          <a:noFill/>
          <a:ln>
            <a:noFill/>
          </a:ln>
        </p:spPr>
        <p:txBody>
          <a:bodyPr spcFirstLastPara="1" wrap="square" lIns="63500" tIns="25400" rIns="63500" bIns="25400" anchor="t" anchorCtr="0">
            <a:noAutofit/>
          </a:bodyPr>
          <a:lstStyle/>
          <a:p>
            <a:pPr marL="287338" marR="0" lvl="0" indent="-287338" algn="l" rtl="0">
              <a:lnSpc>
                <a:spcPct val="100000"/>
              </a:lnSpc>
              <a:spcBef>
                <a:spcPts val="0"/>
              </a:spcBef>
              <a:spcAft>
                <a:spcPts val="0"/>
              </a:spcAft>
              <a:buClr>
                <a:schemeClr val="dk1"/>
              </a:buClr>
              <a:buSzPts val="2400"/>
              <a:buFont typeface="Arial"/>
              <a:buChar char="•"/>
            </a:pPr>
            <a:r>
              <a:rPr lang="en-US" sz="2400" b="0" i="0" u="none" strike="noStrike" cap="none" dirty="0">
                <a:solidFill>
                  <a:schemeClr val="dk1"/>
                </a:solidFill>
                <a:latin typeface="Calibri"/>
                <a:ea typeface="Calibri"/>
                <a:cs typeface="Calibri"/>
                <a:sym typeface="Calibri"/>
              </a:rPr>
              <a:t>Consider cost of a miss vs. cost of implementation</a:t>
            </a:r>
            <a:endParaRPr sz="2400" b="0" i="0" u="none" strike="noStrike" cap="none" dirty="0">
              <a:solidFill>
                <a:schemeClr val="dk1"/>
              </a:solidFill>
              <a:latin typeface="Calibri"/>
              <a:ea typeface="Calibri"/>
              <a:cs typeface="Calibri"/>
              <a:sym typeface="Calibri"/>
            </a:endParaRPr>
          </a:p>
          <a:p>
            <a:pPr marL="287338" marR="0" lvl="0" indent="-287338" algn="l" rtl="0">
              <a:lnSpc>
                <a:spcPct val="100000"/>
              </a:lnSpc>
              <a:spcBef>
                <a:spcPts val="0"/>
              </a:spcBef>
              <a:spcAft>
                <a:spcPts val="0"/>
              </a:spcAft>
              <a:buClr>
                <a:schemeClr val="dk1"/>
              </a:buClr>
              <a:buSzPts val="2400"/>
              <a:buFont typeface="Arial"/>
              <a:buChar char="•"/>
            </a:pPr>
            <a:r>
              <a:rPr lang="en-US" sz="2400" b="0" i="0" u="none" strike="noStrike" cap="none" dirty="0">
                <a:solidFill>
                  <a:schemeClr val="dk1"/>
                </a:solidFill>
                <a:latin typeface="Calibri"/>
                <a:ea typeface="Calibri"/>
                <a:cs typeface="Calibri"/>
                <a:sym typeface="Calibri"/>
              </a:rPr>
              <a:t>Largest gains are in going from direct mapped to 2-way </a:t>
            </a:r>
            <a:br>
              <a:rPr lang="en-US" sz="2400" b="0" i="0" u="none" strike="noStrike" cap="none" dirty="0">
                <a:solidFill>
                  <a:schemeClr val="dk1"/>
                </a:solidFill>
                <a:latin typeface="Calibri"/>
                <a:ea typeface="Calibri"/>
                <a:cs typeface="Calibri"/>
                <a:sym typeface="Calibri"/>
              </a:rPr>
            </a:br>
            <a:r>
              <a:rPr lang="en-US" sz="2400" b="0" i="0" u="none" strike="noStrike" cap="none" dirty="0">
                <a:solidFill>
                  <a:schemeClr val="dk1"/>
                </a:solidFill>
                <a:latin typeface="Calibri"/>
                <a:ea typeface="Calibri"/>
                <a:cs typeface="Calibri"/>
                <a:sym typeface="Calibri"/>
              </a:rPr>
              <a:t>(20%+ reduction in miss rate)</a:t>
            </a:r>
            <a:endParaRPr sz="1400" b="0" i="0" u="none" strike="noStrike" cap="none" dirty="0">
              <a:solidFill>
                <a:srgbClr val="000000"/>
              </a:solidFill>
              <a:latin typeface="Arial"/>
              <a:ea typeface="Arial"/>
              <a:cs typeface="Arial"/>
              <a:sym typeface="Arial"/>
            </a:endParaRPr>
          </a:p>
        </p:txBody>
      </p:sp>
    </p:spTree>
    <p:extLst>
      <p:ext uri="{BB962C8B-B14F-4D97-AF65-F5344CB8AC3E}">
        <p14:creationId xmlns:p14="http://schemas.microsoft.com/office/powerpoint/2010/main" val="413425724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235"/>
        <p:cNvGrpSpPr/>
        <p:nvPr/>
      </p:nvGrpSpPr>
      <p:grpSpPr>
        <a:xfrm>
          <a:off x="0" y="0"/>
          <a:ext cx="0" cy="0"/>
          <a:chOff x="0" y="0"/>
          <a:chExt cx="0" cy="0"/>
        </a:xfrm>
      </p:grpSpPr>
      <p:sp>
        <p:nvSpPr>
          <p:cNvPr id="236" name="Google Shape;236;g5de957305e_0_63"/>
          <p:cNvSpPr txBox="1">
            <a:spLocks noGrp="1"/>
          </p:cNvSpPr>
          <p:nvPr>
            <p:ph type="title"/>
          </p:nvPr>
        </p:nvSpPr>
        <p:spPr>
          <a:xfrm>
            <a:off x="457200" y="274638"/>
            <a:ext cx="8229600" cy="11430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US"/>
              <a:t>Measuring Memory Accesses</a:t>
            </a:r>
            <a:endParaRPr/>
          </a:p>
        </p:txBody>
      </p:sp>
      <p:sp>
        <p:nvSpPr>
          <p:cNvPr id="237" name="Google Shape;237;g5de957305e_0_63"/>
          <p:cNvSpPr txBox="1">
            <a:spLocks noGrp="1"/>
          </p:cNvSpPr>
          <p:nvPr>
            <p:ph type="body" idx="1"/>
          </p:nvPr>
        </p:nvSpPr>
        <p:spPr>
          <a:xfrm>
            <a:off x="457200" y="1600199"/>
            <a:ext cx="8229600" cy="4846200"/>
          </a:xfrm>
          <a:prstGeom prst="rect">
            <a:avLst/>
          </a:prstGeom>
        </p:spPr>
        <p:txBody>
          <a:bodyPr spcFirstLastPara="1" wrap="square" lIns="91425" tIns="91425" rIns="91425" bIns="91425" anchor="t" anchorCtr="0">
            <a:noAutofit/>
          </a:bodyPr>
          <a:lstStyle/>
          <a:p>
            <a:pPr marL="457200" lvl="0" indent="-431800" algn="l" rtl="0">
              <a:spcBef>
                <a:spcPts val="640"/>
              </a:spcBef>
              <a:spcAft>
                <a:spcPts val="0"/>
              </a:spcAft>
              <a:buSzPts val="3200"/>
              <a:buChar char="-"/>
            </a:pPr>
            <a:r>
              <a:rPr lang="en-US"/>
              <a:t>In a machine without caches, the time it takes to access memory is easy to measure! If going to memory takes 1000 cycles, every access is 1000 cycles</a:t>
            </a:r>
            <a:endParaRPr/>
          </a:p>
          <a:p>
            <a:pPr marL="457200" lvl="0" indent="-431800" algn="l" rtl="0">
              <a:spcBef>
                <a:spcPts val="0"/>
              </a:spcBef>
              <a:spcAft>
                <a:spcPts val="0"/>
              </a:spcAft>
              <a:buSzPts val="3200"/>
              <a:buChar char="-"/>
            </a:pPr>
            <a:r>
              <a:rPr lang="en-US"/>
              <a:t>What happens when we introduce caches? </a:t>
            </a:r>
            <a:endParaRPr/>
          </a:p>
          <a:p>
            <a:pPr marL="914400" marR="0" lvl="1" indent="-406400" algn="l" rtl="0">
              <a:lnSpc>
                <a:spcPct val="100000"/>
              </a:lnSpc>
              <a:spcBef>
                <a:spcPts val="0"/>
              </a:spcBef>
              <a:spcAft>
                <a:spcPts val="0"/>
              </a:spcAft>
              <a:buClr>
                <a:schemeClr val="dk1"/>
              </a:buClr>
              <a:buSzPts val="2800"/>
              <a:buFont typeface="Arial"/>
              <a:buChar char="-"/>
            </a:pPr>
            <a:r>
              <a:rPr lang="en-US"/>
              <a:t>Every access first checks the cache</a:t>
            </a:r>
            <a:endParaRPr/>
          </a:p>
          <a:p>
            <a:pPr marL="1371600" marR="0" lvl="2" indent="-381000" algn="l" rtl="0">
              <a:lnSpc>
                <a:spcPct val="100000"/>
              </a:lnSpc>
              <a:spcBef>
                <a:spcPts val="0"/>
              </a:spcBef>
              <a:spcAft>
                <a:spcPts val="0"/>
              </a:spcAft>
              <a:buSzPts val="2400"/>
              <a:buChar char="-"/>
            </a:pPr>
            <a:r>
              <a:rPr lang="en-US"/>
              <a:t>Some hit (are found) and so we don’t need to check memory at all!</a:t>
            </a:r>
            <a:endParaRPr/>
          </a:p>
          <a:p>
            <a:pPr marL="1371600" marR="0" lvl="2" indent="-381000" algn="l" rtl="0">
              <a:lnSpc>
                <a:spcPct val="100000"/>
              </a:lnSpc>
              <a:spcBef>
                <a:spcPts val="0"/>
              </a:spcBef>
              <a:spcAft>
                <a:spcPts val="0"/>
              </a:spcAft>
              <a:buSzPts val="2400"/>
              <a:buChar char="-"/>
            </a:pPr>
            <a:r>
              <a:rPr lang="en-US"/>
              <a:t>Some miss and have to go to memory</a:t>
            </a:r>
            <a:endParaRPr/>
          </a:p>
          <a:p>
            <a:pPr marL="914400" lvl="1" indent="-406400" algn="l" rtl="0">
              <a:spcBef>
                <a:spcPts val="0"/>
              </a:spcBef>
              <a:spcAft>
                <a:spcPts val="0"/>
              </a:spcAft>
              <a:buSzPts val="2800"/>
              <a:buChar char="-"/>
            </a:pPr>
            <a:r>
              <a:rPr lang="en-US"/>
              <a:t>Can represent “average” memory access time</a:t>
            </a:r>
            <a:endParaRPr/>
          </a:p>
          <a:p>
            <a:pPr marL="0" lvl="0" indent="0" algn="l" rtl="0">
              <a:spcBef>
                <a:spcPts val="640"/>
              </a:spcBef>
              <a:spcAft>
                <a:spcPts val="0"/>
              </a:spcAft>
              <a:buNone/>
            </a:pPr>
            <a:endParaRPr/>
          </a:p>
        </p:txBody>
      </p:sp>
      <p:sp>
        <p:nvSpPr>
          <p:cNvPr id="238" name="Google Shape;238;g5de957305e_0_63"/>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defPPr marR="0" lvl="0" algn="l" rtl="0">
              <a:lnSpc>
                <a:spcPct val="100000"/>
              </a:lnSpc>
              <a:spcBef>
                <a:spcPts val="0"/>
              </a:spcBef>
              <a:spcAft>
                <a:spcPts val="0"/>
              </a:spcAft>
            </a:defPPr>
            <a:lvl1pPr marL="0" marR="0" lvl="0"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Clr>
                <a:srgbClr val="000000"/>
              </a:buClr>
              <a:buSzPts val="1200"/>
              <a:buFont typeface="Arial"/>
              <a:buNone/>
            </a:pPr>
            <a:fld id="{00000000-1234-1234-1234-123412341234}" type="slidenum">
              <a:rPr lang="en-US" smtClean="0"/>
              <a:pPr marL="0" lvl="0" indent="0" algn="r" rtl="0">
                <a:spcBef>
                  <a:spcPts val="0"/>
                </a:spcBef>
                <a:spcAft>
                  <a:spcPts val="0"/>
                </a:spcAft>
                <a:buClr>
                  <a:srgbClr val="000000"/>
                </a:buClr>
                <a:buSzPts val="1200"/>
                <a:buFont typeface="Arial"/>
                <a:buNone/>
              </a:pPr>
              <a:t>3</a:t>
            </a:fld>
            <a:endParaRPr/>
          </a:p>
        </p:txBody>
      </p:sp>
    </p:spTree>
    <p:extLst>
      <p:ext uri="{BB962C8B-B14F-4D97-AF65-F5344CB8AC3E}">
        <p14:creationId xmlns:p14="http://schemas.microsoft.com/office/powerpoint/2010/main" val="34771204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242"/>
        <p:cNvGrpSpPr/>
        <p:nvPr/>
      </p:nvGrpSpPr>
      <p:grpSpPr>
        <a:xfrm>
          <a:off x="0" y="0"/>
          <a:ext cx="0" cy="0"/>
          <a:chOff x="0" y="0"/>
          <a:chExt cx="0" cy="0"/>
        </a:xfrm>
      </p:grpSpPr>
      <p:sp>
        <p:nvSpPr>
          <p:cNvPr id="243" name="Google Shape;243;p8"/>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accent1"/>
              </a:buClr>
              <a:buSzPts val="1400"/>
              <a:buFont typeface="Calibri"/>
              <a:buNone/>
            </a:pPr>
            <a:r>
              <a:rPr lang="en-US"/>
              <a:t>Average Memory Access Time</a:t>
            </a:r>
            <a:endParaRPr sz="4400" b="0" i="0" u="none" strike="noStrike" cap="none">
              <a:solidFill>
                <a:schemeClr val="accent1"/>
              </a:solidFill>
              <a:latin typeface="Calibri"/>
              <a:ea typeface="Calibri"/>
              <a:cs typeface="Calibri"/>
              <a:sym typeface="Calibri"/>
            </a:endParaRPr>
          </a:p>
        </p:txBody>
      </p:sp>
      <p:sp>
        <p:nvSpPr>
          <p:cNvPr id="244" name="Google Shape;244;p8"/>
          <p:cNvSpPr txBox="1">
            <a:spLocks noGrp="1"/>
          </p:cNvSpPr>
          <p:nvPr>
            <p:ph type="body" idx="1"/>
          </p:nvPr>
        </p:nvSpPr>
        <p:spPr>
          <a:xfrm>
            <a:off x="457200" y="1600199"/>
            <a:ext cx="8229600" cy="4937760"/>
          </a:xfrm>
          <a:prstGeom prst="rect">
            <a:avLst/>
          </a:prstGeom>
          <a:noFill/>
          <a:ln>
            <a:noFill/>
          </a:ln>
        </p:spPr>
        <p:txBody>
          <a:bodyPr spcFirstLastPara="1" wrap="square" lIns="91425" tIns="45700" rIns="91425" bIns="45700" anchor="t" anchorCtr="0">
            <a:noAutofit/>
          </a:bodyPr>
          <a:lstStyle/>
          <a:p>
            <a:pPr marL="342900" marR="0" lvl="0" indent="-342900" algn="l" rtl="0">
              <a:lnSpc>
                <a:spcPct val="90000"/>
              </a:lnSpc>
              <a:spcBef>
                <a:spcPts val="0"/>
              </a:spcBef>
              <a:spcAft>
                <a:spcPts val="0"/>
              </a:spcAft>
              <a:buClr>
                <a:schemeClr val="dk1"/>
              </a:buClr>
              <a:buSzPts val="3200"/>
              <a:buFont typeface="Arial"/>
              <a:buChar char="•"/>
            </a:pPr>
            <a:r>
              <a:rPr lang="en-US" sz="2800" b="0" i="1" u="none" strike="noStrike" cap="none">
                <a:solidFill>
                  <a:schemeClr val="dk1"/>
                </a:solidFill>
                <a:latin typeface="Calibri"/>
                <a:ea typeface="Calibri"/>
                <a:cs typeface="Calibri"/>
                <a:sym typeface="Calibri"/>
              </a:rPr>
              <a:t>Average Memory Access Time</a:t>
            </a:r>
            <a:r>
              <a:rPr lang="en-US" sz="2800" b="0" i="0" u="none" strike="noStrike" cap="none">
                <a:solidFill>
                  <a:schemeClr val="dk1"/>
                </a:solidFill>
                <a:latin typeface="Calibri"/>
                <a:ea typeface="Calibri"/>
                <a:cs typeface="Calibri"/>
                <a:sym typeface="Calibri"/>
              </a:rPr>
              <a:t> (AMAT):  average time to access memory considering both hits and misses</a:t>
            </a:r>
            <a:endParaRPr/>
          </a:p>
          <a:p>
            <a:pPr marL="342900" marR="0" lvl="1" indent="-342900" algn="l" rtl="0">
              <a:lnSpc>
                <a:spcPct val="90000"/>
              </a:lnSpc>
              <a:spcBef>
                <a:spcPts val="560"/>
              </a:spcBef>
              <a:spcAft>
                <a:spcPts val="0"/>
              </a:spcAft>
              <a:buClr>
                <a:srgbClr val="FF0000"/>
              </a:buClr>
              <a:buSzPts val="2800"/>
              <a:buFont typeface="Arial"/>
              <a:buNone/>
            </a:pPr>
            <a:r>
              <a:rPr lang="en-US" sz="2800" b="1" i="0" u="none" strike="noStrike" cap="none">
                <a:solidFill>
                  <a:srgbClr val="FF0000"/>
                </a:solidFill>
                <a:latin typeface="Calibri"/>
                <a:ea typeface="Calibri"/>
                <a:cs typeface="Calibri"/>
                <a:sym typeface="Calibri"/>
              </a:rPr>
              <a:t>		AMAT = Hit time + Miss rate × Miss penalty</a:t>
            </a:r>
            <a:endParaRPr/>
          </a:p>
          <a:p>
            <a:pPr marL="342900" marR="0" lvl="1" indent="-342900" algn="l" rtl="0">
              <a:lnSpc>
                <a:spcPct val="90000"/>
              </a:lnSpc>
              <a:spcBef>
                <a:spcPts val="560"/>
              </a:spcBef>
              <a:spcAft>
                <a:spcPts val="0"/>
              </a:spcAft>
              <a:buClr>
                <a:srgbClr val="FF0000"/>
              </a:buClr>
              <a:buSzPts val="2800"/>
              <a:buFont typeface="Arial"/>
              <a:buNone/>
            </a:pPr>
            <a:r>
              <a:rPr lang="en-US" sz="2800" b="1" i="0" u="none" strike="noStrike" cap="none">
                <a:solidFill>
                  <a:srgbClr val="FF0000"/>
                </a:solidFill>
                <a:latin typeface="Calibri"/>
                <a:ea typeface="Calibri"/>
                <a:cs typeface="Calibri"/>
                <a:sym typeface="Calibri"/>
              </a:rPr>
              <a:t>		</a:t>
            </a:r>
            <a:r>
              <a:rPr lang="en-US" sz="2800" b="0" i="0" u="none" strike="noStrike" cap="none">
                <a:solidFill>
                  <a:schemeClr val="dk1"/>
                </a:solidFill>
                <a:latin typeface="Calibri"/>
                <a:ea typeface="Calibri"/>
                <a:cs typeface="Calibri"/>
                <a:sym typeface="Calibri"/>
              </a:rPr>
              <a:t>(abbreviated AMAT = HT + MR × MP)</a:t>
            </a:r>
            <a:endParaRPr sz="2800" b="1" i="0" u="none" strike="noStrike" cap="none">
              <a:solidFill>
                <a:schemeClr val="accent2"/>
              </a:solidFill>
              <a:latin typeface="Calibri"/>
              <a:ea typeface="Calibri"/>
              <a:cs typeface="Calibri"/>
              <a:sym typeface="Calibri"/>
            </a:endParaRPr>
          </a:p>
          <a:p>
            <a:pPr marL="342900" marR="0" lvl="0" indent="-330200" algn="l" rtl="0">
              <a:lnSpc>
                <a:spcPct val="90000"/>
              </a:lnSpc>
              <a:spcBef>
                <a:spcPts val="640"/>
              </a:spcBef>
              <a:spcAft>
                <a:spcPts val="0"/>
              </a:spcAft>
              <a:buClr>
                <a:schemeClr val="dk1"/>
              </a:buClr>
              <a:buSzPts val="3000"/>
              <a:buFont typeface="Arial"/>
              <a:buChar char="•"/>
            </a:pPr>
            <a:r>
              <a:rPr lang="en-US" sz="3000" b="1"/>
              <a:t>Hit time:</a:t>
            </a:r>
            <a:r>
              <a:rPr lang="en-US" sz="3000"/>
              <a:t> time to check if the data we’re looking for is in the cache (also called “tag check!)</a:t>
            </a:r>
            <a:endParaRPr sz="3000"/>
          </a:p>
          <a:p>
            <a:pPr marL="342900" marR="0" lvl="0" indent="-330200" algn="l" rtl="0">
              <a:lnSpc>
                <a:spcPct val="90000"/>
              </a:lnSpc>
              <a:spcBef>
                <a:spcPts val="640"/>
              </a:spcBef>
              <a:spcAft>
                <a:spcPts val="0"/>
              </a:spcAft>
              <a:buSzPts val="3000"/>
              <a:buChar char="•"/>
            </a:pPr>
            <a:r>
              <a:rPr lang="en-US" sz="3000" b="1"/>
              <a:t>Miss rate</a:t>
            </a:r>
            <a:r>
              <a:rPr lang="en-US" sz="3000"/>
              <a:t>: percentage of accesses of a program that are </a:t>
            </a:r>
            <a:r>
              <a:rPr lang="en-US" sz="3000" i="1"/>
              <a:t>not</a:t>
            </a:r>
            <a:r>
              <a:rPr lang="en-US" sz="3000"/>
              <a:t> in the cache when we look for them</a:t>
            </a:r>
            <a:endParaRPr sz="3000"/>
          </a:p>
          <a:p>
            <a:pPr marL="342900" marR="0" lvl="0" indent="-330200" algn="l" rtl="0">
              <a:lnSpc>
                <a:spcPct val="90000"/>
              </a:lnSpc>
              <a:spcBef>
                <a:spcPts val="640"/>
              </a:spcBef>
              <a:spcAft>
                <a:spcPts val="0"/>
              </a:spcAft>
              <a:buSzPts val="3000"/>
              <a:buChar char="•"/>
            </a:pPr>
            <a:r>
              <a:rPr lang="en-US" sz="3000" b="1"/>
              <a:t>Miss penalty:</a:t>
            </a:r>
            <a:r>
              <a:rPr lang="en-US" sz="3000"/>
              <a:t> cost incurred by going to memory</a:t>
            </a:r>
            <a:endParaRPr sz="3000"/>
          </a:p>
          <a:p>
            <a:pPr marL="342900" marR="0" lvl="0" indent="-139700" algn="l" rtl="0">
              <a:lnSpc>
                <a:spcPct val="90000"/>
              </a:lnSpc>
              <a:spcBef>
                <a:spcPts val="640"/>
              </a:spcBef>
              <a:spcAft>
                <a:spcPts val="0"/>
              </a:spcAft>
              <a:buClr>
                <a:schemeClr val="dk1"/>
              </a:buClr>
              <a:buSzPts val="3200"/>
              <a:buFont typeface="Arial"/>
              <a:buNone/>
            </a:pPr>
            <a:endParaRPr sz="3200" b="0" i="0" u="none" strike="noStrike" cap="none">
              <a:solidFill>
                <a:schemeClr val="dk1"/>
              </a:solidFill>
              <a:latin typeface="Calibri"/>
              <a:ea typeface="Calibri"/>
              <a:cs typeface="Calibri"/>
              <a:sym typeface="Calibri"/>
            </a:endParaRPr>
          </a:p>
        </p:txBody>
      </p:sp>
      <p:sp>
        <p:nvSpPr>
          <p:cNvPr id="245" name="Google Shape;245;p8"/>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SzPts val="1400"/>
              <a:buNone/>
            </a:pPr>
            <a:r>
              <a:rPr lang="en-US"/>
              <a:t>7/17/2017</a:t>
            </a:r>
            <a:endParaRPr sz="1200">
              <a:solidFill>
                <a:srgbClr val="888888"/>
              </a:solidFill>
              <a:latin typeface="Calibri"/>
              <a:ea typeface="Calibri"/>
              <a:cs typeface="Calibri"/>
              <a:sym typeface="Calibri"/>
            </a:endParaRPr>
          </a:p>
        </p:txBody>
      </p:sp>
      <p:sp>
        <p:nvSpPr>
          <p:cNvPr id="246" name="Google Shape;246;p8"/>
          <p:cNvSpPr txBox="1">
            <a:spLocks noGrp="1"/>
          </p:cNvSpPr>
          <p:nvPr>
            <p:ph type="ftr" idx="11"/>
          </p:nvPr>
        </p:nvSpPr>
        <p:spPr>
          <a:xfrm>
            <a:off x="3124200" y="6356350"/>
            <a:ext cx="2895600" cy="365125"/>
          </a:xfrm>
          <a:prstGeom prst="rect">
            <a:avLst/>
          </a:prstGeom>
          <a:noFill/>
          <a:ln>
            <a:noFill/>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ctr" rtl="0">
              <a:lnSpc>
                <a:spcPct val="100000"/>
              </a:lnSpc>
              <a:spcBef>
                <a:spcPts val="0"/>
              </a:spcBef>
              <a:spcAft>
                <a:spcPts val="0"/>
              </a:spcAft>
              <a:buClr>
                <a:srgbClr val="000000"/>
              </a:buClr>
              <a:buSzPts val="1400"/>
              <a:buFont typeface="Arial"/>
              <a:buNone/>
              <a:defRPr sz="1200" b="0" i="0" u="none" strike="noStrike" cap="none">
                <a:solidFill>
                  <a:srgbClr val="888888"/>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pPr marL="0" marR="0" lvl="0" indent="0" algn="ctr" rtl="0">
              <a:lnSpc>
                <a:spcPct val="100000"/>
              </a:lnSpc>
              <a:spcBef>
                <a:spcPts val="0"/>
              </a:spcBef>
              <a:spcAft>
                <a:spcPts val="0"/>
              </a:spcAft>
              <a:buSzPts val="1400"/>
              <a:buNone/>
            </a:pPr>
            <a:endParaRPr sz="1200">
              <a:solidFill>
                <a:srgbClr val="888888"/>
              </a:solidFill>
              <a:latin typeface="Calibri"/>
              <a:ea typeface="Calibri"/>
              <a:cs typeface="Calibri"/>
              <a:sym typeface="Calibri"/>
            </a:endParaRPr>
          </a:p>
        </p:txBody>
      </p:sp>
      <p:sp>
        <p:nvSpPr>
          <p:cNvPr id="247" name="Google Shape;247;p8"/>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defPPr marR="0" lvl="0" algn="l" rtl="0">
              <a:lnSpc>
                <a:spcPct val="100000"/>
              </a:lnSpc>
              <a:spcBef>
                <a:spcPts val="0"/>
              </a:spcBef>
              <a:spcAft>
                <a:spcPts val="0"/>
              </a:spcAft>
            </a:defPPr>
            <a:lvl1pPr marL="0" marR="0" lvl="0"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marR="0" lvl="0" indent="0" algn="r" rtl="0">
              <a:lnSpc>
                <a:spcPct val="100000"/>
              </a:lnSpc>
              <a:spcBef>
                <a:spcPts val="0"/>
              </a:spcBef>
              <a:spcAft>
                <a:spcPts val="0"/>
              </a:spcAft>
              <a:buSzPts val="1200"/>
              <a:buNone/>
            </a:pPr>
            <a:fld id="{00000000-1234-1234-1234-123412341234}" type="slidenum">
              <a:rPr lang="en-US" smtClean="0"/>
              <a:pPr marL="0" marR="0" lvl="0" indent="0" algn="r" rtl="0">
                <a:lnSpc>
                  <a:spcPct val="100000"/>
                </a:lnSpc>
                <a:spcBef>
                  <a:spcPts val="0"/>
                </a:spcBef>
                <a:spcAft>
                  <a:spcPts val="0"/>
                </a:spcAft>
                <a:buSzPts val="1200"/>
                <a:buNone/>
              </a:pPr>
              <a:t>4</a:t>
            </a:fld>
            <a:endParaRPr sz="1200">
              <a:solidFill>
                <a:srgbClr val="888888"/>
              </a:solidFill>
              <a:latin typeface="Calibri"/>
              <a:ea typeface="Calibri"/>
              <a:cs typeface="Calibri"/>
              <a:sym typeface="Calibri"/>
            </a:endParaRPr>
          </a:p>
        </p:txBody>
      </p:sp>
    </p:spTree>
    <p:extLst>
      <p:ext uri="{BB962C8B-B14F-4D97-AF65-F5344CB8AC3E}">
        <p14:creationId xmlns:p14="http://schemas.microsoft.com/office/powerpoint/2010/main" val="279779836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252"/>
        <p:cNvGrpSpPr/>
        <p:nvPr/>
      </p:nvGrpSpPr>
      <p:grpSpPr>
        <a:xfrm>
          <a:off x="0" y="0"/>
          <a:ext cx="0" cy="0"/>
          <a:chOff x="0" y="0"/>
          <a:chExt cx="0" cy="0"/>
        </a:xfrm>
      </p:grpSpPr>
      <p:sp>
        <p:nvSpPr>
          <p:cNvPr id="253" name="Google Shape;253;g5de957305e_0_70"/>
          <p:cNvSpPr txBox="1">
            <a:spLocks noGrp="1"/>
          </p:cNvSpPr>
          <p:nvPr>
            <p:ph type="title"/>
          </p:nvPr>
        </p:nvSpPr>
        <p:spPr>
          <a:xfrm>
            <a:off x="457200" y="274638"/>
            <a:ext cx="8229600" cy="11430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US"/>
              <a:t>AMAT Goals!</a:t>
            </a:r>
            <a:endParaRPr/>
          </a:p>
        </p:txBody>
      </p:sp>
      <p:sp>
        <p:nvSpPr>
          <p:cNvPr id="254" name="Google Shape;254;g5de957305e_0_70"/>
          <p:cNvSpPr txBox="1">
            <a:spLocks noGrp="1"/>
          </p:cNvSpPr>
          <p:nvPr>
            <p:ph type="body" idx="1"/>
          </p:nvPr>
        </p:nvSpPr>
        <p:spPr>
          <a:xfrm>
            <a:off x="457200" y="1600199"/>
            <a:ext cx="8229600" cy="4846200"/>
          </a:xfrm>
          <a:prstGeom prst="rect">
            <a:avLst/>
          </a:prstGeom>
        </p:spPr>
        <p:txBody>
          <a:bodyPr spcFirstLastPara="1" wrap="square" lIns="91425" tIns="91425" rIns="91425" bIns="91425" anchor="t" anchorCtr="0">
            <a:noAutofit/>
          </a:bodyPr>
          <a:lstStyle/>
          <a:p>
            <a:pPr marL="342900" lvl="0" indent="-342900" algn="l" rtl="0">
              <a:lnSpc>
                <a:spcPct val="90000"/>
              </a:lnSpc>
              <a:spcBef>
                <a:spcPts val="1800"/>
              </a:spcBef>
              <a:spcAft>
                <a:spcPts val="0"/>
              </a:spcAft>
              <a:buSzPts val="3200"/>
              <a:buChar char="•"/>
            </a:pPr>
            <a:r>
              <a:rPr lang="en-US" b="1"/>
              <a:t>Goal 1:</a:t>
            </a:r>
            <a:r>
              <a:rPr lang="en-US"/>
              <a:t>  Examine how changing the different cache parameters affects our AMAT</a:t>
            </a:r>
            <a:endParaRPr/>
          </a:p>
          <a:p>
            <a:pPr marL="914400" lvl="1" indent="-406400" algn="l" rtl="0">
              <a:lnSpc>
                <a:spcPct val="90000"/>
              </a:lnSpc>
              <a:spcBef>
                <a:spcPts val="1800"/>
              </a:spcBef>
              <a:spcAft>
                <a:spcPts val="0"/>
              </a:spcAft>
              <a:buSzPts val="2800"/>
              <a:buChar char="–"/>
            </a:pPr>
            <a:r>
              <a:rPr lang="en-US"/>
              <a:t>Hit time, miss rate, miss penalty</a:t>
            </a:r>
            <a:endParaRPr/>
          </a:p>
          <a:p>
            <a:pPr marL="0" lvl="0" indent="0" algn="l" rtl="0">
              <a:lnSpc>
                <a:spcPct val="90000"/>
              </a:lnSpc>
              <a:spcBef>
                <a:spcPts val="1800"/>
              </a:spcBef>
              <a:spcAft>
                <a:spcPts val="0"/>
              </a:spcAft>
              <a:buNone/>
            </a:pPr>
            <a:endParaRPr/>
          </a:p>
          <a:p>
            <a:pPr marL="342900" lvl="0" indent="-342900" algn="l" rtl="0">
              <a:lnSpc>
                <a:spcPct val="90000"/>
              </a:lnSpc>
              <a:spcBef>
                <a:spcPts val="640"/>
              </a:spcBef>
              <a:spcAft>
                <a:spcPts val="0"/>
              </a:spcAft>
              <a:buSzPts val="3200"/>
              <a:buChar char="•"/>
            </a:pPr>
            <a:r>
              <a:rPr lang="en-US" b="1"/>
              <a:t>Goal 2:</a:t>
            </a:r>
            <a:r>
              <a:rPr lang="en-US"/>
              <a:t>  Examine how to optimize your code for better cache performance (Project 4)</a:t>
            </a:r>
            <a:endParaRPr/>
          </a:p>
          <a:p>
            <a:pPr marL="914400" lvl="1" indent="-406400" algn="l" rtl="0">
              <a:lnSpc>
                <a:spcPct val="90000"/>
              </a:lnSpc>
              <a:spcBef>
                <a:spcPts val="560"/>
              </a:spcBef>
              <a:spcAft>
                <a:spcPts val="0"/>
              </a:spcAft>
              <a:buSzPts val="2800"/>
              <a:buChar char="–"/>
            </a:pPr>
            <a:r>
              <a:rPr lang="en-US"/>
              <a:t>Cache blocking, access patterns, etc. </a:t>
            </a:r>
            <a:endParaRPr/>
          </a:p>
        </p:txBody>
      </p:sp>
      <p:sp>
        <p:nvSpPr>
          <p:cNvPr id="255" name="Google Shape;255;g5de957305e_0_70"/>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defPPr marR="0" lvl="0" algn="l" rtl="0">
              <a:lnSpc>
                <a:spcPct val="100000"/>
              </a:lnSpc>
              <a:spcBef>
                <a:spcPts val="0"/>
              </a:spcBef>
              <a:spcAft>
                <a:spcPts val="0"/>
              </a:spcAft>
            </a:defPPr>
            <a:lvl1pPr marL="0" marR="0" lvl="0"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Clr>
                <a:srgbClr val="000000"/>
              </a:buClr>
              <a:buSzPts val="1200"/>
              <a:buFont typeface="Arial"/>
              <a:buNone/>
            </a:pPr>
            <a:fld id="{00000000-1234-1234-1234-123412341234}" type="slidenum">
              <a:rPr lang="en-US" smtClean="0"/>
              <a:pPr marL="0" lvl="0" indent="0" algn="r" rtl="0">
                <a:spcBef>
                  <a:spcPts val="0"/>
                </a:spcBef>
                <a:spcAft>
                  <a:spcPts val="0"/>
                </a:spcAft>
                <a:buClr>
                  <a:srgbClr val="000000"/>
                </a:buClr>
                <a:buSzPts val="1200"/>
                <a:buFont typeface="Arial"/>
                <a:buNone/>
              </a:pPr>
              <a:t>5</a:t>
            </a:fld>
            <a:endParaRPr/>
          </a:p>
        </p:txBody>
      </p:sp>
    </p:spTree>
    <p:extLst>
      <p:ext uri="{BB962C8B-B14F-4D97-AF65-F5344CB8AC3E}">
        <p14:creationId xmlns:p14="http://schemas.microsoft.com/office/powerpoint/2010/main" val="366014363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260"/>
        <p:cNvGrpSpPr/>
        <p:nvPr/>
      </p:nvGrpSpPr>
      <p:grpSpPr>
        <a:xfrm>
          <a:off x="0" y="0"/>
          <a:ext cx="0" cy="0"/>
          <a:chOff x="0" y="0"/>
          <a:chExt cx="0" cy="0"/>
        </a:xfrm>
      </p:grpSpPr>
      <p:sp>
        <p:nvSpPr>
          <p:cNvPr id="261" name="Google Shape;261;g5de957305e_0_85"/>
          <p:cNvSpPr txBox="1">
            <a:spLocks noGrp="1"/>
          </p:cNvSpPr>
          <p:nvPr>
            <p:ph type="title"/>
          </p:nvPr>
        </p:nvSpPr>
        <p:spPr>
          <a:xfrm>
            <a:off x="457200" y="274638"/>
            <a:ext cx="8229600" cy="11430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US"/>
              <a:t>Hit Time</a:t>
            </a:r>
            <a:endParaRPr/>
          </a:p>
        </p:txBody>
      </p:sp>
      <p:sp>
        <p:nvSpPr>
          <p:cNvPr id="262" name="Google Shape;262;g5de957305e_0_85"/>
          <p:cNvSpPr txBox="1">
            <a:spLocks noGrp="1"/>
          </p:cNvSpPr>
          <p:nvPr>
            <p:ph type="body" idx="1"/>
          </p:nvPr>
        </p:nvSpPr>
        <p:spPr>
          <a:xfrm>
            <a:off x="457200" y="1600199"/>
            <a:ext cx="8229600" cy="4846200"/>
          </a:xfrm>
          <a:prstGeom prst="rect">
            <a:avLst/>
          </a:prstGeom>
        </p:spPr>
        <p:txBody>
          <a:bodyPr spcFirstLastPara="1" wrap="square" lIns="91425" tIns="91425" rIns="91425" bIns="91425" anchor="t" anchorCtr="0">
            <a:noAutofit/>
          </a:bodyPr>
          <a:lstStyle/>
          <a:p>
            <a:pPr marL="482600" lvl="0" indent="-457200" algn="l" rtl="0">
              <a:spcBef>
                <a:spcPts val="640"/>
              </a:spcBef>
              <a:spcAft>
                <a:spcPts val="0"/>
              </a:spcAft>
              <a:buSzPts val="3200"/>
              <a:buFont typeface="Arial" panose="020B0604020202020204" pitchFamily="34" charset="0"/>
              <a:buChar char="•"/>
            </a:pPr>
            <a:r>
              <a:rPr lang="en-US" dirty="0"/>
              <a:t>Time taken to search the cache for the address/information you want!</a:t>
            </a:r>
            <a:endParaRPr dirty="0"/>
          </a:p>
          <a:p>
            <a:pPr marL="482600" lvl="0" indent="-457200" algn="l" rtl="0">
              <a:spcBef>
                <a:spcPts val="0"/>
              </a:spcBef>
              <a:spcAft>
                <a:spcPts val="0"/>
              </a:spcAft>
              <a:buSzPts val="3200"/>
              <a:buFont typeface="Arial" panose="020B0604020202020204" pitchFamily="34" charset="0"/>
              <a:buChar char="•"/>
            </a:pPr>
            <a:r>
              <a:rPr lang="en-US" dirty="0"/>
              <a:t>Contributing factors: </a:t>
            </a:r>
            <a:endParaRPr dirty="0"/>
          </a:p>
          <a:p>
            <a:pPr marL="914400" lvl="1" indent="-406400" algn="l" rtl="0">
              <a:spcBef>
                <a:spcPts val="0"/>
              </a:spcBef>
              <a:spcAft>
                <a:spcPts val="0"/>
              </a:spcAft>
              <a:buSzPts val="2800"/>
              <a:buFont typeface="Arial" panose="020B0604020202020204" pitchFamily="34" charset="0"/>
              <a:buChar char="•"/>
            </a:pPr>
            <a:r>
              <a:rPr lang="en-US" dirty="0"/>
              <a:t>How many comparisons do you have to do? </a:t>
            </a:r>
            <a:endParaRPr dirty="0"/>
          </a:p>
          <a:p>
            <a:pPr marL="1422400" lvl="2" indent="-457200" algn="l" rtl="0">
              <a:spcBef>
                <a:spcPts val="0"/>
              </a:spcBef>
              <a:spcAft>
                <a:spcPts val="0"/>
              </a:spcAft>
              <a:buSzPts val="2800"/>
            </a:pPr>
            <a:r>
              <a:rPr lang="en-US" sz="2800" dirty="0"/>
              <a:t>Cache size decreases → hit time decreases</a:t>
            </a:r>
            <a:endParaRPr dirty="0"/>
          </a:p>
          <a:p>
            <a:pPr marL="914400" lvl="1" indent="-406400" algn="l" rtl="0">
              <a:spcBef>
                <a:spcPts val="0"/>
              </a:spcBef>
              <a:spcAft>
                <a:spcPts val="0"/>
              </a:spcAft>
              <a:buSzPts val="2800"/>
              <a:buFont typeface="Arial" panose="020B0604020202020204" pitchFamily="34" charset="0"/>
              <a:buChar char="•"/>
            </a:pPr>
            <a:r>
              <a:rPr lang="en-US" dirty="0"/>
              <a:t>Generally, as associativity increases, so does hit time</a:t>
            </a:r>
            <a:endParaRPr dirty="0"/>
          </a:p>
          <a:p>
            <a:pPr marL="1371600" lvl="2" indent="-381000" algn="l" rtl="0">
              <a:spcBef>
                <a:spcPts val="0"/>
              </a:spcBef>
              <a:spcAft>
                <a:spcPts val="0"/>
              </a:spcAft>
              <a:buSzPts val="2400"/>
            </a:pPr>
            <a:r>
              <a:rPr lang="en-US" dirty="0"/>
              <a:t>Why? Increase in associativity == decrease in number of sets, even without a change in blocks! We have to look in more places for the same data. </a:t>
            </a:r>
            <a:endParaRPr dirty="0"/>
          </a:p>
        </p:txBody>
      </p:sp>
      <p:sp>
        <p:nvSpPr>
          <p:cNvPr id="263" name="Google Shape;263;g5de957305e_0_85"/>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defPPr marR="0" lvl="0" algn="l" rtl="0">
              <a:lnSpc>
                <a:spcPct val="100000"/>
              </a:lnSpc>
              <a:spcBef>
                <a:spcPts val="0"/>
              </a:spcBef>
              <a:spcAft>
                <a:spcPts val="0"/>
              </a:spcAft>
            </a:defPPr>
            <a:lvl1pPr marL="0" marR="0" lvl="0"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Clr>
                <a:srgbClr val="000000"/>
              </a:buClr>
              <a:buSzPts val="1200"/>
              <a:buFont typeface="Arial"/>
              <a:buNone/>
            </a:pPr>
            <a:fld id="{00000000-1234-1234-1234-123412341234}" type="slidenum">
              <a:rPr lang="en-US" smtClean="0"/>
              <a:pPr marL="0" lvl="0" indent="0" algn="r" rtl="0">
                <a:spcBef>
                  <a:spcPts val="0"/>
                </a:spcBef>
                <a:spcAft>
                  <a:spcPts val="0"/>
                </a:spcAft>
                <a:buClr>
                  <a:srgbClr val="000000"/>
                </a:buClr>
                <a:buSzPts val="1200"/>
                <a:buFont typeface="Arial"/>
                <a:buNone/>
              </a:pPr>
              <a:t>6</a:t>
            </a:fld>
            <a:endParaRPr/>
          </a:p>
        </p:txBody>
      </p:sp>
    </p:spTree>
    <p:extLst>
      <p:ext uri="{BB962C8B-B14F-4D97-AF65-F5344CB8AC3E}">
        <p14:creationId xmlns:p14="http://schemas.microsoft.com/office/powerpoint/2010/main" val="226972520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268"/>
        <p:cNvGrpSpPr/>
        <p:nvPr/>
      </p:nvGrpSpPr>
      <p:grpSpPr>
        <a:xfrm>
          <a:off x="0" y="0"/>
          <a:ext cx="0" cy="0"/>
          <a:chOff x="0" y="0"/>
          <a:chExt cx="0" cy="0"/>
        </a:xfrm>
      </p:grpSpPr>
      <p:sp>
        <p:nvSpPr>
          <p:cNvPr id="269" name="Google Shape;269;g5de957305e_0_92"/>
          <p:cNvSpPr txBox="1">
            <a:spLocks noGrp="1"/>
          </p:cNvSpPr>
          <p:nvPr>
            <p:ph type="title"/>
          </p:nvPr>
        </p:nvSpPr>
        <p:spPr>
          <a:xfrm>
            <a:off x="457200" y="274638"/>
            <a:ext cx="8229600" cy="11430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US"/>
              <a:t>Miss Rate</a:t>
            </a:r>
            <a:endParaRPr/>
          </a:p>
        </p:txBody>
      </p:sp>
      <p:sp>
        <p:nvSpPr>
          <p:cNvPr id="270" name="Google Shape;270;g5de957305e_0_92"/>
          <p:cNvSpPr txBox="1">
            <a:spLocks noGrp="1"/>
          </p:cNvSpPr>
          <p:nvPr>
            <p:ph type="body" idx="1"/>
          </p:nvPr>
        </p:nvSpPr>
        <p:spPr>
          <a:xfrm>
            <a:off x="457200" y="1600199"/>
            <a:ext cx="8229600" cy="4846200"/>
          </a:xfrm>
          <a:prstGeom prst="rect">
            <a:avLst/>
          </a:prstGeom>
        </p:spPr>
        <p:txBody>
          <a:bodyPr spcFirstLastPara="1" wrap="square" lIns="91425" tIns="91425" rIns="91425" bIns="91425" anchor="t" anchorCtr="0">
            <a:noAutofit/>
          </a:bodyPr>
          <a:lstStyle/>
          <a:p>
            <a:pPr marL="501650" lvl="0" indent="-457200" algn="l" rtl="0">
              <a:spcBef>
                <a:spcPts val="640"/>
              </a:spcBef>
              <a:spcAft>
                <a:spcPts val="0"/>
              </a:spcAft>
              <a:buSzPts val="2900"/>
              <a:buFont typeface="Arial" panose="020B0604020202020204" pitchFamily="34" charset="0"/>
              <a:buChar char="•"/>
            </a:pPr>
            <a:r>
              <a:rPr lang="en-US" sz="2900" dirty="0"/>
              <a:t>The fraction of accesses your program makes which do </a:t>
            </a:r>
            <a:r>
              <a:rPr lang="en-US" sz="2900" i="1" dirty="0"/>
              <a:t>not</a:t>
            </a:r>
            <a:r>
              <a:rPr lang="en-US" sz="2900" dirty="0"/>
              <a:t> hit in the cache; the fraction of accesses which require you to go to memory</a:t>
            </a:r>
            <a:endParaRPr sz="2900" dirty="0"/>
          </a:p>
          <a:p>
            <a:pPr marL="501650" lvl="0" indent="-457200" algn="l" rtl="0">
              <a:spcBef>
                <a:spcPts val="0"/>
              </a:spcBef>
              <a:spcAft>
                <a:spcPts val="0"/>
              </a:spcAft>
              <a:buSzPts val="2900"/>
              <a:buFont typeface="Arial" panose="020B0604020202020204" pitchFamily="34" charset="0"/>
              <a:buChar char="•"/>
            </a:pPr>
            <a:r>
              <a:rPr lang="en-US" sz="2900" dirty="0"/>
              <a:t>Contributing factors: </a:t>
            </a:r>
            <a:endParaRPr sz="2900" dirty="0"/>
          </a:p>
          <a:p>
            <a:pPr marL="914400" lvl="1" indent="-406400" algn="l" rtl="0">
              <a:spcBef>
                <a:spcPts val="0"/>
              </a:spcBef>
              <a:spcAft>
                <a:spcPts val="0"/>
              </a:spcAft>
              <a:buSzPts val="2800"/>
              <a:buFont typeface="Arial" panose="020B0604020202020204" pitchFamily="34" charset="0"/>
              <a:buChar char="•"/>
            </a:pPr>
            <a:r>
              <a:rPr lang="en-US" dirty="0"/>
              <a:t>Access pattern in your program</a:t>
            </a:r>
            <a:endParaRPr dirty="0"/>
          </a:p>
          <a:p>
            <a:pPr marL="1371600" lvl="2" indent="-381000" algn="l" rtl="0">
              <a:spcBef>
                <a:spcPts val="0"/>
              </a:spcBef>
              <a:spcAft>
                <a:spcPts val="0"/>
              </a:spcAft>
              <a:buSzPts val="2400"/>
            </a:pPr>
            <a:r>
              <a:rPr lang="en-US" dirty="0"/>
              <a:t>Goal: apply f(x) to all </a:t>
            </a:r>
            <a:r>
              <a:rPr lang="en-US" dirty="0" err="1"/>
              <a:t>vals</a:t>
            </a:r>
            <a:r>
              <a:rPr lang="en-US" dirty="0"/>
              <a:t> in array</a:t>
            </a:r>
            <a:endParaRPr dirty="0"/>
          </a:p>
          <a:p>
            <a:pPr marL="1828800" lvl="3" indent="-355600" algn="l" rtl="0">
              <a:spcBef>
                <a:spcPts val="0"/>
              </a:spcBef>
              <a:spcAft>
                <a:spcPts val="0"/>
              </a:spcAft>
              <a:buSzPts val="2000"/>
              <a:buFont typeface="Arial" panose="020B0604020202020204" pitchFamily="34" charset="0"/>
              <a:buChar char="•"/>
            </a:pPr>
            <a:r>
              <a:rPr lang="en-US" dirty="0"/>
              <a:t>Good: apply f(x) to blocks of the array at a time</a:t>
            </a:r>
            <a:endParaRPr dirty="0"/>
          </a:p>
          <a:p>
            <a:pPr marL="1828800" lvl="3" indent="-355600" algn="l" rtl="0">
              <a:spcBef>
                <a:spcPts val="0"/>
              </a:spcBef>
              <a:spcAft>
                <a:spcPts val="0"/>
              </a:spcAft>
              <a:buSzPts val="2000"/>
              <a:buFont typeface="Arial" panose="020B0604020202020204" pitchFamily="34" charset="0"/>
              <a:buChar char="•"/>
            </a:pPr>
            <a:r>
              <a:rPr lang="en-US" dirty="0"/>
              <a:t>Bad: pick elements at random, or between blocks</a:t>
            </a:r>
            <a:endParaRPr dirty="0"/>
          </a:p>
          <a:p>
            <a:pPr marL="914400" lvl="1" indent="-406400" algn="l" rtl="0">
              <a:spcBef>
                <a:spcPts val="0"/>
              </a:spcBef>
              <a:spcAft>
                <a:spcPts val="0"/>
              </a:spcAft>
              <a:buSzPts val="2800"/>
              <a:buFont typeface="Arial" panose="020B0604020202020204" pitchFamily="34" charset="0"/>
              <a:buChar char="•"/>
            </a:pPr>
            <a:r>
              <a:rPr lang="en-US" dirty="0"/>
              <a:t>Block/cache size, type</a:t>
            </a:r>
            <a:endParaRPr dirty="0"/>
          </a:p>
          <a:p>
            <a:pPr marL="1371600" lvl="2" indent="-381000" algn="l" rtl="0">
              <a:spcBef>
                <a:spcPts val="0"/>
              </a:spcBef>
              <a:spcAft>
                <a:spcPts val="0"/>
              </a:spcAft>
              <a:buSzPts val="2400"/>
            </a:pPr>
            <a:r>
              <a:rPr lang="en-US" dirty="0"/>
              <a:t>Larger blocks, larger caches, more associativity can hold more data, keep data around longer</a:t>
            </a:r>
            <a:endParaRPr dirty="0"/>
          </a:p>
          <a:p>
            <a:pPr marL="914400" lvl="1" indent="-406400" algn="l" rtl="0">
              <a:spcBef>
                <a:spcPts val="0"/>
              </a:spcBef>
              <a:spcAft>
                <a:spcPts val="0"/>
              </a:spcAft>
              <a:buSzPts val="2800"/>
              <a:buFont typeface="Arial" panose="020B0604020202020204" pitchFamily="34" charset="0"/>
              <a:buChar char="•"/>
            </a:pPr>
            <a:r>
              <a:rPr lang="en-US" dirty="0"/>
              <a:t>Reducing misses (Three C’s!)</a:t>
            </a:r>
            <a:endParaRPr dirty="0"/>
          </a:p>
        </p:txBody>
      </p:sp>
      <p:sp>
        <p:nvSpPr>
          <p:cNvPr id="271" name="Google Shape;271;g5de957305e_0_92"/>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defPPr marR="0" lvl="0" algn="l" rtl="0">
              <a:lnSpc>
                <a:spcPct val="100000"/>
              </a:lnSpc>
              <a:spcBef>
                <a:spcPts val="0"/>
              </a:spcBef>
              <a:spcAft>
                <a:spcPts val="0"/>
              </a:spcAft>
            </a:defPPr>
            <a:lvl1pPr marL="0" marR="0" lvl="0"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Clr>
                <a:srgbClr val="000000"/>
              </a:buClr>
              <a:buSzPts val="1200"/>
              <a:buFont typeface="Arial"/>
              <a:buNone/>
            </a:pPr>
            <a:fld id="{00000000-1234-1234-1234-123412341234}" type="slidenum">
              <a:rPr lang="en-US" smtClean="0"/>
              <a:pPr marL="0" lvl="0" indent="0" algn="r" rtl="0">
                <a:spcBef>
                  <a:spcPts val="0"/>
                </a:spcBef>
                <a:spcAft>
                  <a:spcPts val="0"/>
                </a:spcAft>
                <a:buClr>
                  <a:srgbClr val="000000"/>
                </a:buClr>
                <a:buSzPts val="1200"/>
                <a:buFont typeface="Arial"/>
                <a:buNone/>
              </a:pPr>
              <a:t>7</a:t>
            </a:fld>
            <a:endParaRPr/>
          </a:p>
        </p:txBody>
      </p:sp>
    </p:spTree>
    <p:extLst>
      <p:ext uri="{BB962C8B-B14F-4D97-AF65-F5344CB8AC3E}">
        <p14:creationId xmlns:p14="http://schemas.microsoft.com/office/powerpoint/2010/main" val="388990686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275"/>
        <p:cNvGrpSpPr/>
        <p:nvPr/>
      </p:nvGrpSpPr>
      <p:grpSpPr>
        <a:xfrm>
          <a:off x="0" y="0"/>
          <a:ext cx="0" cy="0"/>
          <a:chOff x="0" y="0"/>
          <a:chExt cx="0" cy="0"/>
        </a:xfrm>
      </p:grpSpPr>
      <p:sp>
        <p:nvSpPr>
          <p:cNvPr id="276" name="Google Shape;276;p11"/>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Autofit/>
          </a:bodyPr>
          <a:lstStyle/>
          <a:p>
            <a:pPr marL="0" marR="0" lvl="0" indent="0" algn="ctr" rtl="0">
              <a:lnSpc>
                <a:spcPct val="85000"/>
              </a:lnSpc>
              <a:spcBef>
                <a:spcPts val="0"/>
              </a:spcBef>
              <a:spcAft>
                <a:spcPts val="0"/>
              </a:spcAft>
              <a:buClr>
                <a:schemeClr val="accent1"/>
              </a:buClr>
              <a:buSzPts val="1400"/>
              <a:buFont typeface="Calibri"/>
              <a:buNone/>
            </a:pPr>
            <a:r>
              <a:rPr lang="en-US" sz="4400" b="0" i="0" u="none" strike="noStrike" cap="none">
                <a:solidFill>
                  <a:schemeClr val="accent1"/>
                </a:solidFill>
                <a:latin typeface="Calibri"/>
                <a:ea typeface="Calibri"/>
                <a:cs typeface="Calibri"/>
                <a:sym typeface="Calibri"/>
              </a:rPr>
              <a:t>Sources of Cache Misses: The 3Cs</a:t>
            </a:r>
            <a:endParaRPr/>
          </a:p>
        </p:txBody>
      </p:sp>
      <p:sp>
        <p:nvSpPr>
          <p:cNvPr id="277" name="Google Shape;277;p11"/>
          <p:cNvSpPr txBox="1">
            <a:spLocks noGrp="1"/>
          </p:cNvSpPr>
          <p:nvPr>
            <p:ph type="body" idx="1"/>
          </p:nvPr>
        </p:nvSpPr>
        <p:spPr>
          <a:xfrm>
            <a:off x="457200" y="1600199"/>
            <a:ext cx="8229600" cy="4937760"/>
          </a:xfrm>
          <a:prstGeom prst="rect">
            <a:avLst/>
          </a:prstGeom>
          <a:noFill/>
          <a:ln>
            <a:noFill/>
          </a:ln>
        </p:spPr>
        <p:txBody>
          <a:bodyPr spcFirstLastPara="1" wrap="square" lIns="91425" tIns="45700" rIns="91425" bIns="45700" anchor="t" anchorCtr="0">
            <a:noAutofit/>
          </a:bodyPr>
          <a:lstStyle/>
          <a:p>
            <a:pPr marL="342900" marR="0" lvl="0" indent="-342900" algn="l" rtl="0">
              <a:lnSpc>
                <a:spcPct val="90000"/>
              </a:lnSpc>
              <a:spcBef>
                <a:spcPts val="0"/>
              </a:spcBef>
              <a:spcAft>
                <a:spcPts val="0"/>
              </a:spcAft>
              <a:buClr>
                <a:srgbClr val="FF0000"/>
              </a:buClr>
              <a:buSzPts val="3200"/>
              <a:buFont typeface="Arial"/>
              <a:buChar char="•"/>
            </a:pPr>
            <a:r>
              <a:rPr lang="en-US" sz="3200" b="0" i="0" u="none" strike="noStrike" cap="none">
                <a:solidFill>
                  <a:srgbClr val="FF0000"/>
                </a:solidFill>
                <a:latin typeface="Calibri"/>
                <a:ea typeface="Calibri"/>
                <a:cs typeface="Calibri"/>
                <a:sym typeface="Calibri"/>
              </a:rPr>
              <a:t>Compulsory: </a:t>
            </a:r>
            <a:r>
              <a:rPr lang="en-US" sz="3200" b="0" i="0" u="none" strike="noStrike" cap="none">
                <a:solidFill>
                  <a:schemeClr val="dk1"/>
                </a:solidFill>
                <a:latin typeface="Calibri"/>
                <a:ea typeface="Calibri"/>
                <a:cs typeface="Calibri"/>
                <a:sym typeface="Calibri"/>
              </a:rPr>
              <a:t>(Many names: cold start, process migration (s</a:t>
            </a:r>
            <a:r>
              <a:rPr lang="en-US"/>
              <a:t>witching processes</a:t>
            </a:r>
            <a:r>
              <a:rPr lang="en-US" sz="3200" b="0" i="0" u="none" strike="noStrike" cap="none">
                <a:solidFill>
                  <a:schemeClr val="dk1"/>
                </a:solidFill>
                <a:latin typeface="Calibri"/>
                <a:ea typeface="Calibri"/>
                <a:cs typeface="Calibri"/>
                <a:sym typeface="Calibri"/>
              </a:rPr>
              <a:t>), 1</a:t>
            </a:r>
            <a:r>
              <a:rPr lang="en-US" sz="3200" b="0" i="0" u="none" strike="noStrike" cap="none" baseline="30000">
                <a:solidFill>
                  <a:schemeClr val="dk1"/>
                </a:solidFill>
                <a:latin typeface="Calibri"/>
                <a:ea typeface="Calibri"/>
                <a:cs typeface="Calibri"/>
                <a:sym typeface="Calibri"/>
              </a:rPr>
              <a:t>st</a:t>
            </a:r>
            <a:r>
              <a:rPr lang="en-US" sz="3200" b="0" i="0" u="none" strike="noStrike" cap="none">
                <a:solidFill>
                  <a:schemeClr val="dk1"/>
                </a:solidFill>
                <a:latin typeface="Calibri"/>
                <a:ea typeface="Calibri"/>
                <a:cs typeface="Calibri"/>
                <a:sym typeface="Calibri"/>
              </a:rPr>
              <a:t> reference)</a:t>
            </a:r>
            <a:endParaRPr/>
          </a:p>
          <a:p>
            <a:pPr marL="742950" marR="0" lvl="1" indent="-285750" algn="l" rtl="0">
              <a:lnSpc>
                <a:spcPct val="90000"/>
              </a:lnSpc>
              <a:spcBef>
                <a:spcPts val="560"/>
              </a:spcBef>
              <a:spcAft>
                <a:spcPts val="0"/>
              </a:spcAft>
              <a:buClr>
                <a:schemeClr val="dk1"/>
              </a:buClr>
              <a:buSzPts val="2800"/>
              <a:buFont typeface="Arial"/>
              <a:buChar char="–"/>
            </a:pPr>
            <a:r>
              <a:rPr lang="en-US" sz="2800" b="0" i="0" u="none" strike="noStrike" cap="none">
                <a:solidFill>
                  <a:schemeClr val="dk1"/>
                </a:solidFill>
                <a:latin typeface="Calibri"/>
                <a:ea typeface="Calibri"/>
                <a:cs typeface="Calibri"/>
                <a:sym typeface="Calibri"/>
              </a:rPr>
              <a:t>First access to block impossible to avoid; </a:t>
            </a:r>
            <a:br>
              <a:rPr lang="en-US" sz="2800" b="0" i="0" u="none" strike="noStrike" cap="none">
                <a:solidFill>
                  <a:schemeClr val="dk1"/>
                </a:solidFill>
                <a:latin typeface="Calibri"/>
                <a:ea typeface="Calibri"/>
                <a:cs typeface="Calibri"/>
                <a:sym typeface="Calibri"/>
              </a:rPr>
            </a:br>
            <a:r>
              <a:rPr lang="en-US" sz="2800" b="0" i="0" u="none" strike="noStrike" cap="none">
                <a:solidFill>
                  <a:schemeClr val="dk1"/>
                </a:solidFill>
                <a:latin typeface="Calibri"/>
                <a:ea typeface="Calibri"/>
                <a:cs typeface="Calibri"/>
                <a:sym typeface="Calibri"/>
              </a:rPr>
              <a:t>Effect is small for long running programs</a:t>
            </a:r>
            <a:endParaRPr/>
          </a:p>
          <a:p>
            <a:pPr marL="342900" marR="0" lvl="0" indent="-342900" algn="l" rtl="0">
              <a:lnSpc>
                <a:spcPct val="90000"/>
              </a:lnSpc>
              <a:spcBef>
                <a:spcPts val="640"/>
              </a:spcBef>
              <a:spcAft>
                <a:spcPts val="0"/>
              </a:spcAft>
              <a:buClr>
                <a:srgbClr val="FF0000"/>
              </a:buClr>
              <a:buSzPts val="3200"/>
              <a:buFont typeface="Arial"/>
              <a:buChar char="•"/>
            </a:pPr>
            <a:r>
              <a:rPr lang="en-US" sz="3200" b="0" i="0" u="none" strike="noStrike" cap="none">
                <a:solidFill>
                  <a:srgbClr val="FF0000"/>
                </a:solidFill>
                <a:latin typeface="Calibri"/>
                <a:ea typeface="Calibri"/>
                <a:cs typeface="Calibri"/>
                <a:sym typeface="Calibri"/>
              </a:rPr>
              <a:t>Capacity:</a:t>
            </a:r>
            <a:endParaRPr/>
          </a:p>
          <a:p>
            <a:pPr marL="742950" marR="0" lvl="1" indent="-285750" algn="l" rtl="0">
              <a:lnSpc>
                <a:spcPct val="90000"/>
              </a:lnSpc>
              <a:spcBef>
                <a:spcPts val="560"/>
              </a:spcBef>
              <a:spcAft>
                <a:spcPts val="0"/>
              </a:spcAft>
              <a:buClr>
                <a:schemeClr val="dk1"/>
              </a:buClr>
              <a:buSzPts val="2800"/>
              <a:buFont typeface="Arial"/>
              <a:buChar char="–"/>
            </a:pPr>
            <a:r>
              <a:rPr lang="en-US" sz="2800" b="0" i="0" u="none" strike="noStrike" cap="none">
                <a:solidFill>
                  <a:schemeClr val="dk1"/>
                </a:solidFill>
                <a:latin typeface="Calibri"/>
                <a:ea typeface="Calibri"/>
                <a:cs typeface="Calibri"/>
                <a:sym typeface="Calibri"/>
              </a:rPr>
              <a:t>Cache cannot contain all blocks accessed by the program, so full associativity won</a:t>
            </a:r>
            <a:r>
              <a:rPr lang="en-US"/>
              <a:t>’t hold all blocks</a:t>
            </a:r>
            <a:endParaRPr/>
          </a:p>
          <a:p>
            <a:pPr marL="342900" marR="0" lvl="0" indent="-342900" algn="l" rtl="0">
              <a:lnSpc>
                <a:spcPct val="90000"/>
              </a:lnSpc>
              <a:spcBef>
                <a:spcPts val="640"/>
              </a:spcBef>
              <a:spcAft>
                <a:spcPts val="0"/>
              </a:spcAft>
              <a:buClr>
                <a:srgbClr val="FF0000"/>
              </a:buClr>
              <a:buSzPts val="3200"/>
              <a:buFont typeface="Arial"/>
              <a:buChar char="•"/>
            </a:pPr>
            <a:r>
              <a:rPr lang="en-US" sz="3200" b="0" i="0" u="none" strike="noStrike" cap="none">
                <a:solidFill>
                  <a:srgbClr val="FF0000"/>
                </a:solidFill>
                <a:latin typeface="Calibri"/>
                <a:ea typeface="Calibri"/>
                <a:cs typeface="Calibri"/>
                <a:sym typeface="Calibri"/>
              </a:rPr>
              <a:t>Conflict: </a:t>
            </a:r>
            <a:r>
              <a:rPr lang="en-US" sz="3200" b="0" i="0" u="none" strike="noStrike" cap="none">
                <a:solidFill>
                  <a:schemeClr val="dk1"/>
                </a:solidFill>
                <a:latin typeface="Calibri"/>
                <a:ea typeface="Calibri"/>
                <a:cs typeface="Calibri"/>
                <a:sym typeface="Calibri"/>
              </a:rPr>
              <a:t>(collision)</a:t>
            </a:r>
            <a:endParaRPr/>
          </a:p>
          <a:p>
            <a:pPr marL="742950" marR="0" lvl="1" indent="-285750" algn="l" rtl="0">
              <a:lnSpc>
                <a:spcPct val="90000"/>
              </a:lnSpc>
              <a:spcBef>
                <a:spcPts val="560"/>
              </a:spcBef>
              <a:spcAft>
                <a:spcPts val="0"/>
              </a:spcAft>
              <a:buClr>
                <a:schemeClr val="dk1"/>
              </a:buClr>
              <a:buSzPts val="2800"/>
              <a:buFont typeface="Arial"/>
              <a:buChar char="–"/>
            </a:pPr>
            <a:r>
              <a:rPr lang="en-US" sz="2800" b="0" i="0" u="none" strike="noStrike" cap="none">
                <a:solidFill>
                  <a:schemeClr val="dk1"/>
                </a:solidFill>
                <a:latin typeface="Calibri"/>
                <a:ea typeface="Calibri"/>
                <a:cs typeface="Calibri"/>
                <a:sym typeface="Calibri"/>
              </a:rPr>
              <a:t>Multiple memory locations mapped to the same cache location, so theres a </a:t>
            </a:r>
            <a:r>
              <a:rPr lang="en-US"/>
              <a:t>lack of</a:t>
            </a:r>
            <a:r>
              <a:rPr lang="en-US" sz="2800" b="0" i="0" u="none" strike="noStrike" cap="none">
                <a:solidFill>
                  <a:schemeClr val="dk1"/>
                </a:solidFill>
                <a:latin typeface="Calibri"/>
                <a:ea typeface="Calibri"/>
                <a:cs typeface="Calibri"/>
                <a:sym typeface="Calibri"/>
              </a:rPr>
              <a:t> associativity</a:t>
            </a:r>
            <a:endParaRPr/>
          </a:p>
        </p:txBody>
      </p:sp>
      <p:sp>
        <p:nvSpPr>
          <p:cNvPr id="279" name="Google Shape;279;p11"/>
          <p:cNvSpPr txBox="1">
            <a:spLocks noGrp="1"/>
          </p:cNvSpPr>
          <p:nvPr>
            <p:ph type="ftr" idx="11"/>
          </p:nvPr>
        </p:nvSpPr>
        <p:spPr>
          <a:xfrm>
            <a:off x="3124200" y="6356350"/>
            <a:ext cx="2895600" cy="365125"/>
          </a:xfrm>
          <a:prstGeom prst="rect">
            <a:avLst/>
          </a:prstGeom>
          <a:noFill/>
          <a:ln>
            <a:noFill/>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ctr" rtl="0">
              <a:lnSpc>
                <a:spcPct val="100000"/>
              </a:lnSpc>
              <a:spcBef>
                <a:spcPts val="0"/>
              </a:spcBef>
              <a:spcAft>
                <a:spcPts val="0"/>
              </a:spcAft>
              <a:buClr>
                <a:srgbClr val="000000"/>
              </a:buClr>
              <a:buSzPts val="1400"/>
              <a:buFont typeface="Arial"/>
              <a:buNone/>
              <a:defRPr sz="1200" b="0" i="0" u="none" strike="noStrike" cap="none">
                <a:solidFill>
                  <a:srgbClr val="888888"/>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pPr marL="0" marR="0" lvl="0" indent="0" algn="ctr" rtl="0">
              <a:lnSpc>
                <a:spcPct val="100000"/>
              </a:lnSpc>
              <a:spcBef>
                <a:spcPts val="0"/>
              </a:spcBef>
              <a:spcAft>
                <a:spcPts val="0"/>
              </a:spcAft>
              <a:buSzPts val="1400"/>
              <a:buNone/>
            </a:pPr>
            <a:endParaRPr sz="1200">
              <a:solidFill>
                <a:srgbClr val="888888"/>
              </a:solidFill>
              <a:latin typeface="Calibri"/>
              <a:ea typeface="Calibri"/>
              <a:cs typeface="Calibri"/>
              <a:sym typeface="Calibri"/>
            </a:endParaRPr>
          </a:p>
        </p:txBody>
      </p:sp>
      <p:sp>
        <p:nvSpPr>
          <p:cNvPr id="280" name="Google Shape;280;p11"/>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defPPr marR="0" lvl="0" algn="l" rtl="0">
              <a:lnSpc>
                <a:spcPct val="100000"/>
              </a:lnSpc>
              <a:spcBef>
                <a:spcPts val="0"/>
              </a:spcBef>
              <a:spcAft>
                <a:spcPts val="0"/>
              </a:spcAft>
            </a:defPPr>
            <a:lvl1pPr marL="0" marR="0" lvl="0"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marR="0" lvl="0" indent="0" algn="r" rtl="0">
              <a:lnSpc>
                <a:spcPct val="100000"/>
              </a:lnSpc>
              <a:spcBef>
                <a:spcPts val="0"/>
              </a:spcBef>
              <a:spcAft>
                <a:spcPts val="0"/>
              </a:spcAft>
              <a:buSzPts val="1200"/>
              <a:buNone/>
            </a:pPr>
            <a:fld id="{00000000-1234-1234-1234-123412341234}" type="slidenum">
              <a:rPr lang="en-US" smtClean="0"/>
              <a:pPr marL="0" marR="0" lvl="0" indent="0" algn="r" rtl="0">
                <a:lnSpc>
                  <a:spcPct val="100000"/>
                </a:lnSpc>
                <a:spcBef>
                  <a:spcPts val="0"/>
                </a:spcBef>
                <a:spcAft>
                  <a:spcPts val="0"/>
                </a:spcAft>
                <a:buSzPts val="1200"/>
                <a:buNone/>
              </a:pPr>
              <a:t>8</a:t>
            </a:fld>
            <a:endParaRPr sz="1200">
              <a:solidFill>
                <a:srgbClr val="888888"/>
              </a:solidFill>
              <a:latin typeface="Calibri"/>
              <a:ea typeface="Calibri"/>
              <a:cs typeface="Calibri"/>
              <a:sym typeface="Calibri"/>
            </a:endParaRPr>
          </a:p>
        </p:txBody>
      </p:sp>
    </p:spTree>
    <p:extLst>
      <p:ext uri="{BB962C8B-B14F-4D97-AF65-F5344CB8AC3E}">
        <p14:creationId xmlns:p14="http://schemas.microsoft.com/office/powerpoint/2010/main" val="24000808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7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77">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77">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77">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77">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277">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284"/>
        <p:cNvGrpSpPr/>
        <p:nvPr/>
      </p:nvGrpSpPr>
      <p:grpSpPr>
        <a:xfrm>
          <a:off x="0" y="0"/>
          <a:ext cx="0" cy="0"/>
          <a:chOff x="0" y="0"/>
          <a:chExt cx="0" cy="0"/>
        </a:xfrm>
      </p:grpSpPr>
      <p:sp>
        <p:nvSpPr>
          <p:cNvPr id="285" name="Google Shape;285;p12"/>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Autofit/>
          </a:bodyPr>
          <a:lstStyle/>
          <a:p>
            <a:pPr marL="0" marR="0" lvl="0" indent="0" algn="ctr" rtl="0">
              <a:lnSpc>
                <a:spcPct val="85000"/>
              </a:lnSpc>
              <a:spcBef>
                <a:spcPts val="0"/>
              </a:spcBef>
              <a:spcAft>
                <a:spcPts val="0"/>
              </a:spcAft>
              <a:buClr>
                <a:schemeClr val="accent1"/>
              </a:buClr>
              <a:buSzPts val="1400"/>
              <a:buFont typeface="Calibri"/>
              <a:buNone/>
            </a:pPr>
            <a:r>
              <a:rPr lang="en-US" sz="4400" b="0" i="0" u="none" strike="noStrike" cap="none">
                <a:solidFill>
                  <a:schemeClr val="accent1"/>
                </a:solidFill>
                <a:latin typeface="Calibri"/>
                <a:ea typeface="Calibri"/>
                <a:cs typeface="Calibri"/>
                <a:sym typeface="Calibri"/>
              </a:rPr>
              <a:t>The 3Cs: Design Solutions</a:t>
            </a:r>
            <a:endParaRPr/>
          </a:p>
        </p:txBody>
      </p:sp>
      <p:sp>
        <p:nvSpPr>
          <p:cNvPr id="286" name="Google Shape;286;p12"/>
          <p:cNvSpPr txBox="1">
            <a:spLocks noGrp="1"/>
          </p:cNvSpPr>
          <p:nvPr>
            <p:ph type="body" idx="1"/>
          </p:nvPr>
        </p:nvSpPr>
        <p:spPr>
          <a:xfrm>
            <a:off x="457200" y="1600199"/>
            <a:ext cx="8229600" cy="4937760"/>
          </a:xfrm>
          <a:prstGeom prst="rect">
            <a:avLst/>
          </a:prstGeom>
          <a:noFill/>
          <a:ln>
            <a:noFill/>
          </a:ln>
        </p:spPr>
        <p:txBody>
          <a:bodyPr spcFirstLastPara="1" wrap="square" lIns="91425" tIns="45700" rIns="91425" bIns="45700" anchor="t" anchorCtr="0">
            <a:noAutofit/>
          </a:bodyPr>
          <a:lstStyle/>
          <a:p>
            <a:pPr marL="342900" marR="0" lvl="0" indent="-342900" algn="l" rtl="0">
              <a:lnSpc>
                <a:spcPct val="100000"/>
              </a:lnSpc>
              <a:spcBef>
                <a:spcPts val="0"/>
              </a:spcBef>
              <a:spcAft>
                <a:spcPts val="0"/>
              </a:spcAft>
              <a:buClr>
                <a:schemeClr val="dk1"/>
              </a:buClr>
              <a:buSzPts val="3200"/>
              <a:buFont typeface="Arial"/>
              <a:buChar char="•"/>
            </a:pPr>
            <a:r>
              <a:rPr lang="en-US" sz="3200" b="0" i="0" u="none" strike="noStrike" cap="none">
                <a:solidFill>
                  <a:schemeClr val="dk1"/>
                </a:solidFill>
                <a:latin typeface="Calibri"/>
                <a:ea typeface="Calibri"/>
                <a:cs typeface="Calibri"/>
                <a:sym typeface="Calibri"/>
              </a:rPr>
              <a:t>Compulsory:</a:t>
            </a:r>
            <a:endParaRPr/>
          </a:p>
          <a:p>
            <a:pPr marL="742950" marR="0" lvl="1" indent="-285750" algn="l" rtl="0">
              <a:lnSpc>
                <a:spcPct val="100000"/>
              </a:lnSpc>
              <a:spcBef>
                <a:spcPts val="560"/>
              </a:spcBef>
              <a:spcAft>
                <a:spcPts val="0"/>
              </a:spcAft>
              <a:buClr>
                <a:schemeClr val="dk1"/>
              </a:buClr>
              <a:buSzPts val="2800"/>
              <a:buFont typeface="Arial"/>
              <a:buChar char="–"/>
            </a:pPr>
            <a:r>
              <a:rPr lang="en-US" sz="2800" b="0" i="0" u="none" strike="noStrike" cap="none">
                <a:solidFill>
                  <a:schemeClr val="dk1"/>
                </a:solidFill>
                <a:latin typeface="Calibri"/>
                <a:ea typeface="Calibri"/>
                <a:cs typeface="Calibri"/>
                <a:sym typeface="Calibri"/>
              </a:rPr>
              <a:t>Increase block size (increases MP; too large blocks could increase MR)</a:t>
            </a:r>
            <a:endParaRPr/>
          </a:p>
          <a:p>
            <a:pPr marL="342900" marR="0" lvl="0" indent="-342900" algn="l" rtl="0">
              <a:lnSpc>
                <a:spcPct val="100000"/>
              </a:lnSpc>
              <a:spcBef>
                <a:spcPts val="640"/>
              </a:spcBef>
              <a:spcAft>
                <a:spcPts val="0"/>
              </a:spcAft>
              <a:buClr>
                <a:schemeClr val="dk1"/>
              </a:buClr>
              <a:buSzPts val="3200"/>
              <a:buFont typeface="Arial"/>
              <a:buChar char="•"/>
            </a:pPr>
            <a:r>
              <a:rPr lang="en-US" sz="3200" b="0" i="0" u="none" strike="noStrike" cap="none">
                <a:solidFill>
                  <a:schemeClr val="dk1"/>
                </a:solidFill>
                <a:latin typeface="Calibri"/>
                <a:ea typeface="Calibri"/>
                <a:cs typeface="Calibri"/>
                <a:sym typeface="Calibri"/>
              </a:rPr>
              <a:t>Capacity:</a:t>
            </a:r>
            <a:endParaRPr/>
          </a:p>
          <a:p>
            <a:pPr marL="742950" marR="0" lvl="1" indent="-285750" algn="l" rtl="0">
              <a:lnSpc>
                <a:spcPct val="100000"/>
              </a:lnSpc>
              <a:spcBef>
                <a:spcPts val="560"/>
              </a:spcBef>
              <a:spcAft>
                <a:spcPts val="0"/>
              </a:spcAft>
              <a:buClr>
                <a:schemeClr val="dk1"/>
              </a:buClr>
              <a:buSzPts val="2800"/>
              <a:buFont typeface="Arial"/>
              <a:buChar char="–"/>
            </a:pPr>
            <a:r>
              <a:rPr lang="en-US" sz="2800" b="0" i="0" u="none" strike="noStrike" cap="none">
                <a:solidFill>
                  <a:schemeClr val="dk1"/>
                </a:solidFill>
                <a:latin typeface="Calibri"/>
                <a:ea typeface="Calibri"/>
                <a:cs typeface="Calibri"/>
                <a:sym typeface="Calibri"/>
              </a:rPr>
              <a:t>Increase cache size (may increase HT)</a:t>
            </a:r>
            <a:endParaRPr/>
          </a:p>
          <a:p>
            <a:pPr marL="342900" marR="0" lvl="0" indent="-342900" algn="l" rtl="0">
              <a:lnSpc>
                <a:spcPct val="100000"/>
              </a:lnSpc>
              <a:spcBef>
                <a:spcPts val="640"/>
              </a:spcBef>
              <a:spcAft>
                <a:spcPts val="0"/>
              </a:spcAft>
              <a:buClr>
                <a:schemeClr val="dk1"/>
              </a:buClr>
              <a:buSzPts val="3200"/>
              <a:buFont typeface="Arial"/>
              <a:buChar char="•"/>
            </a:pPr>
            <a:r>
              <a:rPr lang="en-US" sz="3200" b="0" i="0" u="none" strike="noStrike" cap="none">
                <a:solidFill>
                  <a:schemeClr val="dk1"/>
                </a:solidFill>
                <a:latin typeface="Calibri"/>
                <a:ea typeface="Calibri"/>
                <a:cs typeface="Calibri"/>
                <a:sym typeface="Calibri"/>
              </a:rPr>
              <a:t>Conflict:</a:t>
            </a:r>
            <a:endParaRPr/>
          </a:p>
          <a:p>
            <a:pPr marL="742950" marR="0" lvl="1" indent="-285750" algn="l" rtl="0">
              <a:lnSpc>
                <a:spcPct val="100000"/>
              </a:lnSpc>
              <a:spcBef>
                <a:spcPts val="560"/>
              </a:spcBef>
              <a:spcAft>
                <a:spcPts val="0"/>
              </a:spcAft>
              <a:buClr>
                <a:schemeClr val="dk1"/>
              </a:buClr>
              <a:buSzPts val="2800"/>
              <a:buFont typeface="Arial"/>
              <a:buChar char="–"/>
            </a:pPr>
            <a:r>
              <a:rPr lang="en-US" sz="2800" b="0" i="0" u="none" strike="noStrike" cap="none">
                <a:solidFill>
                  <a:schemeClr val="dk1"/>
                </a:solidFill>
                <a:latin typeface="Calibri"/>
                <a:ea typeface="Calibri"/>
                <a:cs typeface="Calibri"/>
                <a:sym typeface="Calibri"/>
              </a:rPr>
              <a:t>Increase associativity (to </a:t>
            </a:r>
            <a:r>
              <a:rPr lang="en-US"/>
              <a:t>fully associative</a:t>
            </a:r>
            <a:r>
              <a:rPr lang="en-US" sz="2800" b="0" i="0" u="none" strike="noStrike" cap="none">
                <a:solidFill>
                  <a:schemeClr val="dk1"/>
                </a:solidFill>
                <a:latin typeface="Calibri"/>
                <a:ea typeface="Calibri"/>
                <a:cs typeface="Calibri"/>
                <a:sym typeface="Calibri"/>
              </a:rPr>
              <a:t>)</a:t>
            </a:r>
            <a:r>
              <a:rPr lang="en-US" sz="2800" b="1" i="0" u="none" strike="noStrike" cap="none">
                <a:solidFill>
                  <a:schemeClr val="dk1"/>
                </a:solidFill>
                <a:latin typeface="Calibri"/>
                <a:ea typeface="Calibri"/>
                <a:cs typeface="Calibri"/>
                <a:sym typeface="Calibri"/>
              </a:rPr>
              <a:t> </a:t>
            </a:r>
            <a:r>
              <a:rPr lang="en-US" sz="2800" b="0" i="0" u="none" strike="noStrike" cap="none">
                <a:solidFill>
                  <a:schemeClr val="dk1"/>
                </a:solidFill>
                <a:latin typeface="Calibri"/>
                <a:ea typeface="Calibri"/>
                <a:cs typeface="Calibri"/>
                <a:sym typeface="Calibri"/>
              </a:rPr>
              <a:t>(may increase HT)</a:t>
            </a:r>
            <a:endParaRPr/>
          </a:p>
        </p:txBody>
      </p:sp>
      <p:sp>
        <p:nvSpPr>
          <p:cNvPr id="288" name="Google Shape;288;p12"/>
          <p:cNvSpPr txBox="1">
            <a:spLocks noGrp="1"/>
          </p:cNvSpPr>
          <p:nvPr>
            <p:ph type="ftr" idx="11"/>
          </p:nvPr>
        </p:nvSpPr>
        <p:spPr>
          <a:xfrm>
            <a:off x="3124200" y="6356350"/>
            <a:ext cx="2895600" cy="365125"/>
          </a:xfrm>
          <a:prstGeom prst="rect">
            <a:avLst/>
          </a:prstGeom>
          <a:noFill/>
          <a:ln>
            <a:noFill/>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ctr" rtl="0">
              <a:lnSpc>
                <a:spcPct val="100000"/>
              </a:lnSpc>
              <a:spcBef>
                <a:spcPts val="0"/>
              </a:spcBef>
              <a:spcAft>
                <a:spcPts val="0"/>
              </a:spcAft>
              <a:buClr>
                <a:srgbClr val="000000"/>
              </a:buClr>
              <a:buSzPts val="1400"/>
              <a:buFont typeface="Arial"/>
              <a:buNone/>
              <a:defRPr sz="1200" b="0" i="0" u="none" strike="noStrike" cap="none">
                <a:solidFill>
                  <a:srgbClr val="888888"/>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pPr marL="0" marR="0" lvl="0" indent="0" algn="ctr" rtl="0">
              <a:lnSpc>
                <a:spcPct val="100000"/>
              </a:lnSpc>
              <a:spcBef>
                <a:spcPts val="0"/>
              </a:spcBef>
              <a:spcAft>
                <a:spcPts val="0"/>
              </a:spcAft>
              <a:buSzPts val="1400"/>
              <a:buNone/>
            </a:pPr>
            <a:endParaRPr sz="1200">
              <a:solidFill>
                <a:srgbClr val="888888"/>
              </a:solidFill>
              <a:latin typeface="Calibri"/>
              <a:ea typeface="Calibri"/>
              <a:cs typeface="Calibri"/>
              <a:sym typeface="Calibri"/>
            </a:endParaRPr>
          </a:p>
        </p:txBody>
      </p:sp>
      <p:sp>
        <p:nvSpPr>
          <p:cNvPr id="289" name="Google Shape;289;p12"/>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defPPr marR="0" lvl="0" algn="l" rtl="0">
              <a:lnSpc>
                <a:spcPct val="100000"/>
              </a:lnSpc>
              <a:spcBef>
                <a:spcPts val="0"/>
              </a:spcBef>
              <a:spcAft>
                <a:spcPts val="0"/>
              </a:spcAft>
            </a:defPPr>
            <a:lvl1pPr marL="0" marR="0" lvl="0"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marR="0" lvl="0" indent="0" algn="r" rtl="0">
              <a:lnSpc>
                <a:spcPct val="100000"/>
              </a:lnSpc>
              <a:spcBef>
                <a:spcPts val="0"/>
              </a:spcBef>
              <a:spcAft>
                <a:spcPts val="0"/>
              </a:spcAft>
              <a:buSzPts val="1200"/>
              <a:buNone/>
            </a:pPr>
            <a:fld id="{00000000-1234-1234-1234-123412341234}" type="slidenum">
              <a:rPr lang="en-US" smtClean="0"/>
              <a:pPr marL="0" marR="0" lvl="0" indent="0" algn="r" rtl="0">
                <a:lnSpc>
                  <a:spcPct val="100000"/>
                </a:lnSpc>
                <a:spcBef>
                  <a:spcPts val="0"/>
                </a:spcBef>
                <a:spcAft>
                  <a:spcPts val="0"/>
                </a:spcAft>
                <a:buSzPts val="1200"/>
                <a:buNone/>
              </a:pPr>
              <a:t>9</a:t>
            </a:fld>
            <a:endParaRPr sz="1200">
              <a:solidFill>
                <a:srgbClr val="888888"/>
              </a:solidFill>
              <a:latin typeface="Calibri"/>
              <a:ea typeface="Calibri"/>
              <a:cs typeface="Calibri"/>
              <a:sym typeface="Calibri"/>
            </a:endParaRPr>
          </a:p>
        </p:txBody>
      </p:sp>
    </p:spTree>
    <p:extLst>
      <p:ext uri="{BB962C8B-B14F-4D97-AF65-F5344CB8AC3E}">
        <p14:creationId xmlns:p14="http://schemas.microsoft.com/office/powerpoint/2010/main" val="6627650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8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8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8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86">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86">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286">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UWTheme-351-Au18">
  <a:themeElements>
    <a:clrScheme name="Custom 3">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4B2A85"/>
      </a:hlink>
      <a:folHlink>
        <a:srgbClr val="DED4FF"/>
      </a:folHlink>
    </a:clrScheme>
    <a:fontScheme name="Custom 1">
      <a:majorFont>
        <a:latin typeface="Arial Narrow"/>
        <a:ea typeface=""/>
        <a:cs typeface=""/>
      </a:majorFont>
      <a:minorFont>
        <a:latin typeface="Arial Narrow"/>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noFill/>
        <a:ln w="25400" cap="flat" cmpd="sng" algn="ctr">
          <a:solidFill>
            <a:srgbClr val="CC0000"/>
          </a:solidFill>
          <a:prstDash val="solid"/>
          <a:round/>
          <a:headEnd type="none" w="med" len="med"/>
          <a:tailEnd type="triangle" w="med" len="med"/>
        </a:ln>
        <a:effectLst/>
      </a:spPr>
      <a:bodyPr vert="horz" wrap="square" lIns="91440" tIns="45720" rIns="91440" bIns="45720" numCol="1" rtlCol="0" anchor="ctr"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sz="2000" smtClean="0">
            <a:solidFill>
              <a:srgbClr val="C00000"/>
            </a:solidFill>
            <a:latin typeface="Calibri" charset="0"/>
            <a:ea typeface="Calibri" charset="0"/>
            <a:cs typeface="Calibri" charset="0"/>
          </a:defRPr>
        </a:defPPr>
      </a:lstStyle>
    </a:spDef>
    <a:lnDef>
      <a:spPr bwMode="auto">
        <a:xfrm>
          <a:off x="0" y="0"/>
          <a:ext cx="1" cy="1"/>
        </a:xfrm>
        <a:custGeom>
          <a:avLst/>
          <a:gdLst/>
          <a:ahLst/>
          <a:cxnLst/>
          <a:rect l="0" t="0" r="0" b="0"/>
          <a:pathLst/>
        </a:custGeom>
        <a:noFill/>
        <a:ln w="25400" cap="flat" cmpd="sng" algn="ctr">
          <a:solidFill>
            <a:srgbClr val="CC0000"/>
          </a:solidFill>
          <a:prstDash val="solid"/>
          <a:round/>
          <a:headEnd type="none" w="med" len="med"/>
          <a:tailEnd type="triangl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2400" b="1" i="0" u="none" strike="noStrike" cap="none" normalizeH="0" baseline="0" smtClean="0">
            <a:ln>
              <a:noFill/>
            </a:ln>
            <a:solidFill>
              <a:schemeClr val="tx1"/>
            </a:solidFill>
            <a:effectLst/>
            <a:latin typeface="Arial Narrow" pitchFamily="34" charset="0"/>
          </a:defRPr>
        </a:defPPr>
      </a:lstStyle>
    </a:lnDef>
    <a:txDef>
      <a:spPr>
        <a:noFill/>
      </a:spPr>
      <a:bodyPr wrap="none" rtlCol="0">
        <a:spAutoFit/>
      </a:bodyPr>
      <a:lstStyle>
        <a:defPPr>
          <a:defRPr dirty="0" smtClean="0">
            <a:latin typeface="Calibri" pitchFamily="34" charset="0"/>
          </a:defRPr>
        </a:defPPr>
      </a:lstStyle>
    </a:txDef>
  </a:objectDefaults>
  <a:extraClrSchemeLst>
    <a:extraClrScheme>
      <a:clrScheme name="class1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class1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class1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class1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class1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class1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class1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UWTheme-351-Au18" id="{5C6D7646-6FE6-4EA9-9440-0A3D5C463217}" vid="{2D96F9FA-743E-48FB-9478-12DCF3A4ECC5}"/>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UWTheme-351-Au18</Template>
  <TotalTime>6340</TotalTime>
  <Words>1946</Words>
  <Application>Microsoft Macintosh PowerPoint</Application>
  <PresentationFormat>On-screen Show (4:3)</PresentationFormat>
  <Paragraphs>280</Paragraphs>
  <Slides>28</Slides>
  <Notes>28</Notes>
  <HiddenSlides>4</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28</vt:i4>
      </vt:variant>
    </vt:vector>
  </HeadingPairs>
  <TitlesOfParts>
    <vt:vector size="36" baseType="lpstr">
      <vt:lpstr>Arial</vt:lpstr>
      <vt:lpstr>Arial Narrow</vt:lpstr>
      <vt:lpstr>Calibri</vt:lpstr>
      <vt:lpstr>Roboto</vt:lpstr>
      <vt:lpstr>Roboto Regular</vt:lpstr>
      <vt:lpstr>Times New Roman</vt:lpstr>
      <vt:lpstr>Wingdings</vt:lpstr>
      <vt:lpstr>UWTheme-351-Au18</vt:lpstr>
      <vt:lpstr>Agenda</vt:lpstr>
      <vt:lpstr>Great Idea #3: Principle of Locality/ Memory Hierarchy</vt:lpstr>
      <vt:lpstr>Measuring Memory Accesses</vt:lpstr>
      <vt:lpstr>Average Memory Access Time</vt:lpstr>
      <vt:lpstr>AMAT Goals!</vt:lpstr>
      <vt:lpstr>Hit Time</vt:lpstr>
      <vt:lpstr>Miss Rate</vt:lpstr>
      <vt:lpstr>Sources of Cache Misses: The 3Cs</vt:lpstr>
      <vt:lpstr>The 3Cs: Design Solutions</vt:lpstr>
      <vt:lpstr>Which type of miss is it?</vt:lpstr>
      <vt:lpstr>Miss Penalty</vt:lpstr>
      <vt:lpstr>Agenda</vt:lpstr>
      <vt:lpstr>Minimising AMAT</vt:lpstr>
      <vt:lpstr>Multiple Cache Levels</vt:lpstr>
      <vt:lpstr>Multilevel Cache Diagram</vt:lpstr>
      <vt:lpstr>Design Considerations</vt:lpstr>
      <vt:lpstr>Multilevel Cache AMAT</vt:lpstr>
      <vt:lpstr>Local vs. Global Miss Rates</vt:lpstr>
      <vt:lpstr>Global Miss Rates</vt:lpstr>
      <vt:lpstr>Local and Global Miss Rates</vt:lpstr>
      <vt:lpstr>Rewriting Performance</vt:lpstr>
      <vt:lpstr>Multilevel Cache Practice (1/3)</vt:lpstr>
      <vt:lpstr>Multilevel Cache Practice (2/3)</vt:lpstr>
      <vt:lpstr>Multilevel Cache Practice (3/3)</vt:lpstr>
      <vt:lpstr>Agenda</vt:lpstr>
      <vt:lpstr>The Cache Design Space</vt:lpstr>
      <vt:lpstr>Effect of Block and Cache Sizes on Miss Rate</vt:lpstr>
      <vt:lpstr>Benefits of Set-Associative Caches</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May 11</dc:title>
  <dc:creator>Justin Hsia</dc:creator>
  <cp:lastModifiedBy>Arrvindh Shriraman</cp:lastModifiedBy>
  <cp:revision>112</cp:revision>
  <cp:lastPrinted>2018-11-07T01:35:32Z</cp:lastPrinted>
  <dcterms:created xsi:type="dcterms:W3CDTF">2016-11-03T00:51:31Z</dcterms:created>
  <dcterms:modified xsi:type="dcterms:W3CDTF">2020-09-22T03:59:15Z</dcterms:modified>
</cp:coreProperties>
</file>