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9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3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4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5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6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17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18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4"/>
  </p:notesMasterIdLst>
  <p:handoutMasterIdLst>
    <p:handoutMasterId r:id="rId35"/>
  </p:handoutMasterIdLst>
  <p:sldIdLst>
    <p:sldId id="804" r:id="rId2"/>
    <p:sldId id="882" r:id="rId3"/>
    <p:sldId id="999" r:id="rId4"/>
    <p:sldId id="996" r:id="rId5"/>
    <p:sldId id="997" r:id="rId6"/>
    <p:sldId id="998" r:id="rId7"/>
    <p:sldId id="991" r:id="rId8"/>
    <p:sldId id="256" r:id="rId9"/>
    <p:sldId id="888" r:id="rId10"/>
    <p:sldId id="257" r:id="rId11"/>
    <p:sldId id="984" r:id="rId12"/>
    <p:sldId id="258" r:id="rId13"/>
    <p:sldId id="259" r:id="rId14"/>
    <p:sldId id="260" r:id="rId15"/>
    <p:sldId id="261" r:id="rId16"/>
    <p:sldId id="988" r:id="rId17"/>
    <p:sldId id="896" r:id="rId18"/>
    <p:sldId id="344" r:id="rId19"/>
    <p:sldId id="263" r:id="rId20"/>
    <p:sldId id="328" r:id="rId21"/>
    <p:sldId id="1001" r:id="rId22"/>
    <p:sldId id="1000" r:id="rId23"/>
    <p:sldId id="994" r:id="rId24"/>
    <p:sldId id="318" r:id="rId25"/>
    <p:sldId id="992" r:id="rId26"/>
    <p:sldId id="329" r:id="rId27"/>
    <p:sldId id="330" r:id="rId28"/>
    <p:sldId id="993" r:id="rId29"/>
    <p:sldId id="332" r:id="rId30"/>
    <p:sldId id="333" r:id="rId31"/>
    <p:sldId id="334" r:id="rId32"/>
    <p:sldId id="36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0070C0"/>
    <a:srgbClr val="FF9900"/>
    <a:srgbClr val="FFCCCC"/>
    <a:srgbClr val="F1C7C7"/>
    <a:srgbClr val="FF9999"/>
    <a:srgbClr val="00CC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602" autoAdjust="0"/>
    <p:restoredTop sz="86393" autoAdjust="0"/>
  </p:normalViewPr>
  <p:slideViewPr>
    <p:cSldViewPr snapToGrid="0">
      <p:cViewPr varScale="1">
        <p:scale>
          <a:sx n="99" d="100"/>
          <a:sy n="99" d="100"/>
        </p:scale>
        <p:origin x="176" y="560"/>
      </p:cViewPr>
      <p:guideLst/>
    </p:cSldViewPr>
  </p:slideViewPr>
  <p:outlineViewPr>
    <p:cViewPr>
      <p:scale>
        <a:sx n="33" d="100"/>
        <a:sy n="33" d="100"/>
      </p:scale>
      <p:origin x="0" y="-33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sey" userId="4991600_tp_dropbox" providerId="OAuth2" clId="{46707F42-AC43-304B-BB52-8AAF65F5DE53}"/>
    <pc:docChg chg="custSel modSld">
      <pc:chgData name="Max Willsey" userId="4991600_tp_dropbox" providerId="OAuth2" clId="{46707F42-AC43-304B-BB52-8AAF65F5DE53}" dt="2019-02-20T17:22:10.935" v="0" actId="7634"/>
      <pc:docMkLst>
        <pc:docMk/>
      </pc:docMkLst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25504971" sldId="263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25504971" sldId="263"/>
            <ac:inkMk id="4" creationId="{374EB255-A0E3-124B-8236-68766A223649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699883126" sldId="264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699883126" sldId="264"/>
            <ac:inkMk id="4" creationId="{F67208FD-FC27-0048-8D33-58790C6C0061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067168390" sldId="265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067168390" sldId="265"/>
            <ac:inkMk id="6" creationId="{2DEEF86B-56E8-A848-A515-D8DB98D835C8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56830213" sldId="267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56830213" sldId="267"/>
            <ac:inkMk id="7" creationId="{BA7366F7-F119-734A-99B6-1B1D4C035C53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390455399" sldId="327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390455399" sldId="327"/>
            <ac:inkMk id="5" creationId="{20AAF335-7B4E-5C4F-A3BC-C0B2022753C1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019795545" sldId="328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019795545" sldId="328"/>
            <ac:inkMk id="6" creationId="{E4F36F88-C4D4-414D-B6A3-A67C3A04D278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217587972" sldId="329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217587972" sldId="329"/>
            <ac:inkMk id="6" creationId="{9093D9C7-185A-4949-942B-175B5C7E49A7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2012883926" sldId="330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2012883926" sldId="330"/>
            <ac:inkMk id="6" creationId="{DF7777EB-722F-DF47-A8EF-AB89FE950C0B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327710794" sldId="338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327710794" sldId="338"/>
            <ac:inkMk id="5" creationId="{0A6F2806-5D83-2F4C-8263-2073D0C1B872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597578541" sldId="339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597578541" sldId="339"/>
            <ac:inkMk id="7" creationId="{F9657364-DEF1-2248-BF15-434EC5BC1868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858006832" sldId="340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858006832" sldId="340"/>
            <ac:inkMk id="2" creationId="{61863A7A-1996-7547-9690-EEBC9B547C00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883785373" sldId="341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883785373" sldId="341"/>
            <ac:inkMk id="5" creationId="{283F127E-BEEA-8440-9902-5499A8B52271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773540530" sldId="343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773540530" sldId="343"/>
            <ac:inkMk id="2" creationId="{010E5CE1-7574-2E42-BD3A-546BDD59ED55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1359016244" sldId="344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1359016244" sldId="344"/>
            <ac:inkMk id="2" creationId="{4C8D6356-50CE-6948-BE9B-7E442D477365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940608319" sldId="346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940608319" sldId="346"/>
            <ac:inkMk id="3" creationId="{C0B61AD5-BB48-A545-8FBF-A5AD037D9EC5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998245000" sldId="350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998245000" sldId="350"/>
            <ac:inkMk id="5" creationId="{EE6EAB97-2F37-B144-AA49-9E9D404ABE06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014585800" sldId="351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014585800" sldId="351"/>
            <ac:inkMk id="5" creationId="{9507CA2D-DF23-7040-B5E8-7A17DC61337F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950190983" sldId="896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950190983" sldId="896"/>
            <ac:inkMk id="5" creationId="{559060FC-3985-5C4E-A08D-5197D1CC8473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545685397" sldId="991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545685397" sldId="991"/>
            <ac:inkMk id="5" creationId="{E0DA3014-DCA9-FE4E-AF51-4250C48189D1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2497650529" sldId="1004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2497650529" sldId="1004"/>
            <ac:inkMk id="2" creationId="{9422E956-0BD5-F745-A3A0-1469CED0F3EB}"/>
          </ac:inkMkLst>
        </pc:inkChg>
      </pc:sldChg>
      <pc:sldChg chg="addSp">
        <pc:chgData name="Max Willsey" userId="4991600_tp_dropbox" providerId="OAuth2" clId="{46707F42-AC43-304B-BB52-8AAF65F5DE53}" dt="2019-02-20T17:22:10.935" v="0" actId="7634"/>
        <pc:sldMkLst>
          <pc:docMk/>
          <pc:sldMk cId="3319875704" sldId="1005"/>
        </pc:sldMkLst>
        <pc:inkChg chg="add">
          <ac:chgData name="Max Willsey" userId="4991600_tp_dropbox" providerId="OAuth2" clId="{46707F42-AC43-304B-BB52-8AAF65F5DE53}" dt="2019-02-20T17:22:10.935" v="0" actId="7634"/>
          <ac:inkMkLst>
            <pc:docMk/>
            <pc:sldMk cId="3319875704" sldId="1005"/>
            <ac:inkMk id="19" creationId="{55D1611D-131B-6448-82F3-59091CE05FBC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62FB-7B72-4202-8B8D-2F20DEF8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444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249E-2B20-4177-B43F-FCC04641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937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these</a:t>
            </a:r>
            <a:r>
              <a:rPr lang="en-US" baseline="0" dirty="0"/>
              <a:t> are </a:t>
            </a:r>
            <a:r>
              <a:rPr lang="en-US" b="1" i="0" baseline="0" dirty="0"/>
              <a:t>not</a:t>
            </a:r>
            <a:r>
              <a:rPr lang="en-US" baseline="0" dirty="0"/>
              <a:t> </a:t>
            </a:r>
            <a:r>
              <a:rPr lang="en-US" b="1" i="1" baseline="0" dirty="0"/>
              <a:t>bytes: blocks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38655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analogies for Tag: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Hash by first name, tag by last name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Hash by 7-digit phone number, tag by area code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Again, don’t memorize m – s – k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1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analogies for Tag: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Hash by first name, tag by last name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Hash by 7-digit phone number, tag by area code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Again, don’t memorize m – s – k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6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6E8E3764-EC7F-D842-8C66-FD375867B073}" type="slidenum">
              <a:rPr lang="en-US" smtClean="0"/>
              <a:pPr/>
              <a:t>24</a:t>
            </a:fld>
            <a:endParaRPr lang="en-US" dirty="0"/>
          </a:p>
          <a:p>
            <a:r>
              <a:rPr lang="en-US" dirty="0"/>
              <a:t>k = 4</a:t>
            </a:r>
          </a:p>
          <a:p>
            <a:endParaRPr lang="en-US" dirty="0"/>
          </a:p>
          <a:p>
            <a:r>
              <a:rPr lang="en-US" dirty="0"/>
              <a:t>E = 1; s = 3; </a:t>
            </a:r>
            <a:r>
              <a:rPr lang="en-US" dirty="0" err="1"/>
              <a:t>idx</a:t>
            </a:r>
            <a:r>
              <a:rPr lang="en-US" dirty="0"/>
              <a:t> = 3. s : number of bits. </a:t>
            </a:r>
            <a:r>
              <a:rPr lang="en-US" dirty="0" err="1"/>
              <a:t>Idx</a:t>
            </a:r>
            <a:r>
              <a:rPr lang="en-US" dirty="0"/>
              <a:t>: actual value.</a:t>
            </a:r>
          </a:p>
          <a:p>
            <a:endParaRPr lang="en-US" dirty="0"/>
          </a:p>
          <a:p>
            <a:r>
              <a:rPr lang="en-US" dirty="0"/>
              <a:t>E = 2; s = 2; </a:t>
            </a:r>
            <a:r>
              <a:rPr lang="en-US" dirty="0" err="1"/>
              <a:t>idx</a:t>
            </a:r>
            <a:r>
              <a:rPr lang="en-US" dirty="0"/>
              <a:t> = 3</a:t>
            </a:r>
          </a:p>
          <a:p>
            <a:endParaRPr lang="en-US" dirty="0"/>
          </a:p>
          <a:p>
            <a:r>
              <a:rPr lang="en-US" dirty="0"/>
              <a:t>E = 4; s = 1; </a:t>
            </a:r>
            <a:r>
              <a:rPr lang="en-US" dirty="0" err="1"/>
              <a:t>idx</a:t>
            </a:r>
            <a:r>
              <a:rPr lang="en-US" dirty="0"/>
              <a:t> = 1</a:t>
            </a:r>
          </a:p>
          <a:p>
            <a:endParaRPr lang="en-US" dirty="0"/>
          </a:p>
          <a:p>
            <a:r>
              <a:rPr lang="en-US" dirty="0"/>
              <a:t>E =8; s = 0; </a:t>
            </a:r>
            <a:r>
              <a:rPr lang="en-US" dirty="0" err="1"/>
              <a:t>idx</a:t>
            </a:r>
            <a:r>
              <a:rPr lang="en-US" dirty="0"/>
              <a:t> = 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7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63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5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7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14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fewer s bit, 2x fewer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75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7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9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Near</a:t>
            </a:r>
          </a:p>
        </p:txBody>
      </p:sp>
    </p:spTree>
    <p:extLst>
      <p:ext uri="{BB962C8B-B14F-4D97-AF65-F5344CB8AC3E}">
        <p14:creationId xmlns:p14="http://schemas.microsoft.com/office/powerpoint/2010/main" val="1000898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= 5 bits</a:t>
            </a:r>
          </a:p>
          <a:p>
            <a:r>
              <a:rPr lang="en-US" dirty="0"/>
              <a:t>256 / 32 = 8 blocks </a:t>
            </a:r>
          </a:p>
          <a:p>
            <a:r>
              <a:rPr lang="en-US" dirty="0"/>
              <a:t>8 / 2 = 4 sets</a:t>
            </a:r>
          </a:p>
          <a:p>
            <a:r>
              <a:rPr lang="en-US" dirty="0"/>
              <a:t>s = 2 bits</a:t>
            </a:r>
          </a:p>
          <a:p>
            <a:r>
              <a:rPr lang="en-US" dirty="0"/>
              <a:t>t = 12 – 5 – 2 = 5 bits</a:t>
            </a:r>
          </a:p>
          <a:p>
            <a:endParaRPr lang="en-US" dirty="0"/>
          </a:p>
          <a:p>
            <a:r>
              <a:rPr lang="en-US" dirty="0"/>
              <a:t>0x800 = 0b 1000 0000 0000</a:t>
            </a:r>
          </a:p>
          <a:p>
            <a:r>
              <a:rPr lang="en-US" dirty="0"/>
              <a:t>8 bytes per </a:t>
            </a:r>
            <a:r>
              <a:rPr lang="en-US" dirty="0" err="1"/>
              <a:t>elem</a:t>
            </a:r>
            <a:endParaRPr lang="en-US" dirty="0"/>
          </a:p>
          <a:p>
            <a:r>
              <a:rPr lang="en-US" dirty="0"/>
              <a:t>4 longs fit in a block</a:t>
            </a:r>
          </a:p>
          <a:p>
            <a:r>
              <a:rPr lang="en-US" dirty="0"/>
              <a:t>¼ miss rate (missed are compulsory)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Stride of 1 (4 bytes)</a:t>
            </a:r>
          </a:p>
        </p:txBody>
      </p:sp>
    </p:spTree>
    <p:extLst>
      <p:ext uri="{BB962C8B-B14F-4D97-AF65-F5344CB8AC3E}">
        <p14:creationId xmlns:p14="http://schemas.microsoft.com/office/powerpoint/2010/main" val="220724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Stride of 4</a:t>
            </a:r>
          </a:p>
        </p:txBody>
      </p:sp>
    </p:spTree>
    <p:extLst>
      <p:ext uri="{BB962C8B-B14F-4D97-AF65-F5344CB8AC3E}">
        <p14:creationId xmlns:p14="http://schemas.microsoft.com/office/powerpoint/2010/main" val="2831319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AMAT = always have to pay HT, only sometimes (MR) pay MP</a:t>
            </a:r>
          </a:p>
          <a:p>
            <a:r>
              <a:rPr lang="en-US" dirty="0"/>
              <a:t>HR = .97 -&gt; 1 + .03 * 100 = 4 cycles</a:t>
            </a:r>
          </a:p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HR = .99 -&gt; 1 + .01 * 100 = 2 cycles</a:t>
            </a:r>
          </a:p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Since MP is high, keep MR </a:t>
            </a:r>
            <a:r>
              <a:rPr lang="en-US" dirty="0" err="1"/>
              <a:t>loooow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8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Smaller cache will have higher MR, lower HT</a:t>
            </a:r>
          </a:p>
          <a:p>
            <a:r>
              <a:rPr lang="en-US" dirty="0"/>
              <a:t>We have 3 levels now!</a:t>
            </a:r>
          </a:p>
        </p:txBody>
      </p:sp>
    </p:spTree>
    <p:extLst>
      <p:ext uri="{BB962C8B-B14F-4D97-AF65-F5344CB8AC3E}">
        <p14:creationId xmlns:p14="http://schemas.microsoft.com/office/powerpoint/2010/main" val="49007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1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So,</a:t>
            </a:r>
            <a:r>
              <a:rPr lang="en-US" baseline="0" dirty="0"/>
              <a:t> why haven’t we seen caches before now in this class?</a:t>
            </a:r>
          </a:p>
          <a:p>
            <a:pPr lvl="1"/>
            <a:r>
              <a:rPr lang="en-US" baseline="0" dirty="0"/>
              <a:t>Because they’re designed to be </a:t>
            </a:r>
            <a:r>
              <a:rPr lang="en-US" i="1" baseline="0" dirty="0"/>
              <a:t>architecturally transparent!</a:t>
            </a:r>
          </a:p>
          <a:p>
            <a:pPr lvl="1"/>
            <a:r>
              <a:rPr lang="en-US" i="0" baseline="0" dirty="0"/>
              <a:t>Never affect correctness, only performance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0231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addresses into “index” and “tag”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9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</a:t>
            </a:r>
            <a:r>
              <a:rPr lang="en-US" dirty="0" err="1"/>
              <a:t>withinBlock</a:t>
            </a:r>
            <a:r>
              <a:rPr lang="en-US" dirty="0"/>
              <a:t>()</a:t>
            </a:r>
            <a:r>
              <a:rPr lang="en-US" baseline="0" dirty="0"/>
              <a:t> from Lab 1!</a:t>
            </a:r>
          </a:p>
          <a:p>
            <a:r>
              <a:rPr lang="en-US" baseline="0" dirty="0"/>
              <a:t>Little k (or b) for offset bits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0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0127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30813B5-0B69-4299-81E1-2EA3435BD0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8249" y="-2231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Week 7 - Summary</a:t>
            </a:r>
          </a:p>
        </p:txBody>
      </p:sp>
    </p:spTree>
    <p:extLst>
      <p:ext uri="{BB962C8B-B14F-4D97-AF65-F5344CB8AC3E}">
        <p14:creationId xmlns:p14="http://schemas.microsoft.com/office/powerpoint/2010/main" val="314478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notesSlide" Target="../notesSlides/notesSlide4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NULL"/><Relationship Id="rId18" Type="http://schemas.openxmlformats.org/officeDocument/2006/relationships/image" Target="NUL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NULL"/><Relationship Id="rId17" Type="http://schemas.openxmlformats.org/officeDocument/2006/relationships/tags" Target="NULL"/><Relationship Id="rId2" Type="http://schemas.openxmlformats.org/officeDocument/2006/relationships/tags" Target="../tags/tag108.xml"/><Relationship Id="rId16" Type="http://schemas.openxmlformats.org/officeDocument/2006/relationships/image" Target="NUL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NULL"/><Relationship Id="rId5" Type="http://schemas.openxmlformats.org/officeDocument/2006/relationships/tags" Target="../tags/tag111.xml"/><Relationship Id="rId15" Type="http://schemas.openxmlformats.org/officeDocument/2006/relationships/tags" Target="NULL"/><Relationship Id="rId10" Type="http://schemas.openxmlformats.org/officeDocument/2006/relationships/notesSlide" Target="../notesSlides/notesSlide9.xml"/><Relationship Id="rId4" Type="http://schemas.openxmlformats.org/officeDocument/2006/relationships/tags" Target="../tags/tag110.xml"/><Relationship Id="rId9" Type="http://schemas.openxmlformats.org/officeDocument/2006/relationships/slideLayout" Target="../slideLayouts/slideLayout2.xml"/><Relationship Id="rId1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8.png"/><Relationship Id="rId10" Type="http://schemas.openxmlformats.org/officeDocument/2006/relationships/image" Target="NULL"/><Relationship Id="rId4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10" Type="http://schemas.openxmlformats.org/officeDocument/2006/relationships/image" Target="NULL"/><Relationship Id="rId4" Type="http://schemas.openxmlformats.org/officeDocument/2006/relationships/tags" Target="../tags/tag120.xm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image" Target="../media/image9.png"/><Relationship Id="rId26" Type="http://schemas.openxmlformats.org/officeDocument/2006/relationships/image" Target="NULL"/><Relationship Id="rId3" Type="http://schemas.openxmlformats.org/officeDocument/2006/relationships/tags" Target="../tags/tag125.xml"/><Relationship Id="rId21" Type="http://schemas.openxmlformats.org/officeDocument/2006/relationships/tags" Target="NUL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notesSlide" Target="../notesSlides/notesSlide12.xml"/><Relationship Id="rId25" Type="http://schemas.openxmlformats.org/officeDocument/2006/relationships/tags" Target="NULL"/><Relationship Id="rId2" Type="http://schemas.openxmlformats.org/officeDocument/2006/relationships/tags" Target="../tags/tag124.xml"/><Relationship Id="rId16" Type="http://schemas.openxmlformats.org/officeDocument/2006/relationships/slideLayout" Target="../slideLayouts/slideLayout2.xm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NULL"/><Relationship Id="rId32" Type="http://schemas.openxmlformats.org/officeDocument/2006/relationships/image" Target="../media/image13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NULL"/><Relationship Id="rId28" Type="http://schemas.openxmlformats.org/officeDocument/2006/relationships/image" Target="NULL"/><Relationship Id="rId10" Type="http://schemas.openxmlformats.org/officeDocument/2006/relationships/tags" Target="../tags/tag132.xml"/><Relationship Id="rId19" Type="http://schemas.openxmlformats.org/officeDocument/2006/relationships/tags" Target="NULL"/><Relationship Id="rId31" Type="http://schemas.openxmlformats.org/officeDocument/2006/relationships/image" Target="../media/image12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NULL"/><Relationship Id="rId27" Type="http://schemas.openxmlformats.org/officeDocument/2006/relationships/image" Target="../media/image10.png"/><Relationship Id="rId30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163.xml"/><Relationship Id="rId21" Type="http://schemas.openxmlformats.org/officeDocument/2006/relationships/tags" Target="../tags/tag158.xml"/><Relationship Id="rId42" Type="http://schemas.openxmlformats.org/officeDocument/2006/relationships/tags" Target="../tags/tag179.xml"/><Relationship Id="rId47" Type="http://schemas.openxmlformats.org/officeDocument/2006/relationships/tags" Target="../tags/tag184.xml"/><Relationship Id="rId63" Type="http://schemas.openxmlformats.org/officeDocument/2006/relationships/tags" Target="NULL"/><Relationship Id="rId68" Type="http://schemas.openxmlformats.org/officeDocument/2006/relationships/image" Target="NULL"/><Relationship Id="rId7" Type="http://schemas.openxmlformats.org/officeDocument/2006/relationships/tags" Target="../tags/tag144.xml"/><Relationship Id="rId71" Type="http://schemas.openxmlformats.org/officeDocument/2006/relationships/tags" Target="NUL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9" Type="http://schemas.openxmlformats.org/officeDocument/2006/relationships/tags" Target="../tags/tag166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37" Type="http://schemas.openxmlformats.org/officeDocument/2006/relationships/tags" Target="../tags/tag174.xml"/><Relationship Id="rId40" Type="http://schemas.openxmlformats.org/officeDocument/2006/relationships/tags" Target="../tags/tag177.xml"/><Relationship Id="rId45" Type="http://schemas.openxmlformats.org/officeDocument/2006/relationships/tags" Target="../tags/tag182.xml"/><Relationship Id="rId53" Type="http://schemas.openxmlformats.org/officeDocument/2006/relationships/tags" Target="../tags/tag190.xml"/><Relationship Id="rId58" Type="http://schemas.openxmlformats.org/officeDocument/2006/relationships/tags" Target="../tags/tag195.xml"/><Relationship Id="rId66" Type="http://schemas.openxmlformats.org/officeDocument/2006/relationships/image" Target="NULL"/><Relationship Id="rId5" Type="http://schemas.openxmlformats.org/officeDocument/2006/relationships/tags" Target="../tags/tag142.xml"/><Relationship Id="rId61" Type="http://schemas.openxmlformats.org/officeDocument/2006/relationships/tags" Target="NULL"/><Relationship Id="rId19" Type="http://schemas.openxmlformats.org/officeDocument/2006/relationships/tags" Target="../tags/tag15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tags" Target="../tags/tag172.xml"/><Relationship Id="rId43" Type="http://schemas.openxmlformats.org/officeDocument/2006/relationships/tags" Target="../tags/tag180.xml"/><Relationship Id="rId48" Type="http://schemas.openxmlformats.org/officeDocument/2006/relationships/tags" Target="../tags/tag185.xml"/><Relationship Id="rId56" Type="http://schemas.openxmlformats.org/officeDocument/2006/relationships/tags" Target="../tags/tag193.xml"/><Relationship Id="rId64" Type="http://schemas.openxmlformats.org/officeDocument/2006/relationships/image" Target="NULL"/><Relationship Id="rId69" Type="http://schemas.openxmlformats.org/officeDocument/2006/relationships/tags" Target="NULL"/><Relationship Id="rId8" Type="http://schemas.openxmlformats.org/officeDocument/2006/relationships/tags" Target="../tags/tag145.xml"/><Relationship Id="rId51" Type="http://schemas.openxmlformats.org/officeDocument/2006/relationships/tags" Target="../tags/tag188.xml"/><Relationship Id="rId72" Type="http://schemas.openxmlformats.org/officeDocument/2006/relationships/image" Target="NULL"/><Relationship Id="rId3" Type="http://schemas.openxmlformats.org/officeDocument/2006/relationships/tags" Target="../tags/tag140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38" Type="http://schemas.openxmlformats.org/officeDocument/2006/relationships/tags" Target="../tags/tag175.xml"/><Relationship Id="rId46" Type="http://schemas.openxmlformats.org/officeDocument/2006/relationships/tags" Target="../tags/tag183.xml"/><Relationship Id="rId59" Type="http://schemas.openxmlformats.org/officeDocument/2006/relationships/slideLayout" Target="../slideLayouts/slideLayout4.xml"/><Relationship Id="rId67" Type="http://schemas.openxmlformats.org/officeDocument/2006/relationships/tags" Target="NULL"/><Relationship Id="rId20" Type="http://schemas.openxmlformats.org/officeDocument/2006/relationships/tags" Target="../tags/tag157.xml"/><Relationship Id="rId41" Type="http://schemas.openxmlformats.org/officeDocument/2006/relationships/tags" Target="../tags/tag178.xml"/><Relationship Id="rId54" Type="http://schemas.openxmlformats.org/officeDocument/2006/relationships/tags" Target="../tags/tag191.xml"/><Relationship Id="rId62" Type="http://schemas.openxmlformats.org/officeDocument/2006/relationships/image" Target="NULL"/><Relationship Id="rId70" Type="http://schemas.openxmlformats.org/officeDocument/2006/relationships/image" Target="NUL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tags" Target="../tags/tag173.xml"/><Relationship Id="rId49" Type="http://schemas.openxmlformats.org/officeDocument/2006/relationships/tags" Target="../tags/tag186.xml"/><Relationship Id="rId57" Type="http://schemas.openxmlformats.org/officeDocument/2006/relationships/tags" Target="../tags/tag194.xml"/><Relationship Id="rId10" Type="http://schemas.openxmlformats.org/officeDocument/2006/relationships/tags" Target="../tags/tag147.xml"/><Relationship Id="rId31" Type="http://schemas.openxmlformats.org/officeDocument/2006/relationships/tags" Target="../tags/tag168.xml"/><Relationship Id="rId44" Type="http://schemas.openxmlformats.org/officeDocument/2006/relationships/tags" Target="../tags/tag181.xml"/><Relationship Id="rId52" Type="http://schemas.openxmlformats.org/officeDocument/2006/relationships/tags" Target="../tags/tag189.xml"/><Relationship Id="rId60" Type="http://schemas.openxmlformats.org/officeDocument/2006/relationships/notesSlide" Target="../notesSlides/notesSlide13.xml"/><Relationship Id="rId65" Type="http://schemas.openxmlformats.org/officeDocument/2006/relationships/tags" Target="NUL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9" Type="http://schemas.openxmlformats.org/officeDocument/2006/relationships/tags" Target="../tags/tag176.xml"/><Relationship Id="rId34" Type="http://schemas.openxmlformats.org/officeDocument/2006/relationships/tags" Target="../tags/tag171.xml"/><Relationship Id="rId50" Type="http://schemas.openxmlformats.org/officeDocument/2006/relationships/tags" Target="../tags/tag187.xml"/><Relationship Id="rId55" Type="http://schemas.openxmlformats.org/officeDocument/2006/relationships/tags" Target="../tags/tag192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221.xml"/><Relationship Id="rId21" Type="http://schemas.openxmlformats.org/officeDocument/2006/relationships/tags" Target="../tags/tag216.xml"/><Relationship Id="rId42" Type="http://schemas.openxmlformats.org/officeDocument/2006/relationships/tags" Target="../tags/tag237.xml"/><Relationship Id="rId47" Type="http://schemas.openxmlformats.org/officeDocument/2006/relationships/tags" Target="../tags/tag242.xml"/><Relationship Id="rId63" Type="http://schemas.openxmlformats.org/officeDocument/2006/relationships/tags" Target="NULL"/><Relationship Id="rId68" Type="http://schemas.openxmlformats.org/officeDocument/2006/relationships/image" Target="NUL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9" Type="http://schemas.openxmlformats.org/officeDocument/2006/relationships/tags" Target="../tags/tag224.xml"/><Relationship Id="rId11" Type="http://schemas.openxmlformats.org/officeDocument/2006/relationships/tags" Target="../tags/tag206.xml"/><Relationship Id="rId24" Type="http://schemas.openxmlformats.org/officeDocument/2006/relationships/tags" Target="../tags/tag219.xml"/><Relationship Id="rId32" Type="http://schemas.openxmlformats.org/officeDocument/2006/relationships/tags" Target="../tags/tag227.xml"/><Relationship Id="rId37" Type="http://schemas.openxmlformats.org/officeDocument/2006/relationships/tags" Target="../tags/tag232.xml"/><Relationship Id="rId40" Type="http://schemas.openxmlformats.org/officeDocument/2006/relationships/tags" Target="../tags/tag235.xml"/><Relationship Id="rId45" Type="http://schemas.openxmlformats.org/officeDocument/2006/relationships/tags" Target="../tags/tag240.xml"/><Relationship Id="rId53" Type="http://schemas.openxmlformats.org/officeDocument/2006/relationships/tags" Target="../tags/tag248.xml"/><Relationship Id="rId58" Type="http://schemas.openxmlformats.org/officeDocument/2006/relationships/tags" Target="../tags/tag253.xml"/><Relationship Id="rId66" Type="http://schemas.openxmlformats.org/officeDocument/2006/relationships/image" Target="NULL"/><Relationship Id="rId5" Type="http://schemas.openxmlformats.org/officeDocument/2006/relationships/tags" Target="../tags/tag200.xml"/><Relationship Id="rId61" Type="http://schemas.openxmlformats.org/officeDocument/2006/relationships/slideLayout" Target="../slideLayouts/slideLayout4.xml"/><Relationship Id="rId19" Type="http://schemas.openxmlformats.org/officeDocument/2006/relationships/tags" Target="../tags/tag214.xml"/><Relationship Id="rId14" Type="http://schemas.openxmlformats.org/officeDocument/2006/relationships/tags" Target="../tags/tag209.xml"/><Relationship Id="rId22" Type="http://schemas.openxmlformats.org/officeDocument/2006/relationships/tags" Target="../tags/tag217.xml"/><Relationship Id="rId27" Type="http://schemas.openxmlformats.org/officeDocument/2006/relationships/tags" Target="../tags/tag222.xml"/><Relationship Id="rId30" Type="http://schemas.openxmlformats.org/officeDocument/2006/relationships/tags" Target="../tags/tag225.xml"/><Relationship Id="rId35" Type="http://schemas.openxmlformats.org/officeDocument/2006/relationships/tags" Target="../tags/tag230.xml"/><Relationship Id="rId43" Type="http://schemas.openxmlformats.org/officeDocument/2006/relationships/tags" Target="../tags/tag238.xml"/><Relationship Id="rId48" Type="http://schemas.openxmlformats.org/officeDocument/2006/relationships/tags" Target="../tags/tag243.xml"/><Relationship Id="rId56" Type="http://schemas.openxmlformats.org/officeDocument/2006/relationships/tags" Target="../tags/tag251.xml"/><Relationship Id="rId64" Type="http://schemas.openxmlformats.org/officeDocument/2006/relationships/image" Target="NULL"/><Relationship Id="rId69" Type="http://schemas.openxmlformats.org/officeDocument/2006/relationships/tags" Target="NULL"/><Relationship Id="rId8" Type="http://schemas.openxmlformats.org/officeDocument/2006/relationships/tags" Target="../tags/tag203.xml"/><Relationship Id="rId51" Type="http://schemas.openxmlformats.org/officeDocument/2006/relationships/tags" Target="../tags/tag246.xml"/><Relationship Id="rId3" Type="http://schemas.openxmlformats.org/officeDocument/2006/relationships/tags" Target="../tags/tag198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tags" Target="../tags/tag220.xml"/><Relationship Id="rId33" Type="http://schemas.openxmlformats.org/officeDocument/2006/relationships/tags" Target="../tags/tag228.xml"/><Relationship Id="rId38" Type="http://schemas.openxmlformats.org/officeDocument/2006/relationships/tags" Target="../tags/tag233.xml"/><Relationship Id="rId46" Type="http://schemas.openxmlformats.org/officeDocument/2006/relationships/tags" Target="../tags/tag241.xml"/><Relationship Id="rId59" Type="http://schemas.openxmlformats.org/officeDocument/2006/relationships/tags" Target="../tags/tag254.xml"/><Relationship Id="rId67" Type="http://schemas.openxmlformats.org/officeDocument/2006/relationships/tags" Target="NULL"/><Relationship Id="rId20" Type="http://schemas.openxmlformats.org/officeDocument/2006/relationships/tags" Target="../tags/tag215.xml"/><Relationship Id="rId41" Type="http://schemas.openxmlformats.org/officeDocument/2006/relationships/tags" Target="../tags/tag236.xml"/><Relationship Id="rId54" Type="http://schemas.openxmlformats.org/officeDocument/2006/relationships/tags" Target="../tags/tag249.xml"/><Relationship Id="rId62" Type="http://schemas.openxmlformats.org/officeDocument/2006/relationships/notesSlide" Target="../notesSlides/notesSlide14.xml"/><Relationship Id="rId70" Type="http://schemas.openxmlformats.org/officeDocument/2006/relationships/image" Target="NUL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5" Type="http://schemas.openxmlformats.org/officeDocument/2006/relationships/tags" Target="../tags/tag210.xml"/><Relationship Id="rId23" Type="http://schemas.openxmlformats.org/officeDocument/2006/relationships/tags" Target="../tags/tag218.xml"/><Relationship Id="rId28" Type="http://schemas.openxmlformats.org/officeDocument/2006/relationships/tags" Target="../tags/tag223.xml"/><Relationship Id="rId36" Type="http://schemas.openxmlformats.org/officeDocument/2006/relationships/tags" Target="../tags/tag231.xml"/><Relationship Id="rId49" Type="http://schemas.openxmlformats.org/officeDocument/2006/relationships/tags" Target="../tags/tag244.xml"/><Relationship Id="rId57" Type="http://schemas.openxmlformats.org/officeDocument/2006/relationships/tags" Target="../tags/tag252.xml"/><Relationship Id="rId10" Type="http://schemas.openxmlformats.org/officeDocument/2006/relationships/tags" Target="../tags/tag205.xml"/><Relationship Id="rId31" Type="http://schemas.openxmlformats.org/officeDocument/2006/relationships/tags" Target="../tags/tag226.xml"/><Relationship Id="rId44" Type="http://schemas.openxmlformats.org/officeDocument/2006/relationships/tags" Target="../tags/tag239.xml"/><Relationship Id="rId52" Type="http://schemas.openxmlformats.org/officeDocument/2006/relationships/tags" Target="../tags/tag247.xml"/><Relationship Id="rId60" Type="http://schemas.openxmlformats.org/officeDocument/2006/relationships/tags" Target="../tags/tag255.xml"/><Relationship Id="rId65" Type="http://schemas.openxmlformats.org/officeDocument/2006/relationships/tags" Target="NUL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39" Type="http://schemas.openxmlformats.org/officeDocument/2006/relationships/tags" Target="../tags/tag234.xml"/><Relationship Id="rId34" Type="http://schemas.openxmlformats.org/officeDocument/2006/relationships/tags" Target="../tags/tag229.xml"/><Relationship Id="rId50" Type="http://schemas.openxmlformats.org/officeDocument/2006/relationships/tags" Target="../tags/tag245.xml"/><Relationship Id="rId55" Type="http://schemas.openxmlformats.org/officeDocument/2006/relationships/tags" Target="../tags/tag25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tags" Target="../tags/tag281.xml"/><Relationship Id="rId3" Type="http://schemas.openxmlformats.org/officeDocument/2006/relationships/tags" Target="../tags/tag258.xml"/><Relationship Id="rId21" Type="http://schemas.openxmlformats.org/officeDocument/2006/relationships/tags" Target="../tags/tag276.xml"/><Relationship Id="rId34" Type="http://schemas.openxmlformats.org/officeDocument/2006/relationships/image" Target="NULL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tags" Target="NUL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29" Type="http://schemas.openxmlformats.org/officeDocument/2006/relationships/tags" Target="NUL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32" Type="http://schemas.openxmlformats.org/officeDocument/2006/relationships/image" Target="NULL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notesSlide" Target="../notesSlides/notesSlide15.xml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tags" Target="NUL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slideLayout" Target="../slideLayouts/slideLayout4.xml"/><Relationship Id="rId30" Type="http://schemas.openxmlformats.org/officeDocument/2006/relationships/image" Target="NULL"/><Relationship Id="rId8" Type="http://schemas.openxmlformats.org/officeDocument/2006/relationships/tags" Target="../tags/tag263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26" Type="http://schemas.openxmlformats.org/officeDocument/2006/relationships/tags" Target="../tags/tag307.xml"/><Relationship Id="rId21" Type="http://schemas.openxmlformats.org/officeDocument/2006/relationships/tags" Target="../tags/tag302.xml"/><Relationship Id="rId34" Type="http://schemas.openxmlformats.org/officeDocument/2006/relationships/tags" Target="NULL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tags" Target="../tags/tag306.xml"/><Relationship Id="rId33" Type="http://schemas.openxmlformats.org/officeDocument/2006/relationships/image" Target="NULL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tags" Target="../tags/tag301.xml"/><Relationship Id="rId29" Type="http://schemas.openxmlformats.org/officeDocument/2006/relationships/tags" Target="../tags/tag310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24" Type="http://schemas.openxmlformats.org/officeDocument/2006/relationships/tags" Target="../tags/tag305.xml"/><Relationship Id="rId32" Type="http://schemas.openxmlformats.org/officeDocument/2006/relationships/tags" Target="NULL"/><Relationship Id="rId37" Type="http://schemas.openxmlformats.org/officeDocument/2006/relationships/image" Target="NULL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tags" Target="../tags/tag304.xml"/><Relationship Id="rId28" Type="http://schemas.openxmlformats.org/officeDocument/2006/relationships/tags" Target="../tags/tag309.xml"/><Relationship Id="rId36" Type="http://schemas.openxmlformats.org/officeDocument/2006/relationships/tags" Target="NULL"/><Relationship Id="rId10" Type="http://schemas.openxmlformats.org/officeDocument/2006/relationships/tags" Target="../tags/tag291.xml"/><Relationship Id="rId19" Type="http://schemas.openxmlformats.org/officeDocument/2006/relationships/tags" Target="../tags/tag300.xml"/><Relationship Id="rId31" Type="http://schemas.openxmlformats.org/officeDocument/2006/relationships/notesSlide" Target="../notesSlides/notesSlide16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tags" Target="../tags/tag303.xml"/><Relationship Id="rId27" Type="http://schemas.openxmlformats.org/officeDocument/2006/relationships/tags" Target="../tags/tag308.xml"/><Relationship Id="rId30" Type="http://schemas.openxmlformats.org/officeDocument/2006/relationships/slideLayout" Target="../slideLayouts/slideLayout4.xml"/><Relationship Id="rId35" Type="http://schemas.openxmlformats.org/officeDocument/2006/relationships/image" Target="NULL"/><Relationship Id="rId8" Type="http://schemas.openxmlformats.org/officeDocument/2006/relationships/tags" Target="../tags/tag289.xml"/><Relationship Id="rId3" Type="http://schemas.openxmlformats.org/officeDocument/2006/relationships/tags" Target="../tags/tag284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336.xml"/><Relationship Id="rId21" Type="http://schemas.openxmlformats.org/officeDocument/2006/relationships/tags" Target="../tags/tag331.xml"/><Relationship Id="rId42" Type="http://schemas.openxmlformats.org/officeDocument/2006/relationships/tags" Target="../tags/tag352.xml"/><Relationship Id="rId47" Type="http://schemas.openxmlformats.org/officeDocument/2006/relationships/tags" Target="../tags/tag357.xml"/><Relationship Id="rId63" Type="http://schemas.openxmlformats.org/officeDocument/2006/relationships/tags" Target="../tags/tag373.xml"/><Relationship Id="rId68" Type="http://schemas.openxmlformats.org/officeDocument/2006/relationships/tags" Target="../tags/tag378.xml"/><Relationship Id="rId84" Type="http://schemas.openxmlformats.org/officeDocument/2006/relationships/tags" Target="../tags/tag394.xml"/><Relationship Id="rId89" Type="http://schemas.openxmlformats.org/officeDocument/2006/relationships/tags" Target="../tags/tag399.xml"/><Relationship Id="rId112" Type="http://schemas.openxmlformats.org/officeDocument/2006/relationships/image" Target="NULL"/><Relationship Id="rId16" Type="http://schemas.openxmlformats.org/officeDocument/2006/relationships/tags" Target="../tags/tag326.xml"/><Relationship Id="rId107" Type="http://schemas.openxmlformats.org/officeDocument/2006/relationships/slideLayout" Target="../slideLayouts/slideLayout4.xml"/><Relationship Id="rId11" Type="http://schemas.openxmlformats.org/officeDocument/2006/relationships/tags" Target="../tags/tag321.xml"/><Relationship Id="rId32" Type="http://schemas.openxmlformats.org/officeDocument/2006/relationships/tags" Target="../tags/tag342.xml"/><Relationship Id="rId37" Type="http://schemas.openxmlformats.org/officeDocument/2006/relationships/tags" Target="../tags/tag347.xml"/><Relationship Id="rId53" Type="http://schemas.openxmlformats.org/officeDocument/2006/relationships/tags" Target="../tags/tag363.xml"/><Relationship Id="rId58" Type="http://schemas.openxmlformats.org/officeDocument/2006/relationships/tags" Target="../tags/tag368.xml"/><Relationship Id="rId74" Type="http://schemas.openxmlformats.org/officeDocument/2006/relationships/tags" Target="../tags/tag384.xml"/><Relationship Id="rId79" Type="http://schemas.openxmlformats.org/officeDocument/2006/relationships/tags" Target="../tags/tag389.xml"/><Relationship Id="rId102" Type="http://schemas.openxmlformats.org/officeDocument/2006/relationships/tags" Target="../tags/tag412.xml"/><Relationship Id="rId5" Type="http://schemas.openxmlformats.org/officeDocument/2006/relationships/tags" Target="../tags/tag315.xml"/><Relationship Id="rId90" Type="http://schemas.openxmlformats.org/officeDocument/2006/relationships/tags" Target="../tags/tag400.xml"/><Relationship Id="rId95" Type="http://schemas.openxmlformats.org/officeDocument/2006/relationships/tags" Target="../tags/tag405.xml"/><Relationship Id="rId22" Type="http://schemas.openxmlformats.org/officeDocument/2006/relationships/tags" Target="../tags/tag332.xml"/><Relationship Id="rId27" Type="http://schemas.openxmlformats.org/officeDocument/2006/relationships/tags" Target="../tags/tag337.xml"/><Relationship Id="rId43" Type="http://schemas.openxmlformats.org/officeDocument/2006/relationships/tags" Target="../tags/tag353.xml"/><Relationship Id="rId48" Type="http://schemas.openxmlformats.org/officeDocument/2006/relationships/tags" Target="../tags/tag358.xml"/><Relationship Id="rId64" Type="http://schemas.openxmlformats.org/officeDocument/2006/relationships/tags" Target="../tags/tag374.xml"/><Relationship Id="rId69" Type="http://schemas.openxmlformats.org/officeDocument/2006/relationships/tags" Target="../tags/tag379.xml"/><Relationship Id="rId113" Type="http://schemas.openxmlformats.org/officeDocument/2006/relationships/tags" Target="NULL"/><Relationship Id="rId80" Type="http://schemas.openxmlformats.org/officeDocument/2006/relationships/tags" Target="../tags/tag390.xml"/><Relationship Id="rId85" Type="http://schemas.openxmlformats.org/officeDocument/2006/relationships/tags" Target="../tags/tag395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33" Type="http://schemas.openxmlformats.org/officeDocument/2006/relationships/tags" Target="../tags/tag343.xml"/><Relationship Id="rId38" Type="http://schemas.openxmlformats.org/officeDocument/2006/relationships/tags" Target="../tags/tag348.xml"/><Relationship Id="rId59" Type="http://schemas.openxmlformats.org/officeDocument/2006/relationships/tags" Target="../tags/tag369.xml"/><Relationship Id="rId103" Type="http://schemas.openxmlformats.org/officeDocument/2006/relationships/tags" Target="../tags/tag413.xml"/><Relationship Id="rId108" Type="http://schemas.openxmlformats.org/officeDocument/2006/relationships/notesSlide" Target="../notesSlides/notesSlide17.xml"/><Relationship Id="rId54" Type="http://schemas.openxmlformats.org/officeDocument/2006/relationships/tags" Target="../tags/tag364.xml"/><Relationship Id="rId70" Type="http://schemas.openxmlformats.org/officeDocument/2006/relationships/tags" Target="../tags/tag380.xml"/><Relationship Id="rId75" Type="http://schemas.openxmlformats.org/officeDocument/2006/relationships/tags" Target="../tags/tag385.xml"/><Relationship Id="rId91" Type="http://schemas.openxmlformats.org/officeDocument/2006/relationships/tags" Target="../tags/tag401.xml"/><Relationship Id="rId96" Type="http://schemas.openxmlformats.org/officeDocument/2006/relationships/tags" Target="../tags/tag406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5" Type="http://schemas.openxmlformats.org/officeDocument/2006/relationships/tags" Target="../tags/tag325.xml"/><Relationship Id="rId23" Type="http://schemas.openxmlformats.org/officeDocument/2006/relationships/tags" Target="../tags/tag333.xml"/><Relationship Id="rId28" Type="http://schemas.openxmlformats.org/officeDocument/2006/relationships/tags" Target="../tags/tag338.xml"/><Relationship Id="rId36" Type="http://schemas.openxmlformats.org/officeDocument/2006/relationships/tags" Target="../tags/tag346.xml"/><Relationship Id="rId49" Type="http://schemas.openxmlformats.org/officeDocument/2006/relationships/tags" Target="../tags/tag359.xml"/><Relationship Id="rId57" Type="http://schemas.openxmlformats.org/officeDocument/2006/relationships/tags" Target="../tags/tag367.xml"/><Relationship Id="rId106" Type="http://schemas.openxmlformats.org/officeDocument/2006/relationships/tags" Target="../tags/tag416.xml"/><Relationship Id="rId114" Type="http://schemas.openxmlformats.org/officeDocument/2006/relationships/image" Target="NULL"/><Relationship Id="rId10" Type="http://schemas.openxmlformats.org/officeDocument/2006/relationships/tags" Target="../tags/tag320.xml"/><Relationship Id="rId31" Type="http://schemas.openxmlformats.org/officeDocument/2006/relationships/tags" Target="../tags/tag341.xml"/><Relationship Id="rId44" Type="http://schemas.openxmlformats.org/officeDocument/2006/relationships/tags" Target="../tags/tag354.xml"/><Relationship Id="rId52" Type="http://schemas.openxmlformats.org/officeDocument/2006/relationships/tags" Target="../tags/tag362.xml"/><Relationship Id="rId60" Type="http://schemas.openxmlformats.org/officeDocument/2006/relationships/tags" Target="../tags/tag370.xml"/><Relationship Id="rId65" Type="http://schemas.openxmlformats.org/officeDocument/2006/relationships/tags" Target="../tags/tag375.xml"/><Relationship Id="rId73" Type="http://schemas.openxmlformats.org/officeDocument/2006/relationships/tags" Target="../tags/tag383.xml"/><Relationship Id="rId78" Type="http://schemas.openxmlformats.org/officeDocument/2006/relationships/tags" Target="../tags/tag388.xml"/><Relationship Id="rId81" Type="http://schemas.openxmlformats.org/officeDocument/2006/relationships/tags" Target="../tags/tag391.xml"/><Relationship Id="rId86" Type="http://schemas.openxmlformats.org/officeDocument/2006/relationships/tags" Target="../tags/tag396.xml"/><Relationship Id="rId94" Type="http://schemas.openxmlformats.org/officeDocument/2006/relationships/tags" Target="../tags/tag404.xml"/><Relationship Id="rId99" Type="http://schemas.openxmlformats.org/officeDocument/2006/relationships/tags" Target="../tags/tag409.xml"/><Relationship Id="rId101" Type="http://schemas.openxmlformats.org/officeDocument/2006/relationships/tags" Target="../tags/tag411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39" Type="http://schemas.openxmlformats.org/officeDocument/2006/relationships/tags" Target="../tags/tag349.xml"/><Relationship Id="rId109" Type="http://schemas.openxmlformats.org/officeDocument/2006/relationships/tags" Target="NULL"/><Relationship Id="rId34" Type="http://schemas.openxmlformats.org/officeDocument/2006/relationships/tags" Target="../tags/tag344.xml"/><Relationship Id="rId50" Type="http://schemas.openxmlformats.org/officeDocument/2006/relationships/tags" Target="../tags/tag360.xml"/><Relationship Id="rId55" Type="http://schemas.openxmlformats.org/officeDocument/2006/relationships/tags" Target="../tags/tag365.xml"/><Relationship Id="rId76" Type="http://schemas.openxmlformats.org/officeDocument/2006/relationships/tags" Target="../tags/tag386.xml"/><Relationship Id="rId97" Type="http://schemas.openxmlformats.org/officeDocument/2006/relationships/tags" Target="../tags/tag407.xml"/><Relationship Id="rId104" Type="http://schemas.openxmlformats.org/officeDocument/2006/relationships/tags" Target="../tags/tag414.xml"/><Relationship Id="rId7" Type="http://schemas.openxmlformats.org/officeDocument/2006/relationships/tags" Target="../tags/tag317.xml"/><Relationship Id="rId71" Type="http://schemas.openxmlformats.org/officeDocument/2006/relationships/tags" Target="../tags/tag381.xml"/><Relationship Id="rId92" Type="http://schemas.openxmlformats.org/officeDocument/2006/relationships/tags" Target="../tags/tag402.xml"/><Relationship Id="rId2" Type="http://schemas.openxmlformats.org/officeDocument/2006/relationships/tags" Target="../tags/tag312.xml"/><Relationship Id="rId29" Type="http://schemas.openxmlformats.org/officeDocument/2006/relationships/tags" Target="../tags/tag339.xml"/><Relationship Id="rId24" Type="http://schemas.openxmlformats.org/officeDocument/2006/relationships/tags" Target="../tags/tag334.xml"/><Relationship Id="rId40" Type="http://schemas.openxmlformats.org/officeDocument/2006/relationships/tags" Target="../tags/tag350.xml"/><Relationship Id="rId45" Type="http://schemas.openxmlformats.org/officeDocument/2006/relationships/tags" Target="../tags/tag355.xml"/><Relationship Id="rId66" Type="http://schemas.openxmlformats.org/officeDocument/2006/relationships/tags" Target="../tags/tag376.xml"/><Relationship Id="rId87" Type="http://schemas.openxmlformats.org/officeDocument/2006/relationships/tags" Target="../tags/tag397.xml"/><Relationship Id="rId110" Type="http://schemas.openxmlformats.org/officeDocument/2006/relationships/image" Target="NULL"/><Relationship Id="rId61" Type="http://schemas.openxmlformats.org/officeDocument/2006/relationships/tags" Target="../tags/tag371.xml"/><Relationship Id="rId82" Type="http://schemas.openxmlformats.org/officeDocument/2006/relationships/tags" Target="../tags/tag392.xml"/><Relationship Id="rId19" Type="http://schemas.openxmlformats.org/officeDocument/2006/relationships/tags" Target="../tags/tag329.xml"/><Relationship Id="rId14" Type="http://schemas.openxmlformats.org/officeDocument/2006/relationships/tags" Target="../tags/tag324.xml"/><Relationship Id="rId30" Type="http://schemas.openxmlformats.org/officeDocument/2006/relationships/tags" Target="../tags/tag340.xml"/><Relationship Id="rId35" Type="http://schemas.openxmlformats.org/officeDocument/2006/relationships/tags" Target="../tags/tag345.xml"/><Relationship Id="rId56" Type="http://schemas.openxmlformats.org/officeDocument/2006/relationships/tags" Target="../tags/tag366.xml"/><Relationship Id="rId77" Type="http://schemas.openxmlformats.org/officeDocument/2006/relationships/tags" Target="../tags/tag387.xml"/><Relationship Id="rId100" Type="http://schemas.openxmlformats.org/officeDocument/2006/relationships/tags" Target="../tags/tag410.xml"/><Relationship Id="rId105" Type="http://schemas.openxmlformats.org/officeDocument/2006/relationships/tags" Target="../tags/tag415.xml"/><Relationship Id="rId8" Type="http://schemas.openxmlformats.org/officeDocument/2006/relationships/tags" Target="../tags/tag318.xml"/><Relationship Id="rId51" Type="http://schemas.openxmlformats.org/officeDocument/2006/relationships/tags" Target="../tags/tag361.xml"/><Relationship Id="rId72" Type="http://schemas.openxmlformats.org/officeDocument/2006/relationships/tags" Target="../tags/tag382.xml"/><Relationship Id="rId93" Type="http://schemas.openxmlformats.org/officeDocument/2006/relationships/tags" Target="../tags/tag403.xml"/><Relationship Id="rId98" Type="http://schemas.openxmlformats.org/officeDocument/2006/relationships/tags" Target="../tags/tag408.xml"/><Relationship Id="rId3" Type="http://schemas.openxmlformats.org/officeDocument/2006/relationships/tags" Target="../tags/tag313.xml"/><Relationship Id="rId25" Type="http://schemas.openxmlformats.org/officeDocument/2006/relationships/tags" Target="../tags/tag335.xml"/><Relationship Id="rId46" Type="http://schemas.openxmlformats.org/officeDocument/2006/relationships/tags" Target="../tags/tag356.xml"/><Relationship Id="rId67" Type="http://schemas.openxmlformats.org/officeDocument/2006/relationships/tags" Target="../tags/tag377.xml"/><Relationship Id="rId20" Type="http://schemas.openxmlformats.org/officeDocument/2006/relationships/tags" Target="../tags/tag330.xml"/><Relationship Id="rId41" Type="http://schemas.openxmlformats.org/officeDocument/2006/relationships/tags" Target="../tags/tag351.xml"/><Relationship Id="rId62" Type="http://schemas.openxmlformats.org/officeDocument/2006/relationships/tags" Target="../tags/tag372.xml"/><Relationship Id="rId83" Type="http://schemas.openxmlformats.org/officeDocument/2006/relationships/tags" Target="../tags/tag393.xml"/><Relationship Id="rId88" Type="http://schemas.openxmlformats.org/officeDocument/2006/relationships/tags" Target="../tags/tag398.xml"/><Relationship Id="rId111" Type="http://schemas.openxmlformats.org/officeDocument/2006/relationships/tags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429.xml"/><Relationship Id="rId18" Type="http://schemas.openxmlformats.org/officeDocument/2006/relationships/tags" Target="../tags/tag434.xml"/><Relationship Id="rId26" Type="http://schemas.openxmlformats.org/officeDocument/2006/relationships/tags" Target="../tags/tag442.xml"/><Relationship Id="rId39" Type="http://schemas.openxmlformats.org/officeDocument/2006/relationships/tags" Target="../tags/tag455.xml"/><Relationship Id="rId21" Type="http://schemas.openxmlformats.org/officeDocument/2006/relationships/tags" Target="../tags/tag437.xml"/><Relationship Id="rId34" Type="http://schemas.openxmlformats.org/officeDocument/2006/relationships/tags" Target="../tags/tag450.xml"/><Relationship Id="rId42" Type="http://schemas.openxmlformats.org/officeDocument/2006/relationships/slideLayout" Target="../slideLayouts/slideLayout4.xml"/><Relationship Id="rId47" Type="http://schemas.openxmlformats.org/officeDocument/2006/relationships/image" Target="NUL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6" Type="http://schemas.openxmlformats.org/officeDocument/2006/relationships/tags" Target="../tags/tag432.xml"/><Relationship Id="rId29" Type="http://schemas.openxmlformats.org/officeDocument/2006/relationships/tags" Target="../tags/tag445.xml"/><Relationship Id="rId11" Type="http://schemas.openxmlformats.org/officeDocument/2006/relationships/tags" Target="../tags/tag427.xml"/><Relationship Id="rId24" Type="http://schemas.openxmlformats.org/officeDocument/2006/relationships/tags" Target="../tags/tag440.xml"/><Relationship Id="rId32" Type="http://schemas.openxmlformats.org/officeDocument/2006/relationships/tags" Target="../tags/tag448.xml"/><Relationship Id="rId37" Type="http://schemas.openxmlformats.org/officeDocument/2006/relationships/tags" Target="../tags/tag453.xml"/><Relationship Id="rId40" Type="http://schemas.openxmlformats.org/officeDocument/2006/relationships/tags" Target="../tags/tag456.xml"/><Relationship Id="rId45" Type="http://schemas.openxmlformats.org/officeDocument/2006/relationships/image" Target="NULL"/><Relationship Id="rId5" Type="http://schemas.openxmlformats.org/officeDocument/2006/relationships/tags" Target="../tags/tag421.xml"/><Relationship Id="rId15" Type="http://schemas.openxmlformats.org/officeDocument/2006/relationships/tags" Target="../tags/tag431.xml"/><Relationship Id="rId23" Type="http://schemas.openxmlformats.org/officeDocument/2006/relationships/tags" Target="../tags/tag439.xml"/><Relationship Id="rId28" Type="http://schemas.openxmlformats.org/officeDocument/2006/relationships/tags" Target="../tags/tag444.xml"/><Relationship Id="rId36" Type="http://schemas.openxmlformats.org/officeDocument/2006/relationships/tags" Target="../tags/tag452.xml"/><Relationship Id="rId49" Type="http://schemas.openxmlformats.org/officeDocument/2006/relationships/image" Target="NULL"/><Relationship Id="rId10" Type="http://schemas.openxmlformats.org/officeDocument/2006/relationships/tags" Target="../tags/tag426.xml"/><Relationship Id="rId19" Type="http://schemas.openxmlformats.org/officeDocument/2006/relationships/tags" Target="../tags/tag435.xml"/><Relationship Id="rId31" Type="http://schemas.openxmlformats.org/officeDocument/2006/relationships/tags" Target="../tags/tag447.xml"/><Relationship Id="rId44" Type="http://schemas.openxmlformats.org/officeDocument/2006/relationships/tags" Target="NULL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tags" Target="../tags/tag430.xml"/><Relationship Id="rId22" Type="http://schemas.openxmlformats.org/officeDocument/2006/relationships/tags" Target="../tags/tag438.xml"/><Relationship Id="rId27" Type="http://schemas.openxmlformats.org/officeDocument/2006/relationships/tags" Target="../tags/tag443.xml"/><Relationship Id="rId30" Type="http://schemas.openxmlformats.org/officeDocument/2006/relationships/tags" Target="../tags/tag446.xml"/><Relationship Id="rId35" Type="http://schemas.openxmlformats.org/officeDocument/2006/relationships/tags" Target="../tags/tag451.xml"/><Relationship Id="rId43" Type="http://schemas.openxmlformats.org/officeDocument/2006/relationships/notesSlide" Target="../notesSlides/notesSlide18.xml"/><Relationship Id="rId48" Type="http://schemas.openxmlformats.org/officeDocument/2006/relationships/tags" Target="NULL"/><Relationship Id="rId8" Type="http://schemas.openxmlformats.org/officeDocument/2006/relationships/tags" Target="../tags/tag424.xml"/><Relationship Id="rId3" Type="http://schemas.openxmlformats.org/officeDocument/2006/relationships/tags" Target="../tags/tag419.xml"/><Relationship Id="rId12" Type="http://schemas.openxmlformats.org/officeDocument/2006/relationships/tags" Target="../tags/tag428.xml"/><Relationship Id="rId17" Type="http://schemas.openxmlformats.org/officeDocument/2006/relationships/tags" Target="../tags/tag433.xml"/><Relationship Id="rId25" Type="http://schemas.openxmlformats.org/officeDocument/2006/relationships/tags" Target="../tags/tag441.xml"/><Relationship Id="rId33" Type="http://schemas.openxmlformats.org/officeDocument/2006/relationships/tags" Target="../tags/tag449.xml"/><Relationship Id="rId38" Type="http://schemas.openxmlformats.org/officeDocument/2006/relationships/tags" Target="../tags/tag454.xml"/><Relationship Id="rId46" Type="http://schemas.openxmlformats.org/officeDocument/2006/relationships/tags" Target="NULL"/><Relationship Id="rId20" Type="http://schemas.openxmlformats.org/officeDocument/2006/relationships/tags" Target="../tags/tag436.xml"/><Relationship Id="rId41" Type="http://schemas.openxmlformats.org/officeDocument/2006/relationships/tags" Target="../tags/tag457.xml"/><Relationship Id="rId1" Type="http://schemas.openxmlformats.org/officeDocument/2006/relationships/tags" Target="../tags/tag417.xml"/><Relationship Id="rId6" Type="http://schemas.openxmlformats.org/officeDocument/2006/relationships/tags" Target="../tags/tag42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tags" Target="../tags/tag483.xml"/><Relationship Id="rId39" Type="http://schemas.openxmlformats.org/officeDocument/2006/relationships/tags" Target="../tags/tag496.xml"/><Relationship Id="rId21" Type="http://schemas.openxmlformats.org/officeDocument/2006/relationships/tags" Target="../tags/tag478.xml"/><Relationship Id="rId34" Type="http://schemas.openxmlformats.org/officeDocument/2006/relationships/tags" Target="../tags/tag491.xml"/><Relationship Id="rId42" Type="http://schemas.openxmlformats.org/officeDocument/2006/relationships/tags" Target="../tags/tag499.xml"/><Relationship Id="rId47" Type="http://schemas.openxmlformats.org/officeDocument/2006/relationships/image" Target="NULL"/><Relationship Id="rId50" Type="http://schemas.openxmlformats.org/officeDocument/2006/relationships/tags" Target="NULL"/><Relationship Id="rId7" Type="http://schemas.openxmlformats.org/officeDocument/2006/relationships/tags" Target="../tags/tag464.xml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9" Type="http://schemas.openxmlformats.org/officeDocument/2006/relationships/tags" Target="../tags/tag486.xml"/><Relationship Id="rId11" Type="http://schemas.openxmlformats.org/officeDocument/2006/relationships/tags" Target="../tags/tag468.xml"/><Relationship Id="rId24" Type="http://schemas.openxmlformats.org/officeDocument/2006/relationships/tags" Target="../tags/tag481.xml"/><Relationship Id="rId32" Type="http://schemas.openxmlformats.org/officeDocument/2006/relationships/tags" Target="../tags/tag489.xml"/><Relationship Id="rId37" Type="http://schemas.openxmlformats.org/officeDocument/2006/relationships/tags" Target="../tags/tag494.xml"/><Relationship Id="rId40" Type="http://schemas.openxmlformats.org/officeDocument/2006/relationships/tags" Target="../tags/tag497.xml"/><Relationship Id="rId45" Type="http://schemas.openxmlformats.org/officeDocument/2006/relationships/notesSlide" Target="../notesSlides/notesSlide19.xml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28" Type="http://schemas.openxmlformats.org/officeDocument/2006/relationships/tags" Target="../tags/tag485.xml"/><Relationship Id="rId36" Type="http://schemas.openxmlformats.org/officeDocument/2006/relationships/tags" Target="../tags/tag493.xml"/><Relationship Id="rId49" Type="http://schemas.openxmlformats.org/officeDocument/2006/relationships/image" Target="NULL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tags" Target="../tags/tag488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tags" Target="../tags/tag479.xml"/><Relationship Id="rId27" Type="http://schemas.openxmlformats.org/officeDocument/2006/relationships/tags" Target="../tags/tag484.xml"/><Relationship Id="rId30" Type="http://schemas.openxmlformats.org/officeDocument/2006/relationships/tags" Target="../tags/tag487.xml"/><Relationship Id="rId35" Type="http://schemas.openxmlformats.org/officeDocument/2006/relationships/tags" Target="../tags/tag492.xml"/><Relationship Id="rId43" Type="http://schemas.openxmlformats.org/officeDocument/2006/relationships/tags" Target="../tags/tag500.xml"/><Relationship Id="rId48" Type="http://schemas.openxmlformats.org/officeDocument/2006/relationships/tags" Target="NULL"/><Relationship Id="rId8" Type="http://schemas.openxmlformats.org/officeDocument/2006/relationships/tags" Target="../tags/tag465.xml"/><Relationship Id="rId51" Type="http://schemas.openxmlformats.org/officeDocument/2006/relationships/image" Target="NULL"/><Relationship Id="rId3" Type="http://schemas.openxmlformats.org/officeDocument/2006/relationships/tags" Target="../tags/tag460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tags" Target="../tags/tag482.xml"/><Relationship Id="rId33" Type="http://schemas.openxmlformats.org/officeDocument/2006/relationships/tags" Target="../tags/tag490.xml"/><Relationship Id="rId38" Type="http://schemas.openxmlformats.org/officeDocument/2006/relationships/tags" Target="../tags/tag495.xml"/><Relationship Id="rId46" Type="http://schemas.openxmlformats.org/officeDocument/2006/relationships/tags" Target="NULL"/><Relationship Id="rId20" Type="http://schemas.openxmlformats.org/officeDocument/2006/relationships/tags" Target="../tags/tag477.xml"/><Relationship Id="rId41" Type="http://schemas.openxmlformats.org/officeDocument/2006/relationships/tags" Target="../tags/tag498.xml"/><Relationship Id="rId1" Type="http://schemas.openxmlformats.org/officeDocument/2006/relationships/tags" Target="../tags/tag458.xml"/><Relationship Id="rId6" Type="http://schemas.openxmlformats.org/officeDocument/2006/relationships/tags" Target="../tags/tag4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>
            <p:custDataLst>
              <p:tags r:id="rId1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General Cache Mechanics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6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8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19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0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1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2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3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4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5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7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35243" y="4390735"/>
            <a:ext cx="3508758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Larger, slower, cheaper memory.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Viewed as partitioned into “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r>
              <a:rPr lang="en-GB" sz="1600" b="0" dirty="0">
                <a:latin typeface="Calibri" pitchFamily="34" charset="0"/>
              </a:rPr>
              <a:t>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</a:t>
            </a: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block</a:t>
            </a:r>
            <a:r>
              <a:rPr lang="en-GB" sz="1600" b="1" dirty="0">
                <a:latin typeface="Calibri" pitchFamily="34" charset="0"/>
              </a:rPr>
              <a:t>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2600" y="2166310"/>
            <a:ext cx="3403979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Smaller, faster, more expensive memory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Caches a subset of the 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endParaRPr lang="en-GB" sz="16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lumn Major"/>
          <p:cNvSpPr txBox="1">
            <a:spLocks noGrp="1"/>
          </p:cNvSpPr>
          <p:nvPr>
            <p:ph type="ctrTitle"/>
          </p:nvPr>
        </p:nvSpPr>
        <p:spPr>
          <a:xfrm>
            <a:off x="476250" y="811740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sz="6000" dirty="0"/>
              <a:t>Column Major</a:t>
            </a:r>
          </a:p>
        </p:txBody>
      </p:sp>
      <p:sp>
        <p:nvSpPr>
          <p:cNvPr id="157" name="Cache: 256 bytes. 16x256 image…"/>
          <p:cNvSpPr txBox="1"/>
          <p:nvPr/>
        </p:nvSpPr>
        <p:spPr>
          <a:xfrm>
            <a:off x="165147" y="4217921"/>
            <a:ext cx="454520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6000"/>
            </a:pPr>
            <a:r>
              <a:rPr sz="2250"/>
              <a:t>Cache: 256 bytes. 16x256 image    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Hits: 0</a:t>
            </a:r>
          </a:p>
          <a:p>
            <a:pPr algn="l">
              <a:defRPr sz="6000"/>
            </a:pPr>
            <a:r>
              <a:rPr sz="2250"/>
              <a:t>Misses: 4096</a:t>
            </a:r>
          </a:p>
        </p:txBody>
      </p:sp>
      <p:sp>
        <p:nvSpPr>
          <p:cNvPr id="158" name="for (i = 0; i &lt; 4; i++) {…"/>
          <p:cNvSpPr txBox="1"/>
          <p:nvPr/>
        </p:nvSpPr>
        <p:spPr>
          <a:xfrm>
            <a:off x="282098" y="1852230"/>
            <a:ext cx="7476792" cy="142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>
                <a:solidFill>
                  <a:srgbClr val="569CD6"/>
                </a:solidFill>
              </a:rPr>
              <a:t>for</a:t>
            </a:r>
            <a:r>
              <a:rPr sz="3000"/>
              <a:t> (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=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0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&lt;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4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>
                <a:solidFill>
                  <a:srgbClr val="B4B4B4"/>
                </a:solidFill>
              </a:rPr>
              <a:t>++</a:t>
            </a:r>
            <a:r>
              <a:rPr sz="300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/>
              <a:t>   </a:t>
            </a:r>
            <a:r>
              <a:rPr sz="3000">
                <a:solidFill>
                  <a:srgbClr val="569CD6"/>
                </a:solidFill>
              </a:rPr>
              <a:t>for</a:t>
            </a:r>
            <a:r>
              <a:rPr sz="3000"/>
              <a:t> (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=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0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&lt;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4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>
                <a:solidFill>
                  <a:srgbClr val="B4B4B4"/>
                </a:solidFill>
              </a:rPr>
              <a:t>++</a:t>
            </a:r>
            <a:r>
              <a:rPr sz="3000"/>
              <a:t>) {</a:t>
            </a:r>
          </a:p>
          <a:p>
            <a:pPr defTabSz="171450">
              <a:defRPr sz="8000">
                <a:solidFill>
                  <a:srgbClr val="FF2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/>
              <a:t>          A[j][i]</a:t>
            </a:r>
          </a:p>
        </p:txBody>
      </p:sp>
      <p:pic>
        <p:nvPicPr>
          <p:cNvPr id="159" name="lesson_05_col_major.gif" descr="lesson_05_col_major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08" y="2808698"/>
            <a:ext cx="3076575" cy="3076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52360" y="3291840"/>
            <a:ext cx="1097280" cy="3291840"/>
            <a:chOff x="5486400" y="3291840"/>
            <a:chExt cx="1097280" cy="3291840"/>
          </a:xfrm>
        </p:grpSpPr>
        <p:sp>
          <p:nvSpPr>
            <p:cNvPr id="6" name="Rectangle 5"/>
            <p:cNvSpPr/>
            <p:nvPr>
              <p:custDataLst>
                <p:tags r:id="rId10"/>
              </p:custDataLst>
            </p:nvPr>
          </p:nvSpPr>
          <p:spPr bwMode="auto">
            <a:xfrm>
              <a:off x="5486400" y="356616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11"/>
              </p:custDataLst>
            </p:nvPr>
          </p:nvSpPr>
          <p:spPr bwMode="auto">
            <a:xfrm>
              <a:off x="5486400" y="329184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12"/>
              </p:custDataLst>
            </p:nvPr>
          </p:nvSpPr>
          <p:spPr bwMode="auto">
            <a:xfrm>
              <a:off x="5486400" y="384048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3"/>
              </p:custDataLst>
            </p:nvPr>
          </p:nvSpPr>
          <p:spPr bwMode="auto">
            <a:xfrm>
              <a:off x="5486400" y="411480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4"/>
              </p:custDataLst>
            </p:nvPr>
          </p:nvSpPr>
          <p:spPr bwMode="auto">
            <a:xfrm>
              <a:off x="5486400" y="466344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5"/>
              </p:custDataLst>
            </p:nvPr>
          </p:nvSpPr>
          <p:spPr bwMode="auto">
            <a:xfrm>
              <a:off x="5486400" y="493776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6"/>
              </p:custDataLst>
            </p:nvPr>
          </p:nvSpPr>
          <p:spPr bwMode="auto">
            <a:xfrm>
              <a:off x="5486400" y="438912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7"/>
              </p:custDataLst>
            </p:nvPr>
          </p:nvSpPr>
          <p:spPr bwMode="auto">
            <a:xfrm>
              <a:off x="5486400" y="548640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8"/>
              </p:custDataLst>
            </p:nvPr>
          </p:nvSpPr>
          <p:spPr bwMode="auto">
            <a:xfrm>
              <a:off x="5486400" y="576072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9"/>
              </p:custDataLst>
            </p:nvPr>
          </p:nvSpPr>
          <p:spPr bwMode="auto">
            <a:xfrm>
              <a:off x="5486400" y="521208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20"/>
              </p:custDataLst>
            </p:nvPr>
          </p:nvSpPr>
          <p:spPr bwMode="auto">
            <a:xfrm>
              <a:off x="5486400" y="630936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1"/>
              </p:custDataLst>
            </p:nvPr>
          </p:nvSpPr>
          <p:spPr bwMode="auto">
            <a:xfrm>
              <a:off x="5486400" y="603504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9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23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26" name="TextBox 25"/>
          <p:cNvSpPr txBox="1"/>
          <p:nvPr>
            <p:custDataLst>
              <p:tags r:id="rId4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>
            <p:custDataLst>
              <p:tags r:id="rId5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09185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>
            <p:custDataLst>
              <p:tags r:id="rId6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led"/>
          <p:cNvSpPr txBox="1">
            <a:spLocks noGrp="1"/>
          </p:cNvSpPr>
          <p:nvPr>
            <p:ph type="ctrTitle"/>
          </p:nvPr>
        </p:nvSpPr>
        <p:spPr>
          <a:xfrm>
            <a:off x="288825" y="429404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sz="6000" dirty="0"/>
              <a:t>Tiled</a:t>
            </a:r>
          </a:p>
        </p:txBody>
      </p:sp>
      <p:sp>
        <p:nvSpPr>
          <p:cNvPr id="162" name="for (i = 0; i &lt; 2; i++)…"/>
          <p:cNvSpPr txBox="1"/>
          <p:nvPr/>
        </p:nvSpPr>
        <p:spPr>
          <a:xfrm>
            <a:off x="182436" y="1329263"/>
            <a:ext cx="8404278" cy="373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>
                <a:solidFill>
                  <a:srgbClr val="569CD6"/>
                </a:solidFill>
              </a:rPr>
              <a:t>for</a:t>
            </a:r>
            <a:r>
              <a:rPr sz="3000"/>
              <a:t> (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=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0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&lt;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2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>
                <a:solidFill>
                  <a:srgbClr val="B4B4B4"/>
                </a:solidFill>
              </a:rPr>
              <a:t>++</a:t>
            </a:r>
            <a:r>
              <a:rPr sz="3000"/>
              <a:t>) 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/>
              <a:t>  </a:t>
            </a:r>
            <a:r>
              <a:rPr sz="3000">
                <a:solidFill>
                  <a:srgbClr val="569CD6"/>
                </a:solidFill>
              </a:rPr>
              <a:t>for</a:t>
            </a:r>
            <a:r>
              <a:rPr sz="3000"/>
              <a:t> (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=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0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&lt;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2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>
                <a:solidFill>
                  <a:srgbClr val="B4B4B4"/>
                </a:solidFill>
              </a:rPr>
              <a:t>++</a:t>
            </a:r>
            <a:r>
              <a:rPr sz="3000"/>
              <a:t>) </a:t>
            </a:r>
          </a:p>
          <a:p>
            <a:pPr lvl="6"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>
                <a:solidFill>
                  <a:srgbClr val="569CD6"/>
                </a:solidFill>
              </a:rPr>
              <a:t>for</a:t>
            </a:r>
            <a:r>
              <a:rPr sz="3000"/>
              <a:t> (</a:t>
            </a:r>
            <a:r>
              <a:rPr sz="3000">
                <a:solidFill>
                  <a:srgbClr val="C8C8C8"/>
                </a:solidFill>
              </a:rPr>
              <a:t>ii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=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0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ii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&lt;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2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ii</a:t>
            </a:r>
            <a:r>
              <a:rPr sz="3000">
                <a:solidFill>
                  <a:srgbClr val="B4B4B4"/>
                </a:solidFill>
              </a:rPr>
              <a:t>++</a:t>
            </a:r>
            <a:r>
              <a:rPr sz="3000"/>
              <a:t>) </a:t>
            </a:r>
          </a:p>
          <a:p>
            <a:pPr lvl="4"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/>
              <a:t>   </a:t>
            </a:r>
            <a:r>
              <a:rPr sz="3000">
                <a:solidFill>
                  <a:srgbClr val="569CD6"/>
                </a:solidFill>
              </a:rPr>
              <a:t>for</a:t>
            </a:r>
            <a:r>
              <a:rPr sz="3000"/>
              <a:t> (</a:t>
            </a:r>
            <a:r>
              <a:rPr sz="3000">
                <a:solidFill>
                  <a:srgbClr val="C8C8C8"/>
                </a:solidFill>
              </a:rPr>
              <a:t>jj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=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0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jj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&lt;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2</a:t>
            </a:r>
            <a:r>
              <a:rPr sz="3000"/>
              <a:t>; j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>
                <a:solidFill>
                  <a:srgbClr val="B4B4B4"/>
                </a:solidFill>
              </a:rPr>
              <a:t>++</a:t>
            </a:r>
            <a:r>
              <a:rPr sz="3000"/>
              <a:t>)</a:t>
            </a:r>
          </a:p>
          <a:p>
            <a:pPr defTabSz="171450">
              <a:defRPr sz="8000">
                <a:solidFill>
                  <a:srgbClr val="FF2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/>
              <a:t>          A[I*2+ii][j*2+jj]</a:t>
            </a:r>
          </a:p>
          <a:p>
            <a:pPr lvl="8"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endParaRPr sz="300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2DA284-7441-E1BD-D865-5B7FB4C06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09" y="3470773"/>
            <a:ext cx="2587256" cy="25872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or (i = 0; i &lt; 4; i++) {…"/>
          <p:cNvSpPr txBox="1"/>
          <p:nvPr/>
        </p:nvSpPr>
        <p:spPr>
          <a:xfrm>
            <a:off x="383742" y="1596996"/>
            <a:ext cx="3951868" cy="904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>
                <a:solidFill>
                  <a:srgbClr val="569CD6"/>
                </a:solidFill>
              </a:rPr>
              <a:t>for</a:t>
            </a:r>
            <a:r>
              <a:rPr sz="1875" dirty="0"/>
              <a:t> (</a:t>
            </a:r>
            <a:r>
              <a:rPr sz="1875" dirty="0" err="1">
                <a:solidFill>
                  <a:srgbClr val="C8C8C8"/>
                </a:solidFill>
              </a:rPr>
              <a:t>i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0</a:t>
            </a:r>
            <a:r>
              <a:rPr sz="1875" dirty="0"/>
              <a:t>; </a:t>
            </a:r>
            <a:r>
              <a:rPr sz="1875" dirty="0" err="1">
                <a:solidFill>
                  <a:srgbClr val="C8C8C8"/>
                </a:solidFill>
              </a:rPr>
              <a:t>i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&lt;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4</a:t>
            </a:r>
            <a:r>
              <a:rPr sz="1875" dirty="0"/>
              <a:t>; </a:t>
            </a:r>
            <a:r>
              <a:rPr sz="1875" dirty="0" err="1">
                <a:solidFill>
                  <a:srgbClr val="C8C8C8"/>
                </a:solidFill>
              </a:rPr>
              <a:t>i</a:t>
            </a:r>
            <a:r>
              <a:rPr sz="1875" dirty="0">
                <a:solidFill>
                  <a:srgbClr val="B4B4B4"/>
                </a:solidFill>
              </a:rPr>
              <a:t>++</a:t>
            </a:r>
            <a:r>
              <a:rPr sz="1875" dirty="0"/>
              <a:t>) 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</a:t>
            </a:r>
            <a:r>
              <a:rPr sz="1875" dirty="0">
                <a:solidFill>
                  <a:srgbClr val="569CD6"/>
                </a:solidFill>
              </a:rPr>
              <a:t>for</a:t>
            </a:r>
            <a:r>
              <a:rPr sz="1875" dirty="0"/>
              <a:t> (</a:t>
            </a:r>
            <a:r>
              <a:rPr sz="1875" dirty="0">
                <a:solidFill>
                  <a:srgbClr val="C8C8C8"/>
                </a:solidFill>
              </a:rPr>
              <a:t>j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0</a:t>
            </a:r>
            <a:r>
              <a:rPr sz="1875" dirty="0"/>
              <a:t>; </a:t>
            </a:r>
            <a:r>
              <a:rPr sz="1875" dirty="0">
                <a:solidFill>
                  <a:srgbClr val="C8C8C8"/>
                </a:solidFill>
              </a:rPr>
              <a:t>x</a:t>
            </a:r>
            <a:r>
              <a:rPr sz="1875" dirty="0"/>
              <a:t> </a:t>
            </a:r>
            <a:r>
              <a:rPr sz="1875" dirty="0">
                <a:solidFill>
                  <a:srgbClr val="B4B4B4"/>
                </a:solidFill>
              </a:rPr>
              <a:t>&lt;</a:t>
            </a:r>
            <a:r>
              <a:rPr sz="1875" dirty="0"/>
              <a:t> </a:t>
            </a:r>
            <a:r>
              <a:rPr sz="1875" dirty="0">
                <a:solidFill>
                  <a:srgbClr val="B5CEA8"/>
                </a:solidFill>
              </a:rPr>
              <a:t>4</a:t>
            </a:r>
            <a:r>
              <a:rPr sz="1875" dirty="0"/>
              <a:t>; </a:t>
            </a:r>
            <a:r>
              <a:rPr sz="1875" dirty="0">
                <a:solidFill>
                  <a:srgbClr val="C8C8C8"/>
                </a:solidFill>
              </a:rPr>
              <a:t>x</a:t>
            </a:r>
            <a:r>
              <a:rPr sz="1875" dirty="0">
                <a:solidFill>
                  <a:srgbClr val="B4B4B4"/>
                </a:solidFill>
              </a:rPr>
              <a:t>++</a:t>
            </a:r>
            <a:r>
              <a:rPr sz="1875" dirty="0"/>
              <a:t>){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 dirty="0"/>
              <a:t>    </a:t>
            </a:r>
            <a:r>
              <a:rPr sz="1875" dirty="0" err="1">
                <a:solidFill>
                  <a:srgbClr val="C8C8C8"/>
                </a:solidFill>
              </a:rPr>
              <a:t>tmp</a:t>
            </a:r>
            <a:r>
              <a:rPr sz="1875" dirty="0"/>
              <a:t>[</a:t>
            </a:r>
            <a:r>
              <a:rPr sz="1875" dirty="0" err="1">
                <a:solidFill>
                  <a:srgbClr val="C8C8C8"/>
                </a:solidFill>
              </a:rPr>
              <a:t>i</a:t>
            </a:r>
            <a:r>
              <a:rPr sz="1875" dirty="0"/>
              <a:t>][</a:t>
            </a:r>
            <a:r>
              <a:rPr sz="1875" dirty="0">
                <a:solidFill>
                  <a:srgbClr val="C8C8C8"/>
                </a:solidFill>
              </a:rPr>
              <a:t>j</a:t>
            </a:r>
            <a:r>
              <a:rPr sz="1875" dirty="0"/>
              <a:t>] </a:t>
            </a:r>
            <a:r>
              <a:rPr sz="1875" dirty="0">
                <a:solidFill>
                  <a:srgbClr val="B4B4B4"/>
                </a:solidFill>
              </a:rPr>
              <a:t>=</a:t>
            </a:r>
            <a:r>
              <a:rPr sz="1875" dirty="0"/>
              <a:t> 1.5*</a:t>
            </a:r>
            <a:r>
              <a:rPr sz="1875" dirty="0">
                <a:solidFill>
                  <a:srgbClr val="C8C8C8"/>
                </a:solidFill>
              </a:rPr>
              <a:t>a[</a:t>
            </a:r>
            <a:r>
              <a:rPr sz="1875" dirty="0" err="1">
                <a:solidFill>
                  <a:srgbClr val="C8C8C8"/>
                </a:solidFill>
              </a:rPr>
              <a:t>i,j</a:t>
            </a:r>
            <a:r>
              <a:rPr sz="1875" dirty="0">
                <a:solidFill>
                  <a:srgbClr val="C8C8C8"/>
                </a:solidFill>
              </a:rPr>
              <a:t>]</a:t>
            </a:r>
            <a:r>
              <a:rPr sz="1875" dirty="0"/>
              <a:t>;</a:t>
            </a:r>
          </a:p>
        </p:txBody>
      </p:sp>
      <p:sp>
        <p:nvSpPr>
          <p:cNvPr id="166" name="for (i = 0; i &lt; 4; i++) {…"/>
          <p:cNvSpPr txBox="1"/>
          <p:nvPr/>
        </p:nvSpPr>
        <p:spPr>
          <a:xfrm>
            <a:off x="4955018" y="1413341"/>
            <a:ext cx="3933769" cy="1769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>
                <a:solidFill>
                  <a:srgbClr val="569CD6"/>
                </a:solidFill>
              </a:rPr>
              <a:t>for</a:t>
            </a:r>
            <a:r>
              <a:rPr sz="1875"/>
              <a:t> (</a:t>
            </a:r>
            <a:r>
              <a:rPr sz="1875">
                <a:solidFill>
                  <a:srgbClr val="C8C8C8"/>
                </a:solidFill>
              </a:rPr>
              <a:t>i</a:t>
            </a:r>
            <a:r>
              <a:rPr sz="1875"/>
              <a:t> </a:t>
            </a:r>
            <a:r>
              <a:rPr sz="1875">
                <a:solidFill>
                  <a:srgbClr val="B4B4B4"/>
                </a:solidFill>
              </a:rPr>
              <a:t>=</a:t>
            </a:r>
            <a:r>
              <a:rPr sz="1875"/>
              <a:t> </a:t>
            </a:r>
            <a:r>
              <a:rPr sz="1875">
                <a:solidFill>
                  <a:srgbClr val="B5CEA8"/>
                </a:solidFill>
              </a:rPr>
              <a:t>0</a:t>
            </a:r>
            <a:r>
              <a:rPr sz="1875"/>
              <a:t>; </a:t>
            </a:r>
            <a:r>
              <a:rPr sz="1875">
                <a:solidFill>
                  <a:srgbClr val="C8C8C8"/>
                </a:solidFill>
              </a:rPr>
              <a:t>i</a:t>
            </a:r>
            <a:r>
              <a:rPr sz="1875"/>
              <a:t> </a:t>
            </a:r>
            <a:r>
              <a:rPr sz="1875">
                <a:solidFill>
                  <a:srgbClr val="B4B4B4"/>
                </a:solidFill>
              </a:rPr>
              <a:t>&lt;</a:t>
            </a:r>
            <a:r>
              <a:rPr sz="1875"/>
              <a:t> </a:t>
            </a:r>
            <a:r>
              <a:rPr sz="1875">
                <a:solidFill>
                  <a:srgbClr val="B5CEA8"/>
                </a:solidFill>
              </a:rPr>
              <a:t>4</a:t>
            </a:r>
            <a:r>
              <a:rPr sz="1875"/>
              <a:t>; </a:t>
            </a:r>
            <a:r>
              <a:rPr sz="1875">
                <a:solidFill>
                  <a:srgbClr val="C8C8C8"/>
                </a:solidFill>
              </a:rPr>
              <a:t>i</a:t>
            </a:r>
            <a:r>
              <a:rPr sz="1875">
                <a:solidFill>
                  <a:srgbClr val="B4B4B4"/>
                </a:solidFill>
              </a:rPr>
              <a:t>++</a:t>
            </a:r>
            <a:r>
              <a:rPr sz="1875"/>
              <a:t>) 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/>
              <a:t>  </a:t>
            </a:r>
            <a:r>
              <a:rPr sz="1875">
                <a:solidFill>
                  <a:srgbClr val="569CD6"/>
                </a:solidFill>
              </a:rPr>
              <a:t>for</a:t>
            </a:r>
            <a:r>
              <a:rPr sz="1875"/>
              <a:t> (</a:t>
            </a:r>
            <a:r>
              <a:rPr sz="1875">
                <a:solidFill>
                  <a:srgbClr val="C8C8C8"/>
                </a:solidFill>
              </a:rPr>
              <a:t>j</a:t>
            </a:r>
            <a:r>
              <a:rPr sz="1875"/>
              <a:t> </a:t>
            </a:r>
            <a:r>
              <a:rPr sz="1875">
                <a:solidFill>
                  <a:srgbClr val="B4B4B4"/>
                </a:solidFill>
              </a:rPr>
              <a:t>=</a:t>
            </a:r>
            <a:r>
              <a:rPr sz="1875"/>
              <a:t> </a:t>
            </a:r>
            <a:r>
              <a:rPr sz="1875">
                <a:solidFill>
                  <a:srgbClr val="B5CEA8"/>
                </a:solidFill>
              </a:rPr>
              <a:t>0</a:t>
            </a:r>
            <a:r>
              <a:rPr sz="1875"/>
              <a:t>; </a:t>
            </a:r>
            <a:r>
              <a:rPr sz="1875">
                <a:solidFill>
                  <a:srgbClr val="C8C8C8"/>
                </a:solidFill>
              </a:rPr>
              <a:t>x</a:t>
            </a:r>
            <a:r>
              <a:rPr sz="1875"/>
              <a:t> </a:t>
            </a:r>
            <a:r>
              <a:rPr sz="1875">
                <a:solidFill>
                  <a:srgbClr val="B4B4B4"/>
                </a:solidFill>
              </a:rPr>
              <a:t>&lt;</a:t>
            </a:r>
            <a:r>
              <a:rPr sz="1875"/>
              <a:t> </a:t>
            </a:r>
            <a:r>
              <a:rPr sz="1875">
                <a:solidFill>
                  <a:srgbClr val="B5CEA8"/>
                </a:solidFill>
              </a:rPr>
              <a:t>4</a:t>
            </a:r>
            <a:r>
              <a:rPr sz="1875"/>
              <a:t>; </a:t>
            </a:r>
            <a:r>
              <a:rPr sz="1875">
                <a:solidFill>
                  <a:srgbClr val="C8C8C8"/>
                </a:solidFill>
              </a:rPr>
              <a:t>x</a:t>
            </a:r>
            <a:r>
              <a:rPr sz="1875">
                <a:solidFill>
                  <a:srgbClr val="B4B4B4"/>
                </a:solidFill>
              </a:rPr>
              <a:t>++</a:t>
            </a:r>
            <a:r>
              <a:rPr sz="1875"/>
              <a:t>){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/>
              <a:t>    </a:t>
            </a:r>
            <a:r>
              <a:rPr sz="1875">
                <a:solidFill>
                  <a:srgbClr val="C8C8C8"/>
                </a:solidFill>
              </a:rPr>
              <a:t>b</a:t>
            </a:r>
            <a:r>
              <a:rPr sz="1875"/>
              <a:t>[</a:t>
            </a:r>
            <a:r>
              <a:rPr sz="1875">
                <a:solidFill>
                  <a:srgbClr val="C8C8C8"/>
                </a:solidFill>
              </a:rPr>
              <a:t>i</a:t>
            </a:r>
            <a:r>
              <a:rPr sz="1875"/>
              <a:t>][</a:t>
            </a:r>
            <a:r>
              <a:rPr sz="1875">
                <a:solidFill>
                  <a:srgbClr val="C8C8C8"/>
                </a:solidFill>
              </a:rPr>
              <a:t>j</a:t>
            </a:r>
            <a:r>
              <a:rPr sz="1875"/>
              <a:t>] </a:t>
            </a:r>
            <a:r>
              <a:rPr sz="1875">
                <a:solidFill>
                  <a:srgbClr val="B4B4B4"/>
                </a:solidFill>
              </a:rPr>
              <a:t>=</a:t>
            </a:r>
            <a:r>
              <a:rPr sz="1875"/>
              <a:t>  tmp</a:t>
            </a:r>
            <a:r>
              <a:rPr sz="1875">
                <a:solidFill>
                  <a:srgbClr val="C8C8C8"/>
                </a:solidFill>
              </a:rPr>
              <a:t>[i,j]+</a:t>
            </a:r>
            <a:r>
              <a:rPr sz="1875"/>
              <a:t> 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/>
              <a:t>               tmp</a:t>
            </a:r>
            <a:r>
              <a:rPr sz="1875">
                <a:solidFill>
                  <a:srgbClr val="C8C8C8"/>
                </a:solidFill>
              </a:rPr>
              <a:t>[i+1,j]+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/>
              <a:t>               tmp</a:t>
            </a:r>
            <a:r>
              <a:rPr sz="1875">
                <a:solidFill>
                  <a:srgbClr val="C8C8C8"/>
                </a:solidFill>
              </a:rPr>
              <a:t>[i,j+1]+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/>
              <a:t>               tmp</a:t>
            </a:r>
            <a:r>
              <a:rPr sz="1875">
                <a:solidFill>
                  <a:srgbClr val="C8C8C8"/>
                </a:solidFill>
              </a:rPr>
              <a:t>[i+1,j+1]</a:t>
            </a:r>
          </a:p>
        </p:txBody>
      </p:sp>
      <p:pic>
        <p:nvPicPr>
          <p:cNvPr id="167" name="lesson_08_compute_root.gif" descr="lesson_08_compute_root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77" y="3239460"/>
            <a:ext cx="4365332" cy="257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Producer"/>
          <p:cNvSpPr txBox="1"/>
          <p:nvPr/>
        </p:nvSpPr>
        <p:spPr>
          <a:xfrm>
            <a:off x="933491" y="515670"/>
            <a:ext cx="2524024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r>
              <a:rPr sz="6000" dirty="0">
                <a:latin typeface="Calibri" panose="020F0502020204030204" pitchFamily="34" charset="0"/>
                <a:cs typeface="Calibri" panose="020F0502020204030204" pitchFamily="34" charset="0"/>
              </a:rPr>
              <a:t>Producer</a:t>
            </a:r>
          </a:p>
        </p:txBody>
      </p:sp>
      <p:sp>
        <p:nvSpPr>
          <p:cNvPr id="169" name="Consumer"/>
          <p:cNvSpPr txBox="1"/>
          <p:nvPr/>
        </p:nvSpPr>
        <p:spPr>
          <a:xfrm>
            <a:off x="5571725" y="515670"/>
            <a:ext cx="2871427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r>
              <a:rPr sz="6000">
                <a:latin typeface="Calibri" panose="020F0502020204030204" pitchFamily="34" charset="0"/>
                <a:cs typeface="Calibri" panose="020F0502020204030204" pitchFamily="34" charset="0"/>
              </a:rPr>
              <a:t>Consumer</a:t>
            </a:r>
          </a:p>
        </p:txBody>
      </p:sp>
      <p:sp>
        <p:nvSpPr>
          <p:cNvPr id="170" name="Consumer…"/>
          <p:cNvSpPr txBox="1"/>
          <p:nvPr/>
        </p:nvSpPr>
        <p:spPr>
          <a:xfrm>
            <a:off x="392938" y="3405299"/>
            <a:ext cx="1130118" cy="142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Consumer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Loads: 80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Stores: 32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Mul : 16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default8.gif" descr="default8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3" y="1036658"/>
            <a:ext cx="8909504" cy="5256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for (i = 0; i &lt; 4; i++) {…"/>
          <p:cNvSpPr txBox="1"/>
          <p:nvPr/>
        </p:nvSpPr>
        <p:spPr>
          <a:xfrm>
            <a:off x="561578" y="1929887"/>
            <a:ext cx="4510850" cy="1769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>
                <a:solidFill>
                  <a:srgbClr val="569CD6"/>
                </a:solidFill>
              </a:rPr>
              <a:t>for</a:t>
            </a:r>
            <a:r>
              <a:rPr sz="1875"/>
              <a:t> (</a:t>
            </a:r>
            <a:r>
              <a:rPr sz="1875">
                <a:solidFill>
                  <a:srgbClr val="C8C8C8"/>
                </a:solidFill>
              </a:rPr>
              <a:t>i</a:t>
            </a:r>
            <a:r>
              <a:rPr sz="1875"/>
              <a:t> </a:t>
            </a:r>
            <a:r>
              <a:rPr sz="1875">
                <a:solidFill>
                  <a:srgbClr val="B4B4B4"/>
                </a:solidFill>
              </a:rPr>
              <a:t>=</a:t>
            </a:r>
            <a:r>
              <a:rPr sz="1875"/>
              <a:t> </a:t>
            </a:r>
            <a:r>
              <a:rPr sz="1875">
                <a:solidFill>
                  <a:srgbClr val="B5CEA8"/>
                </a:solidFill>
              </a:rPr>
              <a:t>0</a:t>
            </a:r>
            <a:r>
              <a:rPr sz="1875"/>
              <a:t>; </a:t>
            </a:r>
            <a:r>
              <a:rPr sz="1875">
                <a:solidFill>
                  <a:srgbClr val="C8C8C8"/>
                </a:solidFill>
              </a:rPr>
              <a:t>i</a:t>
            </a:r>
            <a:r>
              <a:rPr sz="1875"/>
              <a:t> </a:t>
            </a:r>
            <a:r>
              <a:rPr sz="1875">
                <a:solidFill>
                  <a:srgbClr val="B4B4B4"/>
                </a:solidFill>
              </a:rPr>
              <a:t>&lt;</a:t>
            </a:r>
            <a:r>
              <a:rPr sz="1875"/>
              <a:t> </a:t>
            </a:r>
            <a:r>
              <a:rPr sz="1875">
                <a:solidFill>
                  <a:srgbClr val="B5CEA8"/>
                </a:solidFill>
              </a:rPr>
              <a:t>4</a:t>
            </a:r>
            <a:r>
              <a:rPr sz="1875"/>
              <a:t>; </a:t>
            </a:r>
            <a:r>
              <a:rPr sz="1875">
                <a:solidFill>
                  <a:srgbClr val="C8C8C8"/>
                </a:solidFill>
              </a:rPr>
              <a:t>i</a:t>
            </a:r>
            <a:r>
              <a:rPr sz="1875">
                <a:solidFill>
                  <a:srgbClr val="B4B4B4"/>
                </a:solidFill>
              </a:rPr>
              <a:t>++</a:t>
            </a:r>
            <a:r>
              <a:rPr sz="1875"/>
              <a:t>) 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/>
              <a:t>  </a:t>
            </a:r>
            <a:r>
              <a:rPr sz="1875">
                <a:solidFill>
                  <a:srgbClr val="569CD6"/>
                </a:solidFill>
              </a:rPr>
              <a:t>for</a:t>
            </a:r>
            <a:r>
              <a:rPr sz="1875"/>
              <a:t> (</a:t>
            </a:r>
            <a:r>
              <a:rPr sz="1875">
                <a:solidFill>
                  <a:srgbClr val="C8C8C8"/>
                </a:solidFill>
              </a:rPr>
              <a:t>j</a:t>
            </a:r>
            <a:r>
              <a:rPr sz="1875"/>
              <a:t> </a:t>
            </a:r>
            <a:r>
              <a:rPr sz="1875">
                <a:solidFill>
                  <a:srgbClr val="B4B4B4"/>
                </a:solidFill>
              </a:rPr>
              <a:t>=</a:t>
            </a:r>
            <a:r>
              <a:rPr sz="1875"/>
              <a:t> </a:t>
            </a:r>
            <a:r>
              <a:rPr sz="1875">
                <a:solidFill>
                  <a:srgbClr val="B5CEA8"/>
                </a:solidFill>
              </a:rPr>
              <a:t>0</a:t>
            </a:r>
            <a:r>
              <a:rPr sz="1875"/>
              <a:t>; </a:t>
            </a:r>
            <a:r>
              <a:rPr sz="1875">
                <a:solidFill>
                  <a:srgbClr val="C8C8C8"/>
                </a:solidFill>
              </a:rPr>
              <a:t>x</a:t>
            </a:r>
            <a:r>
              <a:rPr sz="1875"/>
              <a:t> </a:t>
            </a:r>
            <a:r>
              <a:rPr sz="1875">
                <a:solidFill>
                  <a:srgbClr val="B4B4B4"/>
                </a:solidFill>
              </a:rPr>
              <a:t>&lt;</a:t>
            </a:r>
            <a:r>
              <a:rPr sz="1875"/>
              <a:t> </a:t>
            </a:r>
            <a:r>
              <a:rPr sz="1875">
                <a:solidFill>
                  <a:srgbClr val="B5CEA8"/>
                </a:solidFill>
              </a:rPr>
              <a:t>4</a:t>
            </a:r>
            <a:r>
              <a:rPr sz="1875"/>
              <a:t>; </a:t>
            </a:r>
            <a:r>
              <a:rPr sz="1875">
                <a:solidFill>
                  <a:srgbClr val="C8C8C8"/>
                </a:solidFill>
              </a:rPr>
              <a:t>x</a:t>
            </a:r>
            <a:r>
              <a:rPr sz="1875">
                <a:solidFill>
                  <a:srgbClr val="B4B4B4"/>
                </a:solidFill>
              </a:rPr>
              <a:t>++</a:t>
            </a:r>
            <a:r>
              <a:rPr sz="1875"/>
              <a:t>){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/>
              <a:t>    </a:t>
            </a:r>
            <a:r>
              <a:rPr sz="1875">
                <a:solidFill>
                  <a:srgbClr val="C8C8C8"/>
                </a:solidFill>
              </a:rPr>
              <a:t>b</a:t>
            </a:r>
            <a:r>
              <a:rPr sz="1875"/>
              <a:t>[</a:t>
            </a:r>
            <a:r>
              <a:rPr sz="1875">
                <a:solidFill>
                  <a:srgbClr val="C8C8C8"/>
                </a:solidFill>
              </a:rPr>
              <a:t>i</a:t>
            </a:r>
            <a:r>
              <a:rPr sz="1875"/>
              <a:t>][</a:t>
            </a:r>
            <a:r>
              <a:rPr sz="1875">
                <a:solidFill>
                  <a:srgbClr val="C8C8C8"/>
                </a:solidFill>
              </a:rPr>
              <a:t>j</a:t>
            </a:r>
            <a:r>
              <a:rPr sz="1875"/>
              <a:t>] </a:t>
            </a:r>
            <a:r>
              <a:rPr sz="1875">
                <a:solidFill>
                  <a:srgbClr val="B4B4B4"/>
                </a:solidFill>
              </a:rPr>
              <a:t>=</a:t>
            </a:r>
            <a:r>
              <a:rPr sz="1875"/>
              <a:t>  1.5*tmp</a:t>
            </a:r>
            <a:r>
              <a:rPr sz="1875">
                <a:solidFill>
                  <a:srgbClr val="C8C8C8"/>
                </a:solidFill>
              </a:rPr>
              <a:t>[i,j]+</a:t>
            </a:r>
            <a:r>
              <a:rPr sz="1875"/>
              <a:t> 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/>
              <a:t>               1.5*tmp</a:t>
            </a:r>
            <a:r>
              <a:rPr sz="1875">
                <a:solidFill>
                  <a:srgbClr val="C8C8C8"/>
                </a:solidFill>
              </a:rPr>
              <a:t>[I+1,j]+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/>
              <a:t>               1.5*tmp</a:t>
            </a:r>
            <a:r>
              <a:rPr sz="1875">
                <a:solidFill>
                  <a:srgbClr val="C8C8C8"/>
                </a:solidFill>
              </a:rPr>
              <a:t>[i,j+1]+</a:t>
            </a:r>
          </a:p>
          <a:p>
            <a:pPr defTabSz="171450">
              <a:defRPr sz="5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75"/>
              <a:t>               1.5*tmp</a:t>
            </a:r>
            <a:r>
              <a:rPr sz="1875">
                <a:solidFill>
                  <a:srgbClr val="C8C8C8"/>
                </a:solidFill>
              </a:rPr>
              <a:t>[I+1,j+1]</a:t>
            </a:r>
          </a:p>
        </p:txBody>
      </p:sp>
      <p:sp>
        <p:nvSpPr>
          <p:cNvPr id="174" name="Fused"/>
          <p:cNvSpPr txBox="1"/>
          <p:nvPr/>
        </p:nvSpPr>
        <p:spPr>
          <a:xfrm>
            <a:off x="3487250" y="753379"/>
            <a:ext cx="1352614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r>
              <a:rPr sz="5000" dirty="0">
                <a:latin typeface="Calibri" panose="020F0502020204030204" pitchFamily="34" charset="0"/>
                <a:cs typeface="Calibri" panose="020F0502020204030204" pitchFamily="34" charset="0"/>
              </a:rPr>
              <a:t>Fused</a:t>
            </a:r>
          </a:p>
        </p:txBody>
      </p:sp>
      <p:sp>
        <p:nvSpPr>
          <p:cNvPr id="175" name="Loads: 64…"/>
          <p:cNvSpPr txBox="1"/>
          <p:nvPr/>
        </p:nvSpPr>
        <p:spPr>
          <a:xfrm>
            <a:off x="608872" y="4175756"/>
            <a:ext cx="111569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Loads: 64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Stores: 16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Mul : 64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led Producer-Consumer"/>
          <p:cNvSpPr txBox="1"/>
          <p:nvPr/>
        </p:nvSpPr>
        <p:spPr>
          <a:xfrm>
            <a:off x="1217883" y="786600"/>
            <a:ext cx="5622565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r>
              <a:rPr sz="5000" dirty="0">
                <a:latin typeface="Calibri" panose="020F0502020204030204" pitchFamily="34" charset="0"/>
                <a:cs typeface="Calibri" panose="020F0502020204030204" pitchFamily="34" charset="0"/>
              </a:rPr>
              <a:t>Tiled Producer-Consumer</a:t>
            </a:r>
          </a:p>
        </p:txBody>
      </p:sp>
      <p:pic>
        <p:nvPicPr>
          <p:cNvPr id="178" name="lesson_08_tile.gif" descr="lesson_08_tile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18" y="2026904"/>
            <a:ext cx="6020645" cy="355218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Loads: 48…"/>
          <p:cNvSpPr txBox="1"/>
          <p:nvPr/>
        </p:nvSpPr>
        <p:spPr>
          <a:xfrm>
            <a:off x="226834" y="3951516"/>
            <a:ext cx="111569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Loads: 48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Stores: 32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/>
              <a:t>Mul : 16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dirty="0"/>
              <a:t>Two things hurt the performance of a cache:</a:t>
            </a:r>
          </a:p>
          <a:p>
            <a:pPr lvl="1"/>
            <a:r>
              <a:rPr lang="en-US" dirty="0"/>
              <a:t>Miss rate and miss penalty</a:t>
            </a:r>
          </a:p>
          <a:p>
            <a:pPr lvl="2"/>
            <a:endParaRPr lang="en-US" dirty="0"/>
          </a:p>
          <a:p>
            <a:pPr marL="342900" lvl="1" indent="-342900">
              <a:buSzPct val="60000"/>
              <a:buFont typeface="Wingdings" panose="05000000000000000000" pitchFamily="2" charset="2"/>
              <a:buChar char="v"/>
            </a:pPr>
            <a:r>
              <a:rPr lang="en-US" sz="2800" i="1" dirty="0"/>
              <a:t>Average Memory Access Time</a:t>
            </a:r>
            <a:r>
              <a:rPr lang="en-US" sz="2800" dirty="0"/>
              <a:t> (AMAT):  average time to access memory considering both hits and misses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AMAT = Hit time + Miss rate × Miss penalty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dirty="0"/>
              <a:t>(abbreviated AMAT = HT + MR × MP)</a:t>
            </a:r>
            <a:endParaRPr lang="en-US" b="1" dirty="0">
              <a:solidFill>
                <a:schemeClr val="accent2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99% hit rate can be </a:t>
            </a:r>
            <a:r>
              <a:rPr lang="en-US" b="1" dirty="0"/>
              <a:t>twice</a:t>
            </a:r>
            <a:r>
              <a:rPr lang="en-US" dirty="0"/>
              <a:t> as good as 97% hit rate!</a:t>
            </a:r>
          </a:p>
          <a:p>
            <a:pPr lvl="1"/>
            <a:r>
              <a:rPr lang="en-US" dirty="0"/>
              <a:t>Assume HT of 1 clock cycle and MP of 100 clock cycles</a:t>
            </a:r>
          </a:p>
          <a:p>
            <a:pPr lvl="1"/>
            <a:r>
              <a:rPr lang="en-US" dirty="0"/>
              <a:t>97%:  AMAT =</a:t>
            </a:r>
          </a:p>
          <a:p>
            <a:pPr lvl="1"/>
            <a:r>
              <a:rPr lang="en-US" dirty="0"/>
              <a:t>99%:  AMAT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Can we have more than one cache?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Why would we want to do that?</a:t>
            </a:r>
          </a:p>
          <a:p>
            <a:pPr lvl="1"/>
            <a:r>
              <a:rPr lang="en-US" dirty="0"/>
              <a:t>Avoid going to memory!</a:t>
            </a:r>
          </a:p>
          <a:p>
            <a:r>
              <a:rPr lang="en-US" dirty="0"/>
              <a:t>Typical performance numbers:</a:t>
            </a:r>
          </a:p>
          <a:p>
            <a:pPr lvl="1"/>
            <a:r>
              <a:rPr lang="en-US" dirty="0"/>
              <a:t>Miss Rate</a:t>
            </a:r>
          </a:p>
          <a:p>
            <a:pPr lvl="2"/>
            <a:r>
              <a:rPr lang="en-US" dirty="0"/>
              <a:t>L1 MR = </a:t>
            </a:r>
            <a:r>
              <a:rPr lang="en-GB" dirty="0"/>
              <a:t>3-10%</a:t>
            </a:r>
          </a:p>
          <a:p>
            <a:pPr lvl="2"/>
            <a:r>
              <a:rPr lang="en-GB" dirty="0"/>
              <a:t>L2 MR = Quite small (</a:t>
            </a:r>
            <a:r>
              <a:rPr lang="en-GB" i="1" dirty="0"/>
              <a:t>e.g.</a:t>
            </a:r>
            <a:r>
              <a:rPr lang="en-GB" dirty="0"/>
              <a:t> &lt; 1%), depending on parameters, etc.</a:t>
            </a:r>
          </a:p>
          <a:p>
            <a:pPr lvl="1"/>
            <a:r>
              <a:rPr lang="en-GB" dirty="0"/>
              <a:t>Hit Time</a:t>
            </a:r>
          </a:p>
          <a:p>
            <a:pPr lvl="2"/>
            <a:r>
              <a:rPr lang="en-GB" dirty="0"/>
              <a:t>L1 HT = 4 clock cycles</a:t>
            </a:r>
          </a:p>
          <a:p>
            <a:pPr lvl="2"/>
            <a:r>
              <a:rPr lang="en-GB" dirty="0"/>
              <a:t>L2 HT = 10 clock cycles</a:t>
            </a:r>
          </a:p>
          <a:p>
            <a:pPr lvl="1"/>
            <a:r>
              <a:rPr lang="en-GB" dirty="0"/>
              <a:t>Miss Penalty</a:t>
            </a:r>
          </a:p>
          <a:p>
            <a:pPr lvl="2"/>
            <a:r>
              <a:rPr lang="en-GB" dirty="0"/>
              <a:t>P = 50-200 cycles for missing in L2 &amp; going to main memory</a:t>
            </a:r>
          </a:p>
          <a:p>
            <a:pPr lvl="2"/>
            <a:r>
              <a:rPr lang="en-GB" dirty="0"/>
              <a:t>Trend: increasing!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5791" y="1426422"/>
            <a:ext cx="3618554" cy="667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FF"/>
                </a:solidFill>
                <a:latin typeface="Calibri" pitchFamily="34" charset="0"/>
              </a:rPr>
              <a:t>explicitly program-controlled 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(e.g. refer to exactly %t1, %</a:t>
            </a:r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t2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8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9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rapezoid 5"/>
          <p:cNvSpPr/>
          <p:nvPr>
            <p:custDataLst>
              <p:tags r:id="rId21"/>
            </p:custDataLst>
          </p:nvPr>
        </p:nvSpPr>
        <p:spPr bwMode="auto">
          <a:xfrm>
            <a:off x="2254251" y="2116667"/>
            <a:ext cx="4550833" cy="2540000"/>
          </a:xfrm>
          <a:prstGeom prst="trapezoid">
            <a:avLst>
              <a:gd name="adj" fmla="val 60833"/>
            </a:avLst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20774" y="2534264"/>
            <a:ext cx="3618554" cy="1000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program sees “memory”;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alibri" pitchFamily="34" charset="0"/>
              </a:rPr>
              <a:t>hardware manages caching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transparently</a:t>
            </a:r>
          </a:p>
        </p:txBody>
      </p:sp>
      <p:cxnSp>
        <p:nvCxnSpPr>
          <p:cNvPr id="5" name="Straight Arrow Connector 4"/>
          <p:cNvCxnSpPr>
            <a:stCxn id="35860" idx="1"/>
          </p:cNvCxnSpPr>
          <p:nvPr>
            <p:custDataLst>
              <p:tags r:id="rId23"/>
            </p:custDataLst>
          </p:nvPr>
        </p:nvCxnSpPr>
        <p:spPr bwMode="auto">
          <a:xfrm flipH="1">
            <a:off x="4938272" y="1760232"/>
            <a:ext cx="247519" cy="8163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9016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basics</a:t>
            </a:r>
          </a:p>
          <a:p>
            <a:r>
              <a:rPr lang="en-US" dirty="0"/>
              <a:t>Principle of locality</a:t>
            </a:r>
          </a:p>
          <a:p>
            <a:r>
              <a:rPr lang="en-US" dirty="0"/>
              <a:t>Memory hierarchies</a:t>
            </a:r>
          </a:p>
          <a:p>
            <a:r>
              <a:rPr lang="en-US" b="1" dirty="0">
                <a:solidFill>
                  <a:srgbClr val="4B2A85"/>
                </a:solidFill>
              </a:rPr>
              <a:t>Cache organization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Direct-mapped</a:t>
            </a:r>
            <a:r>
              <a:rPr lang="en-US" b="1" dirty="0">
                <a:solidFill>
                  <a:srgbClr val="4B2A85"/>
                </a:solidFill>
                <a:sym typeface="Wingdings"/>
              </a:rPr>
              <a:t> (</a:t>
            </a:r>
            <a:r>
              <a:rPr lang="en-US" b="1" i="1" dirty="0">
                <a:solidFill>
                  <a:srgbClr val="4B2A85"/>
                </a:solidFill>
                <a:sym typeface="Wingdings"/>
              </a:rPr>
              <a:t>sets</a:t>
            </a:r>
            <a:r>
              <a:rPr lang="en-US" b="1" dirty="0">
                <a:solidFill>
                  <a:srgbClr val="4B2A85"/>
                </a:solidFill>
                <a:sym typeface="Wingdings"/>
              </a:rPr>
              <a:t>;</a:t>
            </a:r>
            <a:r>
              <a:rPr lang="en-US" b="1" dirty="0">
                <a:solidFill>
                  <a:srgbClr val="4B2A85"/>
                </a:solidFill>
              </a:rPr>
              <a:t> index + tag)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Associativity (</a:t>
            </a:r>
            <a:r>
              <a:rPr lang="en-US" b="1" i="1" dirty="0">
                <a:solidFill>
                  <a:srgbClr val="4B2A85"/>
                </a:solidFill>
              </a:rPr>
              <a:t>ways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r>
              <a:rPr lang="en-US" dirty="0"/>
              <a:t>Replacement policy</a:t>
            </a:r>
          </a:p>
          <a:p>
            <a:pPr lvl="1"/>
            <a:r>
              <a:rPr lang="en-US" dirty="0"/>
              <a:t>Handling writes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</a:t>
            </a:r>
            <a:r>
              <a:rPr lang="en-GB" i="1" dirty="0">
                <a:solidFill>
                  <a:srgbClr val="008000"/>
                </a:solidFill>
              </a:rPr>
              <a:t>likely </a:t>
            </a:r>
            <a:br>
              <a:rPr lang="en-GB" dirty="0"/>
            </a:br>
            <a:r>
              <a:rPr lang="en-GB" dirty="0"/>
              <a:t>to be referenced again in the near future</a:t>
            </a: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Spatial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</a:t>
            </a:r>
            <a:r>
              <a:rPr lang="en-GB" i="1" dirty="0">
                <a:solidFill>
                  <a:srgbClr val="008000"/>
                </a:solidFill>
              </a:rPr>
              <a:t>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How do caches take advantage of this?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>
            <p:custDataLst>
              <p:tags r:id="rId10"/>
            </p:custDataLst>
          </p:nvPr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8013700" y="45836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64760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and Mem</a:t>
                </a:r>
              </a:p>
              <a:p>
                <a:pPr lvl="1"/>
                <a:r>
                  <a:rPr lang="en-US" dirty="0"/>
                  <a:t>Given in bytes and always a power of 2 (</a:t>
                </a:r>
                <a:r>
                  <a:rPr lang="en-US" i="1" dirty="0"/>
                  <a:t>e.g.</a:t>
                </a:r>
                <a:r>
                  <a:rPr lang="en-US" dirty="0"/>
                  <a:t> 64 B)</a:t>
                </a:r>
              </a:p>
              <a:p>
                <a:pPr lvl="1"/>
                <a:r>
                  <a:rPr lang="en-US" dirty="0"/>
                  <a:t>Blocks consist of adjacent bytes (differ in address by 1)</a:t>
                </a:r>
              </a:p>
              <a:p>
                <a:pPr lvl="2"/>
                <a:r>
                  <a:rPr lang="en-US" dirty="0"/>
                  <a:t>Spatial locality!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Offset field </a:t>
                </a:r>
              </a:p>
              <a:p>
                <a:pPr lvl="1"/>
                <a:r>
                  <a:rPr lang="en-US" dirty="0"/>
                  <a:t>Low-order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bits of address tell you which byte within a block</a:t>
                </a:r>
              </a:p>
              <a:p>
                <a:pPr lvl="2"/>
                <a:r>
                  <a:rPr lang="en-US" dirty="0"/>
                  <a:t>(address)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lowest bits of address</a:t>
                </a:r>
                <a:endParaRPr lang="en-US" b="1" dirty="0"/>
              </a:p>
              <a:p>
                <a:pPr lvl="1"/>
                <a:r>
                  <a:rPr lang="en-US" dirty="0"/>
                  <a:t>(address) modulo (# of bytes in a block)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blipFill rotWithShape="0">
                <a:blip r:embed="rId1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63040" y="5486400"/>
            <a:ext cx="6145392" cy="931639"/>
            <a:chOff x="438288" y="5760720"/>
            <a:chExt cx="6145392" cy="9316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60320" y="6035040"/>
              <a:ext cx="2743200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03520" y="6035040"/>
              <a:ext cx="1279902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Block Offset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7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1882" tIns="50941" rIns="101882" bIns="50941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  <a:p>
                  <a:pPr algn="ctr"/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(refers to byte in memory)</a:t>
                  </a:r>
                </a:p>
              </p:txBody>
            </p:sp>
          </mc:Choice>
          <mc:Fallback xmlns="">
            <p:sp>
              <p:nvSpPr>
                <p:cNvPr id="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54" t="-3704" b="-101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10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9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11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textbook uses “b” for offset bits</a:t>
            </a:r>
          </a:p>
        </p:txBody>
      </p:sp>
    </p:spTree>
    <p:extLst>
      <p:ext uri="{BB962C8B-B14F-4D97-AF65-F5344CB8AC3E}">
        <p14:creationId xmlns:p14="http://schemas.microsoft.com/office/powerpoint/2010/main" val="3019795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4040-5D9A-4814-6F07-181A6B6E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identify different blocks in cache?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964F-6F0C-A030-0BAC-493191E17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– 0 to N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alculate</a:t>
            </a:r>
            <a:r>
              <a:rPr lang="en-US" dirty="0"/>
              <a:t>(A[</a:t>
            </a:r>
            <a:r>
              <a:rPr lang="en-US" dirty="0" err="1"/>
              <a:t>i</a:t>
            </a:r>
            <a:r>
              <a:rPr lang="en-US" dirty="0"/>
              <a:t>])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90D64-046A-6518-EBC4-2D307DCA66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C6EF3-6544-4690-7F83-C989B3BB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4" y="3057524"/>
            <a:ext cx="3645197" cy="3364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626EDF-4C7A-5AAC-0A3B-0313F86442C2}"/>
              </a:ext>
            </a:extLst>
          </p:cNvPr>
          <p:cNvSpPr/>
          <p:nvPr/>
        </p:nvSpPr>
        <p:spPr>
          <a:xfrm>
            <a:off x="4183739" y="1215002"/>
            <a:ext cx="4960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= 0 – 0x000000      Block: 0000</a:t>
            </a:r>
          </a:p>
          <a:p>
            <a:r>
              <a:rPr lang="en-US" sz="2400" dirty="0"/>
              <a:t>I = 1 -  0x000004      Block: 0001</a:t>
            </a:r>
          </a:p>
          <a:p>
            <a:r>
              <a:rPr lang="en-US" sz="2400" dirty="0"/>
              <a:t>I = 1 -  0x000008      Block: 0002</a:t>
            </a:r>
          </a:p>
          <a:p>
            <a:r>
              <a:rPr lang="en-US" sz="2400" dirty="0"/>
              <a:t>……………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D9BCCC-BD9B-3858-0C36-A4EF6FD45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0909"/>
              </p:ext>
            </p:extLst>
          </p:nvPr>
        </p:nvGraphicFramePr>
        <p:xfrm>
          <a:off x="6071888" y="3291840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30B256-563F-0F78-6443-DD55834A3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10783"/>
              </p:ext>
            </p:extLst>
          </p:nvPr>
        </p:nvGraphicFramePr>
        <p:xfrm>
          <a:off x="6097646" y="3680356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B36F95-DFF8-6707-0604-C6C3BEE82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60291"/>
              </p:ext>
            </p:extLst>
          </p:nvPr>
        </p:nvGraphicFramePr>
        <p:xfrm>
          <a:off x="6097646" y="4086450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1E8FC2-E9D0-314B-E34D-2BEE6B33A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229186"/>
              </p:ext>
            </p:extLst>
          </p:nvPr>
        </p:nvGraphicFramePr>
        <p:xfrm>
          <a:off x="6108377" y="4522188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86EFD6-9BF9-3F0C-0A20-9BC4C7F1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73769"/>
              </p:ext>
            </p:extLst>
          </p:nvPr>
        </p:nvGraphicFramePr>
        <p:xfrm>
          <a:off x="4572000" y="5611939"/>
          <a:ext cx="3962400" cy="107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24388809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55688432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427738862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6942662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29590489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33639166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1655063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406901989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92548056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71551954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304477168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1823090133"/>
                    </a:ext>
                  </a:extLst>
                </a:gridCol>
              </a:tblGrid>
              <a:tr h="107219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A4C1A08-D452-8234-BA02-3527879F19F1}"/>
              </a:ext>
            </a:extLst>
          </p:cNvPr>
          <p:cNvSpPr/>
          <p:nvPr/>
        </p:nvSpPr>
        <p:spPr>
          <a:xfrm>
            <a:off x="5197079" y="5205845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Main Memory (64bytes, 16 blocks)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EAD158-AA91-9204-4C5F-099E02801358}"/>
              </a:ext>
            </a:extLst>
          </p:cNvPr>
          <p:cNvSpPr/>
          <p:nvPr/>
        </p:nvSpPr>
        <p:spPr>
          <a:xfrm>
            <a:off x="6345521" y="2872858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Cache (16 bytes, 4 blocks)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45A385-8523-2C68-153E-0A42275D273C}"/>
              </a:ext>
            </a:extLst>
          </p:cNvPr>
          <p:cNvSpPr/>
          <p:nvPr/>
        </p:nvSpPr>
        <p:spPr bwMode="auto">
          <a:xfrm>
            <a:off x="492518" y="4292731"/>
            <a:ext cx="3814518" cy="73323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Tags Differentiate Blocks in Cache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10000" y="507894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Tag = rest of address 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bits =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i="1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Check this during a cache lookup</a:t>
                </a:r>
              </a:p>
              <a:p>
                <a:endParaRPr lang="en-US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0" y="5078940"/>
                <a:ext cx="5029200" cy="2743200"/>
              </a:xfrm>
              <a:blipFill>
                <a:blip r:embed="rId5"/>
                <a:stretch>
                  <a:fillRect l="-1515"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96295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E8B60A-7F66-680A-11FF-662D253FD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07443"/>
              </p:ext>
            </p:extLst>
          </p:nvPr>
        </p:nvGraphicFramePr>
        <p:xfrm>
          <a:off x="5221882" y="1914854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7FCD7E-FF8E-7433-5C9A-6C855249018F}"/>
              </a:ext>
            </a:extLst>
          </p:cNvPr>
          <p:cNvGraphicFramePr>
            <a:graphicFrameLocks noGrp="1"/>
          </p:cNvGraphicFramePr>
          <p:nvPr/>
        </p:nvGraphicFramePr>
        <p:xfrm>
          <a:off x="5247640" y="2303370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745050-76E2-C149-4A26-A47298F45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62423"/>
              </p:ext>
            </p:extLst>
          </p:nvPr>
        </p:nvGraphicFramePr>
        <p:xfrm>
          <a:off x="5247640" y="2709464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17C9C08-3636-F1C3-6C39-2F682E8AE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35321"/>
              </p:ext>
            </p:extLst>
          </p:nvPr>
        </p:nvGraphicFramePr>
        <p:xfrm>
          <a:off x="5258371" y="3145202"/>
          <a:ext cx="128016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316800717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368749799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83953692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16108051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052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725310C-FDC8-8FE6-8028-0B2D3C6E628E}"/>
              </a:ext>
            </a:extLst>
          </p:cNvPr>
          <p:cNvSpPr/>
          <p:nvPr/>
        </p:nvSpPr>
        <p:spPr>
          <a:xfrm>
            <a:off x="4414413" y="186734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A9EB2C-FFCB-FD99-2471-493A593A1E4A}"/>
              </a:ext>
            </a:extLst>
          </p:cNvPr>
          <p:cNvSpPr/>
          <p:nvPr/>
        </p:nvSpPr>
        <p:spPr>
          <a:xfrm>
            <a:off x="4427292" y="231268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A75B30-FCAD-0F61-2B43-36300714D11F}"/>
              </a:ext>
            </a:extLst>
          </p:cNvPr>
          <p:cNvSpPr/>
          <p:nvPr/>
        </p:nvSpPr>
        <p:spPr>
          <a:xfrm>
            <a:off x="4440171" y="272168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852E32-EF2C-4850-9955-029D86F74B64}"/>
              </a:ext>
            </a:extLst>
          </p:cNvPr>
          <p:cNvSpPr/>
          <p:nvPr/>
        </p:nvSpPr>
        <p:spPr>
          <a:xfrm>
            <a:off x="4438023" y="313068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012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Tags Differentiate Blocks in Same Index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Tag = rest of address 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bits =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i="1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Check this during a cache lookup</a:t>
                </a:r>
              </a:p>
              <a:p>
                <a:endParaRPr lang="en-US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>
                <a:blip r:embed="rId9"/>
                <a:stretch>
                  <a:fillRect l="-1259"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8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/>
              <a:t>Example Placement</a:t>
            </a:r>
          </a:p>
        </p:txBody>
      </p:sp>
      <p:sp>
        <p:nvSpPr>
          <p:cNvPr id="54276" name="Rectangle 10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554480"/>
          </a:xfrm>
        </p:spPr>
        <p:txBody>
          <a:bodyPr/>
          <a:lstStyle/>
          <a:p>
            <a:pPr marL="307718" indent="-307718" defTabSz="820583"/>
            <a:r>
              <a:rPr lang="en-US" dirty="0">
                <a:latin typeface="Calibri" charset="0"/>
                <a:ea typeface="Calibri" charset="0"/>
                <a:cs typeface="Calibri" charset="0"/>
              </a:rPr>
              <a:t>Where would data from address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0x1833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be placed?</a:t>
            </a:r>
            <a:endParaRPr lang="en-US" sz="36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14042" lvl="1" indent="-307718" defTabSz="820583"/>
            <a:r>
              <a:rPr lang="en-US" dirty="0">
                <a:latin typeface="Calibri" charset="0"/>
                <a:ea typeface="Calibri" charset="0"/>
                <a:cs typeface="Calibri" charset="0"/>
              </a:rPr>
              <a:t>Binary: 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0b 0001 1000 0011 0011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>
                <p:custDataLst>
                  <p:tags r:id="rId4"/>
                </p:custDataLst>
              </p:nvPr>
            </p:nvSpPr>
            <p:spPr>
              <a:xfrm>
                <a:off x="151249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51249" y="3687087"/>
                <a:ext cx="1691640" cy="369332"/>
              </a:xfrm>
              <a:prstGeom prst="rect">
                <a:avLst/>
              </a:prstGeom>
              <a:blipFill>
                <a:blip r:embed="rId1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6583680" y="457200"/>
          <a:ext cx="2170566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7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block size: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capacity: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blocks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address: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bits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74611"/>
              </p:ext>
            </p:extLst>
          </p:nvPr>
        </p:nvGraphicFramePr>
        <p:xfrm>
          <a:off x="193381" y="4336633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0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554" y="3987535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norm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Direct-mapped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45161"/>
              </p:ext>
            </p:extLst>
          </p:nvPr>
        </p:nvGraphicFramePr>
        <p:xfrm>
          <a:off x="2321828" y="4336633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78455"/>
              </p:ext>
            </p:extLst>
          </p:nvPr>
        </p:nvGraphicFramePr>
        <p:xfrm>
          <a:off x="4442568" y="4331540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3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92572" y="3992388"/>
            <a:ext cx="169164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2-way set associative</a:t>
            </a:r>
          </a:p>
        </p:txBody>
      </p:sp>
      <p:sp>
        <p:nvSpPr>
          <p:cNvPr id="64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0" y="3982442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4-way set associative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63040" y="2560320"/>
            <a:ext cx="6217920" cy="732383"/>
            <a:chOff x="1645920" y="2194560"/>
            <a:chExt cx="6217920" cy="732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7"/>
                <p:cNvSpPr txBox="1"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5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t="-13333" r="-4727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 fontScale="85000" lnSpcReduction="10000"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blipFill>
                  <a:blip r:embed="rId27"/>
                  <a:stretch>
                    <a:fillRect t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421272" y="2194560"/>
                  <a:ext cx="12041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endParaRPr lang="en-US" b="1" i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1272" y="2194560"/>
                  <a:ext cx="1204176" cy="36933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>
                <p:custDataLst>
                  <p:tags r:id="rId8"/>
                </p:custDataLst>
              </p:nvPr>
            </p:nvSpPr>
            <p:spPr>
              <a:xfrm>
                <a:off x="2339919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2339919" y="3687087"/>
                <a:ext cx="1691640" cy="369332"/>
              </a:xfrm>
              <a:prstGeom prst="rect">
                <a:avLst/>
              </a:prstGeom>
              <a:blipFill>
                <a:blip r:embed="rId30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>
                <p:custDataLst>
                  <p:tags r:id="rId9"/>
                </p:custDataLst>
              </p:nvPr>
            </p:nvSpPr>
            <p:spPr>
              <a:xfrm>
                <a:off x="4466597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466597" y="3687087"/>
                <a:ext cx="1691640" cy="369332"/>
              </a:xfrm>
              <a:prstGeom prst="rect">
                <a:avLst/>
              </a:prstGeom>
              <a:blipFill>
                <a:blip r:embed="rId31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5C38550-2058-0B37-6767-1311D061B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08026"/>
              </p:ext>
            </p:extLst>
          </p:nvPr>
        </p:nvGraphicFramePr>
        <p:xfrm>
          <a:off x="6667841" y="4339860"/>
          <a:ext cx="186725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Text Box 33">
            <a:extLst>
              <a:ext uri="{FF2B5EF4-FFF2-40B4-BE49-F238E27FC236}">
                <a16:creationId xmlns:a16="http://schemas.microsoft.com/office/drawing/2014/main" id="{DF6A8AB7-2480-ACA2-7E91-82FE64B1C345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75172" y="3967416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Fully associative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B49C4F2-1D87-0393-44DC-3DD9A9903EC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769769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0 </a:t>
                </a: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B49C4F2-1D87-0393-44DC-3DD9A9903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769769" y="3687087"/>
                <a:ext cx="1691640" cy="369332"/>
              </a:xfrm>
              <a:prstGeom prst="rect">
                <a:avLst/>
              </a:prstGeom>
              <a:blipFill>
                <a:blip r:embed="rId32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39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5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5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5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5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5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3483864" y="4023360"/>
            <a:ext cx="365760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7"/>
            </p:custDataLst>
          </p:nvPr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5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5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>
              <p:custDataLst>
                <p:tags r:id="rId5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5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>
            <p:custDataLst>
              <p:tags r:id="rId8"/>
            </p:custDataLst>
          </p:nvPr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4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4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4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>
              <p:custDataLst>
                <p:tags r:id="rId4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4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>
            <p:custDataLst>
              <p:tags r:id="rId9"/>
            </p:custDataLst>
          </p:nvPr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4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4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4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4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>
            <p:custDataLst>
              <p:tags r:id="rId10"/>
            </p:custDataLst>
          </p:nvPr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2"/>
            </p:custDataLst>
          </p:nvPr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3"/>
            </p:custDataLst>
          </p:nvPr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14"/>
            </p:custDataLst>
          </p:nvPr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15"/>
            </p:custDataLst>
          </p:nvPr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-1</a:t>
            </a:r>
          </a:p>
        </p:txBody>
      </p:sp>
      <p:sp>
        <p:nvSpPr>
          <p:cNvPr id="69" name="Rectangle 68"/>
          <p:cNvSpPr/>
          <p:nvPr>
            <p:custDataLst>
              <p:tags r:id="rId16"/>
            </p:custDataLst>
          </p:nvPr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7"/>
            </p:custDataLst>
          </p:nvPr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18"/>
            </p:custDataLst>
          </p:nvPr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19"/>
            </p:custDataLst>
          </p:nvPr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Calibri" pitchFamily="34" charset="0"/>
              </a:rPr>
              <a:t>v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blipFill rotWithShape="0">
                <a:blip r:embed="rId6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blipFill rotWithShape="0">
                <a:blip r:embed="rId64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blipFill rotWithShape="0">
                <a:blip r:embed="rId66"/>
                <a:stretch>
                  <a:fillRect t="-14894" r="-870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>
            <p:custDataLst>
              <p:tags r:id="rId24"/>
            </p:custDataLst>
          </p:nvPr>
        </p:nvSpPr>
        <p:spPr>
          <a:xfrm>
            <a:off x="6169842" y="2513390"/>
            <a:ext cx="284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byte in memory:</a:t>
            </a:r>
          </a:p>
        </p:txBody>
      </p:sp>
      <p:sp>
        <p:nvSpPr>
          <p:cNvPr id="58" name="AutoShape 16"/>
          <p:cNvSpPr>
            <a:spLocks/>
          </p:cNvSpPr>
          <p:nvPr>
            <p:custDataLst>
              <p:tags r:id="rId25"/>
            </p:custDataLst>
          </p:nvPr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>
            <p:custDataLst>
              <p:tags r:id="rId26"/>
            </p:custDataLst>
          </p:nvPr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>
            <p:custDataLst>
              <p:tags r:id="rId29"/>
            </p:custDataLst>
          </p:nvPr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>
            <p:custDataLst>
              <p:tags r:id="rId30"/>
            </p:custDataLst>
          </p:nvPr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>
            <p:custDataLst>
              <p:tags r:id="rId31"/>
            </p:custDataLst>
          </p:nvPr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>
            <p:custDataLst>
              <p:tags r:id="rId32"/>
            </p:custDataLst>
          </p:nvPr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>
            <p:custDataLst>
              <p:tags r:id="rId33"/>
            </p:custDataLst>
          </p:nvPr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>
            <p:custDataLst>
              <p:tags r:id="rId34"/>
            </p:custDataLst>
          </p:nvPr>
        </p:nvSpPr>
        <p:spPr>
          <a:xfrm>
            <a:off x="6311007" y="531674"/>
            <a:ext cx="258699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is valid and has 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matching tag: hit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  <p:sp>
        <p:nvSpPr>
          <p:cNvPr id="61" name="TextBox 60"/>
          <p:cNvSpPr txBox="1"/>
          <p:nvPr>
            <p:custDataLst>
              <p:tags r:id="rId35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valid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blipFill rotWithShape="0">
                <a:blip r:embed="rId68"/>
                <a:stretch>
                  <a:fillRect t="-5128" r="-4167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blipFill rotWithShape="0">
                <a:blip r:embed="rId70"/>
                <a:stretch>
                  <a:fillRect t="-7576" r="-139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blipFill rotWithShape="0">
                <a:blip r:embed="rId7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027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63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6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4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cxnSp>
        <p:nvCxnSpPr>
          <p:cNvPr id="125" name="Straight Connector 124"/>
          <p:cNvCxnSpPr/>
          <p:nvPr>
            <p:custDataLst>
              <p:tags r:id="rId4"/>
            </p:custDataLst>
          </p:nvPr>
        </p:nvCxnSpPr>
        <p:spPr bwMode="auto">
          <a:xfrm>
            <a:off x="3264408" y="4617720"/>
            <a:ext cx="365760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66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68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7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8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9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4"/>
          <p:cNvGrpSpPr/>
          <p:nvPr>
            <p:custDataLst>
              <p:tags r:id="rId10"/>
            </p:custDataLst>
          </p:nvPr>
        </p:nvGrpSpPr>
        <p:grpSpPr>
          <a:xfrm>
            <a:off x="1524000" y="3810000"/>
            <a:ext cx="3848288" cy="533400"/>
            <a:chOff x="1714312" y="5562600"/>
            <a:chExt cx="3848288" cy="533400"/>
          </a:xfrm>
        </p:grpSpPr>
        <p:sp>
          <p:nvSpPr>
            <p:cNvPr id="132" name="Rectangle 131"/>
            <p:cNvSpPr/>
            <p:nvPr>
              <p:custDataLst>
                <p:tags r:id="rId50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>
              <p:custDataLst>
                <p:tags r:id="rId51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4" name="Rectangle 133"/>
            <p:cNvSpPr/>
            <p:nvPr>
              <p:custDataLst>
                <p:tags r:id="rId52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134"/>
            <p:cNvSpPr/>
            <p:nvPr>
              <p:custDataLst>
                <p:tags r:id="rId53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36" name="Rectangle 135"/>
            <p:cNvSpPr/>
            <p:nvPr>
              <p:custDataLst>
                <p:tags r:id="rId54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39" name="Rectangle 138"/>
            <p:cNvSpPr/>
            <p:nvPr>
              <p:custDataLst>
                <p:tags r:id="rId55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40" name="Rectangle 139"/>
            <p:cNvSpPr/>
            <p:nvPr>
              <p:custDataLst>
                <p:tags r:id="rId56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41" name="Rectangle 140"/>
            <p:cNvSpPr/>
            <p:nvPr>
              <p:custDataLst>
                <p:tags r:id="rId57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42" name="Rectangle 141"/>
            <p:cNvSpPr/>
            <p:nvPr>
              <p:custDataLst>
                <p:tags r:id="rId58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43" name="Rectangle 142"/>
            <p:cNvSpPr/>
            <p:nvPr>
              <p:custDataLst>
                <p:tags r:id="rId59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44" name="Rectangle 143"/>
            <p:cNvSpPr/>
            <p:nvPr>
              <p:custDataLst>
                <p:tags r:id="rId60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4" name="Group 145"/>
          <p:cNvGrpSpPr/>
          <p:nvPr>
            <p:custDataLst>
              <p:tags r:id="rId11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3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4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4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4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4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4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4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4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4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4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4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5" name="Group 157"/>
          <p:cNvGrpSpPr/>
          <p:nvPr>
            <p:custDataLst>
              <p:tags r:id="rId12"/>
            </p:custDataLst>
          </p:nvPr>
        </p:nvGrpSpPr>
        <p:grpSpPr>
          <a:xfrm>
            <a:off x="1524000" y="2438400"/>
            <a:ext cx="3848288" cy="533400"/>
            <a:chOff x="1714312" y="5562600"/>
            <a:chExt cx="3848288" cy="533400"/>
          </a:xfrm>
        </p:grpSpPr>
        <p:sp>
          <p:nvSpPr>
            <p:cNvPr id="159" name="Rectangle 158"/>
            <p:cNvSpPr/>
            <p:nvPr>
              <p:custDataLst>
                <p:tags r:id="rId28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60" name="Rectangle 159"/>
            <p:cNvSpPr/>
            <p:nvPr>
              <p:custDataLst>
                <p:tags r:id="rId29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1" name="Rectangle 160"/>
            <p:cNvSpPr/>
            <p:nvPr>
              <p:custDataLst>
                <p:tags r:id="rId30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2" name="Rectangle 161"/>
            <p:cNvSpPr/>
            <p:nvPr>
              <p:custDataLst>
                <p:tags r:id="rId31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63" name="Rectangle 162"/>
            <p:cNvSpPr/>
            <p:nvPr>
              <p:custDataLst>
                <p:tags r:id="rId32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64" name="Rectangle 163"/>
            <p:cNvSpPr/>
            <p:nvPr>
              <p:custDataLst>
                <p:tags r:id="rId33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65" name="Rectangle 164"/>
            <p:cNvSpPr/>
            <p:nvPr>
              <p:custDataLst>
                <p:tags r:id="rId34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66" name="Rectangle 165"/>
            <p:cNvSpPr/>
            <p:nvPr>
              <p:custDataLst>
                <p:tags r:id="rId35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67" name="Rectangle 166"/>
            <p:cNvSpPr/>
            <p:nvPr>
              <p:custDataLst>
                <p:tags r:id="rId36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68" name="Rectangle 167"/>
            <p:cNvSpPr/>
            <p:nvPr>
              <p:custDataLst>
                <p:tags r:id="rId37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69" name="Rectangle 168"/>
            <p:cNvSpPr/>
            <p:nvPr>
              <p:custDataLst>
                <p:tags r:id="rId38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169"/>
          <p:cNvGrpSpPr/>
          <p:nvPr>
            <p:custDataLst>
              <p:tags r:id="rId13"/>
            </p:custDataLst>
          </p:nvPr>
        </p:nvGrpSpPr>
        <p:grpSpPr>
          <a:xfrm>
            <a:off x="1524000" y="4876800"/>
            <a:ext cx="3848288" cy="533400"/>
            <a:chOff x="1714312" y="5562600"/>
            <a:chExt cx="3848288" cy="533400"/>
          </a:xfrm>
        </p:grpSpPr>
        <p:sp>
          <p:nvSpPr>
            <p:cNvPr id="171" name="Rectangle 170"/>
            <p:cNvSpPr/>
            <p:nvPr>
              <p:custDataLst>
                <p:tags r:id="rId17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72" name="Rectangle 171"/>
            <p:cNvSpPr/>
            <p:nvPr>
              <p:custDataLst>
                <p:tags r:id="rId18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3" name="Rectangle 172"/>
            <p:cNvSpPr/>
            <p:nvPr>
              <p:custDataLst>
                <p:tags r:id="rId19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74" name="Rectangle 173"/>
            <p:cNvSpPr/>
            <p:nvPr>
              <p:custDataLst>
                <p:tags r:id="rId20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5" name="Rectangle 174"/>
            <p:cNvSpPr/>
            <p:nvPr>
              <p:custDataLst>
                <p:tags r:id="rId21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76" name="Rectangle 175"/>
            <p:cNvSpPr/>
            <p:nvPr>
              <p:custDataLst>
                <p:tags r:id="rId22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77" name="Rectangle 176"/>
            <p:cNvSpPr/>
            <p:nvPr>
              <p:custDataLst>
                <p:tags r:id="rId23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78" name="Rectangle 177"/>
            <p:cNvSpPr/>
            <p:nvPr>
              <p:custDataLst>
                <p:tags r:id="rId24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79" name="Rectangle 178"/>
            <p:cNvSpPr/>
            <p:nvPr>
              <p:custDataLst>
                <p:tags r:id="rId25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0" name="Rectangle 179"/>
            <p:cNvSpPr/>
            <p:nvPr>
              <p:custDataLst>
                <p:tags r:id="rId26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1" name="Rectangle 180"/>
            <p:cNvSpPr/>
            <p:nvPr>
              <p:custDataLst>
                <p:tags r:id="rId27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>
            <p:custDataLst>
              <p:tags r:id="rId15"/>
            </p:custDataLst>
          </p:nvPr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0" y="3703320"/>
                <a:ext cx="1290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itchFamily="34" charset="0"/>
                  </a:rPr>
                  <a:t> sets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0" y="3703320"/>
                <a:ext cx="1290610" cy="400110"/>
              </a:xfrm>
              <a:prstGeom prst="rect">
                <a:avLst/>
              </a:prstGeom>
              <a:blipFill rotWithShape="0">
                <a:blip r:embed="rId70"/>
                <a:stretch>
                  <a:fillRect t="-9231" r="-330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4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29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0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3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6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17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18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19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0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1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2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3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4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5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6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>
            <p:custDataLst>
              <p:tags r:id="rId14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4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5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2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3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3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35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2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2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2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>
            <p:custDataLst>
              <p:tags r:id="rId14"/>
            </p:custDataLst>
          </p:nvPr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5"/>
            </p:custDataLst>
          </p:nvPr>
        </p:nvSpPr>
        <p:spPr>
          <a:xfrm>
            <a:off x="3814641" y="4648200"/>
            <a:ext cx="17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B) is here</a:t>
            </a:r>
          </a:p>
        </p:txBody>
      </p:sp>
      <p:sp>
        <p:nvSpPr>
          <p:cNvPr id="28" name="TextBox 27"/>
          <p:cNvSpPr txBox="1"/>
          <p:nvPr>
            <p:custDataLst>
              <p:tags r:id="rId16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>
            <p:custDataLst>
              <p:tags r:id="rId17"/>
            </p:custDataLst>
          </p:nvPr>
        </p:nvSpPr>
        <p:spPr>
          <a:xfrm>
            <a:off x="457200" y="5715000"/>
            <a:ext cx="659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match?</a:t>
            </a:r>
            <a:r>
              <a:rPr lang="en-US" dirty="0">
                <a:latin typeface="Calibri" pitchFamily="34" charset="0"/>
              </a:rPr>
              <a:t> Then old line gets evicted and replaced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419654" y="4779390"/>
            <a:ext cx="2026762" cy="716437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This is why we </a:t>
            </a: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want alignment!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7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09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110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Slide Number Placeholder 13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125" name="Straight Connector 124"/>
          <p:cNvCxnSpPr/>
          <p:nvPr>
            <p:custDataLst>
              <p:tags r:id="rId3"/>
            </p:custDataLst>
          </p:nvPr>
        </p:nvCxnSpPr>
        <p:spPr bwMode="auto">
          <a:xfrm>
            <a:off x="3822192" y="4800600"/>
            <a:ext cx="365760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112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7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79248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grpSp>
        <p:nvGrpSpPr>
          <p:cNvPr id="150" name="Group 149"/>
          <p:cNvGrpSpPr/>
          <p:nvPr>
            <p:custDataLst>
              <p:tags r:id="rId10"/>
            </p:custDataLst>
          </p:nvPr>
        </p:nvGrpSpPr>
        <p:grpSpPr>
          <a:xfrm>
            <a:off x="457200" y="2514600"/>
            <a:ext cx="7086600" cy="612843"/>
            <a:chOff x="457200" y="2514600"/>
            <a:chExt cx="7086600" cy="612843"/>
          </a:xfrm>
        </p:grpSpPr>
        <p:sp>
          <p:nvSpPr>
            <p:cNvPr id="73" name="Rectangle 72"/>
            <p:cNvSpPr/>
            <p:nvPr>
              <p:custDataLst>
                <p:tags r:id="rId84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87" name="Rectangle 86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88" name="Rectangle 87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89" name="Rectangle 88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0" name="Rectangle 89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1" name="Rectangle 90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92" name="Rectangle 91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93" name="Rectangle 92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94" name="Rectangle 93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95" name="Rectangle 94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96" name="Rectangle 95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97" name="Rectangle 96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38" name="Rectangle 137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39" name="Rectangle 138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40" name="Rectangle 139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41" name="Rectangle 140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42" name="Rectangle 141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43" name="Rectangle 142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44" name="Rectangle 14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45" name="Rectangle 14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47" name="Rectangle 14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48" name="Rectangle 14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49" name="Rectangle 14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51" name="Group 150"/>
          <p:cNvGrpSpPr/>
          <p:nvPr>
            <p:custDataLst>
              <p:tags r:id="rId11"/>
            </p:custDataLst>
          </p:nvPr>
        </p:nvGrpSpPr>
        <p:grpSpPr>
          <a:xfrm>
            <a:off x="456328" y="3203501"/>
            <a:ext cx="7086600" cy="612843"/>
            <a:chOff x="457200" y="2514600"/>
            <a:chExt cx="7086600" cy="612843"/>
          </a:xfrm>
        </p:grpSpPr>
        <p:sp>
          <p:nvSpPr>
            <p:cNvPr id="152" name="Rectangle 151"/>
            <p:cNvSpPr/>
            <p:nvPr>
              <p:custDataLst>
                <p:tags r:id="rId6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53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167" name="Rectangle 166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68" name="Rectangle 167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69" name="Rectangle 16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71" name="Rectangle 170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72" name="Rectangle 171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73" name="Rectangle 172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74" name="Rectangle 173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75" name="Rectangle 174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76" name="Rectangle 175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77" name="Rectangle 176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78" name="Rectangle 177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54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55" name="Rectangle 154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56" name="Rectangle 155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57" name="Rectangle 156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59" name="Rectangle 158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60" name="Rectangle 159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61" name="Rectangle 160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62" name="Rectangle 161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63" name="Rectangle 162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64" name="Rectangle 163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65" name="Rectangle 164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66" name="Rectangle 165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79" name="Group 178"/>
          <p:cNvGrpSpPr/>
          <p:nvPr>
            <p:custDataLst>
              <p:tags r:id="rId12"/>
            </p:custDataLst>
          </p:nvPr>
        </p:nvGrpSpPr>
        <p:grpSpPr>
          <a:xfrm>
            <a:off x="455456" y="3892402"/>
            <a:ext cx="7086600" cy="612843"/>
            <a:chOff x="457200" y="2514600"/>
            <a:chExt cx="7086600" cy="612843"/>
          </a:xfrm>
        </p:grpSpPr>
        <p:sp>
          <p:nvSpPr>
            <p:cNvPr id="180" name="Rectangle 179"/>
            <p:cNvSpPr/>
            <p:nvPr>
              <p:custDataLst>
                <p:tags r:id="rId38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81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37" name="Rectangle 236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38" name="Rectangle 237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39" name="Rectangle 238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40" name="Rectangle 239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41" name="Rectangle 240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42" name="Rectangle 241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43" name="Rectangle 242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44" name="Rectangle 243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45" name="Rectangle 244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46" name="Rectangle 245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47" name="Rectangle 246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83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02" name="Rectangle 201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03" name="Rectangle 20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04" name="Rectangle 203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06" name="Rectangle 205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07" name="Rectangle 20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30" name="Rectangle 229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32" name="Rectangle 231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33" name="Rectangle 232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34" name="Rectangle 233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35" name="Rectangle 23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36" name="Rectangle 23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248" name="Group 247"/>
          <p:cNvGrpSpPr/>
          <p:nvPr>
            <p:custDataLst>
              <p:tags r:id="rId13"/>
            </p:custDataLst>
          </p:nvPr>
        </p:nvGrpSpPr>
        <p:grpSpPr>
          <a:xfrm>
            <a:off x="454589" y="5063033"/>
            <a:ext cx="7086600" cy="612843"/>
            <a:chOff x="457200" y="2514600"/>
            <a:chExt cx="7086600" cy="612843"/>
          </a:xfrm>
        </p:grpSpPr>
        <p:sp>
          <p:nvSpPr>
            <p:cNvPr id="249" name="Rectangle 248"/>
            <p:cNvSpPr/>
            <p:nvPr>
              <p:custDataLst>
                <p:tags r:id="rId15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2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63" name="Rectangle 262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64" name="Rectangle 263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65" name="Rectangle 264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6" name="Rectangle 265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67" name="Rectangle 266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68" name="Rectangle 26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69" name="Rectangle 26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70" name="Rectangle 26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71" name="Rectangle 27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72" name="Rectangle 27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73" name="Rectangle 27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2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52" name="Rectangle 251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53" name="Rectangle 252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54" name="Rectangle 253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55" name="Rectangle 25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56" name="Rectangle 25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57" name="Rectangle 25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58" name="Rectangle 25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59" name="Rectangle 258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60" name="Rectangle 259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61" name="Rectangle 260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62" name="Rectangle 261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3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114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4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E440-2895-C7FC-096D-ABB16F58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66B-1CFC-B096-77E9-85E1EF1C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Access Pattern</a:t>
            </a:r>
          </a:p>
          <a:p>
            <a:pPr marL="0" indent="0">
              <a:buNone/>
            </a:pPr>
            <a:r>
              <a:rPr lang="en-US" dirty="0"/>
              <a:t>	for </a:t>
            </a:r>
            <a:r>
              <a:rPr lang="en-US" dirty="0" err="1"/>
              <a:t>i</a:t>
            </a:r>
            <a:r>
              <a:rPr lang="en-US" dirty="0"/>
              <a:t> = 0 to 8, </a:t>
            </a:r>
            <a:r>
              <a:rPr lang="en-US" dirty="0" err="1"/>
              <a:t>i</a:t>
            </a:r>
            <a:r>
              <a:rPr lang="en-US" dirty="0"/>
              <a:t>++.  Vs  for </a:t>
            </a:r>
            <a:r>
              <a:rPr lang="en-US" dirty="0" err="1"/>
              <a:t>i</a:t>
            </a:r>
            <a:r>
              <a:rPr lang="en-US" dirty="0"/>
              <a:t> = 0 to 8, </a:t>
            </a:r>
            <a:r>
              <a:rPr lang="en-US" dirty="0" err="1"/>
              <a:t>i</a:t>
            </a:r>
            <a:r>
              <a:rPr lang="en-US" dirty="0"/>
              <a:t>=i+2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Data layout</a:t>
            </a:r>
          </a:p>
          <a:p>
            <a:pPr marL="0" indent="0">
              <a:buNone/>
            </a:pPr>
            <a:r>
              <a:rPr lang="en-US" dirty="0"/>
              <a:t>	int a[8] vs short a[8]</a:t>
            </a:r>
          </a:p>
          <a:p>
            <a:pPr marL="0" indent="0">
              <a:buNone/>
            </a:pPr>
            <a:r>
              <a:rPr lang="en-US" dirty="0"/>
              <a:t>           int a[8] vs int a[16]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Cache Geometry</a:t>
            </a:r>
          </a:p>
          <a:p>
            <a:pPr marL="0" indent="0">
              <a:buNone/>
            </a:pPr>
            <a:r>
              <a:rPr lang="en-US" dirty="0"/>
              <a:t>            Direct mapped vs Set Associative (more later..)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4F3A4-F357-CD6E-BE4E-B88D12F34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3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>
            <p:custDataLst>
              <p:tags r:id="rId1"/>
            </p:custDataLst>
          </p:nvPr>
        </p:nvGrpSpPr>
        <p:grpSpPr>
          <a:xfrm>
            <a:off x="465536" y="3201752"/>
            <a:ext cx="7086600" cy="612843"/>
            <a:chOff x="457200" y="2514600"/>
            <a:chExt cx="7086600" cy="612843"/>
          </a:xfrm>
        </p:grpSpPr>
        <p:sp>
          <p:nvSpPr>
            <p:cNvPr id="47" name="Rectangle 46"/>
            <p:cNvSpPr/>
            <p:nvPr>
              <p:custDataLst>
                <p:tags r:id="rId19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48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49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0" name="Rectangle 4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4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5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47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>
            <p:custDataLst>
              <p:tags r:id="rId10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cxnSp>
        <p:nvCxnSpPr>
          <p:cNvPr id="136" name="Straight Connector 135"/>
          <p:cNvCxnSpPr/>
          <p:nvPr>
            <p:custDataLst>
              <p:tags r:id="rId11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2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3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5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43" name="Rectangle 42"/>
          <p:cNvSpPr/>
          <p:nvPr>
            <p:custDataLst>
              <p:tags r:id="rId16"/>
            </p:custDataLst>
          </p:nvPr>
        </p:nvSpPr>
        <p:spPr bwMode="auto">
          <a:xfrm>
            <a:off x="1124185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49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>
            <p:custDataLst>
              <p:tags r:id="rId18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08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8" grpId="0"/>
      <p:bldP spid="139" grpId="0"/>
      <p:bldP spid="145" grpId="0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>
            <p:custDataLst>
              <p:tags r:id="rId1"/>
            </p:custDataLst>
          </p:nvPr>
        </p:nvGrpSpPr>
        <p:grpSpPr>
          <a:xfrm>
            <a:off x="465537" y="3190804"/>
            <a:ext cx="7086600" cy="612843"/>
            <a:chOff x="457200" y="2514600"/>
            <a:chExt cx="7086600" cy="612843"/>
          </a:xfrm>
        </p:grpSpPr>
        <p:sp>
          <p:nvSpPr>
            <p:cNvPr id="49" name="Rectangle 48"/>
            <p:cNvSpPr/>
            <p:nvPr>
              <p:custDataLst>
                <p:tags r:id="rId2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2" name="Rectangle 71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3" name="Rectangle 7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6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7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lide Number Placeholder 4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49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>
            <p:custDataLst>
              <p:tags r:id="rId10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1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2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4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43" name="Down Arrow 42"/>
          <p:cNvSpPr/>
          <p:nvPr>
            <p:custDataLst>
              <p:tags r:id="rId15"/>
            </p:custDataLst>
          </p:nvPr>
        </p:nvSpPr>
        <p:spPr bwMode="auto">
          <a:xfrm flipV="1">
            <a:off x="2717407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>
            <p:custDataLst>
              <p:tags r:id="rId16"/>
            </p:custDataLst>
          </p:nvPr>
        </p:nvSpPr>
        <p:spPr>
          <a:xfrm>
            <a:off x="1743067" y="4800600"/>
            <a:ext cx="268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B) is here</a:t>
            </a:r>
          </a:p>
        </p:txBody>
      </p:sp>
      <p:sp>
        <p:nvSpPr>
          <p:cNvPr id="45" name="TextBox 44"/>
          <p:cNvSpPr txBox="1"/>
          <p:nvPr>
            <p:custDataLst>
              <p:tags r:id="rId17"/>
            </p:custDataLst>
          </p:nvPr>
        </p:nvSpPr>
        <p:spPr>
          <a:xfrm>
            <a:off x="457200" y="5313814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  <p:sp>
        <p:nvSpPr>
          <p:cNvPr id="76" name="TextBox 75"/>
          <p:cNvSpPr txBox="1"/>
          <p:nvPr>
            <p:custDataLst>
              <p:tags r:id="rId18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sp>
        <p:nvSpPr>
          <p:cNvPr id="74" name="TextBox 73"/>
          <p:cNvSpPr txBox="1"/>
          <p:nvPr>
            <p:custDataLst>
              <p:tags r:id="rId19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51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Analysis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dirty="0"/>
                  <a:t>Assuming the cache starts </a:t>
                </a:r>
                <a:r>
                  <a:rPr lang="en-US" u="sng" dirty="0"/>
                  <a:t>cold</a:t>
                </a:r>
                <a:r>
                  <a:rPr lang="en-US" dirty="0"/>
                  <a:t> (all blocks invalid) and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sum</a:t>
                </a:r>
                <a:r>
                  <a:rPr lang="en-US" dirty="0"/>
                  <a:t> is stored in a register, calculate the </a:t>
                </a:r>
                <a:r>
                  <a:rPr lang="en-US" b="1" dirty="0"/>
                  <a:t>miss rate</a:t>
                </a:r>
                <a:r>
                  <a:rPr lang="en-US" dirty="0"/>
                  <a:t>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457200" algn="l"/>
                    <a:tab pos="9144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= 12 bits,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= 256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32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#define 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SIZE 8</a:t>
                </a:r>
              </a:p>
              <a:p>
                <a:pPr marL="0" indent="0">
                  <a:spcBef>
                    <a:spcPts val="48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	long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[SIZE][SIZE], sum = 0;  </a:t>
                </a:r>
                <a:r>
                  <a:rPr lang="en-US" sz="1600" i="1" dirty="0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// &amp;</a:t>
                </a:r>
                <a:r>
                  <a:rPr lang="en-US" sz="1600" i="1" dirty="0" err="1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i="1" dirty="0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=0x800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(</a:t>
                </a:r>
                <a:r>
                  <a:rPr lang="en-US" sz="16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= 0;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&lt; SIZE;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++)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	   </a:t>
                </a: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(</a:t>
                </a:r>
                <a:r>
                  <a:rPr lang="en-US" sz="16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j = 0; j &lt; SIZE;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j++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	      sum +=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][j];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w Major"/>
          <p:cNvSpPr txBox="1">
            <a:spLocks noGrp="1"/>
          </p:cNvSpPr>
          <p:nvPr>
            <p:ph type="ctrTitle"/>
          </p:nvPr>
        </p:nvSpPr>
        <p:spPr>
          <a:xfrm>
            <a:off x="476250" y="811740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lang="en-CA" sz="6000" dirty="0"/>
              <a:t>Int. Stride 1</a:t>
            </a:r>
            <a:endParaRPr sz="6000" dirty="0"/>
          </a:p>
        </p:txBody>
      </p:sp>
      <p:sp>
        <p:nvSpPr>
          <p:cNvPr id="152" name="for (i = 0; i &lt; 4; i++) {…"/>
          <p:cNvSpPr txBox="1"/>
          <p:nvPr/>
        </p:nvSpPr>
        <p:spPr>
          <a:xfrm>
            <a:off x="356845" y="1455295"/>
            <a:ext cx="7476792" cy="188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// Block size 64 bytes 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int a[8];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lang="en-CA" sz="3000" dirty="0">
                <a:solidFill>
                  <a:srgbClr val="B5CEA8"/>
                </a:solidFill>
              </a:rPr>
              <a:t>8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>
                <a:solidFill>
                  <a:srgbClr val="B4B4B4"/>
                </a:solidFill>
              </a:rPr>
              <a:t>++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</a:t>
            </a:r>
            <a:r>
              <a:rPr lang="en-CA" sz="3000" dirty="0"/>
              <a:t> </a:t>
            </a:r>
            <a:r>
              <a:rPr lang="en-CA" sz="3000" dirty="0" err="1"/>
              <a:t>tmp</a:t>
            </a:r>
            <a:r>
              <a:rPr lang="en-CA" sz="3000" dirty="0"/>
              <a:t> = a[</a:t>
            </a:r>
            <a:r>
              <a:rPr lang="en-CA" sz="3000" dirty="0" err="1"/>
              <a:t>i</a:t>
            </a:r>
            <a:r>
              <a:rPr lang="en-CA" sz="3000" dirty="0"/>
              <a:t>]</a:t>
            </a:r>
            <a:endParaRPr sz="3000" dirty="0"/>
          </a:p>
        </p:txBody>
      </p:sp>
      <p:sp>
        <p:nvSpPr>
          <p:cNvPr id="154" name="Cache: 256 bytes. 16x256 image…"/>
          <p:cNvSpPr txBox="1"/>
          <p:nvPr/>
        </p:nvSpPr>
        <p:spPr>
          <a:xfrm>
            <a:off x="356845" y="3983981"/>
            <a:ext cx="7188691" cy="114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/>
              <a:t>Number of elements per block = 64/8 = 8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 err="1"/>
              <a:t>Hit:Miss</a:t>
            </a:r>
            <a:r>
              <a:rPr lang="en-CA" sz="3600" dirty="0"/>
              <a:t> = 7:8</a:t>
            </a:r>
          </a:p>
        </p:txBody>
      </p:sp>
    </p:spTree>
    <p:extLst>
      <p:ext uri="{BB962C8B-B14F-4D97-AF65-F5344CB8AC3E}">
        <p14:creationId xmlns:p14="http://schemas.microsoft.com/office/powerpoint/2010/main" val="30226577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w Major"/>
          <p:cNvSpPr txBox="1">
            <a:spLocks noGrp="1"/>
          </p:cNvSpPr>
          <p:nvPr>
            <p:ph type="ctrTitle"/>
          </p:nvPr>
        </p:nvSpPr>
        <p:spPr>
          <a:xfrm>
            <a:off x="476250" y="811740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lang="en-CA" sz="6000" dirty="0"/>
              <a:t>Short Stride 1</a:t>
            </a:r>
            <a:endParaRPr sz="6000" dirty="0"/>
          </a:p>
        </p:txBody>
      </p:sp>
      <p:sp>
        <p:nvSpPr>
          <p:cNvPr id="152" name="for (i = 0; i &lt; 4; i++) {…"/>
          <p:cNvSpPr txBox="1"/>
          <p:nvPr/>
        </p:nvSpPr>
        <p:spPr>
          <a:xfrm>
            <a:off x="356845" y="1455295"/>
            <a:ext cx="7476792" cy="188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// Block size 64 bytes 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short a[8];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lang="en-CA" sz="3000" dirty="0">
                <a:solidFill>
                  <a:srgbClr val="B5CEA8"/>
                </a:solidFill>
              </a:rPr>
              <a:t>8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>
                <a:solidFill>
                  <a:srgbClr val="B4B4B4"/>
                </a:solidFill>
              </a:rPr>
              <a:t>++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</a:t>
            </a:r>
            <a:r>
              <a:rPr lang="en-CA" sz="3000" dirty="0"/>
              <a:t> </a:t>
            </a:r>
            <a:r>
              <a:rPr lang="en-CA" sz="3000" dirty="0" err="1"/>
              <a:t>tmp</a:t>
            </a:r>
            <a:r>
              <a:rPr lang="en-CA" sz="3000" dirty="0"/>
              <a:t> = a[</a:t>
            </a:r>
            <a:r>
              <a:rPr lang="en-CA" sz="3000" dirty="0" err="1"/>
              <a:t>i</a:t>
            </a:r>
            <a:r>
              <a:rPr lang="en-CA" sz="3000" dirty="0"/>
              <a:t>]</a:t>
            </a:r>
            <a:endParaRPr sz="3000" dirty="0"/>
          </a:p>
        </p:txBody>
      </p:sp>
      <p:sp>
        <p:nvSpPr>
          <p:cNvPr id="154" name="Cache: 256 bytes. 16x256 image…"/>
          <p:cNvSpPr txBox="1"/>
          <p:nvPr/>
        </p:nvSpPr>
        <p:spPr>
          <a:xfrm>
            <a:off x="476250" y="4180606"/>
            <a:ext cx="6879597" cy="114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/>
              <a:t>Number of elements per block = 64/8 = 8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 err="1"/>
              <a:t>Hit:Miss</a:t>
            </a:r>
            <a:r>
              <a:rPr lang="en-CA" sz="3600" dirty="0"/>
              <a:t> = 15:16</a:t>
            </a:r>
          </a:p>
        </p:txBody>
      </p:sp>
    </p:spTree>
    <p:extLst>
      <p:ext uri="{BB962C8B-B14F-4D97-AF65-F5344CB8AC3E}">
        <p14:creationId xmlns:p14="http://schemas.microsoft.com/office/powerpoint/2010/main" val="1153243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w Major"/>
          <p:cNvSpPr txBox="1">
            <a:spLocks noGrp="1"/>
          </p:cNvSpPr>
          <p:nvPr>
            <p:ph type="ctrTitle"/>
          </p:nvPr>
        </p:nvSpPr>
        <p:spPr>
          <a:xfrm>
            <a:off x="476250" y="811740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lang="en-CA" sz="6000" dirty="0"/>
              <a:t>Int Stride 2</a:t>
            </a:r>
            <a:endParaRPr sz="6000" dirty="0"/>
          </a:p>
        </p:txBody>
      </p:sp>
      <p:sp>
        <p:nvSpPr>
          <p:cNvPr id="152" name="for (i = 0; i &lt; 4; i++) {…"/>
          <p:cNvSpPr txBox="1"/>
          <p:nvPr/>
        </p:nvSpPr>
        <p:spPr>
          <a:xfrm>
            <a:off x="356845" y="1455295"/>
            <a:ext cx="7476792" cy="1885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// Block size 64 bytes 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CA" sz="3000" dirty="0">
                <a:solidFill>
                  <a:srgbClr val="569CD6"/>
                </a:solidFill>
              </a:rPr>
              <a:t>int a[8];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>
                <a:solidFill>
                  <a:srgbClr val="569CD6"/>
                </a:solidFill>
              </a:rPr>
              <a:t>for</a:t>
            </a:r>
            <a:r>
              <a:rPr sz="3000" dirty="0"/>
              <a:t> (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=</a:t>
            </a:r>
            <a:r>
              <a:rPr sz="3000" dirty="0"/>
              <a:t> </a:t>
            </a:r>
            <a:r>
              <a:rPr sz="3000" dirty="0">
                <a:solidFill>
                  <a:srgbClr val="B5CEA8"/>
                </a:solidFill>
              </a:rPr>
              <a:t>0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sz="3000" dirty="0"/>
              <a:t> </a:t>
            </a:r>
            <a:r>
              <a:rPr sz="3000" dirty="0">
                <a:solidFill>
                  <a:srgbClr val="B4B4B4"/>
                </a:solidFill>
              </a:rPr>
              <a:t>&lt;</a:t>
            </a:r>
            <a:r>
              <a:rPr sz="3000" dirty="0"/>
              <a:t> </a:t>
            </a:r>
            <a:r>
              <a:rPr lang="en-CA" sz="3000" dirty="0">
                <a:solidFill>
                  <a:srgbClr val="B5CEA8"/>
                </a:solidFill>
              </a:rPr>
              <a:t>8</a:t>
            </a:r>
            <a:r>
              <a:rPr sz="3000" dirty="0"/>
              <a:t>; </a:t>
            </a:r>
            <a:r>
              <a:rPr sz="3000" dirty="0" err="1">
                <a:solidFill>
                  <a:srgbClr val="C8C8C8"/>
                </a:solidFill>
              </a:rPr>
              <a:t>i</a:t>
            </a:r>
            <a:r>
              <a:rPr lang="en-CA" sz="3000" dirty="0">
                <a:solidFill>
                  <a:srgbClr val="B4B4B4"/>
                </a:solidFill>
              </a:rPr>
              <a:t>=i+2</a:t>
            </a:r>
            <a:r>
              <a:rPr sz="3000" dirty="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 dirty="0"/>
              <a:t>   </a:t>
            </a:r>
            <a:r>
              <a:rPr lang="en-CA" sz="3000" dirty="0"/>
              <a:t> </a:t>
            </a:r>
            <a:r>
              <a:rPr lang="en-CA" sz="3000" dirty="0" err="1"/>
              <a:t>tmp</a:t>
            </a:r>
            <a:r>
              <a:rPr lang="en-CA" sz="3000" dirty="0"/>
              <a:t> = a[</a:t>
            </a:r>
            <a:r>
              <a:rPr lang="en-CA" sz="3000" dirty="0" err="1"/>
              <a:t>i</a:t>
            </a:r>
            <a:r>
              <a:rPr lang="en-CA" sz="3000" dirty="0"/>
              <a:t>]</a:t>
            </a:r>
            <a:endParaRPr sz="3000" dirty="0"/>
          </a:p>
        </p:txBody>
      </p:sp>
      <p:sp>
        <p:nvSpPr>
          <p:cNvPr id="154" name="Cache: 256 bytes. 16x256 image…"/>
          <p:cNvSpPr txBox="1"/>
          <p:nvPr/>
        </p:nvSpPr>
        <p:spPr>
          <a:xfrm>
            <a:off x="476250" y="4180606"/>
            <a:ext cx="6879597" cy="114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/>
              <a:t>Number of elements per block = 64/8 = 8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lang="en-CA" sz="3600" dirty="0" err="1"/>
              <a:t>Hit:Miss</a:t>
            </a:r>
            <a:r>
              <a:rPr lang="en-CA" sz="3600" dirty="0"/>
              <a:t> = 3:4</a:t>
            </a:r>
          </a:p>
        </p:txBody>
      </p:sp>
    </p:spTree>
    <p:extLst>
      <p:ext uri="{BB962C8B-B14F-4D97-AF65-F5344CB8AC3E}">
        <p14:creationId xmlns:p14="http://schemas.microsoft.com/office/powerpoint/2010/main" val="41845078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7" y="540272"/>
            <a:ext cx="8366125" cy="4972050"/>
          </a:xfrm>
        </p:spPr>
        <p:txBody>
          <a:bodyPr/>
          <a:lstStyle/>
          <a:p>
            <a:r>
              <a:rPr lang="en-US" dirty="0"/>
              <a:t>Caching in general</a:t>
            </a:r>
          </a:p>
          <a:p>
            <a:pPr lvl="1"/>
            <a:r>
              <a:rPr lang="en-US" dirty="0"/>
              <a:t>Successively higher levels contain “most used” data from lower levels</a:t>
            </a:r>
          </a:p>
          <a:p>
            <a:pPr lvl="1"/>
            <a:r>
              <a:rPr lang="en-US" dirty="0"/>
              <a:t>Exploits </a:t>
            </a:r>
            <a:r>
              <a:rPr lang="en-US" i="1" dirty="0"/>
              <a:t>temporal and spatial locality</a:t>
            </a:r>
          </a:p>
          <a:p>
            <a:pPr lvl="1"/>
            <a:r>
              <a:rPr lang="en-US" dirty="0"/>
              <a:t>Caches are intermediate storage levels used to optimize data transfers between any system elements with different characteristics </a:t>
            </a:r>
          </a:p>
          <a:p>
            <a:r>
              <a:rPr lang="en-US" dirty="0"/>
              <a:t>Cache Performance</a:t>
            </a:r>
          </a:p>
          <a:p>
            <a:pPr lvl="1"/>
            <a:r>
              <a:rPr lang="en-US" dirty="0"/>
              <a:t>Ideal case:  found in cache (hit)</a:t>
            </a:r>
          </a:p>
          <a:p>
            <a:pPr lvl="1"/>
            <a:r>
              <a:rPr lang="en-US" dirty="0"/>
              <a:t>Bad case:  not found in cache (miss), search in next level</a:t>
            </a:r>
          </a:p>
          <a:p>
            <a:pPr lvl="1"/>
            <a:r>
              <a:rPr lang="en-US" dirty="0"/>
              <a:t>Average Memory Access Time (AMAT) = HT + MR × MP</a:t>
            </a:r>
          </a:p>
          <a:p>
            <a:pPr lvl="2"/>
            <a:r>
              <a:rPr lang="en-US" dirty="0"/>
              <a:t>Hurt by Miss Rate and Miss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w Major"/>
          <p:cNvSpPr txBox="1">
            <a:spLocks noGrp="1"/>
          </p:cNvSpPr>
          <p:nvPr>
            <p:ph type="ctrTitle"/>
          </p:nvPr>
        </p:nvSpPr>
        <p:spPr>
          <a:xfrm>
            <a:off x="476250" y="811740"/>
            <a:ext cx="8191500" cy="741134"/>
          </a:xfrm>
          <a:prstGeom prst="rect">
            <a:avLst/>
          </a:prstGeom>
        </p:spPr>
        <p:txBody>
          <a:bodyPr/>
          <a:lstStyle>
            <a:lvl1pPr defTabSz="2340805">
              <a:defRPr sz="11136" spc="-334"/>
            </a:lvl1pPr>
          </a:lstStyle>
          <a:p>
            <a:r>
              <a:rPr sz="6000" dirty="0"/>
              <a:t>Row Major</a:t>
            </a:r>
          </a:p>
        </p:txBody>
      </p:sp>
      <p:sp>
        <p:nvSpPr>
          <p:cNvPr id="152" name="for (i = 0; i &lt; 4; i++) {…"/>
          <p:cNvSpPr txBox="1"/>
          <p:nvPr/>
        </p:nvSpPr>
        <p:spPr>
          <a:xfrm>
            <a:off x="356845" y="1686127"/>
            <a:ext cx="7476792" cy="142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>
                <a:solidFill>
                  <a:srgbClr val="569CD6"/>
                </a:solidFill>
              </a:rPr>
              <a:t>for</a:t>
            </a:r>
            <a:r>
              <a:rPr sz="3000"/>
              <a:t> (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=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0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&lt;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4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i</a:t>
            </a:r>
            <a:r>
              <a:rPr sz="3000">
                <a:solidFill>
                  <a:srgbClr val="B4B4B4"/>
                </a:solidFill>
              </a:rPr>
              <a:t>++</a:t>
            </a:r>
            <a:r>
              <a:rPr sz="3000"/>
              <a:t>) {</a:t>
            </a:r>
          </a:p>
          <a:p>
            <a:pPr defTabSz="171450">
              <a:defRPr sz="8000">
                <a:solidFill>
                  <a:srgbClr val="D4D4D4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/>
              <a:t>   </a:t>
            </a:r>
            <a:r>
              <a:rPr sz="3000">
                <a:solidFill>
                  <a:srgbClr val="569CD6"/>
                </a:solidFill>
              </a:rPr>
              <a:t>for</a:t>
            </a:r>
            <a:r>
              <a:rPr sz="3000"/>
              <a:t> (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=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0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/>
              <a:t> </a:t>
            </a:r>
            <a:r>
              <a:rPr sz="3000">
                <a:solidFill>
                  <a:srgbClr val="B4B4B4"/>
                </a:solidFill>
              </a:rPr>
              <a:t>&lt;</a:t>
            </a:r>
            <a:r>
              <a:rPr sz="3000"/>
              <a:t> </a:t>
            </a:r>
            <a:r>
              <a:rPr sz="3000">
                <a:solidFill>
                  <a:srgbClr val="B5CEA8"/>
                </a:solidFill>
              </a:rPr>
              <a:t>4</a:t>
            </a:r>
            <a:r>
              <a:rPr sz="3000"/>
              <a:t>; </a:t>
            </a:r>
            <a:r>
              <a:rPr sz="3000">
                <a:solidFill>
                  <a:srgbClr val="C8C8C8"/>
                </a:solidFill>
              </a:rPr>
              <a:t>j</a:t>
            </a:r>
            <a:r>
              <a:rPr sz="3000">
                <a:solidFill>
                  <a:srgbClr val="B4B4B4"/>
                </a:solidFill>
              </a:rPr>
              <a:t>++</a:t>
            </a:r>
            <a:r>
              <a:rPr sz="3000"/>
              <a:t>) {</a:t>
            </a:r>
          </a:p>
          <a:p>
            <a:pPr defTabSz="171450">
              <a:defRPr sz="8000">
                <a:solidFill>
                  <a:srgbClr val="FF2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000"/>
              <a:t>          A[i][j]</a:t>
            </a:r>
          </a:p>
        </p:txBody>
      </p:sp>
      <p:pic>
        <p:nvPicPr>
          <p:cNvPr id="153" name="lesson_05_row_major.gif" descr="lesson_05_row_major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67193" y="2794918"/>
            <a:ext cx="3076098" cy="307609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Cache: 256 bytes. 16x256 image…"/>
          <p:cNvSpPr txBox="1"/>
          <p:nvPr/>
        </p:nvSpPr>
        <p:spPr>
          <a:xfrm>
            <a:off x="165146" y="4217921"/>
            <a:ext cx="508943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6000"/>
            </a:pPr>
            <a:r>
              <a:rPr sz="2250" dirty="0"/>
              <a:t>Cache: 256 bytes. 16x256 image    </a:t>
            </a:r>
          </a:p>
          <a:p>
            <a:pPr algn="l">
              <a:defRPr sz="6000">
                <a:solidFill>
                  <a:srgbClr val="FF2600"/>
                </a:solidFill>
              </a:defRPr>
            </a:pPr>
            <a:r>
              <a:rPr sz="2250" dirty="0"/>
              <a:t>Hits:</a:t>
            </a:r>
            <a:r>
              <a:rPr lang="en-CA" sz="2250" dirty="0"/>
              <a:t> N-1 (N: number of elements per block)</a:t>
            </a:r>
            <a:endParaRPr sz="2250" dirty="0"/>
          </a:p>
          <a:p>
            <a:pPr algn="l">
              <a:defRPr sz="6000"/>
            </a:pPr>
            <a:r>
              <a:rPr sz="2250" dirty="0"/>
              <a:t>Misses: 1024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>
            <p:custDataLst>
              <p:tags r:id="rId1"/>
            </p:custDataLst>
          </p:nvPr>
        </p:nvSpPr>
        <p:spPr bwMode="auto">
          <a:xfrm>
            <a:off x="7452360" y="3291840"/>
            <a:ext cx="1097280" cy="1097280"/>
          </a:xfrm>
          <a:prstGeom prst="rect">
            <a:avLst/>
          </a:prstGeom>
          <a:solidFill>
            <a:srgbClr val="EFBFB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8" name="Rectangle 137"/>
          <p:cNvSpPr/>
          <p:nvPr>
            <p:custDataLst>
              <p:tags r:id="rId2"/>
            </p:custDataLst>
          </p:nvPr>
        </p:nvSpPr>
        <p:spPr bwMode="auto">
          <a:xfrm>
            <a:off x="7452360" y="4389120"/>
            <a:ext cx="1097280" cy="10972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>
            <p:custDataLst>
              <p:tags r:id="rId3"/>
            </p:custDataLst>
          </p:nvPr>
        </p:nvSpPr>
        <p:spPr bwMode="auto">
          <a:xfrm>
            <a:off x="7452360" y="5486400"/>
            <a:ext cx="1097280" cy="1097280"/>
          </a:xfrm>
          <a:prstGeom prst="rect">
            <a:avLst/>
          </a:prstGeom>
          <a:solidFill>
            <a:srgbClr val="CCCCF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sp>
        <p:nvSpPr>
          <p:cNvPr id="124" name="TextBox 123"/>
          <p:cNvSpPr txBox="1"/>
          <p:nvPr>
            <p:custDataLst>
              <p:tags r:id="rId6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sp>
        <p:nvSpPr>
          <p:cNvPr id="39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40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120" name="TextBox 119"/>
          <p:cNvSpPr txBox="1"/>
          <p:nvPr>
            <p:custDataLst>
              <p:tags r:id="rId10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22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18700</TotalTime>
  <Words>3061</Words>
  <Application>Microsoft Macintosh PowerPoint</Application>
  <PresentationFormat>On-screen Show (4:3)</PresentationFormat>
  <Paragraphs>790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Calibri</vt:lpstr>
      <vt:lpstr>Cambria Math</vt:lpstr>
      <vt:lpstr>Courier New</vt:lpstr>
      <vt:lpstr>Graphik-Medium</vt:lpstr>
      <vt:lpstr>Menlo Regular</vt:lpstr>
      <vt:lpstr>Roboto Regular</vt:lpstr>
      <vt:lpstr>Times New Roman</vt:lpstr>
      <vt:lpstr>Wingdings</vt:lpstr>
      <vt:lpstr>UWTheme-351-Au18</vt:lpstr>
      <vt:lpstr>General Cache Mechanics</vt:lpstr>
      <vt:lpstr>Why Caches Work</vt:lpstr>
      <vt:lpstr>PowerPoint Presentation</vt:lpstr>
      <vt:lpstr>Int. Stride 1</vt:lpstr>
      <vt:lpstr>Short Stride 1</vt:lpstr>
      <vt:lpstr>Int Stride 2</vt:lpstr>
      <vt:lpstr>PowerPoint Presentation</vt:lpstr>
      <vt:lpstr>Row Major</vt:lpstr>
      <vt:lpstr>PowerPoint Presentation</vt:lpstr>
      <vt:lpstr>Column Major</vt:lpstr>
      <vt:lpstr>PowerPoint Presentation</vt:lpstr>
      <vt:lpstr>Tiled</vt:lpstr>
      <vt:lpstr>PowerPoint Presentation</vt:lpstr>
      <vt:lpstr>PowerPoint Presentation</vt:lpstr>
      <vt:lpstr>PowerPoint Presentation</vt:lpstr>
      <vt:lpstr>Cache Performance</vt:lpstr>
      <vt:lpstr>Can we have more than one cache?</vt:lpstr>
      <vt:lpstr>An Example Memory Hierarchy</vt:lpstr>
      <vt:lpstr>Making memory accesses fast!</vt:lpstr>
      <vt:lpstr>Cache Organization (1)</vt:lpstr>
      <vt:lpstr>How to identify different blocks in cache?</vt:lpstr>
      <vt:lpstr>Tags Differentiate Blocks in Cache</vt:lpstr>
      <vt:lpstr>Tags Differentiate Blocks in Same Index</vt:lpstr>
      <vt:lpstr>Example Placement</vt:lpstr>
      <vt:lpstr>Cache Read</vt:lpstr>
      <vt:lpstr>Example:  Direct-Mapped Cache (E = 1)</vt:lpstr>
      <vt:lpstr>Example:  Direct-Mapped Cache (E = 1)</vt:lpstr>
      <vt:lpstr>Example:  Direct-Mapped Cache (E = 1)</vt:lpstr>
      <vt:lpstr>Example:  Set-Associative Cache (E = 2)</vt:lpstr>
      <vt:lpstr>Example:  Set-Associative Cache (E = 2)</vt:lpstr>
      <vt:lpstr>Example:  Set-Associative Cache (E = 2)</vt:lpstr>
      <vt:lpstr>Example Code Analysis Problem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 II CSE 351 Autumn 2016</dc:title>
  <dc:creator>Justin Hsia</dc:creator>
  <cp:lastModifiedBy>Arrvindh Shriraman</cp:lastModifiedBy>
  <cp:revision>163</cp:revision>
  <cp:lastPrinted>2018-11-05T07:44:12Z</cp:lastPrinted>
  <dcterms:created xsi:type="dcterms:W3CDTF">2016-11-03T00:48:32Z</dcterms:created>
  <dcterms:modified xsi:type="dcterms:W3CDTF">2022-07-08T17:06:30Z</dcterms:modified>
</cp:coreProperties>
</file>