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2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notesSlides/notesSlide3.xml" ContentType="application/vnd.openxmlformats-officedocument.presentationml.notesSlide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notesSlides/notesSlide4.xml" ContentType="application/vnd.openxmlformats-officedocument.presentationml.notesSlide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notesSlides/notesSlide5.xml" ContentType="application/vnd.openxmlformats-officedocument.presentationml.notesSlide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notesSlides/notesSlide12.xml" ContentType="application/vnd.openxmlformats-officedocument.presentationml.notesSlide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notesSlides/notesSlide13.xml" ContentType="application/vnd.openxmlformats-officedocument.presentationml.notesSlide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notesSlides/notesSlide14.xml" ContentType="application/vnd.openxmlformats-officedocument.presentationml.notesSlide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notesSlides/notesSlide15.xml" ContentType="application/vnd.openxmlformats-officedocument.presentationml.notesSlide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notesSlides/notesSlide16.xml" ContentType="application/vnd.openxmlformats-officedocument.presentationml.notesSlide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notesSlides/notesSlide17.xml" ContentType="application/vnd.openxmlformats-officedocument.presentationml.notesSlide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notesSlides/notesSlide18.xml" ContentType="application/vnd.openxmlformats-officedocument.presentationml.notesSlide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965.xml" ContentType="application/vnd.openxmlformats-officedocument.presentationml.tags+xml"/>
  <Override PartName="/ppt/tags/tag818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31"/>
  </p:notesMasterIdLst>
  <p:handoutMasterIdLst>
    <p:handoutMasterId r:id="rId32"/>
  </p:handoutMasterIdLst>
  <p:sldIdLst>
    <p:sldId id="285" r:id="rId2"/>
    <p:sldId id="265" r:id="rId3"/>
    <p:sldId id="296" r:id="rId4"/>
    <p:sldId id="267" r:id="rId5"/>
    <p:sldId id="268" r:id="rId6"/>
    <p:sldId id="297" r:id="rId7"/>
    <p:sldId id="298" r:id="rId8"/>
    <p:sldId id="308" r:id="rId9"/>
    <p:sldId id="309" r:id="rId10"/>
    <p:sldId id="320" r:id="rId11"/>
    <p:sldId id="312" r:id="rId12"/>
    <p:sldId id="271" r:id="rId13"/>
    <p:sldId id="284" r:id="rId14"/>
    <p:sldId id="286" r:id="rId15"/>
    <p:sldId id="287" r:id="rId16"/>
    <p:sldId id="288" r:id="rId17"/>
    <p:sldId id="289" r:id="rId18"/>
    <p:sldId id="295" r:id="rId19"/>
    <p:sldId id="290" r:id="rId20"/>
    <p:sldId id="292" r:id="rId21"/>
    <p:sldId id="293" r:id="rId22"/>
    <p:sldId id="294" r:id="rId23"/>
    <p:sldId id="266" r:id="rId24"/>
    <p:sldId id="272" r:id="rId25"/>
    <p:sldId id="273" r:id="rId26"/>
    <p:sldId id="274" r:id="rId27"/>
    <p:sldId id="259" r:id="rId28"/>
    <p:sldId id="260" r:id="rId29"/>
    <p:sldId id="261" r:id="rId3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DFF5"/>
    <a:srgbClr val="4B2A85"/>
    <a:srgbClr val="F6F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4" autoAdjust="0"/>
    <p:restoredTop sz="89817" autoAdjust="0"/>
  </p:normalViewPr>
  <p:slideViewPr>
    <p:cSldViewPr snapToGrid="0">
      <p:cViewPr varScale="1">
        <p:scale>
          <a:sx n="110" d="100"/>
          <a:sy n="110" d="100"/>
        </p:scale>
        <p:origin x="15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F2FED-7586-4860-AB36-36D591355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2233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DCE6F-21B4-4D3C-A104-A801A01FC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39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>
          <a:xfrm>
            <a:off x="0" y="1"/>
            <a:ext cx="3962399" cy="34409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8795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39938" y="0"/>
            <a:ext cx="5249862" cy="3937000"/>
          </a:xfrm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85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83E16A-0AEB-294F-B3D2-43178AE8E7AA}" type="slidenum">
              <a:rPr lang="en-US"/>
              <a:pPr/>
              <a:t>13</a:t>
            </a:fld>
            <a:endParaRPr lang="en-US"/>
          </a:p>
        </p:txBody>
      </p:sp>
      <p:sp>
        <p:nvSpPr>
          <p:cNvPr id="164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1363" cy="34147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35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319" y="4340679"/>
            <a:ext cx="5031878" cy="411691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9935" tIns="44968" rIns="89935" bIns="44968">
            <a:prstTxWarp prst="textNoShape">
              <a:avLst/>
            </a:prstTxWarp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Need to restart instruction.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Soft and hard page faults.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9566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Size of page</a:t>
            </a:r>
            <a:r>
              <a:rPr lang="en-US" baseline="0" dirty="0"/>
              <a:t> table = 2^(n-p) entries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2129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Calculate VPN for valid</a:t>
            </a:r>
            <a:r>
              <a:rPr lang="en-US" baseline="0" dirty="0"/>
              <a:t> TLB entry using Tag &amp; Set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438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5808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TLB and Cache are separate</a:t>
            </a:r>
            <a:r>
              <a:rPr lang="en-US" baseline="0" dirty="0"/>
              <a:t> pieces of hardware; page table stored in memory</a:t>
            </a:r>
          </a:p>
          <a:p>
            <a:r>
              <a:rPr lang="en-US" baseline="0" dirty="0"/>
              <a:t>Show correlation between TLB &amp; page table (VPN 0x0D and 0x0F in particular)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0316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TLB Hit, Cache</a:t>
            </a:r>
            <a:r>
              <a:rPr lang="en-US" baseline="0" dirty="0"/>
              <a:t> Hit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19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141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TLB</a:t>
            </a:r>
            <a:r>
              <a:rPr lang="en-US" baseline="0" dirty="0"/>
              <a:t> Miss, page fault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5284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TLB Miss, Page Table Hit, Cache Miss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1980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TLB Hit, Cache Hit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175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94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DCE6F-21B4-4D3C-A104-A801A01FCC56}" type="slidenum">
              <a:rPr lang="en-US" smtClean="0"/>
              <a:t>25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1778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39938" y="0"/>
            <a:ext cx="5249862" cy="3937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2^64/2^13</a:t>
            </a:r>
            <a:r>
              <a:rPr lang="en-US" baseline="0" dirty="0"/>
              <a:t> = 2^51</a:t>
            </a:r>
          </a:p>
          <a:p>
            <a:r>
              <a:rPr lang="en-US" baseline="0" dirty="0"/>
              <a:t>PPN = 20 bits; plus Valid, R/W/X; so ~ 3 B per PTE</a:t>
            </a:r>
          </a:p>
          <a:p>
            <a:r>
              <a:rPr lang="en-US" dirty="0"/>
              <a:t>So each page table takes up 2^52</a:t>
            </a:r>
            <a:r>
              <a:rPr lang="en-US" baseline="0" dirty="0"/>
              <a:t> + 2^51 B!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190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979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“The architecture of the IBM System/370” R.P. Case and A. </a:t>
            </a:r>
            <a:r>
              <a:rPr lang="en-US" dirty="0" err="1"/>
              <a:t>Padegs</a:t>
            </a:r>
            <a:r>
              <a:rPr lang="en-US" dirty="0"/>
              <a:t> Communications of the ACM. 21:1, 73-96, January 1978.</a:t>
            </a:r>
          </a:p>
          <a:p>
            <a:r>
              <a:rPr lang="en-US" dirty="0"/>
              <a:t>Perhaps the first paper to use the term </a:t>
            </a:r>
            <a:r>
              <a:rPr lang="en-US" b="1" dirty="0"/>
              <a:t>translation lookaside buffer</a:t>
            </a:r>
            <a:r>
              <a:rPr lang="en-US" dirty="0"/>
              <a:t>. The name arises from the historical name for a cache, which was a lookaside buffer as called by those developing the Atlas system at the University of Manchester; a cache of address translations thus became a translation lookaside buffer. Even though the term lookaside buffer fell out of favor, TLB seems to have stuck, for whatever reason.</a:t>
            </a:r>
          </a:p>
          <a:p>
            <a:endParaRPr lang="en-US" dirty="0"/>
          </a:p>
          <a:p>
            <a:r>
              <a:rPr lang="en-US" dirty="0"/>
              <a:t>“x86info -c” on Intel Core2 Duo CPU:</a:t>
            </a:r>
          </a:p>
          <a:p>
            <a:pPr defTabSz="881440">
              <a:defRPr/>
            </a:pPr>
            <a:r>
              <a:rPr lang="en-US" dirty="0"/>
              <a:t> L1 Data TLB: 4KB pages, 4-way set associative, 16 entries</a:t>
            </a:r>
          </a:p>
          <a:p>
            <a:pPr defTabSz="881440">
              <a:defRPr/>
            </a:pPr>
            <a:r>
              <a:rPr lang="en-US" dirty="0"/>
              <a:t> Data TLB: 4K pages, 4-way associative, 256 entries.</a:t>
            </a:r>
          </a:p>
          <a:p>
            <a:pPr defTabSz="881440">
              <a:defRPr/>
            </a:pPr>
            <a:r>
              <a:rPr lang="en-US" dirty="0"/>
              <a:t> L1 Data TLB: 4MB pages, 4-way set associative, 16 entries</a:t>
            </a:r>
          </a:p>
          <a:p>
            <a:r>
              <a:rPr lang="en-US" dirty="0"/>
              <a:t> Data TLB: 4MB pages, 4-way associative, 32 entries</a:t>
            </a:r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281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652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defTabSz="881440">
              <a:defRPr/>
            </a:pPr>
            <a:r>
              <a:rPr lang="en-GB" kern="0" dirty="0">
                <a:solidFill>
                  <a:srgbClr val="C00000"/>
                </a:solidFill>
                <a:latin typeface="Lato" panose="020F0502020204030203" pitchFamily="34" charset="0"/>
              </a:rPr>
              <a:t>Does a TLB miss require disk access?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8572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633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098800" y="460375"/>
            <a:ext cx="3587750" cy="26908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86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4168" y="3422395"/>
            <a:ext cx="8402117" cy="323819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1" tIns="47536" rIns="95071" bIns="47536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2780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83E16A-0AEB-294F-B3D2-43178AE8E7AA}" type="slidenum">
              <a:rPr lang="en-US"/>
              <a:pPr/>
              <a:t>9</a:t>
            </a:fld>
            <a:endParaRPr lang="en-US"/>
          </a:p>
        </p:txBody>
      </p:sp>
      <p:sp>
        <p:nvSpPr>
          <p:cNvPr id="164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863850" y="519113"/>
            <a:ext cx="3414713" cy="2560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35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6425" y="3255509"/>
            <a:ext cx="6709171" cy="3087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9935" tIns="44968" rIns="89935" bIns="44968">
            <a:prstTxWarp prst="textNoShape">
              <a:avLst/>
            </a:prstTxWarp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Need to restart instruction.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Soft and hard page faults.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6541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83E16A-0AEB-294F-B3D2-43178AE8E7AA}" type="slidenum">
              <a:rPr lang="en-US"/>
              <a:pPr/>
              <a:t>10</a:t>
            </a:fld>
            <a:endParaRPr lang="en-US"/>
          </a:p>
        </p:txBody>
      </p:sp>
      <p:sp>
        <p:nvSpPr>
          <p:cNvPr id="164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863850" y="519113"/>
            <a:ext cx="3414713" cy="25606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35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6425" y="3255509"/>
            <a:ext cx="6709171" cy="3087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9935" tIns="44968" rIns="89935" bIns="44968">
            <a:prstTxWarp prst="textNoShape">
              <a:avLst/>
            </a:prstTxWarp>
          </a:bodyPr>
          <a:lstStyle/>
          <a:p>
            <a:r>
              <a:rPr lang="en-US" altLang="ko-KR">
                <a:ea typeface="굴림" charset="-127"/>
                <a:cs typeface="굴림" charset="-127"/>
              </a:rPr>
              <a:t>Need to restart instruction.</a:t>
            </a:r>
          </a:p>
          <a:p>
            <a:r>
              <a:rPr lang="en-US" altLang="ko-KR">
                <a:ea typeface="굴림" charset="-127"/>
                <a:cs typeface="굴림" charset="-127"/>
              </a:rPr>
              <a:t>Soft and hard page faults.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76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09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74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349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86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0E334A2B-0BDD-42EE-B3BF-DEDD8F36CA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86662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407901" y="-2231"/>
            <a:ext cx="7360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79544" y="-2231"/>
            <a:ext cx="118494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L21 Virtual Memory</a:t>
            </a:r>
          </a:p>
        </p:txBody>
      </p:sp>
    </p:spTree>
    <p:extLst>
      <p:ext uri="{BB962C8B-B14F-4D97-AF65-F5344CB8AC3E}">
        <p14:creationId xmlns:p14="http://schemas.microsoft.com/office/powerpoint/2010/main" val="44915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xkcd.com/648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13.xml"/><Relationship Id="rId7" Type="http://schemas.openxmlformats.org/officeDocument/2006/relationships/image" Target="../media/image40.png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6" Type="http://schemas.openxmlformats.org/officeDocument/2006/relationships/tags" Target="../tags/tag965.xml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6" Type="http://schemas.openxmlformats.org/officeDocument/2006/relationships/tags" Target="../tags/tag139.xml"/><Relationship Id="rId21" Type="http://schemas.openxmlformats.org/officeDocument/2006/relationships/tags" Target="../tags/tag134.xml"/><Relationship Id="rId42" Type="http://schemas.openxmlformats.org/officeDocument/2006/relationships/tags" Target="../tags/tag155.xml"/><Relationship Id="rId47" Type="http://schemas.openxmlformats.org/officeDocument/2006/relationships/tags" Target="../tags/tag160.xml"/><Relationship Id="rId63" Type="http://schemas.openxmlformats.org/officeDocument/2006/relationships/tags" Target="../tags/tag176.xml"/><Relationship Id="rId68" Type="http://schemas.openxmlformats.org/officeDocument/2006/relationships/tags" Target="../tags/tag181.xml"/><Relationship Id="rId7" Type="http://schemas.openxmlformats.org/officeDocument/2006/relationships/tags" Target="../tags/tag120.xml"/><Relationship Id="rId2" Type="http://schemas.openxmlformats.org/officeDocument/2006/relationships/tags" Target="../tags/tag115.xml"/><Relationship Id="rId16" Type="http://schemas.openxmlformats.org/officeDocument/2006/relationships/tags" Target="../tags/tag129.xml"/><Relationship Id="rId29" Type="http://schemas.openxmlformats.org/officeDocument/2006/relationships/tags" Target="../tags/tag142.xml"/><Relationship Id="rId11" Type="http://schemas.openxmlformats.org/officeDocument/2006/relationships/tags" Target="../tags/tag124.xml"/><Relationship Id="rId24" Type="http://schemas.openxmlformats.org/officeDocument/2006/relationships/tags" Target="../tags/tag137.xml"/><Relationship Id="rId32" Type="http://schemas.openxmlformats.org/officeDocument/2006/relationships/tags" Target="../tags/tag145.xml"/><Relationship Id="rId37" Type="http://schemas.openxmlformats.org/officeDocument/2006/relationships/tags" Target="../tags/tag150.xml"/><Relationship Id="rId40" Type="http://schemas.openxmlformats.org/officeDocument/2006/relationships/tags" Target="../tags/tag153.xml"/><Relationship Id="rId45" Type="http://schemas.openxmlformats.org/officeDocument/2006/relationships/tags" Target="../tags/tag158.xml"/><Relationship Id="rId53" Type="http://schemas.openxmlformats.org/officeDocument/2006/relationships/tags" Target="../tags/tag166.xml"/><Relationship Id="rId58" Type="http://schemas.openxmlformats.org/officeDocument/2006/relationships/tags" Target="../tags/tag171.xml"/><Relationship Id="rId66" Type="http://schemas.openxmlformats.org/officeDocument/2006/relationships/tags" Target="../tags/tag179.xml"/><Relationship Id="rId5" Type="http://schemas.openxmlformats.org/officeDocument/2006/relationships/tags" Target="../tags/tag118.xml"/><Relationship Id="rId61" Type="http://schemas.openxmlformats.org/officeDocument/2006/relationships/tags" Target="../tags/tag174.xml"/><Relationship Id="rId19" Type="http://schemas.openxmlformats.org/officeDocument/2006/relationships/tags" Target="../tags/tag132.xml"/><Relationship Id="rId14" Type="http://schemas.openxmlformats.org/officeDocument/2006/relationships/tags" Target="../tags/tag127.xml"/><Relationship Id="rId22" Type="http://schemas.openxmlformats.org/officeDocument/2006/relationships/tags" Target="../tags/tag135.xml"/><Relationship Id="rId27" Type="http://schemas.openxmlformats.org/officeDocument/2006/relationships/tags" Target="../tags/tag140.xml"/><Relationship Id="rId30" Type="http://schemas.openxmlformats.org/officeDocument/2006/relationships/tags" Target="../tags/tag143.xml"/><Relationship Id="rId35" Type="http://schemas.openxmlformats.org/officeDocument/2006/relationships/tags" Target="../tags/tag148.xml"/><Relationship Id="rId43" Type="http://schemas.openxmlformats.org/officeDocument/2006/relationships/tags" Target="../tags/tag156.xml"/><Relationship Id="rId48" Type="http://schemas.openxmlformats.org/officeDocument/2006/relationships/tags" Target="../tags/tag161.xml"/><Relationship Id="rId56" Type="http://schemas.openxmlformats.org/officeDocument/2006/relationships/tags" Target="../tags/tag169.xml"/><Relationship Id="rId64" Type="http://schemas.openxmlformats.org/officeDocument/2006/relationships/tags" Target="../tags/tag177.xml"/><Relationship Id="rId69" Type="http://schemas.openxmlformats.org/officeDocument/2006/relationships/slideLayout" Target="../slideLayouts/slideLayout2.xml"/><Relationship Id="rId8" Type="http://schemas.openxmlformats.org/officeDocument/2006/relationships/tags" Target="../tags/tag121.xml"/><Relationship Id="rId51" Type="http://schemas.openxmlformats.org/officeDocument/2006/relationships/tags" Target="../tags/tag164.xml"/><Relationship Id="rId3" Type="http://schemas.openxmlformats.org/officeDocument/2006/relationships/tags" Target="../tags/tag116.xml"/><Relationship Id="rId12" Type="http://schemas.openxmlformats.org/officeDocument/2006/relationships/tags" Target="../tags/tag125.xml"/><Relationship Id="rId17" Type="http://schemas.openxmlformats.org/officeDocument/2006/relationships/tags" Target="../tags/tag130.xml"/><Relationship Id="rId25" Type="http://schemas.openxmlformats.org/officeDocument/2006/relationships/tags" Target="../tags/tag138.xml"/><Relationship Id="rId33" Type="http://schemas.openxmlformats.org/officeDocument/2006/relationships/tags" Target="../tags/tag146.xml"/><Relationship Id="rId38" Type="http://schemas.openxmlformats.org/officeDocument/2006/relationships/tags" Target="../tags/tag151.xml"/><Relationship Id="rId46" Type="http://schemas.openxmlformats.org/officeDocument/2006/relationships/tags" Target="../tags/tag159.xml"/><Relationship Id="rId59" Type="http://schemas.openxmlformats.org/officeDocument/2006/relationships/tags" Target="../tags/tag172.xml"/><Relationship Id="rId67" Type="http://schemas.openxmlformats.org/officeDocument/2006/relationships/tags" Target="../tags/tag180.xml"/><Relationship Id="rId20" Type="http://schemas.openxmlformats.org/officeDocument/2006/relationships/tags" Target="../tags/tag133.xml"/><Relationship Id="rId41" Type="http://schemas.openxmlformats.org/officeDocument/2006/relationships/tags" Target="../tags/tag154.xml"/><Relationship Id="rId54" Type="http://schemas.openxmlformats.org/officeDocument/2006/relationships/tags" Target="../tags/tag167.xml"/><Relationship Id="rId62" Type="http://schemas.openxmlformats.org/officeDocument/2006/relationships/tags" Target="../tags/tag175.xml"/><Relationship Id="rId1" Type="http://schemas.openxmlformats.org/officeDocument/2006/relationships/tags" Target="../tags/tag114.xml"/><Relationship Id="rId6" Type="http://schemas.openxmlformats.org/officeDocument/2006/relationships/tags" Target="../tags/tag119.xml"/><Relationship Id="rId15" Type="http://schemas.openxmlformats.org/officeDocument/2006/relationships/tags" Target="../tags/tag128.xml"/><Relationship Id="rId23" Type="http://schemas.openxmlformats.org/officeDocument/2006/relationships/tags" Target="../tags/tag136.xml"/><Relationship Id="rId28" Type="http://schemas.openxmlformats.org/officeDocument/2006/relationships/tags" Target="../tags/tag141.xml"/><Relationship Id="rId36" Type="http://schemas.openxmlformats.org/officeDocument/2006/relationships/tags" Target="../tags/tag149.xml"/><Relationship Id="rId49" Type="http://schemas.openxmlformats.org/officeDocument/2006/relationships/tags" Target="../tags/tag162.xml"/><Relationship Id="rId57" Type="http://schemas.openxmlformats.org/officeDocument/2006/relationships/tags" Target="../tags/tag170.xml"/><Relationship Id="rId10" Type="http://schemas.openxmlformats.org/officeDocument/2006/relationships/tags" Target="../tags/tag123.xml"/><Relationship Id="rId31" Type="http://schemas.openxmlformats.org/officeDocument/2006/relationships/tags" Target="../tags/tag144.xml"/><Relationship Id="rId44" Type="http://schemas.openxmlformats.org/officeDocument/2006/relationships/tags" Target="../tags/tag157.xml"/><Relationship Id="rId52" Type="http://schemas.openxmlformats.org/officeDocument/2006/relationships/tags" Target="../tags/tag165.xml"/><Relationship Id="rId60" Type="http://schemas.openxmlformats.org/officeDocument/2006/relationships/tags" Target="../tags/tag173.xml"/><Relationship Id="rId65" Type="http://schemas.openxmlformats.org/officeDocument/2006/relationships/tags" Target="../tags/tag178.xml"/><Relationship Id="rId4" Type="http://schemas.openxmlformats.org/officeDocument/2006/relationships/tags" Target="../tags/tag117.xml"/><Relationship Id="rId9" Type="http://schemas.openxmlformats.org/officeDocument/2006/relationships/tags" Target="../tags/tag122.xml"/><Relationship Id="rId13" Type="http://schemas.openxmlformats.org/officeDocument/2006/relationships/tags" Target="../tags/tag126.xml"/><Relationship Id="rId18" Type="http://schemas.openxmlformats.org/officeDocument/2006/relationships/tags" Target="../tags/tag131.xml"/><Relationship Id="rId39" Type="http://schemas.openxmlformats.org/officeDocument/2006/relationships/tags" Target="../tags/tag152.xml"/><Relationship Id="rId34" Type="http://schemas.openxmlformats.org/officeDocument/2006/relationships/tags" Target="../tags/tag147.xml"/><Relationship Id="rId50" Type="http://schemas.openxmlformats.org/officeDocument/2006/relationships/tags" Target="../tags/tag163.xml"/><Relationship Id="rId55" Type="http://schemas.openxmlformats.org/officeDocument/2006/relationships/tags" Target="../tags/tag16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84.xm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17" Type="http://schemas.openxmlformats.org/officeDocument/2006/relationships/tags" Target="../tags/tag301.xml"/><Relationship Id="rId21" Type="http://schemas.openxmlformats.org/officeDocument/2006/relationships/tags" Target="../tags/tag205.xml"/><Relationship Id="rId42" Type="http://schemas.openxmlformats.org/officeDocument/2006/relationships/tags" Target="../tags/tag226.xml"/><Relationship Id="rId63" Type="http://schemas.openxmlformats.org/officeDocument/2006/relationships/tags" Target="../tags/tag247.xml"/><Relationship Id="rId84" Type="http://schemas.openxmlformats.org/officeDocument/2006/relationships/tags" Target="../tags/tag268.xml"/><Relationship Id="rId16" Type="http://schemas.openxmlformats.org/officeDocument/2006/relationships/tags" Target="../tags/tag200.xml"/><Relationship Id="rId107" Type="http://schemas.openxmlformats.org/officeDocument/2006/relationships/tags" Target="../tags/tag291.xml"/><Relationship Id="rId11" Type="http://schemas.openxmlformats.org/officeDocument/2006/relationships/tags" Target="../tags/tag195.xml"/><Relationship Id="rId32" Type="http://schemas.openxmlformats.org/officeDocument/2006/relationships/tags" Target="../tags/tag216.xml"/><Relationship Id="rId37" Type="http://schemas.openxmlformats.org/officeDocument/2006/relationships/tags" Target="../tags/tag221.xml"/><Relationship Id="rId53" Type="http://schemas.openxmlformats.org/officeDocument/2006/relationships/tags" Target="../tags/tag237.xml"/><Relationship Id="rId58" Type="http://schemas.openxmlformats.org/officeDocument/2006/relationships/tags" Target="../tags/tag242.xml"/><Relationship Id="rId74" Type="http://schemas.openxmlformats.org/officeDocument/2006/relationships/tags" Target="../tags/tag258.xml"/><Relationship Id="rId79" Type="http://schemas.openxmlformats.org/officeDocument/2006/relationships/tags" Target="../tags/tag263.xml"/><Relationship Id="rId102" Type="http://schemas.openxmlformats.org/officeDocument/2006/relationships/tags" Target="../tags/tag286.xml"/><Relationship Id="rId123" Type="http://schemas.openxmlformats.org/officeDocument/2006/relationships/tags" Target="../tags/tag307.xml"/><Relationship Id="rId128" Type="http://schemas.openxmlformats.org/officeDocument/2006/relationships/tags" Target="../tags/tag312.xml"/><Relationship Id="rId5" Type="http://schemas.openxmlformats.org/officeDocument/2006/relationships/tags" Target="../tags/tag189.xml"/><Relationship Id="rId90" Type="http://schemas.openxmlformats.org/officeDocument/2006/relationships/tags" Target="../tags/tag274.xml"/><Relationship Id="rId95" Type="http://schemas.openxmlformats.org/officeDocument/2006/relationships/tags" Target="../tags/tag279.xml"/><Relationship Id="rId22" Type="http://schemas.openxmlformats.org/officeDocument/2006/relationships/tags" Target="../tags/tag206.xml"/><Relationship Id="rId27" Type="http://schemas.openxmlformats.org/officeDocument/2006/relationships/tags" Target="../tags/tag211.xml"/><Relationship Id="rId43" Type="http://schemas.openxmlformats.org/officeDocument/2006/relationships/tags" Target="../tags/tag227.xml"/><Relationship Id="rId48" Type="http://schemas.openxmlformats.org/officeDocument/2006/relationships/tags" Target="../tags/tag232.xml"/><Relationship Id="rId64" Type="http://schemas.openxmlformats.org/officeDocument/2006/relationships/tags" Target="../tags/tag248.xml"/><Relationship Id="rId69" Type="http://schemas.openxmlformats.org/officeDocument/2006/relationships/tags" Target="../tags/tag253.xml"/><Relationship Id="rId113" Type="http://schemas.openxmlformats.org/officeDocument/2006/relationships/tags" Target="../tags/tag297.xml"/><Relationship Id="rId118" Type="http://schemas.openxmlformats.org/officeDocument/2006/relationships/tags" Target="../tags/tag302.xml"/><Relationship Id="rId80" Type="http://schemas.openxmlformats.org/officeDocument/2006/relationships/tags" Target="../tags/tag264.xml"/><Relationship Id="rId85" Type="http://schemas.openxmlformats.org/officeDocument/2006/relationships/tags" Target="../tags/tag269.xml"/><Relationship Id="rId12" Type="http://schemas.openxmlformats.org/officeDocument/2006/relationships/tags" Target="../tags/tag196.xml"/><Relationship Id="rId17" Type="http://schemas.openxmlformats.org/officeDocument/2006/relationships/tags" Target="../tags/tag201.xml"/><Relationship Id="rId33" Type="http://schemas.openxmlformats.org/officeDocument/2006/relationships/tags" Target="../tags/tag217.xml"/><Relationship Id="rId38" Type="http://schemas.openxmlformats.org/officeDocument/2006/relationships/tags" Target="../tags/tag222.xml"/><Relationship Id="rId59" Type="http://schemas.openxmlformats.org/officeDocument/2006/relationships/tags" Target="../tags/tag243.xml"/><Relationship Id="rId103" Type="http://schemas.openxmlformats.org/officeDocument/2006/relationships/tags" Target="../tags/tag287.xml"/><Relationship Id="rId108" Type="http://schemas.openxmlformats.org/officeDocument/2006/relationships/tags" Target="../tags/tag292.xml"/><Relationship Id="rId124" Type="http://schemas.openxmlformats.org/officeDocument/2006/relationships/tags" Target="../tags/tag308.xml"/><Relationship Id="rId129" Type="http://schemas.openxmlformats.org/officeDocument/2006/relationships/tags" Target="../tags/tag313.xml"/><Relationship Id="rId54" Type="http://schemas.openxmlformats.org/officeDocument/2006/relationships/tags" Target="../tags/tag238.xml"/><Relationship Id="rId70" Type="http://schemas.openxmlformats.org/officeDocument/2006/relationships/tags" Target="../tags/tag254.xml"/><Relationship Id="rId75" Type="http://schemas.openxmlformats.org/officeDocument/2006/relationships/tags" Target="../tags/tag259.xml"/><Relationship Id="rId91" Type="http://schemas.openxmlformats.org/officeDocument/2006/relationships/tags" Target="../tags/tag275.xml"/><Relationship Id="rId96" Type="http://schemas.openxmlformats.org/officeDocument/2006/relationships/tags" Target="../tags/tag280.xml"/><Relationship Id="rId1" Type="http://schemas.openxmlformats.org/officeDocument/2006/relationships/tags" Target="../tags/tag185.xml"/><Relationship Id="rId6" Type="http://schemas.openxmlformats.org/officeDocument/2006/relationships/tags" Target="../tags/tag190.xml"/><Relationship Id="rId23" Type="http://schemas.openxmlformats.org/officeDocument/2006/relationships/tags" Target="../tags/tag207.xml"/><Relationship Id="rId28" Type="http://schemas.openxmlformats.org/officeDocument/2006/relationships/tags" Target="../tags/tag212.xml"/><Relationship Id="rId49" Type="http://schemas.openxmlformats.org/officeDocument/2006/relationships/tags" Target="../tags/tag233.xml"/><Relationship Id="rId114" Type="http://schemas.openxmlformats.org/officeDocument/2006/relationships/tags" Target="../tags/tag298.xml"/><Relationship Id="rId119" Type="http://schemas.openxmlformats.org/officeDocument/2006/relationships/tags" Target="../tags/tag303.xml"/><Relationship Id="rId44" Type="http://schemas.openxmlformats.org/officeDocument/2006/relationships/tags" Target="../tags/tag228.xml"/><Relationship Id="rId60" Type="http://schemas.openxmlformats.org/officeDocument/2006/relationships/tags" Target="../tags/tag244.xml"/><Relationship Id="rId65" Type="http://schemas.openxmlformats.org/officeDocument/2006/relationships/tags" Target="../tags/tag249.xml"/><Relationship Id="rId81" Type="http://schemas.openxmlformats.org/officeDocument/2006/relationships/tags" Target="../tags/tag265.xml"/><Relationship Id="rId86" Type="http://schemas.openxmlformats.org/officeDocument/2006/relationships/tags" Target="../tags/tag270.xml"/><Relationship Id="rId130" Type="http://schemas.openxmlformats.org/officeDocument/2006/relationships/tags" Target="../tags/tag314.xml"/><Relationship Id="rId13" Type="http://schemas.openxmlformats.org/officeDocument/2006/relationships/tags" Target="../tags/tag197.xml"/><Relationship Id="rId18" Type="http://schemas.openxmlformats.org/officeDocument/2006/relationships/tags" Target="../tags/tag202.xml"/><Relationship Id="rId39" Type="http://schemas.openxmlformats.org/officeDocument/2006/relationships/tags" Target="../tags/tag223.xml"/><Relationship Id="rId109" Type="http://schemas.openxmlformats.org/officeDocument/2006/relationships/tags" Target="../tags/tag293.xml"/><Relationship Id="rId34" Type="http://schemas.openxmlformats.org/officeDocument/2006/relationships/tags" Target="../tags/tag218.xml"/><Relationship Id="rId50" Type="http://schemas.openxmlformats.org/officeDocument/2006/relationships/tags" Target="../tags/tag234.xml"/><Relationship Id="rId55" Type="http://schemas.openxmlformats.org/officeDocument/2006/relationships/tags" Target="../tags/tag239.xml"/><Relationship Id="rId76" Type="http://schemas.openxmlformats.org/officeDocument/2006/relationships/tags" Target="../tags/tag260.xml"/><Relationship Id="rId97" Type="http://schemas.openxmlformats.org/officeDocument/2006/relationships/tags" Target="../tags/tag281.xml"/><Relationship Id="rId104" Type="http://schemas.openxmlformats.org/officeDocument/2006/relationships/tags" Target="../tags/tag288.xml"/><Relationship Id="rId120" Type="http://schemas.openxmlformats.org/officeDocument/2006/relationships/tags" Target="../tags/tag304.xml"/><Relationship Id="rId125" Type="http://schemas.openxmlformats.org/officeDocument/2006/relationships/tags" Target="../tags/tag309.xml"/><Relationship Id="rId7" Type="http://schemas.openxmlformats.org/officeDocument/2006/relationships/tags" Target="../tags/tag191.xml"/><Relationship Id="rId71" Type="http://schemas.openxmlformats.org/officeDocument/2006/relationships/tags" Target="../tags/tag255.xml"/><Relationship Id="rId92" Type="http://schemas.openxmlformats.org/officeDocument/2006/relationships/tags" Target="../tags/tag276.xml"/><Relationship Id="rId2" Type="http://schemas.openxmlformats.org/officeDocument/2006/relationships/tags" Target="../tags/tag186.xml"/><Relationship Id="rId29" Type="http://schemas.openxmlformats.org/officeDocument/2006/relationships/tags" Target="../tags/tag213.xml"/><Relationship Id="rId24" Type="http://schemas.openxmlformats.org/officeDocument/2006/relationships/tags" Target="../tags/tag208.xml"/><Relationship Id="rId40" Type="http://schemas.openxmlformats.org/officeDocument/2006/relationships/tags" Target="../tags/tag224.xml"/><Relationship Id="rId45" Type="http://schemas.openxmlformats.org/officeDocument/2006/relationships/tags" Target="../tags/tag229.xml"/><Relationship Id="rId66" Type="http://schemas.openxmlformats.org/officeDocument/2006/relationships/tags" Target="../tags/tag250.xml"/><Relationship Id="rId87" Type="http://schemas.openxmlformats.org/officeDocument/2006/relationships/tags" Target="../tags/tag271.xml"/><Relationship Id="rId110" Type="http://schemas.openxmlformats.org/officeDocument/2006/relationships/tags" Target="../tags/tag294.xml"/><Relationship Id="rId115" Type="http://schemas.openxmlformats.org/officeDocument/2006/relationships/tags" Target="../tags/tag299.xml"/><Relationship Id="rId131" Type="http://schemas.openxmlformats.org/officeDocument/2006/relationships/tags" Target="../tags/tag315.xml"/><Relationship Id="rId61" Type="http://schemas.openxmlformats.org/officeDocument/2006/relationships/tags" Target="../tags/tag245.xml"/><Relationship Id="rId82" Type="http://schemas.openxmlformats.org/officeDocument/2006/relationships/tags" Target="../tags/tag266.xml"/><Relationship Id="rId19" Type="http://schemas.openxmlformats.org/officeDocument/2006/relationships/tags" Target="../tags/tag203.xml"/><Relationship Id="rId14" Type="http://schemas.openxmlformats.org/officeDocument/2006/relationships/tags" Target="../tags/tag198.xml"/><Relationship Id="rId30" Type="http://schemas.openxmlformats.org/officeDocument/2006/relationships/tags" Target="../tags/tag214.xml"/><Relationship Id="rId35" Type="http://schemas.openxmlformats.org/officeDocument/2006/relationships/tags" Target="../tags/tag219.xml"/><Relationship Id="rId56" Type="http://schemas.openxmlformats.org/officeDocument/2006/relationships/tags" Target="../tags/tag240.xml"/><Relationship Id="rId77" Type="http://schemas.openxmlformats.org/officeDocument/2006/relationships/tags" Target="../tags/tag261.xml"/><Relationship Id="rId100" Type="http://schemas.openxmlformats.org/officeDocument/2006/relationships/tags" Target="../tags/tag284.xml"/><Relationship Id="rId105" Type="http://schemas.openxmlformats.org/officeDocument/2006/relationships/tags" Target="../tags/tag289.xml"/><Relationship Id="rId126" Type="http://schemas.openxmlformats.org/officeDocument/2006/relationships/tags" Target="../tags/tag310.xml"/><Relationship Id="rId8" Type="http://schemas.openxmlformats.org/officeDocument/2006/relationships/tags" Target="../tags/tag192.xml"/><Relationship Id="rId51" Type="http://schemas.openxmlformats.org/officeDocument/2006/relationships/tags" Target="../tags/tag235.xml"/><Relationship Id="rId72" Type="http://schemas.openxmlformats.org/officeDocument/2006/relationships/tags" Target="../tags/tag256.xml"/><Relationship Id="rId93" Type="http://schemas.openxmlformats.org/officeDocument/2006/relationships/tags" Target="../tags/tag277.xml"/><Relationship Id="rId98" Type="http://schemas.openxmlformats.org/officeDocument/2006/relationships/tags" Target="../tags/tag282.xml"/><Relationship Id="rId121" Type="http://schemas.openxmlformats.org/officeDocument/2006/relationships/tags" Target="../tags/tag305.xml"/><Relationship Id="rId3" Type="http://schemas.openxmlformats.org/officeDocument/2006/relationships/tags" Target="../tags/tag187.xml"/><Relationship Id="rId25" Type="http://schemas.openxmlformats.org/officeDocument/2006/relationships/tags" Target="../tags/tag209.xml"/><Relationship Id="rId46" Type="http://schemas.openxmlformats.org/officeDocument/2006/relationships/tags" Target="../tags/tag230.xml"/><Relationship Id="rId67" Type="http://schemas.openxmlformats.org/officeDocument/2006/relationships/tags" Target="../tags/tag251.xml"/><Relationship Id="rId116" Type="http://schemas.openxmlformats.org/officeDocument/2006/relationships/tags" Target="../tags/tag300.xml"/><Relationship Id="rId20" Type="http://schemas.openxmlformats.org/officeDocument/2006/relationships/tags" Target="../tags/tag204.xml"/><Relationship Id="rId41" Type="http://schemas.openxmlformats.org/officeDocument/2006/relationships/tags" Target="../tags/tag225.xml"/><Relationship Id="rId62" Type="http://schemas.openxmlformats.org/officeDocument/2006/relationships/tags" Target="../tags/tag246.xml"/><Relationship Id="rId83" Type="http://schemas.openxmlformats.org/officeDocument/2006/relationships/tags" Target="../tags/tag267.xml"/><Relationship Id="rId88" Type="http://schemas.openxmlformats.org/officeDocument/2006/relationships/tags" Target="../tags/tag272.xml"/><Relationship Id="rId111" Type="http://schemas.openxmlformats.org/officeDocument/2006/relationships/tags" Target="../tags/tag295.xml"/><Relationship Id="rId132" Type="http://schemas.openxmlformats.org/officeDocument/2006/relationships/slideLayout" Target="../slideLayouts/slideLayout2.xml"/><Relationship Id="rId15" Type="http://schemas.openxmlformats.org/officeDocument/2006/relationships/tags" Target="../tags/tag199.xml"/><Relationship Id="rId36" Type="http://schemas.openxmlformats.org/officeDocument/2006/relationships/tags" Target="../tags/tag220.xml"/><Relationship Id="rId57" Type="http://schemas.openxmlformats.org/officeDocument/2006/relationships/tags" Target="../tags/tag241.xml"/><Relationship Id="rId106" Type="http://schemas.openxmlformats.org/officeDocument/2006/relationships/tags" Target="../tags/tag290.xml"/><Relationship Id="rId127" Type="http://schemas.openxmlformats.org/officeDocument/2006/relationships/tags" Target="../tags/tag311.xml"/><Relationship Id="rId10" Type="http://schemas.openxmlformats.org/officeDocument/2006/relationships/tags" Target="../tags/tag194.xml"/><Relationship Id="rId31" Type="http://schemas.openxmlformats.org/officeDocument/2006/relationships/tags" Target="../tags/tag215.xml"/><Relationship Id="rId52" Type="http://schemas.openxmlformats.org/officeDocument/2006/relationships/tags" Target="../tags/tag236.xml"/><Relationship Id="rId73" Type="http://schemas.openxmlformats.org/officeDocument/2006/relationships/tags" Target="../tags/tag257.xml"/><Relationship Id="rId78" Type="http://schemas.openxmlformats.org/officeDocument/2006/relationships/tags" Target="../tags/tag262.xml"/><Relationship Id="rId94" Type="http://schemas.openxmlformats.org/officeDocument/2006/relationships/tags" Target="../tags/tag278.xml"/><Relationship Id="rId99" Type="http://schemas.openxmlformats.org/officeDocument/2006/relationships/tags" Target="../tags/tag283.xml"/><Relationship Id="rId101" Type="http://schemas.openxmlformats.org/officeDocument/2006/relationships/tags" Target="../tags/tag285.xml"/><Relationship Id="rId122" Type="http://schemas.openxmlformats.org/officeDocument/2006/relationships/tags" Target="../tags/tag306.xml"/><Relationship Id="rId4" Type="http://schemas.openxmlformats.org/officeDocument/2006/relationships/tags" Target="../tags/tag188.xml"/><Relationship Id="rId9" Type="http://schemas.openxmlformats.org/officeDocument/2006/relationships/tags" Target="../tags/tag193.xml"/><Relationship Id="rId26" Type="http://schemas.openxmlformats.org/officeDocument/2006/relationships/tags" Target="../tags/tag210.xml"/><Relationship Id="rId47" Type="http://schemas.openxmlformats.org/officeDocument/2006/relationships/tags" Target="../tags/tag231.xml"/><Relationship Id="rId68" Type="http://schemas.openxmlformats.org/officeDocument/2006/relationships/tags" Target="../tags/tag252.xml"/><Relationship Id="rId89" Type="http://schemas.openxmlformats.org/officeDocument/2006/relationships/tags" Target="../tags/tag273.xml"/><Relationship Id="rId112" Type="http://schemas.openxmlformats.org/officeDocument/2006/relationships/tags" Target="../tags/tag296.xml"/><Relationship Id="rId133" Type="http://schemas.openxmlformats.org/officeDocument/2006/relationships/notesSlide" Target="../notesSlides/notesSlide13.xml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tags" Target="../tags/tag328.xml"/><Relationship Id="rId18" Type="http://schemas.openxmlformats.org/officeDocument/2006/relationships/tags" Target="../tags/tag333.xml"/><Relationship Id="rId26" Type="http://schemas.openxmlformats.org/officeDocument/2006/relationships/tags" Target="../tags/tag341.xml"/><Relationship Id="rId39" Type="http://schemas.openxmlformats.org/officeDocument/2006/relationships/tags" Target="../tags/tag354.xml"/><Relationship Id="rId21" Type="http://schemas.openxmlformats.org/officeDocument/2006/relationships/tags" Target="../tags/tag336.xml"/><Relationship Id="rId34" Type="http://schemas.openxmlformats.org/officeDocument/2006/relationships/tags" Target="../tags/tag349.xml"/><Relationship Id="rId42" Type="http://schemas.openxmlformats.org/officeDocument/2006/relationships/tags" Target="../tags/tag357.xml"/><Relationship Id="rId7" Type="http://schemas.openxmlformats.org/officeDocument/2006/relationships/tags" Target="../tags/tag322.xml"/><Relationship Id="rId205" Type="http://schemas.openxmlformats.org/officeDocument/2006/relationships/image" Target="../media/image30.png"/><Relationship Id="rId2" Type="http://schemas.openxmlformats.org/officeDocument/2006/relationships/tags" Target="../tags/tag317.xml"/><Relationship Id="rId16" Type="http://schemas.openxmlformats.org/officeDocument/2006/relationships/tags" Target="../tags/tag331.xml"/><Relationship Id="rId29" Type="http://schemas.openxmlformats.org/officeDocument/2006/relationships/tags" Target="../tags/tag344.xml"/><Relationship Id="rId1" Type="http://schemas.openxmlformats.org/officeDocument/2006/relationships/tags" Target="../tags/tag316.xml"/><Relationship Id="rId6" Type="http://schemas.openxmlformats.org/officeDocument/2006/relationships/tags" Target="../tags/tag321.xml"/><Relationship Id="rId11" Type="http://schemas.openxmlformats.org/officeDocument/2006/relationships/tags" Target="../tags/tag326.xml"/><Relationship Id="rId24" Type="http://schemas.openxmlformats.org/officeDocument/2006/relationships/tags" Target="../tags/tag339.xml"/><Relationship Id="rId32" Type="http://schemas.openxmlformats.org/officeDocument/2006/relationships/tags" Target="../tags/tag347.xml"/><Relationship Id="rId37" Type="http://schemas.openxmlformats.org/officeDocument/2006/relationships/tags" Target="../tags/tag352.xml"/><Relationship Id="rId40" Type="http://schemas.openxmlformats.org/officeDocument/2006/relationships/tags" Target="../tags/tag355.xml"/><Relationship Id="rId45" Type="http://schemas.openxmlformats.org/officeDocument/2006/relationships/tags" Target="../tags/tag818.xml"/><Relationship Id="rId5" Type="http://schemas.openxmlformats.org/officeDocument/2006/relationships/tags" Target="../tags/tag320.xml"/><Relationship Id="rId15" Type="http://schemas.openxmlformats.org/officeDocument/2006/relationships/tags" Target="../tags/tag330.xml"/><Relationship Id="rId23" Type="http://schemas.openxmlformats.org/officeDocument/2006/relationships/tags" Target="../tags/tag338.xml"/><Relationship Id="rId28" Type="http://schemas.openxmlformats.org/officeDocument/2006/relationships/tags" Target="../tags/tag343.xml"/><Relationship Id="rId36" Type="http://schemas.openxmlformats.org/officeDocument/2006/relationships/tags" Target="../tags/tag351.xml"/><Relationship Id="rId10" Type="http://schemas.openxmlformats.org/officeDocument/2006/relationships/tags" Target="../tags/tag325.xml"/><Relationship Id="rId19" Type="http://schemas.openxmlformats.org/officeDocument/2006/relationships/tags" Target="../tags/tag334.xml"/><Relationship Id="rId31" Type="http://schemas.openxmlformats.org/officeDocument/2006/relationships/tags" Target="../tags/tag346.xml"/><Relationship Id="rId44" Type="http://schemas.openxmlformats.org/officeDocument/2006/relationships/notesSlide" Target="../notesSlides/notesSlide14.xml"/><Relationship Id="rId4" Type="http://schemas.openxmlformats.org/officeDocument/2006/relationships/tags" Target="../tags/tag319.xml"/><Relationship Id="rId9" Type="http://schemas.openxmlformats.org/officeDocument/2006/relationships/tags" Target="../tags/tag324.xml"/><Relationship Id="rId14" Type="http://schemas.openxmlformats.org/officeDocument/2006/relationships/tags" Target="../tags/tag329.xml"/><Relationship Id="rId22" Type="http://schemas.openxmlformats.org/officeDocument/2006/relationships/tags" Target="../tags/tag337.xml"/><Relationship Id="rId27" Type="http://schemas.openxmlformats.org/officeDocument/2006/relationships/tags" Target="../tags/tag342.xml"/><Relationship Id="rId30" Type="http://schemas.openxmlformats.org/officeDocument/2006/relationships/tags" Target="../tags/tag345.xml"/><Relationship Id="rId35" Type="http://schemas.openxmlformats.org/officeDocument/2006/relationships/tags" Target="../tags/tag350.xml"/><Relationship Id="rId43" Type="http://schemas.openxmlformats.org/officeDocument/2006/relationships/slideLayout" Target="../slideLayouts/slideLayout2.xml"/><Relationship Id="rId8" Type="http://schemas.openxmlformats.org/officeDocument/2006/relationships/tags" Target="../tags/tag323.xml"/><Relationship Id="rId3" Type="http://schemas.openxmlformats.org/officeDocument/2006/relationships/tags" Target="../tags/tag318.xml"/><Relationship Id="rId12" Type="http://schemas.openxmlformats.org/officeDocument/2006/relationships/tags" Target="../tags/tag327.xml"/><Relationship Id="rId17" Type="http://schemas.openxmlformats.org/officeDocument/2006/relationships/tags" Target="../tags/tag332.xml"/><Relationship Id="rId25" Type="http://schemas.openxmlformats.org/officeDocument/2006/relationships/tags" Target="../tags/tag340.xml"/><Relationship Id="rId33" Type="http://schemas.openxmlformats.org/officeDocument/2006/relationships/tags" Target="../tags/tag348.xml"/><Relationship Id="rId38" Type="http://schemas.openxmlformats.org/officeDocument/2006/relationships/tags" Target="../tags/tag353.xml"/><Relationship Id="rId20" Type="http://schemas.openxmlformats.org/officeDocument/2006/relationships/tags" Target="../tags/tag335.xml"/><Relationship Id="rId41" Type="http://schemas.openxmlformats.org/officeDocument/2006/relationships/tags" Target="../tags/tag35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360.xml"/><Relationship Id="rId2" Type="http://schemas.openxmlformats.org/officeDocument/2006/relationships/tags" Target="../tags/tag359.xml"/><Relationship Id="rId1" Type="http://schemas.openxmlformats.org/officeDocument/2006/relationships/tags" Target="../tags/tag358.xml"/><Relationship Id="rId6" Type="http://schemas.openxmlformats.org/officeDocument/2006/relationships/notesSlide" Target="../notesSlides/notesSlide15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61.xml"/></Relationships>
</file>

<file path=ppt/slides/_rels/slide19.xml.rels><?xml version="1.0" encoding="UTF-8" standalone="yes"?>
<Relationships xmlns="http://schemas.openxmlformats.org/package/2006/relationships"><Relationship Id="rId26" Type="http://schemas.openxmlformats.org/officeDocument/2006/relationships/tags" Target="../tags/tag387.xml"/><Relationship Id="rId21" Type="http://schemas.openxmlformats.org/officeDocument/2006/relationships/tags" Target="../tags/tag382.xml"/><Relationship Id="rId42" Type="http://schemas.openxmlformats.org/officeDocument/2006/relationships/tags" Target="../tags/tag403.xml"/><Relationship Id="rId47" Type="http://schemas.openxmlformats.org/officeDocument/2006/relationships/tags" Target="../tags/tag408.xml"/><Relationship Id="rId63" Type="http://schemas.openxmlformats.org/officeDocument/2006/relationships/tags" Target="../tags/tag424.xml"/><Relationship Id="rId68" Type="http://schemas.openxmlformats.org/officeDocument/2006/relationships/tags" Target="../tags/tag429.xml"/><Relationship Id="rId16" Type="http://schemas.openxmlformats.org/officeDocument/2006/relationships/tags" Target="../tags/tag377.xml"/><Relationship Id="rId11" Type="http://schemas.openxmlformats.org/officeDocument/2006/relationships/tags" Target="../tags/tag372.xml"/><Relationship Id="rId24" Type="http://schemas.openxmlformats.org/officeDocument/2006/relationships/tags" Target="../tags/tag385.xml"/><Relationship Id="rId32" Type="http://schemas.openxmlformats.org/officeDocument/2006/relationships/tags" Target="../tags/tag393.xml"/><Relationship Id="rId37" Type="http://schemas.openxmlformats.org/officeDocument/2006/relationships/tags" Target="../tags/tag398.xml"/><Relationship Id="rId40" Type="http://schemas.openxmlformats.org/officeDocument/2006/relationships/tags" Target="../tags/tag401.xml"/><Relationship Id="rId45" Type="http://schemas.openxmlformats.org/officeDocument/2006/relationships/tags" Target="../tags/tag406.xml"/><Relationship Id="rId53" Type="http://schemas.openxmlformats.org/officeDocument/2006/relationships/tags" Target="../tags/tag414.xml"/><Relationship Id="rId58" Type="http://schemas.openxmlformats.org/officeDocument/2006/relationships/tags" Target="../tags/tag419.xml"/><Relationship Id="rId66" Type="http://schemas.openxmlformats.org/officeDocument/2006/relationships/tags" Target="../tags/tag427.xml"/><Relationship Id="rId74" Type="http://schemas.openxmlformats.org/officeDocument/2006/relationships/tags" Target="../tags/tag435.xml"/><Relationship Id="rId79" Type="http://schemas.openxmlformats.org/officeDocument/2006/relationships/notesSlide" Target="../notesSlides/notesSlide16.xml"/><Relationship Id="rId5" Type="http://schemas.openxmlformats.org/officeDocument/2006/relationships/tags" Target="../tags/tag366.xml"/><Relationship Id="rId61" Type="http://schemas.openxmlformats.org/officeDocument/2006/relationships/tags" Target="../tags/tag422.xml"/><Relationship Id="rId19" Type="http://schemas.openxmlformats.org/officeDocument/2006/relationships/tags" Target="../tags/tag380.xml"/><Relationship Id="rId14" Type="http://schemas.openxmlformats.org/officeDocument/2006/relationships/tags" Target="../tags/tag375.xml"/><Relationship Id="rId22" Type="http://schemas.openxmlformats.org/officeDocument/2006/relationships/tags" Target="../tags/tag383.xml"/><Relationship Id="rId27" Type="http://schemas.openxmlformats.org/officeDocument/2006/relationships/tags" Target="../tags/tag388.xml"/><Relationship Id="rId30" Type="http://schemas.openxmlformats.org/officeDocument/2006/relationships/tags" Target="../tags/tag391.xml"/><Relationship Id="rId35" Type="http://schemas.openxmlformats.org/officeDocument/2006/relationships/tags" Target="../tags/tag396.xml"/><Relationship Id="rId43" Type="http://schemas.openxmlformats.org/officeDocument/2006/relationships/tags" Target="../tags/tag404.xml"/><Relationship Id="rId48" Type="http://schemas.openxmlformats.org/officeDocument/2006/relationships/tags" Target="../tags/tag409.xml"/><Relationship Id="rId56" Type="http://schemas.openxmlformats.org/officeDocument/2006/relationships/tags" Target="../tags/tag417.xml"/><Relationship Id="rId64" Type="http://schemas.openxmlformats.org/officeDocument/2006/relationships/tags" Target="../tags/tag425.xml"/><Relationship Id="rId69" Type="http://schemas.openxmlformats.org/officeDocument/2006/relationships/tags" Target="../tags/tag430.xml"/><Relationship Id="rId77" Type="http://schemas.openxmlformats.org/officeDocument/2006/relationships/tags" Target="../tags/tag438.xml"/><Relationship Id="rId8" Type="http://schemas.openxmlformats.org/officeDocument/2006/relationships/tags" Target="../tags/tag369.xml"/><Relationship Id="rId51" Type="http://schemas.openxmlformats.org/officeDocument/2006/relationships/tags" Target="../tags/tag412.xml"/><Relationship Id="rId72" Type="http://schemas.openxmlformats.org/officeDocument/2006/relationships/tags" Target="../tags/tag433.xml"/><Relationship Id="rId3" Type="http://schemas.openxmlformats.org/officeDocument/2006/relationships/tags" Target="../tags/tag364.xml"/><Relationship Id="rId12" Type="http://schemas.openxmlformats.org/officeDocument/2006/relationships/tags" Target="../tags/tag373.xml"/><Relationship Id="rId17" Type="http://schemas.openxmlformats.org/officeDocument/2006/relationships/tags" Target="../tags/tag378.xml"/><Relationship Id="rId25" Type="http://schemas.openxmlformats.org/officeDocument/2006/relationships/tags" Target="../tags/tag386.xml"/><Relationship Id="rId33" Type="http://schemas.openxmlformats.org/officeDocument/2006/relationships/tags" Target="../tags/tag394.xml"/><Relationship Id="rId38" Type="http://schemas.openxmlformats.org/officeDocument/2006/relationships/tags" Target="../tags/tag399.xml"/><Relationship Id="rId46" Type="http://schemas.openxmlformats.org/officeDocument/2006/relationships/tags" Target="../tags/tag407.xml"/><Relationship Id="rId59" Type="http://schemas.openxmlformats.org/officeDocument/2006/relationships/tags" Target="../tags/tag420.xml"/><Relationship Id="rId67" Type="http://schemas.openxmlformats.org/officeDocument/2006/relationships/tags" Target="../tags/tag428.xml"/><Relationship Id="rId20" Type="http://schemas.openxmlformats.org/officeDocument/2006/relationships/tags" Target="../tags/tag381.xml"/><Relationship Id="rId41" Type="http://schemas.openxmlformats.org/officeDocument/2006/relationships/tags" Target="../tags/tag402.xml"/><Relationship Id="rId54" Type="http://schemas.openxmlformats.org/officeDocument/2006/relationships/tags" Target="../tags/tag415.xml"/><Relationship Id="rId62" Type="http://schemas.openxmlformats.org/officeDocument/2006/relationships/tags" Target="../tags/tag423.xml"/><Relationship Id="rId70" Type="http://schemas.openxmlformats.org/officeDocument/2006/relationships/tags" Target="../tags/tag431.xml"/><Relationship Id="rId75" Type="http://schemas.openxmlformats.org/officeDocument/2006/relationships/tags" Target="../tags/tag436.xml"/><Relationship Id="rId1" Type="http://schemas.openxmlformats.org/officeDocument/2006/relationships/tags" Target="../tags/tag362.xml"/><Relationship Id="rId6" Type="http://schemas.openxmlformats.org/officeDocument/2006/relationships/tags" Target="../tags/tag367.xml"/><Relationship Id="rId15" Type="http://schemas.openxmlformats.org/officeDocument/2006/relationships/tags" Target="../tags/tag376.xml"/><Relationship Id="rId23" Type="http://schemas.openxmlformats.org/officeDocument/2006/relationships/tags" Target="../tags/tag384.xml"/><Relationship Id="rId28" Type="http://schemas.openxmlformats.org/officeDocument/2006/relationships/tags" Target="../tags/tag389.xml"/><Relationship Id="rId36" Type="http://schemas.openxmlformats.org/officeDocument/2006/relationships/tags" Target="../tags/tag397.xml"/><Relationship Id="rId49" Type="http://schemas.openxmlformats.org/officeDocument/2006/relationships/tags" Target="../tags/tag410.xml"/><Relationship Id="rId57" Type="http://schemas.openxmlformats.org/officeDocument/2006/relationships/tags" Target="../tags/tag418.xml"/><Relationship Id="rId10" Type="http://schemas.openxmlformats.org/officeDocument/2006/relationships/tags" Target="../tags/tag371.xml"/><Relationship Id="rId31" Type="http://schemas.openxmlformats.org/officeDocument/2006/relationships/tags" Target="../tags/tag392.xml"/><Relationship Id="rId44" Type="http://schemas.openxmlformats.org/officeDocument/2006/relationships/tags" Target="../tags/tag405.xml"/><Relationship Id="rId52" Type="http://schemas.openxmlformats.org/officeDocument/2006/relationships/tags" Target="../tags/tag413.xml"/><Relationship Id="rId60" Type="http://schemas.openxmlformats.org/officeDocument/2006/relationships/tags" Target="../tags/tag421.xml"/><Relationship Id="rId65" Type="http://schemas.openxmlformats.org/officeDocument/2006/relationships/tags" Target="../tags/tag426.xml"/><Relationship Id="rId73" Type="http://schemas.openxmlformats.org/officeDocument/2006/relationships/tags" Target="../tags/tag434.xml"/><Relationship Id="rId78" Type="http://schemas.openxmlformats.org/officeDocument/2006/relationships/slideLayout" Target="../slideLayouts/slideLayout2.xml"/><Relationship Id="rId4" Type="http://schemas.openxmlformats.org/officeDocument/2006/relationships/tags" Target="../tags/tag365.xml"/><Relationship Id="rId9" Type="http://schemas.openxmlformats.org/officeDocument/2006/relationships/tags" Target="../tags/tag370.xml"/><Relationship Id="rId13" Type="http://schemas.openxmlformats.org/officeDocument/2006/relationships/tags" Target="../tags/tag374.xml"/><Relationship Id="rId18" Type="http://schemas.openxmlformats.org/officeDocument/2006/relationships/tags" Target="../tags/tag379.xml"/><Relationship Id="rId39" Type="http://schemas.openxmlformats.org/officeDocument/2006/relationships/tags" Target="../tags/tag400.xml"/><Relationship Id="rId34" Type="http://schemas.openxmlformats.org/officeDocument/2006/relationships/tags" Target="../tags/tag395.xml"/><Relationship Id="rId50" Type="http://schemas.openxmlformats.org/officeDocument/2006/relationships/tags" Target="../tags/tag411.xml"/><Relationship Id="rId55" Type="http://schemas.openxmlformats.org/officeDocument/2006/relationships/tags" Target="../tags/tag416.xml"/><Relationship Id="rId76" Type="http://schemas.openxmlformats.org/officeDocument/2006/relationships/tags" Target="../tags/tag437.xml"/><Relationship Id="rId7" Type="http://schemas.openxmlformats.org/officeDocument/2006/relationships/tags" Target="../tags/tag368.xml"/><Relationship Id="rId71" Type="http://schemas.openxmlformats.org/officeDocument/2006/relationships/tags" Target="../tags/tag432.xml"/><Relationship Id="rId2" Type="http://schemas.openxmlformats.org/officeDocument/2006/relationships/tags" Target="../tags/tag363.xml"/><Relationship Id="rId29" Type="http://schemas.openxmlformats.org/officeDocument/2006/relationships/tags" Target="../tags/tag39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tags" Target="../tags/tag19.xml"/><Relationship Id="rId3" Type="http://schemas.openxmlformats.org/officeDocument/2006/relationships/tags" Target="../tags/tag4.xml"/><Relationship Id="rId21" Type="http://schemas.openxmlformats.org/officeDocument/2006/relationships/tags" Target="../tags/tag22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tags" Target="../tags/tag18.xml"/><Relationship Id="rId25" Type="http://schemas.openxmlformats.org/officeDocument/2006/relationships/notesSlide" Target="../notesSlides/notesSlide2.xml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20" Type="http://schemas.openxmlformats.org/officeDocument/2006/relationships/tags" Target="../tags/tag21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24" Type="http://schemas.openxmlformats.org/officeDocument/2006/relationships/slideLayout" Target="../slideLayouts/slideLayout4.xml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23" Type="http://schemas.openxmlformats.org/officeDocument/2006/relationships/tags" Target="../tags/tag24.xml"/><Relationship Id="rId10" Type="http://schemas.openxmlformats.org/officeDocument/2006/relationships/tags" Target="../tags/tag11.xml"/><Relationship Id="rId19" Type="http://schemas.openxmlformats.org/officeDocument/2006/relationships/tags" Target="../tags/tag20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Relationship Id="rId22" Type="http://schemas.openxmlformats.org/officeDocument/2006/relationships/tags" Target="../tags/tag23.xml"/></Relationships>
</file>

<file path=ppt/slides/_rels/slide20.xml.rels><?xml version="1.0" encoding="UTF-8" standalone="yes"?>
<Relationships xmlns="http://schemas.openxmlformats.org/package/2006/relationships"><Relationship Id="rId26" Type="http://schemas.openxmlformats.org/officeDocument/2006/relationships/tags" Target="../tags/tag464.xml"/><Relationship Id="rId21" Type="http://schemas.openxmlformats.org/officeDocument/2006/relationships/tags" Target="../tags/tag459.xml"/><Relationship Id="rId42" Type="http://schemas.openxmlformats.org/officeDocument/2006/relationships/tags" Target="../tags/tag480.xml"/><Relationship Id="rId47" Type="http://schemas.openxmlformats.org/officeDocument/2006/relationships/tags" Target="../tags/tag485.xml"/><Relationship Id="rId63" Type="http://schemas.openxmlformats.org/officeDocument/2006/relationships/tags" Target="../tags/tag501.xml"/><Relationship Id="rId68" Type="http://schemas.openxmlformats.org/officeDocument/2006/relationships/tags" Target="../tags/tag506.xml"/><Relationship Id="rId16" Type="http://schemas.openxmlformats.org/officeDocument/2006/relationships/tags" Target="../tags/tag454.xml"/><Relationship Id="rId11" Type="http://schemas.openxmlformats.org/officeDocument/2006/relationships/tags" Target="../tags/tag449.xml"/><Relationship Id="rId24" Type="http://schemas.openxmlformats.org/officeDocument/2006/relationships/tags" Target="../tags/tag462.xml"/><Relationship Id="rId32" Type="http://schemas.openxmlformats.org/officeDocument/2006/relationships/tags" Target="../tags/tag470.xml"/><Relationship Id="rId37" Type="http://schemas.openxmlformats.org/officeDocument/2006/relationships/tags" Target="../tags/tag475.xml"/><Relationship Id="rId40" Type="http://schemas.openxmlformats.org/officeDocument/2006/relationships/tags" Target="../tags/tag478.xml"/><Relationship Id="rId45" Type="http://schemas.openxmlformats.org/officeDocument/2006/relationships/tags" Target="../tags/tag483.xml"/><Relationship Id="rId53" Type="http://schemas.openxmlformats.org/officeDocument/2006/relationships/tags" Target="../tags/tag491.xml"/><Relationship Id="rId58" Type="http://schemas.openxmlformats.org/officeDocument/2006/relationships/tags" Target="../tags/tag496.xml"/><Relationship Id="rId66" Type="http://schemas.openxmlformats.org/officeDocument/2006/relationships/tags" Target="../tags/tag504.xml"/><Relationship Id="rId74" Type="http://schemas.openxmlformats.org/officeDocument/2006/relationships/tags" Target="../tags/tag512.xml"/><Relationship Id="rId79" Type="http://schemas.openxmlformats.org/officeDocument/2006/relationships/notesSlide" Target="../notesSlides/notesSlide17.xml"/><Relationship Id="rId5" Type="http://schemas.openxmlformats.org/officeDocument/2006/relationships/tags" Target="../tags/tag443.xml"/><Relationship Id="rId61" Type="http://schemas.openxmlformats.org/officeDocument/2006/relationships/tags" Target="../tags/tag499.xml"/><Relationship Id="rId19" Type="http://schemas.openxmlformats.org/officeDocument/2006/relationships/tags" Target="../tags/tag457.xml"/><Relationship Id="rId14" Type="http://schemas.openxmlformats.org/officeDocument/2006/relationships/tags" Target="../tags/tag452.xml"/><Relationship Id="rId22" Type="http://schemas.openxmlformats.org/officeDocument/2006/relationships/tags" Target="../tags/tag460.xml"/><Relationship Id="rId27" Type="http://schemas.openxmlformats.org/officeDocument/2006/relationships/tags" Target="../tags/tag465.xml"/><Relationship Id="rId30" Type="http://schemas.openxmlformats.org/officeDocument/2006/relationships/tags" Target="../tags/tag468.xml"/><Relationship Id="rId35" Type="http://schemas.openxmlformats.org/officeDocument/2006/relationships/tags" Target="../tags/tag473.xml"/><Relationship Id="rId43" Type="http://schemas.openxmlformats.org/officeDocument/2006/relationships/tags" Target="../tags/tag481.xml"/><Relationship Id="rId48" Type="http://schemas.openxmlformats.org/officeDocument/2006/relationships/tags" Target="../tags/tag486.xml"/><Relationship Id="rId56" Type="http://schemas.openxmlformats.org/officeDocument/2006/relationships/tags" Target="../tags/tag494.xml"/><Relationship Id="rId64" Type="http://schemas.openxmlformats.org/officeDocument/2006/relationships/tags" Target="../tags/tag502.xml"/><Relationship Id="rId69" Type="http://schemas.openxmlformats.org/officeDocument/2006/relationships/tags" Target="../tags/tag507.xml"/><Relationship Id="rId77" Type="http://schemas.openxmlformats.org/officeDocument/2006/relationships/tags" Target="../tags/tag515.xml"/><Relationship Id="rId8" Type="http://schemas.openxmlformats.org/officeDocument/2006/relationships/tags" Target="../tags/tag446.xml"/><Relationship Id="rId51" Type="http://schemas.openxmlformats.org/officeDocument/2006/relationships/tags" Target="../tags/tag489.xml"/><Relationship Id="rId72" Type="http://schemas.openxmlformats.org/officeDocument/2006/relationships/tags" Target="../tags/tag510.xml"/><Relationship Id="rId3" Type="http://schemas.openxmlformats.org/officeDocument/2006/relationships/tags" Target="../tags/tag441.xml"/><Relationship Id="rId12" Type="http://schemas.openxmlformats.org/officeDocument/2006/relationships/tags" Target="../tags/tag450.xml"/><Relationship Id="rId17" Type="http://schemas.openxmlformats.org/officeDocument/2006/relationships/tags" Target="../tags/tag455.xml"/><Relationship Id="rId25" Type="http://schemas.openxmlformats.org/officeDocument/2006/relationships/tags" Target="../tags/tag463.xml"/><Relationship Id="rId33" Type="http://schemas.openxmlformats.org/officeDocument/2006/relationships/tags" Target="../tags/tag471.xml"/><Relationship Id="rId38" Type="http://schemas.openxmlformats.org/officeDocument/2006/relationships/tags" Target="../tags/tag476.xml"/><Relationship Id="rId46" Type="http://schemas.openxmlformats.org/officeDocument/2006/relationships/tags" Target="../tags/tag484.xml"/><Relationship Id="rId59" Type="http://schemas.openxmlformats.org/officeDocument/2006/relationships/tags" Target="../tags/tag497.xml"/><Relationship Id="rId67" Type="http://schemas.openxmlformats.org/officeDocument/2006/relationships/tags" Target="../tags/tag505.xml"/><Relationship Id="rId20" Type="http://schemas.openxmlformats.org/officeDocument/2006/relationships/tags" Target="../tags/tag458.xml"/><Relationship Id="rId41" Type="http://schemas.openxmlformats.org/officeDocument/2006/relationships/tags" Target="../tags/tag479.xml"/><Relationship Id="rId54" Type="http://schemas.openxmlformats.org/officeDocument/2006/relationships/tags" Target="../tags/tag492.xml"/><Relationship Id="rId62" Type="http://schemas.openxmlformats.org/officeDocument/2006/relationships/tags" Target="../tags/tag500.xml"/><Relationship Id="rId70" Type="http://schemas.openxmlformats.org/officeDocument/2006/relationships/tags" Target="../tags/tag508.xml"/><Relationship Id="rId75" Type="http://schemas.openxmlformats.org/officeDocument/2006/relationships/tags" Target="../tags/tag513.xml"/><Relationship Id="rId1" Type="http://schemas.openxmlformats.org/officeDocument/2006/relationships/tags" Target="../tags/tag439.xml"/><Relationship Id="rId6" Type="http://schemas.openxmlformats.org/officeDocument/2006/relationships/tags" Target="../tags/tag444.xml"/><Relationship Id="rId15" Type="http://schemas.openxmlformats.org/officeDocument/2006/relationships/tags" Target="../tags/tag453.xml"/><Relationship Id="rId23" Type="http://schemas.openxmlformats.org/officeDocument/2006/relationships/tags" Target="../tags/tag461.xml"/><Relationship Id="rId28" Type="http://schemas.openxmlformats.org/officeDocument/2006/relationships/tags" Target="../tags/tag466.xml"/><Relationship Id="rId36" Type="http://schemas.openxmlformats.org/officeDocument/2006/relationships/tags" Target="../tags/tag474.xml"/><Relationship Id="rId49" Type="http://schemas.openxmlformats.org/officeDocument/2006/relationships/tags" Target="../tags/tag487.xml"/><Relationship Id="rId57" Type="http://schemas.openxmlformats.org/officeDocument/2006/relationships/tags" Target="../tags/tag495.xml"/><Relationship Id="rId10" Type="http://schemas.openxmlformats.org/officeDocument/2006/relationships/tags" Target="../tags/tag448.xml"/><Relationship Id="rId31" Type="http://schemas.openxmlformats.org/officeDocument/2006/relationships/tags" Target="../tags/tag469.xml"/><Relationship Id="rId44" Type="http://schemas.openxmlformats.org/officeDocument/2006/relationships/tags" Target="../tags/tag482.xml"/><Relationship Id="rId52" Type="http://schemas.openxmlformats.org/officeDocument/2006/relationships/tags" Target="../tags/tag490.xml"/><Relationship Id="rId60" Type="http://schemas.openxmlformats.org/officeDocument/2006/relationships/tags" Target="../tags/tag498.xml"/><Relationship Id="rId65" Type="http://schemas.openxmlformats.org/officeDocument/2006/relationships/tags" Target="../tags/tag503.xml"/><Relationship Id="rId73" Type="http://schemas.openxmlformats.org/officeDocument/2006/relationships/tags" Target="../tags/tag511.xml"/><Relationship Id="rId78" Type="http://schemas.openxmlformats.org/officeDocument/2006/relationships/slideLayout" Target="../slideLayouts/slideLayout2.xml"/><Relationship Id="rId4" Type="http://schemas.openxmlformats.org/officeDocument/2006/relationships/tags" Target="../tags/tag442.xml"/><Relationship Id="rId9" Type="http://schemas.openxmlformats.org/officeDocument/2006/relationships/tags" Target="../tags/tag447.xml"/><Relationship Id="rId13" Type="http://schemas.openxmlformats.org/officeDocument/2006/relationships/tags" Target="../tags/tag451.xml"/><Relationship Id="rId18" Type="http://schemas.openxmlformats.org/officeDocument/2006/relationships/tags" Target="../tags/tag456.xml"/><Relationship Id="rId39" Type="http://schemas.openxmlformats.org/officeDocument/2006/relationships/tags" Target="../tags/tag477.xml"/><Relationship Id="rId34" Type="http://schemas.openxmlformats.org/officeDocument/2006/relationships/tags" Target="../tags/tag472.xml"/><Relationship Id="rId50" Type="http://schemas.openxmlformats.org/officeDocument/2006/relationships/tags" Target="../tags/tag488.xml"/><Relationship Id="rId55" Type="http://schemas.openxmlformats.org/officeDocument/2006/relationships/tags" Target="../tags/tag493.xml"/><Relationship Id="rId76" Type="http://schemas.openxmlformats.org/officeDocument/2006/relationships/tags" Target="../tags/tag514.xml"/><Relationship Id="rId7" Type="http://schemas.openxmlformats.org/officeDocument/2006/relationships/tags" Target="../tags/tag445.xml"/><Relationship Id="rId71" Type="http://schemas.openxmlformats.org/officeDocument/2006/relationships/tags" Target="../tags/tag509.xml"/><Relationship Id="rId2" Type="http://schemas.openxmlformats.org/officeDocument/2006/relationships/tags" Target="../tags/tag440.xml"/><Relationship Id="rId29" Type="http://schemas.openxmlformats.org/officeDocument/2006/relationships/tags" Target="../tags/tag467.xml"/></Relationships>
</file>

<file path=ppt/slides/_rels/slide21.xml.rels><?xml version="1.0" encoding="UTF-8" standalone="yes"?>
<Relationships xmlns="http://schemas.openxmlformats.org/package/2006/relationships"><Relationship Id="rId26" Type="http://schemas.openxmlformats.org/officeDocument/2006/relationships/tags" Target="../tags/tag541.xml"/><Relationship Id="rId21" Type="http://schemas.openxmlformats.org/officeDocument/2006/relationships/tags" Target="../tags/tag536.xml"/><Relationship Id="rId42" Type="http://schemas.openxmlformats.org/officeDocument/2006/relationships/tags" Target="../tags/tag557.xml"/><Relationship Id="rId47" Type="http://schemas.openxmlformats.org/officeDocument/2006/relationships/tags" Target="../tags/tag562.xml"/><Relationship Id="rId63" Type="http://schemas.openxmlformats.org/officeDocument/2006/relationships/tags" Target="../tags/tag578.xml"/><Relationship Id="rId68" Type="http://schemas.openxmlformats.org/officeDocument/2006/relationships/tags" Target="../tags/tag583.xml"/><Relationship Id="rId16" Type="http://schemas.openxmlformats.org/officeDocument/2006/relationships/tags" Target="../tags/tag531.xml"/><Relationship Id="rId11" Type="http://schemas.openxmlformats.org/officeDocument/2006/relationships/tags" Target="../tags/tag526.xml"/><Relationship Id="rId24" Type="http://schemas.openxmlformats.org/officeDocument/2006/relationships/tags" Target="../tags/tag539.xml"/><Relationship Id="rId32" Type="http://schemas.openxmlformats.org/officeDocument/2006/relationships/tags" Target="../tags/tag547.xml"/><Relationship Id="rId37" Type="http://schemas.openxmlformats.org/officeDocument/2006/relationships/tags" Target="../tags/tag552.xml"/><Relationship Id="rId40" Type="http://schemas.openxmlformats.org/officeDocument/2006/relationships/tags" Target="../tags/tag555.xml"/><Relationship Id="rId45" Type="http://schemas.openxmlformats.org/officeDocument/2006/relationships/tags" Target="../tags/tag560.xml"/><Relationship Id="rId53" Type="http://schemas.openxmlformats.org/officeDocument/2006/relationships/tags" Target="../tags/tag568.xml"/><Relationship Id="rId58" Type="http://schemas.openxmlformats.org/officeDocument/2006/relationships/tags" Target="../tags/tag573.xml"/><Relationship Id="rId66" Type="http://schemas.openxmlformats.org/officeDocument/2006/relationships/tags" Target="../tags/tag581.xml"/><Relationship Id="rId74" Type="http://schemas.openxmlformats.org/officeDocument/2006/relationships/tags" Target="../tags/tag589.xml"/><Relationship Id="rId79" Type="http://schemas.openxmlformats.org/officeDocument/2006/relationships/notesSlide" Target="../notesSlides/notesSlide18.xml"/><Relationship Id="rId5" Type="http://schemas.openxmlformats.org/officeDocument/2006/relationships/tags" Target="../tags/tag520.xml"/><Relationship Id="rId61" Type="http://schemas.openxmlformats.org/officeDocument/2006/relationships/tags" Target="../tags/tag576.xml"/><Relationship Id="rId19" Type="http://schemas.openxmlformats.org/officeDocument/2006/relationships/tags" Target="../tags/tag534.xml"/><Relationship Id="rId14" Type="http://schemas.openxmlformats.org/officeDocument/2006/relationships/tags" Target="../tags/tag529.xml"/><Relationship Id="rId22" Type="http://schemas.openxmlformats.org/officeDocument/2006/relationships/tags" Target="../tags/tag537.xml"/><Relationship Id="rId27" Type="http://schemas.openxmlformats.org/officeDocument/2006/relationships/tags" Target="../tags/tag542.xml"/><Relationship Id="rId30" Type="http://schemas.openxmlformats.org/officeDocument/2006/relationships/tags" Target="../tags/tag545.xml"/><Relationship Id="rId35" Type="http://schemas.openxmlformats.org/officeDocument/2006/relationships/tags" Target="../tags/tag550.xml"/><Relationship Id="rId43" Type="http://schemas.openxmlformats.org/officeDocument/2006/relationships/tags" Target="../tags/tag558.xml"/><Relationship Id="rId48" Type="http://schemas.openxmlformats.org/officeDocument/2006/relationships/tags" Target="../tags/tag563.xml"/><Relationship Id="rId56" Type="http://schemas.openxmlformats.org/officeDocument/2006/relationships/tags" Target="../tags/tag571.xml"/><Relationship Id="rId64" Type="http://schemas.openxmlformats.org/officeDocument/2006/relationships/tags" Target="../tags/tag579.xml"/><Relationship Id="rId69" Type="http://schemas.openxmlformats.org/officeDocument/2006/relationships/tags" Target="../tags/tag584.xml"/><Relationship Id="rId77" Type="http://schemas.openxmlformats.org/officeDocument/2006/relationships/tags" Target="../tags/tag592.xml"/><Relationship Id="rId8" Type="http://schemas.openxmlformats.org/officeDocument/2006/relationships/tags" Target="../tags/tag523.xml"/><Relationship Id="rId51" Type="http://schemas.openxmlformats.org/officeDocument/2006/relationships/tags" Target="../tags/tag566.xml"/><Relationship Id="rId72" Type="http://schemas.openxmlformats.org/officeDocument/2006/relationships/tags" Target="../tags/tag587.xml"/><Relationship Id="rId3" Type="http://schemas.openxmlformats.org/officeDocument/2006/relationships/tags" Target="../tags/tag518.xml"/><Relationship Id="rId12" Type="http://schemas.openxmlformats.org/officeDocument/2006/relationships/tags" Target="../tags/tag527.xml"/><Relationship Id="rId17" Type="http://schemas.openxmlformats.org/officeDocument/2006/relationships/tags" Target="../tags/tag532.xml"/><Relationship Id="rId25" Type="http://schemas.openxmlformats.org/officeDocument/2006/relationships/tags" Target="../tags/tag540.xml"/><Relationship Id="rId33" Type="http://schemas.openxmlformats.org/officeDocument/2006/relationships/tags" Target="../tags/tag548.xml"/><Relationship Id="rId38" Type="http://schemas.openxmlformats.org/officeDocument/2006/relationships/tags" Target="../tags/tag553.xml"/><Relationship Id="rId46" Type="http://schemas.openxmlformats.org/officeDocument/2006/relationships/tags" Target="../tags/tag561.xml"/><Relationship Id="rId59" Type="http://schemas.openxmlformats.org/officeDocument/2006/relationships/tags" Target="../tags/tag574.xml"/><Relationship Id="rId67" Type="http://schemas.openxmlformats.org/officeDocument/2006/relationships/tags" Target="../tags/tag582.xml"/><Relationship Id="rId20" Type="http://schemas.openxmlformats.org/officeDocument/2006/relationships/tags" Target="../tags/tag535.xml"/><Relationship Id="rId41" Type="http://schemas.openxmlformats.org/officeDocument/2006/relationships/tags" Target="../tags/tag556.xml"/><Relationship Id="rId54" Type="http://schemas.openxmlformats.org/officeDocument/2006/relationships/tags" Target="../tags/tag569.xml"/><Relationship Id="rId62" Type="http://schemas.openxmlformats.org/officeDocument/2006/relationships/tags" Target="../tags/tag577.xml"/><Relationship Id="rId70" Type="http://schemas.openxmlformats.org/officeDocument/2006/relationships/tags" Target="../tags/tag585.xml"/><Relationship Id="rId75" Type="http://schemas.openxmlformats.org/officeDocument/2006/relationships/tags" Target="../tags/tag590.xml"/><Relationship Id="rId1" Type="http://schemas.openxmlformats.org/officeDocument/2006/relationships/tags" Target="../tags/tag516.xml"/><Relationship Id="rId6" Type="http://schemas.openxmlformats.org/officeDocument/2006/relationships/tags" Target="../tags/tag521.xml"/><Relationship Id="rId15" Type="http://schemas.openxmlformats.org/officeDocument/2006/relationships/tags" Target="../tags/tag530.xml"/><Relationship Id="rId23" Type="http://schemas.openxmlformats.org/officeDocument/2006/relationships/tags" Target="../tags/tag538.xml"/><Relationship Id="rId28" Type="http://schemas.openxmlformats.org/officeDocument/2006/relationships/tags" Target="../tags/tag543.xml"/><Relationship Id="rId36" Type="http://schemas.openxmlformats.org/officeDocument/2006/relationships/tags" Target="../tags/tag551.xml"/><Relationship Id="rId49" Type="http://schemas.openxmlformats.org/officeDocument/2006/relationships/tags" Target="../tags/tag564.xml"/><Relationship Id="rId57" Type="http://schemas.openxmlformats.org/officeDocument/2006/relationships/tags" Target="../tags/tag572.xml"/><Relationship Id="rId10" Type="http://schemas.openxmlformats.org/officeDocument/2006/relationships/tags" Target="../tags/tag525.xml"/><Relationship Id="rId31" Type="http://schemas.openxmlformats.org/officeDocument/2006/relationships/tags" Target="../tags/tag546.xml"/><Relationship Id="rId44" Type="http://schemas.openxmlformats.org/officeDocument/2006/relationships/tags" Target="../tags/tag559.xml"/><Relationship Id="rId52" Type="http://schemas.openxmlformats.org/officeDocument/2006/relationships/tags" Target="../tags/tag567.xml"/><Relationship Id="rId60" Type="http://schemas.openxmlformats.org/officeDocument/2006/relationships/tags" Target="../tags/tag575.xml"/><Relationship Id="rId65" Type="http://schemas.openxmlformats.org/officeDocument/2006/relationships/tags" Target="../tags/tag580.xml"/><Relationship Id="rId73" Type="http://schemas.openxmlformats.org/officeDocument/2006/relationships/tags" Target="../tags/tag588.xml"/><Relationship Id="rId78" Type="http://schemas.openxmlformats.org/officeDocument/2006/relationships/slideLayout" Target="../slideLayouts/slideLayout2.xml"/><Relationship Id="rId4" Type="http://schemas.openxmlformats.org/officeDocument/2006/relationships/tags" Target="../tags/tag519.xml"/><Relationship Id="rId9" Type="http://schemas.openxmlformats.org/officeDocument/2006/relationships/tags" Target="../tags/tag524.xml"/><Relationship Id="rId13" Type="http://schemas.openxmlformats.org/officeDocument/2006/relationships/tags" Target="../tags/tag528.xml"/><Relationship Id="rId18" Type="http://schemas.openxmlformats.org/officeDocument/2006/relationships/tags" Target="../tags/tag533.xml"/><Relationship Id="rId39" Type="http://schemas.openxmlformats.org/officeDocument/2006/relationships/tags" Target="../tags/tag554.xml"/><Relationship Id="rId34" Type="http://schemas.openxmlformats.org/officeDocument/2006/relationships/tags" Target="../tags/tag549.xml"/><Relationship Id="rId50" Type="http://schemas.openxmlformats.org/officeDocument/2006/relationships/tags" Target="../tags/tag565.xml"/><Relationship Id="rId55" Type="http://schemas.openxmlformats.org/officeDocument/2006/relationships/tags" Target="../tags/tag570.xml"/><Relationship Id="rId76" Type="http://schemas.openxmlformats.org/officeDocument/2006/relationships/tags" Target="../tags/tag591.xml"/><Relationship Id="rId7" Type="http://schemas.openxmlformats.org/officeDocument/2006/relationships/tags" Target="../tags/tag522.xml"/><Relationship Id="rId71" Type="http://schemas.openxmlformats.org/officeDocument/2006/relationships/tags" Target="../tags/tag586.xml"/><Relationship Id="rId2" Type="http://schemas.openxmlformats.org/officeDocument/2006/relationships/tags" Target="../tags/tag517.xml"/><Relationship Id="rId29" Type="http://schemas.openxmlformats.org/officeDocument/2006/relationships/tags" Target="../tags/tag544.xml"/></Relationships>
</file>

<file path=ppt/slides/_rels/slide22.xml.rels><?xml version="1.0" encoding="UTF-8" standalone="yes"?>
<Relationships xmlns="http://schemas.openxmlformats.org/package/2006/relationships"><Relationship Id="rId26" Type="http://schemas.openxmlformats.org/officeDocument/2006/relationships/tags" Target="../tags/tag618.xml"/><Relationship Id="rId21" Type="http://schemas.openxmlformats.org/officeDocument/2006/relationships/tags" Target="../tags/tag613.xml"/><Relationship Id="rId42" Type="http://schemas.openxmlformats.org/officeDocument/2006/relationships/tags" Target="../tags/tag634.xml"/><Relationship Id="rId47" Type="http://schemas.openxmlformats.org/officeDocument/2006/relationships/tags" Target="../tags/tag639.xml"/><Relationship Id="rId63" Type="http://schemas.openxmlformats.org/officeDocument/2006/relationships/tags" Target="../tags/tag655.xml"/><Relationship Id="rId68" Type="http://schemas.openxmlformats.org/officeDocument/2006/relationships/tags" Target="../tags/tag660.xml"/><Relationship Id="rId16" Type="http://schemas.openxmlformats.org/officeDocument/2006/relationships/tags" Target="../tags/tag608.xml"/><Relationship Id="rId11" Type="http://schemas.openxmlformats.org/officeDocument/2006/relationships/tags" Target="../tags/tag603.xml"/><Relationship Id="rId24" Type="http://schemas.openxmlformats.org/officeDocument/2006/relationships/tags" Target="../tags/tag616.xml"/><Relationship Id="rId32" Type="http://schemas.openxmlformats.org/officeDocument/2006/relationships/tags" Target="../tags/tag624.xml"/><Relationship Id="rId37" Type="http://schemas.openxmlformats.org/officeDocument/2006/relationships/tags" Target="../tags/tag629.xml"/><Relationship Id="rId40" Type="http://schemas.openxmlformats.org/officeDocument/2006/relationships/tags" Target="../tags/tag632.xml"/><Relationship Id="rId45" Type="http://schemas.openxmlformats.org/officeDocument/2006/relationships/tags" Target="../tags/tag637.xml"/><Relationship Id="rId53" Type="http://schemas.openxmlformats.org/officeDocument/2006/relationships/tags" Target="../tags/tag645.xml"/><Relationship Id="rId58" Type="http://schemas.openxmlformats.org/officeDocument/2006/relationships/tags" Target="../tags/tag650.xml"/><Relationship Id="rId66" Type="http://schemas.openxmlformats.org/officeDocument/2006/relationships/tags" Target="../tags/tag658.xml"/><Relationship Id="rId74" Type="http://schemas.openxmlformats.org/officeDocument/2006/relationships/tags" Target="../tags/tag666.xml"/><Relationship Id="rId79" Type="http://schemas.openxmlformats.org/officeDocument/2006/relationships/notesSlide" Target="../notesSlides/notesSlide19.xml"/><Relationship Id="rId5" Type="http://schemas.openxmlformats.org/officeDocument/2006/relationships/tags" Target="../tags/tag597.xml"/><Relationship Id="rId61" Type="http://schemas.openxmlformats.org/officeDocument/2006/relationships/tags" Target="../tags/tag653.xml"/><Relationship Id="rId19" Type="http://schemas.openxmlformats.org/officeDocument/2006/relationships/tags" Target="../tags/tag611.xml"/><Relationship Id="rId14" Type="http://schemas.openxmlformats.org/officeDocument/2006/relationships/tags" Target="../tags/tag606.xml"/><Relationship Id="rId22" Type="http://schemas.openxmlformats.org/officeDocument/2006/relationships/tags" Target="../tags/tag614.xml"/><Relationship Id="rId27" Type="http://schemas.openxmlformats.org/officeDocument/2006/relationships/tags" Target="../tags/tag619.xml"/><Relationship Id="rId30" Type="http://schemas.openxmlformats.org/officeDocument/2006/relationships/tags" Target="../tags/tag622.xml"/><Relationship Id="rId35" Type="http://schemas.openxmlformats.org/officeDocument/2006/relationships/tags" Target="../tags/tag627.xml"/><Relationship Id="rId43" Type="http://schemas.openxmlformats.org/officeDocument/2006/relationships/tags" Target="../tags/tag635.xml"/><Relationship Id="rId48" Type="http://schemas.openxmlformats.org/officeDocument/2006/relationships/tags" Target="../tags/tag640.xml"/><Relationship Id="rId56" Type="http://schemas.openxmlformats.org/officeDocument/2006/relationships/tags" Target="../tags/tag648.xml"/><Relationship Id="rId64" Type="http://schemas.openxmlformats.org/officeDocument/2006/relationships/tags" Target="../tags/tag656.xml"/><Relationship Id="rId69" Type="http://schemas.openxmlformats.org/officeDocument/2006/relationships/tags" Target="../tags/tag661.xml"/><Relationship Id="rId77" Type="http://schemas.openxmlformats.org/officeDocument/2006/relationships/tags" Target="../tags/tag669.xml"/><Relationship Id="rId8" Type="http://schemas.openxmlformats.org/officeDocument/2006/relationships/tags" Target="../tags/tag600.xml"/><Relationship Id="rId51" Type="http://schemas.openxmlformats.org/officeDocument/2006/relationships/tags" Target="../tags/tag643.xml"/><Relationship Id="rId72" Type="http://schemas.openxmlformats.org/officeDocument/2006/relationships/tags" Target="../tags/tag664.xml"/><Relationship Id="rId3" Type="http://schemas.openxmlformats.org/officeDocument/2006/relationships/tags" Target="../tags/tag595.xml"/><Relationship Id="rId12" Type="http://schemas.openxmlformats.org/officeDocument/2006/relationships/tags" Target="../tags/tag604.xml"/><Relationship Id="rId17" Type="http://schemas.openxmlformats.org/officeDocument/2006/relationships/tags" Target="../tags/tag609.xml"/><Relationship Id="rId25" Type="http://schemas.openxmlformats.org/officeDocument/2006/relationships/tags" Target="../tags/tag617.xml"/><Relationship Id="rId33" Type="http://schemas.openxmlformats.org/officeDocument/2006/relationships/tags" Target="../tags/tag625.xml"/><Relationship Id="rId38" Type="http://schemas.openxmlformats.org/officeDocument/2006/relationships/tags" Target="../tags/tag630.xml"/><Relationship Id="rId46" Type="http://schemas.openxmlformats.org/officeDocument/2006/relationships/tags" Target="../tags/tag638.xml"/><Relationship Id="rId59" Type="http://schemas.openxmlformats.org/officeDocument/2006/relationships/tags" Target="../tags/tag651.xml"/><Relationship Id="rId67" Type="http://schemas.openxmlformats.org/officeDocument/2006/relationships/tags" Target="../tags/tag659.xml"/><Relationship Id="rId20" Type="http://schemas.openxmlformats.org/officeDocument/2006/relationships/tags" Target="../tags/tag612.xml"/><Relationship Id="rId41" Type="http://schemas.openxmlformats.org/officeDocument/2006/relationships/tags" Target="../tags/tag633.xml"/><Relationship Id="rId54" Type="http://schemas.openxmlformats.org/officeDocument/2006/relationships/tags" Target="../tags/tag646.xml"/><Relationship Id="rId62" Type="http://schemas.openxmlformats.org/officeDocument/2006/relationships/tags" Target="../tags/tag654.xml"/><Relationship Id="rId70" Type="http://schemas.openxmlformats.org/officeDocument/2006/relationships/tags" Target="../tags/tag662.xml"/><Relationship Id="rId75" Type="http://schemas.openxmlformats.org/officeDocument/2006/relationships/tags" Target="../tags/tag667.xml"/><Relationship Id="rId1" Type="http://schemas.openxmlformats.org/officeDocument/2006/relationships/tags" Target="../tags/tag593.xml"/><Relationship Id="rId6" Type="http://schemas.openxmlformats.org/officeDocument/2006/relationships/tags" Target="../tags/tag598.xml"/><Relationship Id="rId15" Type="http://schemas.openxmlformats.org/officeDocument/2006/relationships/tags" Target="../tags/tag607.xml"/><Relationship Id="rId23" Type="http://schemas.openxmlformats.org/officeDocument/2006/relationships/tags" Target="../tags/tag615.xml"/><Relationship Id="rId28" Type="http://schemas.openxmlformats.org/officeDocument/2006/relationships/tags" Target="../tags/tag620.xml"/><Relationship Id="rId36" Type="http://schemas.openxmlformats.org/officeDocument/2006/relationships/tags" Target="../tags/tag628.xml"/><Relationship Id="rId49" Type="http://schemas.openxmlformats.org/officeDocument/2006/relationships/tags" Target="../tags/tag641.xml"/><Relationship Id="rId57" Type="http://schemas.openxmlformats.org/officeDocument/2006/relationships/tags" Target="../tags/tag649.xml"/><Relationship Id="rId10" Type="http://schemas.openxmlformats.org/officeDocument/2006/relationships/tags" Target="../tags/tag602.xml"/><Relationship Id="rId31" Type="http://schemas.openxmlformats.org/officeDocument/2006/relationships/tags" Target="../tags/tag623.xml"/><Relationship Id="rId44" Type="http://schemas.openxmlformats.org/officeDocument/2006/relationships/tags" Target="../tags/tag636.xml"/><Relationship Id="rId52" Type="http://schemas.openxmlformats.org/officeDocument/2006/relationships/tags" Target="../tags/tag644.xml"/><Relationship Id="rId60" Type="http://schemas.openxmlformats.org/officeDocument/2006/relationships/tags" Target="../tags/tag652.xml"/><Relationship Id="rId65" Type="http://schemas.openxmlformats.org/officeDocument/2006/relationships/tags" Target="../tags/tag657.xml"/><Relationship Id="rId73" Type="http://schemas.openxmlformats.org/officeDocument/2006/relationships/tags" Target="../tags/tag665.xml"/><Relationship Id="rId78" Type="http://schemas.openxmlformats.org/officeDocument/2006/relationships/slideLayout" Target="../slideLayouts/slideLayout2.xml"/><Relationship Id="rId4" Type="http://schemas.openxmlformats.org/officeDocument/2006/relationships/tags" Target="../tags/tag596.xml"/><Relationship Id="rId9" Type="http://schemas.openxmlformats.org/officeDocument/2006/relationships/tags" Target="../tags/tag601.xml"/><Relationship Id="rId13" Type="http://schemas.openxmlformats.org/officeDocument/2006/relationships/tags" Target="../tags/tag605.xml"/><Relationship Id="rId18" Type="http://schemas.openxmlformats.org/officeDocument/2006/relationships/tags" Target="../tags/tag610.xml"/><Relationship Id="rId39" Type="http://schemas.openxmlformats.org/officeDocument/2006/relationships/tags" Target="../tags/tag631.xml"/><Relationship Id="rId34" Type="http://schemas.openxmlformats.org/officeDocument/2006/relationships/tags" Target="../tags/tag626.xml"/><Relationship Id="rId50" Type="http://schemas.openxmlformats.org/officeDocument/2006/relationships/tags" Target="../tags/tag642.xml"/><Relationship Id="rId55" Type="http://schemas.openxmlformats.org/officeDocument/2006/relationships/tags" Target="../tags/tag647.xml"/><Relationship Id="rId76" Type="http://schemas.openxmlformats.org/officeDocument/2006/relationships/tags" Target="../tags/tag668.xml"/><Relationship Id="rId7" Type="http://schemas.openxmlformats.org/officeDocument/2006/relationships/tags" Target="../tags/tag599.xml"/><Relationship Id="rId71" Type="http://schemas.openxmlformats.org/officeDocument/2006/relationships/tags" Target="../tags/tag663.xml"/><Relationship Id="rId2" Type="http://schemas.openxmlformats.org/officeDocument/2006/relationships/tags" Target="../tags/tag594.xml"/><Relationship Id="rId29" Type="http://schemas.openxmlformats.org/officeDocument/2006/relationships/tags" Target="../tags/tag6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32.xml"/><Relationship Id="rId13" Type="http://schemas.openxmlformats.org/officeDocument/2006/relationships/tags" Target="../tags/tag37.xml"/><Relationship Id="rId18" Type="http://schemas.openxmlformats.org/officeDocument/2006/relationships/tags" Target="../tags/tag42.xml"/><Relationship Id="rId26" Type="http://schemas.openxmlformats.org/officeDocument/2006/relationships/tags" Target="../tags/tag50.xml"/><Relationship Id="rId3" Type="http://schemas.openxmlformats.org/officeDocument/2006/relationships/tags" Target="../tags/tag27.xml"/><Relationship Id="rId21" Type="http://schemas.openxmlformats.org/officeDocument/2006/relationships/tags" Target="../tags/tag45.xml"/><Relationship Id="rId7" Type="http://schemas.openxmlformats.org/officeDocument/2006/relationships/tags" Target="../tags/tag31.xml"/><Relationship Id="rId12" Type="http://schemas.openxmlformats.org/officeDocument/2006/relationships/tags" Target="../tags/tag36.xml"/><Relationship Id="rId17" Type="http://schemas.openxmlformats.org/officeDocument/2006/relationships/tags" Target="../tags/tag41.xml"/><Relationship Id="rId25" Type="http://schemas.openxmlformats.org/officeDocument/2006/relationships/tags" Target="../tags/tag49.xml"/><Relationship Id="rId2" Type="http://schemas.openxmlformats.org/officeDocument/2006/relationships/tags" Target="../tags/tag26.xml"/><Relationship Id="rId16" Type="http://schemas.openxmlformats.org/officeDocument/2006/relationships/tags" Target="../tags/tag40.xml"/><Relationship Id="rId20" Type="http://schemas.openxmlformats.org/officeDocument/2006/relationships/tags" Target="../tags/tag44.xml"/><Relationship Id="rId29" Type="http://schemas.openxmlformats.org/officeDocument/2006/relationships/tags" Target="../tags/tag53.xml"/><Relationship Id="rId1" Type="http://schemas.openxmlformats.org/officeDocument/2006/relationships/tags" Target="../tags/tag25.xml"/><Relationship Id="rId6" Type="http://schemas.openxmlformats.org/officeDocument/2006/relationships/tags" Target="../tags/tag30.xml"/><Relationship Id="rId11" Type="http://schemas.openxmlformats.org/officeDocument/2006/relationships/tags" Target="../tags/tag35.xml"/><Relationship Id="rId24" Type="http://schemas.openxmlformats.org/officeDocument/2006/relationships/tags" Target="../tags/tag48.xml"/><Relationship Id="rId32" Type="http://schemas.openxmlformats.org/officeDocument/2006/relationships/notesSlide" Target="../notesSlides/notesSlide3.xml"/><Relationship Id="rId5" Type="http://schemas.openxmlformats.org/officeDocument/2006/relationships/tags" Target="../tags/tag29.xml"/><Relationship Id="rId15" Type="http://schemas.openxmlformats.org/officeDocument/2006/relationships/tags" Target="../tags/tag39.xml"/><Relationship Id="rId23" Type="http://schemas.openxmlformats.org/officeDocument/2006/relationships/tags" Target="../tags/tag47.xml"/><Relationship Id="rId28" Type="http://schemas.openxmlformats.org/officeDocument/2006/relationships/tags" Target="../tags/tag52.xml"/><Relationship Id="rId10" Type="http://schemas.openxmlformats.org/officeDocument/2006/relationships/tags" Target="../tags/tag34.xml"/><Relationship Id="rId19" Type="http://schemas.openxmlformats.org/officeDocument/2006/relationships/tags" Target="../tags/tag43.xml"/><Relationship Id="rId31" Type="http://schemas.openxmlformats.org/officeDocument/2006/relationships/slideLayout" Target="../slideLayouts/slideLayout4.xml"/><Relationship Id="rId4" Type="http://schemas.openxmlformats.org/officeDocument/2006/relationships/tags" Target="../tags/tag28.xml"/><Relationship Id="rId9" Type="http://schemas.openxmlformats.org/officeDocument/2006/relationships/tags" Target="../tags/tag33.xml"/><Relationship Id="rId14" Type="http://schemas.openxmlformats.org/officeDocument/2006/relationships/tags" Target="../tags/tag38.xml"/><Relationship Id="rId22" Type="http://schemas.openxmlformats.org/officeDocument/2006/relationships/tags" Target="../tags/tag46.xml"/><Relationship Id="rId27" Type="http://schemas.openxmlformats.org/officeDocument/2006/relationships/tags" Target="../tags/tag51.xml"/><Relationship Id="rId30" Type="http://schemas.openxmlformats.org/officeDocument/2006/relationships/tags" Target="../tags/tag5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68.xml"/><Relationship Id="rId13" Type="http://schemas.openxmlformats.org/officeDocument/2006/relationships/tags" Target="../tags/tag73.xml"/><Relationship Id="rId18" Type="http://schemas.openxmlformats.org/officeDocument/2006/relationships/tags" Target="../tags/tag78.xml"/><Relationship Id="rId3" Type="http://schemas.openxmlformats.org/officeDocument/2006/relationships/tags" Target="../tags/tag63.xml"/><Relationship Id="rId21" Type="http://schemas.openxmlformats.org/officeDocument/2006/relationships/tags" Target="../tags/tag81.xml"/><Relationship Id="rId7" Type="http://schemas.openxmlformats.org/officeDocument/2006/relationships/tags" Target="../tags/tag67.xml"/><Relationship Id="rId12" Type="http://schemas.openxmlformats.org/officeDocument/2006/relationships/tags" Target="../tags/tag72.xml"/><Relationship Id="rId17" Type="http://schemas.openxmlformats.org/officeDocument/2006/relationships/tags" Target="../tags/tag77.xml"/><Relationship Id="rId25" Type="http://schemas.openxmlformats.org/officeDocument/2006/relationships/notesSlide" Target="../notesSlides/notesSlide5.xml"/><Relationship Id="rId2" Type="http://schemas.openxmlformats.org/officeDocument/2006/relationships/tags" Target="../tags/tag62.xml"/><Relationship Id="rId16" Type="http://schemas.openxmlformats.org/officeDocument/2006/relationships/tags" Target="../tags/tag76.xml"/><Relationship Id="rId20" Type="http://schemas.openxmlformats.org/officeDocument/2006/relationships/tags" Target="../tags/tag80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11" Type="http://schemas.openxmlformats.org/officeDocument/2006/relationships/tags" Target="../tags/tag71.xml"/><Relationship Id="rId24" Type="http://schemas.openxmlformats.org/officeDocument/2006/relationships/slideLayout" Target="../slideLayouts/slideLayout2.xml"/><Relationship Id="rId5" Type="http://schemas.openxmlformats.org/officeDocument/2006/relationships/tags" Target="../tags/tag65.xml"/><Relationship Id="rId15" Type="http://schemas.openxmlformats.org/officeDocument/2006/relationships/tags" Target="../tags/tag75.xml"/><Relationship Id="rId23" Type="http://schemas.openxmlformats.org/officeDocument/2006/relationships/tags" Target="../tags/tag83.xml"/><Relationship Id="rId10" Type="http://schemas.openxmlformats.org/officeDocument/2006/relationships/tags" Target="../tags/tag70.xml"/><Relationship Id="rId19" Type="http://schemas.openxmlformats.org/officeDocument/2006/relationships/tags" Target="../tags/tag79.xml"/><Relationship Id="rId4" Type="http://schemas.openxmlformats.org/officeDocument/2006/relationships/tags" Target="../tags/tag64.xml"/><Relationship Id="rId9" Type="http://schemas.openxmlformats.org/officeDocument/2006/relationships/tags" Target="../tags/tag69.xml"/><Relationship Id="rId14" Type="http://schemas.openxmlformats.org/officeDocument/2006/relationships/tags" Target="../tags/tag74.xml"/><Relationship Id="rId22" Type="http://schemas.openxmlformats.org/officeDocument/2006/relationships/tags" Target="../tags/tag8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91.xml"/><Relationship Id="rId13" Type="http://schemas.openxmlformats.org/officeDocument/2006/relationships/tags" Target="../tags/tag96.xml"/><Relationship Id="rId18" Type="http://schemas.openxmlformats.org/officeDocument/2006/relationships/tags" Target="../tags/tag101.xml"/><Relationship Id="rId26" Type="http://schemas.openxmlformats.org/officeDocument/2006/relationships/tags" Target="../tags/tag109.xml"/><Relationship Id="rId3" Type="http://schemas.openxmlformats.org/officeDocument/2006/relationships/tags" Target="../tags/tag86.xml"/><Relationship Id="rId21" Type="http://schemas.openxmlformats.org/officeDocument/2006/relationships/tags" Target="../tags/tag104.xml"/><Relationship Id="rId7" Type="http://schemas.openxmlformats.org/officeDocument/2006/relationships/tags" Target="../tags/tag90.xml"/><Relationship Id="rId12" Type="http://schemas.openxmlformats.org/officeDocument/2006/relationships/tags" Target="../tags/tag95.xml"/><Relationship Id="rId17" Type="http://schemas.openxmlformats.org/officeDocument/2006/relationships/tags" Target="../tags/tag100.xml"/><Relationship Id="rId25" Type="http://schemas.openxmlformats.org/officeDocument/2006/relationships/tags" Target="../tags/tag108.xml"/><Relationship Id="rId2" Type="http://schemas.openxmlformats.org/officeDocument/2006/relationships/tags" Target="../tags/tag85.xml"/><Relationship Id="rId16" Type="http://schemas.openxmlformats.org/officeDocument/2006/relationships/tags" Target="../tags/tag99.xml"/><Relationship Id="rId20" Type="http://schemas.openxmlformats.org/officeDocument/2006/relationships/tags" Target="../tags/tag103.xml"/><Relationship Id="rId29" Type="http://schemas.openxmlformats.org/officeDocument/2006/relationships/notesSlide" Target="../notesSlides/notesSlide6.xml"/><Relationship Id="rId1" Type="http://schemas.openxmlformats.org/officeDocument/2006/relationships/tags" Target="../tags/tag84.xml"/><Relationship Id="rId6" Type="http://schemas.openxmlformats.org/officeDocument/2006/relationships/tags" Target="../tags/tag89.xml"/><Relationship Id="rId11" Type="http://schemas.openxmlformats.org/officeDocument/2006/relationships/tags" Target="../tags/tag94.xml"/><Relationship Id="rId24" Type="http://schemas.openxmlformats.org/officeDocument/2006/relationships/tags" Target="../tags/tag107.xml"/><Relationship Id="rId5" Type="http://schemas.openxmlformats.org/officeDocument/2006/relationships/tags" Target="../tags/tag88.xml"/><Relationship Id="rId15" Type="http://schemas.openxmlformats.org/officeDocument/2006/relationships/tags" Target="../tags/tag98.xml"/><Relationship Id="rId23" Type="http://schemas.openxmlformats.org/officeDocument/2006/relationships/tags" Target="../tags/tag106.xml"/><Relationship Id="rId28" Type="http://schemas.openxmlformats.org/officeDocument/2006/relationships/slideLayout" Target="../slideLayouts/slideLayout2.xml"/><Relationship Id="rId10" Type="http://schemas.openxmlformats.org/officeDocument/2006/relationships/tags" Target="../tags/tag93.xml"/><Relationship Id="rId19" Type="http://schemas.openxmlformats.org/officeDocument/2006/relationships/tags" Target="../tags/tag102.xml"/><Relationship Id="rId4" Type="http://schemas.openxmlformats.org/officeDocument/2006/relationships/tags" Target="../tags/tag87.xml"/><Relationship Id="rId9" Type="http://schemas.openxmlformats.org/officeDocument/2006/relationships/tags" Target="../tags/tag92.xml"/><Relationship Id="rId14" Type="http://schemas.openxmlformats.org/officeDocument/2006/relationships/tags" Target="../tags/tag97.xml"/><Relationship Id="rId22" Type="http://schemas.openxmlformats.org/officeDocument/2006/relationships/tags" Target="../tags/tag105.xml"/><Relationship Id="rId27" Type="http://schemas.openxmlformats.org/officeDocument/2006/relationships/tags" Target="../tags/tag1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04800" y="30480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Virtual Memory III</a:t>
            </a:r>
            <a:endParaRPr lang="en-US" sz="2000" b="0" dirty="0"/>
          </a:p>
        </p:txBody>
      </p:sp>
      <p:sp>
        <p:nvSpPr>
          <p:cNvPr id="7" name="TextBox 6"/>
          <p:cNvSpPr txBox="1"/>
          <p:nvPr/>
        </p:nvSpPr>
        <p:spPr>
          <a:xfrm>
            <a:off x="2743200" y="5815564"/>
            <a:ext cx="365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dirty="0">
                <a:solidFill>
                  <a:srgbClr val="4B2A85"/>
                </a:solidFill>
                <a:latin typeface="Calibri" panose="020F0502020204030204" pitchFamily="34" charset="0"/>
                <a:ea typeface="Roboto" charset="0"/>
                <a:cs typeface="Calibri" panose="020F0502020204030204" pitchFamily="34" charset="0"/>
                <a:hlinkClick r:id="rId4"/>
              </a:rPr>
              <a:t>https://xkcd.com/648/</a:t>
            </a:r>
            <a:endParaRPr lang="en-US" sz="1400" b="0" dirty="0">
              <a:solidFill>
                <a:srgbClr val="4B2A85"/>
              </a:solidFill>
              <a:latin typeface="Calibri" panose="020F0502020204030204" pitchFamily="34" charset="0"/>
              <a:ea typeface="Roboto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774825"/>
            <a:ext cx="5486400" cy="4040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314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2500" name="Rectangle 4"/>
          <p:cNvSpPr>
            <a:spLocks noGrp="1" noChangeArrowheads="1"/>
          </p:cNvSpPr>
          <p:nvPr>
            <p:ph type="title"/>
          </p:nvPr>
        </p:nvSpPr>
        <p:spPr>
          <a:xfrm>
            <a:off x="356616" y="438912"/>
            <a:ext cx="8403336" cy="758952"/>
          </a:xfrm>
          <a:noFill/>
          <a:ln/>
        </p:spPr>
        <p:txBody>
          <a:bodyPr lIns="90488" tIns="44450" rIns="90488" bIns="44450"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ko-KR" dirty="0">
                <a:ea typeface="굴림" charset="-127"/>
                <a:cs typeface="Calibri" panose="020F0502020204030204" pitchFamily="34" charset="0"/>
              </a:rPr>
              <a:t>Address Manipulation</a:t>
            </a:r>
            <a:endParaRPr lang="en-US" altLang="ko-KR" sz="4000" dirty="0">
              <a:ea typeface="굴림" charset="-127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10</a:t>
            </a:fld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9604AF5-27E0-4A0D-B742-FE0AEA2BF0CF}"/>
              </a:ext>
            </a:extLst>
          </p:cNvPr>
          <p:cNvGrpSpPr>
            <a:grpSpLocks noChangeAspect="1"/>
          </p:cNvGrpSpPr>
          <p:nvPr/>
        </p:nvGrpSpPr>
        <p:grpSpPr>
          <a:xfrm>
            <a:off x="182880" y="1828800"/>
            <a:ext cx="8503920" cy="3840480"/>
            <a:chOff x="502920" y="1371600"/>
            <a:chExt cx="7086600" cy="3200400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80A3EE3-50B5-4D14-8E65-2E6487562A70}"/>
                </a:ext>
              </a:extLst>
            </p:cNvPr>
            <p:cNvSpPr/>
            <p:nvPr/>
          </p:nvSpPr>
          <p:spPr bwMode="auto">
            <a:xfrm>
              <a:off x="5669280" y="2651760"/>
              <a:ext cx="1280160" cy="274320"/>
            </a:xfrm>
            <a:prstGeom prst="rect">
              <a:avLst/>
            </a:pr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Page offset</a:t>
              </a: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1FF4818E-773F-4CFF-9847-5A4B00969551}"/>
                </a:ext>
              </a:extLst>
            </p:cNvPr>
            <p:cNvSpPr/>
            <p:nvPr/>
          </p:nvSpPr>
          <p:spPr bwMode="auto">
            <a:xfrm>
              <a:off x="5669280" y="2011680"/>
              <a:ext cx="1280160" cy="274320"/>
            </a:xfrm>
            <a:prstGeom prst="rect">
              <a:avLst/>
            </a:pr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Page Offset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659EAE6-1110-4407-A314-0B046A6F0C05}"/>
                </a:ext>
              </a:extLst>
            </p:cNvPr>
            <p:cNvSpPr/>
            <p:nvPr/>
          </p:nvSpPr>
          <p:spPr bwMode="auto">
            <a:xfrm>
              <a:off x="2926080" y="2651760"/>
              <a:ext cx="2743200" cy="274320"/>
            </a:xfrm>
            <a:prstGeom prst="rect">
              <a:avLst/>
            </a:prstGeom>
            <a:noFill/>
            <a:ln w="254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00B050"/>
                  </a:solidFill>
                  <a:latin typeface="Calibri" charset="0"/>
                  <a:ea typeface="Calibri" charset="0"/>
                  <a:cs typeface="Calibri" charset="0"/>
                </a:rPr>
                <a:t>Virtual Page Number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100A8BA1-7963-4A28-8C43-CA95D1088FB8}"/>
                </a:ext>
              </a:extLst>
            </p:cNvPr>
            <p:cNvSpPr/>
            <p:nvPr/>
          </p:nvSpPr>
          <p:spPr bwMode="auto">
            <a:xfrm>
              <a:off x="4754880" y="2011680"/>
              <a:ext cx="914400" cy="274320"/>
            </a:xfrm>
            <a:prstGeom prst="rect">
              <a:avLst/>
            </a:prstGeom>
            <a:noFill/>
            <a:ln w="254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7030A0"/>
                  </a:solidFill>
                  <a:latin typeface="Calibri" charset="0"/>
                  <a:ea typeface="Calibri" charset="0"/>
                  <a:cs typeface="Calibri" charset="0"/>
                </a:rPr>
                <a:t>TLB Index</a:t>
              </a:r>
            </a:p>
          </p:txBody>
        </p: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AC05CBC3-5DF9-4D6D-824D-FE9E08DB610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840480" y="1645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906BCF24-E587-4F0C-87F8-7D31BC220A6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212080" y="1645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DBA9A8AE-B79C-4D6F-9F41-0258589FFF90}"/>
                </a:ext>
              </a:extLst>
            </p:cNvPr>
            <p:cNvSpPr txBox="1"/>
            <p:nvPr/>
          </p:nvSpPr>
          <p:spPr>
            <a:xfrm>
              <a:off x="731520" y="1371600"/>
              <a:ext cx="2103120" cy="274320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noAutofit/>
            </a:bodyPr>
            <a:lstStyle/>
            <a:p>
              <a:pPr algn="r"/>
              <a:r>
                <a:rPr lang="en-US" sz="2000" dirty="0">
                  <a:latin typeface="Calibri" pitchFamily="34" charset="0"/>
                </a:rPr>
                <a:t>request from CPU: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52563FFC-4112-44F5-B482-5E51B0916A42}"/>
                    </a:ext>
                  </a:extLst>
                </p:cNvPr>
                <p:cNvSpPr txBox="1"/>
                <p:nvPr/>
              </p:nvSpPr>
              <p:spPr>
                <a:xfrm>
                  <a:off x="731520" y="3657600"/>
                  <a:ext cx="2103120" cy="274320"/>
                </a:xfrm>
                <a:prstGeom prst="rect">
                  <a:avLst/>
                </a:prstGeom>
                <a:noFill/>
              </p:spPr>
              <p:txBody>
                <a:bodyPr wrap="square" tIns="0" bIns="0" rtlCol="0" anchor="ctr" anchorCtr="0">
                  <a:noAutofit/>
                </a:bodyPr>
                <a:lstStyle/>
                <a:p>
                  <a:pPr algn="r"/>
                  <a14:m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a14:m>
                  <a:r>
                    <a:rPr lang="en-US" sz="2000" dirty="0">
                      <a:latin typeface="Calibri" pitchFamily="34" charset="0"/>
                    </a:rPr>
                    <a:t>-bit physical address:</a:t>
                  </a:r>
                </a:p>
              </p:txBody>
            </p:sp>
          </mc:Choice>
          <mc:Fallback xmlns="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52563FFC-4112-44F5-B482-5E51B0916A4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1520" y="3657600"/>
                  <a:ext cx="2103120" cy="274320"/>
                </a:xfrm>
                <a:prstGeom prst="rect">
                  <a:avLst/>
                </a:prstGeom>
                <a:blipFill>
                  <a:blip r:embed="rId3"/>
                  <a:stretch>
                    <a:fillRect t="-66667" r="-4348" b="-8888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49E77AA8-4768-4A2D-B4FF-3C2C2C9014AD}"/>
                </a:ext>
              </a:extLst>
            </p:cNvPr>
            <p:cNvSpPr txBox="1"/>
            <p:nvPr/>
          </p:nvSpPr>
          <p:spPr>
            <a:xfrm>
              <a:off x="731520" y="2011680"/>
              <a:ext cx="2103120" cy="274320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noAutofit/>
            </a:bodyPr>
            <a:lstStyle/>
            <a:p>
              <a:pPr algn="r"/>
              <a:r>
                <a:rPr lang="en-US" sz="2000" dirty="0">
                  <a:latin typeface="Calibri" pitchFamily="34" charset="0"/>
                </a:rPr>
                <a:t>split to access TLB: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64714942-7DBA-472C-A6E5-61DCAA725A4A}"/>
                </a:ext>
              </a:extLst>
            </p:cNvPr>
            <p:cNvSpPr txBox="1"/>
            <p:nvPr/>
          </p:nvSpPr>
          <p:spPr>
            <a:xfrm>
              <a:off x="502920" y="2651760"/>
              <a:ext cx="2286000" cy="274320"/>
            </a:xfrm>
            <a:prstGeom prst="rect">
              <a:avLst/>
            </a:prstGeom>
            <a:noFill/>
          </p:spPr>
          <p:txBody>
            <a:bodyPr wrap="square" lIns="0" tIns="0" rIns="91440" bIns="0" rtlCol="0" anchor="ctr" anchorCtr="0">
              <a:noAutofit/>
            </a:bodyPr>
            <a:lstStyle/>
            <a:p>
              <a:pPr algn="r"/>
              <a:r>
                <a:rPr lang="en-US" sz="2000" dirty="0">
                  <a:latin typeface="Calibri" pitchFamily="34" charset="0"/>
                </a:rPr>
                <a:t> (on TLB miss) access PT: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4A49A7F8-4AEE-4AD0-BC46-8CE730714130}"/>
                    </a:ext>
                  </a:extLst>
                </p:cNvPr>
                <p:cNvSpPr/>
                <p:nvPr/>
              </p:nvSpPr>
              <p:spPr bwMode="auto">
                <a:xfrm>
                  <a:off x="2926080" y="1371600"/>
                  <a:ext cx="4023360" cy="274320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0" tIns="45720" rIns="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14:m>
                    <m:oMath xmlns:m="http://schemas.openxmlformats.org/officeDocument/2006/math">
                      <m:r>
                        <a:rPr lang="en-US" sz="200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libri" charset="0"/>
                          <a:cs typeface="Calibri" charset="0"/>
                        </a:rPr>
                        <m:t>𝑛</m:t>
                      </m:r>
                    </m:oMath>
                  </a14:m>
                  <a:r>
                    <a:rPr lang="en-US" sz="2000" dirty="0">
                      <a:solidFill>
                        <a:schemeClr val="bg2"/>
                      </a:solidFill>
                      <a:latin typeface="Calibri" charset="0"/>
                      <a:ea typeface="Calibri" charset="0"/>
                      <a:cs typeface="Calibri" charset="0"/>
                    </a:rPr>
                    <a:t>-bit virtual address</a:t>
                  </a:r>
                </a:p>
              </p:txBody>
            </p:sp>
          </mc:Choice>
          <mc:Fallback xmlns=""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4A49A7F8-4AEE-4AD0-BC46-8CE7307141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926080" y="1371600"/>
                  <a:ext cx="4023360" cy="274320"/>
                </a:xfrm>
                <a:prstGeom prst="rect">
                  <a:avLst/>
                </a:prstGeom>
                <a:blipFill>
                  <a:blip r:embed="rId4"/>
                  <a:stretch>
                    <a:fillRect t="-15517" b="-36207"/>
                  </a:stretch>
                </a:blipFill>
                <a:ln w="25400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12B5590E-4F1A-4CE9-9352-AB6324B9F5B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297680" y="228600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1317ABA-5D9A-4EF5-8E76-C14ADE1170F5}"/>
                </a:ext>
              </a:extLst>
            </p:cNvPr>
            <p:cNvSpPr/>
            <p:nvPr/>
          </p:nvSpPr>
          <p:spPr bwMode="auto">
            <a:xfrm>
              <a:off x="5669280" y="3657600"/>
              <a:ext cx="1280160" cy="274320"/>
            </a:xfrm>
            <a:prstGeom prst="rect">
              <a:avLst/>
            </a:pr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Page offset</a:t>
              </a: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F58A9EE5-5EF9-4F46-8EB2-D6FC9A4D8865}"/>
                </a:ext>
              </a:extLst>
            </p:cNvPr>
            <p:cNvSpPr/>
            <p:nvPr/>
          </p:nvSpPr>
          <p:spPr bwMode="auto">
            <a:xfrm>
              <a:off x="3291840" y="3657600"/>
              <a:ext cx="2377440" cy="274320"/>
            </a:xfrm>
            <a:prstGeom prst="rect">
              <a:avLst/>
            </a:prstGeom>
            <a:noFill/>
            <a:ln w="2540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2"/>
                  </a:solidFill>
                  <a:latin typeface="Calibri" charset="0"/>
                  <a:ea typeface="Calibri" charset="0"/>
                  <a:cs typeface="Calibri" charset="0"/>
                </a:rPr>
                <a:t>Physical Page Number</a:t>
              </a: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D31539E8-A02D-4BEF-BE3D-3D887A39DE6D}"/>
                </a:ext>
              </a:extLst>
            </p:cNvPr>
            <p:cNvSpPr/>
            <p:nvPr/>
          </p:nvSpPr>
          <p:spPr bwMode="auto">
            <a:xfrm>
              <a:off x="6035040" y="4297680"/>
              <a:ext cx="914400" cy="274320"/>
            </a:xfrm>
            <a:prstGeom prst="rect">
              <a:avLst/>
            </a:prstGeom>
            <a:noFill/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00B0F0"/>
                  </a:solidFill>
                  <a:latin typeface="Calibri" charset="0"/>
                  <a:ea typeface="Calibri" charset="0"/>
                  <a:cs typeface="Calibri" charset="0"/>
                </a:rPr>
                <a:t>Offset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6237BF28-EEED-4556-99CB-E7E35D2579C7}"/>
                </a:ext>
              </a:extLst>
            </p:cNvPr>
            <p:cNvSpPr/>
            <p:nvPr/>
          </p:nvSpPr>
          <p:spPr bwMode="auto">
            <a:xfrm>
              <a:off x="4937760" y="4297680"/>
              <a:ext cx="1097280" cy="274320"/>
            </a:xfrm>
            <a:prstGeom prst="rect">
              <a:avLst/>
            </a:prstGeom>
            <a:noFill/>
            <a:ln w="254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7030A0"/>
                  </a:solidFill>
                  <a:latin typeface="Calibri" charset="0"/>
                  <a:ea typeface="Calibri" charset="0"/>
                  <a:cs typeface="Calibri" charset="0"/>
                </a:rPr>
                <a:t>Cache Index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A22BB5B7-5816-4209-A2DE-36051FA098D7}"/>
                </a:ext>
              </a:extLst>
            </p:cNvPr>
            <p:cNvSpPr/>
            <p:nvPr/>
          </p:nvSpPr>
          <p:spPr bwMode="auto">
            <a:xfrm>
              <a:off x="2926080" y="2011680"/>
              <a:ext cx="1828800" cy="274320"/>
            </a:xfrm>
            <a:prstGeom prst="rect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FFC000"/>
                  </a:solidFill>
                  <a:latin typeface="Calibri" charset="0"/>
                  <a:ea typeface="Calibri" charset="0"/>
                  <a:cs typeface="Calibri" charset="0"/>
                </a:rPr>
                <a:t>TLB Tag</a:t>
              </a: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56E34AE4-0D85-497C-9EAB-72AA14A18B6A}"/>
                </a:ext>
              </a:extLst>
            </p:cNvPr>
            <p:cNvSpPr/>
            <p:nvPr/>
          </p:nvSpPr>
          <p:spPr bwMode="auto">
            <a:xfrm>
              <a:off x="3291840" y="4297680"/>
              <a:ext cx="1645920" cy="274320"/>
            </a:xfrm>
            <a:prstGeom prst="rect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rgbClr val="FFC000"/>
                  </a:solidFill>
                  <a:latin typeface="Calibri" charset="0"/>
                  <a:ea typeface="Calibri" charset="0"/>
                  <a:cs typeface="Calibri" charset="0"/>
                </a:rPr>
                <a:t>Cache Tag</a:t>
              </a:r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9F75CE55-7C64-411F-B327-09708B9AB4B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114800" y="3931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2" name="Straight Arrow Connector 81">
              <a:extLst>
                <a:ext uri="{FF2B5EF4-FFF2-40B4-BE49-F238E27FC236}">
                  <a16:creationId xmlns:a16="http://schemas.microsoft.com/office/drawing/2014/main" id="{2FFFF8E1-5ED2-4B1B-AC87-223AF0DC7FE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486400" y="3931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705E27A3-C044-42EF-A983-8E4FCAFF611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492240" y="393192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E3C442D4-2FD3-4AC6-BE63-BB9AE6931872}"/>
                </a:ext>
              </a:extLst>
            </p:cNvPr>
            <p:cNvSpPr txBox="1"/>
            <p:nvPr/>
          </p:nvSpPr>
          <p:spPr>
            <a:xfrm>
              <a:off x="731520" y="4297680"/>
              <a:ext cx="2103120" cy="274320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noAutofit/>
            </a:bodyPr>
            <a:lstStyle/>
            <a:p>
              <a:pPr algn="r"/>
              <a:r>
                <a:rPr lang="en-US" sz="2000" dirty="0">
                  <a:latin typeface="Calibri" pitchFamily="34" charset="0"/>
                </a:rPr>
                <a:t>split to access cache:</a:t>
              </a:r>
            </a:p>
          </p:txBody>
        </p:sp>
        <p:sp>
          <p:nvSpPr>
            <p:cNvPr id="13" name="Arc 12">
              <a:extLst>
                <a:ext uri="{FF2B5EF4-FFF2-40B4-BE49-F238E27FC236}">
                  <a16:creationId xmlns:a16="http://schemas.microsoft.com/office/drawing/2014/main" id="{C9F44C27-B678-43B2-8976-0E312B7F84AA}"/>
                </a:ext>
              </a:extLst>
            </p:cNvPr>
            <p:cNvSpPr/>
            <p:nvPr/>
          </p:nvSpPr>
          <p:spPr bwMode="auto">
            <a:xfrm>
              <a:off x="6309360" y="2148840"/>
              <a:ext cx="1280160" cy="1645920"/>
            </a:xfrm>
            <a:prstGeom prst="arc">
              <a:avLst>
                <a:gd name="adj1" fmla="val 16200000"/>
                <a:gd name="adj2" fmla="val 5469387"/>
              </a:avLst>
            </a:prstGeom>
            <a:noFill/>
            <a:ln w="381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85" name="Arc 84">
              <a:extLst>
                <a:ext uri="{FF2B5EF4-FFF2-40B4-BE49-F238E27FC236}">
                  <a16:creationId xmlns:a16="http://schemas.microsoft.com/office/drawing/2014/main" id="{9262C539-C7BD-4CA1-9217-D4CE31407E91}"/>
                </a:ext>
              </a:extLst>
            </p:cNvPr>
            <p:cNvSpPr/>
            <p:nvPr/>
          </p:nvSpPr>
          <p:spPr bwMode="auto">
            <a:xfrm>
              <a:off x="6419088" y="2788920"/>
              <a:ext cx="1060704" cy="1005840"/>
            </a:xfrm>
            <a:prstGeom prst="arc">
              <a:avLst>
                <a:gd name="adj1" fmla="val 16200000"/>
                <a:gd name="adj2" fmla="val 5469387"/>
              </a:avLst>
            </a:prstGeom>
            <a:noFill/>
            <a:ln w="381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66A69456-7372-4193-B45B-E7D6E6EFD968}"/>
                </a:ext>
              </a:extLst>
            </p:cNvPr>
            <p:cNvSpPr txBox="1"/>
            <p:nvPr/>
          </p:nvSpPr>
          <p:spPr>
            <a:xfrm>
              <a:off x="5029200" y="3139292"/>
              <a:ext cx="2377440" cy="307777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r"/>
              <a:r>
                <a:rPr lang="en-US" sz="2400" b="1" dirty="0">
                  <a:solidFill>
                    <a:srgbClr val="C00000"/>
                  </a:solidFill>
                  <a:latin typeface="Calibri" pitchFamily="34" charset="0"/>
                </a:rPr>
                <a:t>TRANSLATION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112592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 Switching Revisited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needs to happen when the CPU switches processes?</a:t>
            </a:r>
          </a:p>
          <a:p>
            <a:pPr lvl="1"/>
            <a:r>
              <a:rPr lang="en-US" dirty="0"/>
              <a:t>Registers:</a:t>
            </a:r>
          </a:p>
          <a:p>
            <a:pPr lvl="2"/>
            <a:r>
              <a:rPr lang="en-US" dirty="0"/>
              <a:t>Save state of old process, load state of new process</a:t>
            </a:r>
          </a:p>
          <a:p>
            <a:pPr lvl="2"/>
            <a:r>
              <a:rPr lang="en-US" dirty="0"/>
              <a:t>Including the Page Table Base Register (PTBR)</a:t>
            </a:r>
          </a:p>
          <a:p>
            <a:pPr lvl="1"/>
            <a:r>
              <a:rPr lang="en-US" dirty="0"/>
              <a:t>Memory:</a:t>
            </a:r>
          </a:p>
          <a:p>
            <a:pPr lvl="2"/>
            <a:r>
              <a:rPr lang="en-US" dirty="0"/>
              <a:t>Nothing to do!  Pages for processes already exist in memory/disk and protected from each other</a:t>
            </a:r>
          </a:p>
          <a:p>
            <a:pPr lvl="1"/>
            <a:r>
              <a:rPr lang="en-US" dirty="0"/>
              <a:t>TLB:</a:t>
            </a:r>
          </a:p>
          <a:p>
            <a:pPr lvl="2"/>
            <a:r>
              <a:rPr lang="en-US" i="1" dirty="0">
                <a:solidFill>
                  <a:srgbClr val="FF0000"/>
                </a:solidFill>
              </a:rPr>
              <a:t>Invalidate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all entries in TLB – mapping is for old process’ VAs </a:t>
            </a:r>
          </a:p>
          <a:p>
            <a:pPr lvl="1"/>
            <a:r>
              <a:rPr lang="en-US" dirty="0"/>
              <a:t>Cache:</a:t>
            </a:r>
          </a:p>
          <a:p>
            <a:pPr lvl="2"/>
            <a:r>
              <a:rPr lang="en-US" dirty="0"/>
              <a:t>Can leave alone because storing based on PAs – good for shared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189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5678"/>
            <a:ext cx="8403336" cy="762000"/>
          </a:xfrm>
        </p:spPr>
        <p:txBody>
          <a:bodyPr/>
          <a:lstStyle/>
          <a:p>
            <a:r>
              <a:rPr lang="en-US" dirty="0"/>
              <a:t>Summary of Address Translation Symbols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3923" name="Rectangle 3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>
              <a:xfrm>
                <a:off x="396874" y="1362074"/>
                <a:ext cx="8366760" cy="4974336"/>
              </a:xfrm>
            </p:spPr>
            <p:txBody>
              <a:bodyPr>
                <a:noAutofit/>
              </a:bodyPr>
              <a:lstStyle/>
              <a:p>
                <a:r>
                  <a:rPr lang="en-US" dirty="0"/>
                  <a:t>Basic Parameters</a:t>
                </a:r>
              </a:p>
              <a:p>
                <a:pPr lvl="1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	Number of addresses in virtual address space</a:t>
                </a:r>
                <a:endParaRPr lang="en-US" baseline="30000" dirty="0"/>
              </a:p>
              <a:p>
                <a:pPr lvl="1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r>
                  <a:rPr lang="en-US" dirty="0"/>
                  <a:t>	Number of addresses in physical address space</a:t>
                </a:r>
                <a:endParaRPr lang="en-US" baseline="30000" dirty="0"/>
              </a:p>
              <a:p>
                <a:pPr lvl="1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</m:oMath>
                </a14:m>
                <a:r>
                  <a:rPr lang="en-US" dirty="0"/>
                  <a:t>	Page size (bytes)</a:t>
                </a:r>
                <a:endParaRPr lang="en-US" baseline="30000" dirty="0"/>
              </a:p>
              <a:p>
                <a:r>
                  <a:rPr lang="en-US" dirty="0"/>
                  <a:t>Components of the virtual address (VA)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VPO</a:t>
                </a:r>
                <a:r>
                  <a:rPr lang="en-US" dirty="0"/>
                  <a:t>	Virtual page offset 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VPN</a:t>
                </a:r>
                <a:r>
                  <a:rPr lang="en-US" dirty="0"/>
                  <a:t>	Virtual page number</a:t>
                </a:r>
                <a:endParaRPr lang="en-US" b="1" dirty="0"/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TLBI</a:t>
                </a:r>
                <a:r>
                  <a:rPr lang="en-US" dirty="0"/>
                  <a:t>	TLB index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TLBT</a:t>
                </a:r>
                <a:r>
                  <a:rPr lang="en-US" dirty="0"/>
                  <a:t>	TLB tag</a:t>
                </a:r>
              </a:p>
              <a:p>
                <a:r>
                  <a:rPr lang="en-US" dirty="0"/>
                  <a:t>Components of the physical address (PA)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PPO</a:t>
                </a:r>
                <a:r>
                  <a:rPr lang="en-US" dirty="0"/>
                  <a:t>	Physical page offset (same as VPO)</a:t>
                </a:r>
              </a:p>
              <a:p>
                <a:pPr lvl="1">
                  <a:spcBef>
                    <a:spcPts val="0"/>
                  </a:spcBef>
                </a:pPr>
                <a:r>
                  <a:rPr lang="en-US" b="1" dirty="0"/>
                  <a:t>PPN	</a:t>
                </a:r>
                <a:r>
                  <a:rPr lang="en-US" dirty="0"/>
                  <a:t>Physical page number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59392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6"/>
                </p:custDataLst>
              </p:nvPr>
            </p:nvSpPr>
            <p:spPr>
              <a:xfrm>
                <a:off x="396874" y="1362074"/>
                <a:ext cx="8366760" cy="4974336"/>
              </a:xfrm>
              <a:blipFill rotWithShape="0">
                <a:blip r:embed="rId7"/>
                <a:stretch>
                  <a:fillRect l="-291" t="-1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4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25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ko-KR" dirty="0">
                <a:ea typeface="굴림" charset="-127"/>
                <a:cs typeface="Calibri" panose="020F0502020204030204" pitchFamily="34" charset="0"/>
              </a:rPr>
              <a:t>Address Translation</a:t>
            </a:r>
            <a:endParaRPr lang="en-US" altLang="ko-KR" sz="4000" dirty="0">
              <a:ea typeface="굴림" charset="-127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2286000"/>
          </a:xfrm>
        </p:spPr>
        <p:txBody>
          <a:bodyPr/>
          <a:lstStyle/>
          <a:p>
            <a:r>
              <a:rPr lang="en-US" dirty="0"/>
              <a:t>VM is complicated, but also elegant and effective</a:t>
            </a:r>
          </a:p>
          <a:p>
            <a:pPr lvl="1"/>
            <a:r>
              <a:rPr lang="en-US" dirty="0"/>
              <a:t>Level of indirection to provide isolated memory &amp; caching</a:t>
            </a:r>
          </a:p>
          <a:p>
            <a:pPr lvl="1"/>
            <a:r>
              <a:rPr lang="en-US" dirty="0"/>
              <a:t>TLB as a cache of page tables</a:t>
            </a:r>
            <a:br>
              <a:rPr lang="en-US" dirty="0"/>
            </a:br>
            <a:r>
              <a:rPr lang="en-US" dirty="0"/>
              <a:t>avoids two trips to memory </a:t>
            </a:r>
            <a:br>
              <a:rPr lang="en-US" dirty="0"/>
            </a:br>
            <a:r>
              <a:rPr lang="en-US" dirty="0"/>
              <a:t>for every memory access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13</a:t>
            </a:fld>
            <a:endParaRPr lang="en-US"/>
          </a:p>
        </p:txBody>
      </p:sp>
      <p:grpSp>
        <p:nvGrpSpPr>
          <p:cNvPr id="2" name="Group 1"/>
          <p:cNvGrpSpPr>
            <a:grpSpLocks noChangeAspect="1"/>
          </p:cNvGrpSpPr>
          <p:nvPr/>
        </p:nvGrpSpPr>
        <p:grpSpPr>
          <a:xfrm>
            <a:off x="2377440" y="2651760"/>
            <a:ext cx="6673176" cy="4005982"/>
            <a:chOff x="512979" y="1348239"/>
            <a:chExt cx="8341471" cy="5007477"/>
          </a:xfrm>
        </p:grpSpPr>
        <p:sp>
          <p:nvSpPr>
            <p:cNvPr id="1642501" name="Rectangle 5"/>
            <p:cNvSpPr>
              <a:spLocks noChangeArrowheads="1"/>
            </p:cNvSpPr>
            <p:nvPr/>
          </p:nvSpPr>
          <p:spPr bwMode="auto">
            <a:xfrm>
              <a:off x="3781959" y="1348239"/>
              <a:ext cx="2270657" cy="38472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0" rIns="90488" bIns="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altLang="ko-KR" sz="2000" b="1" dirty="0">
                  <a:solidFill>
                    <a:srgbClr val="00B050"/>
                  </a:solidFill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Virtual Address</a:t>
              </a:r>
            </a:p>
          </p:txBody>
        </p:sp>
        <p:sp>
          <p:nvSpPr>
            <p:cNvPr id="1642502" name="Rectangle 6"/>
            <p:cNvSpPr>
              <a:spLocks noChangeArrowheads="1"/>
            </p:cNvSpPr>
            <p:nvPr/>
          </p:nvSpPr>
          <p:spPr bwMode="auto">
            <a:xfrm>
              <a:off x="3999129" y="2068711"/>
              <a:ext cx="1828800" cy="78778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80000"/>
                </a:lnSpc>
                <a:spcBef>
                  <a:spcPct val="0"/>
                </a:spcBef>
              </a:pPr>
              <a:r>
                <a:rPr lang="en-US" altLang="ko-KR" sz="2000" dirty="0"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TLB</a:t>
              </a:r>
            </a:p>
            <a:p>
              <a:pPr algn="ctr">
                <a:lnSpc>
                  <a:spcPct val="80000"/>
                </a:lnSpc>
                <a:spcBef>
                  <a:spcPct val="0"/>
                </a:spcBef>
              </a:pPr>
              <a:r>
                <a:rPr lang="en-US" altLang="ko-KR" sz="2000" dirty="0"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Lookup</a:t>
              </a:r>
            </a:p>
          </p:txBody>
        </p:sp>
        <p:sp>
          <p:nvSpPr>
            <p:cNvPr id="1642503" name="Rectangle 7" descr="90%"/>
            <p:cNvSpPr>
              <a:spLocks noChangeArrowheads="1"/>
            </p:cNvSpPr>
            <p:nvPr/>
          </p:nvSpPr>
          <p:spPr bwMode="auto">
            <a:xfrm>
              <a:off x="1645920" y="3410712"/>
              <a:ext cx="1828800" cy="78638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80000"/>
                </a:lnSpc>
                <a:spcBef>
                  <a:spcPct val="0"/>
                </a:spcBef>
              </a:pPr>
              <a:r>
                <a:rPr lang="en-US" altLang="ko-KR" dirty="0"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Check the</a:t>
              </a:r>
            </a:p>
            <a:p>
              <a:pPr algn="ctr">
                <a:lnSpc>
                  <a:spcPct val="80000"/>
                </a:lnSpc>
                <a:spcBef>
                  <a:spcPct val="0"/>
                </a:spcBef>
              </a:pPr>
              <a:r>
                <a:rPr lang="en-US" altLang="ko-KR" dirty="0"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Page Table</a:t>
              </a:r>
            </a:p>
          </p:txBody>
        </p:sp>
        <p:sp>
          <p:nvSpPr>
            <p:cNvPr id="1642504" name="Rectangle 8" descr="90%"/>
            <p:cNvSpPr>
              <a:spLocks noChangeArrowheads="1"/>
            </p:cNvSpPr>
            <p:nvPr/>
          </p:nvSpPr>
          <p:spPr bwMode="auto">
            <a:xfrm>
              <a:off x="2834640" y="4745736"/>
              <a:ext cx="1463040" cy="78638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80000"/>
                </a:lnSpc>
                <a:spcBef>
                  <a:spcPct val="0"/>
                </a:spcBef>
              </a:pPr>
              <a:r>
                <a:rPr lang="en-US" altLang="ko-KR" sz="2000" dirty="0"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Update </a:t>
              </a:r>
            </a:p>
            <a:p>
              <a:pPr algn="ctr">
                <a:lnSpc>
                  <a:spcPct val="80000"/>
                </a:lnSpc>
                <a:spcBef>
                  <a:spcPct val="0"/>
                </a:spcBef>
              </a:pPr>
              <a:r>
                <a:rPr lang="en-US" altLang="ko-KR" sz="2000" dirty="0"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TLB</a:t>
              </a:r>
            </a:p>
          </p:txBody>
        </p:sp>
        <p:sp>
          <p:nvSpPr>
            <p:cNvPr id="1642505" name="Rectangle 9"/>
            <p:cNvSpPr>
              <a:spLocks noChangeArrowheads="1"/>
            </p:cNvSpPr>
            <p:nvPr/>
          </p:nvSpPr>
          <p:spPr bwMode="auto">
            <a:xfrm>
              <a:off x="731520" y="4745736"/>
              <a:ext cx="1828800" cy="78638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 anchor="ctr" anchorCtr="0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80000"/>
                </a:lnSpc>
                <a:spcBef>
                  <a:spcPct val="0"/>
                </a:spcBef>
              </a:pPr>
              <a:r>
                <a:rPr lang="en-US" altLang="ko-KR" sz="2000" i="1" dirty="0"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Page Fault</a:t>
              </a:r>
              <a:endParaRPr lang="en-US" altLang="ko-KR" sz="16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endParaRPr>
            </a:p>
            <a:p>
              <a:pPr algn="ctr">
                <a:lnSpc>
                  <a:spcPct val="80000"/>
                </a:lnSpc>
                <a:spcBef>
                  <a:spcPct val="0"/>
                </a:spcBef>
              </a:pPr>
              <a:r>
                <a:rPr lang="en-US" altLang="ko-KR" sz="1600" dirty="0"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(OS loads page)</a:t>
              </a:r>
            </a:p>
          </p:txBody>
        </p:sp>
        <p:sp>
          <p:nvSpPr>
            <p:cNvPr id="1642506" name="Rectangle 10"/>
            <p:cNvSpPr>
              <a:spLocks noChangeArrowheads="1"/>
            </p:cNvSpPr>
            <p:nvPr/>
          </p:nvSpPr>
          <p:spPr bwMode="auto">
            <a:xfrm>
              <a:off x="5669280" y="3410712"/>
              <a:ext cx="1828800" cy="78638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80000"/>
                </a:lnSpc>
                <a:spcBef>
                  <a:spcPct val="0"/>
                </a:spcBef>
              </a:pPr>
              <a:r>
                <a:rPr lang="en-US" altLang="ko-KR" sz="2000" dirty="0"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Protection</a:t>
              </a:r>
            </a:p>
            <a:p>
              <a:pPr algn="ctr">
                <a:lnSpc>
                  <a:spcPct val="80000"/>
                </a:lnSpc>
                <a:spcBef>
                  <a:spcPct val="0"/>
                </a:spcBef>
              </a:pPr>
              <a:r>
                <a:rPr lang="en-US" altLang="ko-KR" sz="2000" dirty="0"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Check</a:t>
              </a:r>
            </a:p>
          </p:txBody>
        </p:sp>
        <p:sp>
          <p:nvSpPr>
            <p:cNvPr id="1642507" name="Rectangle 11"/>
            <p:cNvSpPr>
              <a:spLocks noChangeArrowheads="1"/>
            </p:cNvSpPr>
            <p:nvPr/>
          </p:nvSpPr>
          <p:spPr bwMode="auto">
            <a:xfrm>
              <a:off x="6858000" y="4745736"/>
              <a:ext cx="1463040" cy="78638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80000"/>
                </a:lnSpc>
                <a:spcBef>
                  <a:spcPct val="0"/>
                </a:spcBef>
              </a:pPr>
              <a:r>
                <a:rPr lang="en-US" altLang="ko-KR" sz="2000" b="1" dirty="0">
                  <a:solidFill>
                    <a:srgbClr val="C00000"/>
                  </a:solidFill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Physical</a:t>
              </a:r>
            </a:p>
            <a:p>
              <a:pPr algn="ctr">
                <a:lnSpc>
                  <a:spcPct val="80000"/>
                </a:lnSpc>
                <a:spcBef>
                  <a:spcPct val="0"/>
                </a:spcBef>
              </a:pPr>
              <a:r>
                <a:rPr lang="en-US" altLang="ko-KR" sz="2000" b="1" dirty="0">
                  <a:solidFill>
                    <a:srgbClr val="C00000"/>
                  </a:solidFill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Address</a:t>
              </a:r>
            </a:p>
          </p:txBody>
        </p:sp>
        <p:sp>
          <p:nvSpPr>
            <p:cNvPr id="1642508" name="Line 12"/>
            <p:cNvSpPr>
              <a:spLocks noChangeShapeType="1"/>
            </p:cNvSpPr>
            <p:nvPr/>
          </p:nvSpPr>
          <p:spPr bwMode="auto">
            <a:xfrm>
              <a:off x="4913530" y="1751211"/>
              <a:ext cx="0" cy="3175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42511" name="Rectangle 15"/>
            <p:cNvSpPr>
              <a:spLocks noChangeArrowheads="1"/>
            </p:cNvSpPr>
            <p:nvPr/>
          </p:nvSpPr>
          <p:spPr bwMode="auto">
            <a:xfrm>
              <a:off x="2450118" y="2788920"/>
              <a:ext cx="1136130" cy="4199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1600" dirty="0">
                  <a:solidFill>
                    <a:srgbClr val="FF0000"/>
                  </a:solidFill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TLB Miss</a:t>
              </a:r>
            </a:p>
          </p:txBody>
        </p:sp>
        <p:sp>
          <p:nvSpPr>
            <p:cNvPr id="1642512" name="Rectangle 16"/>
            <p:cNvSpPr>
              <a:spLocks noChangeArrowheads="1"/>
            </p:cNvSpPr>
            <p:nvPr/>
          </p:nvSpPr>
          <p:spPr bwMode="auto">
            <a:xfrm>
              <a:off x="5779391" y="2788920"/>
              <a:ext cx="963808" cy="4199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1600" dirty="0">
                  <a:solidFill>
                    <a:srgbClr val="FF0000"/>
                  </a:solidFill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TLB Hit</a:t>
              </a:r>
            </a:p>
          </p:txBody>
        </p:sp>
        <p:sp>
          <p:nvSpPr>
            <p:cNvPr id="1642515" name="Rectangle 19"/>
            <p:cNvSpPr>
              <a:spLocks noChangeArrowheads="1"/>
            </p:cNvSpPr>
            <p:nvPr/>
          </p:nvSpPr>
          <p:spPr bwMode="auto">
            <a:xfrm>
              <a:off x="512979" y="4142232"/>
              <a:ext cx="1138454" cy="6046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r">
                <a:lnSpc>
                  <a:spcPct val="80000"/>
                </a:lnSpc>
                <a:spcBef>
                  <a:spcPct val="0"/>
                </a:spcBef>
              </a:pPr>
              <a:r>
                <a:rPr lang="en-US" altLang="ko-KR" sz="1600" dirty="0">
                  <a:solidFill>
                    <a:srgbClr val="FF0000"/>
                  </a:solidFill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Page not</a:t>
              </a:r>
            </a:p>
            <a:p>
              <a:pPr algn="r">
                <a:lnSpc>
                  <a:spcPct val="80000"/>
                </a:lnSpc>
                <a:spcBef>
                  <a:spcPct val="0"/>
                </a:spcBef>
              </a:pPr>
              <a:r>
                <a:rPr lang="en-US" altLang="ko-KR" sz="1600" dirty="0">
                  <a:solidFill>
                    <a:srgbClr val="FF0000"/>
                  </a:solidFill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in Mem</a:t>
              </a:r>
            </a:p>
          </p:txBody>
        </p:sp>
        <p:sp>
          <p:nvSpPr>
            <p:cNvPr id="1642518" name="Rectangle 22"/>
            <p:cNvSpPr>
              <a:spLocks noChangeArrowheads="1"/>
            </p:cNvSpPr>
            <p:nvPr/>
          </p:nvSpPr>
          <p:spPr bwMode="auto">
            <a:xfrm>
              <a:off x="4698958" y="4142232"/>
              <a:ext cx="969818" cy="6046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r">
                <a:lnSpc>
                  <a:spcPct val="80000"/>
                </a:lnSpc>
                <a:spcBef>
                  <a:spcPct val="0"/>
                </a:spcBef>
              </a:pPr>
              <a:r>
                <a:rPr lang="en-US" altLang="ko-KR" sz="1600" dirty="0">
                  <a:solidFill>
                    <a:srgbClr val="FF0000"/>
                  </a:solidFill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Access</a:t>
              </a:r>
            </a:p>
            <a:p>
              <a:pPr algn="r">
                <a:lnSpc>
                  <a:spcPct val="80000"/>
                </a:lnSpc>
                <a:spcBef>
                  <a:spcPct val="0"/>
                </a:spcBef>
              </a:pPr>
              <a:r>
                <a:rPr lang="en-US" altLang="ko-KR" sz="1600" dirty="0">
                  <a:solidFill>
                    <a:srgbClr val="FF0000"/>
                  </a:solidFill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Denied</a:t>
              </a:r>
            </a:p>
          </p:txBody>
        </p:sp>
        <p:sp>
          <p:nvSpPr>
            <p:cNvPr id="1642519" name="Rectangle 23"/>
            <p:cNvSpPr>
              <a:spLocks noChangeArrowheads="1"/>
            </p:cNvSpPr>
            <p:nvPr/>
          </p:nvSpPr>
          <p:spPr bwMode="auto">
            <a:xfrm>
              <a:off x="7589519" y="4142232"/>
              <a:ext cx="1264931" cy="6046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en-US" altLang="ko-KR" sz="1600" dirty="0">
                  <a:solidFill>
                    <a:srgbClr val="FF0000"/>
                  </a:solidFill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Access </a:t>
              </a:r>
            </a:p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en-US" altLang="ko-KR" sz="1600" dirty="0">
                  <a:solidFill>
                    <a:srgbClr val="FF0000"/>
                  </a:solidFill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Permitted</a:t>
              </a:r>
            </a:p>
          </p:txBody>
        </p:sp>
        <p:sp>
          <p:nvSpPr>
            <p:cNvPr id="1642520" name="Rectangle 24"/>
            <p:cNvSpPr>
              <a:spLocks noChangeArrowheads="1"/>
            </p:cNvSpPr>
            <p:nvPr/>
          </p:nvSpPr>
          <p:spPr bwMode="auto">
            <a:xfrm>
              <a:off x="4754880" y="4745736"/>
              <a:ext cx="1828800" cy="78778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80000"/>
                </a:lnSpc>
                <a:spcBef>
                  <a:spcPct val="0"/>
                </a:spcBef>
              </a:pPr>
              <a:r>
                <a:rPr lang="en-US" altLang="ko-KR" sz="2000" i="1" dirty="0"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Protection</a:t>
              </a:r>
            </a:p>
            <a:p>
              <a:pPr algn="ctr">
                <a:lnSpc>
                  <a:spcPct val="80000"/>
                </a:lnSpc>
                <a:spcBef>
                  <a:spcPct val="0"/>
                </a:spcBef>
              </a:pPr>
              <a:r>
                <a:rPr lang="en-US" altLang="ko-KR" sz="2000" i="1" dirty="0"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Fault</a:t>
              </a:r>
            </a:p>
          </p:txBody>
        </p:sp>
        <p:sp>
          <p:nvSpPr>
            <p:cNvPr id="1642525" name="Line 29"/>
            <p:cNvSpPr>
              <a:spLocks noChangeShapeType="1"/>
            </p:cNvSpPr>
            <p:nvPr/>
          </p:nvSpPr>
          <p:spPr bwMode="auto">
            <a:xfrm flipH="1">
              <a:off x="5669280" y="5532120"/>
              <a:ext cx="0" cy="2743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42526" name="Text Box 30"/>
            <p:cNvSpPr txBox="1">
              <a:spLocks noChangeArrowheads="1"/>
            </p:cNvSpPr>
            <p:nvPr/>
          </p:nvSpPr>
          <p:spPr bwMode="auto">
            <a:xfrm>
              <a:off x="4754880" y="5715000"/>
              <a:ext cx="1828800" cy="4663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altLang="ko-KR" b="1" dirty="0">
                  <a:latin typeface="Courier New" panose="02070309020205020404" pitchFamily="49" charset="0"/>
                  <a:ea typeface="굴림" charset="-127"/>
                  <a:cs typeface="Courier New" panose="02070309020205020404" pitchFamily="49" charset="0"/>
                </a:rPr>
                <a:t>SIGSEGV</a:t>
              </a: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2560320" y="2856491"/>
              <a:ext cx="4023360" cy="545077"/>
              <a:chOff x="2560320" y="2632455"/>
              <a:chExt cx="4023360" cy="545077"/>
            </a:xfrm>
          </p:grpSpPr>
          <p:sp>
            <p:nvSpPr>
              <p:cNvPr id="35" name="Line 12"/>
              <p:cNvSpPr>
                <a:spLocks noChangeShapeType="1"/>
              </p:cNvSpPr>
              <p:nvPr/>
            </p:nvSpPr>
            <p:spPr bwMode="auto">
              <a:xfrm>
                <a:off x="4913529" y="2632455"/>
                <a:ext cx="0" cy="27432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non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4" name="Elbow Connector 3"/>
              <p:cNvCxnSpPr/>
              <p:nvPr/>
            </p:nvCxnSpPr>
            <p:spPr>
              <a:xfrm>
                <a:off x="4572000" y="2903212"/>
                <a:ext cx="2011680" cy="274320"/>
              </a:xfrm>
              <a:prstGeom prst="bentConnector3">
                <a:avLst>
                  <a:gd name="adj1" fmla="val 99975"/>
                </a:avLst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Elbow Connector 38"/>
              <p:cNvCxnSpPr/>
              <p:nvPr/>
            </p:nvCxnSpPr>
            <p:spPr>
              <a:xfrm flipH="1">
                <a:off x="2560320" y="2903212"/>
                <a:ext cx="2011680" cy="274320"/>
              </a:xfrm>
              <a:prstGeom prst="bentConnector3">
                <a:avLst>
                  <a:gd name="adj1" fmla="val 99975"/>
                </a:avLst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Rectangle 19"/>
            <p:cNvSpPr>
              <a:spLocks noChangeArrowheads="1"/>
            </p:cNvSpPr>
            <p:nvPr/>
          </p:nvSpPr>
          <p:spPr bwMode="auto">
            <a:xfrm>
              <a:off x="3565151" y="4142232"/>
              <a:ext cx="1029931" cy="6046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en-US" altLang="ko-KR" sz="1600" dirty="0">
                  <a:solidFill>
                    <a:srgbClr val="FF0000"/>
                  </a:solidFill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Page </a:t>
              </a:r>
            </a:p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en-US" altLang="ko-KR" sz="1600" dirty="0">
                  <a:solidFill>
                    <a:srgbClr val="FF0000"/>
                  </a:solidFill>
                  <a:latin typeface="Calibri" panose="020F0502020204030204" pitchFamily="34" charset="0"/>
                  <a:ea typeface="굴림" charset="-127"/>
                  <a:cs typeface="Calibri" panose="020F0502020204030204" pitchFamily="34" charset="0"/>
                </a:rPr>
                <a:t>in Mem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1645920" y="4197096"/>
              <a:ext cx="1920240" cy="548640"/>
              <a:chOff x="1645920" y="3973060"/>
              <a:chExt cx="1920240" cy="548640"/>
            </a:xfrm>
          </p:grpSpPr>
          <p:sp>
            <p:nvSpPr>
              <p:cNvPr id="41" name="Line 12"/>
              <p:cNvSpPr>
                <a:spLocks noChangeShapeType="1"/>
              </p:cNvSpPr>
              <p:nvPr/>
            </p:nvSpPr>
            <p:spPr bwMode="auto">
              <a:xfrm>
                <a:off x="2560320" y="3973060"/>
                <a:ext cx="0" cy="27432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non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43" name="Elbow Connector 42"/>
              <p:cNvCxnSpPr/>
              <p:nvPr/>
            </p:nvCxnSpPr>
            <p:spPr>
              <a:xfrm flipH="1">
                <a:off x="1645920" y="4247380"/>
                <a:ext cx="914400" cy="274320"/>
              </a:xfrm>
              <a:prstGeom prst="bentConnector3">
                <a:avLst>
                  <a:gd name="adj1" fmla="val 99975"/>
                </a:avLst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Elbow Connector 44"/>
              <p:cNvCxnSpPr/>
              <p:nvPr/>
            </p:nvCxnSpPr>
            <p:spPr>
              <a:xfrm>
                <a:off x="2560320" y="4247380"/>
                <a:ext cx="1005840" cy="274320"/>
              </a:xfrm>
              <a:prstGeom prst="bentConnector3">
                <a:avLst>
                  <a:gd name="adj1" fmla="val 99975"/>
                </a:avLst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Group 8"/>
            <p:cNvGrpSpPr/>
            <p:nvPr/>
          </p:nvGrpSpPr>
          <p:grpSpPr>
            <a:xfrm>
              <a:off x="5669280" y="4197096"/>
              <a:ext cx="1920240" cy="548640"/>
              <a:chOff x="5669280" y="3973060"/>
              <a:chExt cx="1920240" cy="548640"/>
            </a:xfrm>
          </p:grpSpPr>
          <p:sp>
            <p:nvSpPr>
              <p:cNvPr id="40" name="Line 12"/>
              <p:cNvSpPr>
                <a:spLocks noChangeShapeType="1"/>
              </p:cNvSpPr>
              <p:nvPr/>
            </p:nvSpPr>
            <p:spPr bwMode="auto">
              <a:xfrm>
                <a:off x="6584689" y="3973060"/>
                <a:ext cx="0" cy="27432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non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44" name="Elbow Connector 43"/>
              <p:cNvCxnSpPr/>
              <p:nvPr/>
            </p:nvCxnSpPr>
            <p:spPr>
              <a:xfrm flipH="1">
                <a:off x="5669280" y="4247380"/>
                <a:ext cx="914400" cy="274320"/>
              </a:xfrm>
              <a:prstGeom prst="bentConnector3">
                <a:avLst>
                  <a:gd name="adj1" fmla="val 99975"/>
                </a:avLst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Elbow Connector 45"/>
              <p:cNvCxnSpPr/>
              <p:nvPr/>
            </p:nvCxnSpPr>
            <p:spPr>
              <a:xfrm>
                <a:off x="6583680" y="4247380"/>
                <a:ext cx="1005840" cy="274320"/>
              </a:xfrm>
              <a:prstGeom prst="bentConnector3">
                <a:avLst>
                  <a:gd name="adj1" fmla="val 99975"/>
                </a:avLst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extBox 9"/>
            <p:cNvSpPr txBox="1"/>
            <p:nvPr/>
          </p:nvSpPr>
          <p:spPr>
            <a:xfrm>
              <a:off x="6675120" y="5715000"/>
              <a:ext cx="18288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Check cache</a:t>
              </a:r>
            </a:p>
          </p:txBody>
        </p:sp>
        <p:sp>
          <p:nvSpPr>
            <p:cNvPr id="51" name="Line 29"/>
            <p:cNvSpPr>
              <a:spLocks noChangeShapeType="1"/>
            </p:cNvSpPr>
            <p:nvPr/>
          </p:nvSpPr>
          <p:spPr bwMode="auto">
            <a:xfrm flipH="1">
              <a:off x="7589520" y="5532120"/>
              <a:ext cx="0" cy="2743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Line 29"/>
            <p:cNvSpPr>
              <a:spLocks noChangeShapeType="1"/>
            </p:cNvSpPr>
            <p:nvPr/>
          </p:nvSpPr>
          <p:spPr bwMode="auto">
            <a:xfrm flipH="1">
              <a:off x="1645920" y="5532120"/>
              <a:ext cx="0" cy="2743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Line 29"/>
            <p:cNvSpPr>
              <a:spLocks noChangeShapeType="1"/>
            </p:cNvSpPr>
            <p:nvPr/>
          </p:nvSpPr>
          <p:spPr bwMode="auto">
            <a:xfrm flipH="1">
              <a:off x="3566160" y="5532120"/>
              <a:ext cx="0" cy="2743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31520" y="5715000"/>
              <a:ext cx="18288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Find in Disk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2647244" y="5715000"/>
              <a:ext cx="18288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Find in Mem</a:t>
              </a: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1645920" y="3804540"/>
              <a:ext cx="4022856" cy="2551176"/>
              <a:chOff x="1645920" y="3804540"/>
              <a:chExt cx="4022856" cy="2551176"/>
            </a:xfrm>
          </p:grpSpPr>
          <p:sp>
            <p:nvSpPr>
              <p:cNvPr id="47" name="Line 29"/>
              <p:cNvSpPr>
                <a:spLocks noChangeShapeType="1"/>
              </p:cNvSpPr>
              <p:nvPr/>
            </p:nvSpPr>
            <p:spPr bwMode="auto">
              <a:xfrm flipH="1">
                <a:off x="1645920" y="6080760"/>
                <a:ext cx="0" cy="27432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non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8" name="Line 29"/>
              <p:cNvSpPr>
                <a:spLocks noChangeShapeType="1"/>
              </p:cNvSpPr>
              <p:nvPr/>
            </p:nvSpPr>
            <p:spPr bwMode="auto">
              <a:xfrm flipH="1">
                <a:off x="3566160" y="6080760"/>
                <a:ext cx="0" cy="27432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non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5" name="Elbow Connector 4"/>
              <p:cNvCxnSpPr/>
              <p:nvPr/>
            </p:nvCxnSpPr>
            <p:spPr>
              <a:xfrm rot="5400000" flipH="1" flipV="1">
                <a:off x="3844548" y="4531488"/>
                <a:ext cx="2551176" cy="1097280"/>
              </a:xfrm>
              <a:prstGeom prst="bentConnector2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1645920" y="6355080"/>
                <a:ext cx="292608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859654721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Simple Memory System Example (small)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2011680"/>
          </a:xfrm>
        </p:spPr>
        <p:txBody>
          <a:bodyPr/>
          <a:lstStyle/>
          <a:p>
            <a:r>
              <a:rPr lang="en-GB" dirty="0"/>
              <a:t>Addressing</a:t>
            </a:r>
          </a:p>
          <a:p>
            <a:pPr lvl="1"/>
            <a:r>
              <a:rPr lang="en-GB" dirty="0"/>
              <a:t>14-bit virtual addresses</a:t>
            </a:r>
          </a:p>
          <a:p>
            <a:pPr lvl="1"/>
            <a:r>
              <a:rPr lang="en-GB" dirty="0"/>
              <a:t>12-bit physical address</a:t>
            </a:r>
          </a:p>
          <a:p>
            <a:pPr lvl="1"/>
            <a:r>
              <a:rPr lang="en-GB" dirty="0"/>
              <a:t>Page size = 64 bytes</a:t>
            </a:r>
          </a:p>
        </p:txBody>
      </p:sp>
      <p:sp>
        <p:nvSpPr>
          <p:cNvPr id="74" name="Slide Number Placeholder 7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14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161288" y="3474720"/>
            <a:ext cx="6823075" cy="1392156"/>
            <a:chOff x="960438" y="3090862"/>
            <a:chExt cx="6823075" cy="1392156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960438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960438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7" name="Rectangle 8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1447800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9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1447800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9" name="Rectangle 11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1935163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2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1935163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11" name="Rectangle 14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2422525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5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2422525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13" name="Rectangle 17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2909888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Rectangle 18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2909888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5" name="Rectangle 20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3397250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21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3397250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7" name="Rectangle 23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3884613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 24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3884613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9" name="Rectangle 26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4371975" y="339566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7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4371975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21" name="Rectangle 29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4859338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Rectangle 30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4859338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23" name="Rectangle 32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5346700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ctangle 33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5346700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25" name="Rectangle 35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5834063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36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5834063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27" name="Rectangle 38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6321425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Rectangle 39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6321425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29" name="Rectangle 41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6808788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42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6808788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31" name="Rectangle 44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7296150" y="339566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45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7296150" y="309086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33" name="Group 83"/>
            <p:cNvGrpSpPr>
              <a:grpSpLocks/>
            </p:cNvGrpSpPr>
            <p:nvPr>
              <p:custDataLst>
                <p:tags r:id="rId61"/>
              </p:custDataLst>
            </p:nvPr>
          </p:nvGrpSpPr>
          <p:grpSpPr bwMode="auto">
            <a:xfrm>
              <a:off x="4858228" y="3830637"/>
              <a:ext cx="2907792" cy="333375"/>
              <a:chOff x="3061" y="2242"/>
              <a:chExt cx="1842" cy="210"/>
            </a:xfrm>
          </p:grpSpPr>
          <p:sp>
            <p:nvSpPr>
              <p:cNvPr id="39" name="Line 84"/>
              <p:cNvSpPr>
                <a:spLocks noChangeShapeType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3061" y="2352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0" name="Text Box 85"/>
              <p:cNvSpPr txBox="1"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3792" y="2242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VPO</a:t>
                </a:r>
              </a:p>
            </p:txBody>
          </p:sp>
        </p:grpSp>
        <p:grpSp>
          <p:nvGrpSpPr>
            <p:cNvPr id="34" name="Group 92"/>
            <p:cNvGrpSpPr>
              <a:grpSpLocks/>
            </p:cNvGrpSpPr>
            <p:nvPr>
              <p:custDataLst>
                <p:tags r:id="rId62"/>
              </p:custDataLst>
            </p:nvPr>
          </p:nvGrpSpPr>
          <p:grpSpPr bwMode="auto">
            <a:xfrm>
              <a:off x="960438" y="3830637"/>
              <a:ext cx="3916363" cy="333375"/>
              <a:chOff x="605" y="2242"/>
              <a:chExt cx="2467" cy="210"/>
            </a:xfrm>
          </p:grpSpPr>
          <p:sp>
            <p:nvSpPr>
              <p:cNvPr id="37" name="Line 93"/>
              <p:cNvSpPr>
                <a:spLocks noChangeShapeType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605" y="2347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" name="Text Box 94"/>
              <p:cNvSpPr txBox="1"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1631" y="2242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</p:grpSp>
        <p:sp>
          <p:nvSpPr>
            <p:cNvPr id="35" name="Text Box 95"/>
            <p:cNvSpPr txBox="1"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1811814" y="4143376"/>
              <a:ext cx="2194560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Page Number</a:t>
              </a:r>
            </a:p>
          </p:txBody>
        </p:sp>
        <p:sp>
          <p:nvSpPr>
            <p:cNvPr id="36" name="Text Box 96"/>
            <p:cNvSpPr txBox="1"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5346700" y="4149808"/>
              <a:ext cx="1930848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Page Offset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112264" y="5127625"/>
            <a:ext cx="5865814" cy="1330243"/>
            <a:chOff x="1935163" y="5127625"/>
            <a:chExt cx="5865814" cy="1330243"/>
          </a:xfrm>
        </p:grpSpPr>
        <p:sp>
          <p:nvSpPr>
            <p:cNvPr id="42" name="Rectangle 48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1935163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3" name="Rectangle 4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1935163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44" name="Rectangle 5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422525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5" name="Rectangle 5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422525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46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909888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909888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48" name="Rectangle 5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397250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9" name="Rectangle 5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397250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50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884613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1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884613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52" name="Rectangle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371975" y="5432425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6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371975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54" name="Rectangle 6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859338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5" name="Rectangle 6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4859338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56" name="Rectangle 6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346700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7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346700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58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834063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834063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60" name="Rectangle 7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321425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7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321425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62" name="Rectangle 7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808788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7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808788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64" name="Rectangle 8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296150" y="5432425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82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296150" y="5127625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66" name="Group 86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4876801" y="5791200"/>
              <a:ext cx="2924176" cy="333375"/>
              <a:chOff x="3072" y="3298"/>
              <a:chExt cx="1842" cy="210"/>
            </a:xfrm>
          </p:grpSpPr>
          <p:sp>
            <p:nvSpPr>
              <p:cNvPr id="72" name="Line 87"/>
              <p:cNvSpPr>
                <a:spLocks noChangeShapeType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3072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3" name="Text Box 88"/>
              <p:cNvSpPr txBox="1"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3780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PPO</a:t>
                </a:r>
              </a:p>
            </p:txBody>
          </p:sp>
        </p:grpSp>
        <p:grpSp>
          <p:nvGrpSpPr>
            <p:cNvPr id="67" name="Group 89"/>
            <p:cNvGrpSpPr>
              <a:grpSpLocks/>
            </p:cNvGrpSpPr>
            <p:nvPr>
              <p:custDataLst>
                <p:tags r:id="rId26"/>
              </p:custDataLst>
            </p:nvPr>
          </p:nvGrpSpPr>
          <p:grpSpPr bwMode="auto">
            <a:xfrm>
              <a:off x="1981200" y="5791200"/>
              <a:ext cx="2924176" cy="333375"/>
              <a:chOff x="1248" y="3298"/>
              <a:chExt cx="1842" cy="210"/>
            </a:xfrm>
          </p:grpSpPr>
          <p:sp>
            <p:nvSpPr>
              <p:cNvPr id="70" name="Line 90"/>
              <p:cNvSpPr>
                <a:spLocks noChangeShapeType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1248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1" name="Text Box 91"/>
              <p:cNvSpPr txBox="1"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938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PPN</a:t>
                </a:r>
              </a:p>
            </p:txBody>
          </p:sp>
        </p:grpSp>
        <p:sp>
          <p:nvSpPr>
            <p:cNvPr id="68" name="Text Box 97"/>
            <p:cNvSpPr txBox="1"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2211419" y="6124658"/>
              <a:ext cx="2286000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Page Number</a:t>
              </a:r>
            </a:p>
          </p:txBody>
        </p:sp>
        <p:sp>
          <p:nvSpPr>
            <p:cNvPr id="69" name="Text Box 98"/>
            <p:cNvSpPr txBox="1"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5269072" y="6124658"/>
              <a:ext cx="2103120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Page Offset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97082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Simple Memory System:  Page Table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5"/>
            <a:ext cx="8366125" cy="1097280"/>
          </a:xfrm>
        </p:spPr>
        <p:txBody>
          <a:bodyPr/>
          <a:lstStyle/>
          <a:p>
            <a:r>
              <a:rPr lang="en-GB" dirty="0"/>
              <a:t>Only showing first 16 entries (out of _____)</a:t>
            </a:r>
          </a:p>
          <a:p>
            <a:pPr lvl="1"/>
            <a:r>
              <a:rPr lang="en-GB" b="1" dirty="0"/>
              <a:t>Note:  </a:t>
            </a:r>
            <a:r>
              <a:rPr lang="en-GB" dirty="0"/>
              <a:t>showing 2 hex digits for PPN even though only 6 bits</a:t>
            </a:r>
          </a:p>
          <a:p>
            <a:pPr lvl="1"/>
            <a:r>
              <a:rPr lang="en-GB" b="1" dirty="0"/>
              <a:t>Note:</a:t>
            </a:r>
            <a:r>
              <a:rPr lang="en-GB" dirty="0"/>
              <a:t>  other management bits not shown, but part of PTE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20240" y="2926080"/>
          <a:ext cx="2084832" cy="2798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4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87" name="Table 86"/>
          <p:cNvGraphicFramePr>
            <a:graphicFrameLocks noGrp="1"/>
          </p:cNvGraphicFramePr>
          <p:nvPr/>
        </p:nvGraphicFramePr>
        <p:xfrm>
          <a:off x="4754880" y="2926080"/>
          <a:ext cx="2084832" cy="2798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4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2213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Simple Memory System:  TLB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456"/>
            <a:ext cx="8366125" cy="1828800"/>
          </a:xfrm>
        </p:spPr>
        <p:txBody>
          <a:bodyPr/>
          <a:lstStyle/>
          <a:p>
            <a:r>
              <a:rPr lang="en-GB" dirty="0"/>
              <a:t>16 entries total</a:t>
            </a:r>
          </a:p>
          <a:p>
            <a:r>
              <a:rPr lang="en-GB" dirty="0"/>
              <a:t>4-way set associative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2"/>
            <a:endParaRPr lang="en-GB" dirty="0"/>
          </a:p>
          <a:p>
            <a:pPr lvl="1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17071" y="2705099"/>
            <a:ext cx="6831542" cy="1337734"/>
            <a:chOff x="1117071" y="2705099"/>
            <a:chExt cx="6831542" cy="1337734"/>
          </a:xfrm>
        </p:grpSpPr>
        <p:sp>
          <p:nvSpPr>
            <p:cNvPr id="35846" name="Rectangle 6"/>
            <p:cNvSpPr>
              <a:spLocks noChangeArrowheads="1"/>
            </p:cNvSpPr>
            <p:nvPr>
              <p:custDataLst>
                <p:tags r:id="rId92"/>
              </p:custDataLst>
            </p:nvPr>
          </p:nvSpPr>
          <p:spPr bwMode="auto">
            <a:xfrm>
              <a:off x="1125538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47" name="Rectangle 7"/>
            <p:cNvSpPr>
              <a:spLocks noChangeArrowheads="1"/>
            </p:cNvSpPr>
            <p:nvPr>
              <p:custDataLst>
                <p:tags r:id="rId93"/>
              </p:custDataLst>
            </p:nvPr>
          </p:nvSpPr>
          <p:spPr bwMode="auto">
            <a:xfrm>
              <a:off x="1125538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35849" name="Rectangle 9"/>
            <p:cNvSpPr>
              <a:spLocks noChangeArrowheads="1"/>
            </p:cNvSpPr>
            <p:nvPr>
              <p:custDataLst>
                <p:tags r:id="rId94"/>
              </p:custDataLst>
            </p:nvPr>
          </p:nvSpPr>
          <p:spPr bwMode="auto">
            <a:xfrm>
              <a:off x="1612900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50" name="Rectangle 10"/>
            <p:cNvSpPr>
              <a:spLocks noChangeArrowheads="1"/>
            </p:cNvSpPr>
            <p:nvPr>
              <p:custDataLst>
                <p:tags r:id="rId95"/>
              </p:custDataLst>
            </p:nvPr>
          </p:nvSpPr>
          <p:spPr bwMode="auto">
            <a:xfrm>
              <a:off x="1612900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35852" name="Rectangle 12"/>
            <p:cNvSpPr>
              <a:spLocks noChangeArrowheads="1"/>
            </p:cNvSpPr>
            <p:nvPr>
              <p:custDataLst>
                <p:tags r:id="rId96"/>
              </p:custDataLst>
            </p:nvPr>
          </p:nvSpPr>
          <p:spPr bwMode="auto">
            <a:xfrm>
              <a:off x="2100263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53" name="Rectangle 13"/>
            <p:cNvSpPr>
              <a:spLocks noChangeArrowheads="1"/>
            </p:cNvSpPr>
            <p:nvPr>
              <p:custDataLst>
                <p:tags r:id="rId97"/>
              </p:custDataLst>
            </p:nvPr>
          </p:nvSpPr>
          <p:spPr bwMode="auto">
            <a:xfrm>
              <a:off x="2100263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35855" name="Rectangle 15"/>
            <p:cNvSpPr>
              <a:spLocks noChangeArrowheads="1"/>
            </p:cNvSpPr>
            <p:nvPr>
              <p:custDataLst>
                <p:tags r:id="rId98"/>
              </p:custDataLst>
            </p:nvPr>
          </p:nvSpPr>
          <p:spPr bwMode="auto">
            <a:xfrm>
              <a:off x="2587625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56" name="Rectangle 16"/>
            <p:cNvSpPr>
              <a:spLocks noChangeArrowheads="1"/>
            </p:cNvSpPr>
            <p:nvPr>
              <p:custDataLst>
                <p:tags r:id="rId99"/>
              </p:custDataLst>
            </p:nvPr>
          </p:nvSpPr>
          <p:spPr bwMode="auto">
            <a:xfrm>
              <a:off x="2587625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35858" name="Rectangle 18"/>
            <p:cNvSpPr>
              <a:spLocks noChangeArrowheads="1"/>
            </p:cNvSpPr>
            <p:nvPr>
              <p:custDataLst>
                <p:tags r:id="rId100"/>
              </p:custDataLst>
            </p:nvPr>
          </p:nvSpPr>
          <p:spPr bwMode="auto">
            <a:xfrm>
              <a:off x="3074988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59" name="Rectangle 19"/>
            <p:cNvSpPr>
              <a:spLocks noChangeArrowheads="1"/>
            </p:cNvSpPr>
            <p:nvPr>
              <p:custDataLst>
                <p:tags r:id="rId101"/>
              </p:custDataLst>
            </p:nvPr>
          </p:nvSpPr>
          <p:spPr bwMode="auto">
            <a:xfrm>
              <a:off x="3074988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35861" name="Rectangle 21"/>
            <p:cNvSpPr>
              <a:spLocks noChangeArrowheads="1"/>
            </p:cNvSpPr>
            <p:nvPr>
              <p:custDataLst>
                <p:tags r:id="rId102"/>
              </p:custDataLst>
            </p:nvPr>
          </p:nvSpPr>
          <p:spPr bwMode="auto">
            <a:xfrm>
              <a:off x="3562350" y="3275012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62" name="Rectangle 22"/>
            <p:cNvSpPr>
              <a:spLocks noChangeArrowheads="1"/>
            </p:cNvSpPr>
            <p:nvPr>
              <p:custDataLst>
                <p:tags r:id="rId103"/>
              </p:custDataLst>
            </p:nvPr>
          </p:nvSpPr>
          <p:spPr bwMode="auto">
            <a:xfrm>
              <a:off x="3562350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35864" name="Rectangle 24"/>
            <p:cNvSpPr>
              <a:spLocks noChangeArrowheads="1"/>
            </p:cNvSpPr>
            <p:nvPr>
              <p:custDataLst>
                <p:tags r:id="rId104"/>
              </p:custDataLst>
            </p:nvPr>
          </p:nvSpPr>
          <p:spPr bwMode="auto">
            <a:xfrm>
              <a:off x="4049713" y="327501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65" name="Rectangle 25"/>
            <p:cNvSpPr>
              <a:spLocks noChangeArrowheads="1"/>
            </p:cNvSpPr>
            <p:nvPr>
              <p:custDataLst>
                <p:tags r:id="rId105"/>
              </p:custDataLst>
            </p:nvPr>
          </p:nvSpPr>
          <p:spPr bwMode="auto">
            <a:xfrm>
              <a:off x="4049713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35867" name="Rectangle 27"/>
            <p:cNvSpPr>
              <a:spLocks noChangeArrowheads="1"/>
            </p:cNvSpPr>
            <p:nvPr>
              <p:custDataLst>
                <p:tags r:id="rId106"/>
              </p:custDataLst>
            </p:nvPr>
          </p:nvSpPr>
          <p:spPr bwMode="auto">
            <a:xfrm>
              <a:off x="4537075" y="3275012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68" name="Rectangle 28"/>
            <p:cNvSpPr>
              <a:spLocks noChangeArrowheads="1"/>
            </p:cNvSpPr>
            <p:nvPr>
              <p:custDataLst>
                <p:tags r:id="rId107"/>
              </p:custDataLst>
            </p:nvPr>
          </p:nvSpPr>
          <p:spPr bwMode="auto">
            <a:xfrm>
              <a:off x="4537075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35870" name="Rectangle 30"/>
            <p:cNvSpPr>
              <a:spLocks noChangeArrowheads="1"/>
            </p:cNvSpPr>
            <p:nvPr>
              <p:custDataLst>
                <p:tags r:id="rId108"/>
              </p:custDataLst>
            </p:nvPr>
          </p:nvSpPr>
          <p:spPr bwMode="auto">
            <a:xfrm>
              <a:off x="5024438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71" name="Rectangle 31"/>
            <p:cNvSpPr>
              <a:spLocks noChangeArrowheads="1"/>
            </p:cNvSpPr>
            <p:nvPr>
              <p:custDataLst>
                <p:tags r:id="rId109"/>
              </p:custDataLst>
            </p:nvPr>
          </p:nvSpPr>
          <p:spPr bwMode="auto">
            <a:xfrm>
              <a:off x="5024438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35873" name="Rectangle 33"/>
            <p:cNvSpPr>
              <a:spLocks noChangeArrowheads="1"/>
            </p:cNvSpPr>
            <p:nvPr>
              <p:custDataLst>
                <p:tags r:id="rId110"/>
              </p:custDataLst>
            </p:nvPr>
          </p:nvSpPr>
          <p:spPr bwMode="auto">
            <a:xfrm>
              <a:off x="5511800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74" name="Rectangle 34"/>
            <p:cNvSpPr>
              <a:spLocks noChangeArrowheads="1"/>
            </p:cNvSpPr>
            <p:nvPr>
              <p:custDataLst>
                <p:tags r:id="rId111"/>
              </p:custDataLst>
            </p:nvPr>
          </p:nvSpPr>
          <p:spPr bwMode="auto">
            <a:xfrm>
              <a:off x="5511800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35876" name="Rectangle 36"/>
            <p:cNvSpPr>
              <a:spLocks noChangeArrowheads="1"/>
            </p:cNvSpPr>
            <p:nvPr>
              <p:custDataLst>
                <p:tags r:id="rId112"/>
              </p:custDataLst>
            </p:nvPr>
          </p:nvSpPr>
          <p:spPr bwMode="auto">
            <a:xfrm>
              <a:off x="5999163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77" name="Rectangle 37"/>
            <p:cNvSpPr>
              <a:spLocks noChangeArrowheads="1"/>
            </p:cNvSpPr>
            <p:nvPr>
              <p:custDataLst>
                <p:tags r:id="rId113"/>
              </p:custDataLst>
            </p:nvPr>
          </p:nvSpPr>
          <p:spPr bwMode="auto">
            <a:xfrm>
              <a:off x="5999163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35879" name="Rectangle 39"/>
            <p:cNvSpPr>
              <a:spLocks noChangeArrowheads="1"/>
            </p:cNvSpPr>
            <p:nvPr>
              <p:custDataLst>
                <p:tags r:id="rId114"/>
              </p:custDataLst>
            </p:nvPr>
          </p:nvSpPr>
          <p:spPr bwMode="auto">
            <a:xfrm>
              <a:off x="6486525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80" name="Rectangle 40"/>
            <p:cNvSpPr>
              <a:spLocks noChangeArrowheads="1"/>
            </p:cNvSpPr>
            <p:nvPr>
              <p:custDataLst>
                <p:tags r:id="rId115"/>
              </p:custDataLst>
            </p:nvPr>
          </p:nvSpPr>
          <p:spPr bwMode="auto">
            <a:xfrm>
              <a:off x="6486525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35882" name="Rectangle 42"/>
            <p:cNvSpPr>
              <a:spLocks noChangeArrowheads="1"/>
            </p:cNvSpPr>
            <p:nvPr>
              <p:custDataLst>
                <p:tags r:id="rId116"/>
              </p:custDataLst>
            </p:nvPr>
          </p:nvSpPr>
          <p:spPr bwMode="auto">
            <a:xfrm>
              <a:off x="6973888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83" name="Rectangle 43"/>
            <p:cNvSpPr>
              <a:spLocks noChangeArrowheads="1"/>
            </p:cNvSpPr>
            <p:nvPr>
              <p:custDataLst>
                <p:tags r:id="rId117"/>
              </p:custDataLst>
            </p:nvPr>
          </p:nvSpPr>
          <p:spPr bwMode="auto">
            <a:xfrm>
              <a:off x="6973888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35885" name="Rectangle 45"/>
            <p:cNvSpPr>
              <a:spLocks noChangeArrowheads="1"/>
            </p:cNvSpPr>
            <p:nvPr>
              <p:custDataLst>
                <p:tags r:id="rId118"/>
              </p:custDataLst>
            </p:nvPr>
          </p:nvSpPr>
          <p:spPr bwMode="auto">
            <a:xfrm>
              <a:off x="7461250" y="3275012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886" name="Rectangle 46"/>
            <p:cNvSpPr>
              <a:spLocks noChangeArrowheads="1"/>
            </p:cNvSpPr>
            <p:nvPr>
              <p:custDataLst>
                <p:tags r:id="rId119"/>
              </p:custDataLst>
            </p:nvPr>
          </p:nvSpPr>
          <p:spPr bwMode="auto">
            <a:xfrm>
              <a:off x="7461250" y="2970212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2" name="Group 47"/>
            <p:cNvGrpSpPr>
              <a:grpSpLocks/>
            </p:cNvGrpSpPr>
            <p:nvPr>
              <p:custDataLst>
                <p:tags r:id="rId120"/>
              </p:custDataLst>
            </p:nvPr>
          </p:nvGrpSpPr>
          <p:grpSpPr bwMode="auto">
            <a:xfrm>
              <a:off x="5024437" y="3709458"/>
              <a:ext cx="2924175" cy="333375"/>
              <a:chOff x="3061" y="2126"/>
              <a:chExt cx="1842" cy="210"/>
            </a:xfrm>
          </p:grpSpPr>
          <p:sp>
            <p:nvSpPr>
              <p:cNvPr id="35888" name="Line 48"/>
              <p:cNvSpPr>
                <a:spLocks noChangeShapeType="1"/>
              </p:cNvSpPr>
              <p:nvPr>
                <p:custDataLst>
                  <p:tags r:id="rId130"/>
                </p:custDataLst>
              </p:nvPr>
            </p:nvSpPr>
            <p:spPr bwMode="auto">
              <a:xfrm>
                <a:off x="3061" y="2231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889" name="Text Box 49"/>
              <p:cNvSpPr txBox="1">
                <a:spLocks noChangeArrowheads="1"/>
              </p:cNvSpPr>
              <p:nvPr>
                <p:custDataLst>
                  <p:tags r:id="rId131"/>
                </p:custDataLst>
              </p:nvPr>
            </p:nvSpPr>
            <p:spPr bwMode="auto">
              <a:xfrm>
                <a:off x="3418" y="2126"/>
                <a:ext cx="1128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44280" rIns="45720" bIns="4428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virtual page offset</a:t>
                </a:r>
              </a:p>
            </p:txBody>
          </p:sp>
        </p:grpSp>
        <p:grpSp>
          <p:nvGrpSpPr>
            <p:cNvPr id="3" name="Group 50"/>
            <p:cNvGrpSpPr>
              <a:grpSpLocks/>
            </p:cNvGrpSpPr>
            <p:nvPr>
              <p:custDataLst>
                <p:tags r:id="rId121"/>
              </p:custDataLst>
            </p:nvPr>
          </p:nvGrpSpPr>
          <p:grpSpPr bwMode="auto">
            <a:xfrm>
              <a:off x="1117071" y="3703637"/>
              <a:ext cx="3916362" cy="333375"/>
              <a:chOff x="605" y="2117"/>
              <a:chExt cx="2467" cy="210"/>
            </a:xfrm>
          </p:grpSpPr>
          <p:sp>
            <p:nvSpPr>
              <p:cNvPr id="35891" name="Line 51"/>
              <p:cNvSpPr>
                <a:spLocks noChangeShapeType="1"/>
              </p:cNvSpPr>
              <p:nvPr>
                <p:custDataLst>
                  <p:tags r:id="rId128"/>
                </p:custDataLst>
              </p:nvPr>
            </p:nvSpPr>
            <p:spPr bwMode="auto">
              <a:xfrm>
                <a:off x="605" y="2226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892" name="Text Box 52"/>
              <p:cNvSpPr txBox="1">
                <a:spLocks noChangeArrowheads="1"/>
              </p:cNvSpPr>
              <p:nvPr>
                <p:custDataLst>
                  <p:tags r:id="rId129"/>
                </p:custDataLst>
              </p:nvPr>
            </p:nvSpPr>
            <p:spPr bwMode="auto">
              <a:xfrm>
                <a:off x="1191" y="2117"/>
                <a:ext cx="1259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44280" rIns="45720" bIns="4428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virtual page number</a:t>
                </a:r>
              </a:p>
            </p:txBody>
          </p:sp>
        </p:grpSp>
        <p:grpSp>
          <p:nvGrpSpPr>
            <p:cNvPr id="4" name="Group 53"/>
            <p:cNvGrpSpPr>
              <a:grpSpLocks/>
            </p:cNvGrpSpPr>
            <p:nvPr>
              <p:custDataLst>
                <p:tags r:id="rId122"/>
              </p:custDataLst>
            </p:nvPr>
          </p:nvGrpSpPr>
          <p:grpSpPr bwMode="auto">
            <a:xfrm>
              <a:off x="4040189" y="2708803"/>
              <a:ext cx="998537" cy="306388"/>
              <a:chOff x="2441" y="1501"/>
              <a:chExt cx="629" cy="193"/>
            </a:xfrm>
          </p:grpSpPr>
          <p:sp>
            <p:nvSpPr>
              <p:cNvPr id="35894" name="Line 54"/>
              <p:cNvSpPr>
                <a:spLocks noChangeShapeType="1"/>
              </p:cNvSpPr>
              <p:nvPr>
                <p:custDataLst>
                  <p:tags r:id="rId126"/>
                </p:custDataLst>
              </p:nvPr>
            </p:nvSpPr>
            <p:spPr bwMode="auto">
              <a:xfrm>
                <a:off x="2445" y="1579"/>
                <a:ext cx="625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895" name="Text Box 55"/>
              <p:cNvSpPr txBox="1">
                <a:spLocks noChangeArrowheads="1"/>
              </p:cNvSpPr>
              <p:nvPr>
                <p:custDataLst>
                  <p:tags r:id="rId127"/>
                </p:custDataLst>
              </p:nvPr>
            </p:nvSpPr>
            <p:spPr bwMode="auto">
              <a:xfrm>
                <a:off x="2441" y="1501"/>
                <a:ext cx="628" cy="19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TLB index</a:t>
                </a:r>
              </a:p>
            </p:txBody>
          </p:sp>
        </p:grpSp>
        <p:grpSp>
          <p:nvGrpSpPr>
            <p:cNvPr id="5" name="Group 56"/>
            <p:cNvGrpSpPr>
              <a:grpSpLocks/>
            </p:cNvGrpSpPr>
            <p:nvPr>
              <p:custDataLst>
                <p:tags r:id="rId123"/>
              </p:custDataLst>
            </p:nvPr>
          </p:nvGrpSpPr>
          <p:grpSpPr bwMode="auto">
            <a:xfrm>
              <a:off x="1125538" y="2705099"/>
              <a:ext cx="2925762" cy="306388"/>
              <a:chOff x="605" y="1488"/>
              <a:chExt cx="1843" cy="193"/>
            </a:xfrm>
          </p:grpSpPr>
          <p:sp>
            <p:nvSpPr>
              <p:cNvPr id="35897" name="Line 57"/>
              <p:cNvSpPr>
                <a:spLocks noChangeShapeType="1"/>
              </p:cNvSpPr>
              <p:nvPr>
                <p:custDataLst>
                  <p:tags r:id="rId124"/>
                </p:custDataLst>
              </p:nvPr>
            </p:nvSpPr>
            <p:spPr bwMode="auto">
              <a:xfrm>
                <a:off x="605" y="1566"/>
                <a:ext cx="1843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898" name="Text Box 58"/>
              <p:cNvSpPr txBox="1">
                <a:spLocks noChangeArrowheads="1"/>
              </p:cNvSpPr>
              <p:nvPr>
                <p:custDataLst>
                  <p:tags r:id="rId125"/>
                </p:custDataLst>
              </p:nvPr>
            </p:nvSpPr>
            <p:spPr bwMode="auto">
              <a:xfrm>
                <a:off x="1318" y="1488"/>
                <a:ext cx="503" cy="19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TLB tag</a:t>
                </a:r>
              </a:p>
            </p:txBody>
          </p:sp>
        </p:grpSp>
      </p:grpSp>
      <p:sp>
        <p:nvSpPr>
          <p:cNvPr id="35900" name="Rectangle 60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062912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01" name="Rectangle 61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432675" y="6024563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02" name="Rectangle 62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807200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02</a:t>
            </a:r>
          </a:p>
        </p:txBody>
      </p:sp>
      <p:sp>
        <p:nvSpPr>
          <p:cNvPr id="35903" name="Rectangle 63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178550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04" name="Rectangle 64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553075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34</a:t>
            </a:r>
          </a:p>
        </p:txBody>
      </p:sp>
      <p:sp>
        <p:nvSpPr>
          <p:cNvPr id="35905" name="Rectangle 65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926012" y="6024563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0A</a:t>
            </a:r>
          </a:p>
        </p:txBody>
      </p:sp>
      <p:sp>
        <p:nvSpPr>
          <p:cNvPr id="35906" name="Rectangle 66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297362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07" name="Rectangle 67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670300" y="6024563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0D</a:t>
            </a:r>
          </a:p>
        </p:txBody>
      </p:sp>
      <p:sp>
        <p:nvSpPr>
          <p:cNvPr id="35908" name="Rectangle 6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044825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03</a:t>
            </a:r>
          </a:p>
        </p:txBody>
      </p:sp>
      <p:sp>
        <p:nvSpPr>
          <p:cNvPr id="35909" name="Rectangle 69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416175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10" name="Rectangle 70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790700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11" name="Rectangle 71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1160462" y="6024563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07</a:t>
            </a:r>
          </a:p>
        </p:txBody>
      </p:sp>
      <p:sp>
        <p:nvSpPr>
          <p:cNvPr id="35912" name="Rectangle 72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34987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35913" name="Rectangle 73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8062912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14" name="Rectangle 74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432675" y="5699125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15" name="Rectangle 75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6807200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03</a:t>
            </a:r>
          </a:p>
        </p:txBody>
      </p:sp>
      <p:sp>
        <p:nvSpPr>
          <p:cNvPr id="35916" name="Rectangle 76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178550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17" name="Rectangle 77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553075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18" name="Rectangle 78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4926012" y="5699125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06</a:t>
            </a:r>
          </a:p>
        </p:txBody>
      </p:sp>
      <p:sp>
        <p:nvSpPr>
          <p:cNvPr id="35919" name="Rectangle 79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297362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20" name="Rectangle 80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670300" y="5699125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21" name="Rectangle 8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3044825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08</a:t>
            </a:r>
          </a:p>
        </p:txBody>
      </p:sp>
      <p:sp>
        <p:nvSpPr>
          <p:cNvPr id="35922" name="Rectangle 82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2416175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23" name="Rectangle 83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790700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24" name="Rectangle 84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160462" y="5699125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02</a:t>
            </a:r>
          </a:p>
        </p:txBody>
      </p:sp>
      <p:sp>
        <p:nvSpPr>
          <p:cNvPr id="35925" name="Rectangle 85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34987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35926" name="Rectangle 86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8062912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27" name="Rectangle 87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7432675" y="5375275"/>
            <a:ext cx="63023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28" name="Rectangle 88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6807200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0A</a:t>
            </a:r>
          </a:p>
        </p:txBody>
      </p:sp>
      <p:sp>
        <p:nvSpPr>
          <p:cNvPr id="35929" name="Rectangle 89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6178550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30" name="Rectangle 90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5553075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31" name="Rectangle 91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4926012" y="5375275"/>
            <a:ext cx="627063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04</a:t>
            </a:r>
          </a:p>
        </p:txBody>
      </p:sp>
      <p:sp>
        <p:nvSpPr>
          <p:cNvPr id="35932" name="Rectangle 92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4297362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33" name="Rectangle 93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3670300" y="5375275"/>
            <a:ext cx="627063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34" name="Rectangle 94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3044825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02</a:t>
            </a:r>
          </a:p>
        </p:txBody>
      </p:sp>
      <p:sp>
        <p:nvSpPr>
          <p:cNvPr id="35935" name="Rectangle 95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2416175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36" name="Rectangle 96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1790700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2D</a:t>
            </a:r>
          </a:p>
        </p:txBody>
      </p:sp>
      <p:sp>
        <p:nvSpPr>
          <p:cNvPr id="35937" name="Rectangle 97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1160462" y="5375275"/>
            <a:ext cx="63023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03</a:t>
            </a:r>
          </a:p>
        </p:txBody>
      </p:sp>
      <p:sp>
        <p:nvSpPr>
          <p:cNvPr id="35938" name="Rectangle 98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534987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39" name="Rectangle 99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8062912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40" name="Rectangle 100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7432675" y="5049838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02</a:t>
            </a:r>
          </a:p>
        </p:txBody>
      </p:sp>
      <p:sp>
        <p:nvSpPr>
          <p:cNvPr id="35941" name="Rectangle 101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6807200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07</a:t>
            </a:r>
          </a:p>
        </p:txBody>
      </p:sp>
      <p:sp>
        <p:nvSpPr>
          <p:cNvPr id="35942" name="Rectangle 102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6178550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43" name="Rectangle 103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5553075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44" name="Rectangle 104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4926012" y="5049838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00</a:t>
            </a:r>
          </a:p>
        </p:txBody>
      </p:sp>
      <p:sp>
        <p:nvSpPr>
          <p:cNvPr id="35945" name="Rectangle 105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4297362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5946" name="Rectangle 106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3670300" y="5049838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0D</a:t>
            </a:r>
          </a:p>
        </p:txBody>
      </p:sp>
      <p:sp>
        <p:nvSpPr>
          <p:cNvPr id="35947" name="Rectangle 107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3044825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09</a:t>
            </a:r>
          </a:p>
        </p:txBody>
      </p:sp>
      <p:sp>
        <p:nvSpPr>
          <p:cNvPr id="35948" name="Rectangle 108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2416175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49" name="Rectangle 109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1790700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</a:p>
        </p:txBody>
      </p:sp>
      <p:sp>
        <p:nvSpPr>
          <p:cNvPr id="35950" name="Rectangle 110"/>
          <p:cNvSpPr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1160462" y="5049838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03</a:t>
            </a:r>
          </a:p>
        </p:txBody>
      </p:sp>
      <p:sp>
        <p:nvSpPr>
          <p:cNvPr id="35951" name="Rectangle 111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534987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5952" name="Rectangle 112"/>
          <p:cNvSpPr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8062912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</p:txBody>
      </p:sp>
      <p:sp>
        <p:nvSpPr>
          <p:cNvPr id="35953" name="Rectangle 113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7432675" y="4724400"/>
            <a:ext cx="630238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sp>
        <p:nvSpPr>
          <p:cNvPr id="35954" name="Rectangle 114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6807200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5955" name="Rectangle 115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6178550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</p:txBody>
      </p:sp>
      <p:sp>
        <p:nvSpPr>
          <p:cNvPr id="35956" name="Rectangle 116"/>
          <p:cNvSpPr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5553075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sp>
        <p:nvSpPr>
          <p:cNvPr id="35957" name="Rectangle 117"/>
          <p:cNvSpPr>
            <a:spLocks noChangeArrowheads="1"/>
          </p:cNvSpPr>
          <p:nvPr>
            <p:custDataLst>
              <p:tags r:id="rId61"/>
            </p:custDataLst>
          </p:nvPr>
        </p:nvSpPr>
        <p:spPr bwMode="auto">
          <a:xfrm>
            <a:off x="4926012" y="4724400"/>
            <a:ext cx="627063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5958" name="Rectangle 118"/>
          <p:cNvSpPr>
            <a:spLocks noChangeArrowheads="1"/>
          </p:cNvSpPr>
          <p:nvPr>
            <p:custDataLst>
              <p:tags r:id="rId62"/>
            </p:custDataLst>
          </p:nvPr>
        </p:nvSpPr>
        <p:spPr bwMode="auto">
          <a:xfrm>
            <a:off x="4297362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</p:txBody>
      </p:sp>
      <p:sp>
        <p:nvSpPr>
          <p:cNvPr id="35959" name="Rectangle 119"/>
          <p:cNvSpPr>
            <a:spLocks noChangeArrowheads="1"/>
          </p:cNvSpPr>
          <p:nvPr>
            <p:custDataLst>
              <p:tags r:id="rId63"/>
            </p:custDataLst>
          </p:nvPr>
        </p:nvSpPr>
        <p:spPr bwMode="auto">
          <a:xfrm>
            <a:off x="3670300" y="4724400"/>
            <a:ext cx="627063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sp>
        <p:nvSpPr>
          <p:cNvPr id="35960" name="Rectangle 120"/>
          <p:cNvSpPr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3044825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5961" name="Rectangle 121"/>
          <p:cNvSpPr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2416175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</p:txBody>
      </p:sp>
      <p:sp>
        <p:nvSpPr>
          <p:cNvPr id="35962" name="Rectangle 122"/>
          <p:cNvSpPr>
            <a:spLocks noChangeArrowheads="1"/>
          </p:cNvSpPr>
          <p:nvPr>
            <p:custDataLst>
              <p:tags r:id="rId66"/>
            </p:custDataLst>
          </p:nvPr>
        </p:nvSpPr>
        <p:spPr bwMode="auto">
          <a:xfrm>
            <a:off x="1790700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sp>
        <p:nvSpPr>
          <p:cNvPr id="35963" name="Rectangle 123"/>
          <p:cNvSpPr>
            <a:spLocks noChangeArrowheads="1"/>
          </p:cNvSpPr>
          <p:nvPr>
            <p:custDataLst>
              <p:tags r:id="rId67"/>
            </p:custDataLst>
          </p:nvPr>
        </p:nvSpPr>
        <p:spPr bwMode="auto">
          <a:xfrm>
            <a:off x="1160462" y="4724400"/>
            <a:ext cx="630238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5964" name="Rectangle 124"/>
          <p:cNvSpPr>
            <a:spLocks noChangeArrowheads="1"/>
          </p:cNvSpPr>
          <p:nvPr>
            <p:custDataLst>
              <p:tags r:id="rId68"/>
            </p:custDataLst>
          </p:nvPr>
        </p:nvSpPr>
        <p:spPr bwMode="auto">
          <a:xfrm>
            <a:off x="534987" y="4724400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</a:t>
            </a:r>
          </a:p>
        </p:txBody>
      </p:sp>
      <p:sp>
        <p:nvSpPr>
          <p:cNvPr id="35965" name="Line 125"/>
          <p:cNvSpPr>
            <a:spLocks noChangeShapeType="1"/>
          </p:cNvSpPr>
          <p:nvPr>
            <p:custDataLst>
              <p:tags r:id="rId69"/>
            </p:custDataLst>
          </p:nvPr>
        </p:nvSpPr>
        <p:spPr bwMode="auto">
          <a:xfrm>
            <a:off x="1160462" y="5049838"/>
            <a:ext cx="7527926" cy="1588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i="1" dirty="0">
              <a:solidFill>
                <a:srgbClr val="99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66" name="Line 126"/>
          <p:cNvSpPr>
            <a:spLocks noChangeShapeType="1"/>
          </p:cNvSpPr>
          <p:nvPr>
            <p:custDataLst>
              <p:tags r:id="rId70"/>
            </p:custDataLst>
          </p:nvPr>
        </p:nvSpPr>
        <p:spPr bwMode="auto">
          <a:xfrm>
            <a:off x="1162050" y="5375275"/>
            <a:ext cx="7526338" cy="1588"/>
          </a:xfrm>
          <a:prstGeom prst="line">
            <a:avLst/>
          </a:prstGeom>
          <a:noFill/>
          <a:ln w="63500" cmpd="dbl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67" name="Line 127"/>
          <p:cNvSpPr>
            <a:spLocks noChangeShapeType="1"/>
          </p:cNvSpPr>
          <p:nvPr>
            <p:custDataLst>
              <p:tags r:id="rId71"/>
            </p:custDataLst>
          </p:nvPr>
        </p:nvSpPr>
        <p:spPr bwMode="auto">
          <a:xfrm>
            <a:off x="1160462" y="5700713"/>
            <a:ext cx="7527926" cy="0"/>
          </a:xfrm>
          <a:prstGeom prst="line">
            <a:avLst/>
          </a:prstGeom>
          <a:noFill/>
          <a:ln w="63500" cmpd="dbl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68" name="Line 128"/>
          <p:cNvSpPr>
            <a:spLocks noChangeShapeType="1"/>
          </p:cNvSpPr>
          <p:nvPr>
            <p:custDataLst>
              <p:tags r:id="rId72"/>
            </p:custDataLst>
          </p:nvPr>
        </p:nvSpPr>
        <p:spPr bwMode="auto">
          <a:xfrm>
            <a:off x="1160462" y="6026151"/>
            <a:ext cx="7527926" cy="0"/>
          </a:xfrm>
          <a:prstGeom prst="line">
            <a:avLst/>
          </a:prstGeom>
          <a:noFill/>
          <a:ln w="63500" cmpd="dbl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69" name="Line 129"/>
          <p:cNvSpPr>
            <a:spLocks noChangeShapeType="1"/>
          </p:cNvSpPr>
          <p:nvPr>
            <p:custDataLst>
              <p:tags r:id="rId73"/>
            </p:custDataLst>
          </p:nvPr>
        </p:nvSpPr>
        <p:spPr bwMode="auto">
          <a:xfrm>
            <a:off x="179070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0" name="Line 130"/>
          <p:cNvSpPr>
            <a:spLocks noChangeShapeType="1"/>
          </p:cNvSpPr>
          <p:nvPr>
            <p:custDataLst>
              <p:tags r:id="rId74"/>
            </p:custDataLst>
          </p:nvPr>
        </p:nvSpPr>
        <p:spPr bwMode="auto">
          <a:xfrm>
            <a:off x="24161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1" name="Line 131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>
            <a:off x="367030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2" name="Line 132"/>
          <p:cNvSpPr>
            <a:spLocks noChangeShapeType="1"/>
          </p:cNvSpPr>
          <p:nvPr>
            <p:custDataLst>
              <p:tags r:id="rId76"/>
            </p:custDataLst>
          </p:nvPr>
        </p:nvSpPr>
        <p:spPr bwMode="auto">
          <a:xfrm>
            <a:off x="4297362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3" name="Line 133"/>
          <p:cNvSpPr>
            <a:spLocks noChangeShapeType="1"/>
          </p:cNvSpPr>
          <p:nvPr>
            <p:custDataLst>
              <p:tags r:id="rId77"/>
            </p:custDataLst>
          </p:nvPr>
        </p:nvSpPr>
        <p:spPr bwMode="auto">
          <a:xfrm>
            <a:off x="55530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4" name="Line 134"/>
          <p:cNvSpPr>
            <a:spLocks noChangeShapeType="1"/>
          </p:cNvSpPr>
          <p:nvPr>
            <p:custDataLst>
              <p:tags r:id="rId78"/>
            </p:custDataLst>
          </p:nvPr>
        </p:nvSpPr>
        <p:spPr bwMode="auto">
          <a:xfrm>
            <a:off x="617855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5" name="Line 135"/>
          <p:cNvSpPr>
            <a:spLocks noChangeShapeType="1"/>
          </p:cNvSpPr>
          <p:nvPr>
            <p:custDataLst>
              <p:tags r:id="rId79"/>
            </p:custDataLst>
          </p:nvPr>
        </p:nvSpPr>
        <p:spPr bwMode="auto">
          <a:xfrm>
            <a:off x="74326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6" name="Line 136"/>
          <p:cNvSpPr>
            <a:spLocks noChangeShapeType="1"/>
          </p:cNvSpPr>
          <p:nvPr>
            <p:custDataLst>
              <p:tags r:id="rId80"/>
            </p:custDataLst>
          </p:nvPr>
        </p:nvSpPr>
        <p:spPr bwMode="auto">
          <a:xfrm>
            <a:off x="8062912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7" name="Line 137"/>
          <p:cNvSpPr>
            <a:spLocks noChangeShapeType="1"/>
          </p:cNvSpPr>
          <p:nvPr>
            <p:custDataLst>
              <p:tags r:id="rId81"/>
            </p:custDataLst>
          </p:nvPr>
        </p:nvSpPr>
        <p:spPr bwMode="auto">
          <a:xfrm>
            <a:off x="1160462" y="4724400"/>
            <a:ext cx="1588" cy="1625601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78" name="Line 138"/>
          <p:cNvSpPr>
            <a:spLocks noChangeShapeType="1"/>
          </p:cNvSpPr>
          <p:nvPr>
            <p:custDataLst>
              <p:tags r:id="rId82"/>
            </p:custDataLst>
          </p:nvPr>
        </p:nvSpPr>
        <p:spPr bwMode="auto">
          <a:xfrm>
            <a:off x="3044825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0" name="Line 140"/>
          <p:cNvSpPr>
            <a:spLocks noChangeShapeType="1"/>
          </p:cNvSpPr>
          <p:nvPr>
            <p:custDataLst>
              <p:tags r:id="rId83"/>
            </p:custDataLst>
          </p:nvPr>
        </p:nvSpPr>
        <p:spPr bwMode="auto">
          <a:xfrm>
            <a:off x="4926012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1" name="Line 141"/>
          <p:cNvSpPr>
            <a:spLocks noChangeShapeType="1"/>
          </p:cNvSpPr>
          <p:nvPr>
            <p:custDataLst>
              <p:tags r:id="rId84"/>
            </p:custDataLst>
          </p:nvPr>
        </p:nvSpPr>
        <p:spPr bwMode="auto">
          <a:xfrm>
            <a:off x="6807200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2" name="Line 142"/>
          <p:cNvSpPr>
            <a:spLocks noChangeShapeType="1"/>
          </p:cNvSpPr>
          <p:nvPr>
            <p:custDataLst>
              <p:tags r:id="rId85"/>
            </p:custDataLst>
          </p:nvPr>
        </p:nvSpPr>
        <p:spPr bwMode="auto">
          <a:xfrm>
            <a:off x="1160462" y="4725988"/>
            <a:ext cx="7527926" cy="0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i="1" dirty="0">
              <a:solidFill>
                <a:srgbClr val="99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3" name="Line 143"/>
          <p:cNvSpPr>
            <a:spLocks noChangeShapeType="1"/>
          </p:cNvSpPr>
          <p:nvPr>
            <p:custDataLst>
              <p:tags r:id="rId86"/>
            </p:custDataLst>
          </p:nvPr>
        </p:nvSpPr>
        <p:spPr bwMode="auto">
          <a:xfrm>
            <a:off x="8688388" y="4724400"/>
            <a:ext cx="1588" cy="1625601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984" name="Line 144"/>
          <p:cNvSpPr>
            <a:spLocks noChangeShapeType="1"/>
          </p:cNvSpPr>
          <p:nvPr>
            <p:custDataLst>
              <p:tags r:id="rId87"/>
            </p:custDataLst>
          </p:nvPr>
        </p:nvSpPr>
        <p:spPr bwMode="auto">
          <a:xfrm>
            <a:off x="1146086" y="6351589"/>
            <a:ext cx="7562850" cy="0"/>
          </a:xfrm>
          <a:prstGeom prst="line">
            <a:avLst/>
          </a:prstGeom>
          <a:noFill/>
          <a:ln w="254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9" name="Straight Arrow Connector 8"/>
          <p:cNvCxnSpPr/>
          <p:nvPr>
            <p:custDataLst>
              <p:tags r:id="rId88"/>
            </p:custDataLst>
          </p:nvPr>
        </p:nvCxnSpPr>
        <p:spPr bwMode="auto">
          <a:xfrm flipH="1">
            <a:off x="6545228" y="2558396"/>
            <a:ext cx="261972" cy="363303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1" name="Line 126"/>
          <p:cNvSpPr>
            <a:spLocks noChangeShapeType="1"/>
          </p:cNvSpPr>
          <p:nvPr>
            <p:custDataLst>
              <p:tags r:id="rId89"/>
            </p:custDataLst>
          </p:nvPr>
        </p:nvSpPr>
        <p:spPr bwMode="auto">
          <a:xfrm>
            <a:off x="1170614" y="5380868"/>
            <a:ext cx="7526338" cy="1588"/>
          </a:xfrm>
          <a:prstGeom prst="line">
            <a:avLst/>
          </a:prstGeom>
          <a:noFill/>
          <a:ln w="25400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2" name="Line 126"/>
          <p:cNvSpPr>
            <a:spLocks noChangeShapeType="1"/>
          </p:cNvSpPr>
          <p:nvPr>
            <p:custDataLst>
              <p:tags r:id="rId90"/>
            </p:custDataLst>
          </p:nvPr>
        </p:nvSpPr>
        <p:spPr bwMode="auto">
          <a:xfrm>
            <a:off x="1168904" y="5700623"/>
            <a:ext cx="7526338" cy="1588"/>
          </a:xfrm>
          <a:prstGeom prst="line">
            <a:avLst/>
          </a:prstGeom>
          <a:noFill/>
          <a:ln w="25400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" name="Line 126"/>
          <p:cNvSpPr>
            <a:spLocks noChangeShapeType="1"/>
          </p:cNvSpPr>
          <p:nvPr>
            <p:custDataLst>
              <p:tags r:id="rId91"/>
            </p:custDataLst>
          </p:nvPr>
        </p:nvSpPr>
        <p:spPr bwMode="auto">
          <a:xfrm>
            <a:off x="1167194" y="6027681"/>
            <a:ext cx="7526338" cy="1588"/>
          </a:xfrm>
          <a:prstGeom prst="line">
            <a:avLst/>
          </a:prstGeom>
          <a:noFill/>
          <a:ln w="25400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 anchorCtr="0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6807200" y="1645920"/>
            <a:ext cx="1645920" cy="91440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Why does the TLB ignore the page offset?</a:t>
            </a:r>
          </a:p>
        </p:txBody>
      </p:sp>
    </p:spTree>
    <p:extLst>
      <p:ext uri="{BB962C8B-B14F-4D97-AF65-F5344CB8AC3E}">
        <p14:creationId xmlns:p14="http://schemas.microsoft.com/office/powerpoint/2010/main" val="6364487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Simple Memory System:  Cache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866" name="Rectangle 2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>
              <a:xfrm>
                <a:off x="396875" y="1362456"/>
                <a:ext cx="8366125" cy="1097280"/>
              </a:xfrm>
            </p:spPr>
            <p:txBody>
              <a:bodyPr/>
              <a:lstStyle/>
              <a:p>
                <a:r>
                  <a:rPr lang="en-GB" dirty="0"/>
                  <a:t>Direct-mapped with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r>
                  <a:rPr lang="en-GB" dirty="0"/>
                  <a:t> = 4 B,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r>
                  <a:rPr lang="en-GB" dirty="0"/>
                  <a:t> = 16</a:t>
                </a:r>
              </a:p>
              <a:p>
                <a:r>
                  <a:rPr lang="en-GB" dirty="0"/>
                  <a:t>Physically addressed</a:t>
                </a:r>
              </a:p>
            </p:txBody>
          </p:sp>
        </mc:Choice>
        <mc:Fallback xmlns="">
          <p:sp>
            <p:nvSpPr>
              <p:cNvPr id="36866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45"/>
                </p:custDataLst>
              </p:nvPr>
            </p:nvSpPr>
            <p:spPr>
              <a:xfrm>
                <a:off x="396875" y="1362456"/>
                <a:ext cx="8366125" cy="1097280"/>
              </a:xfrm>
              <a:blipFill rotWithShape="0">
                <a:blip r:embed="rId205"/>
                <a:stretch>
                  <a:fillRect l="-291" t="-5556" b="-9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6870" name="Rectangle 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711325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1" name="Rectangl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711325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</a:p>
        </p:txBody>
      </p:sp>
      <p:sp>
        <p:nvSpPr>
          <p:cNvPr id="36873" name="Rectangle 9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198688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4" name="Rectangle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198688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36876" name="Rectangle 1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686051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77" name="Rectangle 13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68605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36879" name="Rectangle 15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173414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0" name="Rectangle 16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173414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36882" name="Rectangle 1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660777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3" name="Rectangle 19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660777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36885" name="Rectangle 21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148140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6" name="Rectangle 22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148140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36888" name="Rectangle 24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635503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89" name="Rectangle 25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63550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36891" name="Rectangle 27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122866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92" name="Rectangle 28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122866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36894" name="Rectangle 30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610229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95" name="Rectangle 3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610229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36897" name="Rectangle 3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097591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898" name="Rectangle 34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609759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36900" name="Rectangle 36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6584953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901" name="Rectangle 37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58495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6903" name="Rectangle 39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7072312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904" name="Rectangle 40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7072312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grpSp>
        <p:nvGrpSpPr>
          <p:cNvPr id="2" name="Group 41"/>
          <p:cNvGrpSpPr>
            <a:grpSpLocks/>
          </p:cNvGrpSpPr>
          <p:nvPr>
            <p:custDataLst>
              <p:tags r:id="rId28"/>
            </p:custDataLst>
          </p:nvPr>
        </p:nvGrpSpPr>
        <p:grpSpPr bwMode="auto">
          <a:xfrm>
            <a:off x="4652964" y="3478212"/>
            <a:ext cx="2924175" cy="333375"/>
            <a:chOff x="2931" y="2156"/>
            <a:chExt cx="1842" cy="210"/>
          </a:xfrm>
        </p:grpSpPr>
        <p:sp>
          <p:nvSpPr>
            <p:cNvPr id="36906" name="Line 42"/>
            <p:cNvSpPr>
              <a:spLocks noChangeShapeType="1"/>
            </p:cNvSpPr>
            <p:nvPr>
              <p:custDataLst>
                <p:tags r:id="rId41"/>
              </p:custDataLst>
            </p:nvPr>
          </p:nvSpPr>
          <p:spPr bwMode="auto">
            <a:xfrm>
              <a:off x="2931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07" name="Text Box 43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3173" y="2156"/>
              <a:ext cx="1300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physical page offset</a:t>
              </a:r>
            </a:p>
          </p:txBody>
        </p:sp>
      </p:grpSp>
      <p:grpSp>
        <p:nvGrpSpPr>
          <p:cNvPr id="3" name="Group 44"/>
          <p:cNvGrpSpPr>
            <a:grpSpLocks/>
          </p:cNvGrpSpPr>
          <p:nvPr>
            <p:custDataLst>
              <p:tags r:id="rId29"/>
            </p:custDataLst>
          </p:nvPr>
        </p:nvGrpSpPr>
        <p:grpSpPr bwMode="auto">
          <a:xfrm>
            <a:off x="1757364" y="3478212"/>
            <a:ext cx="2924175" cy="333375"/>
            <a:chOff x="1107" y="2156"/>
            <a:chExt cx="1842" cy="210"/>
          </a:xfrm>
        </p:grpSpPr>
        <p:sp>
          <p:nvSpPr>
            <p:cNvPr id="36909" name="Line 45"/>
            <p:cNvSpPr>
              <a:spLocks noChangeShapeType="1"/>
            </p:cNvSpPr>
            <p:nvPr>
              <p:custDataLst>
                <p:tags r:id="rId39"/>
              </p:custDataLst>
            </p:nvPr>
          </p:nvSpPr>
          <p:spPr bwMode="auto">
            <a:xfrm>
              <a:off x="1107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10" name="Text Box 46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1286" y="2156"/>
              <a:ext cx="1427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physical page number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>
            <p:custDataLst>
              <p:tags r:id="rId30"/>
            </p:custDataLst>
          </p:nvPr>
        </p:nvGrpSpPr>
        <p:grpSpPr bwMode="auto">
          <a:xfrm>
            <a:off x="6515113" y="2486554"/>
            <a:ext cx="1098553" cy="306388"/>
            <a:chOff x="4104" y="1478"/>
            <a:chExt cx="692" cy="193"/>
          </a:xfrm>
        </p:grpSpPr>
        <p:sp>
          <p:nvSpPr>
            <p:cNvPr id="36912" name="Line 48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>
              <a:off x="4130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13" name="Text Box 49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4104" y="1478"/>
              <a:ext cx="692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44280" rIns="45720" bIns="4428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cache offset</a:t>
              </a:r>
            </a:p>
          </p:txBody>
        </p:sp>
      </p:grpSp>
      <p:grpSp>
        <p:nvGrpSpPr>
          <p:cNvPr id="5" name="Group 50"/>
          <p:cNvGrpSpPr>
            <a:grpSpLocks/>
          </p:cNvGrpSpPr>
          <p:nvPr>
            <p:custDataLst>
              <p:tags r:id="rId31"/>
            </p:custDataLst>
          </p:nvPr>
        </p:nvGrpSpPr>
        <p:grpSpPr bwMode="auto">
          <a:xfrm>
            <a:off x="4627033" y="2487613"/>
            <a:ext cx="1927225" cy="306388"/>
            <a:chOff x="2920" y="1468"/>
            <a:chExt cx="1214" cy="193"/>
          </a:xfrm>
        </p:grpSpPr>
        <p:sp>
          <p:nvSpPr>
            <p:cNvPr id="36915" name="Line 51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2920" y="1566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16" name="Text Box 52"/>
            <p:cNvSpPr txBox="1"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3219" y="1468"/>
              <a:ext cx="672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44280" rIns="4572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cache index</a:t>
              </a:r>
            </a:p>
          </p:txBody>
        </p:sp>
      </p:grpSp>
      <p:grpSp>
        <p:nvGrpSpPr>
          <p:cNvPr id="6" name="Group 53"/>
          <p:cNvGrpSpPr>
            <a:grpSpLocks/>
          </p:cNvGrpSpPr>
          <p:nvPr>
            <p:custDataLst>
              <p:tags r:id="rId32"/>
            </p:custDataLst>
          </p:nvPr>
        </p:nvGrpSpPr>
        <p:grpSpPr bwMode="auto">
          <a:xfrm>
            <a:off x="1711325" y="2486025"/>
            <a:ext cx="2894013" cy="306388"/>
            <a:chOff x="1078" y="1483"/>
            <a:chExt cx="1823" cy="193"/>
          </a:xfrm>
        </p:grpSpPr>
        <p:sp>
          <p:nvSpPr>
            <p:cNvPr id="36918" name="Line 54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1078" y="1579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919" name="Text Box 55"/>
            <p:cNvSpPr txBox="1"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1760" y="1483"/>
              <a:ext cx="553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44280" rIns="4572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cache tag</a:t>
              </a:r>
              <a:endParaRPr lang="en-GB" sz="16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1" name="Rounded Rectangle 10"/>
          <p:cNvSpPr/>
          <p:nvPr/>
        </p:nvSpPr>
        <p:spPr bwMode="auto">
          <a:xfrm>
            <a:off x="6949440" y="365760"/>
            <a:ext cx="2011680" cy="109728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It is just coincidence that the PPN is the same width as the cache Tag</a:t>
            </a:r>
          </a:p>
        </p:txBody>
      </p:sp>
      <p:graphicFrame>
        <p:nvGraphicFramePr>
          <p:cNvPr id="207" name="Table 206"/>
          <p:cNvGraphicFramePr>
            <a:graphicFrameLocks noGrp="1"/>
          </p:cNvGraphicFramePr>
          <p:nvPr/>
        </p:nvGraphicFramePr>
        <p:xfrm>
          <a:off x="91440" y="4023360"/>
          <a:ext cx="4352544" cy="255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1B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208" name="Table 207"/>
          <p:cNvGraphicFramePr>
            <a:graphicFrameLocks noGrp="1"/>
          </p:cNvGraphicFramePr>
          <p:nvPr/>
        </p:nvGraphicFramePr>
        <p:xfrm>
          <a:off x="4480560" y="4023360"/>
          <a:ext cx="4352544" cy="255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0B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1B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492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Current State of Memory System</a:t>
            </a:r>
          </a:p>
        </p:txBody>
      </p:sp>
      <p:sp>
        <p:nvSpPr>
          <p:cNvPr id="206" name="TextBox 205"/>
          <p:cNvSpPr txBox="1"/>
          <p:nvPr>
            <p:custDataLst>
              <p:tags r:id="rId2"/>
            </p:custDataLst>
          </p:nvPr>
        </p:nvSpPr>
        <p:spPr>
          <a:xfrm>
            <a:off x="182880" y="3623250"/>
            <a:ext cx="8931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Cache:</a:t>
            </a:r>
          </a:p>
        </p:txBody>
      </p:sp>
      <p:sp>
        <p:nvSpPr>
          <p:cNvPr id="459" name="TextBox 458"/>
          <p:cNvSpPr txBox="1"/>
          <p:nvPr>
            <p:custDataLst>
              <p:tags r:id="rId3"/>
            </p:custDataLst>
          </p:nvPr>
        </p:nvSpPr>
        <p:spPr>
          <a:xfrm>
            <a:off x="182880" y="1242629"/>
            <a:ext cx="6351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TLB:</a:t>
            </a:r>
          </a:p>
        </p:txBody>
      </p:sp>
      <p:sp>
        <p:nvSpPr>
          <p:cNvPr id="460" name="TextBox 459"/>
          <p:cNvSpPr txBox="1"/>
          <p:nvPr>
            <p:custDataLst>
              <p:tags r:id="rId4"/>
            </p:custDataLst>
          </p:nvPr>
        </p:nvSpPr>
        <p:spPr>
          <a:xfrm>
            <a:off x="6126480" y="1062930"/>
            <a:ext cx="22759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Page table (partial):</a:t>
            </a:r>
          </a:p>
        </p:txBody>
      </p:sp>
      <p:graphicFrame>
        <p:nvGraphicFramePr>
          <p:cNvPr id="457" name="Table 456"/>
          <p:cNvGraphicFramePr>
            <a:graphicFrameLocks noGrp="1"/>
          </p:cNvGraphicFramePr>
          <p:nvPr/>
        </p:nvGraphicFramePr>
        <p:xfrm>
          <a:off x="91440" y="4023360"/>
          <a:ext cx="4352544" cy="255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1B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58" name="Table 457"/>
          <p:cNvGraphicFramePr>
            <a:graphicFrameLocks noGrp="1"/>
          </p:cNvGraphicFramePr>
          <p:nvPr/>
        </p:nvGraphicFramePr>
        <p:xfrm>
          <a:off x="4480560" y="4023360"/>
          <a:ext cx="4352544" cy="255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0B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1B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61" name="Table 460"/>
          <p:cNvGraphicFramePr>
            <a:graphicFrameLocks noGrp="1"/>
          </p:cNvGraphicFramePr>
          <p:nvPr/>
        </p:nvGraphicFramePr>
        <p:xfrm>
          <a:off x="182880" y="1645920"/>
          <a:ext cx="5577840" cy="1417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Set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62" name="Table 461"/>
          <p:cNvGraphicFramePr>
            <a:graphicFrameLocks noGrp="1"/>
          </p:cNvGraphicFramePr>
          <p:nvPr/>
        </p:nvGraphicFramePr>
        <p:xfrm>
          <a:off x="6126480" y="1463040"/>
          <a:ext cx="132588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63" name="Table 462"/>
          <p:cNvGraphicFramePr>
            <a:graphicFrameLocks noGrp="1"/>
          </p:cNvGraphicFramePr>
          <p:nvPr/>
        </p:nvGraphicFramePr>
        <p:xfrm>
          <a:off x="7589520" y="1463040"/>
          <a:ext cx="132588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0D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16814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Request Example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GB" dirty="0"/>
              <a:t>Virtual Address: 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0x03D4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Physical Address: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19</a:t>
            </a:fld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161288" y="1912078"/>
            <a:ext cx="6823075" cy="1176118"/>
            <a:chOff x="1161288" y="1912078"/>
            <a:chExt cx="6823075" cy="1176118"/>
          </a:xfrm>
        </p:grpSpPr>
        <p:sp>
          <p:nvSpPr>
            <p:cNvPr id="58" name="Line 54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4087368" y="2015040"/>
              <a:ext cx="969264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Text Box 5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355926" y="1912683"/>
              <a:ext cx="449802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TLBI</a:t>
              </a:r>
            </a:p>
          </p:txBody>
        </p:sp>
        <p:sp>
          <p:nvSpPr>
            <p:cNvPr id="60" name="Line 57"/>
            <p:cNvSpPr>
              <a:spLocks noChangeShapeType="1"/>
            </p:cNvSpPr>
            <p:nvPr>
              <p:custDataLst>
                <p:tags r:id="rId42"/>
              </p:custDataLst>
            </p:nvPr>
          </p:nvSpPr>
          <p:spPr bwMode="auto">
            <a:xfrm>
              <a:off x="1161288" y="2011336"/>
              <a:ext cx="2907792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Text Box 58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2368331" y="1912078"/>
              <a:ext cx="491801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62" name="Rectangle 5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6128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3" name="Rectangle 6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1612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64" name="Rectangle 8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64865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5" name="Rectangle 9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6486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66" name="Rectangle 11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136013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7" name="Rectangle 12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1360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68" name="Rectangle 14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623375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9" name="Rectangle 15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6233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70" name="Rectangle 1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311073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1" name="Rectangle 18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1107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72" name="Rectangle 20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59810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3" name="Rectangle 21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35981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74" name="Rectangle 23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4085463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5" name="Rectangle 24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408546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76" name="Rectangle 26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4572825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7" name="Rectangle 27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457282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78" name="Rectangle 29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506018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9" name="Rectangle 30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50601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80" name="Rectangle 32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554755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1" name="Rectangle 33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55475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82" name="Rectangle 35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6034913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3" name="Rectangle 36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60349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84" name="Rectangle 38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6522275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5" name="Rectangle 39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65222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86" name="Rectangle 41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700963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7" name="Rectangle 42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70096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8" name="Rectangle 44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749700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9" name="Rectangle 45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74970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90" name="Group 83"/>
            <p:cNvGrpSpPr>
              <a:grpSpLocks/>
            </p:cNvGrpSpPr>
            <p:nvPr>
              <p:custDataLst>
                <p:tags r:id="rId72"/>
              </p:custDataLst>
            </p:nvPr>
          </p:nvGrpSpPr>
          <p:grpSpPr bwMode="auto">
            <a:xfrm>
              <a:off x="5059078" y="2843721"/>
              <a:ext cx="2907792" cy="244475"/>
              <a:chOff x="3061" y="2231"/>
              <a:chExt cx="1842" cy="154"/>
            </a:xfrm>
          </p:grpSpPr>
          <p:sp>
            <p:nvSpPr>
              <p:cNvPr id="94" name="Line 84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061" y="2300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5" name="Text Box 85"/>
              <p:cNvSpPr txBox="1"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3818" y="2231"/>
                <a:ext cx="321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VPO</a:t>
                </a:r>
              </a:p>
            </p:txBody>
          </p:sp>
        </p:grpSp>
        <p:grpSp>
          <p:nvGrpSpPr>
            <p:cNvPr id="91" name="Group 92"/>
            <p:cNvGrpSpPr>
              <a:grpSpLocks/>
            </p:cNvGrpSpPr>
            <p:nvPr>
              <p:custDataLst>
                <p:tags r:id="rId73"/>
              </p:custDataLst>
            </p:nvPr>
          </p:nvGrpSpPr>
          <p:grpSpPr bwMode="auto">
            <a:xfrm>
              <a:off x="1161288" y="2843721"/>
              <a:ext cx="3916363" cy="244475"/>
              <a:chOff x="605" y="2231"/>
              <a:chExt cx="2467" cy="154"/>
            </a:xfrm>
          </p:grpSpPr>
          <p:sp>
            <p:nvSpPr>
              <p:cNvPr id="92" name="Line 93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05" y="2300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3" name="Text Box 94"/>
              <p:cNvSpPr txBox="1"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679" y="2231"/>
                <a:ext cx="318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</p:grpSp>
      </p:grpSp>
      <p:grpSp>
        <p:nvGrpSpPr>
          <p:cNvPr id="169" name="Group 168"/>
          <p:cNvGrpSpPr/>
          <p:nvPr/>
        </p:nvGrpSpPr>
        <p:grpSpPr>
          <a:xfrm>
            <a:off x="2112264" y="4480560"/>
            <a:ext cx="5865814" cy="1222699"/>
            <a:chOff x="2112264" y="4529131"/>
            <a:chExt cx="5865814" cy="1222699"/>
          </a:xfrm>
        </p:grpSpPr>
        <p:sp>
          <p:nvSpPr>
            <p:cNvPr id="97" name="Rectangle 48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11226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Rectangle 4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21122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99" name="Rectangle 5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59962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0" name="Rectangle 5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996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101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86989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0869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03" name="Rectangle 5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574351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Rectangle 5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5743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05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6171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06171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07" name="Rectangle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54907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Rectangle 6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54907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109" name="Rectangle 6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03643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Rectangle 6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03643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111" name="Rectangle 6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52380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Rectangle 7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52380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13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011164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11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15" name="Rectangle 7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498526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ectangle 7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4985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17" name="Rectangle 7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985889" y="5059680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ectangle 7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9858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9" name="Rectangle 8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473251" y="5059680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Rectangle 82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4732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121" name="Group 86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5053902" y="5418455"/>
              <a:ext cx="2924176" cy="333375"/>
              <a:chOff x="3072" y="3298"/>
              <a:chExt cx="1842" cy="210"/>
            </a:xfrm>
          </p:grpSpPr>
          <p:sp>
            <p:nvSpPr>
              <p:cNvPr id="127" name="Line 87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072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8" name="Text Box 88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780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PPO</a:t>
                </a:r>
              </a:p>
            </p:txBody>
          </p:sp>
        </p:grpSp>
        <p:grpSp>
          <p:nvGrpSpPr>
            <p:cNvPr id="122" name="Group 89"/>
            <p:cNvGrpSpPr>
              <a:grpSpLocks/>
            </p:cNvGrpSpPr>
            <p:nvPr>
              <p:custDataLst>
                <p:tags r:id="rId26"/>
              </p:custDataLst>
            </p:nvPr>
          </p:nvGrpSpPr>
          <p:grpSpPr bwMode="auto">
            <a:xfrm>
              <a:off x="2158301" y="5418455"/>
              <a:ext cx="2924176" cy="333375"/>
              <a:chOff x="1248" y="3298"/>
              <a:chExt cx="1842" cy="210"/>
            </a:xfrm>
          </p:grpSpPr>
          <p:sp>
            <p:nvSpPr>
              <p:cNvPr id="125" name="Line 90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248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Text Box 91"/>
              <p:cNvSpPr txBox="1"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938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PPN</a:t>
                </a:r>
              </a:p>
            </p:txBody>
          </p:sp>
        </p:grpSp>
        <p:grpSp>
          <p:nvGrpSpPr>
            <p:cNvPr id="156" name="Group 103"/>
            <p:cNvGrpSpPr>
              <a:grpSpLocks/>
            </p:cNvGrpSpPr>
            <p:nvPr>
              <p:custDataLst>
                <p:tags r:id="rId27"/>
              </p:custDataLst>
            </p:nvPr>
          </p:nvGrpSpPr>
          <p:grpSpPr bwMode="auto">
            <a:xfrm>
              <a:off x="6985529" y="4529131"/>
              <a:ext cx="969963" cy="215900"/>
              <a:chOff x="4338" y="2645"/>
              <a:chExt cx="611" cy="136"/>
            </a:xfrm>
          </p:grpSpPr>
          <p:sp>
            <p:nvSpPr>
              <p:cNvPr id="163" name="Line 104"/>
              <p:cNvSpPr>
                <a:spLocks noChangeShapeType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338" y="2715"/>
                <a:ext cx="611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4" name="Text Box 105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536" y="2645"/>
                <a:ext cx="214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</a:t>
                </a:r>
              </a:p>
            </p:txBody>
          </p:sp>
        </p:grpSp>
        <p:grpSp>
          <p:nvGrpSpPr>
            <p:cNvPr id="157" name="Group 106"/>
            <p:cNvGrpSpPr>
              <a:grpSpLocks/>
            </p:cNvGrpSpPr>
            <p:nvPr>
              <p:custDataLst>
                <p:tags r:id="rId28"/>
              </p:custDataLst>
            </p:nvPr>
          </p:nvGrpSpPr>
          <p:grpSpPr bwMode="auto">
            <a:xfrm>
              <a:off x="5037593" y="4529242"/>
              <a:ext cx="1927225" cy="215900"/>
              <a:chOff x="3115" y="2629"/>
              <a:chExt cx="1214" cy="136"/>
            </a:xfrm>
          </p:grpSpPr>
          <p:sp>
            <p:nvSpPr>
              <p:cNvPr id="161" name="Line 107"/>
              <p:cNvSpPr>
                <a:spLocks noChangeShapeType="1"/>
              </p:cNvSpPr>
              <p:nvPr>
                <p:custDataLst>
                  <p:tags r:id="rId32"/>
                </p:custDataLst>
              </p:nvPr>
            </p:nvSpPr>
            <p:spPr bwMode="auto">
              <a:xfrm flipV="1">
                <a:off x="3115" y="2703"/>
                <a:ext cx="1214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2" name="Text Box 108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641" y="2629"/>
                <a:ext cx="16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CI</a:t>
                </a:r>
              </a:p>
            </p:txBody>
          </p:sp>
        </p:grpSp>
        <p:grpSp>
          <p:nvGrpSpPr>
            <p:cNvPr id="158" name="Group 109"/>
            <p:cNvGrpSpPr>
              <a:grpSpLocks/>
            </p:cNvGrpSpPr>
            <p:nvPr>
              <p:custDataLst>
                <p:tags r:id="rId29"/>
              </p:custDataLst>
            </p:nvPr>
          </p:nvGrpSpPr>
          <p:grpSpPr bwMode="auto">
            <a:xfrm>
              <a:off x="2112264" y="4532306"/>
              <a:ext cx="2907792" cy="215900"/>
              <a:chOff x="1248" y="2647"/>
              <a:chExt cx="1823" cy="136"/>
            </a:xfrm>
          </p:grpSpPr>
          <p:sp>
            <p:nvSpPr>
              <p:cNvPr id="159" name="Line 110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248" y="2715"/>
                <a:ext cx="1823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0" name="Text Box 111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064" y="2647"/>
                <a:ext cx="19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CT</a:t>
                </a:r>
              </a:p>
            </p:txBody>
          </p:sp>
        </p:grpSp>
      </p:grpSp>
      <p:graphicFrame>
        <p:nvGraphicFramePr>
          <p:cNvPr id="170" name="Table 169"/>
          <p:cNvGraphicFramePr>
            <a:graphicFrameLocks noGrp="1"/>
          </p:cNvGraphicFramePr>
          <p:nvPr/>
        </p:nvGraphicFramePr>
        <p:xfrm>
          <a:off x="182880" y="3291840"/>
          <a:ext cx="87782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TLBT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Page Fault?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_____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1" name="Table 170"/>
          <p:cNvGraphicFramePr>
            <a:graphicFrameLocks noGrp="1"/>
          </p:cNvGraphicFramePr>
          <p:nvPr/>
        </p:nvGraphicFramePr>
        <p:xfrm>
          <a:off x="640080" y="5922095"/>
          <a:ext cx="78638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CT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Cache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 (byte) _______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2" name="Rounded Rectangle 171"/>
          <p:cNvSpPr/>
          <p:nvPr/>
        </p:nvSpPr>
        <p:spPr bwMode="auto">
          <a:xfrm>
            <a:off x="6949440" y="365760"/>
            <a:ext cx="2011680" cy="109728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It is just coincidence that the PPN is the same width as the cache Tag</a:t>
            </a:r>
          </a:p>
        </p:txBody>
      </p:sp>
    </p:spTree>
    <p:extLst>
      <p:ext uri="{BB962C8B-B14F-4D97-AF65-F5344CB8AC3E}">
        <p14:creationId xmlns:p14="http://schemas.microsoft.com/office/powerpoint/2010/main" val="3748454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>
            <p:custDataLst>
              <p:tags r:id="rId1"/>
            </p:custDataLst>
          </p:nvPr>
        </p:nvSpPr>
        <p:spPr bwMode="auto">
          <a:xfrm>
            <a:off x="1384985" y="1572895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Translation:  Page Hit</a:t>
            </a: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777875" y="4164013"/>
            <a:ext cx="8366125" cy="2057400"/>
          </a:xfrm>
          <a:ln/>
        </p:spPr>
        <p:txBody>
          <a:bodyPr/>
          <a:lstStyle/>
          <a:p>
            <a:pPr>
              <a:spcBef>
                <a:spcPts val="100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1)</a:t>
            </a:r>
            <a:r>
              <a:rPr lang="en-GB" sz="2000" b="0" dirty="0">
                <a:solidFill>
                  <a:srgbClr val="4B2A85"/>
                </a:solidFill>
              </a:rPr>
              <a:t> 	</a:t>
            </a:r>
            <a:r>
              <a:rPr lang="en-GB" sz="2000" b="0" dirty="0"/>
              <a:t>Processor sends </a:t>
            </a:r>
            <a:r>
              <a:rPr lang="en-GB" sz="2000" b="0" i="1" dirty="0"/>
              <a:t>virtual </a:t>
            </a:r>
            <a:r>
              <a:rPr lang="en-GB" sz="2000" b="0" dirty="0"/>
              <a:t>address to MMU (</a:t>
            </a:r>
            <a:r>
              <a:rPr lang="en-GB" sz="2000" b="0" i="1" dirty="0"/>
              <a:t>memory management unit</a:t>
            </a:r>
            <a:r>
              <a:rPr lang="en-GB" sz="2000" b="0" dirty="0"/>
              <a:t>)</a:t>
            </a:r>
          </a:p>
          <a:p>
            <a:pPr>
              <a:spcBef>
                <a:spcPts val="100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2-3)  </a:t>
            </a:r>
            <a:r>
              <a:rPr lang="en-GB" sz="2000" b="0" dirty="0"/>
              <a:t>MMU fetches PTE from page table in cache/memory</a:t>
            </a:r>
            <a:br>
              <a:rPr lang="en-GB" sz="2000" b="0" dirty="0"/>
            </a:br>
            <a:r>
              <a:rPr lang="en-GB" sz="1800" b="0" dirty="0"/>
              <a:t>(Uses PTBR to find beginning of page table for current process)</a:t>
            </a:r>
            <a:endParaRPr lang="en-GB" sz="2000" b="0" dirty="0"/>
          </a:p>
          <a:p>
            <a:pPr>
              <a:spcBef>
                <a:spcPts val="100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4)	</a:t>
            </a:r>
            <a:r>
              <a:rPr lang="en-GB" sz="2000" b="0" dirty="0"/>
              <a:t>MMU sends </a:t>
            </a:r>
            <a:r>
              <a:rPr lang="en-GB" sz="2000" b="0" i="1" dirty="0"/>
              <a:t>physical </a:t>
            </a:r>
            <a:r>
              <a:rPr lang="en-GB" sz="2000" b="0" dirty="0"/>
              <a:t>address</a:t>
            </a:r>
            <a:r>
              <a:rPr lang="en-GB" sz="2000" b="0" i="1" dirty="0"/>
              <a:t> </a:t>
            </a:r>
            <a:r>
              <a:rPr lang="en-GB" sz="2000" b="0" dirty="0"/>
              <a:t>to cache/memory requesting data</a:t>
            </a:r>
          </a:p>
          <a:p>
            <a:pPr>
              <a:spcBef>
                <a:spcPts val="100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5)	</a:t>
            </a:r>
            <a:r>
              <a:rPr lang="en-GB" sz="2000" b="0" dirty="0"/>
              <a:t>Cache/memory sends data to processor</a:t>
            </a:r>
          </a:p>
        </p:txBody>
      </p:sp>
      <p:sp>
        <p:nvSpPr>
          <p:cNvPr id="9226" name="Rectangle 10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963987" y="1809754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553199" y="1362546"/>
            <a:ext cx="1547191" cy="2446592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Cache/</a:t>
            </a:r>
          </a:p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9225" name="Text Box 9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610818" y="2631411"/>
            <a:ext cx="36571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PA</a:t>
            </a:r>
          </a:p>
        </p:txBody>
      </p:sp>
      <p:sp>
        <p:nvSpPr>
          <p:cNvPr id="9248" name="Text Box 32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892018" y="3580538"/>
            <a:ext cx="52255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cxnSp>
        <p:nvCxnSpPr>
          <p:cNvPr id="40" name="Straight Arrow Connector 39"/>
          <p:cNvCxnSpPr/>
          <p:nvPr>
            <p:custDataLst>
              <p:tags r:id="rId9"/>
            </p:custDataLst>
          </p:nvPr>
        </p:nvCxnSpPr>
        <p:spPr bwMode="auto">
          <a:xfrm flipV="1">
            <a:off x="5030787" y="28842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525587" y="2162233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>
            <p:custDataLst>
              <p:tags r:id="rId11"/>
            </p:custDataLst>
          </p:nvPr>
        </p:nvCxnSpPr>
        <p:spPr bwMode="auto">
          <a:xfrm flipV="1">
            <a:off x="2592387" y="2424364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053018" y="2157277"/>
            <a:ext cx="38014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>
            <p:custDataLst>
              <p:tags r:id="rId13"/>
            </p:custDataLst>
          </p:nvPr>
        </p:nvSpPr>
        <p:spPr>
          <a:xfrm>
            <a:off x="1390151" y="1577141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517396" y="1717011"/>
            <a:ext cx="552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PTEA</a:t>
            </a:r>
          </a:p>
        </p:txBody>
      </p:sp>
      <p:cxnSp>
        <p:nvCxnSpPr>
          <p:cNvPr id="46" name="Straight Arrow Connector 45"/>
          <p:cNvCxnSpPr/>
          <p:nvPr>
            <p:custDataLst>
              <p:tags r:id="rId15"/>
            </p:custDataLst>
          </p:nvPr>
        </p:nvCxnSpPr>
        <p:spPr bwMode="auto">
          <a:xfrm flipV="1">
            <a:off x="5030787" y="19698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568531" y="2021811"/>
            <a:ext cx="450293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PTE</a:t>
            </a:r>
          </a:p>
        </p:txBody>
      </p:sp>
      <p:cxnSp>
        <p:nvCxnSpPr>
          <p:cNvPr id="48" name="Straight Arrow Connector 47"/>
          <p:cNvCxnSpPr/>
          <p:nvPr>
            <p:custDataLst>
              <p:tags r:id="rId17"/>
            </p:custDataLst>
          </p:nvPr>
        </p:nvCxnSpPr>
        <p:spPr bwMode="auto">
          <a:xfrm flipH="1" flipV="1">
            <a:off x="5030787" y="22746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hape 49"/>
          <p:cNvCxnSpPr>
            <a:endCxn id="37" idx="2"/>
          </p:cNvCxnSpPr>
          <p:nvPr>
            <p:custDataLst>
              <p:tags r:id="rId18"/>
            </p:custDataLst>
          </p:nvPr>
        </p:nvCxnSpPr>
        <p:spPr bwMode="auto">
          <a:xfrm rot="10800000">
            <a:off x="2058988" y="2695634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107266" y="1921934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656358" y="1469495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656358" y="2324630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656358" y="2951163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021666" y="3865564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6637487" y="1737485"/>
          <a:ext cx="701182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Rounded Rectangle 1"/>
          <p:cNvSpPr/>
          <p:nvPr/>
        </p:nvSpPr>
        <p:spPr bwMode="auto">
          <a:xfrm>
            <a:off x="1051560" y="6217920"/>
            <a:ext cx="7040880" cy="521208"/>
          </a:xfrm>
          <a:prstGeom prst="roundRect">
            <a:avLst/>
          </a:prstGeom>
          <a:noFill/>
          <a:ln w="254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 = Virtual Address	PTEA = Page Table Entry Address	PTE= Page Table Entry </a:t>
            </a:r>
            <a:br>
              <a:rPr lang="en-US" sz="1400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 = Physical Address	Data = Contents of memory stored at VA originally requested by CPU </a:t>
            </a:r>
          </a:p>
        </p:txBody>
      </p:sp>
    </p:spTree>
    <p:extLst>
      <p:ext uri="{BB962C8B-B14F-4D97-AF65-F5344CB8AC3E}">
        <p14:creationId xmlns:p14="http://schemas.microsoft.com/office/powerpoint/2010/main" val="30245192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3" grpId="0"/>
      <p:bldP spid="47" grpId="0"/>
      <p:bldP spid="52" grpId="0" animBg="1"/>
      <p:bldP spid="53" grpId="0" animBg="1"/>
      <p:bldP spid="54" grpId="0" animBg="1"/>
      <p:bldP spid="5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Request Example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GB" dirty="0"/>
              <a:t>Virtual Address: 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0x038F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Physical Address: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20</a:t>
            </a:fld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161288" y="1912078"/>
            <a:ext cx="6823075" cy="1176118"/>
            <a:chOff x="1161288" y="1912078"/>
            <a:chExt cx="6823075" cy="1176118"/>
          </a:xfrm>
        </p:grpSpPr>
        <p:sp>
          <p:nvSpPr>
            <p:cNvPr id="58" name="Line 54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4087368" y="2015040"/>
              <a:ext cx="969264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Text Box 5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355926" y="1912683"/>
              <a:ext cx="449802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TLBI</a:t>
              </a:r>
            </a:p>
          </p:txBody>
        </p:sp>
        <p:sp>
          <p:nvSpPr>
            <p:cNvPr id="60" name="Line 57"/>
            <p:cNvSpPr>
              <a:spLocks noChangeShapeType="1"/>
            </p:cNvSpPr>
            <p:nvPr>
              <p:custDataLst>
                <p:tags r:id="rId42"/>
              </p:custDataLst>
            </p:nvPr>
          </p:nvSpPr>
          <p:spPr bwMode="auto">
            <a:xfrm>
              <a:off x="1161288" y="2011336"/>
              <a:ext cx="2907792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Text Box 58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2368331" y="1912078"/>
              <a:ext cx="491801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62" name="Rectangle 5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6128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3" name="Rectangle 6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1612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64" name="Rectangle 8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64865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5" name="Rectangle 9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6486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66" name="Rectangle 11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136013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7" name="Rectangle 12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1360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68" name="Rectangle 14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623375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9" name="Rectangle 15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6233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70" name="Rectangle 1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311073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1" name="Rectangle 18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1107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72" name="Rectangle 20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59810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3" name="Rectangle 21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35981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74" name="Rectangle 23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4085463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5" name="Rectangle 24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408546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76" name="Rectangle 26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4572825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7" name="Rectangle 27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457282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78" name="Rectangle 29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506018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9" name="Rectangle 30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50601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80" name="Rectangle 32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554755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1" name="Rectangle 33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55475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82" name="Rectangle 35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6034913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3" name="Rectangle 36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60349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84" name="Rectangle 38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6522275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5" name="Rectangle 39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65222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86" name="Rectangle 41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700963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7" name="Rectangle 42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70096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8" name="Rectangle 44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749700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9" name="Rectangle 45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74970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90" name="Group 83"/>
            <p:cNvGrpSpPr>
              <a:grpSpLocks/>
            </p:cNvGrpSpPr>
            <p:nvPr>
              <p:custDataLst>
                <p:tags r:id="rId72"/>
              </p:custDataLst>
            </p:nvPr>
          </p:nvGrpSpPr>
          <p:grpSpPr bwMode="auto">
            <a:xfrm>
              <a:off x="5059078" y="2843721"/>
              <a:ext cx="2907792" cy="244475"/>
              <a:chOff x="3061" y="2231"/>
              <a:chExt cx="1842" cy="154"/>
            </a:xfrm>
          </p:grpSpPr>
          <p:sp>
            <p:nvSpPr>
              <p:cNvPr id="94" name="Line 84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061" y="2300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5" name="Text Box 85"/>
              <p:cNvSpPr txBox="1"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3818" y="2231"/>
                <a:ext cx="321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VPO</a:t>
                </a:r>
              </a:p>
            </p:txBody>
          </p:sp>
        </p:grpSp>
        <p:grpSp>
          <p:nvGrpSpPr>
            <p:cNvPr id="91" name="Group 92"/>
            <p:cNvGrpSpPr>
              <a:grpSpLocks/>
            </p:cNvGrpSpPr>
            <p:nvPr>
              <p:custDataLst>
                <p:tags r:id="rId73"/>
              </p:custDataLst>
            </p:nvPr>
          </p:nvGrpSpPr>
          <p:grpSpPr bwMode="auto">
            <a:xfrm>
              <a:off x="1161288" y="2843721"/>
              <a:ext cx="3916363" cy="244475"/>
              <a:chOff x="605" y="2231"/>
              <a:chExt cx="2467" cy="154"/>
            </a:xfrm>
          </p:grpSpPr>
          <p:sp>
            <p:nvSpPr>
              <p:cNvPr id="92" name="Line 93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05" y="2300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3" name="Text Box 94"/>
              <p:cNvSpPr txBox="1"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679" y="2231"/>
                <a:ext cx="318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</p:grpSp>
      </p:grpSp>
      <p:grpSp>
        <p:nvGrpSpPr>
          <p:cNvPr id="169" name="Group 168"/>
          <p:cNvGrpSpPr/>
          <p:nvPr/>
        </p:nvGrpSpPr>
        <p:grpSpPr>
          <a:xfrm>
            <a:off x="2112264" y="4480560"/>
            <a:ext cx="5865814" cy="1222699"/>
            <a:chOff x="2112264" y="4529131"/>
            <a:chExt cx="5865814" cy="1222699"/>
          </a:xfrm>
        </p:grpSpPr>
        <p:sp>
          <p:nvSpPr>
            <p:cNvPr id="97" name="Rectangle 48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11226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Rectangle 4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21122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99" name="Rectangle 5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59962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0" name="Rectangle 5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996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101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86989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0869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03" name="Rectangle 5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574351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Rectangle 5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5743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05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6171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06171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07" name="Rectangle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54907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Rectangle 6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54907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109" name="Rectangle 6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03643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Rectangle 6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03643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111" name="Rectangle 6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52380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Rectangle 7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52380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13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011164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11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15" name="Rectangle 7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498526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ectangle 7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4985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17" name="Rectangle 7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985889" y="5059680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ectangle 7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9858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9" name="Rectangle 8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473251" y="5059680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Rectangle 82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4732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121" name="Group 86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5053902" y="5418455"/>
              <a:ext cx="2924176" cy="333375"/>
              <a:chOff x="3072" y="3298"/>
              <a:chExt cx="1842" cy="210"/>
            </a:xfrm>
          </p:grpSpPr>
          <p:sp>
            <p:nvSpPr>
              <p:cNvPr id="127" name="Line 87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072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8" name="Text Box 88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780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PPO</a:t>
                </a:r>
              </a:p>
            </p:txBody>
          </p:sp>
        </p:grpSp>
        <p:grpSp>
          <p:nvGrpSpPr>
            <p:cNvPr id="122" name="Group 89"/>
            <p:cNvGrpSpPr>
              <a:grpSpLocks/>
            </p:cNvGrpSpPr>
            <p:nvPr>
              <p:custDataLst>
                <p:tags r:id="rId26"/>
              </p:custDataLst>
            </p:nvPr>
          </p:nvGrpSpPr>
          <p:grpSpPr bwMode="auto">
            <a:xfrm>
              <a:off x="2158301" y="5418455"/>
              <a:ext cx="2924176" cy="333375"/>
              <a:chOff x="1248" y="3298"/>
              <a:chExt cx="1842" cy="210"/>
            </a:xfrm>
          </p:grpSpPr>
          <p:sp>
            <p:nvSpPr>
              <p:cNvPr id="125" name="Line 90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248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Text Box 91"/>
              <p:cNvSpPr txBox="1"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938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PPN</a:t>
                </a:r>
              </a:p>
            </p:txBody>
          </p:sp>
        </p:grpSp>
        <p:grpSp>
          <p:nvGrpSpPr>
            <p:cNvPr id="156" name="Group 103"/>
            <p:cNvGrpSpPr>
              <a:grpSpLocks/>
            </p:cNvGrpSpPr>
            <p:nvPr>
              <p:custDataLst>
                <p:tags r:id="rId27"/>
              </p:custDataLst>
            </p:nvPr>
          </p:nvGrpSpPr>
          <p:grpSpPr bwMode="auto">
            <a:xfrm>
              <a:off x="6985529" y="4529131"/>
              <a:ext cx="969963" cy="215900"/>
              <a:chOff x="4338" y="2645"/>
              <a:chExt cx="611" cy="136"/>
            </a:xfrm>
          </p:grpSpPr>
          <p:sp>
            <p:nvSpPr>
              <p:cNvPr id="163" name="Line 104"/>
              <p:cNvSpPr>
                <a:spLocks noChangeShapeType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338" y="2715"/>
                <a:ext cx="611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4" name="Text Box 105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536" y="2645"/>
                <a:ext cx="214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</a:t>
                </a:r>
              </a:p>
            </p:txBody>
          </p:sp>
        </p:grpSp>
        <p:grpSp>
          <p:nvGrpSpPr>
            <p:cNvPr id="157" name="Group 106"/>
            <p:cNvGrpSpPr>
              <a:grpSpLocks/>
            </p:cNvGrpSpPr>
            <p:nvPr>
              <p:custDataLst>
                <p:tags r:id="rId28"/>
              </p:custDataLst>
            </p:nvPr>
          </p:nvGrpSpPr>
          <p:grpSpPr bwMode="auto">
            <a:xfrm>
              <a:off x="5037593" y="4529242"/>
              <a:ext cx="1927225" cy="215900"/>
              <a:chOff x="3115" y="2629"/>
              <a:chExt cx="1214" cy="136"/>
            </a:xfrm>
          </p:grpSpPr>
          <p:sp>
            <p:nvSpPr>
              <p:cNvPr id="161" name="Line 107"/>
              <p:cNvSpPr>
                <a:spLocks noChangeShapeType="1"/>
              </p:cNvSpPr>
              <p:nvPr>
                <p:custDataLst>
                  <p:tags r:id="rId32"/>
                </p:custDataLst>
              </p:nvPr>
            </p:nvSpPr>
            <p:spPr bwMode="auto">
              <a:xfrm flipV="1">
                <a:off x="3115" y="2703"/>
                <a:ext cx="1214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2" name="Text Box 108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641" y="2629"/>
                <a:ext cx="16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CI</a:t>
                </a:r>
              </a:p>
            </p:txBody>
          </p:sp>
        </p:grpSp>
        <p:grpSp>
          <p:nvGrpSpPr>
            <p:cNvPr id="158" name="Group 109"/>
            <p:cNvGrpSpPr>
              <a:grpSpLocks/>
            </p:cNvGrpSpPr>
            <p:nvPr>
              <p:custDataLst>
                <p:tags r:id="rId29"/>
              </p:custDataLst>
            </p:nvPr>
          </p:nvGrpSpPr>
          <p:grpSpPr bwMode="auto">
            <a:xfrm>
              <a:off x="2112264" y="4532306"/>
              <a:ext cx="2907792" cy="215900"/>
              <a:chOff x="1248" y="2647"/>
              <a:chExt cx="1823" cy="136"/>
            </a:xfrm>
          </p:grpSpPr>
          <p:sp>
            <p:nvSpPr>
              <p:cNvPr id="159" name="Line 110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248" y="2715"/>
                <a:ext cx="1823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0" name="Text Box 111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064" y="2647"/>
                <a:ext cx="19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CT</a:t>
                </a:r>
              </a:p>
            </p:txBody>
          </p:sp>
        </p:grpSp>
      </p:grpSp>
      <p:graphicFrame>
        <p:nvGraphicFramePr>
          <p:cNvPr id="170" name="Table 169"/>
          <p:cNvGraphicFramePr>
            <a:graphicFrameLocks noGrp="1"/>
          </p:cNvGraphicFramePr>
          <p:nvPr/>
        </p:nvGraphicFramePr>
        <p:xfrm>
          <a:off x="182880" y="3291840"/>
          <a:ext cx="87782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TLBT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Page Fault?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_____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1" name="Table 170"/>
          <p:cNvGraphicFramePr>
            <a:graphicFrameLocks noGrp="1"/>
          </p:cNvGraphicFramePr>
          <p:nvPr/>
        </p:nvGraphicFramePr>
        <p:xfrm>
          <a:off x="640080" y="5922095"/>
          <a:ext cx="78638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CT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Cache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 (byte) _______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6" name="Rounded Rectangle 95"/>
          <p:cNvSpPr/>
          <p:nvPr/>
        </p:nvSpPr>
        <p:spPr bwMode="auto">
          <a:xfrm>
            <a:off x="6949440" y="365760"/>
            <a:ext cx="2011680" cy="109728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It is just coincidence that the PPN is the same width as the cache Tag</a:t>
            </a:r>
          </a:p>
        </p:txBody>
      </p:sp>
    </p:spTree>
    <p:extLst>
      <p:ext uri="{BB962C8B-B14F-4D97-AF65-F5344CB8AC3E}">
        <p14:creationId xmlns:p14="http://schemas.microsoft.com/office/powerpoint/2010/main" val="23577488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Request Example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GB" dirty="0"/>
              <a:t>Virtual Address: 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0x0020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Physical Address: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21</a:t>
            </a:fld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161288" y="1912078"/>
            <a:ext cx="6823075" cy="1176118"/>
            <a:chOff x="1161288" y="1912078"/>
            <a:chExt cx="6823075" cy="1176118"/>
          </a:xfrm>
        </p:grpSpPr>
        <p:sp>
          <p:nvSpPr>
            <p:cNvPr id="58" name="Line 54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4087368" y="2015040"/>
              <a:ext cx="969264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Text Box 5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355926" y="1912683"/>
              <a:ext cx="449802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TLBI</a:t>
              </a:r>
            </a:p>
          </p:txBody>
        </p:sp>
        <p:sp>
          <p:nvSpPr>
            <p:cNvPr id="60" name="Line 57"/>
            <p:cNvSpPr>
              <a:spLocks noChangeShapeType="1"/>
            </p:cNvSpPr>
            <p:nvPr>
              <p:custDataLst>
                <p:tags r:id="rId42"/>
              </p:custDataLst>
            </p:nvPr>
          </p:nvSpPr>
          <p:spPr bwMode="auto">
            <a:xfrm>
              <a:off x="1161288" y="2011336"/>
              <a:ext cx="2907792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Text Box 58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2368331" y="1912078"/>
              <a:ext cx="491801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62" name="Rectangle 5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6128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3" name="Rectangle 6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1612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64" name="Rectangle 8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64865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5" name="Rectangle 9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6486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66" name="Rectangle 11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136013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7" name="Rectangle 12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1360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68" name="Rectangle 14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623375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9" name="Rectangle 15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6233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70" name="Rectangle 1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311073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1" name="Rectangle 18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1107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72" name="Rectangle 20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59810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3" name="Rectangle 21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35981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74" name="Rectangle 23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4085463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5" name="Rectangle 24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408546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76" name="Rectangle 26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4572825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7" name="Rectangle 27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457282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78" name="Rectangle 29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506018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9" name="Rectangle 30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50601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80" name="Rectangle 32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554755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1" name="Rectangle 33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55475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82" name="Rectangle 35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6034913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3" name="Rectangle 36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60349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84" name="Rectangle 38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6522275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5" name="Rectangle 39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65222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86" name="Rectangle 41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700963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7" name="Rectangle 42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70096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8" name="Rectangle 44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749700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9" name="Rectangle 45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74970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90" name="Group 83"/>
            <p:cNvGrpSpPr>
              <a:grpSpLocks/>
            </p:cNvGrpSpPr>
            <p:nvPr>
              <p:custDataLst>
                <p:tags r:id="rId72"/>
              </p:custDataLst>
            </p:nvPr>
          </p:nvGrpSpPr>
          <p:grpSpPr bwMode="auto">
            <a:xfrm>
              <a:off x="5059078" y="2843721"/>
              <a:ext cx="2907792" cy="244475"/>
              <a:chOff x="3061" y="2231"/>
              <a:chExt cx="1842" cy="154"/>
            </a:xfrm>
          </p:grpSpPr>
          <p:sp>
            <p:nvSpPr>
              <p:cNvPr id="94" name="Line 84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061" y="2300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5" name="Text Box 85"/>
              <p:cNvSpPr txBox="1"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3818" y="2231"/>
                <a:ext cx="321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VPO</a:t>
                </a:r>
              </a:p>
            </p:txBody>
          </p:sp>
        </p:grpSp>
        <p:grpSp>
          <p:nvGrpSpPr>
            <p:cNvPr id="91" name="Group 92"/>
            <p:cNvGrpSpPr>
              <a:grpSpLocks/>
            </p:cNvGrpSpPr>
            <p:nvPr>
              <p:custDataLst>
                <p:tags r:id="rId73"/>
              </p:custDataLst>
            </p:nvPr>
          </p:nvGrpSpPr>
          <p:grpSpPr bwMode="auto">
            <a:xfrm>
              <a:off x="1161288" y="2843721"/>
              <a:ext cx="3916363" cy="244475"/>
              <a:chOff x="605" y="2231"/>
              <a:chExt cx="2467" cy="154"/>
            </a:xfrm>
          </p:grpSpPr>
          <p:sp>
            <p:nvSpPr>
              <p:cNvPr id="92" name="Line 93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05" y="2300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3" name="Text Box 94"/>
              <p:cNvSpPr txBox="1"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679" y="2231"/>
                <a:ext cx="318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</p:grpSp>
      </p:grpSp>
      <p:grpSp>
        <p:nvGrpSpPr>
          <p:cNvPr id="169" name="Group 168"/>
          <p:cNvGrpSpPr/>
          <p:nvPr/>
        </p:nvGrpSpPr>
        <p:grpSpPr>
          <a:xfrm>
            <a:off x="2112264" y="4480560"/>
            <a:ext cx="5865814" cy="1222699"/>
            <a:chOff x="2112264" y="4529131"/>
            <a:chExt cx="5865814" cy="1222699"/>
          </a:xfrm>
        </p:grpSpPr>
        <p:sp>
          <p:nvSpPr>
            <p:cNvPr id="97" name="Rectangle 48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11226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Rectangle 4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21122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99" name="Rectangle 5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59962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0" name="Rectangle 5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996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101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86989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0869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03" name="Rectangle 5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574351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Rectangle 5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5743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05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6171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06171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07" name="Rectangle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54907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Rectangle 6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54907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109" name="Rectangle 6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03643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Rectangle 6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03643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111" name="Rectangle 6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52380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Rectangle 7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52380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13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011164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11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15" name="Rectangle 7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498526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ectangle 7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4985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17" name="Rectangle 7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98588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ectangle 7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9858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9" name="Rectangle 8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47325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Rectangle 82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4732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121" name="Group 86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5053902" y="5418455"/>
              <a:ext cx="2924176" cy="333375"/>
              <a:chOff x="3072" y="3298"/>
              <a:chExt cx="1842" cy="210"/>
            </a:xfrm>
          </p:grpSpPr>
          <p:sp>
            <p:nvSpPr>
              <p:cNvPr id="127" name="Line 87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072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8" name="Text Box 88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780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PPO</a:t>
                </a:r>
              </a:p>
            </p:txBody>
          </p:sp>
        </p:grpSp>
        <p:grpSp>
          <p:nvGrpSpPr>
            <p:cNvPr id="122" name="Group 89"/>
            <p:cNvGrpSpPr>
              <a:grpSpLocks/>
            </p:cNvGrpSpPr>
            <p:nvPr>
              <p:custDataLst>
                <p:tags r:id="rId26"/>
              </p:custDataLst>
            </p:nvPr>
          </p:nvGrpSpPr>
          <p:grpSpPr bwMode="auto">
            <a:xfrm>
              <a:off x="2158301" y="5418455"/>
              <a:ext cx="2924176" cy="333375"/>
              <a:chOff x="1248" y="3298"/>
              <a:chExt cx="1842" cy="210"/>
            </a:xfrm>
          </p:grpSpPr>
          <p:sp>
            <p:nvSpPr>
              <p:cNvPr id="125" name="Line 90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248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Text Box 91"/>
              <p:cNvSpPr txBox="1"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938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PPN</a:t>
                </a:r>
              </a:p>
            </p:txBody>
          </p:sp>
        </p:grpSp>
        <p:grpSp>
          <p:nvGrpSpPr>
            <p:cNvPr id="156" name="Group 103"/>
            <p:cNvGrpSpPr>
              <a:grpSpLocks/>
            </p:cNvGrpSpPr>
            <p:nvPr>
              <p:custDataLst>
                <p:tags r:id="rId27"/>
              </p:custDataLst>
            </p:nvPr>
          </p:nvGrpSpPr>
          <p:grpSpPr bwMode="auto">
            <a:xfrm>
              <a:off x="6985529" y="4529131"/>
              <a:ext cx="969963" cy="215900"/>
              <a:chOff x="4338" y="2645"/>
              <a:chExt cx="611" cy="136"/>
            </a:xfrm>
          </p:grpSpPr>
          <p:sp>
            <p:nvSpPr>
              <p:cNvPr id="163" name="Line 104"/>
              <p:cNvSpPr>
                <a:spLocks noChangeShapeType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338" y="2715"/>
                <a:ext cx="611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4" name="Text Box 105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536" y="2645"/>
                <a:ext cx="214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</a:t>
                </a:r>
              </a:p>
            </p:txBody>
          </p:sp>
        </p:grpSp>
        <p:grpSp>
          <p:nvGrpSpPr>
            <p:cNvPr id="157" name="Group 106"/>
            <p:cNvGrpSpPr>
              <a:grpSpLocks/>
            </p:cNvGrpSpPr>
            <p:nvPr>
              <p:custDataLst>
                <p:tags r:id="rId28"/>
              </p:custDataLst>
            </p:nvPr>
          </p:nvGrpSpPr>
          <p:grpSpPr bwMode="auto">
            <a:xfrm>
              <a:off x="5037593" y="4529242"/>
              <a:ext cx="1927225" cy="215900"/>
              <a:chOff x="3115" y="2629"/>
              <a:chExt cx="1214" cy="136"/>
            </a:xfrm>
          </p:grpSpPr>
          <p:sp>
            <p:nvSpPr>
              <p:cNvPr id="161" name="Line 107"/>
              <p:cNvSpPr>
                <a:spLocks noChangeShapeType="1"/>
              </p:cNvSpPr>
              <p:nvPr>
                <p:custDataLst>
                  <p:tags r:id="rId32"/>
                </p:custDataLst>
              </p:nvPr>
            </p:nvSpPr>
            <p:spPr bwMode="auto">
              <a:xfrm flipV="1">
                <a:off x="3115" y="2703"/>
                <a:ext cx="1214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2" name="Text Box 108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641" y="2629"/>
                <a:ext cx="16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CI</a:t>
                </a:r>
              </a:p>
            </p:txBody>
          </p:sp>
        </p:grpSp>
        <p:grpSp>
          <p:nvGrpSpPr>
            <p:cNvPr id="158" name="Group 109"/>
            <p:cNvGrpSpPr>
              <a:grpSpLocks/>
            </p:cNvGrpSpPr>
            <p:nvPr>
              <p:custDataLst>
                <p:tags r:id="rId29"/>
              </p:custDataLst>
            </p:nvPr>
          </p:nvGrpSpPr>
          <p:grpSpPr bwMode="auto">
            <a:xfrm>
              <a:off x="2112264" y="4532306"/>
              <a:ext cx="2907792" cy="215900"/>
              <a:chOff x="1248" y="2647"/>
              <a:chExt cx="1823" cy="136"/>
            </a:xfrm>
          </p:grpSpPr>
          <p:sp>
            <p:nvSpPr>
              <p:cNvPr id="159" name="Line 110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248" y="2715"/>
                <a:ext cx="1823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0" name="Text Box 111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064" y="2647"/>
                <a:ext cx="19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CT</a:t>
                </a:r>
              </a:p>
            </p:txBody>
          </p:sp>
        </p:grpSp>
      </p:grpSp>
      <p:graphicFrame>
        <p:nvGraphicFramePr>
          <p:cNvPr id="170" name="Table 169"/>
          <p:cNvGraphicFramePr>
            <a:graphicFrameLocks noGrp="1"/>
          </p:cNvGraphicFramePr>
          <p:nvPr/>
        </p:nvGraphicFramePr>
        <p:xfrm>
          <a:off x="182880" y="3291840"/>
          <a:ext cx="87782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TLBT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Page Fault?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_____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1" name="Table 170"/>
          <p:cNvGraphicFramePr>
            <a:graphicFrameLocks noGrp="1"/>
          </p:cNvGraphicFramePr>
          <p:nvPr/>
        </p:nvGraphicFramePr>
        <p:xfrm>
          <a:off x="640080" y="5922095"/>
          <a:ext cx="78638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CT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Cache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 (byte) _______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6" name="Rounded Rectangle 95"/>
          <p:cNvSpPr/>
          <p:nvPr/>
        </p:nvSpPr>
        <p:spPr bwMode="auto">
          <a:xfrm>
            <a:off x="6949440" y="365760"/>
            <a:ext cx="2011680" cy="109728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It is just coincidence that the PPN is the same width as the cache Tag</a:t>
            </a:r>
          </a:p>
        </p:txBody>
      </p:sp>
    </p:spTree>
    <p:extLst>
      <p:ext uri="{BB962C8B-B14F-4D97-AF65-F5344CB8AC3E}">
        <p14:creationId xmlns:p14="http://schemas.microsoft.com/office/powerpoint/2010/main" val="34376696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Request Example #4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GB" dirty="0"/>
              <a:t>Virtual Address: 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0x036B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Physical Address: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22</a:t>
            </a:fld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161288" y="1912078"/>
            <a:ext cx="6823075" cy="1176118"/>
            <a:chOff x="1161288" y="1912078"/>
            <a:chExt cx="6823075" cy="1176118"/>
          </a:xfrm>
        </p:grpSpPr>
        <p:sp>
          <p:nvSpPr>
            <p:cNvPr id="58" name="Line 54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4087368" y="2015040"/>
              <a:ext cx="969264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Text Box 5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355926" y="1912683"/>
              <a:ext cx="449802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TLBI</a:t>
              </a:r>
            </a:p>
          </p:txBody>
        </p:sp>
        <p:sp>
          <p:nvSpPr>
            <p:cNvPr id="60" name="Line 57"/>
            <p:cNvSpPr>
              <a:spLocks noChangeShapeType="1"/>
            </p:cNvSpPr>
            <p:nvPr>
              <p:custDataLst>
                <p:tags r:id="rId42"/>
              </p:custDataLst>
            </p:nvPr>
          </p:nvSpPr>
          <p:spPr bwMode="auto">
            <a:xfrm>
              <a:off x="1161288" y="2011336"/>
              <a:ext cx="2907792" cy="1588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Text Box 58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2368331" y="1912078"/>
              <a:ext cx="491801" cy="2166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45720" tIns="0" rIns="45720" bIns="0" anchor="ctr" anchorCtr="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62" name="Rectangle 5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6128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3" name="Rectangle 6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1612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13</a:t>
              </a:r>
            </a:p>
          </p:txBody>
        </p:sp>
        <p:sp>
          <p:nvSpPr>
            <p:cNvPr id="64" name="Rectangle 8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64865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5" name="Rectangle 9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6486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12</a:t>
              </a:r>
            </a:p>
          </p:txBody>
        </p:sp>
        <p:sp>
          <p:nvSpPr>
            <p:cNvPr id="66" name="Rectangle 11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136013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7" name="Rectangle 12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1360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68" name="Rectangle 14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623375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9" name="Rectangle 15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6233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70" name="Rectangle 1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3110738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1" name="Rectangle 18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1107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72" name="Rectangle 20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598100" y="2426208"/>
              <a:ext cx="487363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3" name="Rectangle 21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35981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74" name="Rectangle 23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4085463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5" name="Rectangle 24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408546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76" name="Rectangle 26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4572825" y="2426208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7" name="Rectangle 27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457282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78" name="Rectangle 29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506018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79" name="Rectangle 30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506018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80" name="Rectangle 32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554755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1" name="Rectangle 33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554755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82" name="Rectangle 35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6034913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3" name="Rectangle 36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6034913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84" name="Rectangle 38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6522275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5" name="Rectangle 39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6522275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86" name="Rectangle 41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7009638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7" name="Rectangle 42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7009638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8" name="Rectangle 44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7497000" y="2426208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9" name="Rectangle 45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7497000" y="2121408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90" name="Group 83"/>
            <p:cNvGrpSpPr>
              <a:grpSpLocks/>
            </p:cNvGrpSpPr>
            <p:nvPr>
              <p:custDataLst>
                <p:tags r:id="rId72"/>
              </p:custDataLst>
            </p:nvPr>
          </p:nvGrpSpPr>
          <p:grpSpPr bwMode="auto">
            <a:xfrm>
              <a:off x="5059078" y="2843721"/>
              <a:ext cx="2907792" cy="244475"/>
              <a:chOff x="3061" y="2231"/>
              <a:chExt cx="1842" cy="154"/>
            </a:xfrm>
          </p:grpSpPr>
          <p:sp>
            <p:nvSpPr>
              <p:cNvPr id="94" name="Line 84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061" y="2300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5" name="Text Box 85"/>
              <p:cNvSpPr txBox="1"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3818" y="2231"/>
                <a:ext cx="321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VPO</a:t>
                </a:r>
              </a:p>
            </p:txBody>
          </p:sp>
        </p:grpSp>
        <p:grpSp>
          <p:nvGrpSpPr>
            <p:cNvPr id="91" name="Group 92"/>
            <p:cNvGrpSpPr>
              <a:grpSpLocks/>
            </p:cNvGrpSpPr>
            <p:nvPr>
              <p:custDataLst>
                <p:tags r:id="rId73"/>
              </p:custDataLst>
            </p:nvPr>
          </p:nvGrpSpPr>
          <p:grpSpPr bwMode="auto">
            <a:xfrm>
              <a:off x="1161288" y="2843721"/>
              <a:ext cx="3916363" cy="244475"/>
              <a:chOff x="605" y="2231"/>
              <a:chExt cx="2467" cy="154"/>
            </a:xfrm>
          </p:grpSpPr>
          <p:sp>
            <p:nvSpPr>
              <p:cNvPr id="92" name="Line 93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05" y="2300"/>
                <a:ext cx="2467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3" name="Text Box 94"/>
              <p:cNvSpPr txBox="1"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679" y="2231"/>
                <a:ext cx="318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</p:grpSp>
      </p:grpSp>
      <p:grpSp>
        <p:nvGrpSpPr>
          <p:cNvPr id="169" name="Group 168"/>
          <p:cNvGrpSpPr/>
          <p:nvPr/>
        </p:nvGrpSpPr>
        <p:grpSpPr>
          <a:xfrm>
            <a:off x="2112264" y="4480560"/>
            <a:ext cx="5865814" cy="1222699"/>
            <a:chOff x="2112264" y="4529131"/>
            <a:chExt cx="5865814" cy="1222699"/>
          </a:xfrm>
        </p:grpSpPr>
        <p:sp>
          <p:nvSpPr>
            <p:cNvPr id="97" name="Rectangle 48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11226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Rectangle 4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21122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11</a:t>
              </a:r>
            </a:p>
          </p:txBody>
        </p:sp>
        <p:sp>
          <p:nvSpPr>
            <p:cNvPr id="99" name="Rectangle 5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59962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0" name="Rectangle 5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996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101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86989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0869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103" name="Rectangle 5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574351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Rectangle 5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5743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105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61714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06171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7</a:t>
              </a:r>
            </a:p>
          </p:txBody>
        </p:sp>
        <p:sp>
          <p:nvSpPr>
            <p:cNvPr id="107" name="Rectangle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549076" y="5059680"/>
              <a:ext cx="487363" cy="304800"/>
            </a:xfrm>
            <a:prstGeom prst="rect">
              <a:avLst/>
            </a:prstGeom>
            <a:solidFill>
              <a:srgbClr val="D5F1CF"/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Rectangle 6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54907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sp>
          <p:nvSpPr>
            <p:cNvPr id="109" name="Rectangle 6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03643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Rectangle 6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03643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111" name="Rectangle 6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52380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Rectangle 7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52380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13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011164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1164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115" name="Rectangle 7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498526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ectangle 7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498526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117" name="Rectangle 7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985889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ectangle 7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985889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9" name="Rectangle 81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473251" y="5059680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Rectangle 82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473251" y="4754880"/>
              <a:ext cx="487363" cy="3048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5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121" name="Group 86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5053902" y="5418455"/>
              <a:ext cx="2924176" cy="333375"/>
              <a:chOff x="3072" y="3298"/>
              <a:chExt cx="1842" cy="210"/>
            </a:xfrm>
          </p:grpSpPr>
          <p:sp>
            <p:nvSpPr>
              <p:cNvPr id="127" name="Line 87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072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8" name="Text Box 88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780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PPO</a:t>
                </a:r>
              </a:p>
            </p:txBody>
          </p:sp>
        </p:grpSp>
        <p:grpSp>
          <p:nvGrpSpPr>
            <p:cNvPr id="122" name="Group 89"/>
            <p:cNvGrpSpPr>
              <a:grpSpLocks/>
            </p:cNvGrpSpPr>
            <p:nvPr>
              <p:custDataLst>
                <p:tags r:id="rId26"/>
              </p:custDataLst>
            </p:nvPr>
          </p:nvGrpSpPr>
          <p:grpSpPr bwMode="auto">
            <a:xfrm>
              <a:off x="2158301" y="5418455"/>
              <a:ext cx="2924176" cy="333375"/>
              <a:chOff x="1248" y="3298"/>
              <a:chExt cx="1842" cy="210"/>
            </a:xfrm>
          </p:grpSpPr>
          <p:sp>
            <p:nvSpPr>
              <p:cNvPr id="125" name="Line 90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248" y="3403"/>
                <a:ext cx="1842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Text Box 91"/>
              <p:cNvSpPr txBox="1"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938" y="3298"/>
                <a:ext cx="403" cy="21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norm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PPN</a:t>
                </a:r>
              </a:p>
            </p:txBody>
          </p:sp>
        </p:grpSp>
        <p:grpSp>
          <p:nvGrpSpPr>
            <p:cNvPr id="156" name="Group 103"/>
            <p:cNvGrpSpPr>
              <a:grpSpLocks/>
            </p:cNvGrpSpPr>
            <p:nvPr>
              <p:custDataLst>
                <p:tags r:id="rId27"/>
              </p:custDataLst>
            </p:nvPr>
          </p:nvGrpSpPr>
          <p:grpSpPr bwMode="auto">
            <a:xfrm>
              <a:off x="6985529" y="4529131"/>
              <a:ext cx="969963" cy="215900"/>
              <a:chOff x="4338" y="2645"/>
              <a:chExt cx="611" cy="136"/>
            </a:xfrm>
          </p:grpSpPr>
          <p:sp>
            <p:nvSpPr>
              <p:cNvPr id="163" name="Line 104"/>
              <p:cNvSpPr>
                <a:spLocks noChangeShapeType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338" y="2715"/>
                <a:ext cx="611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4" name="Text Box 105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536" y="2645"/>
                <a:ext cx="214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</a:t>
                </a:r>
              </a:p>
            </p:txBody>
          </p:sp>
        </p:grpSp>
        <p:grpSp>
          <p:nvGrpSpPr>
            <p:cNvPr id="157" name="Group 106"/>
            <p:cNvGrpSpPr>
              <a:grpSpLocks/>
            </p:cNvGrpSpPr>
            <p:nvPr>
              <p:custDataLst>
                <p:tags r:id="rId28"/>
              </p:custDataLst>
            </p:nvPr>
          </p:nvGrpSpPr>
          <p:grpSpPr bwMode="auto">
            <a:xfrm>
              <a:off x="5037593" y="4529242"/>
              <a:ext cx="1927225" cy="215900"/>
              <a:chOff x="3115" y="2629"/>
              <a:chExt cx="1214" cy="136"/>
            </a:xfrm>
          </p:grpSpPr>
          <p:sp>
            <p:nvSpPr>
              <p:cNvPr id="161" name="Line 107"/>
              <p:cNvSpPr>
                <a:spLocks noChangeShapeType="1"/>
              </p:cNvSpPr>
              <p:nvPr>
                <p:custDataLst>
                  <p:tags r:id="rId32"/>
                </p:custDataLst>
              </p:nvPr>
            </p:nvSpPr>
            <p:spPr bwMode="auto">
              <a:xfrm flipV="1">
                <a:off x="3115" y="2703"/>
                <a:ext cx="1214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2" name="Text Box 108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641" y="2629"/>
                <a:ext cx="16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CI</a:t>
                </a:r>
              </a:p>
            </p:txBody>
          </p:sp>
        </p:grpSp>
        <p:grpSp>
          <p:nvGrpSpPr>
            <p:cNvPr id="158" name="Group 109"/>
            <p:cNvGrpSpPr>
              <a:grpSpLocks/>
            </p:cNvGrpSpPr>
            <p:nvPr>
              <p:custDataLst>
                <p:tags r:id="rId29"/>
              </p:custDataLst>
            </p:nvPr>
          </p:nvGrpSpPr>
          <p:grpSpPr bwMode="auto">
            <a:xfrm>
              <a:off x="2112264" y="4532306"/>
              <a:ext cx="2907792" cy="215900"/>
              <a:chOff x="1248" y="2647"/>
              <a:chExt cx="1823" cy="136"/>
            </a:xfrm>
          </p:grpSpPr>
          <p:sp>
            <p:nvSpPr>
              <p:cNvPr id="159" name="Line 110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248" y="2715"/>
                <a:ext cx="1823" cy="1"/>
              </a:xfrm>
              <a:prstGeom prst="line">
                <a:avLst/>
              </a:prstGeom>
              <a:no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 lIns="45720" tIns="0" rIns="45720" bIns="0" anchor="ctr" anchorCtr="0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0" name="Text Box 111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064" y="2647"/>
                <a:ext cx="191" cy="13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45720" tIns="0" rIns="45720" bIns="0" anchor="ctr" anchorCtr="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CT</a:t>
                </a:r>
              </a:p>
            </p:txBody>
          </p:sp>
        </p:grpSp>
      </p:grpSp>
      <p:graphicFrame>
        <p:nvGraphicFramePr>
          <p:cNvPr id="170" name="Table 169"/>
          <p:cNvGraphicFramePr>
            <a:graphicFrameLocks noGrp="1"/>
          </p:cNvGraphicFramePr>
          <p:nvPr/>
        </p:nvGraphicFramePr>
        <p:xfrm>
          <a:off x="182880" y="3291840"/>
          <a:ext cx="87782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VPN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TLBT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Page Fault?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PPN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_____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1" name="Table 170"/>
          <p:cNvGraphicFramePr>
            <a:graphicFrameLocks noGrp="1"/>
          </p:cNvGraphicFramePr>
          <p:nvPr/>
        </p:nvGraphicFramePr>
        <p:xfrm>
          <a:off x="640080" y="5922095"/>
          <a:ext cx="786384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CT 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 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Cache Hit? 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 (byte) _______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6" name="Rounded Rectangle 95"/>
          <p:cNvSpPr/>
          <p:nvPr/>
        </p:nvSpPr>
        <p:spPr bwMode="auto">
          <a:xfrm>
            <a:off x="6949440" y="365760"/>
            <a:ext cx="2011680" cy="109728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6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It is just coincidence that the PPN is the same width as the cache Tag</a:t>
            </a:r>
          </a:p>
        </p:txBody>
      </p:sp>
    </p:spTree>
    <p:extLst>
      <p:ext uri="{BB962C8B-B14F-4D97-AF65-F5344CB8AC3E}">
        <p14:creationId xmlns:p14="http://schemas.microsoft.com/office/powerpoint/2010/main" val="16138308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" panose="020F0502020204030204" pitchFamily="34" charset="0"/>
              </a:rPr>
              <a:t>Memory Overview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6519929" y="1464718"/>
            <a:ext cx="2511131" cy="4723616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Disk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080994" y="2591873"/>
            <a:ext cx="1898146" cy="2755328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Main memory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(DRAM)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089915" y="3102456"/>
            <a:ext cx="1153951" cy="1332706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Cache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80997" y="3102456"/>
            <a:ext cx="1018348" cy="966169"/>
          </a:xfrm>
          <a:prstGeom prst="rect">
            <a:avLst/>
          </a:prstGeom>
          <a:solidFill>
            <a:srgbClr val="FFB3B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CPU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429745" y="2443318"/>
            <a:ext cx="949073" cy="102556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>
                <a:ln>
                  <a:noFill/>
                </a:ln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Page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258427"/>
              </p:ext>
            </p:extLst>
          </p:nvPr>
        </p:nvGraphicFramePr>
        <p:xfrm>
          <a:off x="4080994" y="3326945"/>
          <a:ext cx="1898146" cy="2020256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949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9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1012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012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345816"/>
              </p:ext>
            </p:extLst>
          </p:nvPr>
        </p:nvGraphicFramePr>
        <p:xfrm>
          <a:off x="2089915" y="3468886"/>
          <a:ext cx="1153951" cy="966275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11539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3255">
                <a:tc>
                  <a:txBody>
                    <a:bodyPr/>
                    <a:lstStyle/>
                    <a:p>
                      <a:endParaRPr lang="en-US" sz="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55">
                <a:tc>
                  <a:txBody>
                    <a:bodyPr/>
                    <a:lstStyle/>
                    <a:p>
                      <a:endParaRPr lang="en-US" sz="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255">
                <a:tc>
                  <a:txBody>
                    <a:bodyPr/>
                    <a:lstStyle/>
                    <a:p>
                      <a:endParaRPr lang="en-US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255">
                <a:tc>
                  <a:txBody>
                    <a:bodyPr/>
                    <a:lstStyle/>
                    <a:p>
                      <a:endParaRPr lang="en-US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255">
                <a:tc>
                  <a:txBody>
                    <a:bodyPr/>
                    <a:lstStyle/>
                    <a:p>
                      <a:endParaRPr lang="en-US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 bwMode="auto">
          <a:xfrm>
            <a:off x="4088670" y="3311505"/>
            <a:ext cx="949073" cy="102556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>
                <a:ln>
                  <a:noFill/>
                </a:ln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Page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090651" y="3649009"/>
            <a:ext cx="1153215" cy="214654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>
                <a:ln>
                  <a:noFill/>
                </a:ln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Line</a:t>
            </a:r>
            <a:endParaRPr kumimoji="0" lang="en-US" sz="12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080995" y="3824289"/>
            <a:ext cx="946682" cy="24433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Block</a:t>
            </a:r>
            <a:endParaRPr kumimoji="0" lang="en-US" sz="12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782134" y="3649008"/>
            <a:ext cx="461732" cy="214655"/>
          </a:xfrm>
          <a:prstGeom prst="rect">
            <a:avLst/>
          </a:prstGeom>
          <a:solidFill>
            <a:schemeClr val="accent5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38918" y="2530958"/>
            <a:ext cx="1471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requested 32-bits</a:t>
            </a:r>
          </a:p>
        </p:txBody>
      </p:sp>
      <p:cxnSp>
        <p:nvCxnSpPr>
          <p:cNvPr id="16" name="Straight Arrow Connector 15"/>
          <p:cNvCxnSpPr>
            <a:stCxn id="15" idx="2"/>
            <a:endCxn id="14" idx="0"/>
          </p:cNvCxnSpPr>
          <p:nvPr/>
        </p:nvCxnSpPr>
        <p:spPr bwMode="auto">
          <a:xfrm flipH="1">
            <a:off x="3013000" y="2838735"/>
            <a:ext cx="61759" cy="810273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393192" y="1362456"/>
            <a:ext cx="8366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</a:pPr>
            <a:r>
              <a:rPr lang="en-US" sz="2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LD t1, 0 (</a:t>
            </a:r>
            <a:r>
              <a:rPr lang="en-US" sz="2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sp</a:t>
            </a:r>
            <a:r>
              <a:rPr lang="en-US" sz="2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911647" y="4204728"/>
            <a:ext cx="695381" cy="540344"/>
          </a:xfrm>
          <a:prstGeom prst="rect">
            <a:avLst/>
          </a:prstGeom>
          <a:solidFill>
            <a:srgbClr val="FCFE9A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TLB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851896" y="3797450"/>
            <a:ext cx="801781" cy="407278"/>
          </a:xfrm>
          <a:prstGeom prst="rect">
            <a:avLst/>
          </a:prstGeom>
          <a:solidFill>
            <a:schemeClr val="accent5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MMU</a:t>
            </a:r>
            <a:endParaRPr kumimoji="0" lang="en-US" sz="18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8082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VM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Our system has the following properties</a:t>
            </a:r>
          </a:p>
          <a:p>
            <a:pPr lvl="1"/>
            <a:r>
              <a:rPr lang="en-US" sz="2000" dirty="0"/>
              <a:t>1 </a:t>
            </a:r>
            <a:r>
              <a:rPr lang="en-US" sz="2000" dirty="0" err="1"/>
              <a:t>MiB</a:t>
            </a:r>
            <a:r>
              <a:rPr lang="en-US" sz="2000" dirty="0"/>
              <a:t> of physical address space</a:t>
            </a:r>
          </a:p>
          <a:p>
            <a:pPr lvl="1"/>
            <a:r>
              <a:rPr lang="en-US" sz="2000" dirty="0"/>
              <a:t>4 </a:t>
            </a:r>
            <a:r>
              <a:rPr lang="en-US" sz="2000" dirty="0" err="1"/>
              <a:t>GiB</a:t>
            </a:r>
            <a:r>
              <a:rPr lang="en-US" sz="2000" dirty="0"/>
              <a:t> of virtual address space</a:t>
            </a:r>
          </a:p>
          <a:p>
            <a:pPr lvl="1"/>
            <a:r>
              <a:rPr lang="en-US" sz="2000" dirty="0"/>
              <a:t>32 KiB page size</a:t>
            </a:r>
          </a:p>
          <a:p>
            <a:pPr lvl="1"/>
            <a:r>
              <a:rPr lang="en-US" sz="2000" dirty="0"/>
              <a:t>4-entry fully associative TLB with LRU replacement</a:t>
            </a:r>
          </a:p>
          <a:p>
            <a:pPr lvl="2"/>
            <a:endParaRPr lang="en-US" sz="1800" dirty="0"/>
          </a:p>
          <a:p>
            <a:pPr marL="514350" indent="-514350">
              <a:buSzPct val="100000"/>
              <a:buFont typeface="+mj-lt"/>
              <a:buAutoNum type="alphaLcParenR"/>
            </a:pPr>
            <a:r>
              <a:rPr lang="en-US" sz="2400" dirty="0"/>
              <a:t>Fill in the following blanks: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24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461973"/>
              </p:ext>
            </p:extLst>
          </p:nvPr>
        </p:nvGraphicFramePr>
        <p:xfrm>
          <a:off x="1100520" y="4421393"/>
          <a:ext cx="6766560" cy="1651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Entries in a page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table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Minimum bit-width of PTBR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TLBT bits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Max # of valid entries in a page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table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19834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VM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One process uses a page-aligned </a:t>
            </a:r>
            <a:r>
              <a:rPr lang="en-US" sz="2400" i="1" dirty="0"/>
              <a:t>square</a:t>
            </a:r>
            <a:r>
              <a:rPr lang="en-US" sz="2400" dirty="0"/>
              <a:t> matrix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mat[]</a:t>
            </a:r>
            <a:r>
              <a:rPr lang="en-US" sz="2400" dirty="0"/>
              <a:t> of 32-bit integers in the code shown below: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MAT_SIZE = 2048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for(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 MAT_SIZE;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  mat[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*(MAT_SIZE+1)]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4350" indent="-514350">
              <a:buSzPct val="100000"/>
              <a:buFont typeface="+mj-lt"/>
              <a:buAutoNum type="alphaLcParenR" startAt="2"/>
            </a:pPr>
            <a:r>
              <a:rPr lang="en-US" sz="2400" dirty="0"/>
              <a:t>What is the largest stride (in bytes) between successive memory accesses (in the VA space)?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614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VM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One process uses a page-aligned </a:t>
            </a:r>
            <a:r>
              <a:rPr lang="en-US" sz="2400" i="1" dirty="0"/>
              <a:t>square</a:t>
            </a:r>
            <a:r>
              <a:rPr lang="en-US" sz="2400" dirty="0"/>
              <a:t> matrix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mat[]</a:t>
            </a:r>
            <a:r>
              <a:rPr lang="en-US" sz="2400" dirty="0"/>
              <a:t> of 32-bit integers in the code shown below: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MAT_SIZE = 2048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for(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 MAT_SIZE;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  mat[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*(MAT_SIZE+1)]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4350" indent="-514350">
              <a:buSzPct val="100000"/>
              <a:buFont typeface="+mj-lt"/>
              <a:buAutoNum type="alphaLcParenR" startAt="3"/>
            </a:pPr>
            <a:r>
              <a:rPr lang="en-US" sz="2400" dirty="0"/>
              <a:t>Assuming all of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mat[]</a:t>
            </a:r>
            <a:r>
              <a:rPr lang="en-US" sz="2400" dirty="0"/>
              <a:t> starts on disk, what are the following hit rates for the execution of the for-loop?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26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712515"/>
              </p:ext>
            </p:extLst>
          </p:nvPr>
        </p:nvGraphicFramePr>
        <p:xfrm>
          <a:off x="1196657" y="4201160"/>
          <a:ext cx="676656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TLB Hit Rate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________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Page Table Hit Rate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44710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 Table Reality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one issue… the numbers don’t work out for the story so far!</a:t>
            </a:r>
          </a:p>
          <a:p>
            <a:pPr lvl="2"/>
            <a:endParaRPr lang="en-US" dirty="0"/>
          </a:p>
          <a:p>
            <a:r>
              <a:rPr lang="en-US" dirty="0"/>
              <a:t>The problem is the page table for each process:</a:t>
            </a:r>
          </a:p>
          <a:p>
            <a:pPr lvl="1"/>
            <a:r>
              <a:rPr lang="en-US" dirty="0"/>
              <a:t>Suppose 64-bit VAs, 8 KiB pages, 8 </a:t>
            </a:r>
            <a:r>
              <a:rPr lang="en-US" dirty="0" err="1"/>
              <a:t>GiB</a:t>
            </a:r>
            <a:r>
              <a:rPr lang="en-US" dirty="0"/>
              <a:t> physical memory</a:t>
            </a:r>
          </a:p>
          <a:p>
            <a:pPr lvl="1"/>
            <a:r>
              <a:rPr lang="en-US" dirty="0"/>
              <a:t>How many page table entries is that? 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About how long is each PTE?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Moral:</a:t>
            </a:r>
            <a:r>
              <a:rPr lang="en-US" dirty="0">
                <a:solidFill>
                  <a:srgbClr val="FF0000"/>
                </a:solidFill>
              </a:rPr>
              <a:t>  Cannot use this naïve implementation of the </a:t>
            </a:r>
            <a:r>
              <a:rPr lang="en-US" dirty="0" err="1">
                <a:solidFill>
                  <a:srgbClr val="FF0000"/>
                </a:solidFill>
              </a:rPr>
              <a:t>virtual→physical</a:t>
            </a:r>
            <a:r>
              <a:rPr lang="en-US" dirty="0">
                <a:solidFill>
                  <a:srgbClr val="FF0000"/>
                </a:solidFill>
              </a:rPr>
              <a:t> page mapping – it’s </a:t>
            </a:r>
            <a:r>
              <a:rPr lang="en-US" i="1" dirty="0">
                <a:solidFill>
                  <a:srgbClr val="FF0000"/>
                </a:solidFill>
              </a:rPr>
              <a:t>way</a:t>
            </a:r>
            <a:r>
              <a:rPr lang="en-US" dirty="0">
                <a:solidFill>
                  <a:srgbClr val="FF0000"/>
                </a:solidFill>
              </a:rPr>
              <a:t> too big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7315200" y="365760"/>
            <a:ext cx="1645920" cy="91440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This is extra (non-testable) material</a:t>
            </a:r>
          </a:p>
        </p:txBody>
      </p:sp>
    </p:spTree>
    <p:extLst>
      <p:ext uri="{BB962C8B-B14F-4D97-AF65-F5344CB8AC3E}">
        <p14:creationId xmlns:p14="http://schemas.microsoft.com/office/powerpoint/2010/main" val="1452597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" panose="020F0502020204030204" pitchFamily="34" charset="0"/>
              </a:rPr>
              <a:t>A Solution:  Multi-level Page Tables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518056" y="1758930"/>
            <a:ext cx="1524000" cy="719063"/>
          </a:xfrm>
          <a:prstGeom prst="rect">
            <a:avLst/>
          </a:prstGeom>
          <a:solidFill>
            <a:srgbClr val="F1C7C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Page table </a:t>
            </a:r>
            <a:b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 register</a:t>
            </a:r>
          </a:p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(PTBR)</a:t>
            </a:r>
          </a:p>
        </p:txBody>
      </p:sp>
      <p:cxnSp>
        <p:nvCxnSpPr>
          <p:cNvPr id="8" name="Straight Connector 7"/>
          <p:cNvCxnSpPr>
            <a:stCxn id="7" idx="2"/>
          </p:cNvCxnSpPr>
          <p:nvPr/>
        </p:nvCxnSpPr>
        <p:spPr bwMode="auto">
          <a:xfrm>
            <a:off x="1280056" y="2477993"/>
            <a:ext cx="0" cy="1486176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1280056" y="3964169"/>
            <a:ext cx="1193800" cy="95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Rectangle 379"/>
          <p:cNvSpPr>
            <a:spLocks noChangeArrowheads="1"/>
          </p:cNvSpPr>
          <p:nvPr/>
        </p:nvSpPr>
        <p:spPr bwMode="auto">
          <a:xfrm>
            <a:off x="1970618" y="2906894"/>
            <a:ext cx="1239838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VPN 1</a:t>
            </a:r>
          </a:p>
        </p:txBody>
      </p:sp>
      <p:sp>
        <p:nvSpPr>
          <p:cNvPr id="11" name="Text Box 381"/>
          <p:cNvSpPr txBox="1">
            <a:spLocks noChangeArrowheads="1"/>
          </p:cNvSpPr>
          <p:nvPr/>
        </p:nvSpPr>
        <p:spPr bwMode="auto">
          <a:xfrm>
            <a:off x="7723171" y="2618555"/>
            <a:ext cx="28886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12" name="Text Box 382"/>
          <p:cNvSpPr txBox="1">
            <a:spLocks noChangeArrowheads="1"/>
          </p:cNvSpPr>
          <p:nvPr/>
        </p:nvSpPr>
        <p:spPr bwMode="auto">
          <a:xfrm>
            <a:off x="6888936" y="2618555"/>
            <a:ext cx="45877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p-1</a:t>
            </a:r>
          </a:p>
        </p:txBody>
      </p:sp>
      <p:sp>
        <p:nvSpPr>
          <p:cNvPr id="13" name="Text Box 384"/>
          <p:cNvSpPr txBox="1">
            <a:spLocks noChangeArrowheads="1"/>
          </p:cNvSpPr>
          <p:nvPr/>
        </p:nvSpPr>
        <p:spPr bwMode="auto">
          <a:xfrm>
            <a:off x="1853386" y="2580455"/>
            <a:ext cx="45877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n-1</a:t>
            </a:r>
          </a:p>
        </p:txBody>
      </p:sp>
      <p:sp>
        <p:nvSpPr>
          <p:cNvPr id="14" name="Rectangle 385"/>
          <p:cNvSpPr>
            <a:spLocks noChangeArrowheads="1"/>
          </p:cNvSpPr>
          <p:nvPr/>
        </p:nvSpPr>
        <p:spPr bwMode="auto">
          <a:xfrm>
            <a:off x="6927710" y="2906894"/>
            <a:ext cx="919162" cy="304800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VPO</a:t>
            </a:r>
          </a:p>
        </p:txBody>
      </p:sp>
      <p:sp>
        <p:nvSpPr>
          <p:cNvPr id="15" name="Rectangle 390"/>
          <p:cNvSpPr>
            <a:spLocks noChangeArrowheads="1"/>
          </p:cNvSpPr>
          <p:nvPr/>
        </p:nvSpPr>
        <p:spPr bwMode="auto">
          <a:xfrm>
            <a:off x="3210456" y="2906894"/>
            <a:ext cx="1239837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VPN 2</a:t>
            </a:r>
          </a:p>
        </p:txBody>
      </p:sp>
      <p:sp>
        <p:nvSpPr>
          <p:cNvPr id="16" name="Rectangle 391"/>
          <p:cNvSpPr>
            <a:spLocks noChangeArrowheads="1"/>
          </p:cNvSpPr>
          <p:nvPr/>
        </p:nvSpPr>
        <p:spPr bwMode="auto">
          <a:xfrm>
            <a:off x="4450293" y="2906431"/>
            <a:ext cx="1239837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...</a:t>
            </a:r>
          </a:p>
        </p:txBody>
      </p:sp>
      <p:sp>
        <p:nvSpPr>
          <p:cNvPr id="17" name="Rectangle 392"/>
          <p:cNvSpPr>
            <a:spLocks noChangeArrowheads="1"/>
          </p:cNvSpPr>
          <p:nvPr/>
        </p:nvSpPr>
        <p:spPr bwMode="auto">
          <a:xfrm>
            <a:off x="5687873" y="2906431"/>
            <a:ext cx="1239838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VPN k</a:t>
            </a:r>
          </a:p>
        </p:txBody>
      </p:sp>
      <p:sp>
        <p:nvSpPr>
          <p:cNvPr id="18" name="Line 393"/>
          <p:cNvSpPr>
            <a:spLocks noChangeShapeType="1"/>
          </p:cNvSpPr>
          <p:nvPr/>
        </p:nvSpPr>
        <p:spPr bwMode="auto">
          <a:xfrm>
            <a:off x="2161118" y="3068819"/>
            <a:ext cx="0" cy="134519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395"/>
          <p:cNvSpPr>
            <a:spLocks noChangeArrowheads="1"/>
          </p:cNvSpPr>
          <p:nvPr/>
        </p:nvSpPr>
        <p:spPr bwMode="auto">
          <a:xfrm>
            <a:off x="2504018" y="3956817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Line 396"/>
          <p:cNvSpPr>
            <a:spLocks noChangeShapeType="1"/>
          </p:cNvSpPr>
          <p:nvPr/>
        </p:nvSpPr>
        <p:spPr bwMode="auto">
          <a:xfrm>
            <a:off x="2161118" y="4414017"/>
            <a:ext cx="34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Rectangle 397"/>
          <p:cNvSpPr>
            <a:spLocks noChangeArrowheads="1"/>
          </p:cNvSpPr>
          <p:nvPr/>
        </p:nvSpPr>
        <p:spPr bwMode="auto">
          <a:xfrm>
            <a:off x="2504018" y="4350517"/>
            <a:ext cx="520700" cy="1143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Line 398"/>
          <p:cNvSpPr>
            <a:spLocks noChangeShapeType="1"/>
          </p:cNvSpPr>
          <p:nvPr/>
        </p:nvSpPr>
        <p:spPr bwMode="auto">
          <a:xfrm>
            <a:off x="3367618" y="3068819"/>
            <a:ext cx="0" cy="110389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399"/>
          <p:cNvSpPr>
            <a:spLocks noChangeArrowheads="1"/>
          </p:cNvSpPr>
          <p:nvPr/>
        </p:nvSpPr>
        <p:spPr bwMode="auto">
          <a:xfrm>
            <a:off x="3710518" y="3956817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Line 400"/>
          <p:cNvSpPr>
            <a:spLocks noChangeShapeType="1"/>
          </p:cNvSpPr>
          <p:nvPr/>
        </p:nvSpPr>
        <p:spPr bwMode="auto">
          <a:xfrm>
            <a:off x="3367618" y="4172717"/>
            <a:ext cx="34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401"/>
          <p:cNvSpPr>
            <a:spLocks noChangeArrowheads="1"/>
          </p:cNvSpPr>
          <p:nvPr/>
        </p:nvSpPr>
        <p:spPr bwMode="auto">
          <a:xfrm>
            <a:off x="3710518" y="4121917"/>
            <a:ext cx="520700" cy="1143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Line 402"/>
          <p:cNvSpPr>
            <a:spLocks noChangeShapeType="1"/>
          </p:cNvSpPr>
          <p:nvPr/>
        </p:nvSpPr>
        <p:spPr bwMode="auto">
          <a:xfrm>
            <a:off x="5882218" y="3068819"/>
            <a:ext cx="0" cy="148489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403"/>
          <p:cNvSpPr>
            <a:spLocks noChangeArrowheads="1"/>
          </p:cNvSpPr>
          <p:nvPr/>
        </p:nvSpPr>
        <p:spPr bwMode="auto">
          <a:xfrm>
            <a:off x="6225118" y="3956817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Line 404"/>
          <p:cNvSpPr>
            <a:spLocks noChangeShapeType="1"/>
          </p:cNvSpPr>
          <p:nvPr/>
        </p:nvSpPr>
        <p:spPr bwMode="auto">
          <a:xfrm>
            <a:off x="5882218" y="4553717"/>
            <a:ext cx="34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405"/>
          <p:cNvSpPr>
            <a:spLocks noChangeArrowheads="1"/>
          </p:cNvSpPr>
          <p:nvPr/>
        </p:nvSpPr>
        <p:spPr bwMode="auto">
          <a:xfrm>
            <a:off x="6225118" y="4464817"/>
            <a:ext cx="520700" cy="152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sp>
        <p:nvSpPr>
          <p:cNvPr id="30" name="Text Box 407"/>
          <p:cNvSpPr txBox="1">
            <a:spLocks noChangeArrowheads="1"/>
          </p:cNvSpPr>
          <p:nvPr/>
        </p:nvSpPr>
        <p:spPr bwMode="auto">
          <a:xfrm>
            <a:off x="7723171" y="5027378"/>
            <a:ext cx="28886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31" name="Text Box 408"/>
          <p:cNvSpPr txBox="1">
            <a:spLocks noChangeArrowheads="1"/>
          </p:cNvSpPr>
          <p:nvPr/>
        </p:nvSpPr>
        <p:spPr bwMode="auto">
          <a:xfrm>
            <a:off x="6888936" y="5027378"/>
            <a:ext cx="45877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p-1</a:t>
            </a:r>
          </a:p>
        </p:txBody>
      </p:sp>
      <p:sp>
        <p:nvSpPr>
          <p:cNvPr id="32" name="Text Box 409"/>
          <p:cNvSpPr txBox="1">
            <a:spLocks noChangeArrowheads="1"/>
          </p:cNvSpPr>
          <p:nvPr/>
        </p:nvSpPr>
        <p:spPr bwMode="auto">
          <a:xfrm>
            <a:off x="3075863" y="5024203"/>
            <a:ext cx="51488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m-1</a:t>
            </a:r>
          </a:p>
        </p:txBody>
      </p:sp>
      <p:sp>
        <p:nvSpPr>
          <p:cNvPr id="33" name="Rectangle 410"/>
          <p:cNvSpPr>
            <a:spLocks noChangeArrowheads="1"/>
          </p:cNvSpPr>
          <p:nvPr/>
        </p:nvSpPr>
        <p:spPr bwMode="auto">
          <a:xfrm>
            <a:off x="6950606" y="5315717"/>
            <a:ext cx="919162" cy="304800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PPO</a:t>
            </a:r>
          </a:p>
        </p:txBody>
      </p:sp>
      <p:sp>
        <p:nvSpPr>
          <p:cNvPr id="34" name="Rectangle 411"/>
          <p:cNvSpPr>
            <a:spLocks noChangeArrowheads="1"/>
          </p:cNvSpPr>
          <p:nvPr/>
        </p:nvSpPr>
        <p:spPr bwMode="auto">
          <a:xfrm>
            <a:off x="3219981" y="5315717"/>
            <a:ext cx="372427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sp>
        <p:nvSpPr>
          <p:cNvPr id="35" name="Line 414"/>
          <p:cNvSpPr>
            <a:spLocks noChangeShapeType="1"/>
          </p:cNvSpPr>
          <p:nvPr/>
        </p:nvSpPr>
        <p:spPr bwMode="auto">
          <a:xfrm>
            <a:off x="2910418" y="4414017"/>
            <a:ext cx="309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Line 415"/>
          <p:cNvSpPr>
            <a:spLocks noChangeShapeType="1"/>
          </p:cNvSpPr>
          <p:nvPr/>
        </p:nvSpPr>
        <p:spPr bwMode="auto">
          <a:xfrm flipH="1" flipV="1">
            <a:off x="3215218" y="3959992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Line 416"/>
          <p:cNvSpPr>
            <a:spLocks noChangeShapeType="1"/>
          </p:cNvSpPr>
          <p:nvPr/>
        </p:nvSpPr>
        <p:spPr bwMode="auto">
          <a:xfrm>
            <a:off x="3219981" y="3956817"/>
            <a:ext cx="4905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Line 417"/>
          <p:cNvSpPr>
            <a:spLocks noChangeShapeType="1"/>
          </p:cNvSpPr>
          <p:nvPr/>
        </p:nvSpPr>
        <p:spPr bwMode="auto">
          <a:xfrm>
            <a:off x="4129618" y="4172717"/>
            <a:ext cx="309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Line 418"/>
          <p:cNvSpPr>
            <a:spLocks noChangeShapeType="1"/>
          </p:cNvSpPr>
          <p:nvPr/>
        </p:nvSpPr>
        <p:spPr bwMode="auto">
          <a:xfrm flipV="1">
            <a:off x="4431243" y="3956817"/>
            <a:ext cx="4763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Line 419"/>
          <p:cNvSpPr>
            <a:spLocks noChangeShapeType="1"/>
          </p:cNvSpPr>
          <p:nvPr/>
        </p:nvSpPr>
        <p:spPr bwMode="auto">
          <a:xfrm>
            <a:off x="4439181" y="3956817"/>
            <a:ext cx="4905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Text Box 420"/>
          <p:cNvSpPr txBox="1">
            <a:spLocks noChangeArrowheads="1"/>
          </p:cNvSpPr>
          <p:nvPr/>
        </p:nvSpPr>
        <p:spPr bwMode="auto">
          <a:xfrm>
            <a:off x="4120117" y="2458703"/>
            <a:ext cx="160653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Virtual Address</a:t>
            </a:r>
          </a:p>
        </p:txBody>
      </p:sp>
      <p:sp>
        <p:nvSpPr>
          <p:cNvPr id="42" name="Text Box 421"/>
          <p:cNvSpPr txBox="1">
            <a:spLocks noChangeArrowheads="1"/>
          </p:cNvSpPr>
          <p:nvPr/>
        </p:nvSpPr>
        <p:spPr bwMode="auto">
          <a:xfrm>
            <a:off x="4631769" y="5667626"/>
            <a:ext cx="172111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Physical Address</a:t>
            </a:r>
          </a:p>
        </p:txBody>
      </p:sp>
      <p:sp>
        <p:nvSpPr>
          <p:cNvPr id="43" name="Line 422"/>
          <p:cNvSpPr>
            <a:spLocks noChangeShapeType="1"/>
          </p:cNvSpPr>
          <p:nvPr/>
        </p:nvSpPr>
        <p:spPr bwMode="auto">
          <a:xfrm flipH="1">
            <a:off x="7387291" y="3345044"/>
            <a:ext cx="0" cy="197067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Line 423"/>
          <p:cNvSpPr>
            <a:spLocks noChangeShapeType="1"/>
          </p:cNvSpPr>
          <p:nvPr/>
        </p:nvSpPr>
        <p:spPr bwMode="auto">
          <a:xfrm>
            <a:off x="6898218" y="4534667"/>
            <a:ext cx="2206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Line 424"/>
          <p:cNvSpPr>
            <a:spLocks noChangeShapeType="1"/>
          </p:cNvSpPr>
          <p:nvPr/>
        </p:nvSpPr>
        <p:spPr bwMode="auto">
          <a:xfrm>
            <a:off x="7114118" y="4539430"/>
            <a:ext cx="0" cy="5349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Line 425"/>
          <p:cNvSpPr>
            <a:spLocks noChangeShapeType="1"/>
          </p:cNvSpPr>
          <p:nvPr/>
        </p:nvSpPr>
        <p:spPr bwMode="auto">
          <a:xfrm flipH="1">
            <a:off x="5120218" y="5071242"/>
            <a:ext cx="1993900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Line 426"/>
          <p:cNvSpPr>
            <a:spLocks noChangeShapeType="1"/>
          </p:cNvSpPr>
          <p:nvPr/>
        </p:nvSpPr>
        <p:spPr bwMode="auto">
          <a:xfrm>
            <a:off x="5120218" y="5074417"/>
            <a:ext cx="0" cy="241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" name="Line 427"/>
          <p:cNvSpPr>
            <a:spLocks noChangeShapeType="1"/>
          </p:cNvSpPr>
          <p:nvPr/>
        </p:nvSpPr>
        <p:spPr bwMode="auto">
          <a:xfrm>
            <a:off x="5526618" y="3956817"/>
            <a:ext cx="711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Text Box 428"/>
          <p:cNvSpPr txBox="1">
            <a:spLocks noChangeArrowheads="1"/>
          </p:cNvSpPr>
          <p:nvPr/>
        </p:nvSpPr>
        <p:spPr bwMode="auto">
          <a:xfrm>
            <a:off x="4859456" y="3727215"/>
            <a:ext cx="33855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...</a:t>
            </a:r>
          </a:p>
        </p:txBody>
      </p:sp>
      <p:sp>
        <p:nvSpPr>
          <p:cNvPr id="50" name="Text Box 429"/>
          <p:cNvSpPr txBox="1">
            <a:spLocks noChangeArrowheads="1"/>
          </p:cNvSpPr>
          <p:nvPr/>
        </p:nvSpPr>
        <p:spPr bwMode="auto">
          <a:xfrm>
            <a:off x="5227756" y="3727215"/>
            <a:ext cx="33855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...</a:t>
            </a:r>
          </a:p>
        </p:txBody>
      </p:sp>
      <p:sp>
        <p:nvSpPr>
          <p:cNvPr id="51" name="Text Box 430"/>
          <p:cNvSpPr txBox="1">
            <a:spLocks noChangeArrowheads="1"/>
          </p:cNvSpPr>
          <p:nvPr/>
        </p:nvSpPr>
        <p:spPr bwMode="auto">
          <a:xfrm>
            <a:off x="2279070" y="3297131"/>
            <a:ext cx="105407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Level 1</a:t>
            </a:r>
          </a:p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page table</a:t>
            </a:r>
          </a:p>
        </p:txBody>
      </p:sp>
      <p:sp>
        <p:nvSpPr>
          <p:cNvPr id="52" name="Text Box 431"/>
          <p:cNvSpPr txBox="1">
            <a:spLocks noChangeArrowheads="1"/>
          </p:cNvSpPr>
          <p:nvPr/>
        </p:nvSpPr>
        <p:spPr bwMode="auto">
          <a:xfrm>
            <a:off x="3498270" y="3287606"/>
            <a:ext cx="105407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Level 2</a:t>
            </a:r>
          </a:p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page table</a:t>
            </a:r>
          </a:p>
        </p:txBody>
      </p:sp>
      <p:sp>
        <p:nvSpPr>
          <p:cNvPr id="53" name="Text Box 432"/>
          <p:cNvSpPr txBox="1">
            <a:spLocks noChangeArrowheads="1"/>
          </p:cNvSpPr>
          <p:nvPr/>
        </p:nvSpPr>
        <p:spPr bwMode="auto">
          <a:xfrm>
            <a:off x="6003345" y="3278081"/>
            <a:ext cx="105407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Level k</a:t>
            </a:r>
          </a:p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page table</a:t>
            </a:r>
          </a:p>
        </p:txBody>
      </p:sp>
      <p:sp>
        <p:nvSpPr>
          <p:cNvPr id="54" name="AutoShape 433"/>
          <p:cNvSpPr>
            <a:spLocks/>
          </p:cNvSpPr>
          <p:nvPr/>
        </p:nvSpPr>
        <p:spPr bwMode="auto">
          <a:xfrm rot="5400000">
            <a:off x="7333316" y="2838181"/>
            <a:ext cx="112712" cy="914400"/>
          </a:xfrm>
          <a:prstGeom prst="rightBrace">
            <a:avLst>
              <a:gd name="adj1" fmla="val 67606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AutoShape 434"/>
          <p:cNvSpPr>
            <a:spLocks/>
          </p:cNvSpPr>
          <p:nvPr/>
        </p:nvSpPr>
        <p:spPr bwMode="auto">
          <a:xfrm>
            <a:off x="6787093" y="4464817"/>
            <a:ext cx="74613" cy="142875"/>
          </a:xfrm>
          <a:prstGeom prst="rightBrace">
            <a:avLst>
              <a:gd name="adj1" fmla="val 1595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65760" y="5145355"/>
            <a:ext cx="2146837" cy="1476827"/>
            <a:chOff x="93248" y="5145355"/>
            <a:chExt cx="2146837" cy="1476827"/>
          </a:xfrm>
        </p:grpSpPr>
        <p:sp>
          <p:nvSpPr>
            <p:cNvPr id="56" name="Rectangle 55"/>
            <p:cNvSpPr/>
            <p:nvPr/>
          </p:nvSpPr>
          <p:spPr bwMode="auto">
            <a:xfrm>
              <a:off x="93248" y="5145355"/>
              <a:ext cx="2146837" cy="1476827"/>
            </a:xfrm>
            <a:prstGeom prst="rect">
              <a:avLst/>
            </a:prstGeom>
            <a:solidFill>
              <a:srgbClr val="FFFF99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/>
            <a:lstStyle/>
            <a:p>
              <a:pPr lvl="0" algn="ctr"/>
              <a:r>
                <a:rPr lang="en-US" sz="1600" b="1" dirty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TLB</a:t>
              </a: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170188" y="5547492"/>
              <a:ext cx="1990930" cy="305650"/>
              <a:chOff x="170188" y="5547492"/>
              <a:chExt cx="1990930" cy="305650"/>
            </a:xfrm>
          </p:grpSpPr>
          <p:sp>
            <p:nvSpPr>
              <p:cNvPr id="57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PTE</a:t>
                </a:r>
              </a:p>
            </p:txBody>
          </p:sp>
          <p:sp>
            <p:nvSpPr>
              <p:cNvPr id="58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</a:p>
            </p:txBody>
          </p:sp>
          <p:sp>
            <p:nvSpPr>
              <p:cNvPr id="59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→</a:t>
                </a:r>
                <a:endParaRPr lang="en-US" sz="1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171201" y="5880531"/>
              <a:ext cx="1990930" cy="305650"/>
              <a:chOff x="170188" y="5547492"/>
              <a:chExt cx="1990930" cy="305650"/>
            </a:xfrm>
          </p:grpSpPr>
          <p:sp>
            <p:nvSpPr>
              <p:cNvPr id="61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PTE</a:t>
                </a:r>
              </a:p>
            </p:txBody>
          </p:sp>
          <p:sp>
            <p:nvSpPr>
              <p:cNvPr id="62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  <a:endParaRPr lang="en-US" sz="1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3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→</a:t>
                </a:r>
                <a:endParaRPr lang="en-US" sz="1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172214" y="6213570"/>
              <a:ext cx="1990930" cy="305650"/>
              <a:chOff x="170188" y="5547492"/>
              <a:chExt cx="1990930" cy="305650"/>
            </a:xfrm>
          </p:grpSpPr>
          <p:sp>
            <p:nvSpPr>
              <p:cNvPr id="65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PTE</a:t>
                </a:r>
              </a:p>
            </p:txBody>
          </p:sp>
          <p:sp>
            <p:nvSpPr>
              <p:cNvPr id="66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VPN</a:t>
                </a:r>
                <a:endParaRPr lang="en-US" sz="1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7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→</a:t>
                </a:r>
                <a:endParaRPr lang="en-US" sz="1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4" name="TextBox 3"/>
          <p:cNvSpPr txBox="1"/>
          <p:nvPr/>
        </p:nvSpPr>
        <p:spPr>
          <a:xfrm>
            <a:off x="3367618" y="1521039"/>
            <a:ext cx="3314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This is called a </a:t>
            </a:r>
            <a:r>
              <a:rPr lang="en-US" sz="2400" b="0" i="1" dirty="0">
                <a:solidFill>
                  <a:srgbClr val="FF0000"/>
                </a:solidFill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page walk</a:t>
            </a:r>
            <a:endParaRPr lang="en-US" sz="2400" b="0" dirty="0">
              <a:solidFill>
                <a:srgbClr val="FF0000"/>
              </a:solidFill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68" name="Rounded Rectangle 67"/>
          <p:cNvSpPr/>
          <p:nvPr/>
        </p:nvSpPr>
        <p:spPr bwMode="auto">
          <a:xfrm>
            <a:off x="7315200" y="365760"/>
            <a:ext cx="1645920" cy="91440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This is extra (non-testable) material</a:t>
            </a:r>
          </a:p>
        </p:txBody>
      </p:sp>
    </p:spTree>
    <p:extLst>
      <p:ext uri="{BB962C8B-B14F-4D97-AF65-F5344CB8AC3E}">
        <p14:creationId xmlns:p14="http://schemas.microsoft.com/office/powerpoint/2010/main" val="22366150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" panose="020F0502020204030204" pitchFamily="34" charset="0"/>
              </a:rPr>
              <a:t>Multi-level Page Tables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400" dirty="0"/>
                  <a:t>A tree of depth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400" dirty="0"/>
                  <a:t> where each node at depth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400" dirty="0"/>
                  <a:t> has up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𝑗</m:t>
                        </m:r>
                      </m:sup>
                    </m:sSup>
                  </m:oMath>
                </a14:m>
                <a:r>
                  <a:rPr lang="en-US" sz="2400" dirty="0"/>
                  <a:t> children if part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400" dirty="0"/>
                  <a:t> of the VPN has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sz="2400" dirty="0"/>
                  <a:t> bits</a:t>
                </a:r>
                <a:endParaRPr lang="en-US" sz="900" dirty="0"/>
              </a:p>
              <a:p>
                <a:r>
                  <a:rPr lang="en-US" sz="2400" dirty="0"/>
                  <a:t>Hardware for multi-level page tables inherently more complicated</a:t>
                </a:r>
              </a:p>
              <a:p>
                <a:pPr lvl="1"/>
                <a:r>
                  <a:rPr lang="en-US" sz="2000" dirty="0"/>
                  <a:t>But it’s a necessary complexity – 1-level does not fit</a:t>
                </a:r>
                <a:endParaRPr lang="en-US" sz="900" dirty="0"/>
              </a:p>
              <a:p>
                <a:r>
                  <a:rPr lang="en-US" sz="2400" dirty="0"/>
                  <a:t>Why it works: Most subtrees are not used at all, so they are never created and definitely aren’t in physical memory</a:t>
                </a:r>
              </a:p>
              <a:p>
                <a:pPr lvl="1"/>
                <a:r>
                  <a:rPr lang="en-US" sz="2000" dirty="0"/>
                  <a:t>Parts created can be evicted from cache/memory when not being used</a:t>
                </a:r>
              </a:p>
              <a:p>
                <a:pPr lvl="1"/>
                <a:r>
                  <a:rPr lang="en-US" sz="2000" dirty="0"/>
                  <a:t>Each node can have a size of ~1-100KB</a:t>
                </a:r>
                <a:endParaRPr lang="en-US" sz="900" dirty="0"/>
              </a:p>
              <a:p>
                <a:r>
                  <a:rPr lang="en-US" sz="2400" dirty="0"/>
                  <a:t>But now for a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400" dirty="0"/>
                  <a:t>-level page table, a TLB miss requires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sz="2400" dirty="0"/>
                  <a:t> cache/memory accesses</a:t>
                </a:r>
              </a:p>
              <a:p>
                <a:pPr lvl="1"/>
                <a:r>
                  <a:rPr lang="en-US" sz="2000" dirty="0"/>
                  <a:t>Fine so long as TLB misses are rare – motivates larger TLBs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6" t="-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7315200" y="365760"/>
            <a:ext cx="1645920" cy="91440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This is extra (non-testable) material</a:t>
            </a:r>
          </a:p>
        </p:txBody>
      </p:sp>
    </p:spTree>
    <p:extLst>
      <p:ext uri="{BB962C8B-B14F-4D97-AF65-F5344CB8AC3E}">
        <p14:creationId xmlns:p14="http://schemas.microsoft.com/office/powerpoint/2010/main" val="3472600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>
            <p:custDataLst>
              <p:tags r:id="rId1"/>
            </p:custDataLst>
          </p:nvPr>
        </p:nvSpPr>
        <p:spPr bwMode="auto">
          <a:xfrm>
            <a:off x="609600" y="2237000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Translation:  Page Fault</a:t>
            </a:r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777875" y="4389438"/>
            <a:ext cx="8366125" cy="2286000"/>
          </a:xfrm>
          <a:ln/>
        </p:spPr>
        <p:txBody>
          <a:bodyPr/>
          <a:lstStyle/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1)</a:t>
            </a:r>
            <a:r>
              <a:rPr lang="en-GB" sz="2000" b="0" dirty="0"/>
              <a:t>	Processor sends virtual address to MMU 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2-3)</a:t>
            </a:r>
            <a:r>
              <a:rPr lang="en-GB" sz="2000" b="0" dirty="0"/>
              <a:t>  MMU fetches PTE from page table in cache/memory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4)</a:t>
            </a:r>
            <a:r>
              <a:rPr lang="en-GB" sz="2000" b="0" dirty="0"/>
              <a:t>	Valid bit is zero, so MMU triggers page fault exception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5)</a:t>
            </a:r>
            <a:r>
              <a:rPr lang="en-GB" sz="2000" b="0" dirty="0"/>
              <a:t>	Handler identifies victim (and, if dirty, pages it out to disk)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6)</a:t>
            </a:r>
            <a:r>
              <a:rPr lang="en-GB" sz="2000" b="0" dirty="0"/>
              <a:t>	Handler pages in new page and updates PTE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solidFill>
                  <a:srgbClr val="4B2A85"/>
                </a:solidFill>
              </a:rPr>
              <a:t>7)</a:t>
            </a:r>
            <a:r>
              <a:rPr lang="en-GB" sz="2000" b="0" dirty="0"/>
              <a:t>	Handler returns to original process, restarting faulting instruction</a:t>
            </a:r>
          </a:p>
        </p:txBody>
      </p:sp>
      <p:sp>
        <p:nvSpPr>
          <p:cNvPr id="9226" name="Rectangle 10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188602" y="24738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777815" y="2188833"/>
            <a:ext cx="914400" cy="1925967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Cache/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37" name="Rectangle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50202" y="28263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>
            <p:custDataLst>
              <p:tags r:id="rId8"/>
            </p:custDataLst>
          </p:nvPr>
        </p:nvCxnSpPr>
        <p:spPr bwMode="auto">
          <a:xfrm flipV="1">
            <a:off x="1817002" y="30884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277633" y="2829849"/>
            <a:ext cx="38014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>
            <p:custDataLst>
              <p:tags r:id="rId10"/>
            </p:custDataLst>
          </p:nvPr>
        </p:nvSpPr>
        <p:spPr>
          <a:xfrm>
            <a:off x="614766" y="2241246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742011" y="2394344"/>
            <a:ext cx="552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PTEA</a:t>
            </a:r>
          </a:p>
        </p:txBody>
      </p:sp>
      <p:cxnSp>
        <p:nvCxnSpPr>
          <p:cNvPr id="46" name="Straight Arrow Connector 45"/>
          <p:cNvCxnSpPr/>
          <p:nvPr>
            <p:custDataLst>
              <p:tags r:id="rId12"/>
            </p:custDataLst>
          </p:nvPr>
        </p:nvCxnSpPr>
        <p:spPr bwMode="auto">
          <a:xfrm flipV="1">
            <a:off x="4255402" y="26472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793146" y="2835472"/>
            <a:ext cx="450293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PTE</a:t>
            </a:r>
          </a:p>
        </p:txBody>
      </p:sp>
      <p:cxnSp>
        <p:nvCxnSpPr>
          <p:cNvPr id="48" name="Straight Arrow Connector 47"/>
          <p:cNvCxnSpPr/>
          <p:nvPr>
            <p:custDataLst>
              <p:tags r:id="rId14"/>
            </p:custDataLst>
          </p:nvPr>
        </p:nvCxnSpPr>
        <p:spPr bwMode="auto">
          <a:xfrm flipH="1" flipV="1">
            <a:off x="4255402" y="31044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330387" y="2594506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880973" y="2146828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880973" y="3154363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563533" y="155416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7192962" y="2700868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4" name="Rectangle 17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924800" y="2192866"/>
            <a:ext cx="914400" cy="1925967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Disk</a:t>
            </a:r>
          </a:p>
        </p:txBody>
      </p:sp>
      <p:sp>
        <p:nvSpPr>
          <p:cNvPr id="25" name="Rectangle 10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760880" y="1219200"/>
            <a:ext cx="2527985" cy="533400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Page fault handler</a:t>
            </a:r>
          </a:p>
        </p:txBody>
      </p:sp>
      <p:cxnSp>
        <p:nvCxnSpPr>
          <p:cNvPr id="27" name="Shape 26"/>
          <p:cNvCxnSpPr>
            <a:stCxn id="9226" idx="0"/>
            <a:endCxn id="25" idx="1"/>
          </p:cNvCxnSpPr>
          <p:nvPr>
            <p:custDataLst>
              <p:tags r:id="rId22"/>
            </p:custDataLst>
          </p:nvPr>
        </p:nvCxnSpPr>
        <p:spPr bwMode="auto">
          <a:xfrm rot="5400000" flipH="1" flipV="1">
            <a:off x="4247462" y="960441"/>
            <a:ext cx="987959" cy="2038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>
            <p:custDataLst>
              <p:tags r:id="rId23"/>
            </p:custDataLst>
          </p:nvPr>
        </p:nvCxnSpPr>
        <p:spPr bwMode="auto">
          <a:xfrm>
            <a:off x="6707187" y="2633132"/>
            <a:ext cx="1217613" cy="221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>
            <p:custDataLst>
              <p:tags r:id="rId24"/>
            </p:custDataLst>
          </p:nvPr>
        </p:nvCxnSpPr>
        <p:spPr bwMode="auto">
          <a:xfrm rot="10800000">
            <a:off x="6707188" y="3580024"/>
            <a:ext cx="12176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Down Arrow 33"/>
          <p:cNvSpPr/>
          <p:nvPr>
            <p:custDataLst>
              <p:tags r:id="rId25"/>
            </p:custDataLst>
          </p:nvPr>
        </p:nvSpPr>
        <p:spPr bwMode="auto">
          <a:xfrm>
            <a:off x="7086600" y="1752600"/>
            <a:ext cx="457200" cy="628516"/>
          </a:xfrm>
          <a:prstGeom prst="downArrow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6781925" y="2353733"/>
            <a:ext cx="1041096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Victim page</a:t>
            </a:r>
          </a:p>
        </p:txBody>
      </p:sp>
      <p:sp>
        <p:nvSpPr>
          <p:cNvPr id="36" name="Text Box 9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6863386" y="3302001"/>
            <a:ext cx="908752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New page</a:t>
            </a:r>
          </a:p>
        </p:txBody>
      </p:sp>
      <p:sp>
        <p:nvSpPr>
          <p:cNvPr id="39" name="Text Box 9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4273612" y="1180238"/>
            <a:ext cx="89509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Exception</a:t>
            </a:r>
          </a:p>
        </p:txBody>
      </p:sp>
      <p:sp>
        <p:nvSpPr>
          <p:cNvPr id="42" name="Oval 2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7205132" y="3662362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49" name="Oval 21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2330386" y="317314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5853300" y="2272855"/>
          <a:ext cx="701182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23021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6" grpId="0" animBg="1"/>
      <p:bldP spid="25" grpId="0" animBg="1"/>
      <p:bldP spid="34" grpId="0" animBg="1"/>
      <p:bldP spid="35" grpId="0"/>
      <p:bldP spid="36" grpId="0"/>
      <p:bldP spid="39" grpId="0"/>
      <p:bldP spid="42" grpId="0" animBg="1"/>
      <p:bldP spid="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Hmm… Translation Sounds Slow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MMU accesses memory </a:t>
            </a:r>
            <a:r>
              <a:rPr lang="en-GB" i="1" dirty="0"/>
              <a:t>twice</a:t>
            </a:r>
            <a:r>
              <a:rPr lang="en-GB" dirty="0"/>
              <a:t>: once to get the PTE for translation, and then again for the actual memory request</a:t>
            </a:r>
          </a:p>
          <a:p>
            <a:pPr lvl="1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PTEs </a:t>
            </a:r>
            <a:r>
              <a:rPr lang="en-GB" i="1" dirty="0"/>
              <a:t>may</a:t>
            </a:r>
            <a:r>
              <a:rPr lang="en-GB" dirty="0"/>
              <a:t> be cached in L1 like any other memory word</a:t>
            </a:r>
          </a:p>
          <a:p>
            <a:pPr lvl="2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they may be evicted by other data references</a:t>
            </a:r>
          </a:p>
          <a:p>
            <a:pPr lvl="2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And a hit in the L1 cache still requires 1-3 cycles</a:t>
            </a:r>
          </a:p>
          <a:p>
            <a:endParaRPr lang="en-US" b="0" dirty="0"/>
          </a:p>
          <a:p>
            <a:r>
              <a:rPr lang="en-US" b="0" i="1" dirty="0"/>
              <a:t>What can we do to make this faster?</a:t>
            </a:r>
          </a:p>
          <a:p>
            <a:pPr lvl="1"/>
            <a:r>
              <a:rPr lang="en-GB" b="1" dirty="0"/>
              <a:t>Solution:  </a:t>
            </a:r>
            <a:r>
              <a:rPr lang="en-GB" dirty="0"/>
              <a:t>add another cache!  🎉</a:t>
            </a:r>
            <a:endParaRPr lang="en-GB" dirty="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lvl="1"/>
            <a:endParaRPr lang="en-US" b="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370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Speeding up Translation with a TLB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5"/>
            <a:ext cx="8366125" cy="4974336"/>
          </a:xfrm>
          <a:ln/>
        </p:spPr>
        <p:txBody>
          <a:bodyPr/>
          <a:lstStyle/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FF0000"/>
                </a:solidFill>
                <a:effectLst/>
              </a:rPr>
              <a:t>Translation Lookaside Buffer</a:t>
            </a:r>
            <a:r>
              <a:rPr lang="en-GB" dirty="0">
                <a:solidFill>
                  <a:srgbClr val="FF0000"/>
                </a:solidFill>
                <a:effectLst/>
              </a:rPr>
              <a:t> </a:t>
            </a:r>
            <a:r>
              <a:rPr lang="en-GB" dirty="0">
                <a:effectLst/>
              </a:rPr>
              <a:t>(</a:t>
            </a:r>
            <a:r>
              <a:rPr lang="en-GB" dirty="0">
                <a:solidFill>
                  <a:srgbClr val="FF0000"/>
                </a:solidFill>
                <a:effectLst/>
              </a:rPr>
              <a:t>TLB</a:t>
            </a:r>
            <a:r>
              <a:rPr lang="en-GB" dirty="0">
                <a:effectLst/>
              </a:rPr>
              <a:t>):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Small hardware cache in MMU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 VPN into </a:t>
            </a:r>
            <a:r>
              <a:rPr lang="en-GB" b="1" dirty="0"/>
              <a:t>TLB Tag</a:t>
            </a:r>
            <a:r>
              <a:rPr lang="en-GB" dirty="0"/>
              <a:t> and </a:t>
            </a:r>
            <a:r>
              <a:rPr lang="en-GB" b="1" dirty="0"/>
              <a:t>TLB Index</a:t>
            </a:r>
            <a:r>
              <a:rPr lang="en-GB" dirty="0"/>
              <a:t> based on # of sets in TLB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Maps virtual page numbers to physical page numbers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Stores </a:t>
            </a:r>
            <a:r>
              <a:rPr lang="en-GB" i="1" dirty="0"/>
              <a:t>page table entries</a:t>
            </a:r>
            <a:r>
              <a:rPr lang="en-GB" dirty="0"/>
              <a:t> for a small number of pages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Modern Intel processors have 128 or 256 entries in TLB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Much faster than a page table lookup in cache/memory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4BD1A4F-9121-4608-80FE-65E08FA6B30F}"/>
              </a:ext>
            </a:extLst>
          </p:cNvPr>
          <p:cNvGrpSpPr/>
          <p:nvPr/>
        </p:nvGrpSpPr>
        <p:grpSpPr>
          <a:xfrm>
            <a:off x="1097280" y="4937760"/>
            <a:ext cx="3474720" cy="914400"/>
            <a:chOff x="1097280" y="4846320"/>
            <a:chExt cx="3474720" cy="9144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0CBA742-D86B-4C78-834D-B96FD5C93329}"/>
                </a:ext>
              </a:extLst>
            </p:cNvPr>
            <p:cNvSpPr/>
            <p:nvPr/>
          </p:nvSpPr>
          <p:spPr bwMode="auto">
            <a:xfrm>
              <a:off x="1097280" y="4846320"/>
              <a:ext cx="2194560" cy="27432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charset="0"/>
                  <a:ea typeface="Calibri" charset="0"/>
                  <a:cs typeface="Calibri" charset="0"/>
                </a:rPr>
                <a:t>Virtual Page Number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1D834EB-AB54-4026-9D78-6CA9F1DB266A}"/>
                </a:ext>
              </a:extLst>
            </p:cNvPr>
            <p:cNvSpPr/>
            <p:nvPr/>
          </p:nvSpPr>
          <p:spPr bwMode="auto">
            <a:xfrm>
              <a:off x="3291840" y="4846320"/>
              <a:ext cx="1280160" cy="27432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charset="0"/>
                  <a:ea typeface="Calibri" charset="0"/>
                  <a:cs typeface="Calibri" charset="0"/>
                </a:rPr>
                <a:t>Page offset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018C77E-8581-459D-9A8B-1CC9D5D0DE27}"/>
                </a:ext>
              </a:extLst>
            </p:cNvPr>
            <p:cNvSpPr/>
            <p:nvPr/>
          </p:nvSpPr>
          <p:spPr bwMode="auto">
            <a:xfrm>
              <a:off x="1097280" y="5486400"/>
              <a:ext cx="1463040" cy="274320"/>
            </a:xfrm>
            <a:prstGeom prst="rect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charset="0"/>
                  <a:ea typeface="Calibri" charset="0"/>
                  <a:cs typeface="Calibri" charset="0"/>
                </a:rPr>
                <a:t>TLBT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81E7E00-3B92-4216-B4A6-E88E0A679619}"/>
                </a:ext>
              </a:extLst>
            </p:cNvPr>
            <p:cNvSpPr/>
            <p:nvPr/>
          </p:nvSpPr>
          <p:spPr bwMode="auto">
            <a:xfrm>
              <a:off x="2560320" y="5486400"/>
              <a:ext cx="731520" cy="274320"/>
            </a:xfrm>
            <a:prstGeom prst="rect">
              <a:avLst/>
            </a:prstGeom>
            <a:noFill/>
            <a:ln w="254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charset="0"/>
                  <a:ea typeface="Calibri" charset="0"/>
                  <a:cs typeface="Calibri" charset="0"/>
                </a:rPr>
                <a:t>TLBI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B9C888B8-2BD0-4394-AB4E-0B7DD9A28B4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28800" y="512064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45C6EF04-0426-4350-9C65-7FA5DA64C3B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926080" y="512064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9FAB18C-B13F-41D8-BB74-D9C0204EBDCC}"/>
              </a:ext>
            </a:extLst>
          </p:cNvPr>
          <p:cNvGrpSpPr/>
          <p:nvPr/>
        </p:nvGrpSpPr>
        <p:grpSpPr>
          <a:xfrm>
            <a:off x="5321218" y="4663440"/>
            <a:ext cx="2451182" cy="1508760"/>
            <a:chOff x="5321218" y="4663440"/>
            <a:chExt cx="2451182" cy="1508760"/>
          </a:xfrm>
        </p:grpSpPr>
        <p:sp>
          <p:nvSpPr>
            <p:cNvPr id="6" name="Rectangle 5"/>
            <p:cNvSpPr/>
            <p:nvPr/>
          </p:nvSpPr>
          <p:spPr bwMode="auto">
            <a:xfrm>
              <a:off x="5669280" y="4663440"/>
              <a:ext cx="2103120" cy="1508760"/>
            </a:xfrm>
            <a:prstGeom prst="rect">
              <a:avLst/>
            </a:prstGeom>
            <a:solidFill>
              <a:srgbClr val="FFFF99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/>
            <a:lstStyle/>
            <a:p>
              <a:pPr lvl="0" algn="ctr"/>
              <a:r>
                <a:rPr lang="en-US" sz="1600" b="1" dirty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TLB</a:t>
              </a:r>
            </a:p>
          </p:txBody>
        </p:sp>
        <p:sp>
          <p:nvSpPr>
            <p:cNvPr id="8" name="Rectangle 411"/>
            <p:cNvSpPr>
              <a:spLocks noChangeArrowheads="1"/>
            </p:cNvSpPr>
            <p:nvPr/>
          </p:nvSpPr>
          <p:spPr bwMode="auto">
            <a:xfrm>
              <a:off x="6766560" y="5029200"/>
              <a:ext cx="914400" cy="228600"/>
            </a:xfrm>
            <a:prstGeom prst="rect">
              <a:avLst/>
            </a:prstGeom>
            <a:solidFill>
              <a:srgbClr val="DEDFF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PTE</a:t>
              </a:r>
            </a:p>
          </p:txBody>
        </p:sp>
        <p:sp>
          <p:nvSpPr>
            <p:cNvPr id="9" name="Rectangle 379"/>
            <p:cNvSpPr>
              <a:spLocks noChangeArrowheads="1"/>
            </p:cNvSpPr>
            <p:nvPr/>
          </p:nvSpPr>
          <p:spPr bwMode="auto">
            <a:xfrm>
              <a:off x="6080760" y="5029200"/>
              <a:ext cx="54864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12" name="Rectangle 411"/>
            <p:cNvSpPr>
              <a:spLocks noChangeArrowheads="1"/>
            </p:cNvSpPr>
            <p:nvPr/>
          </p:nvSpPr>
          <p:spPr bwMode="auto">
            <a:xfrm>
              <a:off x="6766560" y="5303520"/>
              <a:ext cx="914400" cy="228600"/>
            </a:xfrm>
            <a:prstGeom prst="rect">
              <a:avLst/>
            </a:prstGeom>
            <a:solidFill>
              <a:srgbClr val="DEDFF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PTE</a:t>
              </a:r>
            </a:p>
          </p:txBody>
        </p:sp>
        <p:sp>
          <p:nvSpPr>
            <p:cNvPr id="16" name="Rectangle 411"/>
            <p:cNvSpPr>
              <a:spLocks noChangeArrowheads="1"/>
            </p:cNvSpPr>
            <p:nvPr/>
          </p:nvSpPr>
          <p:spPr bwMode="auto">
            <a:xfrm>
              <a:off x="6766560" y="5577840"/>
              <a:ext cx="914400" cy="228600"/>
            </a:xfrm>
            <a:prstGeom prst="rect">
              <a:avLst/>
            </a:prstGeom>
            <a:solidFill>
              <a:srgbClr val="DEDFF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PTE</a:t>
              </a:r>
            </a:p>
          </p:txBody>
        </p:sp>
        <p:sp>
          <p:nvSpPr>
            <p:cNvPr id="24" name="Rectangle 411">
              <a:extLst>
                <a:ext uri="{FF2B5EF4-FFF2-40B4-BE49-F238E27FC236}">
                  <a16:creationId xmlns:a16="http://schemas.microsoft.com/office/drawing/2014/main" id="{E9B3288B-81CA-4715-A9EA-9AE71DC709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6560" y="5852160"/>
              <a:ext cx="914400" cy="228600"/>
            </a:xfrm>
            <a:prstGeom prst="rect">
              <a:avLst/>
            </a:prstGeom>
            <a:solidFill>
              <a:srgbClr val="DEDFF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PTE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F4A7EC5-B9C1-472B-880F-E4E5F0B57DBF}"/>
                </a:ext>
              </a:extLst>
            </p:cNvPr>
            <p:cNvSpPr txBox="1"/>
            <p:nvPr/>
          </p:nvSpPr>
          <p:spPr>
            <a:xfrm>
              <a:off x="5321218" y="4754880"/>
              <a:ext cx="346831" cy="1231106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2"/>
                  </a:solidFill>
                  <a:latin typeface="Calibri" pitchFamily="34" charset="0"/>
                </a:rPr>
                <a:t>Set</a:t>
              </a:r>
            </a:p>
            <a:p>
              <a:pPr algn="ctr">
                <a:spcBef>
                  <a:spcPts val="1200"/>
                </a:spcBef>
              </a:pPr>
              <a:r>
                <a:rPr lang="en-US" sz="1600" dirty="0">
                  <a:solidFill>
                    <a:schemeClr val="bg2"/>
                  </a:solidFill>
                  <a:latin typeface="Calibri" pitchFamily="34" charset="0"/>
                </a:rPr>
                <a:t>0</a:t>
              </a:r>
            </a:p>
            <a:p>
              <a:pPr algn="ctr"/>
              <a:endParaRPr lang="en-US" sz="1600" dirty="0">
                <a:solidFill>
                  <a:schemeClr val="bg2"/>
                </a:solidFill>
                <a:latin typeface="Calibri" pitchFamily="34" charset="0"/>
              </a:endParaRPr>
            </a:p>
            <a:p>
              <a:pPr algn="ctr"/>
              <a:r>
                <a:rPr lang="en-US" sz="1600" dirty="0">
                  <a:solidFill>
                    <a:schemeClr val="bg2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3" name="Rectangle 379">
              <a:extLst>
                <a:ext uri="{FF2B5EF4-FFF2-40B4-BE49-F238E27FC236}">
                  <a16:creationId xmlns:a16="http://schemas.microsoft.com/office/drawing/2014/main" id="{1FF6C211-FC78-4750-8C09-3638FDB5D7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0720" y="5029200"/>
              <a:ext cx="22860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</a:t>
              </a:r>
            </a:p>
          </p:txBody>
        </p:sp>
        <p:sp>
          <p:nvSpPr>
            <p:cNvPr id="36" name="Rectangle 379">
              <a:extLst>
                <a:ext uri="{FF2B5EF4-FFF2-40B4-BE49-F238E27FC236}">
                  <a16:creationId xmlns:a16="http://schemas.microsoft.com/office/drawing/2014/main" id="{3B96F8FD-A6E8-49C2-AEFC-69C710BFA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760" y="5303520"/>
              <a:ext cx="54864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37" name="Rectangle 379">
              <a:extLst>
                <a:ext uri="{FF2B5EF4-FFF2-40B4-BE49-F238E27FC236}">
                  <a16:creationId xmlns:a16="http://schemas.microsoft.com/office/drawing/2014/main" id="{A7DF3955-EDF3-45E5-ABA6-074273DCCA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0720" y="5303520"/>
              <a:ext cx="22860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</a:t>
              </a:r>
            </a:p>
          </p:txBody>
        </p:sp>
        <p:sp>
          <p:nvSpPr>
            <p:cNvPr id="40" name="Rectangle 379">
              <a:extLst>
                <a:ext uri="{FF2B5EF4-FFF2-40B4-BE49-F238E27FC236}">
                  <a16:creationId xmlns:a16="http://schemas.microsoft.com/office/drawing/2014/main" id="{D5E7A767-0E6C-4CAD-89D1-C7F68B25A3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760" y="5577840"/>
              <a:ext cx="54864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  <p:sp>
          <p:nvSpPr>
            <p:cNvPr id="41" name="Rectangle 379">
              <a:extLst>
                <a:ext uri="{FF2B5EF4-FFF2-40B4-BE49-F238E27FC236}">
                  <a16:creationId xmlns:a16="http://schemas.microsoft.com/office/drawing/2014/main" id="{EBE4FDC1-A1BC-4884-849E-741A239E38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5557" y="5577840"/>
              <a:ext cx="22860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</a:t>
              </a:r>
            </a:p>
          </p:txBody>
        </p:sp>
        <p:sp>
          <p:nvSpPr>
            <p:cNvPr id="44" name="Rectangle 379">
              <a:extLst>
                <a:ext uri="{FF2B5EF4-FFF2-40B4-BE49-F238E27FC236}">
                  <a16:creationId xmlns:a16="http://schemas.microsoft.com/office/drawing/2014/main" id="{B054AAC1-7CB0-4305-BE64-8182FBD6DF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0720" y="5852160"/>
              <a:ext cx="22860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</a:t>
              </a:r>
            </a:p>
          </p:txBody>
        </p:sp>
        <p:sp>
          <p:nvSpPr>
            <p:cNvPr id="45" name="Rectangle 379">
              <a:extLst>
                <a:ext uri="{FF2B5EF4-FFF2-40B4-BE49-F238E27FC236}">
                  <a16:creationId xmlns:a16="http://schemas.microsoft.com/office/drawing/2014/main" id="{B0ADB769-4849-4E2D-B2DF-D17BF68926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760" y="5852160"/>
              <a:ext cx="548640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TLBT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4414030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TLB Hit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5760720"/>
            <a:ext cx="8366125" cy="548640"/>
          </a:xfrm>
        </p:spPr>
        <p:txBody>
          <a:bodyPr/>
          <a:lstStyle/>
          <a:p>
            <a:r>
              <a:rPr lang="en-GB" sz="2400" dirty="0">
                <a:cs typeface="Calibri" panose="020F0502020204030204" pitchFamily="34" charset="0"/>
              </a:rPr>
              <a:t>A TLB hit eliminates a memory access!</a:t>
            </a:r>
          </a:p>
          <a:p>
            <a:endParaRPr lang="en-US" sz="2400" dirty="0"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384985" y="749808"/>
            <a:ext cx="6082615" cy="5042746"/>
            <a:chOff x="1384985" y="294960"/>
            <a:chExt cx="6082615" cy="5042746"/>
          </a:xfrm>
        </p:grpSpPr>
        <p:sp>
          <p:nvSpPr>
            <p:cNvPr id="44" name="Rectangle 43"/>
            <p:cNvSpPr/>
            <p:nvPr>
              <p:custDataLst>
                <p:tags r:id="rId3"/>
              </p:custDataLst>
            </p:nvPr>
          </p:nvSpPr>
          <p:spPr bwMode="auto">
            <a:xfrm>
              <a:off x="1384985" y="1752600"/>
              <a:ext cx="3749615" cy="2695242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9226" name="Rectangle 10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3963987" y="3007259"/>
              <a:ext cx="1066800" cy="1237384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MMU</a:t>
              </a:r>
            </a:p>
          </p:txBody>
        </p:sp>
        <p:sp>
          <p:nvSpPr>
            <p:cNvPr id="9233" name="Rectangle 17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6553200" y="2722233"/>
              <a:ext cx="914400" cy="22844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Lato" panose="020F0502020204030203" pitchFamily="34" charset="0"/>
                </a:rPr>
                <a:t>Cache/</a:t>
              </a:r>
            </a:p>
            <a:p>
              <a:r>
                <a:rPr lang="en-US" sz="1600" dirty="0">
                  <a:latin typeface="Lato" panose="020F0502020204030203" pitchFamily="34" charset="0"/>
                </a:rPr>
                <a:t>Memory</a:t>
              </a:r>
            </a:p>
          </p:txBody>
        </p:sp>
        <p:sp>
          <p:nvSpPr>
            <p:cNvPr id="9225" name="Text Box 9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584978" y="3352800"/>
              <a:ext cx="417400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PA</a:t>
              </a:r>
            </a:p>
          </p:txBody>
        </p:sp>
        <p:sp>
          <p:nvSpPr>
            <p:cNvPr id="9248" name="Text Box 32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869256" y="4778043"/>
              <a:ext cx="568082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Data</a:t>
              </a:r>
            </a:p>
          </p:txBody>
        </p:sp>
        <p:cxnSp>
          <p:nvCxnSpPr>
            <p:cNvPr id="40" name="Straight Arrow Connector 39"/>
            <p:cNvCxnSpPr/>
            <p:nvPr>
              <p:custDataLst>
                <p:tags r:id="rId8"/>
              </p:custDataLst>
            </p:nvPr>
          </p:nvCxnSpPr>
          <p:spPr bwMode="auto">
            <a:xfrm flipV="1">
              <a:off x="5030787" y="3605659"/>
              <a:ext cx="1522413" cy="137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7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525587" y="3359738"/>
              <a:ext cx="1066800" cy="533400"/>
            </a:xfrm>
            <a:prstGeom prst="rect">
              <a:avLst/>
            </a:prstGeom>
            <a:solidFill>
              <a:srgbClr val="F1C7C7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CPU</a:t>
              </a:r>
            </a:p>
          </p:txBody>
        </p:sp>
        <p:cxnSp>
          <p:nvCxnSpPr>
            <p:cNvPr id="38" name="Straight Arrow Connector 37"/>
            <p:cNvCxnSpPr>
              <a:stCxn id="37" idx="3"/>
            </p:cNvCxnSpPr>
            <p:nvPr>
              <p:custDataLst>
                <p:tags r:id="rId10"/>
              </p:custDataLst>
            </p:nvPr>
          </p:nvCxnSpPr>
          <p:spPr bwMode="auto">
            <a:xfrm flipV="1">
              <a:off x="2592387" y="3621869"/>
              <a:ext cx="1370013" cy="4569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1" name="Text Box 9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027177" y="3354782"/>
              <a:ext cx="431827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VA</a:t>
              </a:r>
            </a:p>
          </p:txBody>
        </p:sp>
        <p:sp>
          <p:nvSpPr>
            <p:cNvPr id="45" name="TextBox 44"/>
            <p:cNvSpPr txBox="1"/>
            <p:nvPr>
              <p:custDataLst>
                <p:tags r:id="rId12"/>
              </p:custDataLst>
            </p:nvPr>
          </p:nvSpPr>
          <p:spPr>
            <a:xfrm>
              <a:off x="1390151" y="1752600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CPU Chip</a:t>
              </a:r>
            </a:p>
          </p:txBody>
        </p:sp>
        <p:sp>
          <p:nvSpPr>
            <p:cNvPr id="47" name="Text Box 9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623899" y="2311401"/>
              <a:ext cx="502358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PTE</a:t>
              </a:r>
            </a:p>
          </p:txBody>
        </p:sp>
        <p:cxnSp>
          <p:nvCxnSpPr>
            <p:cNvPr id="50" name="Shape 49"/>
            <p:cNvCxnSpPr>
              <a:endCxn id="37" idx="2"/>
            </p:cNvCxnSpPr>
            <p:nvPr>
              <p:custDataLst>
                <p:tags r:id="rId14"/>
              </p:custDataLst>
            </p:nvPr>
          </p:nvCxnSpPr>
          <p:spPr bwMode="auto">
            <a:xfrm rot="10800000">
              <a:off x="2058988" y="3893139"/>
              <a:ext cx="4494213" cy="884905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1" name="Oval 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3107266" y="3119439"/>
              <a:ext cx="274637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Lato" panose="020F0502020204030203" pitchFamily="34" charset="0"/>
                </a:rPr>
                <a:t>1</a:t>
              </a:r>
            </a:p>
          </p:txBody>
        </p:sp>
        <p:sp>
          <p:nvSpPr>
            <p:cNvPr id="52" name="Oval 18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4038600" y="2362200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Lato" panose="020F0502020204030203" pitchFamily="34" charset="0"/>
                </a:rPr>
                <a:t>2</a:t>
              </a:r>
            </a:p>
          </p:txBody>
        </p:sp>
        <p:sp>
          <p:nvSpPr>
            <p:cNvPr id="54" name="Oval 20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656358" y="3672552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Lato" panose="020F0502020204030203" pitchFamily="34" charset="0"/>
                </a:rPr>
                <a:t>4</a:t>
              </a:r>
            </a:p>
          </p:txBody>
        </p:sp>
        <p:sp>
          <p:nvSpPr>
            <p:cNvPr id="56" name="Oval 21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4021666" y="5063069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Lato" panose="020F0502020204030203" pitchFamily="34" charset="0"/>
                </a:rPr>
                <a:t>5</a:t>
              </a:r>
            </a:p>
          </p:txBody>
        </p:sp>
        <p:sp>
          <p:nvSpPr>
            <p:cNvPr id="26" name="Rectangle 1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962400" y="1905000"/>
              <a:ext cx="1066800" cy="381000"/>
            </a:xfrm>
            <a:prstGeom prst="rect">
              <a:avLst/>
            </a:prstGeom>
            <a:solidFill>
              <a:srgbClr val="FFFF99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TLB</a:t>
              </a:r>
            </a:p>
          </p:txBody>
        </p:sp>
        <p:cxnSp>
          <p:nvCxnSpPr>
            <p:cNvPr id="28" name="Straight Arrow Connector 27"/>
            <p:cNvCxnSpPr/>
            <p:nvPr>
              <p:custDataLst>
                <p:tags r:id="rId20"/>
              </p:custDataLst>
            </p:nvPr>
          </p:nvCxnSpPr>
          <p:spPr bwMode="auto">
            <a:xfrm rot="16200000" flipV="1">
              <a:off x="40581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Straight Arrow Connector 28"/>
            <p:cNvCxnSpPr/>
            <p:nvPr>
              <p:custDataLst>
                <p:tags r:id="rId21"/>
              </p:custDataLst>
            </p:nvPr>
          </p:nvCxnSpPr>
          <p:spPr bwMode="auto">
            <a:xfrm rot="5400000">
              <a:off x="42867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 Box 9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902082" y="2667000"/>
              <a:ext cx="555258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VPN</a:t>
              </a:r>
            </a:p>
          </p:txBody>
        </p:sp>
        <p:sp>
          <p:nvSpPr>
            <p:cNvPr id="53" name="Oval 19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737628" y="2633132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Lato" panose="020F0502020204030203" pitchFamily="34" charset="0"/>
                </a:rPr>
                <a:t>3</a:t>
              </a:r>
            </a:p>
          </p:txBody>
        </p:sp>
        <p:sp>
          <p:nvSpPr>
            <p:cNvPr id="3" name="Trapezoid 2"/>
            <p:cNvSpPr/>
            <p:nvPr/>
          </p:nvSpPr>
          <p:spPr bwMode="auto">
            <a:xfrm rot="10800000">
              <a:off x="3381900" y="1710700"/>
              <a:ext cx="2203077" cy="210505"/>
            </a:xfrm>
            <a:prstGeom prst="trapezoid">
              <a:avLst>
                <a:gd name="adj" fmla="val 279772"/>
              </a:avLst>
            </a:prstGeom>
            <a:solidFill>
              <a:srgbClr val="FFFF99">
                <a:alpha val="56000"/>
              </a:srgb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3408543" y="294960"/>
              <a:ext cx="2146837" cy="1392006"/>
            </a:xfrm>
            <a:prstGeom prst="rect">
              <a:avLst/>
            </a:prstGeom>
            <a:solidFill>
              <a:srgbClr val="FFFF99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/>
            <a:lstStyle/>
            <a:p>
              <a:pPr lvl="0" algn="ctr"/>
              <a:r>
                <a:rPr lang="en-US" sz="1600" b="1" dirty="0">
                  <a:solidFill>
                    <a:srgbClr val="000000"/>
                  </a:solidFill>
                  <a:latin typeface="Lato" panose="020F0502020204030203" pitchFamily="34" charset="0"/>
                </a:rPr>
                <a:t>TLB</a:t>
              </a: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3485483" y="636340"/>
              <a:ext cx="1990930" cy="305650"/>
              <a:chOff x="170188" y="5547492"/>
              <a:chExt cx="1990930" cy="305650"/>
            </a:xfrm>
          </p:grpSpPr>
          <p:sp>
            <p:nvSpPr>
              <p:cNvPr id="33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PTE</a:t>
                </a:r>
              </a:p>
            </p:txBody>
          </p:sp>
          <p:sp>
            <p:nvSpPr>
              <p:cNvPr id="34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VPN</a:t>
                </a:r>
              </a:p>
            </p:txBody>
          </p:sp>
          <p:sp>
            <p:nvSpPr>
              <p:cNvPr id="35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→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3486496" y="969379"/>
              <a:ext cx="1990930" cy="305650"/>
              <a:chOff x="170188" y="5547492"/>
              <a:chExt cx="1990930" cy="305650"/>
            </a:xfrm>
          </p:grpSpPr>
          <p:sp>
            <p:nvSpPr>
              <p:cNvPr id="39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PTE</a:t>
                </a:r>
              </a:p>
            </p:txBody>
          </p:sp>
          <p:sp>
            <p:nvSpPr>
              <p:cNvPr id="42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VPN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  <p:sp>
            <p:nvSpPr>
              <p:cNvPr id="43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→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3487509" y="1302418"/>
              <a:ext cx="1990930" cy="305650"/>
              <a:chOff x="170188" y="5547492"/>
              <a:chExt cx="1990930" cy="305650"/>
            </a:xfrm>
          </p:grpSpPr>
          <p:sp>
            <p:nvSpPr>
              <p:cNvPr id="48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PTE</a:t>
                </a:r>
              </a:p>
            </p:txBody>
          </p:sp>
          <p:sp>
            <p:nvSpPr>
              <p:cNvPr id="49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VPN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  <p:sp>
            <p:nvSpPr>
              <p:cNvPr id="55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→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</p:grpSp>
      </p:grp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6659809" y="3273552"/>
          <a:ext cx="701182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661943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TLB Miss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6875" y="5760720"/>
            <a:ext cx="8366125" cy="914400"/>
          </a:xfrm>
        </p:spPr>
        <p:txBody>
          <a:bodyPr/>
          <a:lstStyle/>
          <a:p>
            <a:r>
              <a:rPr lang="en-US" sz="2400" dirty="0"/>
              <a:t>A TLB miss incurs an additional memory access (the PTE)</a:t>
            </a:r>
          </a:p>
          <a:p>
            <a:pPr lvl="1"/>
            <a:r>
              <a:rPr lang="en-US" sz="2000" dirty="0"/>
              <a:t>Fortunately, TLB misses are rare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384985" y="749808"/>
            <a:ext cx="6082615" cy="5042746"/>
            <a:chOff x="1384985" y="294960"/>
            <a:chExt cx="6082615" cy="5042746"/>
          </a:xfrm>
        </p:grpSpPr>
        <p:sp>
          <p:nvSpPr>
            <p:cNvPr id="44" name="Rectangle 43"/>
            <p:cNvSpPr/>
            <p:nvPr>
              <p:custDataLst>
                <p:tags r:id="rId3"/>
              </p:custDataLst>
            </p:nvPr>
          </p:nvSpPr>
          <p:spPr bwMode="auto">
            <a:xfrm>
              <a:off x="1384985" y="1752600"/>
              <a:ext cx="3749615" cy="2695242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9226" name="Rectangle 10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3963987" y="3007259"/>
              <a:ext cx="1066800" cy="1237384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MMU</a:t>
              </a:r>
            </a:p>
          </p:txBody>
        </p:sp>
        <p:sp>
          <p:nvSpPr>
            <p:cNvPr id="9233" name="Rectangle 17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6553200" y="2722233"/>
              <a:ext cx="914400" cy="22844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Lato" panose="020F0502020204030203" pitchFamily="34" charset="0"/>
                </a:rPr>
                <a:t>Cache/</a:t>
              </a:r>
            </a:p>
            <a:p>
              <a:r>
                <a:rPr lang="en-US" sz="1600" dirty="0">
                  <a:latin typeface="Lato" panose="020F0502020204030203" pitchFamily="34" charset="0"/>
                </a:rPr>
                <a:t>Memory</a:t>
              </a:r>
            </a:p>
          </p:txBody>
        </p:sp>
        <p:sp>
          <p:nvSpPr>
            <p:cNvPr id="9225" name="Text Box 9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555380" y="3810000"/>
              <a:ext cx="417400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PA</a:t>
              </a:r>
            </a:p>
          </p:txBody>
        </p:sp>
        <p:sp>
          <p:nvSpPr>
            <p:cNvPr id="9248" name="Text Box 32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869256" y="4778043"/>
              <a:ext cx="568082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Data</a:t>
              </a:r>
            </a:p>
          </p:txBody>
        </p:sp>
        <p:cxnSp>
          <p:nvCxnSpPr>
            <p:cNvPr id="40" name="Straight Arrow Connector 39"/>
            <p:cNvCxnSpPr/>
            <p:nvPr>
              <p:custDataLst>
                <p:tags r:id="rId8"/>
              </p:custDataLst>
            </p:nvPr>
          </p:nvCxnSpPr>
          <p:spPr bwMode="auto">
            <a:xfrm flipV="1">
              <a:off x="5030787" y="4062859"/>
              <a:ext cx="1522413" cy="137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7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525587" y="3359738"/>
              <a:ext cx="1066800" cy="533400"/>
            </a:xfrm>
            <a:prstGeom prst="rect">
              <a:avLst/>
            </a:prstGeom>
            <a:solidFill>
              <a:srgbClr val="F1C7C7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CPU</a:t>
              </a:r>
            </a:p>
          </p:txBody>
        </p:sp>
        <p:cxnSp>
          <p:nvCxnSpPr>
            <p:cNvPr id="38" name="Straight Arrow Connector 37"/>
            <p:cNvCxnSpPr>
              <a:stCxn id="37" idx="3"/>
            </p:cNvCxnSpPr>
            <p:nvPr>
              <p:custDataLst>
                <p:tags r:id="rId10"/>
              </p:custDataLst>
            </p:nvPr>
          </p:nvCxnSpPr>
          <p:spPr bwMode="auto">
            <a:xfrm flipV="1">
              <a:off x="2592387" y="3621869"/>
              <a:ext cx="1370013" cy="4569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1" name="Text Box 9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027177" y="3354782"/>
              <a:ext cx="431827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VA</a:t>
              </a:r>
            </a:p>
          </p:txBody>
        </p:sp>
        <p:sp>
          <p:nvSpPr>
            <p:cNvPr id="45" name="TextBox 44"/>
            <p:cNvSpPr txBox="1"/>
            <p:nvPr>
              <p:custDataLst>
                <p:tags r:id="rId12"/>
              </p:custDataLst>
            </p:nvPr>
          </p:nvSpPr>
          <p:spPr>
            <a:xfrm>
              <a:off x="1390151" y="1752600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CPU Chip</a:t>
              </a:r>
            </a:p>
          </p:txBody>
        </p:sp>
        <p:sp>
          <p:nvSpPr>
            <p:cNvPr id="47" name="Text Box 9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512901" y="2361338"/>
              <a:ext cx="502358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PTE</a:t>
              </a:r>
            </a:p>
          </p:txBody>
        </p:sp>
        <p:cxnSp>
          <p:nvCxnSpPr>
            <p:cNvPr id="50" name="Shape 49"/>
            <p:cNvCxnSpPr>
              <a:endCxn id="37" idx="2"/>
            </p:cNvCxnSpPr>
            <p:nvPr>
              <p:custDataLst>
                <p:tags r:id="rId14"/>
              </p:custDataLst>
            </p:nvPr>
          </p:nvCxnSpPr>
          <p:spPr bwMode="auto">
            <a:xfrm rot="10800000">
              <a:off x="2058988" y="3893139"/>
              <a:ext cx="4494213" cy="884905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1" name="Oval 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3107266" y="3119439"/>
              <a:ext cx="274637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Lato" panose="020F0502020204030203" pitchFamily="34" charset="0"/>
                </a:rPr>
                <a:t>1</a:t>
              </a:r>
            </a:p>
          </p:txBody>
        </p:sp>
        <p:sp>
          <p:nvSpPr>
            <p:cNvPr id="52" name="Oval 18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4038600" y="2362200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Lato" panose="020F0502020204030203" pitchFamily="34" charset="0"/>
                </a:rPr>
                <a:t>2</a:t>
              </a:r>
            </a:p>
          </p:txBody>
        </p:sp>
        <p:sp>
          <p:nvSpPr>
            <p:cNvPr id="54" name="Oval 20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626760" y="4129752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Lato" panose="020F0502020204030203" pitchFamily="34" charset="0"/>
                </a:rPr>
                <a:t>5</a:t>
              </a:r>
            </a:p>
          </p:txBody>
        </p:sp>
        <p:sp>
          <p:nvSpPr>
            <p:cNvPr id="56" name="Oval 21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4021666" y="5063069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Lato" panose="020F0502020204030203" pitchFamily="34" charset="0"/>
                </a:rPr>
                <a:t>6</a:t>
              </a:r>
            </a:p>
          </p:txBody>
        </p:sp>
        <p:sp>
          <p:nvSpPr>
            <p:cNvPr id="26" name="Rectangle 1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962400" y="1905000"/>
              <a:ext cx="1066800" cy="381000"/>
            </a:xfrm>
            <a:prstGeom prst="rect">
              <a:avLst/>
            </a:prstGeom>
            <a:solidFill>
              <a:srgbClr val="FFFF99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TLB</a:t>
              </a:r>
            </a:p>
          </p:txBody>
        </p:sp>
        <p:cxnSp>
          <p:nvCxnSpPr>
            <p:cNvPr id="28" name="Straight Arrow Connector 27"/>
            <p:cNvCxnSpPr/>
            <p:nvPr>
              <p:custDataLst>
                <p:tags r:id="rId20"/>
              </p:custDataLst>
            </p:nvPr>
          </p:nvCxnSpPr>
          <p:spPr bwMode="auto">
            <a:xfrm rot="16200000" flipV="1">
              <a:off x="40581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Straight Arrow Connector 28"/>
            <p:cNvCxnSpPr/>
            <p:nvPr>
              <p:custDataLst>
                <p:tags r:id="rId21"/>
              </p:custDataLst>
            </p:nvPr>
          </p:nvCxnSpPr>
          <p:spPr bwMode="auto">
            <a:xfrm rot="5400000">
              <a:off x="42867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sp>
          <p:nvSpPr>
            <p:cNvPr id="30" name="Text Box 9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902082" y="2667000"/>
              <a:ext cx="555258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VPN</a:t>
              </a:r>
            </a:p>
          </p:txBody>
        </p:sp>
        <p:sp>
          <p:nvSpPr>
            <p:cNvPr id="53" name="Oval 19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5626760" y="2121431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Lato" panose="020F0502020204030203" pitchFamily="34" charset="0"/>
                </a:rPr>
                <a:t>4</a:t>
              </a:r>
              <a:endParaRPr lang="en-GB" sz="1400" b="1" dirty="0">
                <a:solidFill>
                  <a:schemeClr val="bg1"/>
                </a:solidFill>
                <a:latin typeface="Lato" panose="020F0502020204030203" pitchFamily="34" charset="0"/>
              </a:endParaRPr>
            </a:p>
          </p:txBody>
        </p:sp>
        <p:sp>
          <p:nvSpPr>
            <p:cNvPr id="27" name="Text Box 9"/>
            <p:cNvSpPr txBox="1"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5479981" y="3371716"/>
              <a:ext cx="627394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PTEA</a:t>
              </a:r>
            </a:p>
          </p:txBody>
        </p:sp>
        <p:cxnSp>
          <p:nvCxnSpPr>
            <p:cNvPr id="31" name="Straight Arrow Connector 30"/>
            <p:cNvCxnSpPr/>
            <p:nvPr>
              <p:custDataLst>
                <p:tags r:id="rId25"/>
              </p:custDataLst>
            </p:nvPr>
          </p:nvCxnSpPr>
          <p:spPr bwMode="auto">
            <a:xfrm flipV="1">
              <a:off x="5030787" y="3624575"/>
              <a:ext cx="1522413" cy="137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2" name="Oval 18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5626760" y="3124200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Lato" panose="020F0502020204030203" pitchFamily="34" charset="0"/>
                </a:rPr>
                <a:t>3</a:t>
              </a:r>
              <a:endParaRPr lang="en-GB" sz="1400" b="1" dirty="0">
                <a:solidFill>
                  <a:schemeClr val="bg1"/>
                </a:solidFill>
                <a:latin typeface="Lato" panose="020F0502020204030203" pitchFamily="34" charset="0"/>
              </a:endParaRPr>
            </a:p>
          </p:txBody>
        </p:sp>
        <p:cxnSp>
          <p:nvCxnSpPr>
            <p:cNvPr id="34" name="Elbow Connector 33"/>
            <p:cNvCxnSpPr/>
            <p:nvPr>
              <p:custDataLst>
                <p:tags r:id="rId27"/>
              </p:custDataLst>
            </p:nvPr>
          </p:nvCxnSpPr>
          <p:spPr bwMode="auto">
            <a:xfrm rot="10800000">
              <a:off x="4648200" y="2636839"/>
              <a:ext cx="1905000" cy="482601"/>
            </a:xfrm>
            <a:prstGeom prst="bentConnector3">
              <a:avLst>
                <a:gd name="adj1" fmla="val 21556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2" name="Trapezoid 61"/>
            <p:cNvSpPr/>
            <p:nvPr/>
          </p:nvSpPr>
          <p:spPr bwMode="auto">
            <a:xfrm rot="10800000">
              <a:off x="3381900" y="1710700"/>
              <a:ext cx="2203077" cy="210505"/>
            </a:xfrm>
            <a:prstGeom prst="trapezoid">
              <a:avLst>
                <a:gd name="adj" fmla="val 279772"/>
              </a:avLst>
            </a:prstGeom>
            <a:solidFill>
              <a:srgbClr val="FFFF99">
                <a:alpha val="56000"/>
              </a:srgb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endParaRPr>
            </a:p>
          </p:txBody>
        </p:sp>
        <p:sp>
          <p:nvSpPr>
            <p:cNvPr id="63" name="Rectangle 62"/>
            <p:cNvSpPr/>
            <p:nvPr/>
          </p:nvSpPr>
          <p:spPr bwMode="auto">
            <a:xfrm>
              <a:off x="3408543" y="294960"/>
              <a:ext cx="2146837" cy="1392006"/>
            </a:xfrm>
            <a:prstGeom prst="rect">
              <a:avLst/>
            </a:prstGeom>
            <a:solidFill>
              <a:srgbClr val="FFFF99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/>
            <a:lstStyle/>
            <a:p>
              <a:pPr lvl="0" algn="ctr"/>
              <a:r>
                <a:rPr lang="en-US" sz="1600" b="1" dirty="0">
                  <a:solidFill>
                    <a:srgbClr val="000000"/>
                  </a:solidFill>
                  <a:latin typeface="Lato" panose="020F0502020204030203" pitchFamily="34" charset="0"/>
                </a:rPr>
                <a:t>TLB</a:t>
              </a:r>
            </a:p>
          </p:txBody>
        </p:sp>
        <p:grpSp>
          <p:nvGrpSpPr>
            <p:cNvPr id="64" name="Group 63"/>
            <p:cNvGrpSpPr/>
            <p:nvPr/>
          </p:nvGrpSpPr>
          <p:grpSpPr>
            <a:xfrm>
              <a:off x="3485483" y="636340"/>
              <a:ext cx="1990930" cy="305650"/>
              <a:chOff x="170188" y="5547492"/>
              <a:chExt cx="1990930" cy="305650"/>
            </a:xfrm>
          </p:grpSpPr>
          <p:sp>
            <p:nvSpPr>
              <p:cNvPr id="65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PTE</a:t>
                </a:r>
              </a:p>
            </p:txBody>
          </p:sp>
          <p:sp>
            <p:nvSpPr>
              <p:cNvPr id="66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VPN</a:t>
                </a:r>
              </a:p>
            </p:txBody>
          </p:sp>
          <p:sp>
            <p:nvSpPr>
              <p:cNvPr id="67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→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3486496" y="969379"/>
              <a:ext cx="1990930" cy="305650"/>
              <a:chOff x="170188" y="5547492"/>
              <a:chExt cx="1990930" cy="305650"/>
            </a:xfrm>
          </p:grpSpPr>
          <p:sp>
            <p:nvSpPr>
              <p:cNvPr id="69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PTE</a:t>
                </a:r>
              </a:p>
            </p:txBody>
          </p:sp>
          <p:sp>
            <p:nvSpPr>
              <p:cNvPr id="70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VPN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  <p:sp>
            <p:nvSpPr>
              <p:cNvPr id="71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→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3487509" y="1302418"/>
              <a:ext cx="1990930" cy="305650"/>
              <a:chOff x="170188" y="5547492"/>
              <a:chExt cx="1990930" cy="305650"/>
            </a:xfrm>
          </p:grpSpPr>
          <p:sp>
            <p:nvSpPr>
              <p:cNvPr id="73" name="Rectangle 411"/>
              <p:cNvSpPr>
                <a:spLocks noChangeArrowheads="1"/>
              </p:cNvSpPr>
              <p:nvPr/>
            </p:nvSpPr>
            <p:spPr bwMode="auto">
              <a:xfrm>
                <a:off x="1280055" y="5547492"/>
                <a:ext cx="881063" cy="304800"/>
              </a:xfrm>
              <a:prstGeom prst="rect">
                <a:avLst/>
              </a:prstGeom>
              <a:solidFill>
                <a:srgbClr val="DEDFF5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 dirty="0">
                    <a:latin typeface="Lato" panose="020F0502020204030203" pitchFamily="34" charset="0"/>
                  </a:rPr>
                  <a:t>PTE</a:t>
                </a:r>
              </a:p>
            </p:txBody>
          </p:sp>
          <p:sp>
            <p:nvSpPr>
              <p:cNvPr id="74" name="Rectangle 379"/>
              <p:cNvSpPr>
                <a:spLocks noChangeArrowheads="1"/>
              </p:cNvSpPr>
              <p:nvPr/>
            </p:nvSpPr>
            <p:spPr bwMode="auto">
              <a:xfrm>
                <a:off x="170188" y="5548342"/>
                <a:ext cx="859715" cy="3048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VPN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  <p:sp>
            <p:nvSpPr>
              <p:cNvPr id="75" name="Rectangle 379"/>
              <p:cNvSpPr>
                <a:spLocks noChangeArrowheads="1"/>
              </p:cNvSpPr>
              <p:nvPr/>
            </p:nvSpPr>
            <p:spPr bwMode="auto">
              <a:xfrm>
                <a:off x="1025252" y="5547492"/>
                <a:ext cx="254803" cy="3048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Lato" panose="020F0502020204030203" pitchFamily="34" charset="0"/>
                  </a:rPr>
                  <a:t>→</a:t>
                </a:r>
                <a:endParaRPr lang="en-US" sz="1400" dirty="0">
                  <a:latin typeface="Lato" panose="020F0502020204030203" pitchFamily="34" charset="0"/>
                </a:endParaRPr>
              </a:p>
            </p:txBody>
          </p:sp>
        </p:grpSp>
      </p:grp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6623846" y="3273552"/>
          <a:ext cx="701182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Lato" charset="0"/>
                        <a:ea typeface="Lato" charset="0"/>
                        <a:cs typeface="Lat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" b="1" dirty="0">
                        <a:latin typeface="Anonymous Pro" charset="0"/>
                        <a:ea typeface="Anonymous Pro" charset="0"/>
                        <a:cs typeface="Anonymous Pro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173479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Fetching Data on a Memory Read</a:t>
            </a:r>
          </a:p>
        </p:txBody>
      </p:sp>
      <p:sp>
        <p:nvSpPr>
          <p:cNvPr id="31" name="Content Placeholder 30"/>
          <p:cNvSpPr>
            <a:spLocks noGrp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>
            <a:noAutofit/>
          </a:bodyPr>
          <a:lstStyle/>
          <a:p>
            <a:pPr marL="514350" indent="-514350">
              <a:buSzPct val="100000"/>
              <a:buFont typeface="+mj-lt"/>
              <a:buAutoNum type="arabicParenR"/>
            </a:pPr>
            <a:r>
              <a:rPr lang="en-US" dirty="0"/>
              <a:t>Check TLB</a:t>
            </a:r>
          </a:p>
          <a:p>
            <a:pPr lvl="1"/>
            <a:r>
              <a:rPr lang="en-US" u="sng" dirty="0"/>
              <a:t>Input</a:t>
            </a:r>
            <a:r>
              <a:rPr lang="en-US" dirty="0"/>
              <a:t>:  VPN,  </a:t>
            </a:r>
            <a:r>
              <a:rPr lang="en-US" u="sng" dirty="0"/>
              <a:t>Output</a:t>
            </a:r>
            <a:r>
              <a:rPr lang="en-US" dirty="0"/>
              <a:t>:  PPN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TLB Hit:</a:t>
            </a:r>
            <a:r>
              <a:rPr lang="en-US" dirty="0"/>
              <a:t>  Fetch translation, return PPN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TLB Miss:</a:t>
            </a:r>
            <a:r>
              <a:rPr lang="en-US" dirty="0"/>
              <a:t>  Check page table (in memory)</a:t>
            </a:r>
          </a:p>
          <a:p>
            <a:pPr lvl="2"/>
            <a:r>
              <a:rPr lang="en-US" i="1" dirty="0">
                <a:solidFill>
                  <a:srgbClr val="FF0000"/>
                </a:solidFill>
              </a:rPr>
              <a:t>Page Table Hit:</a:t>
            </a:r>
            <a:r>
              <a:rPr lang="en-US" dirty="0"/>
              <a:t>  Load page table entry into TLB</a:t>
            </a:r>
          </a:p>
          <a:p>
            <a:pPr lvl="2"/>
            <a:r>
              <a:rPr lang="en-US" i="1" dirty="0">
                <a:solidFill>
                  <a:srgbClr val="FF0000"/>
                </a:solidFill>
              </a:rPr>
              <a:t>Page Fault:</a:t>
            </a:r>
            <a:r>
              <a:rPr lang="en-US" dirty="0"/>
              <a:t>  Fetch page from disk to memory, update </a:t>
            </a:r>
            <a:br>
              <a:rPr lang="en-US" dirty="0"/>
            </a:br>
            <a:r>
              <a:rPr lang="en-US" dirty="0"/>
              <a:t>corresponding page table entry, then load entry into TLB</a:t>
            </a:r>
          </a:p>
          <a:p>
            <a:pPr marL="514350" indent="-514350">
              <a:buSzPct val="100000"/>
              <a:buFont typeface="+mj-lt"/>
              <a:buAutoNum type="arabicParenR"/>
            </a:pPr>
            <a:r>
              <a:rPr lang="en-US" dirty="0"/>
              <a:t>Check cache</a:t>
            </a:r>
          </a:p>
          <a:p>
            <a:pPr lvl="1"/>
            <a:r>
              <a:rPr lang="en-US" u="sng" dirty="0"/>
              <a:t>Input</a:t>
            </a:r>
            <a:r>
              <a:rPr lang="en-US" dirty="0"/>
              <a:t>:  physical address,  </a:t>
            </a:r>
            <a:r>
              <a:rPr lang="en-US" u="sng" dirty="0"/>
              <a:t>Output</a:t>
            </a:r>
            <a:r>
              <a:rPr lang="en-US" dirty="0"/>
              <a:t>:  data</a:t>
            </a:r>
            <a:endParaRPr lang="en-US" i="1" dirty="0"/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Cache Hit: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/>
              <a:t>Return data value to processor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Cache Miss: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/>
              <a:t>Fetch data value from memory, store it in cache, return it to processor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570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2500" name="Rectangle 4"/>
          <p:cNvSpPr>
            <a:spLocks noGrp="1" noChangeArrowheads="1"/>
          </p:cNvSpPr>
          <p:nvPr>
            <p:ph type="title"/>
          </p:nvPr>
        </p:nvSpPr>
        <p:spPr>
          <a:xfrm>
            <a:off x="356616" y="438912"/>
            <a:ext cx="8403336" cy="758952"/>
          </a:xfrm>
          <a:noFill/>
          <a:ln/>
        </p:spPr>
        <p:txBody>
          <a:bodyPr lIns="90488" tIns="44450" rIns="90488" bIns="44450"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ko-KR" dirty="0">
                <a:ea typeface="굴림" charset="-127"/>
                <a:cs typeface="Calibri" panose="020F0502020204030204" pitchFamily="34" charset="0"/>
              </a:rPr>
              <a:t>Address Translation</a:t>
            </a:r>
            <a:endParaRPr lang="en-US" altLang="ko-KR" sz="4000" dirty="0">
              <a:ea typeface="굴림" charset="-127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9</a:t>
            </a:fld>
            <a:endParaRPr lang="en-US"/>
          </a:p>
        </p:txBody>
      </p:sp>
      <p:sp>
        <p:nvSpPr>
          <p:cNvPr id="1642501" name="Rectangle 5"/>
          <p:cNvSpPr>
            <a:spLocks noChangeArrowheads="1"/>
          </p:cNvSpPr>
          <p:nvPr/>
        </p:nvSpPr>
        <p:spPr bwMode="auto">
          <a:xfrm>
            <a:off x="3336798" y="1348239"/>
            <a:ext cx="2469395" cy="430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0" rIns="90488" bIns="0">
            <a:prstTxWarp prst="textNoShape">
              <a:avLst/>
            </a:prstTxWarp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ko-KR" sz="2800" b="1" dirty="0">
                <a:solidFill>
                  <a:srgbClr val="00B050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Virtual Address</a:t>
            </a:r>
          </a:p>
        </p:txBody>
      </p:sp>
      <p:sp>
        <p:nvSpPr>
          <p:cNvPr id="1642502" name="Rectangle 6"/>
          <p:cNvSpPr>
            <a:spLocks noChangeArrowheads="1"/>
          </p:cNvSpPr>
          <p:nvPr/>
        </p:nvSpPr>
        <p:spPr bwMode="auto">
          <a:xfrm>
            <a:off x="3657600" y="2011680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TLB Lookup</a:t>
            </a:r>
          </a:p>
        </p:txBody>
      </p:sp>
      <p:sp>
        <p:nvSpPr>
          <p:cNvPr id="1642503" name="Rectangle 7" descr="90%"/>
          <p:cNvSpPr>
            <a:spLocks noChangeArrowheads="1"/>
          </p:cNvSpPr>
          <p:nvPr/>
        </p:nvSpPr>
        <p:spPr bwMode="auto">
          <a:xfrm>
            <a:off x="1645920" y="3291840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Check the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Page Table</a:t>
            </a:r>
          </a:p>
        </p:txBody>
      </p:sp>
      <p:sp>
        <p:nvSpPr>
          <p:cNvPr id="1642504" name="Rectangle 8" descr="90%"/>
          <p:cNvSpPr>
            <a:spLocks noChangeArrowheads="1"/>
          </p:cNvSpPr>
          <p:nvPr/>
        </p:nvSpPr>
        <p:spPr bwMode="auto">
          <a:xfrm>
            <a:off x="2651760" y="4663440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Update 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TLB</a:t>
            </a:r>
          </a:p>
        </p:txBody>
      </p:sp>
      <p:sp>
        <p:nvSpPr>
          <p:cNvPr id="1642505" name="Rectangle 9"/>
          <p:cNvSpPr>
            <a:spLocks noChangeArrowheads="1"/>
          </p:cNvSpPr>
          <p:nvPr/>
        </p:nvSpPr>
        <p:spPr bwMode="auto">
          <a:xfrm>
            <a:off x="640080" y="4663440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i="1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Page Fault</a:t>
            </a:r>
            <a:endParaRPr lang="en-US" altLang="ko-KR" dirty="0">
              <a:latin typeface="Calibri" panose="020F0502020204030204" pitchFamily="34" charset="0"/>
              <a:ea typeface="굴림" charset="-127"/>
              <a:cs typeface="Calibri" panose="020F0502020204030204" pitchFamily="34" charset="0"/>
            </a:endParaRP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0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(OS loads page)</a:t>
            </a:r>
          </a:p>
        </p:txBody>
      </p:sp>
      <p:sp>
        <p:nvSpPr>
          <p:cNvPr id="1642506" name="Rectangle 10"/>
          <p:cNvSpPr>
            <a:spLocks noChangeArrowheads="1"/>
          </p:cNvSpPr>
          <p:nvPr/>
        </p:nvSpPr>
        <p:spPr bwMode="auto">
          <a:xfrm>
            <a:off x="5669280" y="3291840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Protection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Check</a:t>
            </a:r>
          </a:p>
        </p:txBody>
      </p:sp>
      <p:sp>
        <p:nvSpPr>
          <p:cNvPr id="1642507" name="Rectangle 11"/>
          <p:cNvSpPr>
            <a:spLocks noChangeArrowheads="1"/>
          </p:cNvSpPr>
          <p:nvPr/>
        </p:nvSpPr>
        <p:spPr bwMode="auto">
          <a:xfrm>
            <a:off x="6675120" y="4663440"/>
            <a:ext cx="1828800" cy="7315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800" b="1" dirty="0">
                <a:solidFill>
                  <a:srgbClr val="C00000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Physical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800" b="1" dirty="0">
                <a:solidFill>
                  <a:srgbClr val="C00000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Address</a:t>
            </a:r>
          </a:p>
        </p:txBody>
      </p:sp>
      <p:sp>
        <p:nvSpPr>
          <p:cNvPr id="1642508" name="Line 12"/>
          <p:cNvSpPr>
            <a:spLocks noChangeShapeType="1"/>
          </p:cNvSpPr>
          <p:nvPr/>
        </p:nvSpPr>
        <p:spPr bwMode="auto">
          <a:xfrm>
            <a:off x="4572000" y="1737360"/>
            <a:ext cx="0" cy="27432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42511" name="Rectangle 15"/>
          <p:cNvSpPr>
            <a:spLocks noChangeArrowheads="1"/>
          </p:cNvSpPr>
          <p:nvPr/>
        </p:nvSpPr>
        <p:spPr bwMode="auto">
          <a:xfrm>
            <a:off x="2450118" y="2651760"/>
            <a:ext cx="1093249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TLB Miss</a:t>
            </a:r>
          </a:p>
        </p:txBody>
      </p:sp>
      <p:sp>
        <p:nvSpPr>
          <p:cNvPr id="1642512" name="Rectangle 16"/>
          <p:cNvSpPr>
            <a:spLocks noChangeArrowheads="1"/>
          </p:cNvSpPr>
          <p:nvPr/>
        </p:nvSpPr>
        <p:spPr bwMode="auto">
          <a:xfrm>
            <a:off x="5779391" y="2651760"/>
            <a:ext cx="91852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TLB Hit</a:t>
            </a:r>
          </a:p>
        </p:txBody>
      </p:sp>
      <p:sp>
        <p:nvSpPr>
          <p:cNvPr id="1642515" name="Rectangle 19"/>
          <p:cNvSpPr>
            <a:spLocks noChangeArrowheads="1"/>
          </p:cNvSpPr>
          <p:nvPr/>
        </p:nvSpPr>
        <p:spPr bwMode="auto">
          <a:xfrm>
            <a:off x="502920" y="4142232"/>
            <a:ext cx="1103060" cy="5883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Page not</a:t>
            </a:r>
          </a:p>
          <a:p>
            <a:pPr algn="r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in Mem</a:t>
            </a:r>
          </a:p>
        </p:txBody>
      </p:sp>
      <p:sp>
        <p:nvSpPr>
          <p:cNvPr id="1642518" name="Rectangle 22"/>
          <p:cNvSpPr>
            <a:spLocks noChangeArrowheads="1"/>
          </p:cNvSpPr>
          <p:nvPr/>
        </p:nvSpPr>
        <p:spPr bwMode="auto">
          <a:xfrm>
            <a:off x="4663440" y="4142232"/>
            <a:ext cx="937758" cy="5883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Access</a:t>
            </a:r>
          </a:p>
          <a:p>
            <a:pPr algn="r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Denied</a:t>
            </a:r>
          </a:p>
        </p:txBody>
      </p:sp>
      <p:sp>
        <p:nvSpPr>
          <p:cNvPr id="1642519" name="Rectangle 23"/>
          <p:cNvSpPr>
            <a:spLocks noChangeArrowheads="1"/>
          </p:cNvSpPr>
          <p:nvPr/>
        </p:nvSpPr>
        <p:spPr bwMode="auto">
          <a:xfrm>
            <a:off x="7589520" y="4142232"/>
            <a:ext cx="1222772" cy="5883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Access </a:t>
            </a:r>
          </a:p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Permitted</a:t>
            </a:r>
          </a:p>
        </p:txBody>
      </p:sp>
      <p:sp>
        <p:nvSpPr>
          <p:cNvPr id="1642520" name="Rectangle 24"/>
          <p:cNvSpPr>
            <a:spLocks noChangeArrowheads="1"/>
          </p:cNvSpPr>
          <p:nvPr/>
        </p:nvSpPr>
        <p:spPr bwMode="auto">
          <a:xfrm>
            <a:off x="4663440" y="4663440"/>
            <a:ext cx="1828800" cy="7315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45720" rIns="0" bIns="0" anchor="ctr" anchorCtr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i="1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Protection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en-US" altLang="ko-KR" sz="2400" i="1" dirty="0"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Fault</a:t>
            </a:r>
          </a:p>
        </p:txBody>
      </p:sp>
      <p:sp>
        <p:nvSpPr>
          <p:cNvPr id="1642525" name="Line 29"/>
          <p:cNvSpPr>
            <a:spLocks noChangeShapeType="1"/>
          </p:cNvSpPr>
          <p:nvPr/>
        </p:nvSpPr>
        <p:spPr bwMode="auto">
          <a:xfrm flipH="1">
            <a:off x="5577840" y="5394960"/>
            <a:ext cx="0" cy="41148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42526" name="Text Box 30"/>
          <p:cNvSpPr txBox="1">
            <a:spLocks noChangeArrowheads="1"/>
          </p:cNvSpPr>
          <p:nvPr/>
        </p:nvSpPr>
        <p:spPr bwMode="auto">
          <a:xfrm>
            <a:off x="4663440" y="5715000"/>
            <a:ext cx="1828800" cy="46634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altLang="ko-KR" sz="2400" dirty="0">
                <a:latin typeface="Courier New" panose="02070309020205020404" pitchFamily="49" charset="0"/>
                <a:ea typeface="굴림" charset="-127"/>
                <a:cs typeface="Courier New" panose="02070309020205020404" pitchFamily="49" charset="0"/>
              </a:rPr>
              <a:t>SIGSEGV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560320" y="2743200"/>
            <a:ext cx="4023360" cy="548640"/>
            <a:chOff x="2560320" y="2519164"/>
            <a:chExt cx="4023360" cy="548640"/>
          </a:xfrm>
        </p:grpSpPr>
        <p:sp>
          <p:nvSpPr>
            <p:cNvPr id="35" name="Line 12"/>
            <p:cNvSpPr>
              <a:spLocks noChangeShapeType="1"/>
            </p:cNvSpPr>
            <p:nvPr/>
          </p:nvSpPr>
          <p:spPr bwMode="auto">
            <a:xfrm>
              <a:off x="4572000" y="2519164"/>
              <a:ext cx="0" cy="2743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4" name="Elbow Connector 3"/>
            <p:cNvCxnSpPr/>
            <p:nvPr/>
          </p:nvCxnSpPr>
          <p:spPr>
            <a:xfrm>
              <a:off x="4572000" y="2793484"/>
              <a:ext cx="2011680" cy="27432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Elbow Connector 38"/>
            <p:cNvCxnSpPr/>
            <p:nvPr/>
          </p:nvCxnSpPr>
          <p:spPr>
            <a:xfrm flipH="1">
              <a:off x="2560320" y="2793484"/>
              <a:ext cx="2011680" cy="274320"/>
            </a:xfrm>
            <a:prstGeom prst="bentConnector3">
              <a:avLst>
                <a:gd name="adj1" fmla="val 99975"/>
              </a:avLst>
            </a:prstGeom>
            <a:ln w="44450">
              <a:solidFill>
                <a:schemeClr val="tx1"/>
              </a:solidFill>
              <a:prstDash val="soli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565150" y="4142232"/>
            <a:ext cx="987451" cy="58836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Page </a:t>
            </a:r>
          </a:p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in Mem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554480" y="4023360"/>
            <a:ext cx="2011680" cy="640080"/>
            <a:chOff x="1554480" y="3973060"/>
            <a:chExt cx="2011680" cy="640080"/>
          </a:xfrm>
        </p:grpSpPr>
        <p:sp>
          <p:nvSpPr>
            <p:cNvPr id="41" name="Line 12"/>
            <p:cNvSpPr>
              <a:spLocks noChangeShapeType="1"/>
            </p:cNvSpPr>
            <p:nvPr/>
          </p:nvSpPr>
          <p:spPr bwMode="auto">
            <a:xfrm>
              <a:off x="2560320" y="3973060"/>
              <a:ext cx="0" cy="2743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43" name="Elbow Connector 42"/>
            <p:cNvCxnSpPr/>
            <p:nvPr/>
          </p:nvCxnSpPr>
          <p:spPr>
            <a:xfrm flipH="1">
              <a:off x="155448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lbow Connector 44"/>
            <p:cNvCxnSpPr/>
            <p:nvPr/>
          </p:nvCxnSpPr>
          <p:spPr>
            <a:xfrm>
              <a:off x="256032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5577840" y="4023360"/>
            <a:ext cx="2011680" cy="640080"/>
            <a:chOff x="5577840" y="3973060"/>
            <a:chExt cx="2011680" cy="640080"/>
          </a:xfrm>
        </p:grpSpPr>
        <p:sp>
          <p:nvSpPr>
            <p:cNvPr id="40" name="Line 12"/>
            <p:cNvSpPr>
              <a:spLocks noChangeShapeType="1"/>
            </p:cNvSpPr>
            <p:nvPr/>
          </p:nvSpPr>
          <p:spPr bwMode="auto">
            <a:xfrm>
              <a:off x="6584689" y="3973060"/>
              <a:ext cx="0" cy="2743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44" name="Elbow Connector 43"/>
            <p:cNvCxnSpPr/>
            <p:nvPr/>
          </p:nvCxnSpPr>
          <p:spPr>
            <a:xfrm flipH="1">
              <a:off x="557784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Elbow Connector 45"/>
            <p:cNvCxnSpPr/>
            <p:nvPr/>
          </p:nvCxnSpPr>
          <p:spPr>
            <a:xfrm>
              <a:off x="658368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6675120" y="5715000"/>
            <a:ext cx="18288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Check cache</a:t>
            </a:r>
          </a:p>
        </p:txBody>
      </p:sp>
      <p:sp>
        <p:nvSpPr>
          <p:cNvPr id="51" name="Line 29"/>
          <p:cNvSpPr>
            <a:spLocks noChangeShapeType="1"/>
          </p:cNvSpPr>
          <p:nvPr/>
        </p:nvSpPr>
        <p:spPr bwMode="auto">
          <a:xfrm flipH="1">
            <a:off x="7589520" y="5394960"/>
            <a:ext cx="0" cy="41148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Line 29"/>
          <p:cNvSpPr>
            <a:spLocks noChangeShapeType="1"/>
          </p:cNvSpPr>
          <p:nvPr/>
        </p:nvSpPr>
        <p:spPr bwMode="auto">
          <a:xfrm flipH="1">
            <a:off x="1554480" y="5394960"/>
            <a:ext cx="0" cy="411480"/>
          </a:xfrm>
          <a:prstGeom prst="line">
            <a:avLst/>
          </a:prstGeom>
          <a:noFill/>
          <a:ln w="6985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Line 29"/>
          <p:cNvSpPr>
            <a:spLocks noChangeShapeType="1"/>
          </p:cNvSpPr>
          <p:nvPr/>
        </p:nvSpPr>
        <p:spPr bwMode="auto">
          <a:xfrm flipH="1">
            <a:off x="3566160" y="5394960"/>
            <a:ext cx="0" cy="41148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40080" y="5715000"/>
            <a:ext cx="18288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Find in Disk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647244" y="5715000"/>
            <a:ext cx="18288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Find in Mem</a:t>
            </a:r>
          </a:p>
        </p:txBody>
      </p:sp>
      <p:sp>
        <p:nvSpPr>
          <p:cNvPr id="48" name="Line 29"/>
          <p:cNvSpPr>
            <a:spLocks noChangeShapeType="1"/>
          </p:cNvSpPr>
          <p:nvPr/>
        </p:nvSpPr>
        <p:spPr bwMode="auto">
          <a:xfrm flipH="1">
            <a:off x="3566160" y="6080760"/>
            <a:ext cx="0" cy="36576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" name="Elbow Connector 4"/>
          <p:cNvCxnSpPr/>
          <p:nvPr/>
        </p:nvCxnSpPr>
        <p:spPr>
          <a:xfrm rot="5400000" flipH="1" flipV="1">
            <a:off x="3794256" y="4581780"/>
            <a:ext cx="2651760" cy="1097280"/>
          </a:xfrm>
          <a:prstGeom prst="bentConnector2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E8E2A762-0BCE-4B60-82F9-519B4588967E}"/>
              </a:ext>
            </a:extLst>
          </p:cNvPr>
          <p:cNvCxnSpPr/>
          <p:nvPr/>
        </p:nvCxnSpPr>
        <p:spPr>
          <a:xfrm>
            <a:off x="3566160" y="6446520"/>
            <a:ext cx="100584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D5C136BA-2D19-46D4-A76D-75568A5203F8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2374438" y="5257800"/>
            <a:ext cx="365760" cy="2011680"/>
          </a:xfrm>
          <a:prstGeom prst="bentConnector4">
            <a:avLst>
              <a:gd name="adj1" fmla="val 100537"/>
              <a:gd name="adj2" fmla="val 50000"/>
            </a:avLst>
          </a:prstGeom>
          <a:noFill/>
          <a:ln w="698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81BAC55-8FDC-4205-A3E9-49D985E20380}"/>
              </a:ext>
            </a:extLst>
          </p:cNvPr>
          <p:cNvGrpSpPr/>
          <p:nvPr/>
        </p:nvGrpSpPr>
        <p:grpSpPr>
          <a:xfrm>
            <a:off x="6583680" y="6080759"/>
            <a:ext cx="2011680" cy="640080"/>
            <a:chOff x="5577840" y="3973060"/>
            <a:chExt cx="2011680" cy="640080"/>
          </a:xfrm>
        </p:grpSpPr>
        <p:sp>
          <p:nvSpPr>
            <p:cNvPr id="56" name="Line 12">
              <a:extLst>
                <a:ext uri="{FF2B5EF4-FFF2-40B4-BE49-F238E27FC236}">
                  <a16:creationId xmlns:a16="http://schemas.microsoft.com/office/drawing/2014/main" id="{0D95886D-427D-40F0-BFD1-947AE8B3BB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84689" y="3973060"/>
              <a:ext cx="0" cy="2743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57" name="Elbow Connector 43">
              <a:extLst>
                <a:ext uri="{FF2B5EF4-FFF2-40B4-BE49-F238E27FC236}">
                  <a16:creationId xmlns:a16="http://schemas.microsoft.com/office/drawing/2014/main" id="{2877408F-A956-4A58-A5BE-0A96D82482C8}"/>
                </a:ext>
              </a:extLst>
            </p:cNvPr>
            <p:cNvCxnSpPr/>
            <p:nvPr/>
          </p:nvCxnSpPr>
          <p:spPr>
            <a:xfrm flipH="1">
              <a:off x="557784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Elbow Connector 45">
              <a:extLst>
                <a:ext uri="{FF2B5EF4-FFF2-40B4-BE49-F238E27FC236}">
                  <a16:creationId xmlns:a16="http://schemas.microsoft.com/office/drawing/2014/main" id="{A77B6F8B-4595-4E3F-BC6C-4BB280A04FC2}"/>
                </a:ext>
              </a:extLst>
            </p:cNvPr>
            <p:cNvCxnSpPr/>
            <p:nvPr/>
          </p:nvCxnSpPr>
          <p:spPr>
            <a:xfrm>
              <a:off x="6583680" y="4247380"/>
              <a:ext cx="1005840" cy="365760"/>
            </a:xfrm>
            <a:prstGeom prst="bentConnector3">
              <a:avLst>
                <a:gd name="adj1" fmla="val 99975"/>
              </a:avLst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Rectangle 16">
            <a:extLst>
              <a:ext uri="{FF2B5EF4-FFF2-40B4-BE49-F238E27FC236}">
                <a16:creationId xmlns:a16="http://schemas.microsoft.com/office/drawing/2014/main" id="{33A0DAA1-82D9-46AF-ACDA-2B57D8491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8160" y="6019146"/>
            <a:ext cx="48891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Hit</a:t>
            </a:r>
          </a:p>
        </p:txBody>
      </p:sp>
      <p:sp>
        <p:nvSpPr>
          <p:cNvPr id="60" name="Rectangle 16">
            <a:extLst>
              <a:ext uri="{FF2B5EF4-FFF2-40B4-BE49-F238E27FC236}">
                <a16:creationId xmlns:a16="http://schemas.microsoft.com/office/drawing/2014/main" id="{D27ED3FC-4A23-40AA-AD0D-CB9840FF8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2240" y="6035040"/>
            <a:ext cx="66043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i="1" dirty="0">
                <a:solidFill>
                  <a:srgbClr val="4B2A85"/>
                </a:solidFill>
                <a:latin typeface="Calibri" panose="020F0502020204030204" pitchFamily="34" charset="0"/>
                <a:ea typeface="굴림" charset="-127"/>
                <a:cs typeface="Calibri" panose="020F0502020204030204" pitchFamily="34" charset="0"/>
              </a:rPr>
              <a:t>Miss</a:t>
            </a:r>
          </a:p>
        </p:txBody>
      </p:sp>
    </p:spTree>
    <p:extLst>
      <p:ext uri="{BB962C8B-B14F-4D97-AF65-F5344CB8AC3E}">
        <p14:creationId xmlns:p14="http://schemas.microsoft.com/office/powerpoint/2010/main" val="809701324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6679</TotalTime>
  <Words>3020</Words>
  <Application>Microsoft Macintosh PowerPoint</Application>
  <PresentationFormat>On-screen Show (4:3)</PresentationFormat>
  <Paragraphs>1299</Paragraphs>
  <Slides>29</Slides>
  <Notes>21</Notes>
  <HiddenSlides>1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41" baseType="lpstr">
      <vt:lpstr>Anonymous Pro</vt:lpstr>
      <vt:lpstr>Arial</vt:lpstr>
      <vt:lpstr>Arial Narrow</vt:lpstr>
      <vt:lpstr>Calibri</vt:lpstr>
      <vt:lpstr>Cambria Math</vt:lpstr>
      <vt:lpstr>CMU Serif</vt:lpstr>
      <vt:lpstr>Courier New</vt:lpstr>
      <vt:lpstr>Lato</vt:lpstr>
      <vt:lpstr>Roboto Regular</vt:lpstr>
      <vt:lpstr>Times New Roman</vt:lpstr>
      <vt:lpstr>Wingdings</vt:lpstr>
      <vt:lpstr>UWTheme-351-Au18</vt:lpstr>
      <vt:lpstr>Virtual Memory III</vt:lpstr>
      <vt:lpstr>Address Translation:  Page Hit</vt:lpstr>
      <vt:lpstr>Address Translation:  Page Fault</vt:lpstr>
      <vt:lpstr>Hmm… Translation Sounds Slow</vt:lpstr>
      <vt:lpstr>Speeding up Translation with a TLB</vt:lpstr>
      <vt:lpstr>TLB Hit</vt:lpstr>
      <vt:lpstr>TLB Miss</vt:lpstr>
      <vt:lpstr>Fetching Data on a Memory Read</vt:lpstr>
      <vt:lpstr>Address Translation</vt:lpstr>
      <vt:lpstr>Address Manipulation</vt:lpstr>
      <vt:lpstr>Context Switching Revisited</vt:lpstr>
      <vt:lpstr>Summary of Address Translation Symbols</vt:lpstr>
      <vt:lpstr>Address Translation</vt:lpstr>
      <vt:lpstr>Simple Memory System Example (small)</vt:lpstr>
      <vt:lpstr>Simple Memory System:  Page Table</vt:lpstr>
      <vt:lpstr>Simple Memory System:  TLB</vt:lpstr>
      <vt:lpstr>Simple Memory System:  Cache</vt:lpstr>
      <vt:lpstr>Current State of Memory System</vt:lpstr>
      <vt:lpstr>Memory Request Example #1</vt:lpstr>
      <vt:lpstr>Memory Request Example #2</vt:lpstr>
      <vt:lpstr>Memory Request Example #3</vt:lpstr>
      <vt:lpstr>Memory Request Example #4</vt:lpstr>
      <vt:lpstr>Memory Overview</vt:lpstr>
      <vt:lpstr>Practice VM Question</vt:lpstr>
      <vt:lpstr>Practice VM Question</vt:lpstr>
      <vt:lpstr>Practice VM Question</vt:lpstr>
      <vt:lpstr>Page Table Reality</vt:lpstr>
      <vt:lpstr>A Solution:  Multi-level Page Tables</vt:lpstr>
      <vt:lpstr>Multi-level Page Tables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 Memory III CSE 351 Autumn 2016</dc:title>
  <dc:creator>Justin Hsia</dc:creator>
  <cp:lastModifiedBy>Arrvindh Shriraman</cp:lastModifiedBy>
  <cp:revision>137</cp:revision>
  <cp:lastPrinted>2018-11-20T22:25:05Z</cp:lastPrinted>
  <dcterms:created xsi:type="dcterms:W3CDTF">2016-11-18T09:42:13Z</dcterms:created>
  <dcterms:modified xsi:type="dcterms:W3CDTF">2020-09-11T20:20:44Z</dcterms:modified>
</cp:coreProperties>
</file>