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notesSlides/notesSlide2.xml" ContentType="application/vnd.openxmlformats-officedocument.presentationml.notesSlide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notesSlides/notesSlide3.xml" ContentType="application/vnd.openxmlformats-officedocument.presentationml.notesSlide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notesSlides/notesSlide4.xml" ContentType="application/vnd.openxmlformats-officedocument.presentationml.notesSlide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notesSlides/notesSlide5.xml" ContentType="application/vnd.openxmlformats-officedocument.presentationml.notesSlide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notesSlides/notesSlide6.xml" ContentType="application/vnd.openxmlformats-officedocument.presentationml.notesSlide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notesSlides/notesSlide7.xml" ContentType="application/vnd.openxmlformats-officedocument.presentationml.notesSlide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notesSlides/notesSlide8.xml" ContentType="application/vnd.openxmlformats-officedocument.presentationml.notesSlide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</p:sldMasterIdLst>
  <p:notesMasterIdLst>
    <p:notesMasterId r:id="rId18"/>
  </p:notesMasterIdLst>
  <p:handoutMasterIdLst>
    <p:handoutMasterId r:id="rId19"/>
  </p:handoutMasterIdLst>
  <p:sldIdLst>
    <p:sldId id="299" r:id="rId2"/>
    <p:sldId id="294" r:id="rId3"/>
    <p:sldId id="290" r:id="rId4"/>
    <p:sldId id="291" r:id="rId5"/>
    <p:sldId id="292" r:id="rId6"/>
    <p:sldId id="288" r:id="rId7"/>
    <p:sldId id="287" r:id="rId8"/>
    <p:sldId id="289" r:id="rId9"/>
    <p:sldId id="262" r:id="rId10"/>
    <p:sldId id="263" r:id="rId11"/>
    <p:sldId id="264" r:id="rId12"/>
    <p:sldId id="265" r:id="rId13"/>
    <p:sldId id="266" r:id="rId14"/>
    <p:sldId id="283" r:id="rId15"/>
    <p:sldId id="284" r:id="rId16"/>
    <p:sldId id="33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2A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5" autoAdjust="0"/>
    <p:restoredTop sz="92275" autoAdjust="0"/>
  </p:normalViewPr>
  <p:slideViewPr>
    <p:cSldViewPr snapToGrid="0">
      <p:cViewPr varScale="1">
        <p:scale>
          <a:sx n="114" d="100"/>
          <a:sy n="114" d="100"/>
        </p:scale>
        <p:origin x="131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91FFB1-F758-4728-8D78-4C424FB5B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205211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A5C75A-6A06-4608-900C-CFA238C84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80184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2" name="Header Placeholder 1"/>
          <p:cNvSpPr>
            <a:spLocks noGrp="1"/>
          </p:cNvSpPr>
          <p:nvPr>
            <p:ph type="hdr" sz="quarter" idx="10"/>
          </p:nvPr>
        </p:nvSpPr>
        <p:spPr>
          <a:xfrm>
            <a:off x="0" y="1"/>
            <a:ext cx="3962399" cy="34409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7424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Call this the “reachability graph.”</a:t>
            </a:r>
          </a:p>
          <a:p>
            <a:r>
              <a:rPr lang="en-US" dirty="0"/>
              <a:t>Specifically: an edge p</a:t>
            </a:r>
            <a:r>
              <a:rPr lang="en-US" baseline="0" dirty="0"/>
              <a:t> -&gt; q means that some location in block p points to some location in block q.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62D05B-7092-47BD-9C13-F0337E5C71AF}" type="slidenum">
              <a:rPr lang="en-US" smtClean="0"/>
              <a:t>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0013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542013" y="551877"/>
            <a:ext cx="6505092" cy="272858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79872" y="3470166"/>
            <a:ext cx="7027172" cy="328661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Pretty major</a:t>
            </a:r>
            <a:r>
              <a:rPr lang="en-US" baseline="0" dirty="0"/>
              <a:t> assumptions in C, but not so much in other languages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9118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1542013" y="551877"/>
            <a:ext cx="6505092" cy="272858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655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79872" y="3470166"/>
            <a:ext cx="7027172" cy="328661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When out of space,</a:t>
            </a:r>
            <a:r>
              <a:rPr lang="en-US" baseline="0" dirty="0"/>
              <a:t> </a:t>
            </a:r>
            <a:r>
              <a:rPr lang="en-US" i="1" baseline="0" dirty="0"/>
              <a:t>or</a:t>
            </a:r>
            <a:r>
              <a:rPr lang="en-US" baseline="0" dirty="0"/>
              <a:t> when you periodically decide to run the garbage collector…</a:t>
            </a:r>
          </a:p>
          <a:p>
            <a:r>
              <a:rPr lang="en-US" dirty="0"/>
              <a:t>Note that the arrows in this example denote memory references, not free list pointers!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7589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542013" y="551877"/>
            <a:ext cx="6505092" cy="272858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79872" y="3470166"/>
            <a:ext cx="7027172" cy="328661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GB" b="1" dirty="0">
                <a:latin typeface="Anonymous Pro" panose="02060609030202000504" pitchFamily="49" charset="0"/>
              </a:rPr>
              <a:t>b</a:t>
            </a:r>
            <a:r>
              <a:rPr lang="en-US" dirty="0"/>
              <a:t> is pointer that is used by application: first word in payload</a:t>
            </a:r>
          </a:p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1990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542013" y="551877"/>
            <a:ext cx="6505092" cy="272858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79872" y="3470166"/>
            <a:ext cx="7027172" cy="328661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mark() is called once on every root</a:t>
            </a:r>
            <a:r>
              <a:rPr lang="en-US" baseline="0" dirty="0"/>
              <a:t> node; sweep() is called just once for the entire heap.</a:t>
            </a:r>
            <a:endParaRPr lang="en-US" dirty="0"/>
          </a:p>
          <a:p>
            <a:r>
              <a:rPr lang="en-US" dirty="0"/>
              <a:t>Running times of these algorithms are proportional to the size of the</a:t>
            </a:r>
            <a:r>
              <a:rPr lang="en-US" baseline="0" dirty="0"/>
              <a:t> heap.</a:t>
            </a:r>
          </a:p>
          <a:p>
            <a:endParaRPr lang="en-US" dirty="0"/>
          </a:p>
          <a:p>
            <a:r>
              <a:rPr lang="en-US" dirty="0"/>
              <a:t>Stop</a:t>
            </a:r>
            <a:r>
              <a:rPr lang="en-US" baseline="0" dirty="0"/>
              <a:t> if marked block found because presumably all pointers in this block have already been checked.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0306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542013" y="551877"/>
            <a:ext cx="6505092" cy="272858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79872" y="3470166"/>
            <a:ext cx="7027172" cy="328661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mark() is called once on every root</a:t>
            </a:r>
            <a:r>
              <a:rPr lang="en-US" baseline="0"/>
              <a:t> node; sweep() is called just once for the entire heap.</a:t>
            </a:r>
            <a:endParaRPr lang="en-US"/>
          </a:p>
          <a:p>
            <a:r>
              <a:rPr lang="en-US"/>
              <a:t>Running times of these algorithms are proportional to the size of the</a:t>
            </a:r>
            <a:r>
              <a:rPr lang="en-US" baseline="0"/>
              <a:t> heap.</a:t>
            </a:r>
          </a:p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6901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 Box 1"/>
          <p:cNvSpPr txBox="1">
            <a:spLocks noChangeArrowheads="1"/>
          </p:cNvSpPr>
          <p:nvPr/>
        </p:nvSpPr>
        <p:spPr bwMode="auto">
          <a:xfrm>
            <a:off x="1542013" y="551877"/>
            <a:ext cx="6505092" cy="272858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675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79872" y="3470166"/>
            <a:ext cx="7027172" cy="328661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Textbook section 9.10.3 has a more detailed (but somewhat confusing) explanation of this.</a:t>
            </a:r>
          </a:p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286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039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794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533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768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028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247437"/>
            <a:ext cx="2150721" cy="169037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8407901" y="-2231"/>
            <a:ext cx="73609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CMPT 295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796801" y="-2231"/>
            <a:ext cx="155042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L23:  Memory Allocation</a:t>
            </a:r>
            <a:r>
              <a:rPr lang="en-US" sz="900" b="0" i="0" baseline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 III</a:t>
            </a:r>
            <a:endParaRPr lang="en-US" sz="900" b="0" i="0" dirty="0">
              <a:solidFill>
                <a:schemeClr val="bg1"/>
              </a:solidFill>
              <a:latin typeface="Roboto Regular" charset="0"/>
              <a:ea typeface="Roboto Regular" charset="0"/>
              <a:cs typeface="Roboto Regula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8611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2.png"/><Relationship Id="rId4" Type="http://schemas.openxmlformats.org/officeDocument/2006/relationships/hyperlink" Target="https://xkcd.com/825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22.xml"/><Relationship Id="rId2" Type="http://schemas.openxmlformats.org/officeDocument/2006/relationships/tags" Target="../tags/tag121.xml"/><Relationship Id="rId1" Type="http://schemas.openxmlformats.org/officeDocument/2006/relationships/tags" Target="../tags/tag120.xml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tags" Target="../tags/tag135.xml"/><Relationship Id="rId18" Type="http://schemas.openxmlformats.org/officeDocument/2006/relationships/tags" Target="../tags/tag140.xml"/><Relationship Id="rId26" Type="http://schemas.openxmlformats.org/officeDocument/2006/relationships/tags" Target="../tags/tag148.xml"/><Relationship Id="rId39" Type="http://schemas.openxmlformats.org/officeDocument/2006/relationships/tags" Target="../tags/tag161.xml"/><Relationship Id="rId21" Type="http://schemas.openxmlformats.org/officeDocument/2006/relationships/tags" Target="../tags/tag143.xml"/><Relationship Id="rId34" Type="http://schemas.openxmlformats.org/officeDocument/2006/relationships/tags" Target="../tags/tag156.xml"/><Relationship Id="rId42" Type="http://schemas.openxmlformats.org/officeDocument/2006/relationships/tags" Target="../tags/tag164.xml"/><Relationship Id="rId47" Type="http://schemas.openxmlformats.org/officeDocument/2006/relationships/tags" Target="../tags/tag169.xml"/><Relationship Id="rId50" Type="http://schemas.openxmlformats.org/officeDocument/2006/relationships/tags" Target="../tags/tag172.xml"/><Relationship Id="rId55" Type="http://schemas.openxmlformats.org/officeDocument/2006/relationships/slideLayout" Target="../slideLayouts/slideLayout2.xml"/><Relationship Id="rId7" Type="http://schemas.openxmlformats.org/officeDocument/2006/relationships/tags" Target="../tags/tag129.xml"/><Relationship Id="rId2" Type="http://schemas.openxmlformats.org/officeDocument/2006/relationships/tags" Target="../tags/tag124.xml"/><Relationship Id="rId16" Type="http://schemas.openxmlformats.org/officeDocument/2006/relationships/tags" Target="../tags/tag138.xml"/><Relationship Id="rId29" Type="http://schemas.openxmlformats.org/officeDocument/2006/relationships/tags" Target="../tags/tag151.xml"/><Relationship Id="rId11" Type="http://schemas.openxmlformats.org/officeDocument/2006/relationships/tags" Target="../tags/tag133.xml"/><Relationship Id="rId24" Type="http://schemas.openxmlformats.org/officeDocument/2006/relationships/tags" Target="../tags/tag146.xml"/><Relationship Id="rId32" Type="http://schemas.openxmlformats.org/officeDocument/2006/relationships/tags" Target="../tags/tag154.xml"/><Relationship Id="rId37" Type="http://schemas.openxmlformats.org/officeDocument/2006/relationships/tags" Target="../tags/tag159.xml"/><Relationship Id="rId40" Type="http://schemas.openxmlformats.org/officeDocument/2006/relationships/tags" Target="../tags/tag162.xml"/><Relationship Id="rId45" Type="http://schemas.openxmlformats.org/officeDocument/2006/relationships/tags" Target="../tags/tag167.xml"/><Relationship Id="rId53" Type="http://schemas.openxmlformats.org/officeDocument/2006/relationships/tags" Target="../tags/tag175.xml"/><Relationship Id="rId5" Type="http://schemas.openxmlformats.org/officeDocument/2006/relationships/tags" Target="../tags/tag127.xml"/><Relationship Id="rId10" Type="http://schemas.openxmlformats.org/officeDocument/2006/relationships/tags" Target="../tags/tag132.xml"/><Relationship Id="rId19" Type="http://schemas.openxmlformats.org/officeDocument/2006/relationships/tags" Target="../tags/tag141.xml"/><Relationship Id="rId31" Type="http://schemas.openxmlformats.org/officeDocument/2006/relationships/tags" Target="../tags/tag153.xml"/><Relationship Id="rId44" Type="http://schemas.openxmlformats.org/officeDocument/2006/relationships/tags" Target="../tags/tag166.xml"/><Relationship Id="rId52" Type="http://schemas.openxmlformats.org/officeDocument/2006/relationships/tags" Target="../tags/tag174.xml"/><Relationship Id="rId4" Type="http://schemas.openxmlformats.org/officeDocument/2006/relationships/tags" Target="../tags/tag126.xml"/><Relationship Id="rId9" Type="http://schemas.openxmlformats.org/officeDocument/2006/relationships/tags" Target="../tags/tag131.xml"/><Relationship Id="rId14" Type="http://schemas.openxmlformats.org/officeDocument/2006/relationships/tags" Target="../tags/tag136.xml"/><Relationship Id="rId22" Type="http://schemas.openxmlformats.org/officeDocument/2006/relationships/tags" Target="../tags/tag144.xml"/><Relationship Id="rId27" Type="http://schemas.openxmlformats.org/officeDocument/2006/relationships/tags" Target="../tags/tag149.xml"/><Relationship Id="rId30" Type="http://schemas.openxmlformats.org/officeDocument/2006/relationships/tags" Target="../tags/tag152.xml"/><Relationship Id="rId35" Type="http://schemas.openxmlformats.org/officeDocument/2006/relationships/tags" Target="../tags/tag157.xml"/><Relationship Id="rId43" Type="http://schemas.openxmlformats.org/officeDocument/2006/relationships/tags" Target="../tags/tag165.xml"/><Relationship Id="rId48" Type="http://schemas.openxmlformats.org/officeDocument/2006/relationships/tags" Target="../tags/tag170.xml"/><Relationship Id="rId56" Type="http://schemas.openxmlformats.org/officeDocument/2006/relationships/notesSlide" Target="../notesSlides/notesSlide6.xml"/><Relationship Id="rId8" Type="http://schemas.openxmlformats.org/officeDocument/2006/relationships/tags" Target="../tags/tag130.xml"/><Relationship Id="rId51" Type="http://schemas.openxmlformats.org/officeDocument/2006/relationships/tags" Target="../tags/tag173.xml"/><Relationship Id="rId3" Type="http://schemas.openxmlformats.org/officeDocument/2006/relationships/tags" Target="../tags/tag125.xml"/><Relationship Id="rId12" Type="http://schemas.openxmlformats.org/officeDocument/2006/relationships/tags" Target="../tags/tag134.xml"/><Relationship Id="rId17" Type="http://schemas.openxmlformats.org/officeDocument/2006/relationships/tags" Target="../tags/tag139.xml"/><Relationship Id="rId25" Type="http://schemas.openxmlformats.org/officeDocument/2006/relationships/tags" Target="../tags/tag147.xml"/><Relationship Id="rId33" Type="http://schemas.openxmlformats.org/officeDocument/2006/relationships/tags" Target="../tags/tag155.xml"/><Relationship Id="rId38" Type="http://schemas.openxmlformats.org/officeDocument/2006/relationships/tags" Target="../tags/tag160.xml"/><Relationship Id="rId46" Type="http://schemas.openxmlformats.org/officeDocument/2006/relationships/tags" Target="../tags/tag168.xml"/><Relationship Id="rId20" Type="http://schemas.openxmlformats.org/officeDocument/2006/relationships/tags" Target="../tags/tag142.xml"/><Relationship Id="rId41" Type="http://schemas.openxmlformats.org/officeDocument/2006/relationships/tags" Target="../tags/tag163.xml"/><Relationship Id="rId54" Type="http://schemas.openxmlformats.org/officeDocument/2006/relationships/tags" Target="../tags/tag176.xml"/><Relationship Id="rId1" Type="http://schemas.openxmlformats.org/officeDocument/2006/relationships/tags" Target="../tags/tag123.xml"/><Relationship Id="rId6" Type="http://schemas.openxmlformats.org/officeDocument/2006/relationships/tags" Target="../tags/tag128.xml"/><Relationship Id="rId15" Type="http://schemas.openxmlformats.org/officeDocument/2006/relationships/tags" Target="../tags/tag137.xml"/><Relationship Id="rId23" Type="http://schemas.openxmlformats.org/officeDocument/2006/relationships/tags" Target="../tags/tag145.xml"/><Relationship Id="rId28" Type="http://schemas.openxmlformats.org/officeDocument/2006/relationships/tags" Target="../tags/tag150.xml"/><Relationship Id="rId36" Type="http://schemas.openxmlformats.org/officeDocument/2006/relationships/tags" Target="../tags/tag158.xml"/><Relationship Id="rId49" Type="http://schemas.openxmlformats.org/officeDocument/2006/relationships/tags" Target="../tags/tag171.xml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tags" Target="../tags/tag189.xml"/><Relationship Id="rId18" Type="http://schemas.openxmlformats.org/officeDocument/2006/relationships/tags" Target="../tags/tag194.xml"/><Relationship Id="rId26" Type="http://schemas.openxmlformats.org/officeDocument/2006/relationships/tags" Target="../tags/tag202.xml"/><Relationship Id="rId39" Type="http://schemas.openxmlformats.org/officeDocument/2006/relationships/tags" Target="../tags/tag215.xml"/><Relationship Id="rId21" Type="http://schemas.openxmlformats.org/officeDocument/2006/relationships/tags" Target="../tags/tag197.xml"/><Relationship Id="rId34" Type="http://schemas.openxmlformats.org/officeDocument/2006/relationships/tags" Target="../tags/tag210.xml"/><Relationship Id="rId42" Type="http://schemas.openxmlformats.org/officeDocument/2006/relationships/tags" Target="../tags/tag218.xml"/><Relationship Id="rId47" Type="http://schemas.openxmlformats.org/officeDocument/2006/relationships/tags" Target="../tags/tag223.xml"/><Relationship Id="rId50" Type="http://schemas.openxmlformats.org/officeDocument/2006/relationships/tags" Target="../tags/tag226.xml"/><Relationship Id="rId55" Type="http://schemas.openxmlformats.org/officeDocument/2006/relationships/tags" Target="../tags/tag231.xml"/><Relationship Id="rId7" Type="http://schemas.openxmlformats.org/officeDocument/2006/relationships/tags" Target="../tags/tag183.xml"/><Relationship Id="rId2" Type="http://schemas.openxmlformats.org/officeDocument/2006/relationships/tags" Target="../tags/tag178.xml"/><Relationship Id="rId16" Type="http://schemas.openxmlformats.org/officeDocument/2006/relationships/tags" Target="../tags/tag192.xml"/><Relationship Id="rId29" Type="http://schemas.openxmlformats.org/officeDocument/2006/relationships/tags" Target="../tags/tag205.xml"/><Relationship Id="rId11" Type="http://schemas.openxmlformats.org/officeDocument/2006/relationships/tags" Target="../tags/tag187.xml"/><Relationship Id="rId24" Type="http://schemas.openxmlformats.org/officeDocument/2006/relationships/tags" Target="../tags/tag200.xml"/><Relationship Id="rId32" Type="http://schemas.openxmlformats.org/officeDocument/2006/relationships/tags" Target="../tags/tag208.xml"/><Relationship Id="rId37" Type="http://schemas.openxmlformats.org/officeDocument/2006/relationships/tags" Target="../tags/tag213.xml"/><Relationship Id="rId40" Type="http://schemas.openxmlformats.org/officeDocument/2006/relationships/tags" Target="../tags/tag216.xml"/><Relationship Id="rId45" Type="http://schemas.openxmlformats.org/officeDocument/2006/relationships/tags" Target="../tags/tag221.xml"/><Relationship Id="rId53" Type="http://schemas.openxmlformats.org/officeDocument/2006/relationships/tags" Target="../tags/tag229.xml"/><Relationship Id="rId5" Type="http://schemas.openxmlformats.org/officeDocument/2006/relationships/tags" Target="../tags/tag181.xml"/><Relationship Id="rId19" Type="http://schemas.openxmlformats.org/officeDocument/2006/relationships/tags" Target="../tags/tag195.xml"/><Relationship Id="rId4" Type="http://schemas.openxmlformats.org/officeDocument/2006/relationships/tags" Target="../tags/tag180.xml"/><Relationship Id="rId9" Type="http://schemas.openxmlformats.org/officeDocument/2006/relationships/tags" Target="../tags/tag185.xml"/><Relationship Id="rId14" Type="http://schemas.openxmlformats.org/officeDocument/2006/relationships/tags" Target="../tags/tag190.xml"/><Relationship Id="rId22" Type="http://schemas.openxmlformats.org/officeDocument/2006/relationships/tags" Target="../tags/tag198.xml"/><Relationship Id="rId27" Type="http://schemas.openxmlformats.org/officeDocument/2006/relationships/tags" Target="../tags/tag203.xml"/><Relationship Id="rId30" Type="http://schemas.openxmlformats.org/officeDocument/2006/relationships/tags" Target="../tags/tag206.xml"/><Relationship Id="rId35" Type="http://schemas.openxmlformats.org/officeDocument/2006/relationships/tags" Target="../tags/tag211.xml"/><Relationship Id="rId43" Type="http://schemas.openxmlformats.org/officeDocument/2006/relationships/tags" Target="../tags/tag219.xml"/><Relationship Id="rId48" Type="http://schemas.openxmlformats.org/officeDocument/2006/relationships/tags" Target="../tags/tag224.xml"/><Relationship Id="rId56" Type="http://schemas.openxmlformats.org/officeDocument/2006/relationships/slideLayout" Target="../slideLayouts/slideLayout2.xml"/><Relationship Id="rId8" Type="http://schemas.openxmlformats.org/officeDocument/2006/relationships/tags" Target="../tags/tag184.xml"/><Relationship Id="rId51" Type="http://schemas.openxmlformats.org/officeDocument/2006/relationships/tags" Target="../tags/tag227.xml"/><Relationship Id="rId3" Type="http://schemas.openxmlformats.org/officeDocument/2006/relationships/tags" Target="../tags/tag179.xml"/><Relationship Id="rId12" Type="http://schemas.openxmlformats.org/officeDocument/2006/relationships/tags" Target="../tags/tag188.xml"/><Relationship Id="rId17" Type="http://schemas.openxmlformats.org/officeDocument/2006/relationships/tags" Target="../tags/tag193.xml"/><Relationship Id="rId25" Type="http://schemas.openxmlformats.org/officeDocument/2006/relationships/tags" Target="../tags/tag201.xml"/><Relationship Id="rId33" Type="http://schemas.openxmlformats.org/officeDocument/2006/relationships/tags" Target="../tags/tag209.xml"/><Relationship Id="rId38" Type="http://schemas.openxmlformats.org/officeDocument/2006/relationships/tags" Target="../tags/tag214.xml"/><Relationship Id="rId46" Type="http://schemas.openxmlformats.org/officeDocument/2006/relationships/tags" Target="../tags/tag222.xml"/><Relationship Id="rId20" Type="http://schemas.openxmlformats.org/officeDocument/2006/relationships/tags" Target="../tags/tag196.xml"/><Relationship Id="rId41" Type="http://schemas.openxmlformats.org/officeDocument/2006/relationships/tags" Target="../tags/tag217.xml"/><Relationship Id="rId54" Type="http://schemas.openxmlformats.org/officeDocument/2006/relationships/tags" Target="../tags/tag230.xml"/><Relationship Id="rId1" Type="http://schemas.openxmlformats.org/officeDocument/2006/relationships/tags" Target="../tags/tag177.xml"/><Relationship Id="rId6" Type="http://schemas.openxmlformats.org/officeDocument/2006/relationships/tags" Target="../tags/tag182.xml"/><Relationship Id="rId15" Type="http://schemas.openxmlformats.org/officeDocument/2006/relationships/tags" Target="../tags/tag191.xml"/><Relationship Id="rId23" Type="http://schemas.openxmlformats.org/officeDocument/2006/relationships/tags" Target="../tags/tag199.xml"/><Relationship Id="rId28" Type="http://schemas.openxmlformats.org/officeDocument/2006/relationships/tags" Target="../tags/tag204.xml"/><Relationship Id="rId36" Type="http://schemas.openxmlformats.org/officeDocument/2006/relationships/tags" Target="../tags/tag212.xml"/><Relationship Id="rId49" Type="http://schemas.openxmlformats.org/officeDocument/2006/relationships/tags" Target="../tags/tag225.xml"/><Relationship Id="rId57" Type="http://schemas.openxmlformats.org/officeDocument/2006/relationships/notesSlide" Target="../notesSlides/notesSlide7.xml"/><Relationship Id="rId10" Type="http://schemas.openxmlformats.org/officeDocument/2006/relationships/tags" Target="../tags/tag186.xml"/><Relationship Id="rId31" Type="http://schemas.openxmlformats.org/officeDocument/2006/relationships/tags" Target="../tags/tag207.xml"/><Relationship Id="rId44" Type="http://schemas.openxmlformats.org/officeDocument/2006/relationships/tags" Target="../tags/tag220.xml"/><Relationship Id="rId52" Type="http://schemas.openxmlformats.org/officeDocument/2006/relationships/tags" Target="../tags/tag228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239.xml"/><Relationship Id="rId13" Type="http://schemas.openxmlformats.org/officeDocument/2006/relationships/slideLayout" Target="../slideLayouts/slideLayout2.xml"/><Relationship Id="rId3" Type="http://schemas.openxmlformats.org/officeDocument/2006/relationships/tags" Target="../tags/tag234.xml"/><Relationship Id="rId7" Type="http://schemas.openxmlformats.org/officeDocument/2006/relationships/tags" Target="../tags/tag238.xml"/><Relationship Id="rId12" Type="http://schemas.openxmlformats.org/officeDocument/2006/relationships/tags" Target="../tags/tag243.xml"/><Relationship Id="rId2" Type="http://schemas.openxmlformats.org/officeDocument/2006/relationships/tags" Target="../tags/tag233.xml"/><Relationship Id="rId1" Type="http://schemas.openxmlformats.org/officeDocument/2006/relationships/tags" Target="../tags/tag232.xml"/><Relationship Id="rId6" Type="http://schemas.openxmlformats.org/officeDocument/2006/relationships/tags" Target="../tags/tag237.xml"/><Relationship Id="rId11" Type="http://schemas.openxmlformats.org/officeDocument/2006/relationships/tags" Target="../tags/tag242.xml"/><Relationship Id="rId5" Type="http://schemas.openxmlformats.org/officeDocument/2006/relationships/tags" Target="../tags/tag236.xml"/><Relationship Id="rId10" Type="http://schemas.openxmlformats.org/officeDocument/2006/relationships/tags" Target="../tags/tag241.xml"/><Relationship Id="rId4" Type="http://schemas.openxmlformats.org/officeDocument/2006/relationships/tags" Target="../tags/tag235.xml"/><Relationship Id="rId9" Type="http://schemas.openxmlformats.org/officeDocument/2006/relationships/tags" Target="../tags/tag240.xml"/><Relationship Id="rId14" Type="http://schemas.openxmlformats.org/officeDocument/2006/relationships/notesSlide" Target="../notesSlides/notesSlide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46.xml"/><Relationship Id="rId2" Type="http://schemas.openxmlformats.org/officeDocument/2006/relationships/tags" Target="../tags/tag245.xml"/><Relationship Id="rId1" Type="http://schemas.openxmlformats.org/officeDocument/2006/relationships/tags" Target="../tags/tag244.xml"/><Relationship Id="rId4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3" Type="http://schemas.openxmlformats.org/officeDocument/2006/relationships/tags" Target="../tags/tag259.xml"/><Relationship Id="rId18" Type="http://schemas.openxmlformats.org/officeDocument/2006/relationships/tags" Target="../tags/tag264.xml"/><Relationship Id="rId26" Type="http://schemas.openxmlformats.org/officeDocument/2006/relationships/tags" Target="../tags/tag272.xml"/><Relationship Id="rId21" Type="http://schemas.openxmlformats.org/officeDocument/2006/relationships/tags" Target="../tags/tag267.xml"/><Relationship Id="rId34" Type="http://schemas.openxmlformats.org/officeDocument/2006/relationships/tags" Target="../tags/tag280.xml"/><Relationship Id="rId7" Type="http://schemas.openxmlformats.org/officeDocument/2006/relationships/tags" Target="../tags/tag253.xml"/><Relationship Id="rId12" Type="http://schemas.openxmlformats.org/officeDocument/2006/relationships/tags" Target="../tags/tag258.xml"/><Relationship Id="rId17" Type="http://schemas.openxmlformats.org/officeDocument/2006/relationships/tags" Target="../tags/tag263.xml"/><Relationship Id="rId25" Type="http://schemas.openxmlformats.org/officeDocument/2006/relationships/tags" Target="../tags/tag271.xml"/><Relationship Id="rId33" Type="http://schemas.openxmlformats.org/officeDocument/2006/relationships/tags" Target="../tags/tag279.xml"/><Relationship Id="rId2" Type="http://schemas.openxmlformats.org/officeDocument/2006/relationships/tags" Target="../tags/tag248.xml"/><Relationship Id="rId16" Type="http://schemas.openxmlformats.org/officeDocument/2006/relationships/tags" Target="../tags/tag262.xml"/><Relationship Id="rId20" Type="http://schemas.openxmlformats.org/officeDocument/2006/relationships/tags" Target="../tags/tag266.xml"/><Relationship Id="rId29" Type="http://schemas.openxmlformats.org/officeDocument/2006/relationships/tags" Target="../tags/tag275.xml"/><Relationship Id="rId1" Type="http://schemas.openxmlformats.org/officeDocument/2006/relationships/tags" Target="../tags/tag247.xml"/><Relationship Id="rId6" Type="http://schemas.openxmlformats.org/officeDocument/2006/relationships/tags" Target="../tags/tag252.xml"/><Relationship Id="rId11" Type="http://schemas.openxmlformats.org/officeDocument/2006/relationships/tags" Target="../tags/tag257.xml"/><Relationship Id="rId24" Type="http://schemas.openxmlformats.org/officeDocument/2006/relationships/tags" Target="../tags/tag270.xml"/><Relationship Id="rId32" Type="http://schemas.openxmlformats.org/officeDocument/2006/relationships/tags" Target="../tags/tag278.xml"/><Relationship Id="rId37" Type="http://schemas.openxmlformats.org/officeDocument/2006/relationships/slideLayout" Target="../slideLayouts/slideLayout2.xml"/><Relationship Id="rId5" Type="http://schemas.openxmlformats.org/officeDocument/2006/relationships/tags" Target="../tags/tag251.xml"/><Relationship Id="rId15" Type="http://schemas.openxmlformats.org/officeDocument/2006/relationships/tags" Target="../tags/tag261.xml"/><Relationship Id="rId23" Type="http://schemas.openxmlformats.org/officeDocument/2006/relationships/tags" Target="../tags/tag269.xml"/><Relationship Id="rId28" Type="http://schemas.openxmlformats.org/officeDocument/2006/relationships/tags" Target="../tags/tag274.xml"/><Relationship Id="rId36" Type="http://schemas.openxmlformats.org/officeDocument/2006/relationships/tags" Target="../tags/tag282.xml"/><Relationship Id="rId10" Type="http://schemas.openxmlformats.org/officeDocument/2006/relationships/tags" Target="../tags/tag256.xml"/><Relationship Id="rId19" Type="http://schemas.openxmlformats.org/officeDocument/2006/relationships/tags" Target="../tags/tag265.xml"/><Relationship Id="rId31" Type="http://schemas.openxmlformats.org/officeDocument/2006/relationships/tags" Target="../tags/tag277.xml"/><Relationship Id="rId4" Type="http://schemas.openxmlformats.org/officeDocument/2006/relationships/tags" Target="../tags/tag250.xml"/><Relationship Id="rId9" Type="http://schemas.openxmlformats.org/officeDocument/2006/relationships/tags" Target="../tags/tag255.xml"/><Relationship Id="rId14" Type="http://schemas.openxmlformats.org/officeDocument/2006/relationships/tags" Target="../tags/tag260.xml"/><Relationship Id="rId22" Type="http://schemas.openxmlformats.org/officeDocument/2006/relationships/tags" Target="../tags/tag268.xml"/><Relationship Id="rId27" Type="http://schemas.openxmlformats.org/officeDocument/2006/relationships/tags" Target="../tags/tag273.xml"/><Relationship Id="rId30" Type="http://schemas.openxmlformats.org/officeDocument/2006/relationships/tags" Target="../tags/tag276.xml"/><Relationship Id="rId35" Type="http://schemas.openxmlformats.org/officeDocument/2006/relationships/tags" Target="../tags/tag281.xml"/><Relationship Id="rId8" Type="http://schemas.openxmlformats.org/officeDocument/2006/relationships/tags" Target="../tags/tag254.xml"/><Relationship Id="rId3" Type="http://schemas.openxmlformats.org/officeDocument/2006/relationships/tags" Target="../tags/tag24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tags" Target="../tags/tag18.xml"/><Relationship Id="rId18" Type="http://schemas.openxmlformats.org/officeDocument/2006/relationships/tags" Target="../tags/tag23.xml"/><Relationship Id="rId26" Type="http://schemas.openxmlformats.org/officeDocument/2006/relationships/tags" Target="../tags/tag31.xml"/><Relationship Id="rId3" Type="http://schemas.openxmlformats.org/officeDocument/2006/relationships/tags" Target="../tags/tag8.xml"/><Relationship Id="rId21" Type="http://schemas.openxmlformats.org/officeDocument/2006/relationships/tags" Target="../tags/tag26.xml"/><Relationship Id="rId34" Type="http://schemas.openxmlformats.org/officeDocument/2006/relationships/tags" Target="../tags/tag39.xml"/><Relationship Id="rId7" Type="http://schemas.openxmlformats.org/officeDocument/2006/relationships/tags" Target="../tags/tag12.xml"/><Relationship Id="rId12" Type="http://schemas.openxmlformats.org/officeDocument/2006/relationships/tags" Target="../tags/tag17.xml"/><Relationship Id="rId17" Type="http://schemas.openxmlformats.org/officeDocument/2006/relationships/tags" Target="../tags/tag22.xml"/><Relationship Id="rId25" Type="http://schemas.openxmlformats.org/officeDocument/2006/relationships/tags" Target="../tags/tag30.xml"/><Relationship Id="rId33" Type="http://schemas.openxmlformats.org/officeDocument/2006/relationships/tags" Target="../tags/tag38.xml"/><Relationship Id="rId2" Type="http://schemas.openxmlformats.org/officeDocument/2006/relationships/tags" Target="../tags/tag7.xml"/><Relationship Id="rId16" Type="http://schemas.openxmlformats.org/officeDocument/2006/relationships/tags" Target="../tags/tag21.xml"/><Relationship Id="rId20" Type="http://schemas.openxmlformats.org/officeDocument/2006/relationships/tags" Target="../tags/tag25.xml"/><Relationship Id="rId29" Type="http://schemas.openxmlformats.org/officeDocument/2006/relationships/tags" Target="../tags/tag34.xml"/><Relationship Id="rId1" Type="http://schemas.openxmlformats.org/officeDocument/2006/relationships/tags" Target="../tags/tag6.xml"/><Relationship Id="rId6" Type="http://schemas.openxmlformats.org/officeDocument/2006/relationships/tags" Target="../tags/tag11.xml"/><Relationship Id="rId11" Type="http://schemas.openxmlformats.org/officeDocument/2006/relationships/tags" Target="../tags/tag16.xml"/><Relationship Id="rId24" Type="http://schemas.openxmlformats.org/officeDocument/2006/relationships/tags" Target="../tags/tag29.xml"/><Relationship Id="rId32" Type="http://schemas.openxmlformats.org/officeDocument/2006/relationships/tags" Target="../tags/tag37.xml"/><Relationship Id="rId5" Type="http://schemas.openxmlformats.org/officeDocument/2006/relationships/tags" Target="../tags/tag10.xml"/><Relationship Id="rId15" Type="http://schemas.openxmlformats.org/officeDocument/2006/relationships/tags" Target="../tags/tag20.xml"/><Relationship Id="rId23" Type="http://schemas.openxmlformats.org/officeDocument/2006/relationships/tags" Target="../tags/tag28.xml"/><Relationship Id="rId28" Type="http://schemas.openxmlformats.org/officeDocument/2006/relationships/tags" Target="../tags/tag33.xml"/><Relationship Id="rId36" Type="http://schemas.openxmlformats.org/officeDocument/2006/relationships/notesSlide" Target="../notesSlides/notesSlide2.xml"/><Relationship Id="rId10" Type="http://schemas.openxmlformats.org/officeDocument/2006/relationships/tags" Target="../tags/tag15.xml"/><Relationship Id="rId19" Type="http://schemas.openxmlformats.org/officeDocument/2006/relationships/tags" Target="../tags/tag24.xml"/><Relationship Id="rId31" Type="http://schemas.openxmlformats.org/officeDocument/2006/relationships/tags" Target="../tags/tag36.xml"/><Relationship Id="rId4" Type="http://schemas.openxmlformats.org/officeDocument/2006/relationships/tags" Target="../tags/tag9.xml"/><Relationship Id="rId9" Type="http://schemas.openxmlformats.org/officeDocument/2006/relationships/tags" Target="../tags/tag14.xml"/><Relationship Id="rId14" Type="http://schemas.openxmlformats.org/officeDocument/2006/relationships/tags" Target="../tags/tag19.xml"/><Relationship Id="rId22" Type="http://schemas.openxmlformats.org/officeDocument/2006/relationships/tags" Target="../tags/tag27.xml"/><Relationship Id="rId27" Type="http://schemas.openxmlformats.org/officeDocument/2006/relationships/tags" Target="../tags/tag32.xml"/><Relationship Id="rId30" Type="http://schemas.openxmlformats.org/officeDocument/2006/relationships/tags" Target="../tags/tag35.xml"/><Relationship Id="rId35" Type="http://schemas.openxmlformats.org/officeDocument/2006/relationships/slideLayout" Target="../slideLayouts/slideLayout2.xml"/><Relationship Id="rId8" Type="http://schemas.openxmlformats.org/officeDocument/2006/relationships/tags" Target="../tags/tag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6" Type="http://schemas.openxmlformats.org/officeDocument/2006/relationships/tags" Target="../tags/tag67.xml"/><Relationship Id="rId21" Type="http://schemas.openxmlformats.org/officeDocument/2006/relationships/tags" Target="../tags/tag62.xml"/><Relationship Id="rId42" Type="http://schemas.openxmlformats.org/officeDocument/2006/relationships/tags" Target="../tags/tag83.xml"/><Relationship Id="rId47" Type="http://schemas.openxmlformats.org/officeDocument/2006/relationships/tags" Target="../tags/tag88.xml"/><Relationship Id="rId63" Type="http://schemas.openxmlformats.org/officeDocument/2006/relationships/tags" Target="../tags/tag104.xml"/><Relationship Id="rId68" Type="http://schemas.openxmlformats.org/officeDocument/2006/relationships/tags" Target="../tags/tag109.xml"/><Relationship Id="rId16" Type="http://schemas.openxmlformats.org/officeDocument/2006/relationships/tags" Target="../tags/tag57.xml"/><Relationship Id="rId11" Type="http://schemas.openxmlformats.org/officeDocument/2006/relationships/tags" Target="../tags/tag52.xml"/><Relationship Id="rId24" Type="http://schemas.openxmlformats.org/officeDocument/2006/relationships/tags" Target="../tags/tag65.xml"/><Relationship Id="rId32" Type="http://schemas.openxmlformats.org/officeDocument/2006/relationships/tags" Target="../tags/tag73.xml"/><Relationship Id="rId37" Type="http://schemas.openxmlformats.org/officeDocument/2006/relationships/tags" Target="../tags/tag78.xml"/><Relationship Id="rId40" Type="http://schemas.openxmlformats.org/officeDocument/2006/relationships/tags" Target="../tags/tag81.xml"/><Relationship Id="rId45" Type="http://schemas.openxmlformats.org/officeDocument/2006/relationships/tags" Target="../tags/tag86.xml"/><Relationship Id="rId53" Type="http://schemas.openxmlformats.org/officeDocument/2006/relationships/tags" Target="../tags/tag94.xml"/><Relationship Id="rId58" Type="http://schemas.openxmlformats.org/officeDocument/2006/relationships/tags" Target="../tags/tag99.xml"/><Relationship Id="rId66" Type="http://schemas.openxmlformats.org/officeDocument/2006/relationships/tags" Target="../tags/tag107.xml"/><Relationship Id="rId74" Type="http://schemas.openxmlformats.org/officeDocument/2006/relationships/tags" Target="../tags/tag115.xml"/><Relationship Id="rId79" Type="http://schemas.openxmlformats.org/officeDocument/2006/relationships/slideLayout" Target="../slideLayouts/slideLayout2.xml"/><Relationship Id="rId5" Type="http://schemas.openxmlformats.org/officeDocument/2006/relationships/tags" Target="../tags/tag46.xml"/><Relationship Id="rId61" Type="http://schemas.openxmlformats.org/officeDocument/2006/relationships/tags" Target="../tags/tag102.xml"/><Relationship Id="rId19" Type="http://schemas.openxmlformats.org/officeDocument/2006/relationships/tags" Target="../tags/tag60.xml"/><Relationship Id="rId14" Type="http://schemas.openxmlformats.org/officeDocument/2006/relationships/tags" Target="../tags/tag55.xml"/><Relationship Id="rId22" Type="http://schemas.openxmlformats.org/officeDocument/2006/relationships/tags" Target="../tags/tag63.xml"/><Relationship Id="rId27" Type="http://schemas.openxmlformats.org/officeDocument/2006/relationships/tags" Target="../tags/tag68.xml"/><Relationship Id="rId30" Type="http://schemas.openxmlformats.org/officeDocument/2006/relationships/tags" Target="../tags/tag71.xml"/><Relationship Id="rId35" Type="http://schemas.openxmlformats.org/officeDocument/2006/relationships/tags" Target="../tags/tag76.xml"/><Relationship Id="rId43" Type="http://schemas.openxmlformats.org/officeDocument/2006/relationships/tags" Target="../tags/tag84.xml"/><Relationship Id="rId48" Type="http://schemas.openxmlformats.org/officeDocument/2006/relationships/tags" Target="../tags/tag89.xml"/><Relationship Id="rId56" Type="http://schemas.openxmlformats.org/officeDocument/2006/relationships/tags" Target="../tags/tag97.xml"/><Relationship Id="rId64" Type="http://schemas.openxmlformats.org/officeDocument/2006/relationships/tags" Target="../tags/tag105.xml"/><Relationship Id="rId69" Type="http://schemas.openxmlformats.org/officeDocument/2006/relationships/tags" Target="../tags/tag110.xml"/><Relationship Id="rId77" Type="http://schemas.openxmlformats.org/officeDocument/2006/relationships/tags" Target="../tags/tag118.xml"/><Relationship Id="rId8" Type="http://schemas.openxmlformats.org/officeDocument/2006/relationships/tags" Target="../tags/tag49.xml"/><Relationship Id="rId51" Type="http://schemas.openxmlformats.org/officeDocument/2006/relationships/tags" Target="../tags/tag92.xml"/><Relationship Id="rId72" Type="http://schemas.openxmlformats.org/officeDocument/2006/relationships/tags" Target="../tags/tag113.xml"/><Relationship Id="rId80" Type="http://schemas.openxmlformats.org/officeDocument/2006/relationships/notesSlide" Target="../notesSlides/notesSlide4.xml"/><Relationship Id="rId3" Type="http://schemas.openxmlformats.org/officeDocument/2006/relationships/tags" Target="../tags/tag44.xml"/><Relationship Id="rId12" Type="http://schemas.openxmlformats.org/officeDocument/2006/relationships/tags" Target="../tags/tag53.xml"/><Relationship Id="rId17" Type="http://schemas.openxmlformats.org/officeDocument/2006/relationships/tags" Target="../tags/tag58.xml"/><Relationship Id="rId25" Type="http://schemas.openxmlformats.org/officeDocument/2006/relationships/tags" Target="../tags/tag66.xml"/><Relationship Id="rId33" Type="http://schemas.openxmlformats.org/officeDocument/2006/relationships/tags" Target="../tags/tag74.xml"/><Relationship Id="rId38" Type="http://schemas.openxmlformats.org/officeDocument/2006/relationships/tags" Target="../tags/tag79.xml"/><Relationship Id="rId46" Type="http://schemas.openxmlformats.org/officeDocument/2006/relationships/tags" Target="../tags/tag87.xml"/><Relationship Id="rId59" Type="http://schemas.openxmlformats.org/officeDocument/2006/relationships/tags" Target="../tags/tag100.xml"/><Relationship Id="rId67" Type="http://schemas.openxmlformats.org/officeDocument/2006/relationships/tags" Target="../tags/tag108.xml"/><Relationship Id="rId20" Type="http://schemas.openxmlformats.org/officeDocument/2006/relationships/tags" Target="../tags/tag61.xml"/><Relationship Id="rId41" Type="http://schemas.openxmlformats.org/officeDocument/2006/relationships/tags" Target="../tags/tag82.xml"/><Relationship Id="rId54" Type="http://schemas.openxmlformats.org/officeDocument/2006/relationships/tags" Target="../tags/tag95.xml"/><Relationship Id="rId62" Type="http://schemas.openxmlformats.org/officeDocument/2006/relationships/tags" Target="../tags/tag103.xml"/><Relationship Id="rId70" Type="http://schemas.openxmlformats.org/officeDocument/2006/relationships/tags" Target="../tags/tag111.xml"/><Relationship Id="rId75" Type="http://schemas.openxmlformats.org/officeDocument/2006/relationships/tags" Target="../tags/tag116.xml"/><Relationship Id="rId1" Type="http://schemas.openxmlformats.org/officeDocument/2006/relationships/tags" Target="../tags/tag42.xml"/><Relationship Id="rId6" Type="http://schemas.openxmlformats.org/officeDocument/2006/relationships/tags" Target="../tags/tag47.xml"/><Relationship Id="rId15" Type="http://schemas.openxmlformats.org/officeDocument/2006/relationships/tags" Target="../tags/tag56.xml"/><Relationship Id="rId23" Type="http://schemas.openxmlformats.org/officeDocument/2006/relationships/tags" Target="../tags/tag64.xml"/><Relationship Id="rId28" Type="http://schemas.openxmlformats.org/officeDocument/2006/relationships/tags" Target="../tags/tag69.xml"/><Relationship Id="rId36" Type="http://schemas.openxmlformats.org/officeDocument/2006/relationships/tags" Target="../tags/tag77.xml"/><Relationship Id="rId49" Type="http://schemas.openxmlformats.org/officeDocument/2006/relationships/tags" Target="../tags/tag90.xml"/><Relationship Id="rId57" Type="http://schemas.openxmlformats.org/officeDocument/2006/relationships/tags" Target="../tags/tag98.xml"/><Relationship Id="rId10" Type="http://schemas.openxmlformats.org/officeDocument/2006/relationships/tags" Target="../tags/tag51.xml"/><Relationship Id="rId31" Type="http://schemas.openxmlformats.org/officeDocument/2006/relationships/tags" Target="../tags/tag72.xml"/><Relationship Id="rId44" Type="http://schemas.openxmlformats.org/officeDocument/2006/relationships/tags" Target="../tags/tag85.xml"/><Relationship Id="rId52" Type="http://schemas.openxmlformats.org/officeDocument/2006/relationships/tags" Target="../tags/tag93.xml"/><Relationship Id="rId60" Type="http://schemas.openxmlformats.org/officeDocument/2006/relationships/tags" Target="../tags/tag101.xml"/><Relationship Id="rId65" Type="http://schemas.openxmlformats.org/officeDocument/2006/relationships/tags" Target="../tags/tag106.xml"/><Relationship Id="rId73" Type="http://schemas.openxmlformats.org/officeDocument/2006/relationships/tags" Target="../tags/tag114.xml"/><Relationship Id="rId78" Type="http://schemas.openxmlformats.org/officeDocument/2006/relationships/tags" Target="../tags/tag119.xml"/><Relationship Id="rId4" Type="http://schemas.openxmlformats.org/officeDocument/2006/relationships/tags" Target="../tags/tag45.xml"/><Relationship Id="rId9" Type="http://schemas.openxmlformats.org/officeDocument/2006/relationships/tags" Target="../tags/tag50.xml"/><Relationship Id="rId13" Type="http://schemas.openxmlformats.org/officeDocument/2006/relationships/tags" Target="../tags/tag54.xml"/><Relationship Id="rId18" Type="http://schemas.openxmlformats.org/officeDocument/2006/relationships/tags" Target="../tags/tag59.xml"/><Relationship Id="rId39" Type="http://schemas.openxmlformats.org/officeDocument/2006/relationships/tags" Target="../tags/tag80.xml"/><Relationship Id="rId34" Type="http://schemas.openxmlformats.org/officeDocument/2006/relationships/tags" Target="../tags/tag75.xml"/><Relationship Id="rId50" Type="http://schemas.openxmlformats.org/officeDocument/2006/relationships/tags" Target="../tags/tag91.xml"/><Relationship Id="rId55" Type="http://schemas.openxmlformats.org/officeDocument/2006/relationships/tags" Target="../tags/tag96.xml"/><Relationship Id="rId76" Type="http://schemas.openxmlformats.org/officeDocument/2006/relationships/tags" Target="../tags/tag117.xml"/><Relationship Id="rId7" Type="http://schemas.openxmlformats.org/officeDocument/2006/relationships/tags" Target="../tags/tag48.xml"/><Relationship Id="rId71" Type="http://schemas.openxmlformats.org/officeDocument/2006/relationships/tags" Target="../tags/tag112.xml"/><Relationship Id="rId2" Type="http://schemas.openxmlformats.org/officeDocument/2006/relationships/tags" Target="../tags/tag43.xml"/><Relationship Id="rId29" Type="http://schemas.openxmlformats.org/officeDocument/2006/relationships/tags" Target="../tags/tag7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304800" y="304800"/>
            <a:ext cx="7772400" cy="1470025"/>
          </a:xfrm>
        </p:spPr>
        <p:txBody>
          <a:bodyPr/>
          <a:lstStyle/>
          <a:p>
            <a:pPr marL="0" indent="0"/>
            <a:r>
              <a:rPr lang="en-US" dirty="0"/>
              <a:t>Memory Allocation III</a:t>
            </a:r>
            <a:br>
              <a:rPr lang="en-US" dirty="0"/>
            </a:br>
            <a:endParaRPr lang="en-US" sz="2000" b="0" dirty="0"/>
          </a:p>
        </p:txBody>
      </p:sp>
      <p:sp>
        <p:nvSpPr>
          <p:cNvPr id="7" name="TextBox 6"/>
          <p:cNvSpPr txBox="1"/>
          <p:nvPr/>
        </p:nvSpPr>
        <p:spPr>
          <a:xfrm>
            <a:off x="2916343" y="5135279"/>
            <a:ext cx="3657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0" dirty="0">
                <a:solidFill>
                  <a:srgbClr val="4B2A85"/>
                </a:solidFill>
                <a:latin typeface="Calibri" panose="020F0502020204030204" pitchFamily="34" charset="0"/>
                <a:ea typeface="Roboto" charset="0"/>
                <a:cs typeface="Calibri" panose="020F0502020204030204" pitchFamily="34" charset="0"/>
                <a:hlinkClick r:id="rId4"/>
              </a:rPr>
              <a:t>https://xkcd.com/825/</a:t>
            </a:r>
            <a:endParaRPr lang="en-US" sz="1400" b="0" dirty="0">
              <a:solidFill>
                <a:srgbClr val="4B2A85"/>
              </a:solidFill>
              <a:latin typeface="Calibri" panose="020F0502020204030204" pitchFamily="34" charset="0"/>
              <a:ea typeface="Roboto" charset="0"/>
              <a:cs typeface="Calibri" panose="020F050202020403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9063" y="2378530"/>
            <a:ext cx="5852160" cy="2704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81748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i="1" dirty="0">
                <a:solidFill>
                  <a:srgbClr val="FF0000"/>
                </a:solidFill>
              </a:rPr>
              <a:t>Assumptions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/>
              <a:t>For a Simple Implementation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GB" sz="2400" dirty="0"/>
              <a:t>Application can use functions to allocate memory:</a:t>
            </a:r>
          </a:p>
          <a:p>
            <a:pPr lvl="1">
              <a:tabLst>
                <a:tab pos="2055813" algn="l"/>
              </a:tabLst>
            </a:pP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b=new(n)</a:t>
            </a:r>
            <a:r>
              <a:rPr lang="en-GB" sz="2000" dirty="0">
                <a:cs typeface="Courier New" panose="02070309020205020404" pitchFamily="49" charset="0"/>
              </a:rPr>
              <a:t>	</a:t>
            </a:r>
            <a:r>
              <a:rPr lang="en-GB" sz="2000" dirty="0"/>
              <a:t>returns pointer, 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GB" sz="2000" dirty="0"/>
              <a:t>, to new block with all locations cleared</a:t>
            </a:r>
          </a:p>
          <a:p>
            <a:pPr lvl="1">
              <a:tabLst>
                <a:tab pos="2055813" algn="l"/>
              </a:tabLst>
            </a:pP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b[</a:t>
            </a:r>
            <a:r>
              <a:rPr lang="en-GB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GB" sz="2000" dirty="0"/>
              <a:t>	read location </a:t>
            </a:r>
            <a:r>
              <a:rPr lang="en-GB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sz="2000" dirty="0"/>
              <a:t> of block 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GB" sz="2000" dirty="0"/>
              <a:t> into register</a:t>
            </a:r>
          </a:p>
          <a:p>
            <a:pPr lvl="1">
              <a:tabLst>
                <a:tab pos="2055813" algn="l"/>
              </a:tabLst>
            </a:pP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b[</a:t>
            </a:r>
            <a:r>
              <a:rPr lang="en-GB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]=v</a:t>
            </a:r>
            <a:r>
              <a:rPr lang="en-GB" sz="2000" dirty="0">
                <a:cs typeface="Courier New" panose="02070309020205020404" pitchFamily="49" charset="0"/>
              </a:rPr>
              <a:t>	</a:t>
            </a:r>
            <a:r>
              <a:rPr lang="en-GB" sz="2000" dirty="0"/>
              <a:t>write 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en-GB" sz="2000" dirty="0"/>
              <a:t> into location </a:t>
            </a:r>
            <a:r>
              <a:rPr lang="en-GB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sz="2000" dirty="0"/>
              <a:t> of block 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</a:p>
          <a:p>
            <a:pPr lvl="1">
              <a:tabLst>
                <a:tab pos="2055813" algn="l"/>
              </a:tabLst>
            </a:pPr>
            <a:endParaRPr lang="en-GB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2400" dirty="0"/>
              <a:t>Each block will have a header word (accessed at </a:t>
            </a:r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b[-1]</a:t>
            </a:r>
            <a:r>
              <a:rPr lang="en-GB" sz="2400" dirty="0"/>
              <a:t>)</a:t>
            </a:r>
          </a:p>
          <a:p>
            <a:pPr lvl="1"/>
            <a:endParaRPr lang="en-GB" sz="2000" dirty="0"/>
          </a:p>
          <a:p>
            <a:r>
              <a:rPr lang="en-GB" sz="2400" dirty="0"/>
              <a:t>Functions used by the garbage collector:</a:t>
            </a:r>
          </a:p>
          <a:p>
            <a:pPr lvl="1">
              <a:tabLst>
                <a:tab pos="2516188" algn="l"/>
              </a:tabLst>
            </a:pPr>
            <a:r>
              <a:rPr lang="en-GB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is_ptr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(p)	</a:t>
            </a:r>
            <a:r>
              <a:rPr lang="en-GB" sz="2000" dirty="0"/>
              <a:t>determines whether 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GB" sz="2000" dirty="0"/>
              <a:t> is a pointer to a block</a:t>
            </a:r>
          </a:p>
          <a:p>
            <a:pPr lvl="1">
              <a:tabLst>
                <a:tab pos="2516188" algn="l"/>
              </a:tabLst>
            </a:pP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length(p)	</a:t>
            </a:r>
            <a:r>
              <a:rPr lang="en-GB" sz="2000" dirty="0"/>
              <a:t>returns length of block pointed to by 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GB" sz="2000" dirty="0"/>
              <a:t>, not including</a:t>
            </a:r>
            <a:br>
              <a:rPr lang="en-GB" sz="2000" dirty="0"/>
            </a:br>
            <a:r>
              <a:rPr lang="en-GB" sz="2000" dirty="0"/>
              <a:t>	header</a:t>
            </a:r>
          </a:p>
          <a:p>
            <a:pPr lvl="1">
              <a:tabLst>
                <a:tab pos="2516188" algn="l"/>
              </a:tabLst>
            </a:pPr>
            <a:r>
              <a:rPr lang="en-GB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get_roots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GB" sz="2000" dirty="0">
                <a:cs typeface="Courier New" panose="02070309020205020404" pitchFamily="49" charset="0"/>
              </a:rPr>
              <a:t>	</a:t>
            </a:r>
            <a:r>
              <a:rPr lang="en-GB" sz="2000" dirty="0"/>
              <a:t>returns all the roots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7132320" y="1097280"/>
            <a:ext cx="1785257" cy="534282"/>
          </a:xfrm>
          <a:prstGeom prst="roundRect">
            <a:avLst/>
          </a:prstGeom>
          <a:solidFill>
            <a:schemeClr val="bg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Non-testable Material</a:t>
            </a:r>
          </a:p>
        </p:txBody>
      </p:sp>
    </p:spTree>
    <p:extLst>
      <p:ext uri="{BB962C8B-B14F-4D97-AF65-F5344CB8AC3E}">
        <p14:creationId xmlns:p14="http://schemas.microsoft.com/office/powerpoint/2010/main" val="340633841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r>
              <a:rPr lang="en-GB" dirty="0"/>
              <a:t>Mark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548640"/>
          </a:xfrm>
        </p:spPr>
        <p:txBody>
          <a:bodyPr/>
          <a:lstStyle/>
          <a:p>
            <a:r>
              <a:rPr lang="en-US" sz="2400" dirty="0"/>
              <a:t>Mark using depth-first traversal of the memory graph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25602" name="Text Box 2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94360" y="2011680"/>
            <a:ext cx="7955280" cy="206428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</a:pPr>
            <a:r>
              <a:rPr lang="en-GB" sz="1600" b="1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ptr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mark(</a:t>
            </a:r>
            <a:r>
              <a:rPr lang="en-GB" sz="1600" b="1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ptr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p) {               </a:t>
            </a:r>
            <a:r>
              <a:rPr lang="en-GB" sz="1600" b="1" i="1" dirty="0">
                <a:solidFill>
                  <a:srgbClr val="0070C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// p: some word in a heap block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</a:pP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</a:t>
            </a:r>
            <a:r>
              <a:rPr lang="en-GB" sz="16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if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(!</a:t>
            </a:r>
            <a:r>
              <a:rPr lang="en-GB" sz="16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is_ptr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(p))    </a:t>
            </a:r>
            <a:r>
              <a:rPr lang="en-GB" sz="16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return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;   </a:t>
            </a:r>
            <a:r>
              <a:rPr lang="en-GB" sz="1600" b="1" i="1" dirty="0">
                <a:solidFill>
                  <a:srgbClr val="0070C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// do nothing if not pointer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</a:pP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</a:t>
            </a:r>
            <a:r>
              <a:rPr lang="en-GB" sz="16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if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(</a:t>
            </a:r>
            <a:r>
              <a:rPr lang="en-GB" sz="16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markBitSet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(p)) </a:t>
            </a:r>
            <a:r>
              <a:rPr lang="en-GB" sz="16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return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;   </a:t>
            </a:r>
            <a:r>
              <a:rPr lang="en-GB" sz="1600" b="1" i="1" dirty="0">
                <a:solidFill>
                  <a:srgbClr val="0070C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// check if already marked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</a:pP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</a:t>
            </a:r>
            <a:r>
              <a:rPr lang="en-GB" sz="16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setMarkBit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(p);               </a:t>
            </a:r>
            <a:r>
              <a:rPr lang="en-GB" sz="1600" b="1" i="1" dirty="0">
                <a:solidFill>
                  <a:srgbClr val="0070C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</a:pP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</a:t>
            </a:r>
            <a:r>
              <a:rPr lang="en-GB" sz="16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for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(</a:t>
            </a:r>
            <a:r>
              <a:rPr lang="en-GB" sz="16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=0; </a:t>
            </a:r>
            <a:r>
              <a:rPr lang="en-GB" sz="16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&lt;length(p); </a:t>
            </a:r>
            <a:r>
              <a:rPr lang="en-GB" sz="16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++)  </a:t>
            </a:r>
            <a:r>
              <a:rPr lang="en-GB" sz="1600" b="1" i="1" dirty="0">
                <a:solidFill>
                  <a:srgbClr val="0070C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// recursively call mark on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</a:pP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   mark(p[</a:t>
            </a:r>
            <a:r>
              <a:rPr lang="en-GB" sz="16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]);               </a:t>
            </a:r>
            <a:r>
              <a:rPr lang="en-GB" sz="1600" b="1" i="1" dirty="0">
                <a:solidFill>
                  <a:srgbClr val="0070C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//    all words in the block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</a:pP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</a:t>
            </a:r>
            <a:r>
              <a:rPr lang="en-GB" sz="16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return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</a:pP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}      </a:t>
            </a:r>
          </a:p>
        </p:txBody>
      </p:sp>
      <p:grpSp>
        <p:nvGrpSpPr>
          <p:cNvPr id="116" name="Group 115"/>
          <p:cNvGrpSpPr/>
          <p:nvPr/>
        </p:nvGrpSpPr>
        <p:grpSpPr>
          <a:xfrm>
            <a:off x="379413" y="4114800"/>
            <a:ext cx="6554787" cy="1141798"/>
            <a:chOff x="379413" y="3461952"/>
            <a:chExt cx="6554787" cy="1141798"/>
          </a:xfrm>
        </p:grpSpPr>
        <p:sp>
          <p:nvSpPr>
            <p:cNvPr id="117" name="Rectangle 116"/>
            <p:cNvSpPr/>
            <p:nvPr/>
          </p:nvSpPr>
          <p:spPr bwMode="auto">
            <a:xfrm>
              <a:off x="2057400" y="4080485"/>
              <a:ext cx="4873752" cy="30175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118" name="Group 2"/>
            <p:cNvGrpSpPr/>
            <p:nvPr>
              <p:custDataLst>
                <p:tags r:id="rId32"/>
              </p:custDataLst>
            </p:nvPr>
          </p:nvGrpSpPr>
          <p:grpSpPr>
            <a:xfrm>
              <a:off x="379413" y="3461952"/>
              <a:ext cx="6554787" cy="1141798"/>
              <a:chOff x="379413" y="3461952"/>
              <a:chExt cx="6554787" cy="1141798"/>
            </a:xfrm>
          </p:grpSpPr>
          <p:sp>
            <p:nvSpPr>
              <p:cNvPr id="119" name="Freeform 6"/>
              <p:cNvSpPr>
                <a:spLocks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3657600" y="3689350"/>
                <a:ext cx="685800" cy="482600"/>
              </a:xfrm>
              <a:custGeom>
                <a:avLst/>
                <a:gdLst/>
                <a:ahLst/>
                <a:cxnLst>
                  <a:cxn ang="0">
                    <a:pos x="768" y="304"/>
                  </a:cxn>
                  <a:cxn ang="0">
                    <a:pos x="384" y="16"/>
                  </a:cxn>
                  <a:cxn ang="0">
                    <a:pos x="0" y="208"/>
                  </a:cxn>
                </a:cxnLst>
                <a:rect l="0" t="0" r="r" b="b"/>
                <a:pathLst>
                  <a:path w="768" h="304">
                    <a:moveTo>
                      <a:pt x="768" y="304"/>
                    </a:moveTo>
                    <a:cubicBezTo>
                      <a:pt x="640" y="168"/>
                      <a:pt x="512" y="32"/>
                      <a:pt x="384" y="16"/>
                    </a:cubicBezTo>
                    <a:cubicBezTo>
                      <a:pt x="256" y="0"/>
                      <a:pt x="128" y="104"/>
                      <a:pt x="0" y="208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0" name="Freeform 7"/>
              <p:cNvSpPr>
                <a:spLocks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4648200" y="3663950"/>
                <a:ext cx="1752600" cy="558800"/>
              </a:xfrm>
              <a:custGeom>
                <a:avLst/>
                <a:gdLst/>
                <a:ahLst/>
                <a:cxnLst>
                  <a:cxn ang="0">
                    <a:pos x="0" y="352"/>
                  </a:cxn>
                  <a:cxn ang="0">
                    <a:pos x="432" y="16"/>
                  </a:cxn>
                  <a:cxn ang="0">
                    <a:pos x="960" y="256"/>
                  </a:cxn>
                </a:cxnLst>
                <a:rect l="0" t="0" r="r" b="b"/>
                <a:pathLst>
                  <a:path w="960" h="352">
                    <a:moveTo>
                      <a:pt x="0" y="352"/>
                    </a:moveTo>
                    <a:cubicBezTo>
                      <a:pt x="136" y="192"/>
                      <a:pt x="272" y="32"/>
                      <a:pt x="432" y="16"/>
                    </a:cubicBezTo>
                    <a:cubicBezTo>
                      <a:pt x="592" y="0"/>
                      <a:pt x="776" y="128"/>
                      <a:pt x="960" y="25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1" name="Freeform 8"/>
              <p:cNvSpPr>
                <a:spLocks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2362200" y="4222750"/>
                <a:ext cx="1371600" cy="381000"/>
              </a:xfrm>
              <a:custGeom>
                <a:avLst/>
                <a:gdLst/>
                <a:ahLst/>
                <a:cxnLst>
                  <a:cxn ang="0">
                    <a:pos x="768" y="0"/>
                  </a:cxn>
                  <a:cxn ang="0">
                    <a:pos x="384" y="240"/>
                  </a:cxn>
                  <a:cxn ang="0">
                    <a:pos x="0" y="96"/>
                  </a:cxn>
                </a:cxnLst>
                <a:rect l="0" t="0" r="r" b="b"/>
                <a:pathLst>
                  <a:path w="768" h="256">
                    <a:moveTo>
                      <a:pt x="768" y="0"/>
                    </a:moveTo>
                    <a:cubicBezTo>
                      <a:pt x="640" y="112"/>
                      <a:pt x="512" y="224"/>
                      <a:pt x="384" y="240"/>
                    </a:cubicBezTo>
                    <a:cubicBezTo>
                      <a:pt x="256" y="256"/>
                      <a:pt x="128" y="176"/>
                      <a:pt x="0" y="9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2" name="Text Box 9"/>
              <p:cNvSpPr txBox="1">
                <a:spLocks noChangeArrowheads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379413" y="4035340"/>
                <a:ext cx="1512250" cy="40229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Arial Unicode MS" panose="020B0604020202020204" pitchFamily="34" charset="-128"/>
                    <a:cs typeface="Calibri" panose="020F0502020204030204" pitchFamily="34" charset="0"/>
                  </a:rPr>
                  <a:t>Before mark</a:t>
                </a:r>
              </a:p>
            </p:txBody>
          </p:sp>
          <p:sp>
            <p:nvSpPr>
              <p:cNvPr id="123" name="Line 10"/>
              <p:cNvSpPr>
                <a:spLocks noChangeShapeType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4343400" y="3816350"/>
                <a:ext cx="1588" cy="228600"/>
              </a:xfrm>
              <a:prstGeom prst="line">
                <a:avLst/>
              </a:prstGeom>
              <a:noFill/>
              <a:ln w="57150">
                <a:solidFill>
                  <a:srgbClr val="C00000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4" name="Text Box 11"/>
              <p:cNvSpPr txBox="1">
                <a:spLocks noChangeArrowheads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4030807" y="3461952"/>
                <a:ext cx="633869" cy="40229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dirty="0">
                    <a:solidFill>
                      <a:srgbClr val="C00000"/>
                    </a:solidFill>
                    <a:latin typeface="Calibri" panose="020F0502020204030204" pitchFamily="34" charset="0"/>
                    <a:ea typeface="Arial Unicode MS" panose="020B0604020202020204" pitchFamily="34" charset="-128"/>
                    <a:cs typeface="Calibri" panose="020F0502020204030204" pitchFamily="34" charset="0"/>
                  </a:rPr>
                  <a:t>root</a:t>
                </a:r>
              </a:p>
            </p:txBody>
          </p:sp>
          <p:sp>
            <p:nvSpPr>
              <p:cNvPr id="125" name="Rectangle 12"/>
              <p:cNvSpPr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2057400" y="407035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6" name="Rectangle 13"/>
              <p:cNvSpPr>
                <a:spLocks noChangeArrowheads="1"/>
              </p:cNvSpPr>
              <p:nvPr>
                <p:custDataLst>
                  <p:tags r:id="rId40"/>
                </p:custDataLst>
              </p:nvPr>
            </p:nvSpPr>
            <p:spPr bwMode="auto">
              <a:xfrm>
                <a:off x="2667000" y="407035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7" name="Rectangle 14"/>
              <p:cNvSpPr>
                <a:spLocks noChangeArrowheads="1"/>
              </p:cNvSpPr>
              <p:nvPr>
                <p:custDataLst>
                  <p:tags r:id="rId41"/>
                </p:custDataLst>
              </p:nvPr>
            </p:nvSpPr>
            <p:spPr bwMode="auto">
              <a:xfrm>
                <a:off x="3276600" y="407035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8" name="Rectangle 15"/>
              <p:cNvSpPr>
                <a:spLocks noChangeArrowheads="1"/>
              </p:cNvSpPr>
              <p:nvPr>
                <p:custDataLst>
                  <p:tags r:id="rId42"/>
                </p:custDataLst>
              </p:nvPr>
            </p:nvSpPr>
            <p:spPr bwMode="auto">
              <a:xfrm>
                <a:off x="3886200" y="407035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9" name="Rectangle 16"/>
              <p:cNvSpPr>
                <a:spLocks noChangeArrowheads="1"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4800600" y="4070350"/>
                <a:ext cx="12192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30" name="Rectangle 17"/>
              <p:cNvSpPr>
                <a:spLocks noChangeArrowheads="1"/>
              </p:cNvSpPr>
              <p:nvPr>
                <p:custDataLst>
                  <p:tags r:id="rId44"/>
                </p:custDataLst>
              </p:nvPr>
            </p:nvSpPr>
            <p:spPr bwMode="auto">
              <a:xfrm>
                <a:off x="6019800" y="407035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31" name="Line 18"/>
              <p:cNvSpPr>
                <a:spLocks noChangeShapeType="1"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29718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32" name="Line 19"/>
              <p:cNvSpPr>
                <a:spLocks noChangeShapeType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23622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33" name="Line 20"/>
              <p:cNvSpPr>
                <a:spLocks noChangeShapeType="1"/>
              </p:cNvSpPr>
              <p:nvPr>
                <p:custDataLst>
                  <p:tags r:id="rId47"/>
                </p:custDataLst>
              </p:nvPr>
            </p:nvSpPr>
            <p:spPr bwMode="auto">
              <a:xfrm>
                <a:off x="35814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34" name="Line 21"/>
              <p:cNvSpPr>
                <a:spLocks noChangeShapeType="1"/>
              </p:cNvSpPr>
              <p:nvPr>
                <p:custDataLst>
                  <p:tags r:id="rId48"/>
                </p:custDataLst>
              </p:nvPr>
            </p:nvSpPr>
            <p:spPr bwMode="auto">
              <a:xfrm>
                <a:off x="41910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35" name="Line 22"/>
              <p:cNvSpPr>
                <a:spLocks noChangeShapeType="1"/>
              </p:cNvSpPr>
              <p:nvPr>
                <p:custDataLst>
                  <p:tags r:id="rId49"/>
                </p:custDataLst>
              </p:nvPr>
            </p:nvSpPr>
            <p:spPr bwMode="auto">
              <a:xfrm>
                <a:off x="44958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36" name="Line 23"/>
              <p:cNvSpPr>
                <a:spLocks noChangeShapeType="1"/>
              </p:cNvSpPr>
              <p:nvPr>
                <p:custDataLst>
                  <p:tags r:id="rId50"/>
                </p:custDataLst>
              </p:nvPr>
            </p:nvSpPr>
            <p:spPr bwMode="auto">
              <a:xfrm>
                <a:off x="51054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37" name="Line 24"/>
              <p:cNvSpPr>
                <a:spLocks noChangeShapeType="1"/>
              </p:cNvSpPr>
              <p:nvPr>
                <p:custDataLst>
                  <p:tags r:id="rId51"/>
                </p:custDataLst>
              </p:nvPr>
            </p:nvSpPr>
            <p:spPr bwMode="auto">
              <a:xfrm>
                <a:off x="54102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38" name="Line 25"/>
              <p:cNvSpPr>
                <a:spLocks noChangeShapeType="1"/>
              </p:cNvSpPr>
              <p:nvPr>
                <p:custDataLst>
                  <p:tags r:id="rId52"/>
                </p:custDataLst>
              </p:nvPr>
            </p:nvSpPr>
            <p:spPr bwMode="auto">
              <a:xfrm>
                <a:off x="57150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39" name="Line 26"/>
              <p:cNvSpPr>
                <a:spLocks noChangeShapeType="1"/>
              </p:cNvSpPr>
              <p:nvPr>
                <p:custDataLst>
                  <p:tags r:id="rId53"/>
                </p:custDataLst>
              </p:nvPr>
            </p:nvSpPr>
            <p:spPr bwMode="auto">
              <a:xfrm>
                <a:off x="63246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40" name="Line 27"/>
              <p:cNvSpPr>
                <a:spLocks noChangeShapeType="1"/>
              </p:cNvSpPr>
              <p:nvPr>
                <p:custDataLst>
                  <p:tags r:id="rId54"/>
                </p:custDataLst>
              </p:nvPr>
            </p:nvSpPr>
            <p:spPr bwMode="auto">
              <a:xfrm>
                <a:off x="66294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grpSp>
        <p:nvGrpSpPr>
          <p:cNvPr id="141" name="Group 140"/>
          <p:cNvGrpSpPr/>
          <p:nvPr/>
        </p:nvGrpSpPr>
        <p:grpSpPr>
          <a:xfrm>
            <a:off x="377825" y="5303520"/>
            <a:ext cx="8551679" cy="939800"/>
            <a:chOff x="377825" y="4711306"/>
            <a:chExt cx="8551679" cy="939800"/>
          </a:xfrm>
        </p:grpSpPr>
        <p:sp>
          <p:nvSpPr>
            <p:cNvPr id="142" name="Rectangle 141"/>
            <p:cNvSpPr/>
            <p:nvPr/>
          </p:nvSpPr>
          <p:spPr bwMode="auto">
            <a:xfrm>
              <a:off x="2057400" y="5118665"/>
              <a:ext cx="4873752" cy="30175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143" name="Group 3"/>
            <p:cNvGrpSpPr/>
            <p:nvPr>
              <p:custDataLst>
                <p:tags r:id="rId4"/>
              </p:custDataLst>
            </p:nvPr>
          </p:nvGrpSpPr>
          <p:grpSpPr>
            <a:xfrm>
              <a:off x="377825" y="4711306"/>
              <a:ext cx="8551679" cy="939800"/>
              <a:chOff x="377825" y="4724400"/>
              <a:chExt cx="8551679" cy="939800"/>
            </a:xfrm>
          </p:grpSpPr>
          <p:sp>
            <p:nvSpPr>
              <p:cNvPr id="144" name="Rectangle 1"/>
              <p:cNvSpPr>
                <a:spLocks noChangeArrowheads="1"/>
              </p:cNvSpPr>
              <p:nvPr>
                <p:custDataLst>
                  <p:tags r:id="rId5"/>
                </p:custDataLst>
              </p:nvPr>
            </p:nvSpPr>
            <p:spPr bwMode="auto">
              <a:xfrm>
                <a:off x="6019800" y="5130800"/>
                <a:ext cx="304800" cy="304800"/>
              </a:xfrm>
              <a:prstGeom prst="rect">
                <a:avLst/>
              </a:prstGeom>
              <a:solidFill>
                <a:srgbClr val="EBAFA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45" name="Rectangle 2"/>
              <p:cNvSpPr>
                <a:spLocks noChangeArrowheads="1"/>
              </p:cNvSpPr>
              <p:nvPr>
                <p:custDataLst>
                  <p:tags r:id="rId6"/>
                </p:custDataLst>
              </p:nvPr>
            </p:nvSpPr>
            <p:spPr bwMode="auto">
              <a:xfrm>
                <a:off x="3886200" y="5130800"/>
                <a:ext cx="304800" cy="304800"/>
              </a:xfrm>
              <a:prstGeom prst="rect">
                <a:avLst/>
              </a:prstGeom>
              <a:solidFill>
                <a:srgbClr val="EBAFA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46" name="Rectangle 3"/>
              <p:cNvSpPr>
                <a:spLocks noChangeArrowheads="1"/>
              </p:cNvSpPr>
              <p:nvPr>
                <p:custDataLst>
                  <p:tags r:id="rId7"/>
                </p:custDataLst>
              </p:nvPr>
            </p:nvSpPr>
            <p:spPr bwMode="auto">
              <a:xfrm>
                <a:off x="3276600" y="5130800"/>
                <a:ext cx="304800" cy="304800"/>
              </a:xfrm>
              <a:prstGeom prst="rect">
                <a:avLst/>
              </a:prstGeom>
              <a:solidFill>
                <a:srgbClr val="EBAFA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47" name="Freeform 28"/>
              <p:cNvSpPr>
                <a:spLocks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3657600" y="4749800"/>
                <a:ext cx="685800" cy="482600"/>
              </a:xfrm>
              <a:custGeom>
                <a:avLst/>
                <a:gdLst/>
                <a:ahLst/>
                <a:cxnLst>
                  <a:cxn ang="0">
                    <a:pos x="768" y="304"/>
                  </a:cxn>
                  <a:cxn ang="0">
                    <a:pos x="384" y="16"/>
                  </a:cxn>
                  <a:cxn ang="0">
                    <a:pos x="0" y="208"/>
                  </a:cxn>
                </a:cxnLst>
                <a:rect l="0" t="0" r="r" b="b"/>
                <a:pathLst>
                  <a:path w="768" h="304">
                    <a:moveTo>
                      <a:pt x="768" y="304"/>
                    </a:moveTo>
                    <a:cubicBezTo>
                      <a:pt x="640" y="168"/>
                      <a:pt x="512" y="32"/>
                      <a:pt x="384" y="16"/>
                    </a:cubicBezTo>
                    <a:cubicBezTo>
                      <a:pt x="256" y="0"/>
                      <a:pt x="128" y="104"/>
                      <a:pt x="0" y="208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48" name="Freeform 29"/>
              <p:cNvSpPr>
                <a:spLocks/>
              </p:cNvSpPr>
              <p:nvPr>
                <p:custDataLst>
                  <p:tags r:id="rId9"/>
                </p:custDataLst>
              </p:nvPr>
            </p:nvSpPr>
            <p:spPr bwMode="auto">
              <a:xfrm>
                <a:off x="4648200" y="4724400"/>
                <a:ext cx="1752600" cy="558800"/>
              </a:xfrm>
              <a:custGeom>
                <a:avLst/>
                <a:gdLst/>
                <a:ahLst/>
                <a:cxnLst>
                  <a:cxn ang="0">
                    <a:pos x="0" y="352"/>
                  </a:cxn>
                  <a:cxn ang="0">
                    <a:pos x="432" y="16"/>
                  </a:cxn>
                  <a:cxn ang="0">
                    <a:pos x="960" y="256"/>
                  </a:cxn>
                </a:cxnLst>
                <a:rect l="0" t="0" r="r" b="b"/>
                <a:pathLst>
                  <a:path w="960" h="352">
                    <a:moveTo>
                      <a:pt x="0" y="352"/>
                    </a:moveTo>
                    <a:cubicBezTo>
                      <a:pt x="136" y="192"/>
                      <a:pt x="272" y="32"/>
                      <a:pt x="432" y="16"/>
                    </a:cubicBezTo>
                    <a:cubicBezTo>
                      <a:pt x="592" y="0"/>
                      <a:pt x="776" y="128"/>
                      <a:pt x="960" y="25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49" name="Freeform 30"/>
              <p:cNvSpPr>
                <a:spLocks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2514600" y="5283200"/>
                <a:ext cx="1219200" cy="381000"/>
              </a:xfrm>
              <a:custGeom>
                <a:avLst/>
                <a:gdLst/>
                <a:ahLst/>
                <a:cxnLst>
                  <a:cxn ang="0">
                    <a:pos x="768" y="0"/>
                  </a:cxn>
                  <a:cxn ang="0">
                    <a:pos x="384" y="240"/>
                  </a:cxn>
                  <a:cxn ang="0">
                    <a:pos x="0" y="96"/>
                  </a:cxn>
                </a:cxnLst>
                <a:rect l="0" t="0" r="r" b="b"/>
                <a:pathLst>
                  <a:path w="768" h="256">
                    <a:moveTo>
                      <a:pt x="768" y="0"/>
                    </a:moveTo>
                    <a:cubicBezTo>
                      <a:pt x="640" y="112"/>
                      <a:pt x="512" y="224"/>
                      <a:pt x="384" y="240"/>
                    </a:cubicBezTo>
                    <a:cubicBezTo>
                      <a:pt x="256" y="256"/>
                      <a:pt x="128" y="176"/>
                      <a:pt x="0" y="9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50" name="Text Box 31"/>
              <p:cNvSpPr txBox="1">
                <a:spLocks noChangeArrowheads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377825" y="5086866"/>
                <a:ext cx="1301103" cy="40229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Arial Unicode MS" panose="020B0604020202020204" pitchFamily="34" charset="-128"/>
                    <a:cs typeface="Calibri" panose="020F0502020204030204" pitchFamily="34" charset="0"/>
                  </a:rPr>
                  <a:t>After mark</a:t>
                </a:r>
              </a:p>
            </p:txBody>
          </p:sp>
          <p:sp>
            <p:nvSpPr>
              <p:cNvPr id="151" name="Rectangle 49"/>
              <p:cNvSpPr>
                <a:spLocks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2057400" y="5130800"/>
                <a:ext cx="304800" cy="304800"/>
              </a:xfrm>
              <a:prstGeom prst="rect">
                <a:avLst/>
              </a:prstGeom>
              <a:solidFill>
                <a:srgbClr val="EBAFA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52" name="Line 32"/>
              <p:cNvSpPr>
                <a:spLocks noChangeShapeType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4343400" y="4876800"/>
                <a:ext cx="1588" cy="228600"/>
              </a:xfrm>
              <a:prstGeom prst="line">
                <a:avLst/>
              </a:prstGeom>
              <a:noFill/>
              <a:ln w="57150">
                <a:solidFill>
                  <a:srgbClr val="C00000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53" name="Rectangle 33"/>
              <p:cNvSpPr>
                <a:spLocks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2057400" y="51308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54" name="Rectangle 34"/>
              <p:cNvSpPr>
                <a:spLocks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2667000" y="51308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55" name="Rectangle 35"/>
              <p:cNvSpPr>
                <a:spLocks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3276600" y="51308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56" name="Rectangle 36"/>
              <p:cNvSpPr>
                <a:spLocks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3886200" y="513080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57" name="Rectangle 37"/>
              <p:cNvSpPr>
                <a:spLocks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4800600" y="5130800"/>
                <a:ext cx="12192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58" name="Rectangle 38"/>
              <p:cNvSpPr>
                <a:spLocks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6019800" y="513080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59" name="Line 39"/>
              <p:cNvSpPr>
                <a:spLocks noChangeShapeType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2971800" y="51308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0" name="Line 40"/>
              <p:cNvSpPr>
                <a:spLocks noChangeShapeType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2362200" y="5130800"/>
                <a:ext cx="1588" cy="304800"/>
              </a:xfrm>
              <a:prstGeom prst="line">
                <a:avLst/>
              </a:prstGeom>
              <a:noFill/>
              <a:ln w="126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1" name="Line 41"/>
              <p:cNvSpPr>
                <a:spLocks noChangeShapeType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3581400" y="5130800"/>
                <a:ext cx="1588" cy="304800"/>
              </a:xfrm>
              <a:prstGeom prst="line">
                <a:avLst/>
              </a:prstGeom>
              <a:noFill/>
              <a:ln w="126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2" name="Line 42"/>
              <p:cNvSpPr>
                <a:spLocks noChangeShapeType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4191000" y="5130800"/>
                <a:ext cx="1588" cy="304800"/>
              </a:xfrm>
              <a:prstGeom prst="line">
                <a:avLst/>
              </a:prstGeom>
              <a:noFill/>
              <a:ln w="126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3" name="Line 43"/>
              <p:cNvSpPr>
                <a:spLocks noChangeShapeType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4495800" y="51308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4" name="Line 44"/>
              <p:cNvSpPr>
                <a:spLocks noChangeShapeType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5105400" y="51308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5" name="Line 45"/>
              <p:cNvSpPr>
                <a:spLocks noChangeShapeType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5410200" y="51308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6" name="Line 46"/>
              <p:cNvSpPr>
                <a:spLocks noChangeShapeType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5715000" y="51308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7" name="Line 47"/>
              <p:cNvSpPr>
                <a:spLocks noChangeShapeType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6324600" y="5130800"/>
                <a:ext cx="1588" cy="304800"/>
              </a:xfrm>
              <a:prstGeom prst="line">
                <a:avLst/>
              </a:prstGeom>
              <a:noFill/>
              <a:ln w="126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8" name="Line 48"/>
              <p:cNvSpPr>
                <a:spLocks noChangeShapeType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6629400" y="51308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9" name="Rectangle 72"/>
              <p:cNvSpPr>
                <a:spLocks noChangeArrowheads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7391400" y="5111341"/>
                <a:ext cx="304800" cy="304800"/>
              </a:xfrm>
              <a:prstGeom prst="rect">
                <a:avLst/>
              </a:prstGeom>
              <a:solidFill>
                <a:srgbClr val="EBAFAF"/>
              </a:solidFill>
              <a:ln w="255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70" name="Text Box 73"/>
              <p:cNvSpPr txBox="1"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7718425" y="5111341"/>
                <a:ext cx="1211079" cy="340735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 algn="ctr"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dirty="0">
                    <a:latin typeface="Calibri" panose="020F0502020204030204" pitchFamily="34" charset="0"/>
                    <a:ea typeface="Arial Unicode MS" panose="020B0604020202020204" pitchFamily="34" charset="-128"/>
                    <a:cs typeface="Calibri" panose="020F0502020204030204" pitchFamily="34" charset="0"/>
                  </a:rPr>
                  <a:t>Mark bit set</a:t>
                </a:r>
              </a:p>
            </p:txBody>
          </p:sp>
        </p:grpSp>
      </p:grpSp>
      <p:sp>
        <p:nvSpPr>
          <p:cNvPr id="171" name="Rounded Rectangle 170"/>
          <p:cNvSpPr/>
          <p:nvPr/>
        </p:nvSpPr>
        <p:spPr bwMode="auto">
          <a:xfrm>
            <a:off x="7132320" y="457200"/>
            <a:ext cx="1785257" cy="534282"/>
          </a:xfrm>
          <a:prstGeom prst="roundRect">
            <a:avLst/>
          </a:prstGeom>
          <a:solidFill>
            <a:schemeClr val="bg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Non-testable Material</a:t>
            </a:r>
          </a:p>
        </p:txBody>
      </p:sp>
    </p:spTree>
    <p:extLst>
      <p:ext uri="{BB962C8B-B14F-4D97-AF65-F5344CB8AC3E}">
        <p14:creationId xmlns:p14="http://schemas.microsoft.com/office/powerpoint/2010/main" val="483670985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r>
              <a:rPr lang="en-GB" dirty="0"/>
              <a:t>Sweep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96875" y="1363244"/>
            <a:ext cx="8366125" cy="548640"/>
          </a:xfrm>
        </p:spPr>
        <p:txBody>
          <a:bodyPr/>
          <a:lstStyle/>
          <a:p>
            <a:r>
              <a:rPr lang="en-US" sz="2400" dirty="0"/>
              <a:t>Sweep using sizes in headers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25605" name="Text Box 5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57200" y="2011680"/>
            <a:ext cx="8229600" cy="231050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</a:pPr>
            <a:r>
              <a:rPr lang="en-GB" sz="1600" b="1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ptr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sweep(</a:t>
            </a:r>
            <a:r>
              <a:rPr lang="en-GB" sz="1600" b="1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ptr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p, </a:t>
            </a:r>
            <a:r>
              <a:rPr lang="en-GB" sz="1600" b="1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ptr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end) {       </a:t>
            </a:r>
            <a:r>
              <a:rPr lang="en-GB" sz="1600" b="1" i="1" dirty="0">
                <a:solidFill>
                  <a:srgbClr val="0070C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// ptrs to start &amp; end of heap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</a:pP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</a:t>
            </a:r>
            <a:r>
              <a:rPr lang="en-GB" sz="16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while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(p &lt; end) {  </a:t>
            </a:r>
            <a:r>
              <a:rPr lang="en-GB" sz="160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     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 </a:t>
            </a:r>
            <a:r>
              <a:rPr lang="en-GB" sz="1600" b="1" i="1" dirty="0">
                <a:solidFill>
                  <a:srgbClr val="0070C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// while not at end of heap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</a:pP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   </a:t>
            </a:r>
            <a:r>
              <a:rPr lang="en-GB" sz="16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if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(</a:t>
            </a:r>
            <a:r>
              <a:rPr lang="en-GB" sz="16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markBitSet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(p))          </a:t>
            </a:r>
            <a:r>
              <a:rPr lang="en-GB" sz="1600" b="1" i="1" dirty="0">
                <a:solidFill>
                  <a:srgbClr val="0070C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// check if block is marked</a:t>
            </a:r>
            <a:b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</a:b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      </a:t>
            </a:r>
            <a:r>
              <a:rPr lang="en-GB" sz="16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clearMarkBit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(p);         </a:t>
            </a:r>
            <a:r>
              <a:rPr lang="en-GB" sz="1600" b="1" i="1" dirty="0">
                <a:solidFill>
                  <a:srgbClr val="0070C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// if so, reset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</a:pP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   </a:t>
            </a:r>
            <a:r>
              <a:rPr lang="en-GB" sz="16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else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</a:t>
            </a:r>
            <a:r>
              <a:rPr lang="en-GB" sz="16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if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(</a:t>
            </a:r>
            <a:r>
              <a:rPr lang="en-GB" sz="16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allocateBitSet(p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)) </a:t>
            </a:r>
            <a:r>
              <a:rPr lang="en-GB" sz="1600" b="1" i="1" dirty="0">
                <a:solidFill>
                  <a:srgbClr val="0070C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// if not marked, but allocated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</a:pP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      </a:t>
            </a:r>
            <a:r>
              <a:rPr lang="en-GB" sz="16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free(p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);                 </a:t>
            </a:r>
            <a:r>
              <a:rPr lang="en-GB" sz="1600" b="1" i="1" dirty="0">
                <a:solidFill>
                  <a:srgbClr val="0070C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// free the block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</a:pP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   </a:t>
            </a:r>
            <a:r>
              <a:rPr lang="en-GB" sz="16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p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+= length(p);             </a:t>
            </a:r>
            <a:r>
              <a:rPr lang="en-GB" sz="1600" b="1" i="1" dirty="0">
                <a:solidFill>
                  <a:srgbClr val="0070C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// adjust pointer to next block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</a:pP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}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</a:pP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}     </a:t>
            </a:r>
          </a:p>
        </p:txBody>
      </p:sp>
      <p:sp>
        <p:nvSpPr>
          <p:cNvPr id="61" name="Rounded Rectangle 60"/>
          <p:cNvSpPr/>
          <p:nvPr/>
        </p:nvSpPr>
        <p:spPr bwMode="auto">
          <a:xfrm>
            <a:off x="7132320" y="457200"/>
            <a:ext cx="1785257" cy="534282"/>
          </a:xfrm>
          <a:prstGeom prst="roundRect">
            <a:avLst/>
          </a:prstGeom>
          <a:solidFill>
            <a:schemeClr val="bg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Non-testable Material</a:t>
            </a:r>
          </a:p>
        </p:txBody>
      </p:sp>
      <p:grpSp>
        <p:nvGrpSpPr>
          <p:cNvPr id="63" name="Group 62"/>
          <p:cNvGrpSpPr/>
          <p:nvPr/>
        </p:nvGrpSpPr>
        <p:grpSpPr>
          <a:xfrm>
            <a:off x="384048" y="4297680"/>
            <a:ext cx="8551679" cy="939800"/>
            <a:chOff x="377825" y="4711306"/>
            <a:chExt cx="8551679" cy="939800"/>
          </a:xfrm>
        </p:grpSpPr>
        <p:sp>
          <p:nvSpPr>
            <p:cNvPr id="64" name="Rectangle 63"/>
            <p:cNvSpPr/>
            <p:nvPr/>
          </p:nvSpPr>
          <p:spPr bwMode="auto">
            <a:xfrm>
              <a:off x="2057400" y="5118665"/>
              <a:ext cx="4873752" cy="30175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65" name="Group 3"/>
            <p:cNvGrpSpPr/>
            <p:nvPr>
              <p:custDataLst>
                <p:tags r:id="rId28"/>
              </p:custDataLst>
            </p:nvPr>
          </p:nvGrpSpPr>
          <p:grpSpPr>
            <a:xfrm>
              <a:off x="377825" y="4711306"/>
              <a:ext cx="8551679" cy="939800"/>
              <a:chOff x="377825" y="4724400"/>
              <a:chExt cx="8551679" cy="939800"/>
            </a:xfrm>
          </p:grpSpPr>
          <p:sp>
            <p:nvSpPr>
              <p:cNvPr id="66" name="Rectangle 1"/>
              <p:cNvSpPr>
                <a:spLocks noChangeArrowheads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6019800" y="5130800"/>
                <a:ext cx="304800" cy="304800"/>
              </a:xfrm>
              <a:prstGeom prst="rect">
                <a:avLst/>
              </a:prstGeom>
              <a:solidFill>
                <a:srgbClr val="EBAFA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67" name="Rectangle 2"/>
              <p:cNvSpPr>
                <a:spLocks noChangeArrowheads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3886200" y="5130800"/>
                <a:ext cx="304800" cy="304800"/>
              </a:xfrm>
              <a:prstGeom prst="rect">
                <a:avLst/>
              </a:prstGeom>
              <a:solidFill>
                <a:srgbClr val="EBAFA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68" name="Rectangle 3"/>
              <p:cNvSpPr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3276600" y="5130800"/>
                <a:ext cx="304800" cy="304800"/>
              </a:xfrm>
              <a:prstGeom prst="rect">
                <a:avLst/>
              </a:prstGeom>
              <a:solidFill>
                <a:srgbClr val="EBAFA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69" name="Freeform 28"/>
              <p:cNvSpPr>
                <a:spLocks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3657600" y="4749800"/>
                <a:ext cx="685800" cy="482600"/>
              </a:xfrm>
              <a:custGeom>
                <a:avLst/>
                <a:gdLst/>
                <a:ahLst/>
                <a:cxnLst>
                  <a:cxn ang="0">
                    <a:pos x="768" y="304"/>
                  </a:cxn>
                  <a:cxn ang="0">
                    <a:pos x="384" y="16"/>
                  </a:cxn>
                  <a:cxn ang="0">
                    <a:pos x="0" y="208"/>
                  </a:cxn>
                </a:cxnLst>
                <a:rect l="0" t="0" r="r" b="b"/>
                <a:pathLst>
                  <a:path w="768" h="304">
                    <a:moveTo>
                      <a:pt x="768" y="304"/>
                    </a:moveTo>
                    <a:cubicBezTo>
                      <a:pt x="640" y="168"/>
                      <a:pt x="512" y="32"/>
                      <a:pt x="384" y="16"/>
                    </a:cubicBezTo>
                    <a:cubicBezTo>
                      <a:pt x="256" y="0"/>
                      <a:pt x="128" y="104"/>
                      <a:pt x="0" y="208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70" name="Freeform 29"/>
              <p:cNvSpPr>
                <a:spLocks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4648200" y="4724400"/>
                <a:ext cx="1752600" cy="558800"/>
              </a:xfrm>
              <a:custGeom>
                <a:avLst/>
                <a:gdLst/>
                <a:ahLst/>
                <a:cxnLst>
                  <a:cxn ang="0">
                    <a:pos x="0" y="352"/>
                  </a:cxn>
                  <a:cxn ang="0">
                    <a:pos x="432" y="16"/>
                  </a:cxn>
                  <a:cxn ang="0">
                    <a:pos x="960" y="256"/>
                  </a:cxn>
                </a:cxnLst>
                <a:rect l="0" t="0" r="r" b="b"/>
                <a:pathLst>
                  <a:path w="960" h="352">
                    <a:moveTo>
                      <a:pt x="0" y="352"/>
                    </a:moveTo>
                    <a:cubicBezTo>
                      <a:pt x="136" y="192"/>
                      <a:pt x="272" y="32"/>
                      <a:pt x="432" y="16"/>
                    </a:cubicBezTo>
                    <a:cubicBezTo>
                      <a:pt x="592" y="0"/>
                      <a:pt x="776" y="128"/>
                      <a:pt x="960" y="25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71" name="Freeform 30"/>
              <p:cNvSpPr>
                <a:spLocks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2514600" y="5283200"/>
                <a:ext cx="1219200" cy="381000"/>
              </a:xfrm>
              <a:custGeom>
                <a:avLst/>
                <a:gdLst/>
                <a:ahLst/>
                <a:cxnLst>
                  <a:cxn ang="0">
                    <a:pos x="768" y="0"/>
                  </a:cxn>
                  <a:cxn ang="0">
                    <a:pos x="384" y="240"/>
                  </a:cxn>
                  <a:cxn ang="0">
                    <a:pos x="0" y="96"/>
                  </a:cxn>
                </a:cxnLst>
                <a:rect l="0" t="0" r="r" b="b"/>
                <a:pathLst>
                  <a:path w="768" h="256">
                    <a:moveTo>
                      <a:pt x="768" y="0"/>
                    </a:moveTo>
                    <a:cubicBezTo>
                      <a:pt x="640" y="112"/>
                      <a:pt x="512" y="224"/>
                      <a:pt x="384" y="240"/>
                    </a:cubicBezTo>
                    <a:cubicBezTo>
                      <a:pt x="256" y="256"/>
                      <a:pt x="128" y="176"/>
                      <a:pt x="0" y="9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72" name="Text Box 31"/>
              <p:cNvSpPr txBox="1"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377825" y="5086866"/>
                <a:ext cx="1301103" cy="40229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Arial Unicode MS" panose="020B0604020202020204" pitchFamily="34" charset="-128"/>
                    <a:cs typeface="Calibri" panose="020F0502020204030204" pitchFamily="34" charset="0"/>
                  </a:rPr>
                  <a:t>After mark</a:t>
                </a:r>
              </a:p>
            </p:txBody>
          </p:sp>
          <p:sp>
            <p:nvSpPr>
              <p:cNvPr id="73" name="Rectangle 49"/>
              <p:cNvSpPr>
                <a:spLocks noChangeArrowheads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2057400" y="5130800"/>
                <a:ext cx="304800" cy="304800"/>
              </a:xfrm>
              <a:prstGeom prst="rect">
                <a:avLst/>
              </a:prstGeom>
              <a:solidFill>
                <a:srgbClr val="EBAFA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74" name="Line 32"/>
              <p:cNvSpPr>
                <a:spLocks noChangeShapeType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4343400" y="4876800"/>
                <a:ext cx="1588" cy="228600"/>
              </a:xfrm>
              <a:prstGeom prst="line">
                <a:avLst/>
              </a:prstGeom>
              <a:noFill/>
              <a:ln w="57150">
                <a:solidFill>
                  <a:srgbClr val="C00000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75" name="Rectangle 33"/>
              <p:cNvSpPr>
                <a:spLocks noChangeArrowheads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2057400" y="51308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76" name="Rectangle 34"/>
              <p:cNvSpPr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2667000" y="51308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77" name="Rectangle 35"/>
              <p:cNvSpPr>
                <a:spLocks noChangeArrowheads="1"/>
              </p:cNvSpPr>
              <p:nvPr>
                <p:custDataLst>
                  <p:tags r:id="rId40"/>
                </p:custDataLst>
              </p:nvPr>
            </p:nvSpPr>
            <p:spPr bwMode="auto">
              <a:xfrm>
                <a:off x="3276600" y="51308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78" name="Rectangle 36"/>
              <p:cNvSpPr>
                <a:spLocks noChangeArrowheads="1"/>
              </p:cNvSpPr>
              <p:nvPr>
                <p:custDataLst>
                  <p:tags r:id="rId41"/>
                </p:custDataLst>
              </p:nvPr>
            </p:nvSpPr>
            <p:spPr bwMode="auto">
              <a:xfrm>
                <a:off x="3886200" y="513080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79" name="Rectangle 37"/>
              <p:cNvSpPr>
                <a:spLocks noChangeArrowheads="1"/>
              </p:cNvSpPr>
              <p:nvPr>
                <p:custDataLst>
                  <p:tags r:id="rId42"/>
                </p:custDataLst>
              </p:nvPr>
            </p:nvSpPr>
            <p:spPr bwMode="auto">
              <a:xfrm>
                <a:off x="4800600" y="5130800"/>
                <a:ext cx="12192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80" name="Rectangle 38"/>
              <p:cNvSpPr>
                <a:spLocks noChangeArrowheads="1"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6019800" y="513080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81" name="Line 39"/>
              <p:cNvSpPr>
                <a:spLocks noChangeShapeType="1"/>
              </p:cNvSpPr>
              <p:nvPr>
                <p:custDataLst>
                  <p:tags r:id="rId44"/>
                </p:custDataLst>
              </p:nvPr>
            </p:nvSpPr>
            <p:spPr bwMode="auto">
              <a:xfrm>
                <a:off x="2971800" y="51308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82" name="Line 40"/>
              <p:cNvSpPr>
                <a:spLocks noChangeShapeType="1"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2362200" y="5130800"/>
                <a:ext cx="1588" cy="304800"/>
              </a:xfrm>
              <a:prstGeom prst="line">
                <a:avLst/>
              </a:prstGeom>
              <a:noFill/>
              <a:ln w="126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83" name="Line 41"/>
              <p:cNvSpPr>
                <a:spLocks noChangeShapeType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3581400" y="5130800"/>
                <a:ext cx="1588" cy="304800"/>
              </a:xfrm>
              <a:prstGeom prst="line">
                <a:avLst/>
              </a:prstGeom>
              <a:noFill/>
              <a:ln w="126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84" name="Line 42"/>
              <p:cNvSpPr>
                <a:spLocks noChangeShapeType="1"/>
              </p:cNvSpPr>
              <p:nvPr>
                <p:custDataLst>
                  <p:tags r:id="rId47"/>
                </p:custDataLst>
              </p:nvPr>
            </p:nvSpPr>
            <p:spPr bwMode="auto">
              <a:xfrm>
                <a:off x="4191000" y="5130800"/>
                <a:ext cx="1588" cy="304800"/>
              </a:xfrm>
              <a:prstGeom prst="line">
                <a:avLst/>
              </a:prstGeom>
              <a:noFill/>
              <a:ln w="126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85" name="Line 43"/>
              <p:cNvSpPr>
                <a:spLocks noChangeShapeType="1"/>
              </p:cNvSpPr>
              <p:nvPr>
                <p:custDataLst>
                  <p:tags r:id="rId48"/>
                </p:custDataLst>
              </p:nvPr>
            </p:nvSpPr>
            <p:spPr bwMode="auto">
              <a:xfrm>
                <a:off x="4495800" y="51308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86" name="Line 44"/>
              <p:cNvSpPr>
                <a:spLocks noChangeShapeType="1"/>
              </p:cNvSpPr>
              <p:nvPr>
                <p:custDataLst>
                  <p:tags r:id="rId49"/>
                </p:custDataLst>
              </p:nvPr>
            </p:nvSpPr>
            <p:spPr bwMode="auto">
              <a:xfrm>
                <a:off x="5105400" y="51308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87" name="Line 45"/>
              <p:cNvSpPr>
                <a:spLocks noChangeShapeType="1"/>
              </p:cNvSpPr>
              <p:nvPr>
                <p:custDataLst>
                  <p:tags r:id="rId50"/>
                </p:custDataLst>
              </p:nvPr>
            </p:nvSpPr>
            <p:spPr bwMode="auto">
              <a:xfrm>
                <a:off x="5410200" y="51308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88" name="Line 46"/>
              <p:cNvSpPr>
                <a:spLocks noChangeShapeType="1"/>
              </p:cNvSpPr>
              <p:nvPr>
                <p:custDataLst>
                  <p:tags r:id="rId51"/>
                </p:custDataLst>
              </p:nvPr>
            </p:nvSpPr>
            <p:spPr bwMode="auto">
              <a:xfrm>
                <a:off x="5715000" y="51308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89" name="Line 47"/>
              <p:cNvSpPr>
                <a:spLocks noChangeShapeType="1"/>
              </p:cNvSpPr>
              <p:nvPr>
                <p:custDataLst>
                  <p:tags r:id="rId52"/>
                </p:custDataLst>
              </p:nvPr>
            </p:nvSpPr>
            <p:spPr bwMode="auto">
              <a:xfrm>
                <a:off x="6324600" y="5130800"/>
                <a:ext cx="1588" cy="304800"/>
              </a:xfrm>
              <a:prstGeom prst="line">
                <a:avLst/>
              </a:prstGeom>
              <a:noFill/>
              <a:ln w="126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0" name="Line 48"/>
              <p:cNvSpPr>
                <a:spLocks noChangeShapeType="1"/>
              </p:cNvSpPr>
              <p:nvPr>
                <p:custDataLst>
                  <p:tags r:id="rId53"/>
                </p:custDataLst>
              </p:nvPr>
            </p:nvSpPr>
            <p:spPr bwMode="auto">
              <a:xfrm>
                <a:off x="6629400" y="51308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1" name="Rectangle 72"/>
              <p:cNvSpPr>
                <a:spLocks noChangeArrowheads="1"/>
              </p:cNvSpPr>
              <p:nvPr>
                <p:custDataLst>
                  <p:tags r:id="rId54"/>
                </p:custDataLst>
              </p:nvPr>
            </p:nvSpPr>
            <p:spPr bwMode="auto">
              <a:xfrm>
                <a:off x="7391400" y="5111341"/>
                <a:ext cx="304800" cy="304800"/>
              </a:xfrm>
              <a:prstGeom prst="rect">
                <a:avLst/>
              </a:prstGeom>
              <a:solidFill>
                <a:srgbClr val="EBAFAF"/>
              </a:solidFill>
              <a:ln w="255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2" name="Text Box 73"/>
              <p:cNvSpPr txBox="1">
                <a:spLocks noChangeArrowheads="1"/>
              </p:cNvSpPr>
              <p:nvPr>
                <p:custDataLst>
                  <p:tags r:id="rId55"/>
                </p:custDataLst>
              </p:nvPr>
            </p:nvSpPr>
            <p:spPr bwMode="auto">
              <a:xfrm>
                <a:off x="7718425" y="5111341"/>
                <a:ext cx="1211079" cy="340735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 algn="ctr"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dirty="0">
                    <a:latin typeface="Calibri" panose="020F0502020204030204" pitchFamily="34" charset="0"/>
                    <a:ea typeface="Arial Unicode MS" panose="020B0604020202020204" pitchFamily="34" charset="-128"/>
                    <a:cs typeface="Calibri" panose="020F0502020204030204" pitchFamily="34" charset="0"/>
                  </a:rPr>
                  <a:t>Mark bit set</a:t>
                </a:r>
              </a:p>
            </p:txBody>
          </p:sp>
        </p:grpSp>
      </p:grpSp>
      <p:grpSp>
        <p:nvGrpSpPr>
          <p:cNvPr id="93" name="Group 92"/>
          <p:cNvGrpSpPr/>
          <p:nvPr/>
        </p:nvGrpSpPr>
        <p:grpSpPr>
          <a:xfrm>
            <a:off x="384048" y="5303520"/>
            <a:ext cx="6551612" cy="939800"/>
            <a:chOff x="382588" y="5789624"/>
            <a:chExt cx="6551612" cy="939800"/>
          </a:xfrm>
        </p:grpSpPr>
        <p:sp>
          <p:nvSpPr>
            <p:cNvPr id="94" name="Rectangle 93"/>
            <p:cNvSpPr/>
            <p:nvPr/>
          </p:nvSpPr>
          <p:spPr bwMode="auto">
            <a:xfrm>
              <a:off x="2057400" y="6195384"/>
              <a:ext cx="4873752" cy="30175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95" name="Group 5"/>
            <p:cNvGrpSpPr/>
            <p:nvPr>
              <p:custDataLst>
                <p:tags r:id="rId4"/>
              </p:custDataLst>
            </p:nvPr>
          </p:nvGrpSpPr>
          <p:grpSpPr>
            <a:xfrm>
              <a:off x="382588" y="5789624"/>
              <a:ext cx="6551612" cy="939800"/>
              <a:chOff x="382588" y="5842000"/>
              <a:chExt cx="6551612" cy="939800"/>
            </a:xfrm>
          </p:grpSpPr>
          <p:sp>
            <p:nvSpPr>
              <p:cNvPr id="96" name="Freeform 51"/>
              <p:cNvSpPr>
                <a:spLocks/>
              </p:cNvSpPr>
              <p:nvPr>
                <p:custDataLst>
                  <p:tags r:id="rId5"/>
                </p:custDataLst>
              </p:nvPr>
            </p:nvSpPr>
            <p:spPr bwMode="auto">
              <a:xfrm>
                <a:off x="4648200" y="5842000"/>
                <a:ext cx="1752600" cy="558800"/>
              </a:xfrm>
              <a:custGeom>
                <a:avLst/>
                <a:gdLst/>
                <a:ahLst/>
                <a:cxnLst>
                  <a:cxn ang="0">
                    <a:pos x="0" y="352"/>
                  </a:cxn>
                  <a:cxn ang="0">
                    <a:pos x="432" y="16"/>
                  </a:cxn>
                  <a:cxn ang="0">
                    <a:pos x="960" y="256"/>
                  </a:cxn>
                </a:cxnLst>
                <a:rect l="0" t="0" r="r" b="b"/>
                <a:pathLst>
                  <a:path w="960" h="352">
                    <a:moveTo>
                      <a:pt x="0" y="352"/>
                    </a:moveTo>
                    <a:cubicBezTo>
                      <a:pt x="136" y="192"/>
                      <a:pt x="272" y="32"/>
                      <a:pt x="432" y="16"/>
                    </a:cubicBezTo>
                    <a:cubicBezTo>
                      <a:pt x="592" y="0"/>
                      <a:pt x="776" y="128"/>
                      <a:pt x="960" y="25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7" name="Freeform 50"/>
              <p:cNvSpPr>
                <a:spLocks/>
              </p:cNvSpPr>
              <p:nvPr>
                <p:custDataLst>
                  <p:tags r:id="rId6"/>
                </p:custDataLst>
              </p:nvPr>
            </p:nvSpPr>
            <p:spPr bwMode="auto">
              <a:xfrm>
                <a:off x="3657600" y="5867400"/>
                <a:ext cx="685800" cy="482600"/>
              </a:xfrm>
              <a:custGeom>
                <a:avLst/>
                <a:gdLst/>
                <a:ahLst/>
                <a:cxnLst>
                  <a:cxn ang="0">
                    <a:pos x="768" y="304"/>
                  </a:cxn>
                  <a:cxn ang="0">
                    <a:pos x="384" y="16"/>
                  </a:cxn>
                  <a:cxn ang="0">
                    <a:pos x="0" y="208"/>
                  </a:cxn>
                </a:cxnLst>
                <a:rect l="0" t="0" r="r" b="b"/>
                <a:pathLst>
                  <a:path w="768" h="304">
                    <a:moveTo>
                      <a:pt x="768" y="304"/>
                    </a:moveTo>
                    <a:cubicBezTo>
                      <a:pt x="640" y="168"/>
                      <a:pt x="512" y="32"/>
                      <a:pt x="384" y="16"/>
                    </a:cubicBezTo>
                    <a:cubicBezTo>
                      <a:pt x="256" y="0"/>
                      <a:pt x="128" y="104"/>
                      <a:pt x="0" y="208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8" name="Freeform 52"/>
              <p:cNvSpPr>
                <a:spLocks/>
              </p:cNvSpPr>
              <p:nvPr>
                <p:custDataLst>
                  <p:tags r:id="rId7"/>
                </p:custDataLst>
              </p:nvPr>
            </p:nvSpPr>
            <p:spPr bwMode="auto">
              <a:xfrm>
                <a:off x="2514600" y="6400800"/>
                <a:ext cx="1219200" cy="381000"/>
              </a:xfrm>
              <a:custGeom>
                <a:avLst/>
                <a:gdLst/>
                <a:ahLst/>
                <a:cxnLst>
                  <a:cxn ang="0">
                    <a:pos x="768" y="0"/>
                  </a:cxn>
                  <a:cxn ang="0">
                    <a:pos x="384" y="240"/>
                  </a:cxn>
                  <a:cxn ang="0">
                    <a:pos x="0" y="96"/>
                  </a:cxn>
                </a:cxnLst>
                <a:rect l="0" t="0" r="r" b="b"/>
                <a:pathLst>
                  <a:path w="768" h="256">
                    <a:moveTo>
                      <a:pt x="768" y="0"/>
                    </a:moveTo>
                    <a:cubicBezTo>
                      <a:pt x="640" y="112"/>
                      <a:pt x="512" y="224"/>
                      <a:pt x="384" y="240"/>
                    </a:cubicBezTo>
                    <a:cubicBezTo>
                      <a:pt x="256" y="256"/>
                      <a:pt x="128" y="176"/>
                      <a:pt x="0" y="9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9" name="Text Box 53"/>
              <p:cNvSpPr txBox="1">
                <a:spLocks noChangeArrowheads="1"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382588" y="6202395"/>
                <a:ext cx="1470572" cy="40229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Arial Unicode MS" panose="020B0604020202020204" pitchFamily="34" charset="-128"/>
                    <a:cs typeface="Calibri" panose="020F0502020204030204" pitchFamily="34" charset="0"/>
                  </a:rPr>
                  <a:t>After sweep</a:t>
                </a:r>
              </a:p>
            </p:txBody>
          </p:sp>
          <p:sp>
            <p:nvSpPr>
              <p:cNvPr id="100" name="Line 54"/>
              <p:cNvSpPr>
                <a:spLocks noChangeShapeType="1"/>
              </p:cNvSpPr>
              <p:nvPr>
                <p:custDataLst>
                  <p:tags r:id="rId9"/>
                </p:custDataLst>
              </p:nvPr>
            </p:nvSpPr>
            <p:spPr bwMode="auto">
              <a:xfrm>
                <a:off x="4343400" y="5994400"/>
                <a:ext cx="1588" cy="228600"/>
              </a:xfrm>
              <a:prstGeom prst="line">
                <a:avLst/>
              </a:prstGeom>
              <a:noFill/>
              <a:ln w="57150">
                <a:solidFill>
                  <a:srgbClr val="C00000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01" name="Rectangle 55"/>
              <p:cNvSpPr>
                <a:spLocks noChangeArrowheads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2057400" y="62484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02" name="Rectangle 56"/>
              <p:cNvSpPr>
                <a:spLocks noChangeArrowheads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2667000" y="62484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03" name="Rectangle 57"/>
              <p:cNvSpPr>
                <a:spLocks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3276600" y="62484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04" name="Rectangle 71"/>
              <p:cNvSpPr>
                <a:spLocks noChangeArrowheads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4800600" y="6252008"/>
                <a:ext cx="1219200" cy="304800"/>
              </a:xfrm>
              <a:prstGeom prst="rect">
                <a:avLst/>
              </a:prstGeom>
              <a:solidFill>
                <a:schemeClr val="bg1"/>
              </a:solidFill>
              <a:ln w="317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dirty="0">
                    <a:latin typeface="Calibri" panose="020F0502020204030204" pitchFamily="34" charset="0"/>
                    <a:ea typeface="Arial Unicode MS" panose="020B0604020202020204" pitchFamily="34" charset="-128"/>
                    <a:cs typeface="Calibri" panose="020F0502020204030204" pitchFamily="34" charset="0"/>
                  </a:rPr>
                  <a:t>free</a:t>
                </a:r>
              </a:p>
            </p:txBody>
          </p:sp>
          <p:sp>
            <p:nvSpPr>
              <p:cNvPr id="105" name="Rectangle 58"/>
              <p:cNvSpPr>
                <a:spLocks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3886200" y="624840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06" name="Rectangle 59"/>
              <p:cNvSpPr>
                <a:spLocks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4800600" y="6248400"/>
                <a:ext cx="12192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07" name="Rectangle 74"/>
              <p:cNvSpPr>
                <a:spLocks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2667000" y="6248400"/>
                <a:ext cx="609600" cy="304800"/>
              </a:xfrm>
              <a:prstGeom prst="rect">
                <a:avLst/>
              </a:prstGeom>
              <a:solidFill>
                <a:schemeClr val="bg1"/>
              </a:solidFill>
              <a:ln w="317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dirty="0">
                    <a:latin typeface="Calibri" panose="020F0502020204030204" pitchFamily="34" charset="0"/>
                    <a:ea typeface="Arial Unicode MS" panose="020B0604020202020204" pitchFamily="34" charset="-128"/>
                    <a:cs typeface="Calibri" panose="020F0502020204030204" pitchFamily="34" charset="0"/>
                  </a:rPr>
                  <a:t>free</a:t>
                </a:r>
              </a:p>
            </p:txBody>
          </p:sp>
          <p:sp>
            <p:nvSpPr>
              <p:cNvPr id="108" name="Rectangle 60"/>
              <p:cNvSpPr>
                <a:spLocks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6019800" y="624840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09" name="Line 61"/>
              <p:cNvSpPr>
                <a:spLocks noChangeShapeType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29718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10" name="Line 62"/>
              <p:cNvSpPr>
                <a:spLocks noChangeShapeType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23622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11" name="Line 63"/>
              <p:cNvSpPr>
                <a:spLocks noChangeShapeType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35814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12" name="Line 64"/>
              <p:cNvSpPr>
                <a:spLocks noChangeShapeType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1910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13" name="Line 65"/>
              <p:cNvSpPr>
                <a:spLocks noChangeShapeType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44958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14" name="Line 66"/>
              <p:cNvSpPr>
                <a:spLocks noChangeShapeType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51054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15" name="Line 67"/>
              <p:cNvSpPr>
                <a:spLocks noChangeShapeType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54102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16" name="Line 68"/>
              <p:cNvSpPr>
                <a:spLocks noChangeShapeType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57150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17" name="Line 69"/>
              <p:cNvSpPr>
                <a:spLocks noChangeShapeType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63246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18" name="Line 70"/>
              <p:cNvSpPr>
                <a:spLocks noChangeShapeType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66294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10005550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/>
              <a:t>Conservative Mark &amp; Sweep in C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6875" y="1358934"/>
            <a:ext cx="8366125" cy="4972050"/>
          </a:xfrm>
        </p:spPr>
        <p:txBody>
          <a:bodyPr/>
          <a:lstStyle/>
          <a:p>
            <a:r>
              <a:rPr lang="en-GB" sz="2400" dirty="0"/>
              <a:t>Would mark &amp; sweep work in C?</a:t>
            </a:r>
          </a:p>
          <a:p>
            <a:pPr lvl="1"/>
            <a:r>
              <a:rPr lang="en-GB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is_ptr</a:t>
            </a:r>
            <a:r>
              <a:rPr lang="en-GB" sz="2000" dirty="0"/>
              <a:t> determines if a word is a pointer by checking if it points to an allocated block of memory</a:t>
            </a:r>
          </a:p>
          <a:p>
            <a:pPr lvl="1"/>
            <a:r>
              <a:rPr lang="en-GB" sz="2000" dirty="0"/>
              <a:t>But in C, pointers can point into the middle of allocated blocks </a:t>
            </a:r>
            <a:br>
              <a:rPr lang="en-GB" sz="2000" dirty="0"/>
            </a:br>
            <a:r>
              <a:rPr lang="en-GB" sz="2000" dirty="0"/>
              <a:t>(not so in Java)</a:t>
            </a:r>
          </a:p>
          <a:p>
            <a:pPr lvl="2"/>
            <a:r>
              <a:rPr lang="en-GB" sz="1800" dirty="0"/>
              <a:t>Makes it tricky to find all allocated blocks in mark phase</a:t>
            </a:r>
          </a:p>
          <a:p>
            <a:pPr lvl="1"/>
            <a:endParaRPr lang="en-GB" sz="2000" dirty="0"/>
          </a:p>
          <a:p>
            <a:pPr lvl="1"/>
            <a:endParaRPr lang="en-GB" sz="2000" dirty="0"/>
          </a:p>
          <a:p>
            <a:pPr lvl="1"/>
            <a:endParaRPr lang="en-GB" sz="2000" dirty="0"/>
          </a:p>
          <a:p>
            <a:pPr lvl="1"/>
            <a:r>
              <a:rPr lang="en-GB" sz="2000" dirty="0"/>
              <a:t>There are ways to solve/avoid this problem in C, but the resulting garbage collector is conservative:</a:t>
            </a:r>
          </a:p>
          <a:p>
            <a:pPr lvl="2"/>
            <a:r>
              <a:rPr lang="en-GB" sz="1800" dirty="0"/>
              <a:t>Every reachable node correctly identified as reachable, but some unreachable nodes might be incorrectly marked as reachable</a:t>
            </a:r>
          </a:p>
          <a:p>
            <a:pPr lvl="1"/>
            <a:r>
              <a:rPr lang="en-GB" sz="2000" dirty="0"/>
              <a:t>In Java, all pointers (</a:t>
            </a:r>
            <a:r>
              <a:rPr lang="en-GB" sz="2000" i="1" dirty="0"/>
              <a:t>i.e.</a:t>
            </a:r>
            <a:r>
              <a:rPr lang="en-GB" sz="2000" dirty="0"/>
              <a:t> references) point to the starting address of an object structure – the start of an allocated block</a:t>
            </a:r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13</a:t>
            </a:fld>
            <a:endParaRPr lang="en-US"/>
          </a:p>
        </p:txBody>
      </p:sp>
      <p:grpSp>
        <p:nvGrpSpPr>
          <p:cNvPr id="2" name="Group 1"/>
          <p:cNvGrpSpPr/>
          <p:nvPr>
            <p:custDataLst>
              <p:tags r:id="rId4"/>
            </p:custDataLst>
          </p:nvPr>
        </p:nvGrpSpPr>
        <p:grpSpPr>
          <a:xfrm>
            <a:off x="1444936" y="3474720"/>
            <a:ext cx="4572000" cy="930275"/>
            <a:chOff x="1235676" y="2590800"/>
            <a:chExt cx="4572000" cy="930275"/>
          </a:xfrm>
        </p:grpSpPr>
        <p:sp>
          <p:nvSpPr>
            <p:cNvPr id="26627" name="Rectangle 3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2607276" y="3216275"/>
              <a:ext cx="3200400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628" name="Rectangle 4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2607276" y="3216275"/>
              <a:ext cx="304800" cy="304800"/>
            </a:xfrm>
            <a:prstGeom prst="rect">
              <a:avLst/>
            </a:prstGeom>
            <a:solidFill>
              <a:srgbClr val="F1C7C7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629" name="Text Box 5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2376048" y="2886761"/>
              <a:ext cx="771663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header</a:t>
              </a:r>
            </a:p>
          </p:txBody>
        </p:sp>
        <p:sp>
          <p:nvSpPr>
            <p:cNvPr id="26630" name="Text Box 6"/>
            <p:cNvSpPr txBox="1"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3841207" y="2590800"/>
              <a:ext cx="429325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 err="1"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ptr</a:t>
              </a:r>
              <a:endParaRPr lang="en-GB" sz="16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endParaRPr>
            </a:p>
          </p:txBody>
        </p:sp>
        <p:sp>
          <p:nvSpPr>
            <p:cNvPr id="26631" name="Line 7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>
              <a:off x="4055076" y="2911475"/>
              <a:ext cx="1588" cy="30480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632" name="Rectangle 8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1235676" y="3216275"/>
              <a:ext cx="1371600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633" name="Rectangle 9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1235676" y="3216275"/>
              <a:ext cx="304800" cy="304800"/>
            </a:xfrm>
            <a:prstGeom prst="rect">
              <a:avLst/>
            </a:prstGeom>
            <a:solidFill>
              <a:srgbClr val="F1C7C7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634" name="Rectangle 10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4969476" y="3216275"/>
              <a:ext cx="304800" cy="304800"/>
            </a:xfrm>
            <a:prstGeom prst="rect">
              <a:avLst/>
            </a:prstGeom>
            <a:solidFill>
              <a:srgbClr val="F1C7C7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5" name="Rounded Rectangle 14"/>
          <p:cNvSpPr/>
          <p:nvPr/>
        </p:nvSpPr>
        <p:spPr bwMode="auto">
          <a:xfrm>
            <a:off x="7132320" y="457200"/>
            <a:ext cx="1785257" cy="534282"/>
          </a:xfrm>
          <a:prstGeom prst="roundRect">
            <a:avLst/>
          </a:prstGeom>
          <a:solidFill>
            <a:schemeClr val="bg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Non-testable Material</a:t>
            </a:r>
          </a:p>
        </p:txBody>
      </p:sp>
    </p:spTree>
    <p:extLst>
      <p:ext uri="{BB962C8B-B14F-4D97-AF65-F5344CB8AC3E}">
        <p14:creationId xmlns:p14="http://schemas.microsoft.com/office/powerpoint/2010/main" val="921724058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What about Java or ML or Python or …?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In </a:t>
            </a:r>
            <a:r>
              <a:rPr lang="en-US" i="1" dirty="0"/>
              <a:t>memory-safe languages</a:t>
            </a:r>
            <a:r>
              <a:rPr lang="en-US" dirty="0"/>
              <a:t>, most of these bugs are impossible</a:t>
            </a:r>
          </a:p>
          <a:p>
            <a:pPr lvl="1"/>
            <a:r>
              <a:rPr lang="en-US" dirty="0"/>
              <a:t>Cannot perform arbitrary pointer manipulation</a:t>
            </a:r>
          </a:p>
          <a:p>
            <a:pPr lvl="1"/>
            <a:r>
              <a:rPr lang="en-US" dirty="0"/>
              <a:t>Cannot get around the type system</a:t>
            </a:r>
          </a:p>
          <a:p>
            <a:pPr lvl="1"/>
            <a:r>
              <a:rPr lang="en-US" dirty="0"/>
              <a:t>Array bounds checking, null pointer checking</a:t>
            </a:r>
          </a:p>
          <a:p>
            <a:pPr lvl="1"/>
            <a:r>
              <a:rPr lang="en-US" dirty="0"/>
              <a:t>Automatic memory management</a:t>
            </a:r>
          </a:p>
          <a:p>
            <a:r>
              <a:rPr lang="en-US" dirty="0"/>
              <a:t>But one of the bugs we saw earlier is possible.  Which one?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Rounded Rectangle 60">
            <a:extLst>
              <a:ext uri="{FF2B5EF4-FFF2-40B4-BE49-F238E27FC236}">
                <a16:creationId xmlns:a16="http://schemas.microsoft.com/office/drawing/2014/main" id="{DB2178B1-F18B-4FD3-ADCA-77C105B60A25}"/>
              </a:ext>
            </a:extLst>
          </p:cNvPr>
          <p:cNvSpPr/>
          <p:nvPr/>
        </p:nvSpPr>
        <p:spPr bwMode="auto">
          <a:xfrm>
            <a:off x="7132320" y="1005840"/>
            <a:ext cx="1785257" cy="534282"/>
          </a:xfrm>
          <a:prstGeom prst="roundRect">
            <a:avLst/>
          </a:prstGeom>
          <a:solidFill>
            <a:schemeClr val="bg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Non-testable Material</a:t>
            </a:r>
          </a:p>
        </p:txBody>
      </p:sp>
    </p:spTree>
    <p:extLst>
      <p:ext uri="{BB962C8B-B14F-4D97-AF65-F5344CB8AC3E}">
        <p14:creationId xmlns:p14="http://schemas.microsoft.com/office/powerpoint/2010/main" val="15485041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itle 34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Memory Leaks with GC</a:t>
            </a:r>
          </a:p>
        </p:txBody>
      </p:sp>
      <p:sp>
        <p:nvSpPr>
          <p:cNvPr id="36" name="Content Placeholder 35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sz="2400" dirty="0"/>
              <a:t>Not because of forgotten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free</a:t>
            </a:r>
            <a:r>
              <a:rPr lang="en-US" sz="2400" dirty="0"/>
              <a:t> — we have GC!</a:t>
            </a:r>
          </a:p>
          <a:p>
            <a:r>
              <a:rPr lang="en-US" sz="2400" dirty="0"/>
              <a:t>Unneeded “leftover” roots keep objects reachable</a:t>
            </a:r>
          </a:p>
          <a:p>
            <a:r>
              <a:rPr lang="en-US" sz="2400" i="1" dirty="0"/>
              <a:t>Sometimes</a:t>
            </a:r>
            <a:r>
              <a:rPr lang="en-US" sz="2400" dirty="0"/>
              <a:t> nullifying a variable is not needed for correctness but is for performance</a:t>
            </a:r>
          </a:p>
          <a:p>
            <a:r>
              <a:rPr lang="en-US" sz="2400" dirty="0"/>
              <a:t>Example: Don’t leave big data structures you’re done with in a static field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15</a:t>
            </a:fld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>
            <a:off x="822960" y="4114800"/>
            <a:ext cx="7948324" cy="2478064"/>
            <a:chOff x="932851" y="3383280"/>
            <a:chExt cx="7948324" cy="2478064"/>
          </a:xfrm>
        </p:grpSpPr>
        <p:sp>
          <p:nvSpPr>
            <p:cNvPr id="43" name="Rectangle 1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932851" y="3803944"/>
              <a:ext cx="5984875" cy="20574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4" name="Oval 4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2516075" y="3398349"/>
              <a:ext cx="304800" cy="3048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5" name="Oval 5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3710976" y="3398349"/>
              <a:ext cx="304800" cy="3048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6" name="Oval 6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5006376" y="3397544"/>
              <a:ext cx="304800" cy="3048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7" name="Line 7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 flipH="1">
              <a:off x="2337787" y="3690938"/>
              <a:ext cx="276825" cy="646405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8" name="Text Box 8"/>
            <p:cNvSpPr txBox="1"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932851" y="3383280"/>
              <a:ext cx="1147984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Root nodes</a:t>
              </a:r>
            </a:p>
          </p:txBody>
        </p:sp>
        <p:sp>
          <p:nvSpPr>
            <p:cNvPr id="49" name="Text Box 9"/>
            <p:cNvSpPr txBox="1"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939383" y="3803944"/>
              <a:ext cx="1202871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Heap nodes</a:t>
              </a:r>
            </a:p>
          </p:txBody>
        </p:sp>
        <p:sp>
          <p:nvSpPr>
            <p:cNvPr id="50" name="Line 10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>
              <a:off x="3863974" y="3703148"/>
              <a:ext cx="989" cy="634195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1" name="Line 11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5233388" y="3679824"/>
              <a:ext cx="365612" cy="676673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2" name="Oval 12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2186976" y="4337344"/>
              <a:ext cx="304800" cy="3048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3" name="Oval 13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3710976" y="4337344"/>
              <a:ext cx="304800" cy="3048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" name="Oval 14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5539776" y="4337344"/>
              <a:ext cx="304800" cy="3048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5" name="Line 15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 flipH="1">
              <a:off x="1729775" y="4593431"/>
              <a:ext cx="498475" cy="684609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" name="Oval 16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1501176" y="5251744"/>
              <a:ext cx="304800" cy="3048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7" name="Line 17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>
              <a:off x="2450502" y="4593431"/>
              <a:ext cx="463549" cy="68461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8" name="Oval 18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2872776" y="5251744"/>
              <a:ext cx="304800" cy="3048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Line 19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>
              <a:off x="5692176" y="4642144"/>
              <a:ext cx="202" cy="60017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0" name="Oval 20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5539776" y="5251744"/>
              <a:ext cx="304800" cy="3048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Oval 21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4590451" y="4642144"/>
              <a:ext cx="304800" cy="304800"/>
            </a:xfrm>
            <a:prstGeom prst="ellipse">
              <a:avLst/>
            </a:prstGeom>
            <a:solidFill>
              <a:srgbClr val="EBAFA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2" name="Oval 22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4590451" y="5404144"/>
              <a:ext cx="304800" cy="304800"/>
            </a:xfrm>
            <a:prstGeom prst="ellipse">
              <a:avLst/>
            </a:prstGeom>
            <a:solidFill>
              <a:srgbClr val="EBAFA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3" name="Line 23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>
              <a:off x="4742851" y="4946944"/>
              <a:ext cx="1588" cy="45720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4" name="Oval 24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3828451" y="5099344"/>
              <a:ext cx="304800" cy="304800"/>
            </a:xfrm>
            <a:prstGeom prst="ellipse">
              <a:avLst/>
            </a:prstGeom>
            <a:solidFill>
              <a:srgbClr val="EBAFA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5" name="Line 25"/>
            <p:cNvSpPr>
              <a:spLocks noChangeShapeType="1"/>
            </p:cNvSpPr>
            <p:nvPr>
              <p:custDataLst>
                <p:tags r:id="rId26"/>
              </p:custDataLst>
            </p:nvPr>
          </p:nvSpPr>
          <p:spPr bwMode="auto">
            <a:xfrm flipH="1" flipV="1">
              <a:off x="4121944" y="5321888"/>
              <a:ext cx="468506" cy="18305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6" name="Line 26"/>
            <p:cNvSpPr>
              <a:spLocks noChangeShapeType="1"/>
            </p:cNvSpPr>
            <p:nvPr>
              <p:custDataLst>
                <p:tags r:id="rId27"/>
              </p:custDataLst>
            </p:nvPr>
          </p:nvSpPr>
          <p:spPr bwMode="auto">
            <a:xfrm flipV="1">
              <a:off x="4111026" y="4880371"/>
              <a:ext cx="495502" cy="293585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7" name="Oval 27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6266851" y="4794544"/>
              <a:ext cx="304800" cy="304800"/>
            </a:xfrm>
            <a:prstGeom prst="ellipse">
              <a:avLst/>
            </a:prstGeom>
            <a:solidFill>
              <a:srgbClr val="EBAFA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8" name="Oval 28"/>
            <p:cNvSpPr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7170139" y="3930944"/>
              <a:ext cx="304800" cy="3048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9" name="Oval 29"/>
            <p:cNvSpPr>
              <a:spLocks noChangeArrowheads="1"/>
            </p:cNvSpPr>
            <p:nvPr>
              <p:custDataLst>
                <p:tags r:id="rId30"/>
              </p:custDataLst>
            </p:nvPr>
          </p:nvSpPr>
          <p:spPr bwMode="auto">
            <a:xfrm>
              <a:off x="7170139" y="4388144"/>
              <a:ext cx="304800" cy="304800"/>
            </a:xfrm>
            <a:prstGeom prst="ellipse">
              <a:avLst/>
            </a:prstGeom>
            <a:solidFill>
              <a:srgbClr val="EBAFA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0" name="Text Box 30"/>
            <p:cNvSpPr txBox="1">
              <a:spLocks noChangeArrowheads="1"/>
            </p:cNvSpPr>
            <p:nvPr>
              <p:custDataLst>
                <p:tags r:id="rId31"/>
              </p:custDataLst>
            </p:nvPr>
          </p:nvSpPr>
          <p:spPr bwMode="auto">
            <a:xfrm>
              <a:off x="7549551" y="4337344"/>
              <a:ext cx="1331624" cy="58695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not reachable</a:t>
              </a:r>
              <a:br>
                <a:rPr lang="en-GB" sz="1600" dirty="0"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</a:br>
              <a:r>
                <a:rPr lang="en-GB" sz="1600" dirty="0"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(garbage)</a:t>
              </a:r>
            </a:p>
          </p:txBody>
        </p:sp>
        <p:sp>
          <p:nvSpPr>
            <p:cNvPr id="71" name="Text Box 31"/>
            <p:cNvSpPr txBox="1">
              <a:spLocks noChangeArrowheads="1"/>
            </p:cNvSpPr>
            <p:nvPr>
              <p:custDataLst>
                <p:tags r:id="rId32"/>
              </p:custDataLst>
            </p:nvPr>
          </p:nvSpPr>
          <p:spPr bwMode="auto">
            <a:xfrm>
              <a:off x="7560664" y="3880144"/>
              <a:ext cx="1017821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reachable</a:t>
              </a:r>
            </a:p>
          </p:txBody>
        </p:sp>
        <p:sp>
          <p:nvSpPr>
            <p:cNvPr id="72" name="Oval 27"/>
            <p:cNvSpPr>
              <a:spLocks noChangeArrowheads="1"/>
            </p:cNvSpPr>
            <p:nvPr>
              <p:custDataLst>
                <p:tags r:id="rId33"/>
              </p:custDataLst>
            </p:nvPr>
          </p:nvSpPr>
          <p:spPr bwMode="auto">
            <a:xfrm>
              <a:off x="4798502" y="3933987"/>
              <a:ext cx="304800" cy="304800"/>
            </a:xfrm>
            <a:prstGeom prst="ellipse">
              <a:avLst/>
            </a:prstGeom>
            <a:solidFill>
              <a:srgbClr val="EBAFA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3" name="Oval 27"/>
            <p:cNvSpPr>
              <a:spLocks noChangeArrowheads="1"/>
            </p:cNvSpPr>
            <p:nvPr>
              <p:custDataLst>
                <p:tags r:id="rId34"/>
              </p:custDataLst>
            </p:nvPr>
          </p:nvSpPr>
          <p:spPr bwMode="auto">
            <a:xfrm>
              <a:off x="5082576" y="4565944"/>
              <a:ext cx="304800" cy="304800"/>
            </a:xfrm>
            <a:prstGeom prst="ellipse">
              <a:avLst/>
            </a:prstGeom>
            <a:solidFill>
              <a:srgbClr val="EBAFA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4" name="Line 17"/>
            <p:cNvSpPr>
              <a:spLocks noChangeShapeType="1"/>
            </p:cNvSpPr>
            <p:nvPr>
              <p:custDataLst>
                <p:tags r:id="rId35"/>
              </p:custDataLst>
            </p:nvPr>
          </p:nvSpPr>
          <p:spPr bwMode="auto">
            <a:xfrm>
              <a:off x="5018484" y="4220879"/>
              <a:ext cx="159430" cy="345065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5" name="Line 17"/>
            <p:cNvSpPr>
              <a:spLocks noChangeShapeType="1"/>
            </p:cNvSpPr>
            <p:nvPr>
              <p:custDataLst>
                <p:tags r:id="rId36"/>
              </p:custDataLst>
            </p:nvPr>
          </p:nvSpPr>
          <p:spPr bwMode="auto">
            <a:xfrm>
              <a:off x="5317526" y="4841081"/>
              <a:ext cx="281983" cy="43696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832878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Freeing with LIFO Policy (Explicit Free List)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96875" y="1828800"/>
          <a:ext cx="8321040" cy="37490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05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Predecessor </a:t>
                      </a:r>
                      <a:b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Block</a:t>
                      </a:r>
                    </a:p>
                  </a:txBody>
                  <a:tcPr anchor="ctr"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Successor</a:t>
                      </a:r>
                    </a:p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Block</a:t>
                      </a:r>
                    </a:p>
                  </a:txBody>
                  <a:tcPr anchor="ctr"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Change</a:t>
                      </a:r>
                      <a:r>
                        <a:rPr lang="en-US" sz="24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in Nodes in Free List</a:t>
                      </a:r>
                      <a:endParaRPr lang="en-US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Number of Pointers Updated</a:t>
                      </a:r>
                    </a:p>
                  </a:txBody>
                  <a:tcPr anchor="ctr">
                    <a:solidFill>
                      <a:srgbClr val="4B2A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Case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Allocated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Allocated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Case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Allocated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Free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Case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Free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Allocated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Case 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Free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Free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2525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Allocation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Dynamic memory allocation</a:t>
            </a:r>
          </a:p>
          <a:p>
            <a:pPr lvl="1"/>
            <a:r>
              <a:rPr lang="en-US" dirty="0"/>
              <a:t>Introduction and goals</a:t>
            </a:r>
          </a:p>
          <a:p>
            <a:pPr lvl="1"/>
            <a:r>
              <a:rPr lang="en-US" dirty="0"/>
              <a:t>Allocation and deallocation (free)</a:t>
            </a:r>
          </a:p>
          <a:p>
            <a:pPr lvl="1"/>
            <a:r>
              <a:rPr lang="en-US" dirty="0"/>
              <a:t>Fragmentation</a:t>
            </a:r>
          </a:p>
          <a:p>
            <a:r>
              <a:rPr lang="en-US" dirty="0"/>
              <a:t>Explicit allocation implementation</a:t>
            </a:r>
          </a:p>
          <a:p>
            <a:pPr lvl="1"/>
            <a:r>
              <a:rPr lang="en-US" dirty="0"/>
              <a:t>Implicit free lists</a:t>
            </a:r>
          </a:p>
          <a:p>
            <a:pPr lvl="1"/>
            <a:r>
              <a:rPr lang="en-US" dirty="0"/>
              <a:t>Explicit free lists (Lab 5)</a:t>
            </a:r>
          </a:p>
          <a:p>
            <a:pPr lvl="1"/>
            <a:r>
              <a:rPr lang="en-US" dirty="0"/>
              <a:t>Segregated free lists</a:t>
            </a:r>
          </a:p>
          <a:p>
            <a:r>
              <a:rPr lang="en-US" b="1" dirty="0">
                <a:solidFill>
                  <a:srgbClr val="4B2A85"/>
                </a:solidFill>
              </a:rPr>
              <a:t>Implicit deallocation:  garbage collection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7C8F36-2C5D-4980-8FC5-5544ECC98AD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31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Wouldn’t it be nice…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If we never had to free memory?</a:t>
            </a:r>
          </a:p>
          <a:p>
            <a:r>
              <a:rPr lang="en-US" dirty="0"/>
              <a:t>Do you free objects in Java?</a:t>
            </a:r>
          </a:p>
          <a:p>
            <a:pPr lvl="1"/>
            <a:r>
              <a:rPr lang="en-US" dirty="0"/>
              <a:t>Reminder:  </a:t>
            </a:r>
            <a:r>
              <a:rPr lang="en-US" i="1" dirty="0"/>
              <a:t>implicit</a:t>
            </a:r>
            <a:r>
              <a:rPr lang="en-US" dirty="0"/>
              <a:t> allocator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4411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Garbage Collection (GC)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554480"/>
            <a:ext cx="8366125" cy="4937760"/>
          </a:xfrm>
        </p:spPr>
        <p:txBody>
          <a:bodyPr/>
          <a:lstStyle/>
          <a:p>
            <a:pPr>
              <a:lnSpc>
                <a:spcPct val="95000"/>
              </a:lnSpc>
            </a:pPr>
            <a:r>
              <a:rPr lang="en-GB" sz="2400" i="1" dirty="0">
                <a:solidFill>
                  <a:srgbClr val="FF0000"/>
                </a:solidFill>
              </a:rPr>
              <a:t>Garbage collection:  </a:t>
            </a:r>
            <a:r>
              <a:rPr lang="en-GB" sz="2400" dirty="0"/>
              <a:t>automatic reclamation of heap-allocated storage – application never explicitly frees memory</a:t>
            </a:r>
          </a:p>
          <a:p>
            <a:pPr lvl="1">
              <a:lnSpc>
                <a:spcPct val="95000"/>
              </a:lnSpc>
            </a:pPr>
            <a:endParaRPr lang="en-GB" sz="2000" dirty="0"/>
          </a:p>
          <a:p>
            <a:pPr lvl="1">
              <a:lnSpc>
                <a:spcPct val="95000"/>
              </a:lnSpc>
            </a:pPr>
            <a:endParaRPr lang="en-GB" sz="2000" dirty="0"/>
          </a:p>
          <a:p>
            <a:pPr>
              <a:lnSpc>
                <a:spcPct val="95000"/>
              </a:lnSpc>
            </a:pPr>
            <a:endParaRPr lang="en-GB" dirty="0"/>
          </a:p>
          <a:p>
            <a:pPr>
              <a:lnSpc>
                <a:spcPct val="95000"/>
              </a:lnSpc>
            </a:pPr>
            <a:endParaRPr lang="en-GB" sz="2400" dirty="0"/>
          </a:p>
          <a:p>
            <a:pPr>
              <a:lnSpc>
                <a:spcPct val="95000"/>
              </a:lnSpc>
            </a:pPr>
            <a:r>
              <a:rPr lang="en-GB" sz="24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Common in implementations of functional languages, scripting languages, and modern object oriented languages:</a:t>
            </a:r>
          </a:p>
          <a:p>
            <a:pPr lvl="1">
              <a:lnSpc>
                <a:spcPct val="95000"/>
              </a:lnSpc>
            </a:pPr>
            <a:r>
              <a:rPr lang="en-GB" sz="20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Lisp, Racket, </a:t>
            </a:r>
            <a:r>
              <a:rPr lang="en-GB" sz="2000" dirty="0" err="1">
                <a:ea typeface="Arial Unicode MS" panose="020B0604020202020204" pitchFamily="34" charset="-128"/>
                <a:cs typeface="Arial Unicode MS" panose="020B0604020202020204" pitchFamily="34" charset="-128"/>
              </a:rPr>
              <a:t>Erlang</a:t>
            </a:r>
            <a:r>
              <a:rPr lang="en-GB" sz="20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, ML, Haskell, Scala, Java, C#, Perl, Ruby, Python, </a:t>
            </a:r>
            <a:r>
              <a:rPr lang="en-GB" sz="2000" dirty="0" err="1">
                <a:ea typeface="Arial Unicode MS" panose="020B0604020202020204" pitchFamily="34" charset="-128"/>
                <a:cs typeface="Arial Unicode MS" panose="020B0604020202020204" pitchFamily="34" charset="-128"/>
              </a:rPr>
              <a:t>Lua</a:t>
            </a:r>
            <a:r>
              <a:rPr lang="en-GB" sz="20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, JavaScript, Dart, Mathematica, MATLAB, many more…</a:t>
            </a:r>
          </a:p>
          <a:p>
            <a:pPr lvl="2">
              <a:lnSpc>
                <a:spcPct val="95000"/>
              </a:lnSpc>
            </a:pPr>
            <a:endParaRPr lang="en-GB" sz="1600" dirty="0"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lnSpc>
                <a:spcPct val="95000"/>
              </a:lnSpc>
            </a:pPr>
            <a:r>
              <a:rPr lang="en-GB" sz="24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Variants (“conservative” garbage collectors) exist for C and C++</a:t>
            </a:r>
          </a:p>
          <a:p>
            <a:pPr lvl="1">
              <a:lnSpc>
                <a:spcPct val="95000"/>
              </a:lnSpc>
            </a:pPr>
            <a:r>
              <a:rPr lang="en-GB" sz="20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However, cannot necessarily collect all garbage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BB463C-2B8D-41E5-9457-1404AA9BBE8D}" type="slidenum">
              <a:rPr lang="en-US" smtClean="0"/>
              <a:t>4</a:t>
            </a:fld>
            <a:endParaRPr lang="en-US"/>
          </a:p>
        </p:txBody>
      </p:sp>
      <p:sp>
        <p:nvSpPr>
          <p:cNvPr id="5" name="Text Box 4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914400" y="2377440"/>
            <a:ext cx="5833946" cy="1202510"/>
          </a:xfrm>
          <a:prstGeom prst="rect">
            <a:avLst/>
          </a:prstGeom>
          <a:solidFill>
            <a:schemeClr val="bg1">
              <a:lumMod val="9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void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</a:t>
            </a:r>
            <a:r>
              <a:rPr lang="en-GB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foo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()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</a:t>
            </a:r>
            <a:r>
              <a:rPr lang="en-GB" b="1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</a:t>
            </a:r>
            <a:r>
              <a:rPr lang="en-GB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*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p = (</a:t>
            </a:r>
            <a:r>
              <a:rPr lang="en-GB" b="1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</a:t>
            </a:r>
            <a:r>
              <a:rPr lang="en-GB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*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) </a:t>
            </a:r>
            <a:r>
              <a:rPr lang="en-GB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malloc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(128);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</a:t>
            </a:r>
            <a:r>
              <a:rPr lang="en-GB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return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;  </a:t>
            </a:r>
            <a:r>
              <a:rPr lang="en-GB" b="0" i="1" dirty="0">
                <a:solidFill>
                  <a:srgbClr val="C0000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/* p block is now garbage! */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6616" y="960120"/>
            <a:ext cx="4754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alibri" pitchFamily="34" charset="0"/>
              </a:rPr>
              <a:t>(Automatic Memory Management)</a:t>
            </a:r>
          </a:p>
        </p:txBody>
      </p:sp>
    </p:spTree>
    <p:extLst>
      <p:ext uri="{BB962C8B-B14F-4D97-AF65-F5344CB8AC3E}">
        <p14:creationId xmlns:p14="http://schemas.microsoft.com/office/powerpoint/2010/main" val="339334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Garbage Collection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does the memory allocator know when memory can be freed? </a:t>
            </a:r>
          </a:p>
          <a:p>
            <a:pPr lvl="1"/>
            <a:r>
              <a:rPr lang="en-US" dirty="0"/>
              <a:t>In general, we cannot know </a:t>
            </a:r>
            <a:r>
              <a:rPr lang="en-GB" dirty="0"/>
              <a:t>what is going to be used in the future since it depends on conditionals</a:t>
            </a:r>
          </a:p>
          <a:p>
            <a:pPr lvl="1"/>
            <a:r>
              <a:rPr lang="en-GB" dirty="0"/>
              <a:t>But, we can tell that certain blocks cannot be used if they are </a:t>
            </a:r>
            <a:r>
              <a:rPr lang="en-GB" i="1" dirty="0"/>
              <a:t>unreachable</a:t>
            </a:r>
            <a:r>
              <a:rPr lang="en-GB" dirty="0"/>
              <a:t> (via pointers in registers/stack/</a:t>
            </a:r>
            <a:r>
              <a:rPr lang="en-GB" dirty="0" err="1"/>
              <a:t>globals</a:t>
            </a:r>
            <a:r>
              <a:rPr lang="en-GB" dirty="0"/>
              <a:t>)</a:t>
            </a:r>
          </a:p>
          <a:p>
            <a:pPr lvl="1"/>
            <a:endParaRPr lang="en-GB" dirty="0"/>
          </a:p>
          <a:p>
            <a:r>
              <a:rPr lang="en-GB" dirty="0"/>
              <a:t>Memory allocator needs to know what is a pointer and what is not – how can it do this?</a:t>
            </a:r>
          </a:p>
          <a:p>
            <a:pPr lvl="1"/>
            <a:r>
              <a:rPr lang="en-GB" dirty="0"/>
              <a:t>Sometimes with help from the compiler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BB463C-2B8D-41E5-9457-1404AA9BBE8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900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as a Graph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2011680"/>
          </a:xfrm>
        </p:spPr>
        <p:txBody>
          <a:bodyPr/>
          <a:lstStyle/>
          <a:p>
            <a:r>
              <a:rPr lang="en-US" sz="2400" dirty="0"/>
              <a:t>We view memory as a directed graph</a:t>
            </a:r>
          </a:p>
          <a:p>
            <a:pPr lvl="1"/>
            <a:r>
              <a:rPr lang="en-US" sz="2000" dirty="0"/>
              <a:t>Each allocated heap block is a node in the graph</a:t>
            </a:r>
          </a:p>
          <a:p>
            <a:pPr lvl="1"/>
            <a:r>
              <a:rPr lang="en-US" sz="2000" dirty="0"/>
              <a:t>Each pointer is an edge in the graph</a:t>
            </a:r>
          </a:p>
          <a:p>
            <a:pPr lvl="1"/>
            <a:r>
              <a:rPr lang="en-US" sz="2000" dirty="0"/>
              <a:t>Locations not in the heap that contain pointers into the heap are called </a:t>
            </a:r>
            <a:r>
              <a:rPr lang="en-US" sz="2000" b="1" i="1" dirty="0">
                <a:solidFill>
                  <a:srgbClr val="C00000"/>
                </a:solidFill>
              </a:rPr>
              <a:t>root</a:t>
            </a:r>
            <a:r>
              <a:rPr lang="en-US" sz="2000" dirty="0"/>
              <a:t> nodes (e.g. registers, stack locations, global variables)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BB463C-2B8D-41E5-9457-1404AA9BBE8D}" type="slidenum">
              <a:rPr lang="en-US" smtClean="0"/>
              <a:t>6</a:t>
            </a:fld>
            <a:endParaRPr lang="en-US"/>
          </a:p>
        </p:txBody>
      </p:sp>
      <p:sp>
        <p:nvSpPr>
          <p:cNvPr id="34" name="Rectangle 3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43951" y="5943600"/>
            <a:ext cx="8205026" cy="64008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4175" indent="-384175" eaLnBrk="1" hangingPunct="1">
              <a:lnSpc>
                <a:spcPct val="95000"/>
              </a:lnSpc>
              <a:buClr>
                <a:srgbClr val="660033"/>
              </a:buClr>
              <a:buFont typeface="Wingdings" charset="2"/>
              <a:buNone/>
            </a:pPr>
            <a:r>
              <a:rPr lang="en-GB" sz="1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A node (block) is </a:t>
            </a:r>
            <a:r>
              <a:rPr lang="en-GB" sz="1800" i="1" dirty="0">
                <a:solidFill>
                  <a:srgbClr val="C0000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reachable</a:t>
            </a:r>
            <a:r>
              <a:rPr lang="en-GB" sz="1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 if there is a path from any root to that node</a:t>
            </a:r>
          </a:p>
          <a:p>
            <a:pPr marL="384175" indent="-384175" eaLnBrk="1" hangingPunct="1">
              <a:lnSpc>
                <a:spcPct val="95000"/>
              </a:lnSpc>
              <a:buClr>
                <a:srgbClr val="660033"/>
              </a:buClr>
              <a:buFont typeface="Wingdings" charset="2"/>
              <a:buNone/>
            </a:pPr>
            <a:r>
              <a:rPr lang="en-GB" sz="1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Non-reachable nodes are </a:t>
            </a:r>
            <a:r>
              <a:rPr lang="en-GB" sz="1800" i="1" dirty="0">
                <a:solidFill>
                  <a:srgbClr val="C0000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garbage </a:t>
            </a:r>
            <a:r>
              <a:rPr lang="en-GB" sz="1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(cannot be needed by the application)</a:t>
            </a:r>
          </a:p>
        </p:txBody>
      </p:sp>
      <p:grpSp>
        <p:nvGrpSpPr>
          <p:cNvPr id="39" name="Group 38"/>
          <p:cNvGrpSpPr/>
          <p:nvPr/>
        </p:nvGrpSpPr>
        <p:grpSpPr>
          <a:xfrm>
            <a:off x="932851" y="3383280"/>
            <a:ext cx="7948324" cy="2478064"/>
            <a:chOff x="932851" y="3383280"/>
            <a:chExt cx="7948324" cy="2478064"/>
          </a:xfrm>
        </p:grpSpPr>
        <p:sp>
          <p:nvSpPr>
            <p:cNvPr id="5" name="Rectangle 1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932851" y="3803944"/>
              <a:ext cx="5984875" cy="20574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2516075" y="3398349"/>
              <a:ext cx="304800" cy="3048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3710976" y="3398349"/>
              <a:ext cx="304800" cy="3048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5006376" y="3397544"/>
              <a:ext cx="304800" cy="3048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" name="Line 7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 flipH="1">
              <a:off x="2337787" y="3690938"/>
              <a:ext cx="276825" cy="646405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" name="Text Box 8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932851" y="3383280"/>
              <a:ext cx="1147984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Root nodes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939383" y="3803944"/>
              <a:ext cx="1202871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Heap nodes</a:t>
              </a:r>
            </a:p>
          </p:txBody>
        </p:sp>
        <p:sp>
          <p:nvSpPr>
            <p:cNvPr id="12" name="Line 10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>
              <a:off x="3863974" y="3703148"/>
              <a:ext cx="989" cy="634195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Line 11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>
              <a:off x="5233388" y="3679824"/>
              <a:ext cx="365612" cy="676673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" name="Oval 12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2186976" y="4337344"/>
              <a:ext cx="304800" cy="3048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Oval 13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3710976" y="4337344"/>
              <a:ext cx="304800" cy="3048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Oval 14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5539776" y="4337344"/>
              <a:ext cx="304800" cy="3048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Line 15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 flipH="1">
              <a:off x="1729775" y="4593431"/>
              <a:ext cx="498475" cy="684609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" name="Oval 16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1501176" y="5251744"/>
              <a:ext cx="304800" cy="3048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9" name="Line 17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>
              <a:off x="2450502" y="4593431"/>
              <a:ext cx="463549" cy="68461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Oval 18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2872776" y="5251744"/>
              <a:ext cx="304800" cy="3048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1" name="Line 19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>
              <a:off x="5692176" y="4642144"/>
              <a:ext cx="202" cy="60017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2" name="Oval 20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5539776" y="5251744"/>
              <a:ext cx="304800" cy="3048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3" name="Oval 21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4590451" y="4642144"/>
              <a:ext cx="304800" cy="304800"/>
            </a:xfrm>
            <a:prstGeom prst="ellipse">
              <a:avLst/>
            </a:prstGeom>
            <a:solidFill>
              <a:srgbClr val="EBAFA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" name="Oval 22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4590451" y="5404144"/>
              <a:ext cx="304800" cy="304800"/>
            </a:xfrm>
            <a:prstGeom prst="ellipse">
              <a:avLst/>
            </a:prstGeom>
            <a:solidFill>
              <a:srgbClr val="EBAFA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5" name="Line 23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>
              <a:off x="4742851" y="4946944"/>
              <a:ext cx="1588" cy="45720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" name="Oval 24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3828451" y="5099344"/>
              <a:ext cx="304800" cy="304800"/>
            </a:xfrm>
            <a:prstGeom prst="ellipse">
              <a:avLst/>
            </a:prstGeom>
            <a:solidFill>
              <a:srgbClr val="EBAFA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" name="Line 25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 flipH="1" flipV="1">
              <a:off x="4121944" y="5321888"/>
              <a:ext cx="468506" cy="18305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8" name="Line 26"/>
            <p:cNvSpPr>
              <a:spLocks noChangeShapeType="1"/>
            </p:cNvSpPr>
            <p:nvPr>
              <p:custDataLst>
                <p:tags r:id="rId25"/>
              </p:custDataLst>
            </p:nvPr>
          </p:nvSpPr>
          <p:spPr bwMode="auto">
            <a:xfrm flipV="1">
              <a:off x="4111026" y="4880371"/>
              <a:ext cx="495502" cy="293585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9" name="Oval 27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6266851" y="4794544"/>
              <a:ext cx="304800" cy="304800"/>
            </a:xfrm>
            <a:prstGeom prst="ellipse">
              <a:avLst/>
            </a:prstGeom>
            <a:solidFill>
              <a:srgbClr val="EBAFA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0" name="Oval 28"/>
            <p:cNvSpPr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7170139" y="3930944"/>
              <a:ext cx="304800" cy="3048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1" name="Oval 29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7170139" y="4388144"/>
              <a:ext cx="304800" cy="304800"/>
            </a:xfrm>
            <a:prstGeom prst="ellipse">
              <a:avLst/>
            </a:prstGeom>
            <a:solidFill>
              <a:srgbClr val="EBAFA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2" name="Text Box 30"/>
            <p:cNvSpPr txBox="1"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7549551" y="4337344"/>
              <a:ext cx="1331624" cy="58695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not reachable</a:t>
              </a:r>
              <a:br>
                <a:rPr lang="en-GB" sz="1600" dirty="0"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</a:br>
              <a:r>
                <a:rPr lang="en-GB" sz="1600" dirty="0"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(garbage)</a:t>
              </a:r>
            </a:p>
          </p:txBody>
        </p:sp>
        <p:sp>
          <p:nvSpPr>
            <p:cNvPr id="33" name="Text Box 31"/>
            <p:cNvSpPr txBox="1">
              <a:spLocks noChangeArrowheads="1"/>
            </p:cNvSpPr>
            <p:nvPr>
              <p:custDataLst>
                <p:tags r:id="rId30"/>
              </p:custDataLst>
            </p:nvPr>
          </p:nvSpPr>
          <p:spPr bwMode="auto">
            <a:xfrm>
              <a:off x="7560664" y="3880144"/>
              <a:ext cx="1017821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reachable</a:t>
              </a:r>
            </a:p>
          </p:txBody>
        </p:sp>
        <p:sp>
          <p:nvSpPr>
            <p:cNvPr id="35" name="Oval 27"/>
            <p:cNvSpPr>
              <a:spLocks noChangeArrowheads="1"/>
            </p:cNvSpPr>
            <p:nvPr>
              <p:custDataLst>
                <p:tags r:id="rId31"/>
              </p:custDataLst>
            </p:nvPr>
          </p:nvSpPr>
          <p:spPr bwMode="auto">
            <a:xfrm>
              <a:off x="4798502" y="3933987"/>
              <a:ext cx="304800" cy="304800"/>
            </a:xfrm>
            <a:prstGeom prst="ellipse">
              <a:avLst/>
            </a:prstGeom>
            <a:solidFill>
              <a:srgbClr val="EBAFA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6" name="Oval 27"/>
            <p:cNvSpPr>
              <a:spLocks noChangeArrowheads="1"/>
            </p:cNvSpPr>
            <p:nvPr>
              <p:custDataLst>
                <p:tags r:id="rId32"/>
              </p:custDataLst>
            </p:nvPr>
          </p:nvSpPr>
          <p:spPr bwMode="auto">
            <a:xfrm>
              <a:off x="5082576" y="4565944"/>
              <a:ext cx="304800" cy="304800"/>
            </a:xfrm>
            <a:prstGeom prst="ellipse">
              <a:avLst/>
            </a:prstGeom>
            <a:solidFill>
              <a:srgbClr val="EBAFA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7" name="Line 17"/>
            <p:cNvSpPr>
              <a:spLocks noChangeShapeType="1"/>
            </p:cNvSpPr>
            <p:nvPr>
              <p:custDataLst>
                <p:tags r:id="rId33"/>
              </p:custDataLst>
            </p:nvPr>
          </p:nvSpPr>
          <p:spPr bwMode="auto">
            <a:xfrm>
              <a:off x="5018484" y="4220879"/>
              <a:ext cx="159430" cy="345065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8" name="Line 17"/>
            <p:cNvSpPr>
              <a:spLocks noChangeShapeType="1"/>
            </p:cNvSpPr>
            <p:nvPr>
              <p:custDataLst>
                <p:tags r:id="rId34"/>
              </p:custDataLst>
            </p:nvPr>
          </p:nvSpPr>
          <p:spPr bwMode="auto">
            <a:xfrm>
              <a:off x="5317526" y="4841081"/>
              <a:ext cx="281983" cy="43696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28149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56616" y="438912"/>
            <a:ext cx="8403336" cy="758952"/>
          </a:xfrm>
          <a:ln/>
        </p:spPr>
        <p:txBody>
          <a:bodyPr/>
          <a:lstStyle/>
          <a:p>
            <a:r>
              <a:rPr lang="en-GB" dirty="0"/>
              <a:t>Garbage Collection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3192" y="1362456"/>
            <a:ext cx="8366760" cy="4974336"/>
          </a:xfrm>
          <a:ln/>
        </p:spPr>
        <p:txBody>
          <a:bodyPr/>
          <a:lstStyle/>
          <a:p>
            <a:r>
              <a:rPr lang="en-GB" dirty="0"/>
              <a:t>Dynamic memory allocator can free blocks if there are </a:t>
            </a:r>
            <a:r>
              <a:rPr lang="en-GB" u="sng" dirty="0"/>
              <a:t>no pointers to them</a:t>
            </a:r>
          </a:p>
          <a:p>
            <a:pPr lvl="2"/>
            <a:endParaRPr lang="en-GB" dirty="0"/>
          </a:p>
          <a:p>
            <a:r>
              <a:rPr lang="en-GB" dirty="0"/>
              <a:t>How can it know what is a pointer and what is not?</a:t>
            </a:r>
          </a:p>
          <a:p>
            <a:pPr lvl="2"/>
            <a:endParaRPr lang="en-GB" dirty="0"/>
          </a:p>
          <a:p>
            <a:r>
              <a:rPr lang="en-GB" dirty="0"/>
              <a:t>We’ll make some </a:t>
            </a:r>
            <a:r>
              <a:rPr lang="en-GB" i="1" dirty="0">
                <a:solidFill>
                  <a:srgbClr val="C00000"/>
                </a:solidFill>
              </a:rPr>
              <a:t>assumptions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/>
              <a:t>about pointers:</a:t>
            </a:r>
          </a:p>
          <a:p>
            <a:pPr lvl="1">
              <a:buSzPct val="100000"/>
            </a:pPr>
            <a:r>
              <a:rPr lang="en-GB" dirty="0"/>
              <a:t>Memory allocator can distinguish pointers from non-pointers</a:t>
            </a:r>
          </a:p>
          <a:p>
            <a:pPr lvl="1">
              <a:buSzPct val="100000"/>
            </a:pPr>
            <a:r>
              <a:rPr lang="en-GB" dirty="0"/>
              <a:t>All pointers point to the start of a block in the heap</a:t>
            </a:r>
          </a:p>
          <a:p>
            <a:pPr lvl="1">
              <a:buSzPct val="100000"/>
            </a:pPr>
            <a:r>
              <a:rPr lang="en-GB" dirty="0"/>
              <a:t>Application cannot hide pointers </a:t>
            </a:r>
            <a:br>
              <a:rPr lang="en-GB" dirty="0"/>
            </a:br>
            <a:r>
              <a:rPr lang="en-GB" dirty="0"/>
              <a:t>(</a:t>
            </a:r>
            <a:r>
              <a:rPr lang="en-GB" i="1" dirty="0"/>
              <a:t>e.g.</a:t>
            </a:r>
            <a:r>
              <a:rPr lang="en-GB" dirty="0"/>
              <a:t> by coercing them to a </a:t>
            </a:r>
            <a:r>
              <a:rPr lang="en-GB" dirty="0">
                <a:latin typeface="Courier New" pitchFamily="49" charset="0"/>
              </a:rPr>
              <a:t>long</a:t>
            </a:r>
            <a:r>
              <a:rPr lang="en-GB" dirty="0"/>
              <a:t>, and then back again)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24652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Classical GC Algorithms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5000"/>
              </a:lnSpc>
            </a:pPr>
            <a:r>
              <a:rPr lang="en-GB" sz="2400" b="1" u="sng" dirty="0">
                <a:solidFill>
                  <a:srgbClr val="FF0000"/>
                </a:solidFill>
              </a:rPr>
              <a:t>Mark-and-sweep collection </a:t>
            </a:r>
            <a:r>
              <a:rPr lang="en-GB" sz="2400" dirty="0"/>
              <a:t>(McCarthy, 1960)</a:t>
            </a:r>
          </a:p>
          <a:p>
            <a:pPr lvl="1">
              <a:lnSpc>
                <a:spcPct val="100000"/>
              </a:lnSpc>
            </a:pPr>
            <a:r>
              <a:rPr lang="en-GB" sz="2000" dirty="0"/>
              <a:t>Does not move blocks (unless you also “compact”)</a:t>
            </a:r>
          </a:p>
          <a:p>
            <a:pPr>
              <a:lnSpc>
                <a:spcPct val="95000"/>
              </a:lnSpc>
            </a:pPr>
            <a:r>
              <a:rPr lang="en-GB" sz="2400" dirty="0"/>
              <a:t>Reference counting (Collins, 1960)</a:t>
            </a:r>
          </a:p>
          <a:p>
            <a:pPr lvl="1">
              <a:lnSpc>
                <a:spcPct val="100000"/>
              </a:lnSpc>
            </a:pPr>
            <a:r>
              <a:rPr lang="en-GB" sz="2000" dirty="0"/>
              <a:t>Does not move blocks (not discussed)</a:t>
            </a:r>
          </a:p>
          <a:p>
            <a:pPr>
              <a:lnSpc>
                <a:spcPct val="95000"/>
              </a:lnSpc>
            </a:pPr>
            <a:r>
              <a:rPr lang="en-GB" sz="2400" dirty="0"/>
              <a:t>Copying collection (Minsky, 1963)</a:t>
            </a:r>
          </a:p>
          <a:p>
            <a:pPr lvl="1">
              <a:lnSpc>
                <a:spcPct val="100000"/>
              </a:lnSpc>
            </a:pPr>
            <a:r>
              <a:rPr lang="en-GB" sz="2000" dirty="0"/>
              <a:t>Moves blocks (not discussed)</a:t>
            </a:r>
          </a:p>
          <a:p>
            <a:pPr>
              <a:lnSpc>
                <a:spcPct val="95000"/>
              </a:lnSpc>
            </a:pPr>
            <a:r>
              <a:rPr lang="en-GB" sz="2400" dirty="0"/>
              <a:t>Generational Collectors (Lieberman and Hewitt, 1983)</a:t>
            </a:r>
          </a:p>
          <a:p>
            <a:pPr lvl="1">
              <a:lnSpc>
                <a:spcPct val="107000"/>
              </a:lnSpc>
            </a:pPr>
            <a:r>
              <a:rPr lang="en-GB" sz="2000" dirty="0"/>
              <a:t>Most allocations become garbage very soon, so</a:t>
            </a:r>
            <a:br>
              <a:rPr lang="en-GB" sz="2000" dirty="0"/>
            </a:br>
            <a:r>
              <a:rPr lang="en-GB" sz="2000" dirty="0"/>
              <a:t>focus reclamation work on zones of memory recently allocated.</a:t>
            </a:r>
          </a:p>
          <a:p>
            <a:pPr>
              <a:lnSpc>
                <a:spcPct val="95000"/>
              </a:lnSpc>
            </a:pPr>
            <a:r>
              <a:rPr lang="en-GB" sz="2400" dirty="0"/>
              <a:t>For more information:</a:t>
            </a:r>
          </a:p>
          <a:p>
            <a:pPr lvl="1">
              <a:lnSpc>
                <a:spcPct val="95000"/>
              </a:lnSpc>
            </a:pPr>
            <a:r>
              <a:rPr lang="en-GB" sz="2000" dirty="0"/>
              <a:t>Jones, Hosking, and Moss, </a:t>
            </a:r>
            <a:r>
              <a:rPr lang="en-GB" sz="2000" i="1" dirty="0"/>
              <a:t>The Garbage Collection Handbook: The Art of Automatic Memory Management</a:t>
            </a:r>
            <a:r>
              <a:rPr lang="en-GB" sz="2000" dirty="0"/>
              <a:t>, CRC Press, 2012.</a:t>
            </a:r>
          </a:p>
          <a:p>
            <a:pPr lvl="1">
              <a:lnSpc>
                <a:spcPct val="95000"/>
              </a:lnSpc>
            </a:pPr>
            <a:r>
              <a:rPr lang="en-GB" sz="2000" dirty="0"/>
              <a:t>Jones and Lin, </a:t>
            </a:r>
            <a:r>
              <a:rPr lang="en-GB" sz="2000" i="1" dirty="0"/>
              <a:t>Garbage Collection: Algorithms for Automatic Dynamic Memory</a:t>
            </a:r>
            <a:r>
              <a:rPr lang="en-GB" sz="2000" dirty="0"/>
              <a:t>, John Wiley &amp; Sons, 1996.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BB463C-2B8D-41E5-9457-1404AA9BBE8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094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r>
              <a:rPr lang="en-GB" dirty="0"/>
              <a:t>Mark and Sweep Collecting</a:t>
            </a:r>
          </a:p>
        </p:txBody>
      </p:sp>
      <p:sp>
        <p:nvSpPr>
          <p:cNvPr id="24581" name="Rectangle 5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6875" y="1362075"/>
            <a:ext cx="8366125" cy="2743200"/>
          </a:xfrm>
          <a:ln/>
        </p:spPr>
        <p:txBody>
          <a:bodyPr/>
          <a:lstStyle/>
          <a:p>
            <a:pPr>
              <a:lnSpc>
                <a:spcPct val="95000"/>
              </a:lnSpc>
            </a:pPr>
            <a:r>
              <a:rPr lang="en-GB" sz="2400" dirty="0"/>
              <a:t>Can build on top of </a:t>
            </a:r>
            <a:r>
              <a:rPr lang="en-GB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GB" sz="2400" dirty="0"/>
              <a:t>/</a:t>
            </a:r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free</a:t>
            </a:r>
            <a:r>
              <a:rPr lang="en-GB" sz="2400" dirty="0"/>
              <a:t> package</a:t>
            </a:r>
          </a:p>
          <a:p>
            <a:pPr lvl="1">
              <a:lnSpc>
                <a:spcPct val="100000"/>
              </a:lnSpc>
            </a:pPr>
            <a:r>
              <a:rPr lang="en-GB" sz="2000" b="0" dirty="0"/>
              <a:t>Allocate using </a:t>
            </a:r>
            <a:r>
              <a:rPr lang="en-GB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GB" sz="2000" b="0" dirty="0"/>
              <a:t> until you “run out of space”</a:t>
            </a:r>
          </a:p>
          <a:p>
            <a:pPr>
              <a:lnSpc>
                <a:spcPct val="95000"/>
              </a:lnSpc>
            </a:pPr>
            <a:r>
              <a:rPr lang="en-GB" sz="2400" dirty="0"/>
              <a:t>When out of space:</a:t>
            </a:r>
          </a:p>
          <a:p>
            <a:pPr lvl="1">
              <a:lnSpc>
                <a:spcPct val="100000"/>
              </a:lnSpc>
            </a:pPr>
            <a:r>
              <a:rPr lang="en-GB" sz="2000" b="0" dirty="0"/>
              <a:t>Use extra </a:t>
            </a:r>
            <a:r>
              <a:rPr lang="en-GB" sz="2000" b="1" i="1" u="sng" dirty="0">
                <a:solidFill>
                  <a:srgbClr val="C00000"/>
                </a:solidFill>
              </a:rPr>
              <a:t>mark bit</a:t>
            </a:r>
            <a:r>
              <a:rPr lang="en-GB" sz="2000" b="1" dirty="0">
                <a:solidFill>
                  <a:srgbClr val="C00000"/>
                </a:solidFill>
              </a:rPr>
              <a:t> </a:t>
            </a:r>
            <a:r>
              <a:rPr lang="en-GB" sz="2000" b="0" dirty="0"/>
              <a:t>in the header of each block</a:t>
            </a:r>
          </a:p>
          <a:p>
            <a:pPr lvl="1">
              <a:lnSpc>
                <a:spcPct val="100000"/>
              </a:lnSpc>
            </a:pPr>
            <a:r>
              <a:rPr lang="en-GB" sz="2000" b="1" i="1" dirty="0">
                <a:solidFill>
                  <a:srgbClr val="C00000"/>
                </a:solidFill>
              </a:rPr>
              <a:t>Mark:</a:t>
            </a:r>
            <a:r>
              <a:rPr lang="en-GB" sz="2000" dirty="0"/>
              <a:t>  </a:t>
            </a:r>
            <a:r>
              <a:rPr lang="en-GB" sz="2000" b="0" dirty="0"/>
              <a:t>Start at roots and set </a:t>
            </a:r>
            <a:r>
              <a:rPr lang="en-GB" sz="2000" dirty="0"/>
              <a:t>mark bit</a:t>
            </a:r>
            <a:r>
              <a:rPr lang="en-GB" sz="2000" b="0" dirty="0"/>
              <a:t> on each reachable block</a:t>
            </a:r>
          </a:p>
          <a:p>
            <a:pPr lvl="1">
              <a:lnSpc>
                <a:spcPct val="100000"/>
              </a:lnSpc>
            </a:pPr>
            <a:r>
              <a:rPr lang="en-GB" sz="2000" b="1" i="1" dirty="0">
                <a:solidFill>
                  <a:srgbClr val="C00000"/>
                </a:solidFill>
              </a:rPr>
              <a:t>Sweep:</a:t>
            </a:r>
            <a:r>
              <a:rPr lang="en-GB" sz="2000" dirty="0"/>
              <a:t>  </a:t>
            </a:r>
            <a:r>
              <a:rPr lang="en-GB" sz="2000" b="0" dirty="0"/>
              <a:t>Scan all blocks and </a:t>
            </a:r>
            <a:r>
              <a:rPr lang="en-GB" sz="2000" dirty="0"/>
              <a:t>free</a:t>
            </a:r>
            <a:r>
              <a:rPr lang="en-GB" sz="2000" b="0" dirty="0"/>
              <a:t> blocks that are </a:t>
            </a:r>
            <a:r>
              <a:rPr lang="en-GB" sz="2000" dirty="0"/>
              <a:t>not marked</a:t>
            </a:r>
          </a:p>
          <a:p>
            <a:pPr>
              <a:lnSpc>
                <a:spcPct val="95000"/>
              </a:lnSpc>
            </a:pPr>
            <a:endParaRPr lang="en-GB" sz="2400" dirty="0"/>
          </a:p>
        </p:txBody>
      </p:sp>
      <p:sp>
        <p:nvSpPr>
          <p:cNvPr id="77" name="Slide Number Placeholder 76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274320" y="3657600"/>
            <a:ext cx="6554787" cy="1141798"/>
            <a:chOff x="379413" y="3461952"/>
            <a:chExt cx="6554787" cy="1141798"/>
          </a:xfrm>
        </p:grpSpPr>
        <p:sp>
          <p:nvSpPr>
            <p:cNvPr id="6" name="Rectangle 5"/>
            <p:cNvSpPr/>
            <p:nvPr/>
          </p:nvSpPr>
          <p:spPr bwMode="auto">
            <a:xfrm>
              <a:off x="2057400" y="4080485"/>
              <a:ext cx="4873752" cy="30175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2" name="Group 2"/>
            <p:cNvGrpSpPr/>
            <p:nvPr>
              <p:custDataLst>
                <p:tags r:id="rId56"/>
              </p:custDataLst>
            </p:nvPr>
          </p:nvGrpSpPr>
          <p:grpSpPr>
            <a:xfrm>
              <a:off x="379413" y="3461952"/>
              <a:ext cx="6554787" cy="1141798"/>
              <a:chOff x="379413" y="3461952"/>
              <a:chExt cx="6554787" cy="1141798"/>
            </a:xfrm>
          </p:grpSpPr>
          <p:sp>
            <p:nvSpPr>
              <p:cNvPr id="24582" name="Freeform 6"/>
              <p:cNvSpPr>
                <a:spLocks/>
              </p:cNvSpPr>
              <p:nvPr>
                <p:custDataLst>
                  <p:tags r:id="rId57"/>
                </p:custDataLst>
              </p:nvPr>
            </p:nvSpPr>
            <p:spPr bwMode="auto">
              <a:xfrm>
                <a:off x="3657600" y="3689350"/>
                <a:ext cx="685800" cy="482600"/>
              </a:xfrm>
              <a:custGeom>
                <a:avLst/>
                <a:gdLst/>
                <a:ahLst/>
                <a:cxnLst>
                  <a:cxn ang="0">
                    <a:pos x="768" y="304"/>
                  </a:cxn>
                  <a:cxn ang="0">
                    <a:pos x="384" y="16"/>
                  </a:cxn>
                  <a:cxn ang="0">
                    <a:pos x="0" y="208"/>
                  </a:cxn>
                </a:cxnLst>
                <a:rect l="0" t="0" r="r" b="b"/>
                <a:pathLst>
                  <a:path w="768" h="304">
                    <a:moveTo>
                      <a:pt x="768" y="304"/>
                    </a:moveTo>
                    <a:cubicBezTo>
                      <a:pt x="640" y="168"/>
                      <a:pt x="512" y="32"/>
                      <a:pt x="384" y="16"/>
                    </a:cubicBezTo>
                    <a:cubicBezTo>
                      <a:pt x="256" y="0"/>
                      <a:pt x="128" y="104"/>
                      <a:pt x="0" y="208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583" name="Freeform 7"/>
              <p:cNvSpPr>
                <a:spLocks/>
              </p:cNvSpPr>
              <p:nvPr>
                <p:custDataLst>
                  <p:tags r:id="rId58"/>
                </p:custDataLst>
              </p:nvPr>
            </p:nvSpPr>
            <p:spPr bwMode="auto">
              <a:xfrm>
                <a:off x="4648200" y="3663950"/>
                <a:ext cx="1752600" cy="558800"/>
              </a:xfrm>
              <a:custGeom>
                <a:avLst/>
                <a:gdLst/>
                <a:ahLst/>
                <a:cxnLst>
                  <a:cxn ang="0">
                    <a:pos x="0" y="352"/>
                  </a:cxn>
                  <a:cxn ang="0">
                    <a:pos x="432" y="16"/>
                  </a:cxn>
                  <a:cxn ang="0">
                    <a:pos x="960" y="256"/>
                  </a:cxn>
                </a:cxnLst>
                <a:rect l="0" t="0" r="r" b="b"/>
                <a:pathLst>
                  <a:path w="960" h="352">
                    <a:moveTo>
                      <a:pt x="0" y="352"/>
                    </a:moveTo>
                    <a:cubicBezTo>
                      <a:pt x="136" y="192"/>
                      <a:pt x="272" y="32"/>
                      <a:pt x="432" y="16"/>
                    </a:cubicBezTo>
                    <a:cubicBezTo>
                      <a:pt x="592" y="0"/>
                      <a:pt x="776" y="128"/>
                      <a:pt x="960" y="25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584" name="Freeform 8"/>
              <p:cNvSpPr>
                <a:spLocks/>
              </p:cNvSpPr>
              <p:nvPr>
                <p:custDataLst>
                  <p:tags r:id="rId59"/>
                </p:custDataLst>
              </p:nvPr>
            </p:nvSpPr>
            <p:spPr bwMode="auto">
              <a:xfrm>
                <a:off x="2362200" y="4222750"/>
                <a:ext cx="1371600" cy="381000"/>
              </a:xfrm>
              <a:custGeom>
                <a:avLst/>
                <a:gdLst/>
                <a:ahLst/>
                <a:cxnLst>
                  <a:cxn ang="0">
                    <a:pos x="768" y="0"/>
                  </a:cxn>
                  <a:cxn ang="0">
                    <a:pos x="384" y="240"/>
                  </a:cxn>
                  <a:cxn ang="0">
                    <a:pos x="0" y="96"/>
                  </a:cxn>
                </a:cxnLst>
                <a:rect l="0" t="0" r="r" b="b"/>
                <a:pathLst>
                  <a:path w="768" h="256">
                    <a:moveTo>
                      <a:pt x="768" y="0"/>
                    </a:moveTo>
                    <a:cubicBezTo>
                      <a:pt x="640" y="112"/>
                      <a:pt x="512" y="224"/>
                      <a:pt x="384" y="240"/>
                    </a:cubicBezTo>
                    <a:cubicBezTo>
                      <a:pt x="256" y="256"/>
                      <a:pt x="128" y="176"/>
                      <a:pt x="0" y="9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585" name="Text Box 9"/>
              <p:cNvSpPr txBox="1">
                <a:spLocks noChangeArrowheads="1"/>
              </p:cNvSpPr>
              <p:nvPr>
                <p:custDataLst>
                  <p:tags r:id="rId60"/>
                </p:custDataLst>
              </p:nvPr>
            </p:nvSpPr>
            <p:spPr bwMode="auto">
              <a:xfrm>
                <a:off x="379413" y="4035340"/>
                <a:ext cx="1512250" cy="40229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Arial Unicode MS" panose="020B0604020202020204" pitchFamily="34" charset="-128"/>
                    <a:cs typeface="Calibri" panose="020F0502020204030204" pitchFamily="34" charset="0"/>
                  </a:rPr>
                  <a:t>Before mark</a:t>
                </a:r>
              </a:p>
            </p:txBody>
          </p:sp>
          <p:sp>
            <p:nvSpPr>
              <p:cNvPr id="24586" name="Line 10"/>
              <p:cNvSpPr>
                <a:spLocks noChangeShapeType="1"/>
              </p:cNvSpPr>
              <p:nvPr>
                <p:custDataLst>
                  <p:tags r:id="rId61"/>
                </p:custDataLst>
              </p:nvPr>
            </p:nvSpPr>
            <p:spPr bwMode="auto">
              <a:xfrm>
                <a:off x="4343400" y="3816350"/>
                <a:ext cx="1588" cy="228600"/>
              </a:xfrm>
              <a:prstGeom prst="line">
                <a:avLst/>
              </a:prstGeom>
              <a:noFill/>
              <a:ln w="57150">
                <a:solidFill>
                  <a:srgbClr val="C00000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587" name="Text Box 11"/>
              <p:cNvSpPr txBox="1">
                <a:spLocks noChangeArrowheads="1"/>
              </p:cNvSpPr>
              <p:nvPr>
                <p:custDataLst>
                  <p:tags r:id="rId62"/>
                </p:custDataLst>
              </p:nvPr>
            </p:nvSpPr>
            <p:spPr bwMode="auto">
              <a:xfrm>
                <a:off x="4030807" y="3461952"/>
                <a:ext cx="633869" cy="40229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dirty="0">
                    <a:solidFill>
                      <a:srgbClr val="C00000"/>
                    </a:solidFill>
                    <a:latin typeface="Calibri" panose="020F0502020204030204" pitchFamily="34" charset="0"/>
                    <a:ea typeface="Arial Unicode MS" panose="020B0604020202020204" pitchFamily="34" charset="-128"/>
                    <a:cs typeface="Calibri" panose="020F0502020204030204" pitchFamily="34" charset="0"/>
                  </a:rPr>
                  <a:t>root</a:t>
                </a:r>
              </a:p>
            </p:txBody>
          </p:sp>
          <p:sp>
            <p:nvSpPr>
              <p:cNvPr id="24588" name="Rectangle 12"/>
              <p:cNvSpPr>
                <a:spLocks noChangeArrowheads="1"/>
              </p:cNvSpPr>
              <p:nvPr>
                <p:custDataLst>
                  <p:tags r:id="rId63"/>
                </p:custDataLst>
              </p:nvPr>
            </p:nvSpPr>
            <p:spPr bwMode="auto">
              <a:xfrm>
                <a:off x="2057400" y="407035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589" name="Rectangle 13"/>
              <p:cNvSpPr>
                <a:spLocks noChangeArrowheads="1"/>
              </p:cNvSpPr>
              <p:nvPr>
                <p:custDataLst>
                  <p:tags r:id="rId64"/>
                </p:custDataLst>
              </p:nvPr>
            </p:nvSpPr>
            <p:spPr bwMode="auto">
              <a:xfrm>
                <a:off x="2667000" y="407035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590" name="Rectangle 14"/>
              <p:cNvSpPr>
                <a:spLocks noChangeArrowheads="1"/>
              </p:cNvSpPr>
              <p:nvPr>
                <p:custDataLst>
                  <p:tags r:id="rId65"/>
                </p:custDataLst>
              </p:nvPr>
            </p:nvSpPr>
            <p:spPr bwMode="auto">
              <a:xfrm>
                <a:off x="3276600" y="407035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591" name="Rectangle 15"/>
              <p:cNvSpPr>
                <a:spLocks noChangeArrowheads="1"/>
              </p:cNvSpPr>
              <p:nvPr>
                <p:custDataLst>
                  <p:tags r:id="rId66"/>
                </p:custDataLst>
              </p:nvPr>
            </p:nvSpPr>
            <p:spPr bwMode="auto">
              <a:xfrm>
                <a:off x="3886200" y="407035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592" name="Rectangle 16"/>
              <p:cNvSpPr>
                <a:spLocks noChangeArrowheads="1"/>
              </p:cNvSpPr>
              <p:nvPr>
                <p:custDataLst>
                  <p:tags r:id="rId67"/>
                </p:custDataLst>
              </p:nvPr>
            </p:nvSpPr>
            <p:spPr bwMode="auto">
              <a:xfrm>
                <a:off x="4800600" y="4070350"/>
                <a:ext cx="12192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593" name="Rectangle 17"/>
              <p:cNvSpPr>
                <a:spLocks noChangeArrowheads="1"/>
              </p:cNvSpPr>
              <p:nvPr>
                <p:custDataLst>
                  <p:tags r:id="rId68"/>
                </p:custDataLst>
              </p:nvPr>
            </p:nvSpPr>
            <p:spPr bwMode="auto">
              <a:xfrm>
                <a:off x="6019800" y="407035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594" name="Line 18"/>
              <p:cNvSpPr>
                <a:spLocks noChangeShapeType="1"/>
              </p:cNvSpPr>
              <p:nvPr>
                <p:custDataLst>
                  <p:tags r:id="rId69"/>
                </p:custDataLst>
              </p:nvPr>
            </p:nvSpPr>
            <p:spPr bwMode="auto">
              <a:xfrm>
                <a:off x="29718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595" name="Line 19"/>
              <p:cNvSpPr>
                <a:spLocks noChangeShapeType="1"/>
              </p:cNvSpPr>
              <p:nvPr>
                <p:custDataLst>
                  <p:tags r:id="rId70"/>
                </p:custDataLst>
              </p:nvPr>
            </p:nvSpPr>
            <p:spPr bwMode="auto">
              <a:xfrm>
                <a:off x="23622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596" name="Line 20"/>
              <p:cNvSpPr>
                <a:spLocks noChangeShapeType="1"/>
              </p:cNvSpPr>
              <p:nvPr>
                <p:custDataLst>
                  <p:tags r:id="rId71"/>
                </p:custDataLst>
              </p:nvPr>
            </p:nvSpPr>
            <p:spPr bwMode="auto">
              <a:xfrm>
                <a:off x="35814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597" name="Line 21"/>
              <p:cNvSpPr>
                <a:spLocks noChangeShapeType="1"/>
              </p:cNvSpPr>
              <p:nvPr>
                <p:custDataLst>
                  <p:tags r:id="rId72"/>
                </p:custDataLst>
              </p:nvPr>
            </p:nvSpPr>
            <p:spPr bwMode="auto">
              <a:xfrm>
                <a:off x="41910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598" name="Line 22"/>
              <p:cNvSpPr>
                <a:spLocks noChangeShapeType="1"/>
              </p:cNvSpPr>
              <p:nvPr>
                <p:custDataLst>
                  <p:tags r:id="rId73"/>
                </p:custDataLst>
              </p:nvPr>
            </p:nvSpPr>
            <p:spPr bwMode="auto">
              <a:xfrm>
                <a:off x="44958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599" name="Line 23"/>
              <p:cNvSpPr>
                <a:spLocks noChangeShapeType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51054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00" name="Line 24"/>
              <p:cNvSpPr>
                <a:spLocks noChangeShapeType="1"/>
              </p:cNvSpPr>
              <p:nvPr>
                <p:custDataLst>
                  <p:tags r:id="rId75"/>
                </p:custDataLst>
              </p:nvPr>
            </p:nvSpPr>
            <p:spPr bwMode="auto">
              <a:xfrm>
                <a:off x="54102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01" name="Line 25"/>
              <p:cNvSpPr>
                <a:spLocks noChangeShapeType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57150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02" name="Line 26"/>
              <p:cNvSpPr>
                <a:spLocks noChangeShapeType="1"/>
              </p:cNvSpPr>
              <p:nvPr>
                <p:custDataLst>
                  <p:tags r:id="rId77"/>
                </p:custDataLst>
              </p:nvPr>
            </p:nvSpPr>
            <p:spPr bwMode="auto">
              <a:xfrm>
                <a:off x="63246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03" name="Line 27"/>
              <p:cNvSpPr>
                <a:spLocks noChangeShapeType="1"/>
              </p:cNvSpPr>
              <p:nvPr>
                <p:custDataLst>
                  <p:tags r:id="rId78"/>
                </p:custDataLst>
              </p:nvPr>
            </p:nvSpPr>
            <p:spPr bwMode="auto">
              <a:xfrm>
                <a:off x="66294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grpSp>
        <p:nvGrpSpPr>
          <p:cNvPr id="8" name="Group 7"/>
          <p:cNvGrpSpPr/>
          <p:nvPr/>
        </p:nvGrpSpPr>
        <p:grpSpPr>
          <a:xfrm>
            <a:off x="274320" y="4846416"/>
            <a:ext cx="8551679" cy="939800"/>
            <a:chOff x="377825" y="4711306"/>
            <a:chExt cx="8551679" cy="939800"/>
          </a:xfrm>
        </p:grpSpPr>
        <p:sp>
          <p:nvSpPr>
            <p:cNvPr id="83" name="Rectangle 82"/>
            <p:cNvSpPr/>
            <p:nvPr/>
          </p:nvSpPr>
          <p:spPr bwMode="auto">
            <a:xfrm>
              <a:off x="2057400" y="5118665"/>
              <a:ext cx="4873752" cy="30175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3" name="Group 3"/>
            <p:cNvGrpSpPr/>
            <p:nvPr>
              <p:custDataLst>
                <p:tags r:id="rId28"/>
              </p:custDataLst>
            </p:nvPr>
          </p:nvGrpSpPr>
          <p:grpSpPr>
            <a:xfrm>
              <a:off x="377825" y="4711306"/>
              <a:ext cx="8551679" cy="939800"/>
              <a:chOff x="377825" y="4724400"/>
              <a:chExt cx="8551679" cy="939800"/>
            </a:xfrm>
          </p:grpSpPr>
          <p:sp>
            <p:nvSpPr>
              <p:cNvPr id="24577" name="Rectangle 1"/>
              <p:cNvSpPr>
                <a:spLocks noChangeArrowheads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6019800" y="5130800"/>
                <a:ext cx="304800" cy="304800"/>
              </a:xfrm>
              <a:prstGeom prst="rect">
                <a:avLst/>
              </a:prstGeom>
              <a:solidFill>
                <a:srgbClr val="EBAFA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578" name="Rectangle 2"/>
              <p:cNvSpPr>
                <a:spLocks noChangeArrowheads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3886200" y="5130800"/>
                <a:ext cx="304800" cy="304800"/>
              </a:xfrm>
              <a:prstGeom prst="rect">
                <a:avLst/>
              </a:prstGeom>
              <a:solidFill>
                <a:srgbClr val="EBAFA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579" name="Rectangle 3"/>
              <p:cNvSpPr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3276600" y="5130800"/>
                <a:ext cx="304800" cy="304800"/>
              </a:xfrm>
              <a:prstGeom prst="rect">
                <a:avLst/>
              </a:prstGeom>
              <a:solidFill>
                <a:srgbClr val="EBAFA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04" name="Freeform 28"/>
              <p:cNvSpPr>
                <a:spLocks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3657600" y="4749800"/>
                <a:ext cx="685800" cy="482600"/>
              </a:xfrm>
              <a:custGeom>
                <a:avLst/>
                <a:gdLst/>
                <a:ahLst/>
                <a:cxnLst>
                  <a:cxn ang="0">
                    <a:pos x="768" y="304"/>
                  </a:cxn>
                  <a:cxn ang="0">
                    <a:pos x="384" y="16"/>
                  </a:cxn>
                  <a:cxn ang="0">
                    <a:pos x="0" y="208"/>
                  </a:cxn>
                </a:cxnLst>
                <a:rect l="0" t="0" r="r" b="b"/>
                <a:pathLst>
                  <a:path w="768" h="304">
                    <a:moveTo>
                      <a:pt x="768" y="304"/>
                    </a:moveTo>
                    <a:cubicBezTo>
                      <a:pt x="640" y="168"/>
                      <a:pt x="512" y="32"/>
                      <a:pt x="384" y="16"/>
                    </a:cubicBezTo>
                    <a:cubicBezTo>
                      <a:pt x="256" y="0"/>
                      <a:pt x="128" y="104"/>
                      <a:pt x="0" y="208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05" name="Freeform 29"/>
              <p:cNvSpPr>
                <a:spLocks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4648200" y="4724400"/>
                <a:ext cx="1752600" cy="558800"/>
              </a:xfrm>
              <a:custGeom>
                <a:avLst/>
                <a:gdLst/>
                <a:ahLst/>
                <a:cxnLst>
                  <a:cxn ang="0">
                    <a:pos x="0" y="352"/>
                  </a:cxn>
                  <a:cxn ang="0">
                    <a:pos x="432" y="16"/>
                  </a:cxn>
                  <a:cxn ang="0">
                    <a:pos x="960" y="256"/>
                  </a:cxn>
                </a:cxnLst>
                <a:rect l="0" t="0" r="r" b="b"/>
                <a:pathLst>
                  <a:path w="960" h="352">
                    <a:moveTo>
                      <a:pt x="0" y="352"/>
                    </a:moveTo>
                    <a:cubicBezTo>
                      <a:pt x="136" y="192"/>
                      <a:pt x="272" y="32"/>
                      <a:pt x="432" y="16"/>
                    </a:cubicBezTo>
                    <a:cubicBezTo>
                      <a:pt x="592" y="0"/>
                      <a:pt x="776" y="128"/>
                      <a:pt x="960" y="25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06" name="Freeform 30"/>
              <p:cNvSpPr>
                <a:spLocks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2514600" y="5283200"/>
                <a:ext cx="1219200" cy="381000"/>
              </a:xfrm>
              <a:custGeom>
                <a:avLst/>
                <a:gdLst/>
                <a:ahLst/>
                <a:cxnLst>
                  <a:cxn ang="0">
                    <a:pos x="768" y="0"/>
                  </a:cxn>
                  <a:cxn ang="0">
                    <a:pos x="384" y="240"/>
                  </a:cxn>
                  <a:cxn ang="0">
                    <a:pos x="0" y="96"/>
                  </a:cxn>
                </a:cxnLst>
                <a:rect l="0" t="0" r="r" b="b"/>
                <a:pathLst>
                  <a:path w="768" h="256">
                    <a:moveTo>
                      <a:pt x="768" y="0"/>
                    </a:moveTo>
                    <a:cubicBezTo>
                      <a:pt x="640" y="112"/>
                      <a:pt x="512" y="224"/>
                      <a:pt x="384" y="240"/>
                    </a:cubicBezTo>
                    <a:cubicBezTo>
                      <a:pt x="256" y="256"/>
                      <a:pt x="128" y="176"/>
                      <a:pt x="0" y="9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07" name="Text Box 31"/>
              <p:cNvSpPr txBox="1"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377825" y="5086866"/>
                <a:ext cx="1301103" cy="40229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Arial Unicode MS" panose="020B0604020202020204" pitchFamily="34" charset="-128"/>
                    <a:cs typeface="Calibri" panose="020F0502020204030204" pitchFamily="34" charset="0"/>
                  </a:rPr>
                  <a:t>After mark</a:t>
                </a:r>
              </a:p>
            </p:txBody>
          </p:sp>
          <p:sp>
            <p:nvSpPr>
              <p:cNvPr id="24625" name="Rectangle 49"/>
              <p:cNvSpPr>
                <a:spLocks noChangeArrowheads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2057400" y="5130800"/>
                <a:ext cx="304800" cy="304800"/>
              </a:xfrm>
              <a:prstGeom prst="rect">
                <a:avLst/>
              </a:prstGeom>
              <a:solidFill>
                <a:srgbClr val="EBAFA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08" name="Line 32"/>
              <p:cNvSpPr>
                <a:spLocks noChangeShapeType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4343400" y="4876800"/>
                <a:ext cx="1588" cy="228600"/>
              </a:xfrm>
              <a:prstGeom prst="line">
                <a:avLst/>
              </a:prstGeom>
              <a:noFill/>
              <a:ln w="57150">
                <a:solidFill>
                  <a:srgbClr val="C00000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09" name="Rectangle 33"/>
              <p:cNvSpPr>
                <a:spLocks noChangeArrowheads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2057400" y="51308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10" name="Rectangle 34"/>
              <p:cNvSpPr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2667000" y="51308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11" name="Rectangle 35"/>
              <p:cNvSpPr>
                <a:spLocks noChangeArrowheads="1"/>
              </p:cNvSpPr>
              <p:nvPr>
                <p:custDataLst>
                  <p:tags r:id="rId40"/>
                </p:custDataLst>
              </p:nvPr>
            </p:nvSpPr>
            <p:spPr bwMode="auto">
              <a:xfrm>
                <a:off x="3276600" y="51308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12" name="Rectangle 36"/>
              <p:cNvSpPr>
                <a:spLocks noChangeArrowheads="1"/>
              </p:cNvSpPr>
              <p:nvPr>
                <p:custDataLst>
                  <p:tags r:id="rId41"/>
                </p:custDataLst>
              </p:nvPr>
            </p:nvSpPr>
            <p:spPr bwMode="auto">
              <a:xfrm>
                <a:off x="3886200" y="513080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13" name="Rectangle 37"/>
              <p:cNvSpPr>
                <a:spLocks noChangeArrowheads="1"/>
              </p:cNvSpPr>
              <p:nvPr>
                <p:custDataLst>
                  <p:tags r:id="rId42"/>
                </p:custDataLst>
              </p:nvPr>
            </p:nvSpPr>
            <p:spPr bwMode="auto">
              <a:xfrm>
                <a:off x="4800600" y="5130800"/>
                <a:ext cx="12192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14" name="Rectangle 38"/>
              <p:cNvSpPr>
                <a:spLocks noChangeArrowheads="1"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6019800" y="513080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15" name="Line 39"/>
              <p:cNvSpPr>
                <a:spLocks noChangeShapeType="1"/>
              </p:cNvSpPr>
              <p:nvPr>
                <p:custDataLst>
                  <p:tags r:id="rId44"/>
                </p:custDataLst>
              </p:nvPr>
            </p:nvSpPr>
            <p:spPr bwMode="auto">
              <a:xfrm>
                <a:off x="2971800" y="51308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16" name="Line 40"/>
              <p:cNvSpPr>
                <a:spLocks noChangeShapeType="1"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2362200" y="5130800"/>
                <a:ext cx="1588" cy="304800"/>
              </a:xfrm>
              <a:prstGeom prst="line">
                <a:avLst/>
              </a:prstGeom>
              <a:noFill/>
              <a:ln w="126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17" name="Line 41"/>
              <p:cNvSpPr>
                <a:spLocks noChangeShapeType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3581400" y="5130800"/>
                <a:ext cx="1588" cy="304800"/>
              </a:xfrm>
              <a:prstGeom prst="line">
                <a:avLst/>
              </a:prstGeom>
              <a:noFill/>
              <a:ln w="126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18" name="Line 42"/>
              <p:cNvSpPr>
                <a:spLocks noChangeShapeType="1"/>
              </p:cNvSpPr>
              <p:nvPr>
                <p:custDataLst>
                  <p:tags r:id="rId47"/>
                </p:custDataLst>
              </p:nvPr>
            </p:nvSpPr>
            <p:spPr bwMode="auto">
              <a:xfrm>
                <a:off x="4191000" y="5130800"/>
                <a:ext cx="1588" cy="304800"/>
              </a:xfrm>
              <a:prstGeom prst="line">
                <a:avLst/>
              </a:prstGeom>
              <a:noFill/>
              <a:ln w="126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19" name="Line 43"/>
              <p:cNvSpPr>
                <a:spLocks noChangeShapeType="1"/>
              </p:cNvSpPr>
              <p:nvPr>
                <p:custDataLst>
                  <p:tags r:id="rId48"/>
                </p:custDataLst>
              </p:nvPr>
            </p:nvSpPr>
            <p:spPr bwMode="auto">
              <a:xfrm>
                <a:off x="4495800" y="51308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20" name="Line 44"/>
              <p:cNvSpPr>
                <a:spLocks noChangeShapeType="1"/>
              </p:cNvSpPr>
              <p:nvPr>
                <p:custDataLst>
                  <p:tags r:id="rId49"/>
                </p:custDataLst>
              </p:nvPr>
            </p:nvSpPr>
            <p:spPr bwMode="auto">
              <a:xfrm>
                <a:off x="5105400" y="51308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21" name="Line 45"/>
              <p:cNvSpPr>
                <a:spLocks noChangeShapeType="1"/>
              </p:cNvSpPr>
              <p:nvPr>
                <p:custDataLst>
                  <p:tags r:id="rId50"/>
                </p:custDataLst>
              </p:nvPr>
            </p:nvSpPr>
            <p:spPr bwMode="auto">
              <a:xfrm>
                <a:off x="5410200" y="51308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22" name="Line 46"/>
              <p:cNvSpPr>
                <a:spLocks noChangeShapeType="1"/>
              </p:cNvSpPr>
              <p:nvPr>
                <p:custDataLst>
                  <p:tags r:id="rId51"/>
                </p:custDataLst>
              </p:nvPr>
            </p:nvSpPr>
            <p:spPr bwMode="auto">
              <a:xfrm>
                <a:off x="5715000" y="51308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23" name="Line 47"/>
              <p:cNvSpPr>
                <a:spLocks noChangeShapeType="1"/>
              </p:cNvSpPr>
              <p:nvPr>
                <p:custDataLst>
                  <p:tags r:id="rId52"/>
                </p:custDataLst>
              </p:nvPr>
            </p:nvSpPr>
            <p:spPr bwMode="auto">
              <a:xfrm>
                <a:off x="6324600" y="5130800"/>
                <a:ext cx="1588" cy="304800"/>
              </a:xfrm>
              <a:prstGeom prst="line">
                <a:avLst/>
              </a:prstGeom>
              <a:noFill/>
              <a:ln w="126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24" name="Line 48"/>
              <p:cNvSpPr>
                <a:spLocks noChangeShapeType="1"/>
              </p:cNvSpPr>
              <p:nvPr>
                <p:custDataLst>
                  <p:tags r:id="rId53"/>
                </p:custDataLst>
              </p:nvPr>
            </p:nvSpPr>
            <p:spPr bwMode="auto">
              <a:xfrm>
                <a:off x="6629400" y="51308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48" name="Rectangle 72"/>
              <p:cNvSpPr>
                <a:spLocks noChangeArrowheads="1"/>
              </p:cNvSpPr>
              <p:nvPr>
                <p:custDataLst>
                  <p:tags r:id="rId54"/>
                </p:custDataLst>
              </p:nvPr>
            </p:nvSpPr>
            <p:spPr bwMode="auto">
              <a:xfrm>
                <a:off x="7391400" y="5111341"/>
                <a:ext cx="304800" cy="304800"/>
              </a:xfrm>
              <a:prstGeom prst="rect">
                <a:avLst/>
              </a:prstGeom>
              <a:solidFill>
                <a:srgbClr val="EBAFAF"/>
              </a:solidFill>
              <a:ln w="255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49" name="Text Box 73"/>
              <p:cNvSpPr txBox="1">
                <a:spLocks noChangeArrowheads="1"/>
              </p:cNvSpPr>
              <p:nvPr>
                <p:custDataLst>
                  <p:tags r:id="rId55"/>
                </p:custDataLst>
              </p:nvPr>
            </p:nvSpPr>
            <p:spPr bwMode="auto">
              <a:xfrm>
                <a:off x="7718425" y="5111341"/>
                <a:ext cx="1211079" cy="340735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 algn="ctr"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dirty="0">
                    <a:latin typeface="Calibri" panose="020F0502020204030204" pitchFamily="34" charset="0"/>
                    <a:ea typeface="Arial Unicode MS" panose="020B0604020202020204" pitchFamily="34" charset="-128"/>
                    <a:cs typeface="Calibri" panose="020F0502020204030204" pitchFamily="34" charset="0"/>
                  </a:rPr>
                  <a:t>Mark bit set</a:t>
                </a:r>
              </a:p>
            </p:txBody>
          </p:sp>
        </p:grpSp>
      </p:grpSp>
      <p:grpSp>
        <p:nvGrpSpPr>
          <p:cNvPr id="9" name="Group 8"/>
          <p:cNvGrpSpPr/>
          <p:nvPr/>
        </p:nvGrpSpPr>
        <p:grpSpPr>
          <a:xfrm>
            <a:off x="274320" y="5852160"/>
            <a:ext cx="6551612" cy="939800"/>
            <a:chOff x="382588" y="5789624"/>
            <a:chExt cx="6551612" cy="939800"/>
          </a:xfrm>
        </p:grpSpPr>
        <p:sp>
          <p:nvSpPr>
            <p:cNvPr id="85" name="Rectangle 84"/>
            <p:cNvSpPr/>
            <p:nvPr/>
          </p:nvSpPr>
          <p:spPr bwMode="auto">
            <a:xfrm>
              <a:off x="2057400" y="6195384"/>
              <a:ext cx="4873752" cy="30175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4" name="Group 5"/>
            <p:cNvGrpSpPr/>
            <p:nvPr>
              <p:custDataLst>
                <p:tags r:id="rId4"/>
              </p:custDataLst>
            </p:nvPr>
          </p:nvGrpSpPr>
          <p:grpSpPr>
            <a:xfrm>
              <a:off x="382588" y="5789624"/>
              <a:ext cx="6551612" cy="939800"/>
              <a:chOff x="382588" y="5842000"/>
              <a:chExt cx="6551612" cy="939800"/>
            </a:xfrm>
          </p:grpSpPr>
          <p:sp>
            <p:nvSpPr>
              <p:cNvPr id="24627" name="Freeform 51"/>
              <p:cNvSpPr>
                <a:spLocks/>
              </p:cNvSpPr>
              <p:nvPr>
                <p:custDataLst>
                  <p:tags r:id="rId5"/>
                </p:custDataLst>
              </p:nvPr>
            </p:nvSpPr>
            <p:spPr bwMode="auto">
              <a:xfrm>
                <a:off x="4648200" y="5842000"/>
                <a:ext cx="1752600" cy="558800"/>
              </a:xfrm>
              <a:custGeom>
                <a:avLst/>
                <a:gdLst/>
                <a:ahLst/>
                <a:cxnLst>
                  <a:cxn ang="0">
                    <a:pos x="0" y="352"/>
                  </a:cxn>
                  <a:cxn ang="0">
                    <a:pos x="432" y="16"/>
                  </a:cxn>
                  <a:cxn ang="0">
                    <a:pos x="960" y="256"/>
                  </a:cxn>
                </a:cxnLst>
                <a:rect l="0" t="0" r="r" b="b"/>
                <a:pathLst>
                  <a:path w="960" h="352">
                    <a:moveTo>
                      <a:pt x="0" y="352"/>
                    </a:moveTo>
                    <a:cubicBezTo>
                      <a:pt x="136" y="192"/>
                      <a:pt x="272" y="32"/>
                      <a:pt x="432" y="16"/>
                    </a:cubicBezTo>
                    <a:cubicBezTo>
                      <a:pt x="592" y="0"/>
                      <a:pt x="776" y="128"/>
                      <a:pt x="960" y="25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26" name="Freeform 50"/>
              <p:cNvSpPr>
                <a:spLocks/>
              </p:cNvSpPr>
              <p:nvPr>
                <p:custDataLst>
                  <p:tags r:id="rId6"/>
                </p:custDataLst>
              </p:nvPr>
            </p:nvSpPr>
            <p:spPr bwMode="auto">
              <a:xfrm>
                <a:off x="3657600" y="5867400"/>
                <a:ext cx="685800" cy="482600"/>
              </a:xfrm>
              <a:custGeom>
                <a:avLst/>
                <a:gdLst/>
                <a:ahLst/>
                <a:cxnLst>
                  <a:cxn ang="0">
                    <a:pos x="768" y="304"/>
                  </a:cxn>
                  <a:cxn ang="0">
                    <a:pos x="384" y="16"/>
                  </a:cxn>
                  <a:cxn ang="0">
                    <a:pos x="0" y="208"/>
                  </a:cxn>
                </a:cxnLst>
                <a:rect l="0" t="0" r="r" b="b"/>
                <a:pathLst>
                  <a:path w="768" h="304">
                    <a:moveTo>
                      <a:pt x="768" y="304"/>
                    </a:moveTo>
                    <a:cubicBezTo>
                      <a:pt x="640" y="168"/>
                      <a:pt x="512" y="32"/>
                      <a:pt x="384" y="16"/>
                    </a:cubicBezTo>
                    <a:cubicBezTo>
                      <a:pt x="256" y="0"/>
                      <a:pt x="128" y="104"/>
                      <a:pt x="0" y="208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28" name="Freeform 52"/>
              <p:cNvSpPr>
                <a:spLocks/>
              </p:cNvSpPr>
              <p:nvPr>
                <p:custDataLst>
                  <p:tags r:id="rId7"/>
                </p:custDataLst>
              </p:nvPr>
            </p:nvSpPr>
            <p:spPr bwMode="auto">
              <a:xfrm>
                <a:off x="2514600" y="6400800"/>
                <a:ext cx="1219200" cy="381000"/>
              </a:xfrm>
              <a:custGeom>
                <a:avLst/>
                <a:gdLst/>
                <a:ahLst/>
                <a:cxnLst>
                  <a:cxn ang="0">
                    <a:pos x="768" y="0"/>
                  </a:cxn>
                  <a:cxn ang="0">
                    <a:pos x="384" y="240"/>
                  </a:cxn>
                  <a:cxn ang="0">
                    <a:pos x="0" y="96"/>
                  </a:cxn>
                </a:cxnLst>
                <a:rect l="0" t="0" r="r" b="b"/>
                <a:pathLst>
                  <a:path w="768" h="256">
                    <a:moveTo>
                      <a:pt x="768" y="0"/>
                    </a:moveTo>
                    <a:cubicBezTo>
                      <a:pt x="640" y="112"/>
                      <a:pt x="512" y="224"/>
                      <a:pt x="384" y="240"/>
                    </a:cubicBezTo>
                    <a:cubicBezTo>
                      <a:pt x="256" y="256"/>
                      <a:pt x="128" y="176"/>
                      <a:pt x="0" y="9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29" name="Text Box 53"/>
              <p:cNvSpPr txBox="1">
                <a:spLocks noChangeArrowheads="1"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382588" y="6202395"/>
                <a:ext cx="1470572" cy="40229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Arial Unicode MS" panose="020B0604020202020204" pitchFamily="34" charset="-128"/>
                    <a:cs typeface="Calibri" panose="020F0502020204030204" pitchFamily="34" charset="0"/>
                  </a:rPr>
                  <a:t>After sweep</a:t>
                </a:r>
              </a:p>
            </p:txBody>
          </p:sp>
          <p:sp>
            <p:nvSpPr>
              <p:cNvPr id="24630" name="Line 54"/>
              <p:cNvSpPr>
                <a:spLocks noChangeShapeType="1"/>
              </p:cNvSpPr>
              <p:nvPr>
                <p:custDataLst>
                  <p:tags r:id="rId9"/>
                </p:custDataLst>
              </p:nvPr>
            </p:nvSpPr>
            <p:spPr bwMode="auto">
              <a:xfrm>
                <a:off x="4343400" y="5994400"/>
                <a:ext cx="1588" cy="228600"/>
              </a:xfrm>
              <a:prstGeom prst="line">
                <a:avLst/>
              </a:prstGeom>
              <a:noFill/>
              <a:ln w="57150">
                <a:solidFill>
                  <a:srgbClr val="C00000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31" name="Rectangle 55"/>
              <p:cNvSpPr>
                <a:spLocks noChangeArrowheads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2057400" y="62484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32" name="Rectangle 56"/>
              <p:cNvSpPr>
                <a:spLocks noChangeArrowheads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2667000" y="62484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33" name="Rectangle 57"/>
              <p:cNvSpPr>
                <a:spLocks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3276600" y="62484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47" name="Rectangle 71"/>
              <p:cNvSpPr>
                <a:spLocks noChangeArrowheads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4800600" y="6252008"/>
                <a:ext cx="1219200" cy="304800"/>
              </a:xfrm>
              <a:prstGeom prst="rect">
                <a:avLst/>
              </a:prstGeom>
              <a:solidFill>
                <a:schemeClr val="bg1"/>
              </a:solidFill>
              <a:ln w="317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dirty="0">
                    <a:latin typeface="Calibri" panose="020F0502020204030204" pitchFamily="34" charset="0"/>
                    <a:ea typeface="Arial Unicode MS" panose="020B0604020202020204" pitchFamily="34" charset="-128"/>
                    <a:cs typeface="Calibri" panose="020F0502020204030204" pitchFamily="34" charset="0"/>
                  </a:rPr>
                  <a:t>free</a:t>
                </a:r>
              </a:p>
            </p:txBody>
          </p:sp>
          <p:sp>
            <p:nvSpPr>
              <p:cNvPr id="24634" name="Rectangle 58"/>
              <p:cNvSpPr>
                <a:spLocks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3886200" y="624840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35" name="Rectangle 59"/>
              <p:cNvSpPr>
                <a:spLocks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4800600" y="6248400"/>
                <a:ext cx="12192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50" name="Rectangle 74"/>
              <p:cNvSpPr>
                <a:spLocks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2667000" y="6248400"/>
                <a:ext cx="609600" cy="304800"/>
              </a:xfrm>
              <a:prstGeom prst="rect">
                <a:avLst/>
              </a:prstGeom>
              <a:solidFill>
                <a:schemeClr val="bg1"/>
              </a:solidFill>
              <a:ln w="317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dirty="0">
                    <a:latin typeface="Calibri" panose="020F0502020204030204" pitchFamily="34" charset="0"/>
                    <a:ea typeface="Arial Unicode MS" panose="020B0604020202020204" pitchFamily="34" charset="-128"/>
                    <a:cs typeface="Calibri" panose="020F0502020204030204" pitchFamily="34" charset="0"/>
                  </a:rPr>
                  <a:t>free</a:t>
                </a:r>
              </a:p>
            </p:txBody>
          </p:sp>
          <p:sp>
            <p:nvSpPr>
              <p:cNvPr id="24636" name="Rectangle 60"/>
              <p:cNvSpPr>
                <a:spLocks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6019800" y="624840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37" name="Line 61"/>
              <p:cNvSpPr>
                <a:spLocks noChangeShapeType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29718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38" name="Line 62"/>
              <p:cNvSpPr>
                <a:spLocks noChangeShapeType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23622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39" name="Line 63"/>
              <p:cNvSpPr>
                <a:spLocks noChangeShapeType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35814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40" name="Line 64"/>
              <p:cNvSpPr>
                <a:spLocks noChangeShapeType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1910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41" name="Line 65"/>
              <p:cNvSpPr>
                <a:spLocks noChangeShapeType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44958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42" name="Line 66"/>
              <p:cNvSpPr>
                <a:spLocks noChangeShapeType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51054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43" name="Line 67"/>
              <p:cNvSpPr>
                <a:spLocks noChangeShapeType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54102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44" name="Line 68"/>
              <p:cNvSpPr>
                <a:spLocks noChangeShapeType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57150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45" name="Line 69"/>
              <p:cNvSpPr>
                <a:spLocks noChangeShapeType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63246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46" name="Line 70"/>
              <p:cNvSpPr>
                <a:spLocks noChangeShapeType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66294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sp>
        <p:nvSpPr>
          <p:cNvPr id="5" name="Rounded Rectangle 4"/>
          <p:cNvSpPr/>
          <p:nvPr/>
        </p:nvSpPr>
        <p:spPr bwMode="auto">
          <a:xfrm>
            <a:off x="7132320" y="4023360"/>
            <a:ext cx="1828800" cy="731520"/>
          </a:xfrm>
          <a:prstGeom prst="roundRect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Arrows are NOT free list pointers</a:t>
            </a:r>
          </a:p>
        </p:txBody>
      </p:sp>
    </p:spTree>
    <p:extLst>
      <p:ext uri="{BB962C8B-B14F-4D97-AF65-F5344CB8AC3E}">
        <p14:creationId xmlns:p14="http://schemas.microsoft.com/office/powerpoint/2010/main" val="3683969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UWTheme-351-Au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51-Au18" id="{5C6D7646-6FE6-4EA9-9440-0A3D5C463217}" vid="{2D96F9FA-743E-48FB-9478-12DCF3A4ECC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UWTheme-351-Au18</Template>
  <TotalTime>6897</TotalTime>
  <Words>1513</Words>
  <Application>Microsoft Macintosh PowerPoint</Application>
  <PresentationFormat>On-screen Show (4:3)</PresentationFormat>
  <Paragraphs>207</Paragraphs>
  <Slides>16</Slides>
  <Notes>8</Notes>
  <HiddenSlides>1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7" baseType="lpstr">
      <vt:lpstr>Anonymous Pro</vt:lpstr>
      <vt:lpstr>Arial</vt:lpstr>
      <vt:lpstr>Arial Narrow</vt:lpstr>
      <vt:lpstr>Calibri</vt:lpstr>
      <vt:lpstr>Courier New</vt:lpstr>
      <vt:lpstr>Helvetica</vt:lpstr>
      <vt:lpstr>Lato</vt:lpstr>
      <vt:lpstr>Roboto Regular</vt:lpstr>
      <vt:lpstr>Times New Roman</vt:lpstr>
      <vt:lpstr>Wingdings</vt:lpstr>
      <vt:lpstr>UWTheme-351-Au18</vt:lpstr>
      <vt:lpstr>Memory Allocation III </vt:lpstr>
      <vt:lpstr>Memory Allocation</vt:lpstr>
      <vt:lpstr>Wouldn’t it be nice…</vt:lpstr>
      <vt:lpstr>Garbage Collection (GC)</vt:lpstr>
      <vt:lpstr>Garbage Collection</vt:lpstr>
      <vt:lpstr>Memory as a Graph</vt:lpstr>
      <vt:lpstr>Garbage Collection</vt:lpstr>
      <vt:lpstr>Classical GC Algorithms</vt:lpstr>
      <vt:lpstr>Mark and Sweep Collecting</vt:lpstr>
      <vt:lpstr>Assumptions For a Simple Implementation</vt:lpstr>
      <vt:lpstr>Mark</vt:lpstr>
      <vt:lpstr>Sweep</vt:lpstr>
      <vt:lpstr>Conservative Mark &amp; Sweep in C</vt:lpstr>
      <vt:lpstr>What about Java or ML or Python or …?</vt:lpstr>
      <vt:lpstr>Memory Leaks with GC</vt:lpstr>
      <vt:lpstr>Freeing with LIFO Policy (Explicit Free List)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Memory Allocation III CSE 351 Autumn 2016</dc:title>
  <dc:creator>Justin Hsia</dc:creator>
  <cp:lastModifiedBy>Arrvindh Shriraman</cp:lastModifiedBy>
  <cp:revision>99</cp:revision>
  <cp:lastPrinted>2019-11-27T18:57:14Z</cp:lastPrinted>
  <dcterms:created xsi:type="dcterms:W3CDTF">2016-11-27T02:39:48Z</dcterms:created>
  <dcterms:modified xsi:type="dcterms:W3CDTF">2020-09-16T16:36:28Z</dcterms:modified>
</cp:coreProperties>
</file>