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49"/>
  </p:notesMasterIdLst>
  <p:handoutMasterIdLst>
    <p:handoutMasterId r:id="rId50"/>
  </p:handoutMasterIdLst>
  <p:sldIdLst>
    <p:sldId id="353" r:id="rId2"/>
    <p:sldId id="710" r:id="rId3"/>
    <p:sldId id="261" r:id="rId4"/>
    <p:sldId id="740" r:id="rId5"/>
    <p:sldId id="790" r:id="rId6"/>
    <p:sldId id="791" r:id="rId7"/>
    <p:sldId id="741" r:id="rId8"/>
    <p:sldId id="792" r:id="rId9"/>
    <p:sldId id="256" r:id="rId10"/>
    <p:sldId id="257" r:id="rId11"/>
    <p:sldId id="258" r:id="rId12"/>
    <p:sldId id="782" r:id="rId13"/>
    <p:sldId id="742" r:id="rId14"/>
    <p:sldId id="744" r:id="rId15"/>
    <p:sldId id="749" r:id="rId16"/>
    <p:sldId id="269" r:id="rId17"/>
    <p:sldId id="745" r:id="rId18"/>
    <p:sldId id="746" r:id="rId19"/>
    <p:sldId id="748" r:id="rId20"/>
    <p:sldId id="784" r:id="rId21"/>
    <p:sldId id="272" r:id="rId22"/>
    <p:sldId id="787" r:id="rId23"/>
    <p:sldId id="788" r:id="rId24"/>
    <p:sldId id="273" r:id="rId25"/>
    <p:sldId id="274" r:id="rId26"/>
    <p:sldId id="275" r:id="rId27"/>
    <p:sldId id="276" r:id="rId28"/>
    <p:sldId id="785" r:id="rId29"/>
    <p:sldId id="277" r:id="rId30"/>
    <p:sldId id="779" r:id="rId31"/>
    <p:sldId id="780" r:id="rId32"/>
    <p:sldId id="781" r:id="rId33"/>
    <p:sldId id="752" r:id="rId34"/>
    <p:sldId id="753" r:id="rId35"/>
    <p:sldId id="754" r:id="rId36"/>
    <p:sldId id="761" r:id="rId37"/>
    <p:sldId id="756" r:id="rId38"/>
    <p:sldId id="758" r:id="rId39"/>
    <p:sldId id="759" r:id="rId40"/>
    <p:sldId id="760" r:id="rId41"/>
    <p:sldId id="739" r:id="rId42"/>
    <p:sldId id="762" r:id="rId43"/>
    <p:sldId id="767" r:id="rId44"/>
    <p:sldId id="763" r:id="rId45"/>
    <p:sldId id="768" r:id="rId46"/>
    <p:sldId id="769" r:id="rId47"/>
    <p:sldId id="789" r:id="rId4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5F1CF"/>
    <a:srgbClr val="0000FF"/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7" autoAdjust="0"/>
    <p:restoredTop sz="87755" autoAdjust="0"/>
  </p:normalViewPr>
  <p:slideViewPr>
    <p:cSldViewPr snapToGrid="0">
      <p:cViewPr varScale="1">
        <p:scale>
          <a:sx n="112" d="100"/>
          <a:sy n="112" d="100"/>
        </p:scale>
        <p:origin x="1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BD8D-73C8-400A-8ABF-65EB621E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9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BE38-42BE-46F6-BB7C-9400E78F8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6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2" y="2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70CD9-B453-4640-9189-5FDFDF953687}" type="slidenum">
              <a:rPr lang="en-US"/>
              <a:pPr/>
              <a:t>31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7175" y="923925"/>
            <a:ext cx="4260850" cy="3195638"/>
          </a:xfrm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17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889F7-70D0-5A4F-884D-48B5C2AEA44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8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10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825BAAA-359F-2E46-94F9-114BAA142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0"/>
            <a:ext cx="39624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1252F26-283D-A146-A83B-7ED4DA426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027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25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FEA2E3B-6CA0-364C-8EF4-12F1372CD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100"/>
            <a:ext cx="3960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EC15AD8-8173-2547-BCAA-F0842EB1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9608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C9B3F4BD-9A81-434A-A1E5-01306FFBFA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0F54A47D-8CD9-D143-BAB4-D9A40DF12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737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825BAAA-359F-2E46-94F9-114BAA142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0"/>
            <a:ext cx="39624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1252F26-283D-A146-A83B-7ED4DA426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027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25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FEA2E3B-6CA0-364C-8EF4-12F1372CD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100"/>
            <a:ext cx="3960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EC15AD8-8173-2547-BCAA-F0842EB1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9608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C9B3F4BD-9A81-434A-A1E5-01306FFBFA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0F54A47D-8CD9-D143-BAB4-D9A40DF12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3EF327C-06DE-2344-978A-E1AE35020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0"/>
            <a:ext cx="39624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8C1CB91-2DB6-AA44-A05F-6CD994D61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027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26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15B048B2-BDE6-0F4F-92C5-DA455BD9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100"/>
            <a:ext cx="3960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98F399BC-B2FE-A94A-8917-D8DA59811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9608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82EDBC2A-A25F-0341-B48A-78BAA5976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C400E1A-976C-3A47-B4B0-C202941CE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3CE7F9A-ECD0-854E-8135-A5AF91B05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0"/>
            <a:ext cx="39624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F0391D5-289C-694F-8238-43878D472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027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27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4718E40E-065B-C641-B2A2-0B8304C5F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100"/>
            <a:ext cx="3960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99011D55-7674-8B42-AFA2-8811A6778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9608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08BBA355-88D0-C74A-9DFC-96826385F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140AFFC2-B0CB-7348-AEFB-8C280E118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C79550C-CC86-6A4D-89A7-43C4CBCA0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0"/>
            <a:ext cx="39624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C8CEC96-C43D-B848-92EB-6CE7BD7B5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027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34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EE13C10E-E984-A946-BF44-5888D6725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100"/>
            <a:ext cx="3960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04C9458C-3CAE-8E47-8D17-833B9EFE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9608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93A65393-4CB7-6A4D-ADF7-38C402C82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78D9E74C-9600-8045-BE6C-E043401A0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16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2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6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4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 marL="182880" indent="-173038">
              <a:spcBef>
                <a:spcPts val="0"/>
              </a:spcBef>
              <a:tabLst/>
              <a:defRPr sz="2000"/>
            </a:lvl1pPr>
            <a:lvl2pPr marL="457200" indent="-228600">
              <a:tabLst/>
              <a:defRPr sz="1800"/>
            </a:lvl2pPr>
            <a:lvl3pPr marL="631825" indent="-174625">
              <a:tabLst/>
              <a:defRPr sz="1600"/>
            </a:lvl3pPr>
            <a:lvl4pPr marL="746125" indent="-114300">
              <a:tabLst/>
              <a:defRPr sz="1400"/>
            </a:lvl4pPr>
            <a:lvl5pPr marL="915988" indent="-169863"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 marL="173736" indent="-173038">
              <a:spcBef>
                <a:spcPts val="0"/>
              </a:spcBef>
              <a:tabLst/>
              <a:defRPr sz="2000"/>
            </a:lvl1pPr>
            <a:lvl2pPr marL="403225" indent="-230188">
              <a:tabLst/>
              <a:defRPr sz="1800"/>
            </a:lvl2pPr>
            <a:lvl3pPr marL="571500" indent="-168275">
              <a:tabLst/>
              <a:defRPr sz="1600"/>
            </a:lvl3pPr>
            <a:lvl4pPr marL="685800" indent="-114300">
              <a:tabLst/>
              <a:defRPr sz="1400"/>
            </a:lvl4pPr>
            <a:lvl5pPr marL="860425" indent="-174625"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7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438150" y="82550"/>
            <a:ext cx="7080250" cy="652781"/>
          </a:xfrm>
          <a:prstGeom prst="rect">
            <a:avLst/>
          </a:prstGeom>
        </p:spPr>
        <p:txBody>
          <a:bodyPr/>
          <a:lstStyle>
            <a:lvl1pPr marR="2540">
              <a:lnSpc>
                <a:spcPts val="4000"/>
              </a:lnSpc>
              <a:spcBef>
                <a:spcPts val="850"/>
              </a:spcBef>
              <a:defRPr sz="3900" spc="-232"/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9900" y="1593850"/>
            <a:ext cx="7876541" cy="21805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>
                <a:latin typeface="+mj-lt"/>
                <a:ea typeface="+mj-ea"/>
                <a:cs typeface="+mj-cs"/>
                <a:sym typeface="Helvetica Neue"/>
              </a:defRPr>
            </a:lvl1pPr>
            <a:lvl2pPr>
              <a:defRPr sz="2500">
                <a:latin typeface="+mj-lt"/>
                <a:ea typeface="+mj-ea"/>
                <a:cs typeface="+mj-cs"/>
                <a:sym typeface="Helvetica Neue"/>
              </a:defRPr>
            </a:lvl2pPr>
            <a:lvl3pPr>
              <a:defRPr sz="2500">
                <a:latin typeface="+mj-lt"/>
                <a:ea typeface="+mj-ea"/>
                <a:cs typeface="+mj-cs"/>
                <a:sym typeface="Helvetica Neue"/>
              </a:defRPr>
            </a:lvl3pPr>
            <a:lvl4pPr>
              <a:defRPr sz="2500">
                <a:latin typeface="+mj-lt"/>
                <a:ea typeface="+mj-ea"/>
                <a:cs typeface="+mj-cs"/>
                <a:sym typeface="Helvetica Neue"/>
              </a:defRPr>
            </a:lvl4pPr>
            <a:lvl5pPr>
              <a:defRPr sz="25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3348" y="6377940"/>
            <a:ext cx="133452" cy="1365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76336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54567" y="-2231"/>
            <a:ext cx="22349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L22: Parallelism and Vector Instructions</a:t>
            </a:r>
          </a:p>
        </p:txBody>
      </p:sp>
    </p:spTree>
    <p:extLst>
      <p:ext uri="{BB962C8B-B14F-4D97-AF65-F5344CB8AC3E}">
        <p14:creationId xmlns:p14="http://schemas.microsoft.com/office/powerpoint/2010/main" val="87431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5.jpe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4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notesSlide" Target="../notesSlides/notesSlide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3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7.tiff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image" Target="../media/image1.png"/><Relationship Id="rId35" Type="http://schemas.openxmlformats.org/officeDocument/2006/relationships/image" Target="../media/image6.png"/><Relationship Id="rId8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Parallelism and Vector Instructions</a:t>
            </a:r>
            <a:endParaRPr lang="en-US" sz="20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C72C6A-E294-EB4B-94C4-4C5EBEB9C2D5}"/>
              </a:ext>
            </a:extLst>
          </p:cNvPr>
          <p:cNvSpPr/>
          <p:nvPr/>
        </p:nvSpPr>
        <p:spPr>
          <a:xfrm>
            <a:off x="220186" y="2528631"/>
            <a:ext cx="95067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WARNING</a:t>
            </a:r>
            <a:r>
              <a:rPr lang="en-US" sz="3200" dirty="0">
                <a:solidFill>
                  <a:srgbClr val="FF0000"/>
                </a:solidFill>
              </a:rPr>
              <a:t>: Lab 9, Ass 5 work with fixed-length vector </a:t>
            </a:r>
            <a:r>
              <a:rPr lang="en-US" sz="3200" dirty="0" err="1">
                <a:solidFill>
                  <a:srgbClr val="FF0000"/>
                </a:solidFill>
              </a:rPr>
              <a:t>intrinsics</a:t>
            </a:r>
            <a:r>
              <a:rPr lang="en-US" sz="3200" dirty="0">
                <a:solidFill>
                  <a:srgbClr val="FF0000"/>
                </a:solidFill>
              </a:rPr>
              <a:t>. Not RISC-V</a:t>
            </a:r>
          </a:p>
          <a:p>
            <a:pPr marL="914400" lvl="1" indent="-457200">
              <a:buFontTx/>
              <a:buChar char="-"/>
            </a:pPr>
            <a:r>
              <a:rPr lang="en-US" sz="3200" dirty="0"/>
              <a:t>Most concepts carry over, if not programming details</a:t>
            </a:r>
          </a:p>
          <a:p>
            <a:pPr marL="914400" lvl="1" indent="-457200">
              <a:buFontTx/>
              <a:buChar char="-"/>
            </a:pPr>
            <a:r>
              <a:rPr lang="en-US" sz="3200" dirty="0"/>
              <a:t>RISC-V supports variable length vectors.                                Lab 9 and ASS 5 do not </a:t>
            </a:r>
          </a:p>
        </p:txBody>
      </p:sp>
    </p:spTree>
    <p:extLst>
      <p:ext uri="{BB962C8B-B14F-4D97-AF65-F5344CB8AC3E}">
        <p14:creationId xmlns:p14="http://schemas.microsoft.com/office/powerpoint/2010/main" val="76434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bject 4"/>
          <p:cNvSpPr txBox="1"/>
          <p:nvPr/>
        </p:nvSpPr>
        <p:spPr>
          <a:xfrm>
            <a:off x="449580" y="864870"/>
            <a:ext cx="7798118" cy="931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5080" indent="12700">
              <a:lnSpc>
                <a:spcPct val="100800"/>
              </a:lnSpc>
              <a:spcBef>
                <a:spcPts val="0"/>
              </a:spcBef>
              <a:defRPr sz="62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3100"/>
              <a:t>A parallel computer is a collection of processing elements  that cooperate to solve problems quickly</a:t>
            </a:r>
          </a:p>
        </p:txBody>
      </p:sp>
      <p:sp>
        <p:nvSpPr>
          <p:cNvPr id="139" name="object 5"/>
          <p:cNvSpPr txBox="1"/>
          <p:nvPr/>
        </p:nvSpPr>
        <p:spPr>
          <a:xfrm>
            <a:off x="411479" y="3595370"/>
            <a:ext cx="4469127" cy="132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R="5080" indent="76200">
              <a:lnSpc>
                <a:spcPts val="6700"/>
              </a:lnSpc>
              <a:spcBef>
                <a:spcPts val="300"/>
              </a:spcBef>
              <a:defRPr sz="56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800" dirty="0"/>
              <a:t>We care about performance  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sz="2800" dirty="0"/>
              <a:t> We care about efficiency</a:t>
            </a:r>
          </a:p>
        </p:txBody>
      </p:sp>
      <p:sp>
        <p:nvSpPr>
          <p:cNvPr id="140" name="object 6"/>
          <p:cNvSpPr txBox="1"/>
          <p:nvPr/>
        </p:nvSpPr>
        <p:spPr>
          <a:xfrm>
            <a:off x="4368812" y="3846831"/>
            <a:ext cx="488061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1041400" marR="5080" indent="-1028700">
              <a:lnSpc>
                <a:spcPts val="6700"/>
              </a:lnSpc>
              <a:spcBef>
                <a:spcPts val="300"/>
              </a:spcBef>
              <a:defRPr sz="56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>
              <a:lnSpc>
                <a:spcPct val="100000"/>
              </a:lnSpc>
            </a:pPr>
            <a:r>
              <a:rPr sz="2800" dirty="0"/>
              <a:t>We’re going to use multiple</a:t>
            </a:r>
            <a:r>
              <a:rPr lang="en-US" sz="2800" dirty="0"/>
              <a:t> processing element</a:t>
            </a:r>
            <a:r>
              <a:rPr sz="2800" dirty="0"/>
              <a:t> to get it</a:t>
            </a:r>
          </a:p>
        </p:txBody>
      </p:sp>
      <p:sp>
        <p:nvSpPr>
          <p:cNvPr id="141" name="object 7"/>
          <p:cNvSpPr/>
          <p:nvPr/>
        </p:nvSpPr>
        <p:spPr>
          <a:xfrm>
            <a:off x="5099666" y="1389380"/>
            <a:ext cx="1886818" cy="469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2" y="0"/>
                </a:moveTo>
                <a:lnTo>
                  <a:pt x="19738" y="0"/>
                </a:lnTo>
                <a:lnTo>
                  <a:pt x="20165" y="116"/>
                </a:lnTo>
                <a:lnTo>
                  <a:pt x="20557" y="445"/>
                </a:lnTo>
                <a:lnTo>
                  <a:pt x="20903" y="962"/>
                </a:lnTo>
                <a:lnTo>
                  <a:pt x="21191" y="1640"/>
                </a:lnTo>
                <a:lnTo>
                  <a:pt x="21411" y="2453"/>
                </a:lnTo>
                <a:lnTo>
                  <a:pt x="21551" y="3374"/>
                </a:lnTo>
                <a:lnTo>
                  <a:pt x="21600" y="4378"/>
                </a:lnTo>
                <a:lnTo>
                  <a:pt x="21600" y="17222"/>
                </a:lnTo>
                <a:lnTo>
                  <a:pt x="21551" y="18226"/>
                </a:lnTo>
                <a:lnTo>
                  <a:pt x="21411" y="19147"/>
                </a:lnTo>
                <a:lnTo>
                  <a:pt x="21191" y="19960"/>
                </a:lnTo>
                <a:lnTo>
                  <a:pt x="20903" y="20638"/>
                </a:lnTo>
                <a:lnTo>
                  <a:pt x="20557" y="21155"/>
                </a:lnTo>
                <a:lnTo>
                  <a:pt x="20165" y="21484"/>
                </a:lnTo>
                <a:lnTo>
                  <a:pt x="19738" y="21600"/>
                </a:lnTo>
                <a:lnTo>
                  <a:pt x="1862" y="21600"/>
                </a:lnTo>
                <a:lnTo>
                  <a:pt x="1435" y="21484"/>
                </a:lnTo>
                <a:lnTo>
                  <a:pt x="1043" y="21155"/>
                </a:lnTo>
                <a:lnTo>
                  <a:pt x="697" y="20638"/>
                </a:lnTo>
                <a:lnTo>
                  <a:pt x="409" y="19960"/>
                </a:lnTo>
                <a:lnTo>
                  <a:pt x="189" y="19147"/>
                </a:lnTo>
                <a:lnTo>
                  <a:pt x="49" y="18226"/>
                </a:lnTo>
                <a:lnTo>
                  <a:pt x="0" y="17222"/>
                </a:lnTo>
                <a:lnTo>
                  <a:pt x="0" y="4378"/>
                </a:lnTo>
                <a:lnTo>
                  <a:pt x="49" y="3374"/>
                </a:lnTo>
                <a:lnTo>
                  <a:pt x="189" y="2453"/>
                </a:lnTo>
                <a:lnTo>
                  <a:pt x="409" y="1640"/>
                </a:lnTo>
                <a:lnTo>
                  <a:pt x="697" y="962"/>
                </a:lnTo>
                <a:lnTo>
                  <a:pt x="1043" y="445"/>
                </a:lnTo>
                <a:lnTo>
                  <a:pt x="1435" y="116"/>
                </a:lnTo>
                <a:lnTo>
                  <a:pt x="1862" y="0"/>
                </a:lnTo>
                <a:close/>
              </a:path>
            </a:pathLst>
          </a:custGeom>
          <a:ln w="101600">
            <a:solidFill>
              <a:srgbClr val="E32400"/>
            </a:solidFill>
          </a:ln>
        </p:spPr>
        <p:txBody>
          <a:bodyPr lIns="22860" rIns="22860"/>
          <a:lstStyle/>
          <a:p>
            <a:pPr>
              <a:defRPr sz="180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  <p:sp>
        <p:nvSpPr>
          <p:cNvPr id="142" name="object 8"/>
          <p:cNvSpPr/>
          <p:nvPr/>
        </p:nvSpPr>
        <p:spPr>
          <a:xfrm flipH="1">
            <a:off x="2103729" y="1856306"/>
            <a:ext cx="3163680" cy="1761879"/>
          </a:xfrm>
          <a:prstGeom prst="line">
            <a:avLst/>
          </a:prstGeom>
          <a:ln w="101599">
            <a:solidFill>
              <a:srgbClr val="E32400"/>
            </a:solidFill>
          </a:ln>
        </p:spPr>
        <p:txBody>
          <a:bodyPr lIns="22860" rIns="22860"/>
          <a:lstStyle/>
          <a:p>
            <a:pPr>
              <a:defRPr sz="1800" b="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  <p:sp>
        <p:nvSpPr>
          <p:cNvPr id="143" name="object 9"/>
          <p:cNvSpPr/>
          <p:nvPr/>
        </p:nvSpPr>
        <p:spPr>
          <a:xfrm>
            <a:off x="3949002" y="913130"/>
            <a:ext cx="3037482" cy="469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8" y="0"/>
                </a:moveTo>
                <a:lnTo>
                  <a:pt x="21162" y="0"/>
                </a:lnTo>
                <a:lnTo>
                  <a:pt x="21262" y="116"/>
                </a:lnTo>
                <a:lnTo>
                  <a:pt x="21354" y="445"/>
                </a:lnTo>
                <a:lnTo>
                  <a:pt x="21436" y="962"/>
                </a:lnTo>
                <a:lnTo>
                  <a:pt x="21504" y="1640"/>
                </a:lnTo>
                <a:lnTo>
                  <a:pt x="21555" y="2453"/>
                </a:lnTo>
                <a:lnTo>
                  <a:pt x="21588" y="3374"/>
                </a:lnTo>
                <a:lnTo>
                  <a:pt x="21600" y="4378"/>
                </a:lnTo>
                <a:lnTo>
                  <a:pt x="21600" y="17222"/>
                </a:lnTo>
                <a:lnTo>
                  <a:pt x="21588" y="18226"/>
                </a:lnTo>
                <a:lnTo>
                  <a:pt x="21555" y="19147"/>
                </a:lnTo>
                <a:lnTo>
                  <a:pt x="21504" y="19960"/>
                </a:lnTo>
                <a:lnTo>
                  <a:pt x="21436" y="20638"/>
                </a:lnTo>
                <a:lnTo>
                  <a:pt x="21354" y="21155"/>
                </a:lnTo>
                <a:lnTo>
                  <a:pt x="21262" y="21484"/>
                </a:lnTo>
                <a:lnTo>
                  <a:pt x="21162" y="21600"/>
                </a:lnTo>
                <a:lnTo>
                  <a:pt x="438" y="21600"/>
                </a:lnTo>
                <a:lnTo>
                  <a:pt x="338" y="21484"/>
                </a:lnTo>
                <a:lnTo>
                  <a:pt x="246" y="21155"/>
                </a:lnTo>
                <a:lnTo>
                  <a:pt x="164" y="20638"/>
                </a:lnTo>
                <a:lnTo>
                  <a:pt x="96" y="19960"/>
                </a:lnTo>
                <a:lnTo>
                  <a:pt x="45" y="19147"/>
                </a:lnTo>
                <a:lnTo>
                  <a:pt x="12" y="18226"/>
                </a:lnTo>
                <a:lnTo>
                  <a:pt x="0" y="17222"/>
                </a:lnTo>
                <a:lnTo>
                  <a:pt x="0" y="4378"/>
                </a:lnTo>
                <a:lnTo>
                  <a:pt x="12" y="3374"/>
                </a:lnTo>
                <a:lnTo>
                  <a:pt x="45" y="2453"/>
                </a:lnTo>
                <a:lnTo>
                  <a:pt x="96" y="1640"/>
                </a:lnTo>
                <a:lnTo>
                  <a:pt x="164" y="962"/>
                </a:lnTo>
                <a:lnTo>
                  <a:pt x="246" y="445"/>
                </a:lnTo>
                <a:lnTo>
                  <a:pt x="338" y="116"/>
                </a:lnTo>
                <a:lnTo>
                  <a:pt x="438" y="0"/>
                </a:lnTo>
                <a:close/>
              </a:path>
            </a:pathLst>
          </a:custGeom>
          <a:ln w="101600">
            <a:solidFill>
              <a:srgbClr val="E32400"/>
            </a:solidFill>
          </a:ln>
        </p:spPr>
        <p:txBody>
          <a:bodyPr lIns="22860" rIns="22860"/>
          <a:lstStyle/>
          <a:p>
            <a:pPr>
              <a:defRPr sz="180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  <p:sp>
        <p:nvSpPr>
          <p:cNvPr id="144" name="object 10"/>
          <p:cNvSpPr/>
          <p:nvPr/>
        </p:nvSpPr>
        <p:spPr>
          <a:xfrm>
            <a:off x="6809117" y="1834115"/>
            <a:ext cx="1" cy="1790726"/>
          </a:xfrm>
          <a:prstGeom prst="line">
            <a:avLst/>
          </a:prstGeom>
          <a:ln w="101599">
            <a:solidFill>
              <a:srgbClr val="E32400"/>
            </a:solidFill>
          </a:ln>
        </p:spPr>
        <p:txBody>
          <a:bodyPr lIns="22860" rIns="22860"/>
          <a:lstStyle/>
          <a:p>
            <a:pPr>
              <a:defRPr sz="1800" b="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bject 9"/>
          <p:cNvSpPr txBox="1"/>
          <p:nvPr/>
        </p:nvSpPr>
        <p:spPr>
          <a:xfrm>
            <a:off x="7837367" y="6607644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>
                <a:latin typeface="+mj-lt"/>
                <a:ea typeface="+mj-ea"/>
                <a:cs typeface="+mj-cs"/>
                <a:sym typeface="Helvetica Neue"/>
              </a:defRPr>
            </a:pPr>
            <a:endParaRPr sz="1100"/>
          </a:p>
        </p:txBody>
      </p:sp>
      <p:sp>
        <p:nvSpPr>
          <p:cNvPr id="148" name="object 2"/>
          <p:cNvSpPr txBox="1">
            <a:spLocks noGrp="1"/>
          </p:cNvSpPr>
          <p:nvPr>
            <p:ph type="title"/>
          </p:nvPr>
        </p:nvSpPr>
        <p:spPr>
          <a:xfrm>
            <a:off x="198120" y="278751"/>
            <a:ext cx="5516880" cy="652781"/>
          </a:xfrm>
          <a:prstGeom prst="rect">
            <a:avLst/>
          </a:prstGeom>
        </p:spPr>
        <p:txBody>
          <a:bodyPr/>
          <a:lstStyle>
            <a:lvl1pPr marR="3911" indent="9778" defTabSz="704087">
              <a:lnSpc>
                <a:spcPts val="6100"/>
              </a:lnSpc>
              <a:spcBef>
                <a:spcPts val="1300"/>
              </a:spcBef>
              <a:defRPr sz="6006" spc="0"/>
            </a:lvl1pPr>
          </a:lstStyle>
          <a:p>
            <a:r>
              <a:rPr dirty="0"/>
              <a:t>Speedup</a:t>
            </a:r>
          </a:p>
        </p:txBody>
      </p:sp>
      <p:sp>
        <p:nvSpPr>
          <p:cNvPr id="149" name="object 3"/>
          <p:cNvSpPr txBox="1"/>
          <p:nvPr/>
        </p:nvSpPr>
        <p:spPr>
          <a:xfrm>
            <a:off x="438150" y="1298149"/>
            <a:ext cx="909447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52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600" dirty="0"/>
              <a:t>One major motivation of using parallel processing: achieve a speedup</a:t>
            </a:r>
          </a:p>
        </p:txBody>
      </p:sp>
      <p:sp>
        <p:nvSpPr>
          <p:cNvPr id="150" name="object 4"/>
          <p:cNvSpPr txBox="1"/>
          <p:nvPr/>
        </p:nvSpPr>
        <p:spPr>
          <a:xfrm>
            <a:off x="300989" y="2841746"/>
            <a:ext cx="37465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52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600" dirty="0"/>
              <a:t>For a given problem:</a:t>
            </a:r>
          </a:p>
        </p:txBody>
      </p:sp>
      <p:sp>
        <p:nvSpPr>
          <p:cNvPr id="151" name="object 5"/>
          <p:cNvSpPr txBox="1"/>
          <p:nvPr/>
        </p:nvSpPr>
        <p:spPr>
          <a:xfrm>
            <a:off x="782319" y="4359523"/>
            <a:ext cx="37465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tabLst>
                <a:tab pos="7073900" algn="l"/>
              </a:tabLst>
              <a:defRPr sz="52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600" dirty="0"/>
              <a:t>speedup            =</a:t>
            </a:r>
          </a:p>
        </p:txBody>
      </p:sp>
      <p:sp>
        <p:nvSpPr>
          <p:cNvPr id="152" name="object 6"/>
          <p:cNvSpPr txBox="1"/>
          <p:nvPr/>
        </p:nvSpPr>
        <p:spPr>
          <a:xfrm>
            <a:off x="3288308" y="4183558"/>
            <a:ext cx="578572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56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800"/>
              <a:t>execution time (using 1 elements)</a:t>
            </a:r>
          </a:p>
        </p:txBody>
      </p:sp>
      <p:sp>
        <p:nvSpPr>
          <p:cNvPr id="153" name="object 7"/>
          <p:cNvSpPr txBox="1"/>
          <p:nvPr/>
        </p:nvSpPr>
        <p:spPr>
          <a:xfrm>
            <a:off x="3348459" y="4664354"/>
            <a:ext cx="572557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56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800"/>
              <a:t>execution time (using P elements)</a:t>
            </a:r>
          </a:p>
        </p:txBody>
      </p:sp>
      <p:sp>
        <p:nvSpPr>
          <p:cNvPr id="154" name="object 8"/>
          <p:cNvSpPr/>
          <p:nvPr/>
        </p:nvSpPr>
        <p:spPr>
          <a:xfrm flipV="1">
            <a:off x="3348459" y="4659481"/>
            <a:ext cx="4251837" cy="93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F21C7325-8747-354C-B0AF-37B759E87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325" y="338138"/>
            <a:ext cx="7162800" cy="742950"/>
          </a:xfrm>
          <a:noFill/>
          <a:ln/>
        </p:spPr>
        <p:txBody>
          <a:bodyPr anchor="b"/>
          <a:lstStyle/>
          <a:p>
            <a:r>
              <a:rPr lang="en-US" altLang="en-US" dirty="0"/>
              <a:t>Parallel </a:t>
            </a:r>
            <a:r>
              <a:rPr lang="en-US" altLang="en-US" dirty="0" err="1"/>
              <a:t>Model:Vector</a:t>
            </a:r>
            <a:r>
              <a:rPr lang="en-US" altLang="en-US" dirty="0"/>
              <a:t> Processing</a:t>
            </a:r>
          </a:p>
        </p:txBody>
      </p:sp>
      <p:grpSp>
        <p:nvGrpSpPr>
          <p:cNvPr id="9232" name="Group 16">
            <a:extLst>
              <a:ext uri="{FF2B5EF4-FFF2-40B4-BE49-F238E27FC236}">
                <a16:creationId xmlns:a16="http://schemas.microsoft.com/office/drawing/2014/main" id="{4E1764E8-AE00-D246-850D-9A88D854E24D}"/>
              </a:ext>
            </a:extLst>
          </p:cNvPr>
          <p:cNvGrpSpPr>
            <a:grpSpLocks/>
          </p:cNvGrpSpPr>
          <p:nvPr/>
        </p:nvGrpSpPr>
        <p:grpSpPr bwMode="auto">
          <a:xfrm>
            <a:off x="1423552" y="3184479"/>
            <a:ext cx="1063625" cy="1516063"/>
            <a:chOff x="1363" y="2556"/>
            <a:chExt cx="670" cy="955"/>
          </a:xfrm>
        </p:grpSpPr>
        <p:sp>
          <p:nvSpPr>
            <p:cNvPr id="9221" name="Oval 5">
              <a:extLst>
                <a:ext uri="{FF2B5EF4-FFF2-40B4-BE49-F238E27FC236}">
                  <a16:creationId xmlns:a16="http://schemas.microsoft.com/office/drawing/2014/main" id="{E0EC808A-7D0B-E54C-8393-0360D059B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973"/>
              <a:ext cx="136" cy="13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Rectangle 6">
              <a:extLst>
                <a:ext uri="{FF2B5EF4-FFF2-40B4-BE49-F238E27FC236}">
                  <a16:creationId xmlns:a16="http://schemas.microsoft.com/office/drawing/2014/main" id="{7DB4D162-FE75-7847-96F6-4C4657FEA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2894"/>
              <a:ext cx="2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/>
                <a:t>+</a:t>
              </a:r>
            </a:p>
          </p:txBody>
        </p:sp>
        <p:sp>
          <p:nvSpPr>
            <p:cNvPr id="9223" name="Rectangle 7">
              <a:extLst>
                <a:ext uri="{FF2B5EF4-FFF2-40B4-BE49-F238E27FC236}">
                  <a16:creationId xmlns:a16="http://schemas.microsoft.com/office/drawing/2014/main" id="{F5EF75A4-7E73-344D-83C1-E122B2A06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2589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8">
              <a:extLst>
                <a:ext uri="{FF2B5EF4-FFF2-40B4-BE49-F238E27FC236}">
                  <a16:creationId xmlns:a16="http://schemas.microsoft.com/office/drawing/2014/main" id="{7CC2C526-2003-0F49-9B29-484249B06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589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Rectangle 9">
              <a:extLst>
                <a:ext uri="{FF2B5EF4-FFF2-40B4-BE49-F238E27FC236}">
                  <a16:creationId xmlns:a16="http://schemas.microsoft.com/office/drawing/2014/main" id="{394EC2C8-364B-8C41-88CD-4512163CF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3261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10">
              <a:extLst>
                <a:ext uri="{FF2B5EF4-FFF2-40B4-BE49-F238E27FC236}">
                  <a16:creationId xmlns:a16="http://schemas.microsoft.com/office/drawing/2014/main" id="{4C725029-AA47-B248-A6DC-ACA0ABAF4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2558"/>
              <a:ext cx="29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 dirty="0">
                  <a:solidFill>
                    <a:srgbClr val="009900"/>
                  </a:solidFill>
                </a:rPr>
                <a:t>r1</a:t>
              </a:r>
            </a:p>
          </p:txBody>
        </p:sp>
        <p:sp>
          <p:nvSpPr>
            <p:cNvPr id="9227" name="Rectangle 11">
              <a:extLst>
                <a:ext uri="{FF2B5EF4-FFF2-40B4-BE49-F238E27FC236}">
                  <a16:creationId xmlns:a16="http://schemas.microsoft.com/office/drawing/2014/main" id="{0479A1D7-48B6-1448-B433-8F04F5F5C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" y="2556"/>
              <a:ext cx="29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009900"/>
                  </a:solidFill>
                </a:rPr>
                <a:t>r2</a:t>
              </a:r>
            </a:p>
          </p:txBody>
        </p:sp>
        <p:sp>
          <p:nvSpPr>
            <p:cNvPr id="9228" name="Rectangle 12">
              <a:extLst>
                <a:ext uri="{FF2B5EF4-FFF2-40B4-BE49-F238E27FC236}">
                  <a16:creationId xmlns:a16="http://schemas.microsoft.com/office/drawing/2014/main" id="{7E9CEF90-90BF-E442-8BEB-C85FEC601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225"/>
              <a:ext cx="29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009900"/>
                  </a:solidFill>
                </a:rPr>
                <a:t>r3</a:t>
              </a:r>
            </a:p>
          </p:txBody>
        </p:sp>
        <p:sp>
          <p:nvSpPr>
            <p:cNvPr id="9229" name="Line 13">
              <a:extLst>
                <a:ext uri="{FF2B5EF4-FFF2-40B4-BE49-F238E27FC236}">
                  <a16:creationId xmlns:a16="http://schemas.microsoft.com/office/drawing/2014/main" id="{51F1946B-8765-9445-A4D0-3AFCBD011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2834"/>
              <a:ext cx="93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14">
              <a:extLst>
                <a:ext uri="{FF2B5EF4-FFF2-40B4-BE49-F238E27FC236}">
                  <a16:creationId xmlns:a16="http://schemas.microsoft.com/office/drawing/2014/main" id="{971EB0C7-82FB-F14B-BD4B-C44F17E240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9" y="2834"/>
              <a:ext cx="105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15">
              <a:extLst>
                <a:ext uri="{FF2B5EF4-FFF2-40B4-BE49-F238E27FC236}">
                  <a16:creationId xmlns:a16="http://schemas.microsoft.com/office/drawing/2014/main" id="{A922A552-1D2F-174C-9E6A-DDC4310C9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" y="3122"/>
              <a:ext cx="0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3" name="Rectangle 17">
            <a:extLst>
              <a:ext uri="{FF2B5EF4-FFF2-40B4-BE49-F238E27FC236}">
                <a16:creationId xmlns:a16="http://schemas.microsoft.com/office/drawing/2014/main" id="{A071F4F7-1F50-ED48-93D9-F70D80433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414" y="5248108"/>
            <a:ext cx="2092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 dirty="0">
                <a:solidFill>
                  <a:srgbClr val="009900"/>
                </a:solidFill>
                <a:latin typeface="Courier New" panose="02070309020205020404" pitchFamily="49" charset="0"/>
              </a:rPr>
              <a:t>add r3, r1, r2</a:t>
            </a:r>
          </a:p>
        </p:txBody>
      </p:sp>
      <p:sp>
        <p:nvSpPr>
          <p:cNvPr id="9234" name="Rectangle 18">
            <a:extLst>
              <a:ext uri="{FF2B5EF4-FFF2-40B4-BE49-F238E27FC236}">
                <a16:creationId xmlns:a16="http://schemas.microsoft.com/office/drawing/2014/main" id="{C3FBCA71-1D29-EE49-ACA5-936D73DE8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691" y="2080373"/>
            <a:ext cx="20256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009900"/>
                </a:solidFill>
              </a:rPr>
              <a:t>SCALAR</a:t>
            </a:r>
          </a:p>
          <a:p>
            <a:pPr algn="ctr"/>
            <a:r>
              <a:rPr lang="en-US" altLang="en-US" sz="2400" b="1" dirty="0">
                <a:solidFill>
                  <a:srgbClr val="009900"/>
                </a:solidFill>
              </a:rPr>
              <a:t>(1 operation)</a:t>
            </a:r>
          </a:p>
        </p:txBody>
      </p:sp>
      <p:grpSp>
        <p:nvGrpSpPr>
          <p:cNvPr id="9305" name="Group 89">
            <a:extLst>
              <a:ext uri="{FF2B5EF4-FFF2-40B4-BE49-F238E27FC236}">
                <a16:creationId xmlns:a16="http://schemas.microsoft.com/office/drawing/2014/main" id="{BC0CD0BC-6218-404A-B322-2FEC47A60104}"/>
              </a:ext>
            </a:extLst>
          </p:cNvPr>
          <p:cNvGrpSpPr>
            <a:grpSpLocks/>
          </p:cNvGrpSpPr>
          <p:nvPr/>
        </p:nvGrpSpPr>
        <p:grpSpPr bwMode="auto">
          <a:xfrm>
            <a:off x="5165811" y="3143998"/>
            <a:ext cx="1584325" cy="2055813"/>
            <a:chOff x="3131" y="2364"/>
            <a:chExt cx="998" cy="1295"/>
          </a:xfrm>
        </p:grpSpPr>
        <p:grpSp>
          <p:nvGrpSpPr>
            <p:cNvPr id="9243" name="Group 27">
              <a:extLst>
                <a:ext uri="{FF2B5EF4-FFF2-40B4-BE49-F238E27FC236}">
                  <a16:creationId xmlns:a16="http://schemas.microsoft.com/office/drawing/2014/main" id="{0BEBAC71-F54E-0948-B5A4-2275C1EE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3" y="2364"/>
              <a:ext cx="616" cy="904"/>
              <a:chOff x="3383" y="2364"/>
              <a:chExt cx="616" cy="904"/>
            </a:xfrm>
          </p:grpSpPr>
          <p:sp>
            <p:nvSpPr>
              <p:cNvPr id="9236" name="Oval 20">
                <a:extLst>
                  <a:ext uri="{FF2B5EF4-FFF2-40B4-BE49-F238E27FC236}">
                    <a16:creationId xmlns:a16="http://schemas.microsoft.com/office/drawing/2014/main" id="{D438F533-F40D-3745-B3B2-4D36A3699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3" y="274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Rectangle 21">
                <a:extLst>
                  <a:ext uri="{FF2B5EF4-FFF2-40B4-BE49-F238E27FC236}">
                    <a16:creationId xmlns:a16="http://schemas.microsoft.com/office/drawing/2014/main" id="{24F8CAAD-35CD-8249-A5BF-1B1BCC8E9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236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Rectangle 22">
                <a:extLst>
                  <a:ext uri="{FF2B5EF4-FFF2-40B4-BE49-F238E27FC236}">
                    <a16:creationId xmlns:a16="http://schemas.microsoft.com/office/drawing/2014/main" id="{F43B8BFE-C4B4-A645-91D3-23DBC1247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" y="236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Rectangle 23">
                <a:extLst>
                  <a:ext uri="{FF2B5EF4-FFF2-40B4-BE49-F238E27FC236}">
                    <a16:creationId xmlns:a16="http://schemas.microsoft.com/office/drawing/2014/main" id="{7E660F88-A492-9A4C-902A-0194FB7BC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5" y="303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Line 24">
                <a:extLst>
                  <a:ext uri="{FF2B5EF4-FFF2-40B4-BE49-F238E27FC236}">
                    <a16:creationId xmlns:a16="http://schemas.microsoft.com/office/drawing/2014/main" id="{D584CED9-7DE2-D74B-9709-73BD23347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5" y="2609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25">
                <a:extLst>
                  <a:ext uri="{FF2B5EF4-FFF2-40B4-BE49-F238E27FC236}">
                    <a16:creationId xmlns:a16="http://schemas.microsoft.com/office/drawing/2014/main" id="{A8E3682B-AF73-514B-997F-AE608D3E1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36" y="2609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26">
                <a:extLst>
                  <a:ext uri="{FF2B5EF4-FFF2-40B4-BE49-F238E27FC236}">
                    <a16:creationId xmlns:a16="http://schemas.microsoft.com/office/drawing/2014/main" id="{6459E3EE-4991-F744-9A88-E75877FBD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1" y="2897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51" name="Group 35">
              <a:extLst>
                <a:ext uri="{FF2B5EF4-FFF2-40B4-BE49-F238E27FC236}">
                  <a16:creationId xmlns:a16="http://schemas.microsoft.com/office/drawing/2014/main" id="{0D14EA4B-9B01-FD45-AE96-3C5DC3DD2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8" y="2389"/>
              <a:ext cx="616" cy="904"/>
              <a:chOff x="3358" y="2389"/>
              <a:chExt cx="616" cy="904"/>
            </a:xfrm>
          </p:grpSpPr>
          <p:sp>
            <p:nvSpPr>
              <p:cNvPr id="9244" name="Oval 28">
                <a:extLst>
                  <a:ext uri="{FF2B5EF4-FFF2-40B4-BE49-F238E27FC236}">
                    <a16:creationId xmlns:a16="http://schemas.microsoft.com/office/drawing/2014/main" id="{16E32014-F4D9-9A41-B88F-C2FBDB066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8" y="277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5" name="Rectangle 29">
                <a:extLst>
                  <a:ext uri="{FF2B5EF4-FFF2-40B4-BE49-F238E27FC236}">
                    <a16:creationId xmlns:a16="http://schemas.microsoft.com/office/drawing/2014/main" id="{7F94EEDC-80FA-2949-9275-D00E666B1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238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6" name="Rectangle 30">
                <a:extLst>
                  <a:ext uri="{FF2B5EF4-FFF2-40B4-BE49-F238E27FC236}">
                    <a16:creationId xmlns:a16="http://schemas.microsoft.com/office/drawing/2014/main" id="{6F715C77-E14A-E54F-AB89-C2EAF8761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238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7" name="Rectangle 31">
                <a:extLst>
                  <a:ext uri="{FF2B5EF4-FFF2-40B4-BE49-F238E27FC236}">
                    <a16:creationId xmlns:a16="http://schemas.microsoft.com/office/drawing/2014/main" id="{109A2B0D-8D62-BC45-B720-17280ACD2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306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Line 32">
                <a:extLst>
                  <a:ext uri="{FF2B5EF4-FFF2-40B4-BE49-F238E27FC236}">
                    <a16:creationId xmlns:a16="http://schemas.microsoft.com/office/drawing/2014/main" id="{04DE1E6C-9FAA-0947-882D-806A48DFA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0" y="263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9" name="Line 33">
                <a:extLst>
                  <a:ext uri="{FF2B5EF4-FFF2-40B4-BE49-F238E27FC236}">
                    <a16:creationId xmlns:a16="http://schemas.microsoft.com/office/drawing/2014/main" id="{A7FB9AD8-C0BF-2D4D-B302-1AB1DCECE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1" y="263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Line 34">
                <a:extLst>
                  <a:ext uri="{FF2B5EF4-FFF2-40B4-BE49-F238E27FC236}">
                    <a16:creationId xmlns:a16="http://schemas.microsoft.com/office/drawing/2014/main" id="{ADB7C492-7FBC-4143-8546-AF1C614CA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6" y="292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59" name="Group 43">
              <a:extLst>
                <a:ext uri="{FF2B5EF4-FFF2-40B4-BE49-F238E27FC236}">
                  <a16:creationId xmlns:a16="http://schemas.microsoft.com/office/drawing/2014/main" id="{E4FD2BE2-2CBA-0A4C-88F7-2A39B08B3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3" y="2414"/>
              <a:ext cx="616" cy="904"/>
              <a:chOff x="3323" y="2414"/>
              <a:chExt cx="616" cy="904"/>
            </a:xfrm>
          </p:grpSpPr>
          <p:sp>
            <p:nvSpPr>
              <p:cNvPr id="9252" name="Oval 36">
                <a:extLst>
                  <a:ext uri="{FF2B5EF4-FFF2-40B4-BE49-F238E27FC236}">
                    <a16:creationId xmlns:a16="http://schemas.microsoft.com/office/drawing/2014/main" id="{26CD9BBA-53C3-454D-A7F9-8D778AFA2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" y="279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3" name="Rectangle 37">
                <a:extLst>
                  <a:ext uri="{FF2B5EF4-FFF2-40B4-BE49-F238E27FC236}">
                    <a16:creationId xmlns:a16="http://schemas.microsoft.com/office/drawing/2014/main" id="{B88792F1-B4C3-8B4A-9D00-6886C913E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241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Rectangle 38">
                <a:extLst>
                  <a:ext uri="{FF2B5EF4-FFF2-40B4-BE49-F238E27FC236}">
                    <a16:creationId xmlns:a16="http://schemas.microsoft.com/office/drawing/2014/main" id="{7ADF7BFC-B59C-1F40-AECC-F93DA7708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7" y="241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Rectangle 39">
                <a:extLst>
                  <a:ext uri="{FF2B5EF4-FFF2-40B4-BE49-F238E27FC236}">
                    <a16:creationId xmlns:a16="http://schemas.microsoft.com/office/drawing/2014/main" id="{F2BF2170-571D-B04B-94E9-B5DAF9712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5" y="308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Line 40">
                <a:extLst>
                  <a:ext uri="{FF2B5EF4-FFF2-40B4-BE49-F238E27FC236}">
                    <a16:creationId xmlns:a16="http://schemas.microsoft.com/office/drawing/2014/main" id="{C4DB8181-F681-B747-A80B-1F335B67C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5" y="2659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Line 41">
                <a:extLst>
                  <a:ext uri="{FF2B5EF4-FFF2-40B4-BE49-F238E27FC236}">
                    <a16:creationId xmlns:a16="http://schemas.microsoft.com/office/drawing/2014/main" id="{6B343F88-004E-BD40-A3F3-C04A5459A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6" y="2659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Line 42">
                <a:extLst>
                  <a:ext uri="{FF2B5EF4-FFF2-40B4-BE49-F238E27FC236}">
                    <a16:creationId xmlns:a16="http://schemas.microsoft.com/office/drawing/2014/main" id="{4F844E3F-26B0-BB40-B143-EF4F863C7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1" y="2947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67" name="Group 51">
              <a:extLst>
                <a:ext uri="{FF2B5EF4-FFF2-40B4-BE49-F238E27FC236}">
                  <a16:creationId xmlns:a16="http://schemas.microsoft.com/office/drawing/2014/main" id="{B6D33EB9-DD4D-D243-8C5B-1ADC51A43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3" y="2449"/>
              <a:ext cx="616" cy="904"/>
              <a:chOff x="3293" y="2449"/>
              <a:chExt cx="616" cy="904"/>
            </a:xfrm>
          </p:grpSpPr>
          <p:sp>
            <p:nvSpPr>
              <p:cNvPr id="9260" name="Oval 44">
                <a:extLst>
                  <a:ext uri="{FF2B5EF4-FFF2-40B4-BE49-F238E27FC236}">
                    <a16:creationId xmlns:a16="http://schemas.microsoft.com/office/drawing/2014/main" id="{2F9D1068-096B-C049-AE63-192835894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3" y="283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Rectangle 45">
                <a:extLst>
                  <a:ext uri="{FF2B5EF4-FFF2-40B4-BE49-F238E27FC236}">
                    <a16:creationId xmlns:a16="http://schemas.microsoft.com/office/drawing/2014/main" id="{AED5095E-5466-F143-8F75-B17D2D933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3" y="244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Rectangle 46">
                <a:extLst>
                  <a:ext uri="{FF2B5EF4-FFF2-40B4-BE49-F238E27FC236}">
                    <a16:creationId xmlns:a16="http://schemas.microsoft.com/office/drawing/2014/main" id="{A9B5315D-D6D1-4845-AF7C-F834E90E3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244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Rectangle 47">
                <a:extLst>
                  <a:ext uri="{FF2B5EF4-FFF2-40B4-BE49-F238E27FC236}">
                    <a16:creationId xmlns:a16="http://schemas.microsoft.com/office/drawing/2014/main" id="{6014CE7E-54FC-6C44-87CD-475CA10CB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5" y="312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Line 48">
                <a:extLst>
                  <a:ext uri="{FF2B5EF4-FFF2-40B4-BE49-F238E27FC236}">
                    <a16:creationId xmlns:a16="http://schemas.microsoft.com/office/drawing/2014/main" id="{5AE283C5-DEED-8546-9AB4-A382A36EA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269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Line 49">
                <a:extLst>
                  <a:ext uri="{FF2B5EF4-FFF2-40B4-BE49-F238E27FC236}">
                    <a16:creationId xmlns:a16="http://schemas.microsoft.com/office/drawing/2014/main" id="{BC490F4F-C388-7546-8A44-63AC5435E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6" y="269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Line 50">
                <a:extLst>
                  <a:ext uri="{FF2B5EF4-FFF2-40B4-BE49-F238E27FC236}">
                    <a16:creationId xmlns:a16="http://schemas.microsoft.com/office/drawing/2014/main" id="{2F42FB80-0290-B74A-B86A-3C7C3F780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1" y="298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75" name="Group 59">
              <a:extLst>
                <a:ext uri="{FF2B5EF4-FFF2-40B4-BE49-F238E27FC236}">
                  <a16:creationId xmlns:a16="http://schemas.microsoft.com/office/drawing/2014/main" id="{633DB410-6775-AF47-A056-F593335FAF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8" y="2479"/>
              <a:ext cx="616" cy="904"/>
              <a:chOff x="3268" y="2479"/>
              <a:chExt cx="616" cy="904"/>
            </a:xfrm>
          </p:grpSpPr>
          <p:sp>
            <p:nvSpPr>
              <p:cNvPr id="9268" name="Oval 52">
                <a:extLst>
                  <a:ext uri="{FF2B5EF4-FFF2-40B4-BE49-F238E27FC236}">
                    <a16:creationId xmlns:a16="http://schemas.microsoft.com/office/drawing/2014/main" id="{CA0C51AB-6C32-DB41-ADFD-B80112ECF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8" y="286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Rectangle 53">
                <a:extLst>
                  <a:ext uri="{FF2B5EF4-FFF2-40B4-BE49-F238E27FC236}">
                    <a16:creationId xmlns:a16="http://schemas.microsoft.com/office/drawing/2014/main" id="{F29FDA54-F84A-8B4C-8940-B62B9E381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247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0" name="Rectangle 54">
                <a:extLst>
                  <a:ext uri="{FF2B5EF4-FFF2-40B4-BE49-F238E27FC236}">
                    <a16:creationId xmlns:a16="http://schemas.microsoft.com/office/drawing/2014/main" id="{4CC00D8E-E5F5-BD48-B659-B181F7886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" y="247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1" name="Rectangle 55">
                <a:extLst>
                  <a:ext uri="{FF2B5EF4-FFF2-40B4-BE49-F238E27FC236}">
                    <a16:creationId xmlns:a16="http://schemas.microsoft.com/office/drawing/2014/main" id="{3C462CD1-D43B-F542-8B1F-2425BF8EA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0" y="315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2" name="Line 56">
                <a:extLst>
                  <a:ext uri="{FF2B5EF4-FFF2-40B4-BE49-F238E27FC236}">
                    <a16:creationId xmlns:a16="http://schemas.microsoft.com/office/drawing/2014/main" id="{8DEA39B9-F16A-A54B-B0E3-7DE04543A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0" y="272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Line 57">
                <a:extLst>
                  <a:ext uri="{FF2B5EF4-FFF2-40B4-BE49-F238E27FC236}">
                    <a16:creationId xmlns:a16="http://schemas.microsoft.com/office/drawing/2014/main" id="{EA37F846-8C5C-B049-A05D-99F9BE9C7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21" y="272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Line 58">
                <a:extLst>
                  <a:ext uri="{FF2B5EF4-FFF2-40B4-BE49-F238E27FC236}">
                    <a16:creationId xmlns:a16="http://schemas.microsoft.com/office/drawing/2014/main" id="{66C9DD95-D7AD-814B-B967-DECC0C476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6" y="301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83" name="Group 67">
              <a:extLst>
                <a:ext uri="{FF2B5EF4-FFF2-40B4-BE49-F238E27FC236}">
                  <a16:creationId xmlns:a16="http://schemas.microsoft.com/office/drawing/2014/main" id="{0D1334AA-41F7-414A-9FCE-5714F1EC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3" y="2509"/>
              <a:ext cx="616" cy="904"/>
              <a:chOff x="3233" y="2509"/>
              <a:chExt cx="616" cy="904"/>
            </a:xfrm>
          </p:grpSpPr>
          <p:sp>
            <p:nvSpPr>
              <p:cNvPr id="9276" name="Oval 60">
                <a:extLst>
                  <a:ext uri="{FF2B5EF4-FFF2-40B4-BE49-F238E27FC236}">
                    <a16:creationId xmlns:a16="http://schemas.microsoft.com/office/drawing/2014/main" id="{3921B8AD-A92D-344C-9080-9F760EFF7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89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7" name="Rectangle 61">
                <a:extLst>
                  <a:ext uri="{FF2B5EF4-FFF2-40B4-BE49-F238E27FC236}">
                    <a16:creationId xmlns:a16="http://schemas.microsoft.com/office/drawing/2014/main" id="{BD27E192-DFB4-F64E-89CE-8FD4E6A1D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" y="250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Rectangle 62">
                <a:extLst>
                  <a:ext uri="{FF2B5EF4-FFF2-40B4-BE49-F238E27FC236}">
                    <a16:creationId xmlns:a16="http://schemas.microsoft.com/office/drawing/2014/main" id="{8BE75A6D-6F01-CC41-92F4-BFC46991E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7" y="250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Rectangle 63">
                <a:extLst>
                  <a:ext uri="{FF2B5EF4-FFF2-40B4-BE49-F238E27FC236}">
                    <a16:creationId xmlns:a16="http://schemas.microsoft.com/office/drawing/2014/main" id="{6B28B846-96DD-9844-B477-7FD3397C0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" y="318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Line 64">
                <a:extLst>
                  <a:ext uri="{FF2B5EF4-FFF2-40B4-BE49-F238E27FC236}">
                    <a16:creationId xmlns:a16="http://schemas.microsoft.com/office/drawing/2014/main" id="{9AFCD913-3740-104D-8775-CE9BFED0E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5" y="275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Line 65">
                <a:extLst>
                  <a:ext uri="{FF2B5EF4-FFF2-40B4-BE49-F238E27FC236}">
                    <a16:creationId xmlns:a16="http://schemas.microsoft.com/office/drawing/2014/main" id="{335A7F90-A9E4-134D-8346-D5D568C86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86" y="275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Line 66">
                <a:extLst>
                  <a:ext uri="{FF2B5EF4-FFF2-40B4-BE49-F238E27FC236}">
                    <a16:creationId xmlns:a16="http://schemas.microsoft.com/office/drawing/2014/main" id="{D49A6EE7-CB34-1F47-B4C5-C4410A737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1" y="304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91" name="Group 75">
              <a:extLst>
                <a:ext uri="{FF2B5EF4-FFF2-40B4-BE49-F238E27FC236}">
                  <a16:creationId xmlns:a16="http://schemas.microsoft.com/office/drawing/2014/main" id="{28236270-7E8B-A14D-BC62-CD3D6EFA7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544"/>
              <a:ext cx="616" cy="904"/>
              <a:chOff x="3198" y="2544"/>
              <a:chExt cx="616" cy="904"/>
            </a:xfrm>
          </p:grpSpPr>
          <p:sp>
            <p:nvSpPr>
              <p:cNvPr id="9284" name="Oval 68">
                <a:extLst>
                  <a:ext uri="{FF2B5EF4-FFF2-40B4-BE49-F238E27FC236}">
                    <a16:creationId xmlns:a16="http://schemas.microsoft.com/office/drawing/2014/main" id="{593E8B2D-CB5C-AC40-9E56-B9791A9FA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292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Rectangle 69">
                <a:extLst>
                  <a:ext uri="{FF2B5EF4-FFF2-40B4-BE49-F238E27FC236}">
                    <a16:creationId xmlns:a16="http://schemas.microsoft.com/office/drawing/2014/main" id="{02EF6CC2-43B1-6345-811D-2EEBA5768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8" y="254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6" name="Rectangle 70">
                <a:extLst>
                  <a:ext uri="{FF2B5EF4-FFF2-40B4-BE49-F238E27FC236}">
                    <a16:creationId xmlns:a16="http://schemas.microsoft.com/office/drawing/2014/main" id="{17D9D370-5C15-8A45-8021-00B4AD48A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254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Rectangle 71">
                <a:extLst>
                  <a:ext uri="{FF2B5EF4-FFF2-40B4-BE49-F238E27FC236}">
                    <a16:creationId xmlns:a16="http://schemas.microsoft.com/office/drawing/2014/main" id="{49DAFEBE-38AC-4847-B1CC-C6172C48C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321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8" name="Line 72">
                <a:extLst>
                  <a:ext uri="{FF2B5EF4-FFF2-40B4-BE49-F238E27FC236}">
                    <a16:creationId xmlns:a16="http://schemas.microsoft.com/office/drawing/2014/main" id="{4D6732B0-07B4-6C4E-B7F2-663FFCD7E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0" y="2789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Line 73">
                <a:extLst>
                  <a:ext uri="{FF2B5EF4-FFF2-40B4-BE49-F238E27FC236}">
                    <a16:creationId xmlns:a16="http://schemas.microsoft.com/office/drawing/2014/main" id="{55CE10D6-4921-794B-8BDD-BAFAA6C51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1" y="2789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0" name="Line 74">
                <a:extLst>
                  <a:ext uri="{FF2B5EF4-FFF2-40B4-BE49-F238E27FC236}">
                    <a16:creationId xmlns:a16="http://schemas.microsoft.com/office/drawing/2014/main" id="{B48657AA-C5DB-D941-A6BB-16CBF9B27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6" y="3077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92" name="Oval 76">
              <a:extLst>
                <a:ext uri="{FF2B5EF4-FFF2-40B4-BE49-F238E27FC236}">
                  <a16:creationId xmlns:a16="http://schemas.microsoft.com/office/drawing/2014/main" id="{9814229E-9C1F-CC4D-92CD-25049E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" y="2968"/>
              <a:ext cx="136" cy="13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Rectangle 77">
              <a:extLst>
                <a:ext uri="{FF2B5EF4-FFF2-40B4-BE49-F238E27FC236}">
                  <a16:creationId xmlns:a16="http://schemas.microsoft.com/office/drawing/2014/main" id="{2D389D20-8C8C-5A4C-8ADA-96D2951A0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2584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Rectangle 78">
              <a:extLst>
                <a:ext uri="{FF2B5EF4-FFF2-40B4-BE49-F238E27FC236}">
                  <a16:creationId xmlns:a16="http://schemas.microsoft.com/office/drawing/2014/main" id="{303FE228-8FD1-2E45-A68D-63B9153A7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2584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Rectangle 79">
              <a:extLst>
                <a:ext uri="{FF2B5EF4-FFF2-40B4-BE49-F238E27FC236}">
                  <a16:creationId xmlns:a16="http://schemas.microsoft.com/office/drawing/2014/main" id="{476CC10A-7D4A-154E-8D9F-CB0B6EA82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3256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Rectangle 80">
              <a:extLst>
                <a:ext uri="{FF2B5EF4-FFF2-40B4-BE49-F238E27FC236}">
                  <a16:creationId xmlns:a16="http://schemas.microsoft.com/office/drawing/2014/main" id="{129517F9-E646-1F40-BD65-DB3F74FD8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2553"/>
              <a:ext cx="32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</a:rPr>
                <a:t>v1</a:t>
              </a:r>
            </a:p>
          </p:txBody>
        </p:sp>
        <p:sp>
          <p:nvSpPr>
            <p:cNvPr id="9297" name="Rectangle 81">
              <a:extLst>
                <a:ext uri="{FF2B5EF4-FFF2-40B4-BE49-F238E27FC236}">
                  <a16:creationId xmlns:a16="http://schemas.microsoft.com/office/drawing/2014/main" id="{0A1D864C-6987-E747-A0A6-F329FB983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2551"/>
              <a:ext cx="32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</a:rPr>
                <a:t>v2</a:t>
              </a:r>
            </a:p>
          </p:txBody>
        </p:sp>
        <p:sp>
          <p:nvSpPr>
            <p:cNvPr id="9298" name="Rectangle 82">
              <a:extLst>
                <a:ext uri="{FF2B5EF4-FFF2-40B4-BE49-F238E27FC236}">
                  <a16:creationId xmlns:a16="http://schemas.microsoft.com/office/drawing/2014/main" id="{EE226584-E84D-5D4B-9D5D-739684F20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3225"/>
              <a:ext cx="32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</a:rPr>
                <a:t>v3</a:t>
              </a:r>
            </a:p>
          </p:txBody>
        </p:sp>
        <p:sp>
          <p:nvSpPr>
            <p:cNvPr id="9299" name="Line 83">
              <a:extLst>
                <a:ext uri="{FF2B5EF4-FFF2-40B4-BE49-F238E27FC236}">
                  <a16:creationId xmlns:a16="http://schemas.microsoft.com/office/drawing/2014/main" id="{269C6202-57C8-D54C-9161-0ADC9A922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1" y="2829"/>
              <a:ext cx="93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Line 84">
              <a:extLst>
                <a:ext uri="{FF2B5EF4-FFF2-40B4-BE49-F238E27FC236}">
                  <a16:creationId xmlns:a16="http://schemas.microsoft.com/office/drawing/2014/main" id="{7EE11282-DDAD-A14B-A40C-77B4E23512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2" y="2829"/>
              <a:ext cx="105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Line 85">
              <a:extLst>
                <a:ext uri="{FF2B5EF4-FFF2-40B4-BE49-F238E27FC236}">
                  <a16:creationId xmlns:a16="http://schemas.microsoft.com/office/drawing/2014/main" id="{976ED38F-106F-4A4A-9B88-55EED16A0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7" y="3117"/>
              <a:ext cx="0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Rectangle 86">
              <a:extLst>
                <a:ext uri="{FF2B5EF4-FFF2-40B4-BE49-F238E27FC236}">
                  <a16:creationId xmlns:a16="http://schemas.microsoft.com/office/drawing/2014/main" id="{908960D7-63A6-9A46-A0AA-319A12976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2887"/>
              <a:ext cx="2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/>
                <a:t>+</a:t>
              </a:r>
            </a:p>
          </p:txBody>
        </p:sp>
        <p:sp>
          <p:nvSpPr>
            <p:cNvPr id="9303" name="Line 87">
              <a:extLst>
                <a:ext uri="{FF2B5EF4-FFF2-40B4-BE49-F238E27FC236}">
                  <a16:creationId xmlns:a16="http://schemas.microsoft.com/office/drawing/2014/main" id="{81D3CD37-7E48-4148-AE39-0670CC9D0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4" y="3316"/>
              <a:ext cx="237" cy="19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4" name="Rectangle 88">
              <a:extLst>
                <a:ext uri="{FF2B5EF4-FFF2-40B4-BE49-F238E27FC236}">
                  <a16:creationId xmlns:a16="http://schemas.microsoft.com/office/drawing/2014/main" id="{37100C18-B257-CD4C-8F2F-63434F11D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3373"/>
              <a:ext cx="40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en-US" sz="1200" b="1">
                  <a:solidFill>
                    <a:srgbClr val="FF0000"/>
                  </a:solidFill>
                </a:rPr>
                <a:t>vector</a:t>
              </a:r>
            </a:p>
            <a:p>
              <a:r>
                <a:rPr lang="en-US" altLang="en-US" sz="1200" b="1">
                  <a:solidFill>
                    <a:srgbClr val="FF0000"/>
                  </a:solidFill>
                </a:rPr>
                <a:t>length</a:t>
              </a:r>
            </a:p>
          </p:txBody>
        </p:sp>
      </p:grpSp>
      <p:sp>
        <p:nvSpPr>
          <p:cNvPr id="9306" name="Rectangle 90">
            <a:extLst>
              <a:ext uri="{FF2B5EF4-FFF2-40B4-BE49-F238E27FC236}">
                <a16:creationId xmlns:a16="http://schemas.microsoft.com/office/drawing/2014/main" id="{E83005FE-A46C-6D48-8C20-2E5B1D399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736" y="5248108"/>
            <a:ext cx="25019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add.vv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 v3, v1, v2</a:t>
            </a:r>
          </a:p>
        </p:txBody>
      </p:sp>
      <p:sp>
        <p:nvSpPr>
          <p:cNvPr id="9307" name="Rectangle 91">
            <a:extLst>
              <a:ext uri="{FF2B5EF4-FFF2-40B4-BE49-F238E27FC236}">
                <a16:creationId xmlns:a16="http://schemas.microsoft.com/office/drawing/2014/main" id="{B56361AE-81C4-F848-B1EF-488EC5D76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311" y="2079661"/>
            <a:ext cx="22463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VECTOR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(N operations)</a:t>
            </a:r>
          </a:p>
        </p:txBody>
      </p:sp>
      <p:sp>
        <p:nvSpPr>
          <p:cNvPr id="9309" name="Rectangle 93">
            <a:extLst>
              <a:ext uri="{FF2B5EF4-FFF2-40B4-BE49-F238E27FC236}">
                <a16:creationId xmlns:a16="http://schemas.microsoft.com/office/drawing/2014/main" id="{B96280C2-6EEC-8C4D-ACA2-30767BDFA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325" y="1086015"/>
            <a:ext cx="8578850" cy="757237"/>
          </a:xfrm>
          <a:noFill/>
          <a:ln/>
        </p:spPr>
        <p:txBody>
          <a:bodyPr/>
          <a:lstStyle/>
          <a:p>
            <a:r>
              <a:rPr lang="en-US" altLang="en-US" dirty="0"/>
              <a:t>Vector processors have high-level operations that work on linear arrays of numbers: "vectors"</a:t>
            </a:r>
          </a:p>
        </p:txBody>
      </p:sp>
    </p:spTree>
    <p:extLst>
      <p:ext uri="{BB962C8B-B14F-4D97-AF65-F5344CB8AC3E}">
        <p14:creationId xmlns:p14="http://schemas.microsoft.com/office/powerpoint/2010/main" val="184649485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F21C7325-8747-354C-B0AF-37B759E87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325" y="338138"/>
            <a:ext cx="7162800" cy="742950"/>
          </a:xfrm>
          <a:noFill/>
          <a:ln/>
        </p:spPr>
        <p:txBody>
          <a:bodyPr anchor="b"/>
          <a:lstStyle/>
          <a:p>
            <a:r>
              <a:rPr lang="en-US" altLang="en-US" dirty="0"/>
              <a:t>Parallel </a:t>
            </a:r>
            <a:r>
              <a:rPr lang="en-US" altLang="en-US" dirty="0" err="1"/>
              <a:t>Model:Vector</a:t>
            </a:r>
            <a:r>
              <a:rPr lang="en-US" altLang="en-US" dirty="0"/>
              <a:t> Processing</a:t>
            </a:r>
          </a:p>
        </p:txBody>
      </p:sp>
      <p:grpSp>
        <p:nvGrpSpPr>
          <p:cNvPr id="9232" name="Group 16">
            <a:extLst>
              <a:ext uri="{FF2B5EF4-FFF2-40B4-BE49-F238E27FC236}">
                <a16:creationId xmlns:a16="http://schemas.microsoft.com/office/drawing/2014/main" id="{4E1764E8-AE00-D246-850D-9A88D854E24D}"/>
              </a:ext>
            </a:extLst>
          </p:cNvPr>
          <p:cNvGrpSpPr>
            <a:grpSpLocks/>
          </p:cNvGrpSpPr>
          <p:nvPr/>
        </p:nvGrpSpPr>
        <p:grpSpPr bwMode="auto">
          <a:xfrm>
            <a:off x="1423552" y="3184479"/>
            <a:ext cx="1063625" cy="1516063"/>
            <a:chOff x="1363" y="2556"/>
            <a:chExt cx="670" cy="955"/>
          </a:xfrm>
        </p:grpSpPr>
        <p:sp>
          <p:nvSpPr>
            <p:cNvPr id="9221" name="Oval 5">
              <a:extLst>
                <a:ext uri="{FF2B5EF4-FFF2-40B4-BE49-F238E27FC236}">
                  <a16:creationId xmlns:a16="http://schemas.microsoft.com/office/drawing/2014/main" id="{E0EC808A-7D0B-E54C-8393-0360D059B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973"/>
              <a:ext cx="136" cy="13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Rectangle 6">
              <a:extLst>
                <a:ext uri="{FF2B5EF4-FFF2-40B4-BE49-F238E27FC236}">
                  <a16:creationId xmlns:a16="http://schemas.microsoft.com/office/drawing/2014/main" id="{7DB4D162-FE75-7847-96F6-4C4657FEA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2894"/>
              <a:ext cx="2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/>
                <a:t>+</a:t>
              </a:r>
            </a:p>
          </p:txBody>
        </p:sp>
        <p:sp>
          <p:nvSpPr>
            <p:cNvPr id="9223" name="Rectangle 7">
              <a:extLst>
                <a:ext uri="{FF2B5EF4-FFF2-40B4-BE49-F238E27FC236}">
                  <a16:creationId xmlns:a16="http://schemas.microsoft.com/office/drawing/2014/main" id="{F5EF75A4-7E73-344D-83C1-E122B2A06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2589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8">
              <a:extLst>
                <a:ext uri="{FF2B5EF4-FFF2-40B4-BE49-F238E27FC236}">
                  <a16:creationId xmlns:a16="http://schemas.microsoft.com/office/drawing/2014/main" id="{7CC2C526-2003-0F49-9B29-484249B06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589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Rectangle 9">
              <a:extLst>
                <a:ext uri="{FF2B5EF4-FFF2-40B4-BE49-F238E27FC236}">
                  <a16:creationId xmlns:a16="http://schemas.microsoft.com/office/drawing/2014/main" id="{394EC2C8-364B-8C41-88CD-4512163CF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3261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10">
              <a:extLst>
                <a:ext uri="{FF2B5EF4-FFF2-40B4-BE49-F238E27FC236}">
                  <a16:creationId xmlns:a16="http://schemas.microsoft.com/office/drawing/2014/main" id="{4C725029-AA47-B248-A6DC-ACA0ABAF4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2558"/>
              <a:ext cx="29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 dirty="0">
                  <a:solidFill>
                    <a:srgbClr val="009900"/>
                  </a:solidFill>
                </a:rPr>
                <a:t>r1</a:t>
              </a:r>
            </a:p>
          </p:txBody>
        </p:sp>
        <p:sp>
          <p:nvSpPr>
            <p:cNvPr id="9227" name="Rectangle 11">
              <a:extLst>
                <a:ext uri="{FF2B5EF4-FFF2-40B4-BE49-F238E27FC236}">
                  <a16:creationId xmlns:a16="http://schemas.microsoft.com/office/drawing/2014/main" id="{0479A1D7-48B6-1448-B433-8F04F5F5C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" y="2556"/>
              <a:ext cx="29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009900"/>
                  </a:solidFill>
                </a:rPr>
                <a:t>r2</a:t>
              </a:r>
            </a:p>
          </p:txBody>
        </p:sp>
        <p:sp>
          <p:nvSpPr>
            <p:cNvPr id="9228" name="Rectangle 12">
              <a:extLst>
                <a:ext uri="{FF2B5EF4-FFF2-40B4-BE49-F238E27FC236}">
                  <a16:creationId xmlns:a16="http://schemas.microsoft.com/office/drawing/2014/main" id="{7E9CEF90-90BF-E442-8BEB-C85FEC601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225"/>
              <a:ext cx="29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009900"/>
                  </a:solidFill>
                </a:rPr>
                <a:t>r3</a:t>
              </a:r>
            </a:p>
          </p:txBody>
        </p:sp>
        <p:sp>
          <p:nvSpPr>
            <p:cNvPr id="9229" name="Line 13">
              <a:extLst>
                <a:ext uri="{FF2B5EF4-FFF2-40B4-BE49-F238E27FC236}">
                  <a16:creationId xmlns:a16="http://schemas.microsoft.com/office/drawing/2014/main" id="{51F1946B-8765-9445-A4D0-3AFCBD011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2834"/>
              <a:ext cx="93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14">
              <a:extLst>
                <a:ext uri="{FF2B5EF4-FFF2-40B4-BE49-F238E27FC236}">
                  <a16:creationId xmlns:a16="http://schemas.microsoft.com/office/drawing/2014/main" id="{971EB0C7-82FB-F14B-BD4B-C44F17E240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9" y="2834"/>
              <a:ext cx="105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15">
              <a:extLst>
                <a:ext uri="{FF2B5EF4-FFF2-40B4-BE49-F238E27FC236}">
                  <a16:creationId xmlns:a16="http://schemas.microsoft.com/office/drawing/2014/main" id="{A922A552-1D2F-174C-9E6A-DDC4310C9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" y="3122"/>
              <a:ext cx="0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3" name="Rectangle 17">
            <a:extLst>
              <a:ext uri="{FF2B5EF4-FFF2-40B4-BE49-F238E27FC236}">
                <a16:creationId xmlns:a16="http://schemas.microsoft.com/office/drawing/2014/main" id="{A071F4F7-1F50-ED48-93D9-F70D80433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414" y="5248108"/>
            <a:ext cx="2092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 dirty="0">
                <a:solidFill>
                  <a:srgbClr val="009900"/>
                </a:solidFill>
                <a:latin typeface="Courier New" panose="02070309020205020404" pitchFamily="49" charset="0"/>
              </a:rPr>
              <a:t>add r3, r1, r2</a:t>
            </a:r>
          </a:p>
        </p:txBody>
      </p:sp>
      <p:sp>
        <p:nvSpPr>
          <p:cNvPr id="9234" name="Rectangle 18">
            <a:extLst>
              <a:ext uri="{FF2B5EF4-FFF2-40B4-BE49-F238E27FC236}">
                <a16:creationId xmlns:a16="http://schemas.microsoft.com/office/drawing/2014/main" id="{C3FBCA71-1D29-EE49-ACA5-936D73DE8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691" y="2080373"/>
            <a:ext cx="20256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009900"/>
                </a:solidFill>
              </a:rPr>
              <a:t>SCALAR</a:t>
            </a:r>
          </a:p>
          <a:p>
            <a:pPr algn="ctr"/>
            <a:r>
              <a:rPr lang="en-US" altLang="en-US" sz="2400" b="1" dirty="0">
                <a:solidFill>
                  <a:srgbClr val="009900"/>
                </a:solidFill>
              </a:rPr>
              <a:t>(1 operation)</a:t>
            </a:r>
          </a:p>
        </p:txBody>
      </p:sp>
      <p:grpSp>
        <p:nvGrpSpPr>
          <p:cNvPr id="9305" name="Group 89">
            <a:extLst>
              <a:ext uri="{FF2B5EF4-FFF2-40B4-BE49-F238E27FC236}">
                <a16:creationId xmlns:a16="http://schemas.microsoft.com/office/drawing/2014/main" id="{BC0CD0BC-6218-404A-B322-2FEC47A60104}"/>
              </a:ext>
            </a:extLst>
          </p:cNvPr>
          <p:cNvGrpSpPr>
            <a:grpSpLocks/>
          </p:cNvGrpSpPr>
          <p:nvPr/>
        </p:nvGrpSpPr>
        <p:grpSpPr bwMode="auto">
          <a:xfrm>
            <a:off x="5165811" y="3143998"/>
            <a:ext cx="1584325" cy="2055813"/>
            <a:chOff x="3131" y="2364"/>
            <a:chExt cx="998" cy="1295"/>
          </a:xfrm>
        </p:grpSpPr>
        <p:grpSp>
          <p:nvGrpSpPr>
            <p:cNvPr id="9243" name="Group 27">
              <a:extLst>
                <a:ext uri="{FF2B5EF4-FFF2-40B4-BE49-F238E27FC236}">
                  <a16:creationId xmlns:a16="http://schemas.microsoft.com/office/drawing/2014/main" id="{0BEBAC71-F54E-0948-B5A4-2275C1EE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3" y="2364"/>
              <a:ext cx="616" cy="904"/>
              <a:chOff x="3383" y="2364"/>
              <a:chExt cx="616" cy="904"/>
            </a:xfrm>
          </p:grpSpPr>
          <p:sp>
            <p:nvSpPr>
              <p:cNvPr id="9236" name="Oval 20">
                <a:extLst>
                  <a:ext uri="{FF2B5EF4-FFF2-40B4-BE49-F238E27FC236}">
                    <a16:creationId xmlns:a16="http://schemas.microsoft.com/office/drawing/2014/main" id="{D438F533-F40D-3745-B3B2-4D36A3699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3" y="274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Rectangle 21">
                <a:extLst>
                  <a:ext uri="{FF2B5EF4-FFF2-40B4-BE49-F238E27FC236}">
                    <a16:creationId xmlns:a16="http://schemas.microsoft.com/office/drawing/2014/main" id="{24F8CAAD-35CD-8249-A5BF-1B1BCC8E9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236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Rectangle 22">
                <a:extLst>
                  <a:ext uri="{FF2B5EF4-FFF2-40B4-BE49-F238E27FC236}">
                    <a16:creationId xmlns:a16="http://schemas.microsoft.com/office/drawing/2014/main" id="{F43B8BFE-C4B4-A645-91D3-23DBC1247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" y="236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Rectangle 23">
                <a:extLst>
                  <a:ext uri="{FF2B5EF4-FFF2-40B4-BE49-F238E27FC236}">
                    <a16:creationId xmlns:a16="http://schemas.microsoft.com/office/drawing/2014/main" id="{7E660F88-A492-9A4C-902A-0194FB7BC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5" y="303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Line 24">
                <a:extLst>
                  <a:ext uri="{FF2B5EF4-FFF2-40B4-BE49-F238E27FC236}">
                    <a16:creationId xmlns:a16="http://schemas.microsoft.com/office/drawing/2014/main" id="{D584CED9-7DE2-D74B-9709-73BD23347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5" y="2609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25">
                <a:extLst>
                  <a:ext uri="{FF2B5EF4-FFF2-40B4-BE49-F238E27FC236}">
                    <a16:creationId xmlns:a16="http://schemas.microsoft.com/office/drawing/2014/main" id="{A8E3682B-AF73-514B-997F-AE608D3E1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36" y="2609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26">
                <a:extLst>
                  <a:ext uri="{FF2B5EF4-FFF2-40B4-BE49-F238E27FC236}">
                    <a16:creationId xmlns:a16="http://schemas.microsoft.com/office/drawing/2014/main" id="{6459E3EE-4991-F744-9A88-E75877FBD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1" y="2897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51" name="Group 35">
              <a:extLst>
                <a:ext uri="{FF2B5EF4-FFF2-40B4-BE49-F238E27FC236}">
                  <a16:creationId xmlns:a16="http://schemas.microsoft.com/office/drawing/2014/main" id="{0D14EA4B-9B01-FD45-AE96-3C5DC3DD2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8" y="2389"/>
              <a:ext cx="616" cy="904"/>
              <a:chOff x="3358" y="2389"/>
              <a:chExt cx="616" cy="904"/>
            </a:xfrm>
          </p:grpSpPr>
          <p:sp>
            <p:nvSpPr>
              <p:cNvPr id="9244" name="Oval 28">
                <a:extLst>
                  <a:ext uri="{FF2B5EF4-FFF2-40B4-BE49-F238E27FC236}">
                    <a16:creationId xmlns:a16="http://schemas.microsoft.com/office/drawing/2014/main" id="{16E32014-F4D9-9A41-B88F-C2FBDB066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8" y="277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5" name="Rectangle 29">
                <a:extLst>
                  <a:ext uri="{FF2B5EF4-FFF2-40B4-BE49-F238E27FC236}">
                    <a16:creationId xmlns:a16="http://schemas.microsoft.com/office/drawing/2014/main" id="{7F94EEDC-80FA-2949-9275-D00E666B1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238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6" name="Rectangle 30">
                <a:extLst>
                  <a:ext uri="{FF2B5EF4-FFF2-40B4-BE49-F238E27FC236}">
                    <a16:creationId xmlns:a16="http://schemas.microsoft.com/office/drawing/2014/main" id="{6F715C77-E14A-E54F-AB89-C2EAF8761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238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7" name="Rectangle 31">
                <a:extLst>
                  <a:ext uri="{FF2B5EF4-FFF2-40B4-BE49-F238E27FC236}">
                    <a16:creationId xmlns:a16="http://schemas.microsoft.com/office/drawing/2014/main" id="{109A2B0D-8D62-BC45-B720-17280ACD2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306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Line 32">
                <a:extLst>
                  <a:ext uri="{FF2B5EF4-FFF2-40B4-BE49-F238E27FC236}">
                    <a16:creationId xmlns:a16="http://schemas.microsoft.com/office/drawing/2014/main" id="{04DE1E6C-9FAA-0947-882D-806A48DFA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0" y="263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9" name="Line 33">
                <a:extLst>
                  <a:ext uri="{FF2B5EF4-FFF2-40B4-BE49-F238E27FC236}">
                    <a16:creationId xmlns:a16="http://schemas.microsoft.com/office/drawing/2014/main" id="{A7FB9AD8-C0BF-2D4D-B302-1AB1DCECE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1" y="263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Line 34">
                <a:extLst>
                  <a:ext uri="{FF2B5EF4-FFF2-40B4-BE49-F238E27FC236}">
                    <a16:creationId xmlns:a16="http://schemas.microsoft.com/office/drawing/2014/main" id="{ADB7C492-7FBC-4143-8546-AF1C614CA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6" y="292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59" name="Group 43">
              <a:extLst>
                <a:ext uri="{FF2B5EF4-FFF2-40B4-BE49-F238E27FC236}">
                  <a16:creationId xmlns:a16="http://schemas.microsoft.com/office/drawing/2014/main" id="{E4FD2BE2-2CBA-0A4C-88F7-2A39B08B3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3" y="2414"/>
              <a:ext cx="616" cy="904"/>
              <a:chOff x="3323" y="2414"/>
              <a:chExt cx="616" cy="904"/>
            </a:xfrm>
          </p:grpSpPr>
          <p:sp>
            <p:nvSpPr>
              <p:cNvPr id="9252" name="Oval 36">
                <a:extLst>
                  <a:ext uri="{FF2B5EF4-FFF2-40B4-BE49-F238E27FC236}">
                    <a16:creationId xmlns:a16="http://schemas.microsoft.com/office/drawing/2014/main" id="{26CD9BBA-53C3-454D-A7F9-8D778AFA2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" y="279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3" name="Rectangle 37">
                <a:extLst>
                  <a:ext uri="{FF2B5EF4-FFF2-40B4-BE49-F238E27FC236}">
                    <a16:creationId xmlns:a16="http://schemas.microsoft.com/office/drawing/2014/main" id="{B88792F1-B4C3-8B4A-9D00-6886C913E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241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Rectangle 38">
                <a:extLst>
                  <a:ext uri="{FF2B5EF4-FFF2-40B4-BE49-F238E27FC236}">
                    <a16:creationId xmlns:a16="http://schemas.microsoft.com/office/drawing/2014/main" id="{7ADF7BFC-B59C-1F40-AECC-F93DA7708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7" y="241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Rectangle 39">
                <a:extLst>
                  <a:ext uri="{FF2B5EF4-FFF2-40B4-BE49-F238E27FC236}">
                    <a16:creationId xmlns:a16="http://schemas.microsoft.com/office/drawing/2014/main" id="{F2BF2170-571D-B04B-94E9-B5DAF9712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5" y="308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Line 40">
                <a:extLst>
                  <a:ext uri="{FF2B5EF4-FFF2-40B4-BE49-F238E27FC236}">
                    <a16:creationId xmlns:a16="http://schemas.microsoft.com/office/drawing/2014/main" id="{C4DB8181-F681-B747-A80B-1F335B67C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5" y="2659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Line 41">
                <a:extLst>
                  <a:ext uri="{FF2B5EF4-FFF2-40B4-BE49-F238E27FC236}">
                    <a16:creationId xmlns:a16="http://schemas.microsoft.com/office/drawing/2014/main" id="{6B343F88-004E-BD40-A3F3-C04A5459A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6" y="2659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Line 42">
                <a:extLst>
                  <a:ext uri="{FF2B5EF4-FFF2-40B4-BE49-F238E27FC236}">
                    <a16:creationId xmlns:a16="http://schemas.microsoft.com/office/drawing/2014/main" id="{4F844E3F-26B0-BB40-B143-EF4F863C7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1" y="2947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67" name="Group 51">
              <a:extLst>
                <a:ext uri="{FF2B5EF4-FFF2-40B4-BE49-F238E27FC236}">
                  <a16:creationId xmlns:a16="http://schemas.microsoft.com/office/drawing/2014/main" id="{B6D33EB9-DD4D-D243-8C5B-1ADC51A43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3" y="2449"/>
              <a:ext cx="616" cy="904"/>
              <a:chOff x="3293" y="2449"/>
              <a:chExt cx="616" cy="904"/>
            </a:xfrm>
          </p:grpSpPr>
          <p:sp>
            <p:nvSpPr>
              <p:cNvPr id="9260" name="Oval 44">
                <a:extLst>
                  <a:ext uri="{FF2B5EF4-FFF2-40B4-BE49-F238E27FC236}">
                    <a16:creationId xmlns:a16="http://schemas.microsoft.com/office/drawing/2014/main" id="{2F9D1068-096B-C049-AE63-192835894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3" y="283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Rectangle 45">
                <a:extLst>
                  <a:ext uri="{FF2B5EF4-FFF2-40B4-BE49-F238E27FC236}">
                    <a16:creationId xmlns:a16="http://schemas.microsoft.com/office/drawing/2014/main" id="{AED5095E-5466-F143-8F75-B17D2D933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3" y="244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Rectangle 46">
                <a:extLst>
                  <a:ext uri="{FF2B5EF4-FFF2-40B4-BE49-F238E27FC236}">
                    <a16:creationId xmlns:a16="http://schemas.microsoft.com/office/drawing/2014/main" id="{A9B5315D-D6D1-4845-AF7C-F834E90E3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244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Rectangle 47">
                <a:extLst>
                  <a:ext uri="{FF2B5EF4-FFF2-40B4-BE49-F238E27FC236}">
                    <a16:creationId xmlns:a16="http://schemas.microsoft.com/office/drawing/2014/main" id="{6014CE7E-54FC-6C44-87CD-475CA10CB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5" y="312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Line 48">
                <a:extLst>
                  <a:ext uri="{FF2B5EF4-FFF2-40B4-BE49-F238E27FC236}">
                    <a16:creationId xmlns:a16="http://schemas.microsoft.com/office/drawing/2014/main" id="{5AE283C5-DEED-8546-9AB4-A382A36EA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269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Line 49">
                <a:extLst>
                  <a:ext uri="{FF2B5EF4-FFF2-40B4-BE49-F238E27FC236}">
                    <a16:creationId xmlns:a16="http://schemas.microsoft.com/office/drawing/2014/main" id="{BC490F4F-C388-7546-8A44-63AC5435E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6" y="269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Line 50">
                <a:extLst>
                  <a:ext uri="{FF2B5EF4-FFF2-40B4-BE49-F238E27FC236}">
                    <a16:creationId xmlns:a16="http://schemas.microsoft.com/office/drawing/2014/main" id="{2F42FB80-0290-B74A-B86A-3C7C3F780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1" y="298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75" name="Group 59">
              <a:extLst>
                <a:ext uri="{FF2B5EF4-FFF2-40B4-BE49-F238E27FC236}">
                  <a16:creationId xmlns:a16="http://schemas.microsoft.com/office/drawing/2014/main" id="{633DB410-6775-AF47-A056-F593335FAF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8" y="2479"/>
              <a:ext cx="616" cy="904"/>
              <a:chOff x="3268" y="2479"/>
              <a:chExt cx="616" cy="904"/>
            </a:xfrm>
          </p:grpSpPr>
          <p:sp>
            <p:nvSpPr>
              <p:cNvPr id="9268" name="Oval 52">
                <a:extLst>
                  <a:ext uri="{FF2B5EF4-FFF2-40B4-BE49-F238E27FC236}">
                    <a16:creationId xmlns:a16="http://schemas.microsoft.com/office/drawing/2014/main" id="{CA0C51AB-6C32-DB41-ADFD-B80112ECF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8" y="286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Rectangle 53">
                <a:extLst>
                  <a:ext uri="{FF2B5EF4-FFF2-40B4-BE49-F238E27FC236}">
                    <a16:creationId xmlns:a16="http://schemas.microsoft.com/office/drawing/2014/main" id="{F29FDA54-F84A-8B4C-8940-B62B9E381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247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0" name="Rectangle 54">
                <a:extLst>
                  <a:ext uri="{FF2B5EF4-FFF2-40B4-BE49-F238E27FC236}">
                    <a16:creationId xmlns:a16="http://schemas.microsoft.com/office/drawing/2014/main" id="{4CC00D8E-E5F5-BD48-B659-B181F7886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" y="247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1" name="Rectangle 55">
                <a:extLst>
                  <a:ext uri="{FF2B5EF4-FFF2-40B4-BE49-F238E27FC236}">
                    <a16:creationId xmlns:a16="http://schemas.microsoft.com/office/drawing/2014/main" id="{3C462CD1-D43B-F542-8B1F-2425BF8EA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0" y="315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2" name="Line 56">
                <a:extLst>
                  <a:ext uri="{FF2B5EF4-FFF2-40B4-BE49-F238E27FC236}">
                    <a16:creationId xmlns:a16="http://schemas.microsoft.com/office/drawing/2014/main" id="{8DEA39B9-F16A-A54B-B0E3-7DE04543A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0" y="272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Line 57">
                <a:extLst>
                  <a:ext uri="{FF2B5EF4-FFF2-40B4-BE49-F238E27FC236}">
                    <a16:creationId xmlns:a16="http://schemas.microsoft.com/office/drawing/2014/main" id="{EA37F846-8C5C-B049-A05D-99F9BE9C7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21" y="272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Line 58">
                <a:extLst>
                  <a:ext uri="{FF2B5EF4-FFF2-40B4-BE49-F238E27FC236}">
                    <a16:creationId xmlns:a16="http://schemas.microsoft.com/office/drawing/2014/main" id="{66C9DD95-D7AD-814B-B967-DECC0C476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6" y="301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83" name="Group 67">
              <a:extLst>
                <a:ext uri="{FF2B5EF4-FFF2-40B4-BE49-F238E27FC236}">
                  <a16:creationId xmlns:a16="http://schemas.microsoft.com/office/drawing/2014/main" id="{0D1334AA-41F7-414A-9FCE-5714F1EC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3" y="2509"/>
              <a:ext cx="616" cy="904"/>
              <a:chOff x="3233" y="2509"/>
              <a:chExt cx="616" cy="904"/>
            </a:xfrm>
          </p:grpSpPr>
          <p:sp>
            <p:nvSpPr>
              <p:cNvPr id="9276" name="Oval 60">
                <a:extLst>
                  <a:ext uri="{FF2B5EF4-FFF2-40B4-BE49-F238E27FC236}">
                    <a16:creationId xmlns:a16="http://schemas.microsoft.com/office/drawing/2014/main" id="{3921B8AD-A92D-344C-9080-9F760EFF7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89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7" name="Rectangle 61">
                <a:extLst>
                  <a:ext uri="{FF2B5EF4-FFF2-40B4-BE49-F238E27FC236}">
                    <a16:creationId xmlns:a16="http://schemas.microsoft.com/office/drawing/2014/main" id="{BD27E192-DFB4-F64E-89CE-8FD4E6A1D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" y="250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Rectangle 62">
                <a:extLst>
                  <a:ext uri="{FF2B5EF4-FFF2-40B4-BE49-F238E27FC236}">
                    <a16:creationId xmlns:a16="http://schemas.microsoft.com/office/drawing/2014/main" id="{8BE75A6D-6F01-CC41-92F4-BFC46991E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7" y="250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Rectangle 63">
                <a:extLst>
                  <a:ext uri="{FF2B5EF4-FFF2-40B4-BE49-F238E27FC236}">
                    <a16:creationId xmlns:a16="http://schemas.microsoft.com/office/drawing/2014/main" id="{6B28B846-96DD-9844-B477-7FD3397C0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" y="318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Line 64">
                <a:extLst>
                  <a:ext uri="{FF2B5EF4-FFF2-40B4-BE49-F238E27FC236}">
                    <a16:creationId xmlns:a16="http://schemas.microsoft.com/office/drawing/2014/main" id="{9AFCD913-3740-104D-8775-CE9BFED0E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5" y="275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Line 65">
                <a:extLst>
                  <a:ext uri="{FF2B5EF4-FFF2-40B4-BE49-F238E27FC236}">
                    <a16:creationId xmlns:a16="http://schemas.microsoft.com/office/drawing/2014/main" id="{335A7F90-A9E4-134D-8346-D5D568C86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86" y="275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Line 66">
                <a:extLst>
                  <a:ext uri="{FF2B5EF4-FFF2-40B4-BE49-F238E27FC236}">
                    <a16:creationId xmlns:a16="http://schemas.microsoft.com/office/drawing/2014/main" id="{D49A6EE7-CB34-1F47-B4C5-C4410A737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1" y="304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91" name="Group 75">
              <a:extLst>
                <a:ext uri="{FF2B5EF4-FFF2-40B4-BE49-F238E27FC236}">
                  <a16:creationId xmlns:a16="http://schemas.microsoft.com/office/drawing/2014/main" id="{28236270-7E8B-A14D-BC62-CD3D6EFA7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544"/>
              <a:ext cx="616" cy="904"/>
              <a:chOff x="3198" y="2544"/>
              <a:chExt cx="616" cy="904"/>
            </a:xfrm>
          </p:grpSpPr>
          <p:sp>
            <p:nvSpPr>
              <p:cNvPr id="9284" name="Oval 68">
                <a:extLst>
                  <a:ext uri="{FF2B5EF4-FFF2-40B4-BE49-F238E27FC236}">
                    <a16:creationId xmlns:a16="http://schemas.microsoft.com/office/drawing/2014/main" id="{593E8B2D-CB5C-AC40-9E56-B9791A9FA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292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Rectangle 69">
                <a:extLst>
                  <a:ext uri="{FF2B5EF4-FFF2-40B4-BE49-F238E27FC236}">
                    <a16:creationId xmlns:a16="http://schemas.microsoft.com/office/drawing/2014/main" id="{02EF6CC2-43B1-6345-811D-2EEBA5768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8" y="254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6" name="Rectangle 70">
                <a:extLst>
                  <a:ext uri="{FF2B5EF4-FFF2-40B4-BE49-F238E27FC236}">
                    <a16:creationId xmlns:a16="http://schemas.microsoft.com/office/drawing/2014/main" id="{17D9D370-5C15-8A45-8021-00B4AD48A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254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Rectangle 71">
                <a:extLst>
                  <a:ext uri="{FF2B5EF4-FFF2-40B4-BE49-F238E27FC236}">
                    <a16:creationId xmlns:a16="http://schemas.microsoft.com/office/drawing/2014/main" id="{49DAFEBE-38AC-4847-B1CC-C6172C48C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321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8" name="Line 72">
                <a:extLst>
                  <a:ext uri="{FF2B5EF4-FFF2-40B4-BE49-F238E27FC236}">
                    <a16:creationId xmlns:a16="http://schemas.microsoft.com/office/drawing/2014/main" id="{4D6732B0-07B4-6C4E-B7F2-663FFCD7E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0" y="2789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Line 73">
                <a:extLst>
                  <a:ext uri="{FF2B5EF4-FFF2-40B4-BE49-F238E27FC236}">
                    <a16:creationId xmlns:a16="http://schemas.microsoft.com/office/drawing/2014/main" id="{55CE10D6-4921-794B-8BDD-BAFAA6C51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1" y="2789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0" name="Line 74">
                <a:extLst>
                  <a:ext uri="{FF2B5EF4-FFF2-40B4-BE49-F238E27FC236}">
                    <a16:creationId xmlns:a16="http://schemas.microsoft.com/office/drawing/2014/main" id="{B48657AA-C5DB-D941-A6BB-16CBF9B27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6" y="3077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92" name="Oval 76">
              <a:extLst>
                <a:ext uri="{FF2B5EF4-FFF2-40B4-BE49-F238E27FC236}">
                  <a16:creationId xmlns:a16="http://schemas.microsoft.com/office/drawing/2014/main" id="{9814229E-9C1F-CC4D-92CD-25049E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" y="2968"/>
              <a:ext cx="136" cy="13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Rectangle 77">
              <a:extLst>
                <a:ext uri="{FF2B5EF4-FFF2-40B4-BE49-F238E27FC236}">
                  <a16:creationId xmlns:a16="http://schemas.microsoft.com/office/drawing/2014/main" id="{2D389D20-8C8C-5A4C-8ADA-96D2951A0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2584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Rectangle 78">
              <a:extLst>
                <a:ext uri="{FF2B5EF4-FFF2-40B4-BE49-F238E27FC236}">
                  <a16:creationId xmlns:a16="http://schemas.microsoft.com/office/drawing/2014/main" id="{303FE228-8FD1-2E45-A68D-63B9153A7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2584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Rectangle 79">
              <a:extLst>
                <a:ext uri="{FF2B5EF4-FFF2-40B4-BE49-F238E27FC236}">
                  <a16:creationId xmlns:a16="http://schemas.microsoft.com/office/drawing/2014/main" id="{476CC10A-7D4A-154E-8D9F-CB0B6EA82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3256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Rectangle 80">
              <a:extLst>
                <a:ext uri="{FF2B5EF4-FFF2-40B4-BE49-F238E27FC236}">
                  <a16:creationId xmlns:a16="http://schemas.microsoft.com/office/drawing/2014/main" id="{129517F9-E646-1F40-BD65-DB3F74FD8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2553"/>
              <a:ext cx="32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</a:rPr>
                <a:t>v1</a:t>
              </a:r>
            </a:p>
          </p:txBody>
        </p:sp>
        <p:sp>
          <p:nvSpPr>
            <p:cNvPr id="9297" name="Rectangle 81">
              <a:extLst>
                <a:ext uri="{FF2B5EF4-FFF2-40B4-BE49-F238E27FC236}">
                  <a16:creationId xmlns:a16="http://schemas.microsoft.com/office/drawing/2014/main" id="{0A1D864C-6987-E747-A0A6-F329FB983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2551"/>
              <a:ext cx="32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</a:rPr>
                <a:t>v2</a:t>
              </a:r>
            </a:p>
          </p:txBody>
        </p:sp>
        <p:sp>
          <p:nvSpPr>
            <p:cNvPr id="9298" name="Rectangle 82">
              <a:extLst>
                <a:ext uri="{FF2B5EF4-FFF2-40B4-BE49-F238E27FC236}">
                  <a16:creationId xmlns:a16="http://schemas.microsoft.com/office/drawing/2014/main" id="{EE226584-E84D-5D4B-9D5D-739684F20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3225"/>
              <a:ext cx="32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</a:rPr>
                <a:t>v3</a:t>
              </a:r>
            </a:p>
          </p:txBody>
        </p:sp>
        <p:sp>
          <p:nvSpPr>
            <p:cNvPr id="9299" name="Line 83">
              <a:extLst>
                <a:ext uri="{FF2B5EF4-FFF2-40B4-BE49-F238E27FC236}">
                  <a16:creationId xmlns:a16="http://schemas.microsoft.com/office/drawing/2014/main" id="{269C6202-57C8-D54C-9161-0ADC9A922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1" y="2829"/>
              <a:ext cx="93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Line 84">
              <a:extLst>
                <a:ext uri="{FF2B5EF4-FFF2-40B4-BE49-F238E27FC236}">
                  <a16:creationId xmlns:a16="http://schemas.microsoft.com/office/drawing/2014/main" id="{7EE11282-DDAD-A14B-A40C-77B4E23512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2" y="2829"/>
              <a:ext cx="105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Line 85">
              <a:extLst>
                <a:ext uri="{FF2B5EF4-FFF2-40B4-BE49-F238E27FC236}">
                  <a16:creationId xmlns:a16="http://schemas.microsoft.com/office/drawing/2014/main" id="{976ED38F-106F-4A4A-9B88-55EED16A0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7" y="3117"/>
              <a:ext cx="0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Rectangle 86">
              <a:extLst>
                <a:ext uri="{FF2B5EF4-FFF2-40B4-BE49-F238E27FC236}">
                  <a16:creationId xmlns:a16="http://schemas.microsoft.com/office/drawing/2014/main" id="{908960D7-63A6-9A46-A0AA-319A12976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2887"/>
              <a:ext cx="2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/>
                <a:t>+</a:t>
              </a:r>
            </a:p>
          </p:txBody>
        </p:sp>
        <p:sp>
          <p:nvSpPr>
            <p:cNvPr id="9303" name="Line 87">
              <a:extLst>
                <a:ext uri="{FF2B5EF4-FFF2-40B4-BE49-F238E27FC236}">
                  <a16:creationId xmlns:a16="http://schemas.microsoft.com/office/drawing/2014/main" id="{81D3CD37-7E48-4148-AE39-0670CC9D0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4" y="3316"/>
              <a:ext cx="237" cy="19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4" name="Rectangle 88">
              <a:extLst>
                <a:ext uri="{FF2B5EF4-FFF2-40B4-BE49-F238E27FC236}">
                  <a16:creationId xmlns:a16="http://schemas.microsoft.com/office/drawing/2014/main" id="{37100C18-B257-CD4C-8F2F-63434F11D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3373"/>
              <a:ext cx="40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en-US" sz="1200" b="1">
                  <a:solidFill>
                    <a:srgbClr val="FF0000"/>
                  </a:solidFill>
                </a:rPr>
                <a:t>vector</a:t>
              </a:r>
            </a:p>
            <a:p>
              <a:r>
                <a:rPr lang="en-US" altLang="en-US" sz="1200" b="1">
                  <a:solidFill>
                    <a:srgbClr val="FF0000"/>
                  </a:solidFill>
                </a:rPr>
                <a:t>length</a:t>
              </a:r>
            </a:p>
          </p:txBody>
        </p:sp>
      </p:grpSp>
      <p:sp>
        <p:nvSpPr>
          <p:cNvPr id="9306" name="Rectangle 90">
            <a:extLst>
              <a:ext uri="{FF2B5EF4-FFF2-40B4-BE49-F238E27FC236}">
                <a16:creationId xmlns:a16="http://schemas.microsoft.com/office/drawing/2014/main" id="{E83005FE-A46C-6D48-8C20-2E5B1D399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736" y="5248108"/>
            <a:ext cx="25019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add.vv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 v3, v1, v2</a:t>
            </a:r>
          </a:p>
        </p:txBody>
      </p:sp>
      <p:sp>
        <p:nvSpPr>
          <p:cNvPr id="9307" name="Rectangle 91">
            <a:extLst>
              <a:ext uri="{FF2B5EF4-FFF2-40B4-BE49-F238E27FC236}">
                <a16:creationId xmlns:a16="http://schemas.microsoft.com/office/drawing/2014/main" id="{B56361AE-81C4-F848-B1EF-488EC5D76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311" y="2079661"/>
            <a:ext cx="22463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VECTOR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(N operations)</a:t>
            </a:r>
          </a:p>
        </p:txBody>
      </p:sp>
      <p:sp>
        <p:nvSpPr>
          <p:cNvPr id="9309" name="Rectangle 93">
            <a:extLst>
              <a:ext uri="{FF2B5EF4-FFF2-40B4-BE49-F238E27FC236}">
                <a16:creationId xmlns:a16="http://schemas.microsoft.com/office/drawing/2014/main" id="{B96280C2-6EEC-8C4D-ACA2-30767BDFA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325" y="1086015"/>
            <a:ext cx="8578850" cy="757237"/>
          </a:xfrm>
          <a:noFill/>
          <a:ln/>
        </p:spPr>
        <p:txBody>
          <a:bodyPr/>
          <a:lstStyle/>
          <a:p>
            <a:r>
              <a:rPr lang="en-US" altLang="en-US" dirty="0"/>
              <a:t>Vector processors have high-level operations that work on linear arrays of numbers: "vectors"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23C68B2-B37A-CE4D-B853-9D4D7E073812}"/>
              </a:ext>
            </a:extLst>
          </p:cNvPr>
          <p:cNvSpPr/>
          <p:nvPr/>
        </p:nvSpPr>
        <p:spPr>
          <a:xfrm>
            <a:off x="675729" y="5781508"/>
            <a:ext cx="2737725" cy="92333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out[0] = x[0]+y[0]</a:t>
            </a:r>
          </a:p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out[1] = x[1]+y[1]</a:t>
            </a:r>
          </a:p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….</a:t>
            </a:r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D3FE73A-39BB-DA47-993F-5D0123D15C2B}"/>
              </a:ext>
            </a:extLst>
          </p:cNvPr>
          <p:cNvSpPr/>
          <p:nvPr/>
        </p:nvSpPr>
        <p:spPr>
          <a:xfrm>
            <a:off x="3666097" y="5782372"/>
            <a:ext cx="5387027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out[0:VLEN] = x[0:VLEN] + Y[0:VLEN]</a:t>
            </a:r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31A7B74-3381-544E-BEBB-1736C11CA218}"/>
              </a:ext>
            </a:extLst>
          </p:cNvPr>
          <p:cNvSpPr/>
          <p:nvPr/>
        </p:nvSpPr>
        <p:spPr>
          <a:xfrm>
            <a:off x="3662183" y="6196335"/>
            <a:ext cx="5387027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out[VLEN+1:2*VLEN] = x[VLEN+1:2*VLEN] </a:t>
            </a:r>
          </a:p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                   + y[VLEN+1:2*VLEN]</a:t>
            </a:r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Registers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201A62-0EB6-DD4B-86D7-45812B7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792" y="1362069"/>
            <a:ext cx="3745506" cy="1344677"/>
          </a:xfrm>
        </p:spPr>
        <p:txBody>
          <a:bodyPr/>
          <a:lstStyle/>
          <a:p>
            <a:r>
              <a:rPr lang="en-US" dirty="0"/>
              <a:t>32 vector data registers, </a:t>
            </a:r>
            <a:r>
              <a:rPr lang="en-US" sz="1800" dirty="0">
                <a:latin typeface="Courier" pitchFamily="2" charset="0"/>
              </a:rPr>
              <a:t>v0-v31</a:t>
            </a:r>
            <a:r>
              <a:rPr lang="en-US" dirty="0"/>
              <a:t>, each VLEN bits long</a:t>
            </a:r>
          </a:p>
          <a:p>
            <a:r>
              <a:rPr lang="en-US" dirty="0"/>
              <a:t>Vector length register </a:t>
            </a:r>
            <a:r>
              <a:rPr lang="en-US" dirty="0" err="1">
                <a:latin typeface="Courier"/>
                <a:cs typeface="Courier"/>
              </a:rPr>
              <a:t>vl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Vector type register </a:t>
            </a:r>
            <a:r>
              <a:rPr lang="en-US" dirty="0" err="1">
                <a:latin typeface="Courier"/>
                <a:cs typeface="Courier"/>
              </a:rPr>
              <a:t>vtype</a:t>
            </a:r>
            <a:endParaRPr lang="en-US" dirty="0">
              <a:cs typeface="Calibri" panose="020F0502020204030204" pitchFamily="34" charset="0"/>
            </a:endParaRPr>
          </a:p>
          <a:p>
            <a:pPr marL="685800" lvl="2" indent="0">
              <a:buNone/>
            </a:pPr>
            <a:endParaRPr lang="en-US" sz="1200" b="1" kern="12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7813" y="2755075"/>
            <a:ext cx="3220385" cy="304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b="1" dirty="0"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2745" y="401167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v31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5244146" y="3097277"/>
            <a:ext cx="0" cy="914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cxnSpLocks/>
          </p:cNvCxnSpPr>
          <p:nvPr/>
        </p:nvCxnSpPr>
        <p:spPr bwMode="auto">
          <a:xfrm>
            <a:off x="8443492" y="3082915"/>
            <a:ext cx="0" cy="914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6991280" y="4707596"/>
            <a:ext cx="914400" cy="233176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b="1" dirty="0" err="1">
                <a:latin typeface="Courier"/>
                <a:cs typeface="Courier"/>
              </a:rPr>
              <a:t>vl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91280" y="5175612"/>
            <a:ext cx="914400" cy="2286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b="1" dirty="0" err="1">
                <a:latin typeface="Courier"/>
                <a:cs typeface="Courier"/>
              </a:rPr>
              <a:t>vtype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99995" y="4644744"/>
            <a:ext cx="222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Vector length register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99995" y="174484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Vector data registers</a:t>
            </a:r>
          </a:p>
        </p:txBody>
      </p:sp>
      <p:cxnSp>
        <p:nvCxnSpPr>
          <p:cNvPr id="62" name="Straight Arrow Connector 61"/>
          <p:cNvCxnSpPr>
            <a:cxnSpLocks/>
          </p:cNvCxnSpPr>
          <p:nvPr/>
        </p:nvCxnSpPr>
        <p:spPr bwMode="auto">
          <a:xfrm>
            <a:off x="5257800" y="2590800"/>
            <a:ext cx="3185692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135473" y="2036919"/>
            <a:ext cx="345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VLEN bits per vector register, (implementation-dependent)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515689-5D8E-4441-9DDA-1511553E4914}"/>
              </a:ext>
            </a:extLst>
          </p:cNvPr>
          <p:cNvSpPr/>
          <p:nvPr/>
        </p:nvSpPr>
        <p:spPr>
          <a:xfrm>
            <a:off x="5237812" y="4043943"/>
            <a:ext cx="3205681" cy="304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b="1" dirty="0">
              <a:latin typeface="Courier"/>
              <a:cs typeface="Courier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C22416-7215-794C-923B-F9A22231B6CC}"/>
              </a:ext>
            </a:extLst>
          </p:cNvPr>
          <p:cNvSpPr txBox="1"/>
          <p:nvPr/>
        </p:nvSpPr>
        <p:spPr>
          <a:xfrm>
            <a:off x="4683756" y="2713583"/>
            <a:ext cx="46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v0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9892D9-B239-CF41-81C8-E9D7F5E5F1AD}"/>
              </a:ext>
            </a:extLst>
          </p:cNvPr>
          <p:cNvSpPr txBox="1"/>
          <p:nvPr/>
        </p:nvSpPr>
        <p:spPr>
          <a:xfrm>
            <a:off x="4719982" y="5083594"/>
            <a:ext cx="203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Vector type register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3FD5BDCB-D9AB-FB47-8C5F-D303F421C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18" y="2803887"/>
            <a:ext cx="448319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880" indent="-173038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tabLst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tabLst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6318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746125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tabLst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915988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tabLst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Vector register file</a:t>
            </a:r>
          </a:p>
          <a:p>
            <a:pPr lvl="1"/>
            <a:r>
              <a:rPr lang="en-US" altLang="en-US" kern="0" dirty="0"/>
              <a:t>Each register is an array of elements</a:t>
            </a:r>
          </a:p>
          <a:p>
            <a:pPr lvl="1"/>
            <a:r>
              <a:rPr lang="en-US" altLang="en-US" kern="0" dirty="0"/>
              <a:t>Size of each register determines maximum</a:t>
            </a:r>
            <a:br>
              <a:rPr lang="en-US" altLang="en-US" kern="0" dirty="0"/>
            </a:br>
            <a:r>
              <a:rPr lang="en-US" altLang="en-US" kern="0" dirty="0"/>
              <a:t>vector length</a:t>
            </a:r>
          </a:p>
          <a:p>
            <a:pPr lvl="1"/>
            <a:r>
              <a:rPr lang="en-US" altLang="en-US" kern="0" dirty="0"/>
              <a:t>Vector length register determines vector length</a:t>
            </a:r>
            <a:br>
              <a:rPr lang="en-US" altLang="en-US" kern="0" dirty="0"/>
            </a:br>
            <a:r>
              <a:rPr lang="en-US" altLang="en-US" kern="0" dirty="0"/>
              <a:t>for a particular operation</a:t>
            </a:r>
          </a:p>
          <a:p>
            <a:r>
              <a:rPr lang="en-US" altLang="en-US" kern="0" dirty="0"/>
              <a:t>Multiple parallel execution units = “</a:t>
            </a:r>
            <a:r>
              <a:rPr lang="en-US" altLang="en-US" u="sng" kern="0" dirty="0">
                <a:solidFill>
                  <a:schemeClr val="hlink"/>
                </a:solidFill>
              </a:rPr>
              <a:t>lanes</a:t>
            </a:r>
            <a:r>
              <a:rPr lang="en-US" altLang="en-US" kern="0" dirty="0"/>
              <a:t>”</a:t>
            </a:r>
            <a:br>
              <a:rPr lang="en-US" altLang="en-US" kern="0" dirty="0"/>
            </a:br>
            <a:r>
              <a:rPr lang="en-US" altLang="en-US" kern="0" dirty="0"/>
              <a:t>(sometimes called “</a:t>
            </a:r>
            <a:r>
              <a:rPr lang="en-US" altLang="en-US" u="sng" kern="0" dirty="0">
                <a:solidFill>
                  <a:schemeClr val="hlink"/>
                </a:solidFill>
              </a:rPr>
              <a:t>pipelines</a:t>
            </a:r>
            <a:r>
              <a:rPr lang="en-US" altLang="en-US" kern="0" dirty="0"/>
              <a:t>” or “</a:t>
            </a:r>
            <a:r>
              <a:rPr lang="en-US" altLang="en-US" u="sng" kern="0" dirty="0">
                <a:solidFill>
                  <a:schemeClr val="hlink"/>
                </a:solidFill>
              </a:rPr>
              <a:t>pipes</a:t>
            </a:r>
            <a:r>
              <a:rPr lang="en-US" altLang="en-US" kern="0" dirty="0"/>
              <a:t>”)    </a:t>
            </a:r>
          </a:p>
        </p:txBody>
      </p:sp>
    </p:spTree>
    <p:extLst>
      <p:ext uri="{BB962C8B-B14F-4D97-AF65-F5344CB8AC3E}">
        <p14:creationId xmlns:p14="http://schemas.microsoft.com/office/powerpoint/2010/main" val="725393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object 38"/>
          <p:cNvSpPr txBox="1"/>
          <p:nvPr/>
        </p:nvSpPr>
        <p:spPr>
          <a:xfrm>
            <a:off x="7837367" y="6601294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287" name="object 2"/>
          <p:cNvSpPr txBox="1">
            <a:spLocks noGrp="1"/>
          </p:cNvSpPr>
          <p:nvPr>
            <p:ph type="title"/>
          </p:nvPr>
        </p:nvSpPr>
        <p:spPr>
          <a:xfrm>
            <a:off x="66487" y="526713"/>
            <a:ext cx="9128760" cy="652781"/>
          </a:xfrm>
          <a:prstGeom prst="rect">
            <a:avLst/>
          </a:prstGeom>
        </p:spPr>
        <p:txBody>
          <a:bodyPr/>
          <a:lstStyle>
            <a:lvl1pPr indent="8889" defTabSz="640079">
              <a:spcBef>
                <a:spcPts val="0"/>
              </a:spcBef>
              <a:defRPr sz="5880" spc="0"/>
            </a:lvl1pPr>
          </a:lstStyle>
          <a:p>
            <a:r>
              <a:rPr lang="en-US" sz="5000" dirty="0"/>
              <a:t>Baseline CPU</a:t>
            </a:r>
            <a:endParaRPr sz="5000" dirty="0"/>
          </a:p>
        </p:txBody>
      </p:sp>
      <p:sp>
        <p:nvSpPr>
          <p:cNvPr id="292" name="object 7"/>
          <p:cNvSpPr/>
          <p:nvPr/>
        </p:nvSpPr>
        <p:spPr>
          <a:xfrm>
            <a:off x="483990" y="1308099"/>
            <a:ext cx="3175001" cy="4614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515151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294" name="object 9"/>
          <p:cNvSpPr txBox="1"/>
          <p:nvPr/>
        </p:nvSpPr>
        <p:spPr>
          <a:xfrm>
            <a:off x="628967" y="1510708"/>
            <a:ext cx="2857183" cy="768775"/>
          </a:xfrm>
          <a:prstGeom prst="rect">
            <a:avLst/>
          </a:prstGeom>
          <a:solidFill>
            <a:srgbClr val="E36E24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834707" indent="833755" algn="ctr">
              <a:lnSpc>
                <a:spcPts val="2150"/>
              </a:lnSpc>
              <a:spcBef>
                <a:spcPts val="550"/>
              </a:spcBef>
              <a:defRPr sz="3600" spc="34"/>
            </a:pPr>
            <a:endParaRPr spc="75" dirty="0"/>
          </a:p>
        </p:txBody>
      </p:sp>
      <p:sp>
        <p:nvSpPr>
          <p:cNvPr id="296" name="object 11"/>
          <p:cNvSpPr txBox="1"/>
          <p:nvPr/>
        </p:nvSpPr>
        <p:spPr>
          <a:xfrm>
            <a:off x="805282" y="2499730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1752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0</a:t>
            </a:r>
          </a:p>
        </p:txBody>
      </p:sp>
      <p:sp>
        <p:nvSpPr>
          <p:cNvPr id="311" name="object 26"/>
          <p:cNvSpPr/>
          <p:nvPr/>
        </p:nvSpPr>
        <p:spPr>
          <a:xfrm>
            <a:off x="772462" y="3554254"/>
            <a:ext cx="2546352" cy="191169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12" name="object 27"/>
          <p:cNvSpPr/>
          <p:nvPr/>
        </p:nvSpPr>
        <p:spPr>
          <a:xfrm>
            <a:off x="790742" y="3572534"/>
            <a:ext cx="2482852" cy="1848196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13" name="object 28"/>
          <p:cNvSpPr/>
          <p:nvPr/>
        </p:nvSpPr>
        <p:spPr>
          <a:xfrm>
            <a:off x="790742" y="3572534"/>
            <a:ext cx="2482852" cy="184819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aphicFrame>
        <p:nvGraphicFramePr>
          <p:cNvPr id="316" name="object 31"/>
          <p:cNvGraphicFramePr/>
          <p:nvPr>
            <p:extLst>
              <p:ext uri="{D42A27DB-BD31-4B8C-83A1-F6EECF244321}">
                <p14:modId xmlns:p14="http://schemas.microsoft.com/office/powerpoint/2010/main" val="42853321"/>
              </p:ext>
            </p:extLst>
          </p:nvPr>
        </p:nvGraphicFramePr>
        <p:xfrm>
          <a:off x="882035" y="4036430"/>
          <a:ext cx="203200" cy="280356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2" name="object 37"/>
          <p:cNvSpPr txBox="1"/>
          <p:nvPr/>
        </p:nvSpPr>
        <p:spPr>
          <a:xfrm>
            <a:off x="1100475" y="5368151"/>
            <a:ext cx="255851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350">
              <a:defRPr sz="3600" spc="125"/>
            </a:pPr>
            <a:r>
              <a:rPr lang="en-US" dirty="0"/>
              <a:t>Scalar Reg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B64C64-C18F-7243-9727-637B141E7DE8}"/>
              </a:ext>
            </a:extLst>
          </p:cNvPr>
          <p:cNvSpPr/>
          <p:nvPr/>
        </p:nvSpPr>
        <p:spPr>
          <a:xfrm>
            <a:off x="673734" y="1587302"/>
            <a:ext cx="1858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enlo" panose="020B0609030804020204" pitchFamily="49" charset="0"/>
              </a:rPr>
              <a:t>Fetch PC</a:t>
            </a:r>
          </a:p>
          <a:p>
            <a:r>
              <a:rPr lang="en-US" dirty="0" err="1">
                <a:latin typeface="Menlo" panose="020B0609030804020204" pitchFamily="49" charset="0"/>
              </a:rPr>
              <a:t>mul</a:t>
            </a:r>
            <a:r>
              <a:rPr lang="en-US" dirty="0">
                <a:latin typeface="Menlo" panose="020B0609030804020204" pitchFamily="49" charset="0"/>
              </a:rPr>
              <a:t> a4,a4,a3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40C258-85BE-9049-AD69-CC93F16819BD}"/>
              </a:ext>
            </a:extLst>
          </p:cNvPr>
          <p:cNvSpPr/>
          <p:nvPr/>
        </p:nvSpPr>
        <p:spPr>
          <a:xfrm>
            <a:off x="1309879" y="2387817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enlo" panose="020B0609030804020204" pitchFamily="49" charset="0"/>
              </a:rPr>
              <a:t>(scalar)</a:t>
            </a:r>
            <a:endParaRPr lang="en-US" dirty="0"/>
          </a:p>
        </p:txBody>
      </p:sp>
      <p:graphicFrame>
        <p:nvGraphicFramePr>
          <p:cNvPr id="33" name="object 31">
            <a:extLst>
              <a:ext uri="{FF2B5EF4-FFF2-40B4-BE49-F238E27FC236}">
                <a16:creationId xmlns:a16="http://schemas.microsoft.com/office/drawing/2014/main" id="{78AB0522-F7B7-354E-8111-D21ABAD3F3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70201"/>
              </p:ext>
            </p:extLst>
          </p:nvPr>
        </p:nvGraphicFramePr>
        <p:xfrm>
          <a:off x="897275" y="4406000"/>
          <a:ext cx="203200" cy="280356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object 31">
            <a:extLst>
              <a:ext uri="{FF2B5EF4-FFF2-40B4-BE49-F238E27FC236}">
                <a16:creationId xmlns:a16="http://schemas.microsoft.com/office/drawing/2014/main" id="{341CD8CE-163A-294B-8B95-7014C3D08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665814"/>
              </p:ext>
            </p:extLst>
          </p:nvPr>
        </p:nvGraphicFramePr>
        <p:xfrm>
          <a:off x="897275" y="4783190"/>
          <a:ext cx="203200" cy="280356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object 31">
            <a:extLst>
              <a:ext uri="{FF2B5EF4-FFF2-40B4-BE49-F238E27FC236}">
                <a16:creationId xmlns:a16="http://schemas.microsoft.com/office/drawing/2014/main" id="{2B475225-ACF7-4240-91C9-BBFE4B510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931195"/>
              </p:ext>
            </p:extLst>
          </p:nvPr>
        </p:nvGraphicFramePr>
        <p:xfrm>
          <a:off x="885845" y="3651620"/>
          <a:ext cx="203200" cy="280356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56358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object 38"/>
          <p:cNvSpPr txBox="1"/>
          <p:nvPr/>
        </p:nvSpPr>
        <p:spPr>
          <a:xfrm>
            <a:off x="7837367" y="6601294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287" name="object 2"/>
          <p:cNvSpPr txBox="1">
            <a:spLocks noGrp="1"/>
          </p:cNvSpPr>
          <p:nvPr>
            <p:ph type="title"/>
          </p:nvPr>
        </p:nvSpPr>
        <p:spPr>
          <a:xfrm>
            <a:off x="66487" y="526713"/>
            <a:ext cx="9128760" cy="652781"/>
          </a:xfrm>
          <a:prstGeom prst="rect">
            <a:avLst/>
          </a:prstGeom>
        </p:spPr>
        <p:txBody>
          <a:bodyPr/>
          <a:lstStyle>
            <a:lvl1pPr indent="8889" defTabSz="640079">
              <a:spcBef>
                <a:spcPts val="0"/>
              </a:spcBef>
              <a:defRPr sz="5880" spc="0"/>
            </a:lvl1pPr>
          </a:lstStyle>
          <a:p>
            <a:r>
              <a:rPr lang="en-US" sz="5000" dirty="0"/>
              <a:t>Vector CPU: </a:t>
            </a:r>
            <a:r>
              <a:rPr sz="5000" dirty="0"/>
              <a:t>Add </a:t>
            </a:r>
            <a:r>
              <a:rPr lang="en-US" sz="5000" dirty="0"/>
              <a:t>arithmetic units</a:t>
            </a:r>
            <a:r>
              <a:rPr sz="5000" dirty="0"/>
              <a:t> to increase compute capability</a:t>
            </a:r>
          </a:p>
        </p:txBody>
      </p:sp>
      <p:sp>
        <p:nvSpPr>
          <p:cNvPr id="289" name="object 4"/>
          <p:cNvSpPr txBox="1"/>
          <p:nvPr/>
        </p:nvSpPr>
        <p:spPr>
          <a:xfrm>
            <a:off x="4044950" y="2037966"/>
            <a:ext cx="48977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spcBef>
                <a:spcPts val="450"/>
              </a:spcBef>
              <a:defRPr sz="4800" spc="0"/>
            </a:pPr>
            <a:r>
              <a:rPr lang="en-US" sz="2400" dirty="0"/>
              <a:t>Single instruction, multiple data</a:t>
            </a:r>
          </a:p>
        </p:txBody>
      </p:sp>
      <p:sp>
        <p:nvSpPr>
          <p:cNvPr id="290" name="object 5"/>
          <p:cNvSpPr txBox="1"/>
          <p:nvPr/>
        </p:nvSpPr>
        <p:spPr>
          <a:xfrm>
            <a:off x="4250690" y="6858000"/>
            <a:ext cx="4044950" cy="721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540" indent="6350">
              <a:lnSpc>
                <a:spcPct val="100699"/>
              </a:lnSpc>
              <a:defRPr sz="4800" spc="-419"/>
            </a:pPr>
            <a:r>
              <a:rPr sz="2400" dirty="0"/>
              <a:t>Same </a:t>
            </a:r>
            <a:r>
              <a:rPr sz="2400" spc="-150" dirty="0"/>
              <a:t>instruction </a:t>
            </a:r>
            <a:r>
              <a:rPr sz="2400" spc="-185" dirty="0"/>
              <a:t>broadcast </a:t>
            </a:r>
            <a:r>
              <a:rPr sz="2400" spc="-180" dirty="0"/>
              <a:t>to </a:t>
            </a:r>
            <a:r>
              <a:rPr sz="2400" spc="-93" dirty="0"/>
              <a:t>all </a:t>
            </a:r>
            <a:r>
              <a:rPr sz="2400" spc="-270" dirty="0"/>
              <a:t>ALUs  </a:t>
            </a:r>
            <a:r>
              <a:rPr sz="2400" spc="-195" dirty="0"/>
              <a:t>Executed </a:t>
            </a:r>
            <a:r>
              <a:rPr sz="2400" spc="-123" dirty="0"/>
              <a:t>in </a:t>
            </a:r>
            <a:r>
              <a:rPr sz="2400" spc="-133" dirty="0"/>
              <a:t>parallel </a:t>
            </a:r>
            <a:r>
              <a:rPr sz="2400" spc="-222" dirty="0"/>
              <a:t>on </a:t>
            </a:r>
            <a:r>
              <a:rPr sz="2400" spc="-93" dirty="0"/>
              <a:t>all</a:t>
            </a:r>
            <a:r>
              <a:rPr sz="2400" spc="-148" dirty="0"/>
              <a:t> </a:t>
            </a:r>
            <a:r>
              <a:rPr sz="2400" spc="-270" dirty="0"/>
              <a:t>ALUs</a:t>
            </a:r>
          </a:p>
        </p:txBody>
      </p:sp>
      <p:sp>
        <p:nvSpPr>
          <p:cNvPr id="292" name="object 7"/>
          <p:cNvSpPr/>
          <p:nvPr/>
        </p:nvSpPr>
        <p:spPr>
          <a:xfrm>
            <a:off x="483991" y="1308100"/>
            <a:ext cx="3150750" cy="4932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515151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294" name="object 9"/>
          <p:cNvSpPr txBox="1"/>
          <p:nvPr/>
        </p:nvSpPr>
        <p:spPr>
          <a:xfrm>
            <a:off x="628967" y="1510708"/>
            <a:ext cx="2857183" cy="768775"/>
          </a:xfrm>
          <a:prstGeom prst="rect">
            <a:avLst/>
          </a:prstGeom>
          <a:solidFill>
            <a:srgbClr val="E36E24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834707" indent="833755" algn="ctr">
              <a:lnSpc>
                <a:spcPts val="2150"/>
              </a:lnSpc>
              <a:spcBef>
                <a:spcPts val="550"/>
              </a:spcBef>
              <a:defRPr sz="3600" spc="34"/>
            </a:pPr>
            <a:endParaRPr spc="75" dirty="0"/>
          </a:p>
        </p:txBody>
      </p:sp>
      <p:sp>
        <p:nvSpPr>
          <p:cNvPr id="296" name="object 11"/>
          <p:cNvSpPr txBox="1"/>
          <p:nvPr/>
        </p:nvSpPr>
        <p:spPr>
          <a:xfrm>
            <a:off x="805282" y="2499730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1752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0</a:t>
            </a:r>
          </a:p>
        </p:txBody>
      </p:sp>
      <p:sp>
        <p:nvSpPr>
          <p:cNvPr id="298" name="object 13"/>
          <p:cNvSpPr txBox="1"/>
          <p:nvPr/>
        </p:nvSpPr>
        <p:spPr>
          <a:xfrm>
            <a:off x="1455445" y="2499730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5563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60"/>
              <a:t> </a:t>
            </a:r>
            <a:r>
              <a:rPr sz="1300" spc="63"/>
              <a:t>1</a:t>
            </a:r>
          </a:p>
        </p:txBody>
      </p:sp>
      <p:sp>
        <p:nvSpPr>
          <p:cNvPr id="300" name="object 15"/>
          <p:cNvSpPr txBox="1"/>
          <p:nvPr/>
        </p:nvSpPr>
        <p:spPr>
          <a:xfrm>
            <a:off x="2105609" y="2499730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3340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2</a:t>
            </a:r>
          </a:p>
        </p:txBody>
      </p:sp>
      <p:sp>
        <p:nvSpPr>
          <p:cNvPr id="302" name="object 17"/>
          <p:cNvSpPr txBox="1"/>
          <p:nvPr/>
        </p:nvSpPr>
        <p:spPr>
          <a:xfrm>
            <a:off x="2755773" y="2499730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0800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3</a:t>
            </a:r>
          </a:p>
        </p:txBody>
      </p:sp>
      <p:sp>
        <p:nvSpPr>
          <p:cNvPr id="304" name="object 19"/>
          <p:cNvSpPr txBox="1"/>
          <p:nvPr/>
        </p:nvSpPr>
        <p:spPr>
          <a:xfrm>
            <a:off x="804034" y="3021937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3023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4</a:t>
            </a:r>
          </a:p>
        </p:txBody>
      </p:sp>
      <p:sp>
        <p:nvSpPr>
          <p:cNvPr id="306" name="object 21"/>
          <p:cNvSpPr txBox="1"/>
          <p:nvPr/>
        </p:nvSpPr>
        <p:spPr>
          <a:xfrm>
            <a:off x="1454198" y="3021937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0482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5</a:t>
            </a:r>
          </a:p>
        </p:txBody>
      </p:sp>
      <p:sp>
        <p:nvSpPr>
          <p:cNvPr id="308" name="object 23"/>
          <p:cNvSpPr txBox="1"/>
          <p:nvPr/>
        </p:nvSpPr>
        <p:spPr>
          <a:xfrm>
            <a:off x="2104362" y="3021937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4610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6</a:t>
            </a:r>
          </a:p>
        </p:txBody>
      </p:sp>
      <p:sp>
        <p:nvSpPr>
          <p:cNvPr id="310" name="object 25"/>
          <p:cNvSpPr txBox="1"/>
          <p:nvPr/>
        </p:nvSpPr>
        <p:spPr>
          <a:xfrm>
            <a:off x="2754526" y="3021937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2070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7</a:t>
            </a:r>
          </a:p>
        </p:txBody>
      </p:sp>
      <p:sp>
        <p:nvSpPr>
          <p:cNvPr id="311" name="object 26"/>
          <p:cNvSpPr/>
          <p:nvPr/>
        </p:nvSpPr>
        <p:spPr>
          <a:xfrm>
            <a:off x="772462" y="3554254"/>
            <a:ext cx="2546352" cy="191169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12" name="object 27"/>
          <p:cNvSpPr/>
          <p:nvPr/>
        </p:nvSpPr>
        <p:spPr>
          <a:xfrm>
            <a:off x="790742" y="3572534"/>
            <a:ext cx="2482852" cy="1848196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13" name="object 28"/>
          <p:cNvSpPr/>
          <p:nvPr/>
        </p:nvSpPr>
        <p:spPr>
          <a:xfrm>
            <a:off x="790742" y="3572534"/>
            <a:ext cx="2482852" cy="184819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aphicFrame>
        <p:nvGraphicFramePr>
          <p:cNvPr id="314" name="object 29"/>
          <p:cNvGraphicFramePr/>
          <p:nvPr/>
        </p:nvGraphicFramePr>
        <p:xfrm>
          <a:off x="877382" y="3693530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5" name="object 30"/>
          <p:cNvGraphicFramePr/>
          <p:nvPr/>
        </p:nvGraphicFramePr>
        <p:xfrm>
          <a:off x="2081766" y="3693530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6" name="object 31"/>
          <p:cNvGraphicFramePr/>
          <p:nvPr/>
        </p:nvGraphicFramePr>
        <p:xfrm>
          <a:off x="882034" y="4036430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7" name="object 32"/>
          <p:cNvGraphicFramePr/>
          <p:nvPr/>
        </p:nvGraphicFramePr>
        <p:xfrm>
          <a:off x="2086417" y="4036430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8" name="object 33"/>
          <p:cNvGraphicFramePr/>
          <p:nvPr/>
        </p:nvGraphicFramePr>
        <p:xfrm>
          <a:off x="882034" y="4376385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9" name="object 34"/>
          <p:cNvGraphicFramePr/>
          <p:nvPr/>
        </p:nvGraphicFramePr>
        <p:xfrm>
          <a:off x="2086417" y="4376385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0" name="object 35"/>
          <p:cNvGraphicFramePr/>
          <p:nvPr/>
        </p:nvGraphicFramePr>
        <p:xfrm>
          <a:off x="882034" y="4716340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1" name="object 36"/>
          <p:cNvGraphicFramePr/>
          <p:nvPr/>
        </p:nvGraphicFramePr>
        <p:xfrm>
          <a:off x="2086417" y="4716340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CBB53D8-1BEA-E94D-83A8-81BCADE9E50E}"/>
              </a:ext>
            </a:extLst>
          </p:cNvPr>
          <p:cNvSpPr/>
          <p:nvPr/>
        </p:nvSpPr>
        <p:spPr>
          <a:xfrm>
            <a:off x="2358997" y="1641671"/>
            <a:ext cx="5021457" cy="40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34707" indent="833755" algn="ctr">
              <a:lnSpc>
                <a:spcPts val="2150"/>
              </a:lnSpc>
              <a:spcBef>
                <a:spcPts val="550"/>
              </a:spcBef>
              <a:defRPr sz="3600" spc="34"/>
            </a:pPr>
            <a:r>
              <a:rPr lang="en-US" spc="75" dirty="0"/>
              <a:t>Fetch Ins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BA5C00-C5F9-E94D-A1AA-E4F70862B9B2}"/>
              </a:ext>
            </a:extLst>
          </p:cNvPr>
          <p:cNvSpPr/>
          <p:nvPr/>
        </p:nvSpPr>
        <p:spPr>
          <a:xfrm>
            <a:off x="821933" y="1609072"/>
            <a:ext cx="2496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</a:rPr>
              <a:t>Fetch PC</a:t>
            </a:r>
          </a:p>
          <a:p>
            <a:r>
              <a:rPr lang="en-US" dirty="0" err="1">
                <a:latin typeface="Menlo" panose="020B0609030804020204" pitchFamily="49" charset="0"/>
              </a:rPr>
              <a:t>vmul</a:t>
            </a:r>
            <a:r>
              <a:rPr lang="en-US" dirty="0">
                <a:latin typeface="Menlo" panose="020B0609030804020204" pitchFamily="49" charset="0"/>
              </a:rPr>
              <a:t> v4,v4,v3</a:t>
            </a:r>
          </a:p>
        </p:txBody>
      </p:sp>
      <p:sp>
        <p:nvSpPr>
          <p:cNvPr id="41" name="object 37">
            <a:extLst>
              <a:ext uri="{FF2B5EF4-FFF2-40B4-BE49-F238E27FC236}">
                <a16:creationId xmlns:a16="http://schemas.microsoft.com/office/drawing/2014/main" id="{7D445F30-EAC8-B246-9217-C2B78F295C74}"/>
              </a:ext>
            </a:extLst>
          </p:cNvPr>
          <p:cNvSpPr txBox="1"/>
          <p:nvPr/>
        </p:nvSpPr>
        <p:spPr>
          <a:xfrm>
            <a:off x="1100475" y="5368151"/>
            <a:ext cx="255851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350">
              <a:defRPr sz="3600" spc="125"/>
            </a:pPr>
            <a:r>
              <a:rPr lang="en-US" dirty="0"/>
              <a:t>Vector Reg</a:t>
            </a: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432DAF0A-ACB1-C34F-91F9-7D3FD2EDA627}"/>
              </a:ext>
            </a:extLst>
          </p:cNvPr>
          <p:cNvSpPr txBox="1"/>
          <p:nvPr/>
        </p:nvSpPr>
        <p:spPr>
          <a:xfrm>
            <a:off x="4044950" y="2803593"/>
            <a:ext cx="48977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spcBef>
                <a:spcPts val="450"/>
              </a:spcBef>
              <a:defRPr sz="4800" spc="0"/>
            </a:pPr>
            <a:r>
              <a:rPr lang="en-US" sz="2400" dirty="0"/>
              <a:t>- </a:t>
            </a:r>
            <a:r>
              <a:rPr lang="en-US" sz="2400" b="1" dirty="0"/>
              <a:t>Parallelism</a:t>
            </a:r>
            <a:r>
              <a:rPr lang="en-US" sz="2400" dirty="0"/>
              <a:t>: Multiple data elements</a:t>
            </a:r>
          </a:p>
        </p:txBody>
      </p:sp>
      <p:sp>
        <p:nvSpPr>
          <p:cNvPr id="43" name="object 4">
            <a:extLst>
              <a:ext uri="{FF2B5EF4-FFF2-40B4-BE49-F238E27FC236}">
                <a16:creationId xmlns:a16="http://schemas.microsoft.com/office/drawing/2014/main" id="{662D18F2-D796-3646-9D85-C362B0111114}"/>
              </a:ext>
            </a:extLst>
          </p:cNvPr>
          <p:cNvSpPr txBox="1"/>
          <p:nvPr/>
        </p:nvSpPr>
        <p:spPr>
          <a:xfrm>
            <a:off x="4044950" y="3244090"/>
            <a:ext cx="48977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spcBef>
                <a:spcPts val="450"/>
              </a:spcBef>
              <a:defRPr sz="4800" spc="0"/>
            </a:pPr>
            <a:r>
              <a:rPr lang="en-US" sz="2400" dirty="0"/>
              <a:t>- </a:t>
            </a:r>
            <a:r>
              <a:rPr lang="en-US" sz="2400" b="1" dirty="0"/>
              <a:t>Efficiency</a:t>
            </a:r>
            <a:r>
              <a:rPr lang="en-US" sz="2400" dirty="0"/>
              <a:t>: Fetch single instruction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ED349C-3592-7D4D-98CE-D40C4B02761C}"/>
              </a:ext>
            </a:extLst>
          </p:cNvPr>
          <p:cNvSpPr/>
          <p:nvPr/>
        </p:nvSpPr>
        <p:spPr>
          <a:xfrm>
            <a:off x="4044950" y="4286508"/>
            <a:ext cx="5253922" cy="126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">
              <a:spcBef>
                <a:spcPts val="450"/>
              </a:spcBef>
              <a:defRPr sz="4800" spc="0"/>
            </a:pPr>
            <a:r>
              <a:rPr lang="en-US" sz="2400" dirty="0"/>
              <a:t>Same instruction broadcast on all ALUs</a:t>
            </a:r>
          </a:p>
          <a:p>
            <a:pPr indent="6350">
              <a:spcBef>
                <a:spcPts val="450"/>
              </a:spcBef>
              <a:defRPr sz="4800" spc="0"/>
            </a:pPr>
            <a:r>
              <a:rPr lang="en-US" sz="2400" dirty="0"/>
              <a:t>Each instruction updates/reads multiple elements from vector register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7985D63-2680-6C4F-8965-223A07373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90" y="773430"/>
            <a:ext cx="7162800" cy="609600"/>
          </a:xfrm>
          <a:noFill/>
          <a:ln/>
        </p:spPr>
        <p:txBody>
          <a:bodyPr anchor="b"/>
          <a:lstStyle/>
          <a:p>
            <a:r>
              <a:rPr lang="en-US" altLang="en-US" dirty="0"/>
              <a:t>Virtual Processor Vector Model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00A21D1-840B-1642-869C-25F9B41A1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8937" y="1885950"/>
            <a:ext cx="8366125" cy="4972050"/>
          </a:xfrm>
          <a:noFill/>
          <a:ln/>
        </p:spPr>
        <p:txBody>
          <a:bodyPr/>
          <a:lstStyle/>
          <a:p>
            <a:r>
              <a:rPr lang="en-US" altLang="en-US" dirty="0"/>
              <a:t>Vector operations are SIMD </a:t>
            </a:r>
            <a:br>
              <a:rPr lang="en-US" altLang="en-US" dirty="0"/>
            </a:br>
            <a:r>
              <a:rPr lang="en-US" altLang="en-US" dirty="0"/>
              <a:t>(single instruction multiple data) operations</a:t>
            </a:r>
          </a:p>
          <a:p>
            <a:r>
              <a:rPr lang="en-US" altLang="en-US" dirty="0"/>
              <a:t>Each element is computed by a virtual processor (VP)</a:t>
            </a:r>
          </a:p>
          <a:p>
            <a:r>
              <a:rPr lang="en-US" altLang="en-US" dirty="0"/>
              <a:t>Number of VPs given by vector length</a:t>
            </a:r>
          </a:p>
          <a:p>
            <a:pPr lvl="1"/>
            <a:r>
              <a:rPr lang="en-US" altLang="en-US" dirty="0"/>
              <a:t>vector control register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38630FD-3E50-5147-90FB-D4C4D9DB2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162800" cy="609600"/>
          </a:xfrm>
          <a:noFill/>
          <a:ln/>
        </p:spPr>
        <p:txBody>
          <a:bodyPr anchor="b"/>
          <a:lstStyle/>
          <a:p>
            <a:r>
              <a:rPr lang="en-US" altLang="en-US" dirty="0"/>
              <a:t>Vector Architectural State</a:t>
            </a:r>
          </a:p>
        </p:txBody>
      </p:sp>
      <p:grpSp>
        <p:nvGrpSpPr>
          <p:cNvPr id="33890" name="Group 98">
            <a:extLst>
              <a:ext uri="{FF2B5EF4-FFF2-40B4-BE49-F238E27FC236}">
                <a16:creationId xmlns:a16="http://schemas.microsoft.com/office/drawing/2014/main" id="{0D9B7324-EDE6-384F-8C13-38BC2A0523CF}"/>
              </a:ext>
            </a:extLst>
          </p:cNvPr>
          <p:cNvGrpSpPr>
            <a:grpSpLocks/>
          </p:cNvGrpSpPr>
          <p:nvPr/>
        </p:nvGrpSpPr>
        <p:grpSpPr bwMode="auto">
          <a:xfrm>
            <a:off x="306388" y="1601788"/>
            <a:ext cx="8278812" cy="4529137"/>
            <a:chOff x="193" y="1009"/>
            <a:chExt cx="5215" cy="2853"/>
          </a:xfrm>
        </p:grpSpPr>
        <p:sp>
          <p:nvSpPr>
            <p:cNvPr id="33795" name="Rectangle 3">
              <a:extLst>
                <a:ext uri="{FF2B5EF4-FFF2-40B4-BE49-F238E27FC236}">
                  <a16:creationId xmlns:a16="http://schemas.microsoft.com/office/drawing/2014/main" id="{1F89DE36-0A76-7647-B27C-46994F553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" y="1649"/>
              <a:ext cx="990" cy="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FF0000"/>
                  </a:solidFill>
                </a:rPr>
                <a:t>General</a:t>
              </a:r>
            </a:p>
            <a:p>
              <a:pPr algn="ctr"/>
              <a:r>
                <a:rPr lang="en-US" altLang="en-US" sz="2400" b="1">
                  <a:solidFill>
                    <a:srgbClr val="FF0000"/>
                  </a:solidFill>
                </a:rPr>
                <a:t>Purpose</a:t>
              </a:r>
            </a:p>
            <a:p>
              <a:pPr algn="ctr"/>
              <a:r>
                <a:rPr lang="en-US" altLang="en-US" sz="2400" b="1">
                  <a:solidFill>
                    <a:srgbClr val="FF0000"/>
                  </a:solidFill>
                </a:rPr>
                <a:t>Registers</a:t>
              </a:r>
            </a:p>
            <a:p>
              <a:pPr algn="ctr" latinLnBrk="1"/>
              <a:endParaRPr lang="en-US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33796" name="Rectangle 4">
              <a:extLst>
                <a:ext uri="{FF2B5EF4-FFF2-40B4-BE49-F238E27FC236}">
                  <a16:creationId xmlns:a16="http://schemas.microsoft.com/office/drawing/2014/main" id="{446ABC72-6B1A-1142-989E-2DA2F34AC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" y="2849"/>
              <a:ext cx="990" cy="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0000FF"/>
                  </a:solidFill>
                </a:rPr>
                <a:t>Flag</a:t>
              </a:r>
            </a:p>
            <a:p>
              <a:pPr algn="ctr"/>
              <a:r>
                <a:rPr lang="en-US" altLang="en-US" sz="2400" b="1">
                  <a:solidFill>
                    <a:srgbClr val="0000FF"/>
                  </a:solidFill>
                </a:rPr>
                <a:t>Registers</a:t>
              </a:r>
            </a:p>
            <a:p>
              <a:pPr algn="ctr"/>
              <a:r>
                <a:rPr lang="en-US" altLang="en-US" sz="2400" b="1">
                  <a:solidFill>
                    <a:srgbClr val="0000FF"/>
                  </a:solidFill>
                </a:rPr>
                <a:t>(32)</a:t>
              </a:r>
            </a:p>
          </p:txBody>
        </p:sp>
        <p:sp>
          <p:nvSpPr>
            <p:cNvPr id="33797" name="Rectangle 5">
              <a:extLst>
                <a:ext uri="{FF2B5EF4-FFF2-40B4-BE49-F238E27FC236}">
                  <a16:creationId xmlns:a16="http://schemas.microsoft.com/office/drawing/2014/main" id="{743D8141-766A-734B-9409-00C2660F0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" y="1622"/>
              <a:ext cx="576" cy="2238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8" name="Rectangle 6">
              <a:extLst>
                <a:ext uri="{FF2B5EF4-FFF2-40B4-BE49-F238E27FC236}">
                  <a16:creationId xmlns:a16="http://schemas.microsoft.com/office/drawing/2014/main" id="{B27AA398-82D1-574D-9DF5-ACAE75756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622"/>
              <a:ext cx="576" cy="2238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9" name="Rectangle 7">
              <a:extLst>
                <a:ext uri="{FF2B5EF4-FFF2-40B4-BE49-F238E27FC236}">
                  <a16:creationId xmlns:a16="http://schemas.microsoft.com/office/drawing/2014/main" id="{2AA76D19-E801-4446-A684-C043FA70F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1622"/>
              <a:ext cx="576" cy="2240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0" name="Rectangle 8">
              <a:extLst>
                <a:ext uri="{FF2B5EF4-FFF2-40B4-BE49-F238E27FC236}">
                  <a16:creationId xmlns:a16="http://schemas.microsoft.com/office/drawing/2014/main" id="{BFEB0A4F-CCE3-4B45-A2C3-D62A9166D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1692"/>
              <a:ext cx="2606" cy="1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08" name="Group 16">
              <a:extLst>
                <a:ext uri="{FF2B5EF4-FFF2-40B4-BE49-F238E27FC236}">
                  <a16:creationId xmlns:a16="http://schemas.microsoft.com/office/drawing/2014/main" id="{43296301-E8D0-4D49-A012-3616219560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1" y="1722"/>
              <a:ext cx="509" cy="771"/>
              <a:chOff x="1651" y="1722"/>
              <a:chExt cx="509" cy="771"/>
            </a:xfrm>
          </p:grpSpPr>
          <p:sp>
            <p:nvSpPr>
              <p:cNvPr id="33801" name="Rectangle 9">
                <a:extLst>
                  <a:ext uri="{FF2B5EF4-FFF2-40B4-BE49-F238E27FC236}">
                    <a16:creationId xmlns:a16="http://schemas.microsoft.com/office/drawing/2014/main" id="{95C61534-45DF-304B-8736-CA4C9243B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" y="1722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2" name="Rectangle 10">
                <a:extLst>
                  <a:ext uri="{FF2B5EF4-FFF2-40B4-BE49-F238E27FC236}">
                    <a16:creationId xmlns:a16="http://schemas.microsoft.com/office/drawing/2014/main" id="{3F62B25B-30A1-7540-9822-53E40A4C1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" y="1893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3" name="Rectangle 11">
                <a:extLst>
                  <a:ext uri="{FF2B5EF4-FFF2-40B4-BE49-F238E27FC236}">
                    <a16:creationId xmlns:a16="http://schemas.microsoft.com/office/drawing/2014/main" id="{FC05886E-19A9-0A42-9626-9E9CD4B15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" y="2418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807" name="Group 15">
                <a:extLst>
                  <a:ext uri="{FF2B5EF4-FFF2-40B4-BE49-F238E27FC236}">
                    <a16:creationId xmlns:a16="http://schemas.microsoft.com/office/drawing/2014/main" id="{860E442E-50FF-774D-B08E-D2541C7B8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1" y="2107"/>
                <a:ext cx="30" cy="191"/>
                <a:chOff x="1901" y="2107"/>
                <a:chExt cx="30" cy="191"/>
              </a:xfrm>
            </p:grpSpPr>
            <p:sp>
              <p:nvSpPr>
                <p:cNvPr id="33804" name="Oval 12">
                  <a:extLst>
                    <a:ext uri="{FF2B5EF4-FFF2-40B4-BE49-F238E27FC236}">
                      <a16:creationId xmlns:a16="http://schemas.microsoft.com/office/drawing/2014/main" id="{E37E0D40-4B99-C845-95F3-A5A4FD885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1" y="2107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5" name="Oval 13">
                  <a:extLst>
                    <a:ext uri="{FF2B5EF4-FFF2-40B4-BE49-F238E27FC236}">
                      <a16:creationId xmlns:a16="http://schemas.microsoft.com/office/drawing/2014/main" id="{9D9BDFFB-8A73-BA46-B634-23DD85315D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" y="2186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6" name="Oval 14">
                  <a:extLst>
                    <a:ext uri="{FF2B5EF4-FFF2-40B4-BE49-F238E27FC236}">
                      <a16:creationId xmlns:a16="http://schemas.microsoft.com/office/drawing/2014/main" id="{99D316AE-925B-5641-8497-D53EE19AF2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" y="2269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815" name="Group 23">
              <a:extLst>
                <a:ext uri="{FF2B5EF4-FFF2-40B4-BE49-F238E27FC236}">
                  <a16:creationId xmlns:a16="http://schemas.microsoft.com/office/drawing/2014/main" id="{2D934AAF-4B6F-734A-9A0B-240854ABA0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2" y="1723"/>
              <a:ext cx="509" cy="771"/>
              <a:chOff x="2312" y="1723"/>
              <a:chExt cx="509" cy="771"/>
            </a:xfrm>
          </p:grpSpPr>
          <p:sp>
            <p:nvSpPr>
              <p:cNvPr id="33809" name="Rectangle 17">
                <a:extLst>
                  <a:ext uri="{FF2B5EF4-FFF2-40B4-BE49-F238E27FC236}">
                    <a16:creationId xmlns:a16="http://schemas.microsoft.com/office/drawing/2014/main" id="{981E12FB-7D9A-5B4D-88AF-57AD9F0A4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" y="1723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0" name="Rectangle 18">
                <a:extLst>
                  <a:ext uri="{FF2B5EF4-FFF2-40B4-BE49-F238E27FC236}">
                    <a16:creationId xmlns:a16="http://schemas.microsoft.com/office/drawing/2014/main" id="{73C98A63-2B33-8946-9C59-B89056AFC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" y="1894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1" name="Rectangle 19">
                <a:extLst>
                  <a:ext uri="{FF2B5EF4-FFF2-40B4-BE49-F238E27FC236}">
                    <a16:creationId xmlns:a16="http://schemas.microsoft.com/office/drawing/2014/main" id="{602EF10C-31C4-6E49-803A-EC69D91C4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" y="2419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2" name="Oval 20">
                <a:extLst>
                  <a:ext uri="{FF2B5EF4-FFF2-40B4-BE49-F238E27FC236}">
                    <a16:creationId xmlns:a16="http://schemas.microsoft.com/office/drawing/2014/main" id="{2154D435-8D30-B84E-9DBF-02D48E6F0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2108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3" name="Oval 21">
                <a:extLst>
                  <a:ext uri="{FF2B5EF4-FFF2-40B4-BE49-F238E27FC236}">
                    <a16:creationId xmlns:a16="http://schemas.microsoft.com/office/drawing/2014/main" id="{F5EA44AE-7C8F-0F4F-9987-931FD7CBB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3" y="2187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4" name="Oval 22">
                <a:extLst>
                  <a:ext uri="{FF2B5EF4-FFF2-40B4-BE49-F238E27FC236}">
                    <a16:creationId xmlns:a16="http://schemas.microsoft.com/office/drawing/2014/main" id="{47571628-583D-184F-A3E2-0E177300A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3" y="2270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22" name="Group 30">
              <a:extLst>
                <a:ext uri="{FF2B5EF4-FFF2-40B4-BE49-F238E27FC236}">
                  <a16:creationId xmlns:a16="http://schemas.microsoft.com/office/drawing/2014/main" id="{44A3E23D-8EF3-754F-B8CC-F321288D2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7" y="1723"/>
              <a:ext cx="509" cy="771"/>
              <a:chOff x="3567" y="1723"/>
              <a:chExt cx="509" cy="771"/>
            </a:xfrm>
          </p:grpSpPr>
          <p:sp>
            <p:nvSpPr>
              <p:cNvPr id="33816" name="Rectangle 24">
                <a:extLst>
                  <a:ext uri="{FF2B5EF4-FFF2-40B4-BE49-F238E27FC236}">
                    <a16:creationId xmlns:a16="http://schemas.microsoft.com/office/drawing/2014/main" id="{D0D32F0B-59A5-E448-984B-1418F6F93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7" y="1723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7" name="Rectangle 25">
                <a:extLst>
                  <a:ext uri="{FF2B5EF4-FFF2-40B4-BE49-F238E27FC236}">
                    <a16:creationId xmlns:a16="http://schemas.microsoft.com/office/drawing/2014/main" id="{BD35F1AE-1A8A-8346-BEB4-1F152A6DD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7" y="1894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8" name="Rectangle 26">
                <a:extLst>
                  <a:ext uri="{FF2B5EF4-FFF2-40B4-BE49-F238E27FC236}">
                    <a16:creationId xmlns:a16="http://schemas.microsoft.com/office/drawing/2014/main" id="{E9B663CF-2902-C048-A290-F02F1AB18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7" y="2419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9" name="Oval 27">
                <a:extLst>
                  <a:ext uri="{FF2B5EF4-FFF2-40B4-BE49-F238E27FC236}">
                    <a16:creationId xmlns:a16="http://schemas.microsoft.com/office/drawing/2014/main" id="{C18E4EF4-1428-CC40-BCBB-66DD8604F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7" y="2108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0" name="Oval 28">
                <a:extLst>
                  <a:ext uri="{FF2B5EF4-FFF2-40B4-BE49-F238E27FC236}">
                    <a16:creationId xmlns:a16="http://schemas.microsoft.com/office/drawing/2014/main" id="{97BE0929-7BEC-BE49-A48B-528C7B8FC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187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1" name="Oval 29">
                <a:extLst>
                  <a:ext uri="{FF2B5EF4-FFF2-40B4-BE49-F238E27FC236}">
                    <a16:creationId xmlns:a16="http://schemas.microsoft.com/office/drawing/2014/main" id="{D1AD54D4-2C2D-474C-B74B-1DD6E47F5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270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23" name="Oval 31">
              <a:extLst>
                <a:ext uri="{FF2B5EF4-FFF2-40B4-BE49-F238E27FC236}">
                  <a16:creationId xmlns:a16="http://schemas.microsoft.com/office/drawing/2014/main" id="{4C931B5D-CFB3-A04A-AEE8-4CA032805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2602"/>
              <a:ext cx="75" cy="7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Oval 32">
              <a:extLst>
                <a:ext uri="{FF2B5EF4-FFF2-40B4-BE49-F238E27FC236}">
                  <a16:creationId xmlns:a16="http://schemas.microsoft.com/office/drawing/2014/main" id="{E244F690-E49B-D449-98F6-11B9498DE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2602"/>
              <a:ext cx="75" cy="7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Oval 33">
              <a:extLst>
                <a:ext uri="{FF2B5EF4-FFF2-40B4-BE49-F238E27FC236}">
                  <a16:creationId xmlns:a16="http://schemas.microsoft.com/office/drawing/2014/main" id="{EF99D1E2-037F-E641-BBC3-881748B7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603"/>
              <a:ext cx="75" cy="7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Rectangle 34">
              <a:extLst>
                <a:ext uri="{FF2B5EF4-FFF2-40B4-BE49-F238E27FC236}">
                  <a16:creationId xmlns:a16="http://schemas.microsoft.com/office/drawing/2014/main" id="{D7D2E2B5-C008-0B4A-B329-9AAC64A63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" y="1868"/>
              <a:ext cx="2606" cy="1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Rectangle 35">
              <a:extLst>
                <a:ext uri="{FF2B5EF4-FFF2-40B4-BE49-F238E27FC236}">
                  <a16:creationId xmlns:a16="http://schemas.microsoft.com/office/drawing/2014/main" id="{6D693F79-7E51-4E40-B6F0-6C0D49919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2393"/>
              <a:ext cx="2606" cy="1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8" name="Rectangle 36">
              <a:extLst>
                <a:ext uri="{FF2B5EF4-FFF2-40B4-BE49-F238E27FC236}">
                  <a16:creationId xmlns:a16="http://schemas.microsoft.com/office/drawing/2014/main" id="{F5365E6D-6D1A-544D-A586-DBA533CEA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1383"/>
              <a:ext cx="4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33CC33"/>
                  </a:solidFill>
                </a:rPr>
                <a:t>VP</a:t>
              </a:r>
              <a:r>
                <a:rPr lang="en-US" altLang="en-US" b="1" baseline="-25000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33829" name="Rectangle 37">
              <a:extLst>
                <a:ext uri="{FF2B5EF4-FFF2-40B4-BE49-F238E27FC236}">
                  <a16:creationId xmlns:a16="http://schemas.microsoft.com/office/drawing/2014/main" id="{17B27505-57B9-1F43-B04C-16944B8A7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1384"/>
              <a:ext cx="4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33CC33"/>
                  </a:solidFill>
                </a:rPr>
                <a:t>VP</a:t>
              </a:r>
              <a:r>
                <a:rPr lang="en-US" altLang="en-US" b="1" baseline="-25000">
                  <a:solidFill>
                    <a:srgbClr val="33CC33"/>
                  </a:solidFill>
                </a:rPr>
                <a:t>1</a:t>
              </a:r>
            </a:p>
          </p:txBody>
        </p:sp>
        <p:sp>
          <p:nvSpPr>
            <p:cNvPr id="33830" name="Rectangle 38">
              <a:extLst>
                <a:ext uri="{FF2B5EF4-FFF2-40B4-BE49-F238E27FC236}">
                  <a16:creationId xmlns:a16="http://schemas.microsoft.com/office/drawing/2014/main" id="{788949D7-9631-9E4F-B721-4CF9C58D5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1389"/>
              <a:ext cx="6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33CC33"/>
                  </a:solidFill>
                </a:rPr>
                <a:t>VP</a:t>
              </a:r>
              <a:r>
                <a:rPr lang="en-US" altLang="en-US" b="1" baseline="-25000">
                  <a:solidFill>
                    <a:srgbClr val="33CC33"/>
                  </a:solidFill>
                </a:rPr>
                <a:t>#vlr-1</a:t>
              </a:r>
            </a:p>
          </p:txBody>
        </p:sp>
        <p:sp>
          <p:nvSpPr>
            <p:cNvPr id="33831" name="Rectangle 39">
              <a:extLst>
                <a:ext uri="{FF2B5EF4-FFF2-40B4-BE49-F238E27FC236}">
                  <a16:creationId xmlns:a16="http://schemas.microsoft.com/office/drawing/2014/main" id="{E2ADD587-52B7-5449-932F-4CC48D82B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1651"/>
              <a:ext cx="28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rgbClr val="FF0000"/>
                  </a:solidFill>
                </a:rPr>
                <a:t>vr</a:t>
              </a:r>
              <a:r>
                <a:rPr lang="en-US" altLang="en-US" sz="1600" b="1" baseline="-25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3832" name="Rectangle 40">
              <a:extLst>
                <a:ext uri="{FF2B5EF4-FFF2-40B4-BE49-F238E27FC236}">
                  <a16:creationId xmlns:a16="http://schemas.microsoft.com/office/drawing/2014/main" id="{5D120ABE-C8DC-2247-8D49-CCC450930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" y="1819"/>
              <a:ext cx="28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rgbClr val="FF0000"/>
                  </a:solidFill>
                </a:rPr>
                <a:t>vr</a:t>
              </a:r>
              <a:r>
                <a:rPr lang="en-US" altLang="en-US" sz="1600" b="1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3833" name="Rectangle 41">
              <a:extLst>
                <a:ext uri="{FF2B5EF4-FFF2-40B4-BE49-F238E27FC236}">
                  <a16:creationId xmlns:a16="http://schemas.microsoft.com/office/drawing/2014/main" id="{838EA732-4F35-A94B-9FEF-43DACCE6C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2343"/>
              <a:ext cx="40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rgbClr val="FF0000"/>
                  </a:solidFill>
                </a:rPr>
                <a:t>vr</a:t>
              </a:r>
              <a:r>
                <a:rPr lang="en-US" altLang="en-US" sz="1600" b="1" baseline="-25000">
                  <a:solidFill>
                    <a:srgbClr val="FF0000"/>
                  </a:solidFill>
                </a:rPr>
                <a:t>31</a:t>
              </a:r>
            </a:p>
          </p:txBody>
        </p:sp>
        <p:grpSp>
          <p:nvGrpSpPr>
            <p:cNvPr id="33841" name="Group 49">
              <a:extLst>
                <a:ext uri="{FF2B5EF4-FFF2-40B4-BE49-F238E27FC236}">
                  <a16:creationId xmlns:a16="http://schemas.microsoft.com/office/drawing/2014/main" id="{B2DAF364-FBC4-3144-BD51-52A8405D32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1" y="2811"/>
              <a:ext cx="76" cy="796"/>
              <a:chOff x="1871" y="2811"/>
              <a:chExt cx="76" cy="796"/>
            </a:xfrm>
          </p:grpSpPr>
          <p:sp>
            <p:nvSpPr>
              <p:cNvPr id="33834" name="Rectangle 42">
                <a:extLst>
                  <a:ext uri="{FF2B5EF4-FFF2-40B4-BE49-F238E27FC236}">
                    <a16:creationId xmlns:a16="http://schemas.microsoft.com/office/drawing/2014/main" id="{9C18B9FB-5DAB-8344-91D2-BDC978B12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" y="2811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5" name="Rectangle 43">
                <a:extLst>
                  <a:ext uri="{FF2B5EF4-FFF2-40B4-BE49-F238E27FC236}">
                    <a16:creationId xmlns:a16="http://schemas.microsoft.com/office/drawing/2014/main" id="{B47C4BE2-5E59-C84C-8B75-3D6765665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992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6" name="Rectangle 44">
                <a:extLst>
                  <a:ext uri="{FF2B5EF4-FFF2-40B4-BE49-F238E27FC236}">
                    <a16:creationId xmlns:a16="http://schemas.microsoft.com/office/drawing/2014/main" id="{0E7140CE-AAAF-C64B-89E7-808353B6F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3532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840" name="Group 48">
                <a:extLst>
                  <a:ext uri="{FF2B5EF4-FFF2-40B4-BE49-F238E27FC236}">
                    <a16:creationId xmlns:a16="http://schemas.microsoft.com/office/drawing/2014/main" id="{35AE812E-D3A4-514F-B959-21C56C59DE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0" y="3206"/>
                <a:ext cx="30" cy="191"/>
                <a:chOff x="1900" y="3206"/>
                <a:chExt cx="30" cy="191"/>
              </a:xfrm>
            </p:grpSpPr>
            <p:sp>
              <p:nvSpPr>
                <p:cNvPr id="33837" name="Oval 45">
                  <a:extLst>
                    <a:ext uri="{FF2B5EF4-FFF2-40B4-BE49-F238E27FC236}">
                      <a16:creationId xmlns:a16="http://schemas.microsoft.com/office/drawing/2014/main" id="{FC7C723C-F30F-E241-8E42-82FD7BC6D0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" y="3206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8" name="Oval 46">
                  <a:extLst>
                    <a:ext uri="{FF2B5EF4-FFF2-40B4-BE49-F238E27FC236}">
                      <a16:creationId xmlns:a16="http://schemas.microsoft.com/office/drawing/2014/main" id="{95DA3594-92B3-5941-B0AD-F20613C2DC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1" y="3285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9" name="Oval 47">
                  <a:extLst>
                    <a:ext uri="{FF2B5EF4-FFF2-40B4-BE49-F238E27FC236}">
                      <a16:creationId xmlns:a16="http://schemas.microsoft.com/office/drawing/2014/main" id="{A93B9838-EC46-634D-98FD-14F4D4A3FA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1" y="3368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842" name="Rectangle 50">
              <a:extLst>
                <a:ext uri="{FF2B5EF4-FFF2-40B4-BE49-F238E27FC236}">
                  <a16:creationId xmlns:a16="http://schemas.microsoft.com/office/drawing/2014/main" id="{36D50A1E-DECE-DA49-9725-23E7377A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2779"/>
              <a:ext cx="2606" cy="13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3" name="Rectangle 51">
              <a:extLst>
                <a:ext uri="{FF2B5EF4-FFF2-40B4-BE49-F238E27FC236}">
                  <a16:creationId xmlns:a16="http://schemas.microsoft.com/office/drawing/2014/main" id="{BEF358DF-081A-9D4B-BE21-4B4D15D25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2965"/>
              <a:ext cx="2606" cy="13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4" name="Rectangle 52">
              <a:extLst>
                <a:ext uri="{FF2B5EF4-FFF2-40B4-BE49-F238E27FC236}">
                  <a16:creationId xmlns:a16="http://schemas.microsoft.com/office/drawing/2014/main" id="{38030A6F-44F4-984F-AB7A-009D174DC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3506"/>
              <a:ext cx="2606" cy="13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52" name="Group 60">
              <a:extLst>
                <a:ext uri="{FF2B5EF4-FFF2-40B4-BE49-F238E27FC236}">
                  <a16:creationId xmlns:a16="http://schemas.microsoft.com/office/drawing/2014/main" id="{752F9F00-15D1-ED40-A2BD-62701D8E3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1" y="2812"/>
              <a:ext cx="76" cy="796"/>
              <a:chOff x="2541" y="2812"/>
              <a:chExt cx="76" cy="796"/>
            </a:xfrm>
          </p:grpSpPr>
          <p:sp>
            <p:nvSpPr>
              <p:cNvPr id="33845" name="Rectangle 53">
                <a:extLst>
                  <a:ext uri="{FF2B5EF4-FFF2-40B4-BE49-F238E27FC236}">
                    <a16:creationId xmlns:a16="http://schemas.microsoft.com/office/drawing/2014/main" id="{1538CFE4-0916-A946-A760-FE06801DA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" y="2812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6" name="Rectangle 54">
                <a:extLst>
                  <a:ext uri="{FF2B5EF4-FFF2-40B4-BE49-F238E27FC236}">
                    <a16:creationId xmlns:a16="http://schemas.microsoft.com/office/drawing/2014/main" id="{4779D70A-70CF-6B4D-92C4-C1FB106CB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" y="2993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7" name="Rectangle 55">
                <a:extLst>
                  <a:ext uri="{FF2B5EF4-FFF2-40B4-BE49-F238E27FC236}">
                    <a16:creationId xmlns:a16="http://schemas.microsoft.com/office/drawing/2014/main" id="{848C7B5C-3EF9-9F4B-8AD6-05832F0FC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" y="3533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851" name="Group 59">
                <a:extLst>
                  <a:ext uri="{FF2B5EF4-FFF2-40B4-BE49-F238E27FC236}">
                    <a16:creationId xmlns:a16="http://schemas.microsoft.com/office/drawing/2014/main" id="{2F4DDFBF-2E22-DB4B-91CC-D69B88FE67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0" y="3207"/>
                <a:ext cx="30" cy="191"/>
                <a:chOff x="2570" y="3207"/>
                <a:chExt cx="30" cy="191"/>
              </a:xfrm>
            </p:grpSpPr>
            <p:sp>
              <p:nvSpPr>
                <p:cNvPr id="33848" name="Oval 56">
                  <a:extLst>
                    <a:ext uri="{FF2B5EF4-FFF2-40B4-BE49-F238E27FC236}">
                      <a16:creationId xmlns:a16="http://schemas.microsoft.com/office/drawing/2014/main" id="{A1CED5BB-2DE7-594F-B251-D910EA4A8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0" y="3207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9" name="Oval 57">
                  <a:extLst>
                    <a:ext uri="{FF2B5EF4-FFF2-40B4-BE49-F238E27FC236}">
                      <a16:creationId xmlns:a16="http://schemas.microsoft.com/office/drawing/2014/main" id="{DE724A05-04A5-7741-93C4-FAE5AD9334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1" y="3286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0" name="Oval 58">
                  <a:extLst>
                    <a:ext uri="{FF2B5EF4-FFF2-40B4-BE49-F238E27FC236}">
                      <a16:creationId xmlns:a16="http://schemas.microsoft.com/office/drawing/2014/main" id="{F4679BF3-6053-B646-A998-F02DEA022E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1" y="3369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860" name="Group 68">
              <a:extLst>
                <a:ext uri="{FF2B5EF4-FFF2-40B4-BE49-F238E27FC236}">
                  <a16:creationId xmlns:a16="http://schemas.microsoft.com/office/drawing/2014/main" id="{F235B9BF-7DAF-3B4A-B0F5-FF2C7882F0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6" y="2812"/>
              <a:ext cx="76" cy="796"/>
              <a:chOff x="3796" y="2812"/>
              <a:chExt cx="76" cy="796"/>
            </a:xfrm>
          </p:grpSpPr>
          <p:sp>
            <p:nvSpPr>
              <p:cNvPr id="33853" name="Rectangle 61">
                <a:extLst>
                  <a:ext uri="{FF2B5EF4-FFF2-40B4-BE49-F238E27FC236}">
                    <a16:creationId xmlns:a16="http://schemas.microsoft.com/office/drawing/2014/main" id="{6D8EC0C4-0261-C945-8220-E88604A63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2812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4" name="Rectangle 62">
                <a:extLst>
                  <a:ext uri="{FF2B5EF4-FFF2-40B4-BE49-F238E27FC236}">
                    <a16:creationId xmlns:a16="http://schemas.microsoft.com/office/drawing/2014/main" id="{F602C690-3449-8044-AB36-A20CDED46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993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5" name="Rectangle 63">
                <a:extLst>
                  <a:ext uri="{FF2B5EF4-FFF2-40B4-BE49-F238E27FC236}">
                    <a16:creationId xmlns:a16="http://schemas.microsoft.com/office/drawing/2014/main" id="{41E17DB9-498B-A04B-9EB5-2DAEB59C7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3533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859" name="Group 67">
                <a:extLst>
                  <a:ext uri="{FF2B5EF4-FFF2-40B4-BE49-F238E27FC236}">
                    <a16:creationId xmlns:a16="http://schemas.microsoft.com/office/drawing/2014/main" id="{A1A13D4F-7571-FC42-BBD6-00C5FCB533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5" y="3207"/>
                <a:ext cx="30" cy="191"/>
                <a:chOff x="3825" y="3207"/>
                <a:chExt cx="30" cy="191"/>
              </a:xfrm>
            </p:grpSpPr>
            <p:sp>
              <p:nvSpPr>
                <p:cNvPr id="33856" name="Oval 64">
                  <a:extLst>
                    <a:ext uri="{FF2B5EF4-FFF2-40B4-BE49-F238E27FC236}">
                      <a16:creationId xmlns:a16="http://schemas.microsoft.com/office/drawing/2014/main" id="{0EF47749-DCCD-E240-852E-490B3D059E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5" y="3207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7" name="Oval 65">
                  <a:extLst>
                    <a:ext uri="{FF2B5EF4-FFF2-40B4-BE49-F238E27FC236}">
                      <a16:creationId xmlns:a16="http://schemas.microsoft.com/office/drawing/2014/main" id="{C2DF25A0-18B5-9B42-9A24-5F2A0E29B6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6" y="3286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8" name="Oval 66">
                  <a:extLst>
                    <a:ext uri="{FF2B5EF4-FFF2-40B4-BE49-F238E27FC236}">
                      <a16:creationId xmlns:a16="http://schemas.microsoft.com/office/drawing/2014/main" id="{6FBCEF43-1BDB-5E49-8870-D1CB1DF61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6" y="3369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861" name="Rectangle 69">
              <a:extLst>
                <a:ext uri="{FF2B5EF4-FFF2-40B4-BE49-F238E27FC236}">
                  <a16:creationId xmlns:a16="http://schemas.microsoft.com/office/drawing/2014/main" id="{0595C095-766B-684E-9A61-D912B8824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2740"/>
              <a:ext cx="277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rgbClr val="0000FF"/>
                  </a:solidFill>
                </a:rPr>
                <a:t>vf</a:t>
              </a:r>
              <a:r>
                <a:rPr lang="en-US" altLang="en-US" sz="1600" b="1" baseline="-25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3862" name="Rectangle 70">
              <a:extLst>
                <a:ext uri="{FF2B5EF4-FFF2-40B4-BE49-F238E27FC236}">
                  <a16:creationId xmlns:a16="http://schemas.microsoft.com/office/drawing/2014/main" id="{3115732B-DE6F-A946-8E8F-970A19A99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" y="2911"/>
              <a:ext cx="32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rgbClr val="0000FF"/>
                  </a:solidFill>
                </a:rPr>
                <a:t>vf</a:t>
              </a:r>
              <a:r>
                <a:rPr lang="en-US" altLang="en-US" sz="1600" b="1" baseline="-25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3863" name="Rectangle 71">
              <a:extLst>
                <a:ext uri="{FF2B5EF4-FFF2-40B4-BE49-F238E27FC236}">
                  <a16:creationId xmlns:a16="http://schemas.microsoft.com/office/drawing/2014/main" id="{7BDF6205-D0E9-794F-8F58-E0C84DB4C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3453"/>
              <a:ext cx="41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rgbClr val="0000FF"/>
                  </a:solidFill>
                </a:rPr>
                <a:t>vf</a:t>
              </a:r>
              <a:r>
                <a:rPr lang="en-US" altLang="en-US" sz="1600" b="1" baseline="-25000">
                  <a:solidFill>
                    <a:srgbClr val="0000FF"/>
                  </a:solidFill>
                </a:rPr>
                <a:t>31</a:t>
              </a:r>
            </a:p>
          </p:txBody>
        </p:sp>
        <p:sp>
          <p:nvSpPr>
            <p:cNvPr id="33864" name="Line 72">
              <a:extLst>
                <a:ext uri="{FF2B5EF4-FFF2-40B4-BE49-F238E27FC236}">
                  <a16:creationId xmlns:a16="http://schemas.microsoft.com/office/drawing/2014/main" id="{CEAE5697-030A-8546-9ADC-BD6E759233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" y="2585"/>
              <a:ext cx="5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5" name="Rectangle 73">
              <a:extLst>
                <a:ext uri="{FF2B5EF4-FFF2-40B4-BE49-F238E27FC236}">
                  <a16:creationId xmlns:a16="http://schemas.microsoft.com/office/drawing/2014/main" id="{AEC97FEF-FC4F-964F-9210-C51631B89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559"/>
              <a:ext cx="513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200"/>
                <a:t>#vdw bits</a:t>
              </a:r>
            </a:p>
          </p:txBody>
        </p:sp>
        <p:sp>
          <p:nvSpPr>
            <p:cNvPr id="33866" name="Rectangle 74">
              <a:extLst>
                <a:ext uri="{FF2B5EF4-FFF2-40B4-BE49-F238E27FC236}">
                  <a16:creationId xmlns:a16="http://schemas.microsoft.com/office/drawing/2014/main" id="{39B83A9C-2149-4A4C-8412-EDB6E4051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3690"/>
              <a:ext cx="295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200"/>
                <a:t>1 bit</a:t>
              </a:r>
            </a:p>
          </p:txBody>
        </p:sp>
        <p:sp>
          <p:nvSpPr>
            <p:cNvPr id="33867" name="Line 75">
              <a:extLst>
                <a:ext uri="{FF2B5EF4-FFF2-40B4-BE49-F238E27FC236}">
                  <a16:creationId xmlns:a16="http://schemas.microsoft.com/office/drawing/2014/main" id="{4CFA0197-A57D-AD4D-B3A6-0F08C9E03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2" y="3690"/>
              <a:ext cx="1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8" name="Rectangle 76">
              <a:extLst>
                <a:ext uri="{FF2B5EF4-FFF2-40B4-BE49-F238E27FC236}">
                  <a16:creationId xmlns:a16="http://schemas.microsoft.com/office/drawing/2014/main" id="{EA358070-59D0-6644-97F6-5FB12A113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1009"/>
              <a:ext cx="233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33CC33"/>
                  </a:solidFill>
                </a:rPr>
                <a:t>Virtual Processors (#vir)</a:t>
              </a:r>
            </a:p>
          </p:txBody>
        </p:sp>
        <p:grpSp>
          <p:nvGrpSpPr>
            <p:cNvPr id="33871" name="Group 79">
              <a:extLst>
                <a:ext uri="{FF2B5EF4-FFF2-40B4-BE49-F238E27FC236}">
                  <a16:creationId xmlns:a16="http://schemas.microsoft.com/office/drawing/2014/main" id="{2CF21D8C-9D09-4C45-817C-7E800C6C0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694"/>
              <a:ext cx="62" cy="865"/>
              <a:chOff x="1200" y="1694"/>
              <a:chExt cx="62" cy="865"/>
            </a:xfrm>
          </p:grpSpPr>
          <p:sp>
            <p:nvSpPr>
              <p:cNvPr id="33869" name="Freeform 77">
                <a:extLst>
                  <a:ext uri="{FF2B5EF4-FFF2-40B4-BE49-F238E27FC236}">
                    <a16:creationId xmlns:a16="http://schemas.microsoft.com/office/drawing/2014/main" id="{5F6C192B-61FD-9F4B-B88C-FEC2CB747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694"/>
                <a:ext cx="62" cy="865"/>
              </a:xfrm>
              <a:custGeom>
                <a:avLst/>
                <a:gdLst>
                  <a:gd name="T0" fmla="*/ 61 w 62"/>
                  <a:gd name="T1" fmla="*/ 0 h 865"/>
                  <a:gd name="T2" fmla="*/ 49 w 62"/>
                  <a:gd name="T3" fmla="*/ 5 h 865"/>
                  <a:gd name="T4" fmla="*/ 39 w 62"/>
                  <a:gd name="T5" fmla="*/ 21 h 865"/>
                  <a:gd name="T6" fmla="*/ 33 w 62"/>
                  <a:gd name="T7" fmla="*/ 45 h 865"/>
                  <a:gd name="T8" fmla="*/ 31 w 62"/>
                  <a:gd name="T9" fmla="*/ 74 h 865"/>
                  <a:gd name="T10" fmla="*/ 31 w 62"/>
                  <a:gd name="T11" fmla="*/ 361 h 865"/>
                  <a:gd name="T12" fmla="*/ 29 w 62"/>
                  <a:gd name="T13" fmla="*/ 389 h 865"/>
                  <a:gd name="T14" fmla="*/ 23 w 62"/>
                  <a:gd name="T15" fmla="*/ 410 h 865"/>
                  <a:gd name="T16" fmla="*/ 13 w 62"/>
                  <a:gd name="T17" fmla="*/ 426 h 865"/>
                  <a:gd name="T18" fmla="*/ 0 w 62"/>
                  <a:gd name="T19" fmla="*/ 430 h 865"/>
                  <a:gd name="T20" fmla="*/ 13 w 62"/>
                  <a:gd name="T21" fmla="*/ 438 h 865"/>
                  <a:gd name="T22" fmla="*/ 23 w 62"/>
                  <a:gd name="T23" fmla="*/ 455 h 865"/>
                  <a:gd name="T24" fmla="*/ 29 w 62"/>
                  <a:gd name="T25" fmla="*/ 475 h 865"/>
                  <a:gd name="T26" fmla="*/ 31 w 62"/>
                  <a:gd name="T27" fmla="*/ 504 h 865"/>
                  <a:gd name="T28" fmla="*/ 31 w 62"/>
                  <a:gd name="T29" fmla="*/ 790 h 865"/>
                  <a:gd name="T30" fmla="*/ 33 w 62"/>
                  <a:gd name="T31" fmla="*/ 819 h 865"/>
                  <a:gd name="T32" fmla="*/ 39 w 62"/>
                  <a:gd name="T33" fmla="*/ 844 h 865"/>
                  <a:gd name="T34" fmla="*/ 49 w 62"/>
                  <a:gd name="T35" fmla="*/ 860 h 865"/>
                  <a:gd name="T36" fmla="*/ 61 w 62"/>
                  <a:gd name="T37" fmla="*/ 864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865">
                    <a:moveTo>
                      <a:pt x="61" y="0"/>
                    </a:moveTo>
                    <a:lnTo>
                      <a:pt x="49" y="5"/>
                    </a:lnTo>
                    <a:lnTo>
                      <a:pt x="39" y="21"/>
                    </a:lnTo>
                    <a:lnTo>
                      <a:pt x="33" y="45"/>
                    </a:lnTo>
                    <a:lnTo>
                      <a:pt x="31" y="74"/>
                    </a:lnTo>
                    <a:lnTo>
                      <a:pt x="31" y="361"/>
                    </a:lnTo>
                    <a:lnTo>
                      <a:pt x="29" y="389"/>
                    </a:lnTo>
                    <a:lnTo>
                      <a:pt x="23" y="410"/>
                    </a:lnTo>
                    <a:lnTo>
                      <a:pt x="13" y="426"/>
                    </a:lnTo>
                    <a:lnTo>
                      <a:pt x="0" y="430"/>
                    </a:lnTo>
                    <a:lnTo>
                      <a:pt x="13" y="438"/>
                    </a:lnTo>
                    <a:lnTo>
                      <a:pt x="23" y="455"/>
                    </a:lnTo>
                    <a:lnTo>
                      <a:pt x="29" y="475"/>
                    </a:lnTo>
                    <a:lnTo>
                      <a:pt x="31" y="504"/>
                    </a:lnTo>
                    <a:lnTo>
                      <a:pt x="31" y="790"/>
                    </a:lnTo>
                    <a:lnTo>
                      <a:pt x="33" y="819"/>
                    </a:lnTo>
                    <a:lnTo>
                      <a:pt x="39" y="844"/>
                    </a:lnTo>
                    <a:lnTo>
                      <a:pt x="49" y="860"/>
                    </a:lnTo>
                    <a:lnTo>
                      <a:pt x="61" y="864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0" name="Rectangle 78">
                <a:extLst>
                  <a:ext uri="{FF2B5EF4-FFF2-40B4-BE49-F238E27FC236}">
                    <a16:creationId xmlns:a16="http://schemas.microsoft.com/office/drawing/2014/main" id="{F35D392C-4E24-6A42-8C11-FB42562A9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" y="1749"/>
                <a:ext cx="1" cy="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/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74" name="Group 82">
              <a:extLst>
                <a:ext uri="{FF2B5EF4-FFF2-40B4-BE49-F238E27FC236}">
                  <a16:creationId xmlns:a16="http://schemas.microsoft.com/office/drawing/2014/main" id="{BE36DA1E-88ED-BC42-90F8-DB76FB1D8B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801"/>
              <a:ext cx="62" cy="862"/>
              <a:chOff x="1200" y="2801"/>
              <a:chExt cx="62" cy="862"/>
            </a:xfrm>
          </p:grpSpPr>
          <p:sp>
            <p:nvSpPr>
              <p:cNvPr id="33872" name="Freeform 80">
                <a:extLst>
                  <a:ext uri="{FF2B5EF4-FFF2-40B4-BE49-F238E27FC236}">
                    <a16:creationId xmlns:a16="http://schemas.microsoft.com/office/drawing/2014/main" id="{FD8106C9-EB18-B940-8293-FE10D3838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2801"/>
                <a:ext cx="62" cy="862"/>
              </a:xfrm>
              <a:custGeom>
                <a:avLst/>
                <a:gdLst>
                  <a:gd name="T0" fmla="*/ 61 w 62"/>
                  <a:gd name="T1" fmla="*/ 0 h 862"/>
                  <a:gd name="T2" fmla="*/ 49 w 62"/>
                  <a:gd name="T3" fmla="*/ 6 h 862"/>
                  <a:gd name="T4" fmla="*/ 39 w 62"/>
                  <a:gd name="T5" fmla="*/ 17 h 862"/>
                  <a:gd name="T6" fmla="*/ 33 w 62"/>
                  <a:gd name="T7" fmla="*/ 41 h 862"/>
                  <a:gd name="T8" fmla="*/ 31 w 62"/>
                  <a:gd name="T9" fmla="*/ 70 h 862"/>
                  <a:gd name="T10" fmla="*/ 31 w 62"/>
                  <a:gd name="T11" fmla="*/ 357 h 862"/>
                  <a:gd name="T12" fmla="*/ 29 w 62"/>
                  <a:gd name="T13" fmla="*/ 386 h 862"/>
                  <a:gd name="T14" fmla="*/ 23 w 62"/>
                  <a:gd name="T15" fmla="*/ 410 h 862"/>
                  <a:gd name="T16" fmla="*/ 13 w 62"/>
                  <a:gd name="T17" fmla="*/ 422 h 862"/>
                  <a:gd name="T18" fmla="*/ 0 w 62"/>
                  <a:gd name="T19" fmla="*/ 427 h 862"/>
                  <a:gd name="T20" fmla="*/ 13 w 62"/>
                  <a:gd name="T21" fmla="*/ 433 h 862"/>
                  <a:gd name="T22" fmla="*/ 23 w 62"/>
                  <a:gd name="T23" fmla="*/ 451 h 862"/>
                  <a:gd name="T24" fmla="*/ 29 w 62"/>
                  <a:gd name="T25" fmla="*/ 474 h 862"/>
                  <a:gd name="T26" fmla="*/ 31 w 62"/>
                  <a:gd name="T27" fmla="*/ 504 h 862"/>
                  <a:gd name="T28" fmla="*/ 31 w 62"/>
                  <a:gd name="T29" fmla="*/ 791 h 862"/>
                  <a:gd name="T30" fmla="*/ 33 w 62"/>
                  <a:gd name="T31" fmla="*/ 814 h 862"/>
                  <a:gd name="T32" fmla="*/ 39 w 62"/>
                  <a:gd name="T33" fmla="*/ 838 h 862"/>
                  <a:gd name="T34" fmla="*/ 49 w 62"/>
                  <a:gd name="T35" fmla="*/ 855 h 862"/>
                  <a:gd name="T36" fmla="*/ 61 w 62"/>
                  <a:gd name="T37" fmla="*/ 861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862">
                    <a:moveTo>
                      <a:pt x="61" y="0"/>
                    </a:moveTo>
                    <a:lnTo>
                      <a:pt x="49" y="6"/>
                    </a:lnTo>
                    <a:lnTo>
                      <a:pt x="39" y="17"/>
                    </a:lnTo>
                    <a:lnTo>
                      <a:pt x="33" y="41"/>
                    </a:lnTo>
                    <a:lnTo>
                      <a:pt x="31" y="70"/>
                    </a:lnTo>
                    <a:lnTo>
                      <a:pt x="31" y="357"/>
                    </a:lnTo>
                    <a:lnTo>
                      <a:pt x="29" y="386"/>
                    </a:lnTo>
                    <a:lnTo>
                      <a:pt x="23" y="410"/>
                    </a:lnTo>
                    <a:lnTo>
                      <a:pt x="13" y="422"/>
                    </a:lnTo>
                    <a:lnTo>
                      <a:pt x="0" y="427"/>
                    </a:lnTo>
                    <a:lnTo>
                      <a:pt x="13" y="433"/>
                    </a:lnTo>
                    <a:lnTo>
                      <a:pt x="23" y="451"/>
                    </a:lnTo>
                    <a:lnTo>
                      <a:pt x="29" y="474"/>
                    </a:lnTo>
                    <a:lnTo>
                      <a:pt x="31" y="504"/>
                    </a:lnTo>
                    <a:lnTo>
                      <a:pt x="31" y="791"/>
                    </a:lnTo>
                    <a:lnTo>
                      <a:pt x="33" y="814"/>
                    </a:lnTo>
                    <a:lnTo>
                      <a:pt x="39" y="838"/>
                    </a:lnTo>
                    <a:lnTo>
                      <a:pt x="49" y="855"/>
                    </a:lnTo>
                    <a:lnTo>
                      <a:pt x="61" y="861"/>
                    </a:lnTo>
                  </a:path>
                </a:pathLst>
              </a:custGeom>
              <a:noFill/>
              <a:ln w="1270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3" name="Rectangle 81">
                <a:extLst>
                  <a:ext uri="{FF2B5EF4-FFF2-40B4-BE49-F238E27FC236}">
                    <a16:creationId xmlns:a16="http://schemas.microsoft.com/office/drawing/2014/main" id="{1519F345-5C29-0046-8081-CD4D82353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" y="2853"/>
                <a:ext cx="1" cy="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/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75" name="Freeform 83">
              <a:extLst>
                <a:ext uri="{FF2B5EF4-FFF2-40B4-BE49-F238E27FC236}">
                  <a16:creationId xmlns:a16="http://schemas.microsoft.com/office/drawing/2014/main" id="{46741053-AEAA-7047-8123-7E531EBC3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1316"/>
              <a:ext cx="2431" cy="113"/>
            </a:xfrm>
            <a:custGeom>
              <a:avLst/>
              <a:gdLst>
                <a:gd name="T0" fmla="*/ 0 w 2431"/>
                <a:gd name="T1" fmla="*/ 112 h 113"/>
                <a:gd name="T2" fmla="*/ 6 w 2431"/>
                <a:gd name="T3" fmla="*/ 101 h 113"/>
                <a:gd name="T4" fmla="*/ 13 w 2431"/>
                <a:gd name="T5" fmla="*/ 89 h 113"/>
                <a:gd name="T6" fmla="*/ 32 w 2431"/>
                <a:gd name="T7" fmla="*/ 80 h 113"/>
                <a:gd name="T8" fmla="*/ 59 w 2431"/>
                <a:gd name="T9" fmla="*/ 71 h 113"/>
                <a:gd name="T10" fmla="*/ 124 w 2431"/>
                <a:gd name="T11" fmla="*/ 59 h 113"/>
                <a:gd name="T12" fmla="*/ 163 w 2431"/>
                <a:gd name="T13" fmla="*/ 57 h 113"/>
                <a:gd name="T14" fmla="*/ 202 w 2431"/>
                <a:gd name="T15" fmla="*/ 55 h 113"/>
                <a:gd name="T16" fmla="*/ 1012 w 2431"/>
                <a:gd name="T17" fmla="*/ 55 h 113"/>
                <a:gd name="T18" fmla="*/ 1091 w 2431"/>
                <a:gd name="T19" fmla="*/ 50 h 113"/>
                <a:gd name="T20" fmla="*/ 1156 w 2431"/>
                <a:gd name="T21" fmla="*/ 39 h 113"/>
                <a:gd name="T22" fmla="*/ 1182 w 2431"/>
                <a:gd name="T23" fmla="*/ 32 h 113"/>
                <a:gd name="T24" fmla="*/ 1202 w 2431"/>
                <a:gd name="T25" fmla="*/ 23 h 113"/>
                <a:gd name="T26" fmla="*/ 1208 w 2431"/>
                <a:gd name="T27" fmla="*/ 11 h 113"/>
                <a:gd name="T28" fmla="*/ 1215 w 2431"/>
                <a:gd name="T29" fmla="*/ 0 h 113"/>
                <a:gd name="T30" fmla="*/ 1221 w 2431"/>
                <a:gd name="T31" fmla="*/ 11 h 113"/>
                <a:gd name="T32" fmla="*/ 1228 w 2431"/>
                <a:gd name="T33" fmla="*/ 23 h 113"/>
                <a:gd name="T34" fmla="*/ 1248 w 2431"/>
                <a:gd name="T35" fmla="*/ 32 h 113"/>
                <a:gd name="T36" fmla="*/ 1274 w 2431"/>
                <a:gd name="T37" fmla="*/ 39 h 113"/>
                <a:gd name="T38" fmla="*/ 1339 w 2431"/>
                <a:gd name="T39" fmla="*/ 50 h 113"/>
                <a:gd name="T40" fmla="*/ 1417 w 2431"/>
                <a:gd name="T41" fmla="*/ 55 h 113"/>
                <a:gd name="T42" fmla="*/ 2227 w 2431"/>
                <a:gd name="T43" fmla="*/ 55 h 113"/>
                <a:gd name="T44" fmla="*/ 2267 w 2431"/>
                <a:gd name="T45" fmla="*/ 57 h 113"/>
                <a:gd name="T46" fmla="*/ 2306 w 2431"/>
                <a:gd name="T47" fmla="*/ 59 h 113"/>
                <a:gd name="T48" fmla="*/ 2371 w 2431"/>
                <a:gd name="T49" fmla="*/ 71 h 113"/>
                <a:gd name="T50" fmla="*/ 2397 w 2431"/>
                <a:gd name="T51" fmla="*/ 80 h 113"/>
                <a:gd name="T52" fmla="*/ 2417 w 2431"/>
                <a:gd name="T53" fmla="*/ 89 h 113"/>
                <a:gd name="T54" fmla="*/ 2423 w 2431"/>
                <a:gd name="T55" fmla="*/ 101 h 113"/>
                <a:gd name="T56" fmla="*/ 2430 w 2431"/>
                <a:gd name="T57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31" h="113">
                  <a:moveTo>
                    <a:pt x="0" y="112"/>
                  </a:moveTo>
                  <a:lnTo>
                    <a:pt x="6" y="101"/>
                  </a:lnTo>
                  <a:lnTo>
                    <a:pt x="13" y="89"/>
                  </a:lnTo>
                  <a:lnTo>
                    <a:pt x="32" y="80"/>
                  </a:lnTo>
                  <a:lnTo>
                    <a:pt x="59" y="71"/>
                  </a:lnTo>
                  <a:lnTo>
                    <a:pt x="124" y="59"/>
                  </a:lnTo>
                  <a:lnTo>
                    <a:pt x="163" y="57"/>
                  </a:lnTo>
                  <a:lnTo>
                    <a:pt x="202" y="55"/>
                  </a:lnTo>
                  <a:lnTo>
                    <a:pt x="1012" y="55"/>
                  </a:lnTo>
                  <a:lnTo>
                    <a:pt x="1091" y="50"/>
                  </a:lnTo>
                  <a:lnTo>
                    <a:pt x="1156" y="39"/>
                  </a:lnTo>
                  <a:lnTo>
                    <a:pt x="1182" y="32"/>
                  </a:lnTo>
                  <a:lnTo>
                    <a:pt x="1202" y="23"/>
                  </a:lnTo>
                  <a:lnTo>
                    <a:pt x="1208" y="11"/>
                  </a:lnTo>
                  <a:lnTo>
                    <a:pt x="1215" y="0"/>
                  </a:lnTo>
                  <a:lnTo>
                    <a:pt x="1221" y="11"/>
                  </a:lnTo>
                  <a:lnTo>
                    <a:pt x="1228" y="23"/>
                  </a:lnTo>
                  <a:lnTo>
                    <a:pt x="1248" y="32"/>
                  </a:lnTo>
                  <a:lnTo>
                    <a:pt x="1274" y="39"/>
                  </a:lnTo>
                  <a:lnTo>
                    <a:pt x="1339" y="50"/>
                  </a:lnTo>
                  <a:lnTo>
                    <a:pt x="1417" y="55"/>
                  </a:lnTo>
                  <a:lnTo>
                    <a:pt x="2227" y="55"/>
                  </a:lnTo>
                  <a:lnTo>
                    <a:pt x="2267" y="57"/>
                  </a:lnTo>
                  <a:lnTo>
                    <a:pt x="2306" y="59"/>
                  </a:lnTo>
                  <a:lnTo>
                    <a:pt x="2371" y="71"/>
                  </a:lnTo>
                  <a:lnTo>
                    <a:pt x="2397" y="80"/>
                  </a:lnTo>
                  <a:lnTo>
                    <a:pt x="2417" y="89"/>
                  </a:lnTo>
                  <a:lnTo>
                    <a:pt x="2423" y="101"/>
                  </a:lnTo>
                  <a:lnTo>
                    <a:pt x="2430" y="112"/>
                  </a:lnTo>
                </a:path>
              </a:pathLst>
            </a:custGeom>
            <a:noFill/>
            <a:ln w="12700" cap="rnd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Rectangle 84">
              <a:extLst>
                <a:ext uri="{FF2B5EF4-FFF2-40B4-BE49-F238E27FC236}">
                  <a16:creationId xmlns:a16="http://schemas.microsoft.com/office/drawing/2014/main" id="{07869ACD-6EAF-A942-8C24-5AE97CB52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34"/>
              <a:ext cx="992" cy="128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7" name="Rectangle 85">
              <a:extLst>
                <a:ext uri="{FF2B5EF4-FFF2-40B4-BE49-F238E27FC236}">
                  <a16:creationId xmlns:a16="http://schemas.microsoft.com/office/drawing/2014/main" id="{7110778E-F13A-074E-827B-ED90B4B1D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2357"/>
              <a:ext cx="35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/>
                <a:t>vcr</a:t>
              </a:r>
              <a:r>
                <a:rPr lang="en-US" altLang="en-US" sz="1600" b="1" baseline="-25000"/>
                <a:t>0</a:t>
              </a:r>
            </a:p>
          </p:txBody>
        </p:sp>
        <p:sp>
          <p:nvSpPr>
            <p:cNvPr id="33878" name="Rectangle 86">
              <a:extLst>
                <a:ext uri="{FF2B5EF4-FFF2-40B4-BE49-F238E27FC236}">
                  <a16:creationId xmlns:a16="http://schemas.microsoft.com/office/drawing/2014/main" id="{0BD3C79A-E19C-E245-B0E2-E5E7DDA33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2527"/>
              <a:ext cx="35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/>
                <a:t>vcr</a:t>
              </a:r>
              <a:r>
                <a:rPr lang="en-US" altLang="en-US" sz="1600" b="1" baseline="-25000"/>
                <a:t>1</a:t>
              </a:r>
            </a:p>
          </p:txBody>
        </p:sp>
        <p:sp>
          <p:nvSpPr>
            <p:cNvPr id="33879" name="Rectangle 87">
              <a:extLst>
                <a:ext uri="{FF2B5EF4-FFF2-40B4-BE49-F238E27FC236}">
                  <a16:creationId xmlns:a16="http://schemas.microsoft.com/office/drawing/2014/main" id="{C2799F22-46D2-C846-89E6-15B32161F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3089"/>
              <a:ext cx="40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/>
                <a:t>vcr</a:t>
              </a:r>
              <a:r>
                <a:rPr lang="en-US" altLang="en-US" sz="1600" b="1" baseline="-25000"/>
                <a:t>31</a:t>
              </a:r>
            </a:p>
          </p:txBody>
        </p:sp>
        <p:sp>
          <p:nvSpPr>
            <p:cNvPr id="33880" name="Rectangle 88">
              <a:extLst>
                <a:ext uri="{FF2B5EF4-FFF2-40B4-BE49-F238E27FC236}">
                  <a16:creationId xmlns:a16="http://schemas.microsoft.com/office/drawing/2014/main" id="{DCD3576B-E6F2-3949-BF46-231633021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2394"/>
              <a:ext cx="518" cy="1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1" name="Rectangle 89">
              <a:extLst>
                <a:ext uri="{FF2B5EF4-FFF2-40B4-BE49-F238E27FC236}">
                  <a16:creationId xmlns:a16="http://schemas.microsoft.com/office/drawing/2014/main" id="{B6638A6F-08C0-E24F-887B-6CAC8AC38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2574"/>
              <a:ext cx="518" cy="10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2" name="Rectangle 90">
              <a:extLst>
                <a:ext uri="{FF2B5EF4-FFF2-40B4-BE49-F238E27FC236}">
                  <a16:creationId xmlns:a16="http://schemas.microsoft.com/office/drawing/2014/main" id="{E7E085BE-13DF-9D4F-B701-EA0ABBAB2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3131"/>
              <a:ext cx="518" cy="1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3" name="Rectangle 91">
              <a:extLst>
                <a:ext uri="{FF2B5EF4-FFF2-40B4-BE49-F238E27FC236}">
                  <a16:creationId xmlns:a16="http://schemas.microsoft.com/office/drawing/2014/main" id="{3E40332B-7231-424F-B175-E50058735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1715"/>
              <a:ext cx="990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CC99FF"/>
                  </a:solidFill>
                </a:rPr>
                <a:t>Control</a:t>
              </a:r>
            </a:p>
            <a:p>
              <a:pPr algn="ctr"/>
              <a:r>
                <a:rPr lang="en-US" altLang="en-US" sz="2400" b="1">
                  <a:solidFill>
                    <a:srgbClr val="CC99FF"/>
                  </a:solidFill>
                </a:rPr>
                <a:t>Registers</a:t>
              </a:r>
            </a:p>
          </p:txBody>
        </p:sp>
        <p:grpSp>
          <p:nvGrpSpPr>
            <p:cNvPr id="33887" name="Group 95">
              <a:extLst>
                <a:ext uri="{FF2B5EF4-FFF2-40B4-BE49-F238E27FC236}">
                  <a16:creationId xmlns:a16="http://schemas.microsoft.com/office/drawing/2014/main" id="{D051BDA8-6CCB-B042-AE0C-9668FBC33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3" y="2795"/>
              <a:ext cx="30" cy="191"/>
              <a:chOff x="5043" y="2795"/>
              <a:chExt cx="30" cy="191"/>
            </a:xfrm>
          </p:grpSpPr>
          <p:sp>
            <p:nvSpPr>
              <p:cNvPr id="33884" name="Oval 92">
                <a:extLst>
                  <a:ext uri="{FF2B5EF4-FFF2-40B4-BE49-F238E27FC236}">
                    <a16:creationId xmlns:a16="http://schemas.microsoft.com/office/drawing/2014/main" id="{FBA05081-9F36-4D46-95F2-416A462AA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3" y="2795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5" name="Oval 93">
                <a:extLst>
                  <a:ext uri="{FF2B5EF4-FFF2-40B4-BE49-F238E27FC236}">
                    <a16:creationId xmlns:a16="http://schemas.microsoft.com/office/drawing/2014/main" id="{BA5BA7D1-E311-2B41-8247-C0C61F777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4" y="2874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6" name="Oval 94">
                <a:extLst>
                  <a:ext uri="{FF2B5EF4-FFF2-40B4-BE49-F238E27FC236}">
                    <a16:creationId xmlns:a16="http://schemas.microsoft.com/office/drawing/2014/main" id="{6CB6C2E6-3FD5-2944-868E-21D632EC6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4" y="2957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88" name="Line 96">
              <a:extLst>
                <a:ext uri="{FF2B5EF4-FFF2-40B4-BE49-F238E27FC236}">
                  <a16:creationId xmlns:a16="http://schemas.microsoft.com/office/drawing/2014/main" id="{3F75DD8C-F3C5-9841-8ABF-16BF8D166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8" y="3323"/>
              <a:ext cx="5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9" name="Rectangle 97">
              <a:extLst>
                <a:ext uri="{FF2B5EF4-FFF2-40B4-BE49-F238E27FC236}">
                  <a16:creationId xmlns:a16="http://schemas.microsoft.com/office/drawing/2014/main" id="{D1FECFFE-64F6-D04C-A19A-CE52201B8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3324"/>
              <a:ext cx="39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200"/>
                <a:t>32 bits</a:t>
              </a:r>
            </a:p>
          </p:txBody>
        </p:sp>
      </p:grp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CF4B2AAA-CEC4-C746-BD16-779645502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53350" cy="1143000"/>
          </a:xfrm>
          <a:noFill/>
          <a:ln/>
        </p:spPr>
        <p:txBody>
          <a:bodyPr anchor="b"/>
          <a:lstStyle/>
          <a:p>
            <a:r>
              <a:rPr lang="en-US" altLang="en-US"/>
              <a:t>Vector Terminology: </a:t>
            </a:r>
            <a:br>
              <a:rPr lang="en-US" altLang="en-US"/>
            </a:br>
            <a:r>
              <a:rPr lang="en-US" altLang="en-US"/>
              <a:t>4 lanes, 2 vector functional units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69C55D9C-FD16-D940-8A13-869BCE1CB3C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839200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Rectangle 5">
            <a:extLst>
              <a:ext uri="{FF2B5EF4-FFF2-40B4-BE49-F238E27FC236}">
                <a16:creationId xmlns:a16="http://schemas.microsoft.com/office/drawing/2014/main" id="{4A256961-CFB0-4D40-BCE5-2CAE164D0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5026025"/>
            <a:ext cx="1336675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/>
              <a:t>(Vector</a:t>
            </a:r>
          </a:p>
          <a:p>
            <a:r>
              <a:rPr lang="en-US" altLang="en-US" b="1"/>
              <a:t>Functional</a:t>
            </a:r>
          </a:p>
          <a:p>
            <a:r>
              <a:rPr lang="en-US" altLang="en-US" b="1"/>
              <a:t>Unit)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get_mpg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3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3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6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5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6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cxnSpLocks/>
            <a:endCxn id="27" idx="0"/>
          </p:cNvCxnSpPr>
          <p:nvPr>
            <p:custDataLst>
              <p:tags r:id="rId17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8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19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1"/>
            </p:custDataLst>
          </p:nvPr>
        </p:nvSpPr>
        <p:spPr>
          <a:xfrm>
            <a:off x="6949441" y="934842"/>
            <a:ext cx="213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Pipeline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</p:txBody>
      </p:sp>
      <p:sp>
        <p:nvSpPr>
          <p:cNvPr id="33" name="Rectangle 32"/>
          <p:cNvSpPr/>
          <p:nvPr>
            <p:custDataLst>
              <p:tags r:id="rId22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>
            <p:custDataLst>
              <p:tags r:id="rId24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25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E3EDD4-9231-2F48-AD20-7D47D6F8695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730457" y="2978315"/>
            <a:ext cx="3645623" cy="1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60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ject 4"/>
          <p:cNvSpPr txBox="1"/>
          <p:nvPr/>
        </p:nvSpPr>
        <p:spPr>
          <a:xfrm>
            <a:off x="7837367" y="6607644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>
                <a:latin typeface="+mj-lt"/>
                <a:ea typeface="+mj-ea"/>
                <a:cs typeface="+mj-cs"/>
                <a:sym typeface="Helvetica Neue"/>
              </a:defRPr>
            </a:pPr>
            <a:endParaRPr sz="11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69C852-4198-7C49-9317-F111060D4F2A}"/>
              </a:ext>
            </a:extLst>
          </p:cNvPr>
          <p:cNvSpPr/>
          <p:nvPr/>
        </p:nvSpPr>
        <p:spPr>
          <a:xfrm>
            <a:off x="1" y="818793"/>
            <a:ext cx="4011929" cy="101566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N;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++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output[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+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AE85F7-8A19-6845-8E3F-F5352D4A0EFB}"/>
              </a:ext>
            </a:extLst>
          </p:cNvPr>
          <p:cNvSpPr/>
          <p:nvPr/>
        </p:nvSpPr>
        <p:spPr>
          <a:xfrm>
            <a:off x="163830" y="1872130"/>
            <a:ext cx="3684269" cy="470898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A6E22E"/>
                </a:solidFill>
                <a:latin typeface="Menlo" panose="020B0609030804020204" pitchFamily="49" charset="0"/>
              </a:rPr>
              <a:t>loop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load x[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] and y[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]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lw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a5,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(a2)</a:t>
            </a: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lw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a6,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(a3)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addition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66D9EF"/>
                </a:solidFill>
                <a:latin typeface="Menlo" panose="020B0609030804020204" pitchFamily="49" charset="0"/>
              </a:rPr>
              <a:t>add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a5,a5,a6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store word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sw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a5,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(a1)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Bump pointers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a1,a0,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a2,a1,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a3,a2,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a3,a2,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66D9EF"/>
                </a:solidFill>
                <a:latin typeface="Menlo" panose="020B0609030804020204" pitchFamily="49" charset="0"/>
              </a:rPr>
              <a:t>sub  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a0,a0,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1 </a:t>
            </a:r>
          </a:p>
          <a:p>
            <a:r>
              <a:rPr lang="en-US" sz="2000" dirty="0" err="1">
                <a:solidFill>
                  <a:srgbClr val="DCDCAA"/>
                </a:solidFill>
                <a:latin typeface="Menlo" panose="020B0609030804020204" pitchFamily="49" charset="0"/>
              </a:rPr>
              <a:t>bnez</a:t>
            </a:r>
            <a:r>
              <a:rPr lang="en-US" sz="20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sz="2000" dirty="0">
                <a:solidFill>
                  <a:srgbClr val="D4D4D4"/>
                </a:solidFill>
                <a:latin typeface="Menlo" panose="020B0609030804020204" pitchFamily="49" charset="0"/>
              </a:rPr>
              <a:t>, loop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3BBF26-AAE1-D047-A5E9-11D36BA694FA}"/>
              </a:ext>
            </a:extLst>
          </p:cNvPr>
          <p:cNvSpPr/>
          <p:nvPr/>
        </p:nvSpPr>
        <p:spPr>
          <a:xfrm>
            <a:off x="1098670" y="285138"/>
            <a:ext cx="2157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Scalar Code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660530-A4EF-F141-BC68-D955E68E2771}"/>
              </a:ext>
            </a:extLst>
          </p:cNvPr>
          <p:cNvSpPr/>
          <p:nvPr/>
        </p:nvSpPr>
        <p:spPr>
          <a:xfrm>
            <a:off x="5170223" y="2167967"/>
            <a:ext cx="3684268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6E22E"/>
                </a:solidFill>
                <a:latin typeface="Menlo" panose="020B0609030804020204" pitchFamily="49" charset="0"/>
              </a:rPr>
              <a:t>loop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: # t0=VLEN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load x[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I,i+VLEN</a:t>
            </a:r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], y[] </a:t>
            </a: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vle32.v v8, (a2)</a:t>
            </a:r>
          </a:p>
          <a:p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vle32.v v16, (a3)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addition</a:t>
            </a:r>
            <a:endParaRPr lang="en-US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Menlo" panose="020B0609030804020204" pitchFamily="49" charset="0"/>
              </a:rPr>
              <a:t>vadd.vv</a:t>
            </a: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 v24,v8,v16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store res[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i:i+VLEN</a:t>
            </a:r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]</a:t>
            </a:r>
            <a:endParaRPr lang="en-US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vse32.v v24,(a1)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Bump pointers</a:t>
            </a:r>
          </a:p>
          <a:p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slli</a:t>
            </a:r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t0,2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add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a2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a2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add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a3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a3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endParaRPr lang="en-US" dirty="0">
              <a:solidFill>
                <a:srgbClr val="DCDCAA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add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Bump loop by 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vlen</a:t>
            </a:r>
            <a:endParaRPr lang="en-US" dirty="0">
              <a:solidFill>
                <a:srgbClr val="DCDCAA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sub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t0</a:t>
            </a:r>
          </a:p>
          <a:p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bnez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 loop</a:t>
            </a:r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12E932-76CB-B848-81DD-EC977CC6C112}"/>
              </a:ext>
            </a:extLst>
          </p:cNvPr>
          <p:cNvSpPr/>
          <p:nvPr/>
        </p:nvSpPr>
        <p:spPr>
          <a:xfrm>
            <a:off x="5888203" y="145063"/>
            <a:ext cx="2248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Vector Code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F1F3D9-E810-9842-AE00-C79A509E80B0}"/>
              </a:ext>
            </a:extLst>
          </p:cNvPr>
          <p:cNvSpPr/>
          <p:nvPr/>
        </p:nvSpPr>
        <p:spPr>
          <a:xfrm>
            <a:off x="4354468" y="801958"/>
            <a:ext cx="4637131" cy="132343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N;i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=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i+</a:t>
            </a:r>
            <a:r>
              <a:rPr lang="en-US" sz="2000" dirty="0" err="1">
                <a:solidFill>
                  <a:srgbClr val="F92672"/>
                </a:solidFill>
                <a:latin typeface="Menlo" panose="020B0609030804020204" pitchFamily="49" charset="0"/>
              </a:rPr>
              <a:t>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output[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</a:p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+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640243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object 2"/>
          <p:cNvSpPr txBox="1"/>
          <p:nvPr/>
        </p:nvSpPr>
        <p:spPr>
          <a:xfrm>
            <a:off x="4343400" y="3267710"/>
            <a:ext cx="4067810" cy="65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indent="3175" defTabSz="228600">
              <a:defRPr sz="4200" spc="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sz="2100" dirty="0"/>
              <a:t>Demo</a:t>
            </a:r>
            <a:endParaRPr sz="2100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6777-E7DD-A042-9780-0D76ED98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56870"/>
            <a:ext cx="7080250" cy="652781"/>
          </a:xfrm>
        </p:spPr>
        <p:txBody>
          <a:bodyPr/>
          <a:lstStyle/>
          <a:p>
            <a:r>
              <a:rPr lang="en-US" dirty="0"/>
              <a:t>Masking and Conditional Ops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EE2898-9BE9-A246-876A-F4842A19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8" y="1348740"/>
            <a:ext cx="10072288" cy="172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A95E6B-9FE2-2D40-8075-4E2BBC092A50}"/>
              </a:ext>
            </a:extLst>
          </p:cNvPr>
          <p:cNvSpPr/>
          <p:nvPr/>
        </p:nvSpPr>
        <p:spPr>
          <a:xfrm>
            <a:off x="171190" y="3334649"/>
            <a:ext cx="88127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Disable unwanted vector lanes 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Conditional branches where different operations for different vector elements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Handling tail/left-over elements when software array length not multiple of vector width.</a:t>
            </a:r>
          </a:p>
        </p:txBody>
      </p:sp>
    </p:spTree>
    <p:extLst>
      <p:ext uri="{BB962C8B-B14F-4D97-AF65-F5344CB8AC3E}">
        <p14:creationId xmlns:p14="http://schemas.microsoft.com/office/powerpoint/2010/main" val="331886254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FA2DE-5733-E848-8AD2-0E5A4D68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420"/>
            <a:ext cx="7080250" cy="652781"/>
          </a:xfrm>
        </p:spPr>
        <p:txBody>
          <a:bodyPr/>
          <a:lstStyle/>
          <a:p>
            <a:r>
              <a:rPr lang="en-US" dirty="0"/>
              <a:t>Tail Processing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C5E1D-CF54-F643-8A4E-6D6A43BD4ABA}"/>
              </a:ext>
            </a:extLst>
          </p:cNvPr>
          <p:cNvSpPr/>
          <p:nvPr/>
        </p:nvSpPr>
        <p:spPr>
          <a:xfrm>
            <a:off x="1" y="822888"/>
            <a:ext cx="4686300" cy="409342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Remaining = N</a:t>
            </a:r>
          </a:p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N;){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int VLEN;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if (N-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&gt; MAX_VLEN)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 VLEN = MAX_VLEN 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else 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 VLEN = N-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Menlo" panose="020B0609030804020204" pitchFamily="49" charset="0"/>
              </a:rPr>
              <a:t>setvl</a:t>
            </a:r>
            <a:r>
              <a:rPr lang="en-US" sz="2000" dirty="0">
                <a:solidFill>
                  <a:srgbClr val="FF0000"/>
                </a:solidFill>
                <a:latin typeface="Menlo" panose="020B0609030804020204" pitchFamily="49" charset="0"/>
              </a:rPr>
              <a:t>(VLEN)</a:t>
            </a:r>
          </a:p>
          <a:p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res[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</a:p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+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1CF0CD4-EB9D-AE45-939F-F2E4E58F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8540"/>
            <a:ext cx="5189220" cy="21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8DE45E-D726-C045-8A18-BB00F686AD5D}"/>
              </a:ext>
            </a:extLst>
          </p:cNvPr>
          <p:cNvSpPr/>
          <p:nvPr/>
        </p:nvSpPr>
        <p:spPr>
          <a:xfrm>
            <a:off x="4869180" y="249580"/>
            <a:ext cx="4194809" cy="495520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6E22E"/>
                </a:solidFill>
                <a:latin typeface="Menlo" panose="020B0609030804020204" pitchFamily="49" charset="0"/>
              </a:rPr>
              <a:t>loop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vsetvli</a:t>
            </a:r>
            <a:r>
              <a:rPr lang="en-US" sz="2400" dirty="0">
                <a:solidFill>
                  <a:srgbClr val="FF0000"/>
                </a:solidFill>
              </a:rPr>
              <a:t> t0, a0, e32 # Set VLEN</a:t>
            </a:r>
            <a:endParaRPr lang="en-US" sz="2400" dirty="0">
              <a:solidFill>
                <a:srgbClr val="88846F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load x[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I,i+VLEN</a:t>
            </a:r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], y[] </a:t>
            </a: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vle32.v v8, (a2)</a:t>
            </a:r>
          </a:p>
          <a:p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vle32.v v16, (a3)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addition</a:t>
            </a:r>
            <a:endParaRPr lang="en-US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Menlo" panose="020B0609030804020204" pitchFamily="49" charset="0"/>
              </a:rPr>
              <a:t>vadd.vv</a:t>
            </a: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 v24,v8,v16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store res[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i:i+VLEN</a:t>
            </a:r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]</a:t>
            </a:r>
            <a:endParaRPr lang="en-US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vse32.v v24,(a1)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Bump pointers</a:t>
            </a:r>
          </a:p>
          <a:p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slli</a:t>
            </a:r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t0,2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add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a2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a2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add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a3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a3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endParaRPr lang="en-US" dirty="0">
              <a:solidFill>
                <a:srgbClr val="DCDCAA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add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Bump loop by 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vlen</a:t>
            </a:r>
            <a:endParaRPr lang="en-US" dirty="0">
              <a:solidFill>
                <a:srgbClr val="DCDCAA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sub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t0</a:t>
            </a:r>
          </a:p>
          <a:p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bnez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 loop</a:t>
            </a:r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025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object 46"/>
          <p:cNvSpPr txBox="1"/>
          <p:nvPr/>
        </p:nvSpPr>
        <p:spPr>
          <a:xfrm>
            <a:off x="7837367" y="6601294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381" name="object 3"/>
          <p:cNvSpPr/>
          <p:nvPr/>
        </p:nvSpPr>
        <p:spPr>
          <a:xfrm>
            <a:off x="1927035" y="1650157"/>
            <a:ext cx="4125910" cy="720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0856"/>
                </a:lnTo>
                <a:lnTo>
                  <a:pt x="10765" y="21600"/>
                </a:lnTo>
                <a:lnTo>
                  <a:pt x="21600" y="10856"/>
                </a:lnTo>
                <a:lnTo>
                  <a:pt x="21600" y="0"/>
                </a:lnTo>
                <a:close/>
              </a:path>
            </a:pathLst>
          </a:custGeom>
          <a:solidFill>
            <a:srgbClr val="9CB0D5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2" name="object 4"/>
          <p:cNvSpPr/>
          <p:nvPr/>
        </p:nvSpPr>
        <p:spPr>
          <a:xfrm>
            <a:off x="1927035" y="1650157"/>
            <a:ext cx="4125910" cy="720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0856"/>
                </a:lnTo>
                <a:lnTo>
                  <a:pt x="10765" y="21600"/>
                </a:lnTo>
                <a:lnTo>
                  <a:pt x="0" y="108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3" name="object 5"/>
          <p:cNvSpPr/>
          <p:nvPr/>
        </p:nvSpPr>
        <p:spPr>
          <a:xfrm>
            <a:off x="2158160" y="1692341"/>
            <a:ext cx="381103" cy="30297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4" name="object 6"/>
          <p:cNvSpPr/>
          <p:nvPr/>
        </p:nvSpPr>
        <p:spPr>
          <a:xfrm>
            <a:off x="2631738" y="1690518"/>
            <a:ext cx="381103" cy="304781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5" name="object 7"/>
          <p:cNvSpPr/>
          <p:nvPr/>
        </p:nvSpPr>
        <p:spPr>
          <a:xfrm>
            <a:off x="3105767" y="1691382"/>
            <a:ext cx="380198" cy="303555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6" name="object 8"/>
          <p:cNvSpPr/>
          <p:nvPr/>
        </p:nvSpPr>
        <p:spPr>
          <a:xfrm>
            <a:off x="3578893" y="1692341"/>
            <a:ext cx="381104" cy="30297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7" name="object 9"/>
          <p:cNvSpPr/>
          <p:nvPr/>
        </p:nvSpPr>
        <p:spPr>
          <a:xfrm>
            <a:off x="4052922" y="1691382"/>
            <a:ext cx="380198" cy="29991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8" name="object 10"/>
          <p:cNvSpPr/>
          <p:nvPr/>
        </p:nvSpPr>
        <p:spPr>
          <a:xfrm>
            <a:off x="4526500" y="1691382"/>
            <a:ext cx="380198" cy="29991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9" name="object 11"/>
          <p:cNvSpPr/>
          <p:nvPr/>
        </p:nvSpPr>
        <p:spPr>
          <a:xfrm>
            <a:off x="5000082" y="1691382"/>
            <a:ext cx="380198" cy="29991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0" name="object 12"/>
          <p:cNvSpPr/>
          <p:nvPr/>
        </p:nvSpPr>
        <p:spPr>
          <a:xfrm>
            <a:off x="5473662" y="1691382"/>
            <a:ext cx="380198" cy="29991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1" name="object 13"/>
          <p:cNvSpPr txBox="1"/>
          <p:nvPr/>
        </p:nvSpPr>
        <p:spPr>
          <a:xfrm>
            <a:off x="611448" y="712277"/>
            <a:ext cx="755917" cy="30777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350">
              <a:defRPr sz="3600" spc="60">
                <a:solidFill>
                  <a:srgbClr val="515151"/>
                </a:solidFill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sz="2000" spc="-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spc="-7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2" name="object 14"/>
          <p:cNvSpPr/>
          <p:nvPr/>
        </p:nvSpPr>
        <p:spPr>
          <a:xfrm>
            <a:off x="2616209" y="959792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3" name="object 15"/>
          <p:cNvSpPr/>
          <p:nvPr/>
        </p:nvSpPr>
        <p:spPr>
          <a:xfrm>
            <a:off x="263448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4" name="object 16"/>
          <p:cNvSpPr/>
          <p:nvPr/>
        </p:nvSpPr>
        <p:spPr>
          <a:xfrm>
            <a:off x="263448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5" name="object 17"/>
          <p:cNvSpPr/>
          <p:nvPr/>
        </p:nvSpPr>
        <p:spPr>
          <a:xfrm>
            <a:off x="3091188" y="959792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6" name="object 18"/>
          <p:cNvSpPr/>
          <p:nvPr/>
        </p:nvSpPr>
        <p:spPr>
          <a:xfrm>
            <a:off x="3109469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7" name="object 19"/>
          <p:cNvSpPr/>
          <p:nvPr/>
        </p:nvSpPr>
        <p:spPr>
          <a:xfrm>
            <a:off x="3109469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8" name="object 20"/>
          <p:cNvSpPr/>
          <p:nvPr/>
        </p:nvSpPr>
        <p:spPr>
          <a:xfrm>
            <a:off x="2141228" y="959792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9" name="object 21"/>
          <p:cNvSpPr/>
          <p:nvPr/>
        </p:nvSpPr>
        <p:spPr>
          <a:xfrm>
            <a:off x="215950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0" name="object 22"/>
          <p:cNvSpPr/>
          <p:nvPr/>
        </p:nvSpPr>
        <p:spPr>
          <a:xfrm>
            <a:off x="215950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1" name="object 23"/>
          <p:cNvSpPr/>
          <p:nvPr/>
        </p:nvSpPr>
        <p:spPr>
          <a:xfrm>
            <a:off x="3566168" y="959792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2" name="object 24"/>
          <p:cNvSpPr/>
          <p:nvPr/>
        </p:nvSpPr>
        <p:spPr>
          <a:xfrm>
            <a:off x="358444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3" name="object 25"/>
          <p:cNvSpPr/>
          <p:nvPr/>
        </p:nvSpPr>
        <p:spPr>
          <a:xfrm>
            <a:off x="358444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4" name="object 26"/>
          <p:cNvSpPr/>
          <p:nvPr/>
        </p:nvSpPr>
        <p:spPr>
          <a:xfrm>
            <a:off x="4516127" y="959792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5" name="object 27"/>
          <p:cNvSpPr/>
          <p:nvPr/>
        </p:nvSpPr>
        <p:spPr>
          <a:xfrm>
            <a:off x="453440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6" name="object 28"/>
          <p:cNvSpPr/>
          <p:nvPr/>
        </p:nvSpPr>
        <p:spPr>
          <a:xfrm>
            <a:off x="453440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7" name="object 29"/>
          <p:cNvSpPr/>
          <p:nvPr/>
        </p:nvSpPr>
        <p:spPr>
          <a:xfrm>
            <a:off x="4991107" y="959792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8" name="object 30"/>
          <p:cNvSpPr/>
          <p:nvPr/>
        </p:nvSpPr>
        <p:spPr>
          <a:xfrm>
            <a:off x="500938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9" name="object 31"/>
          <p:cNvSpPr/>
          <p:nvPr/>
        </p:nvSpPr>
        <p:spPr>
          <a:xfrm>
            <a:off x="500938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0" name="object 32"/>
          <p:cNvSpPr/>
          <p:nvPr/>
        </p:nvSpPr>
        <p:spPr>
          <a:xfrm>
            <a:off x="4041148" y="959792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1" name="object 33"/>
          <p:cNvSpPr/>
          <p:nvPr/>
        </p:nvSpPr>
        <p:spPr>
          <a:xfrm>
            <a:off x="405942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2" name="object 34"/>
          <p:cNvSpPr/>
          <p:nvPr/>
        </p:nvSpPr>
        <p:spPr>
          <a:xfrm>
            <a:off x="405942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3" name="object 35"/>
          <p:cNvSpPr/>
          <p:nvPr/>
        </p:nvSpPr>
        <p:spPr>
          <a:xfrm>
            <a:off x="5466087" y="959792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4" name="object 36"/>
          <p:cNvSpPr/>
          <p:nvPr/>
        </p:nvSpPr>
        <p:spPr>
          <a:xfrm>
            <a:off x="5484366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5" name="object 37"/>
          <p:cNvSpPr/>
          <p:nvPr/>
        </p:nvSpPr>
        <p:spPr>
          <a:xfrm>
            <a:off x="5484366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6" name="object 38"/>
          <p:cNvSpPr txBox="1"/>
          <p:nvPr/>
        </p:nvSpPr>
        <p:spPr>
          <a:xfrm>
            <a:off x="2070100" y="958850"/>
            <a:ext cx="3823653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1118" algn="ctr">
              <a:spcBef>
                <a:spcPts val="500"/>
              </a:spcBef>
              <a:tabLst>
                <a:tab pos="527050" algn="l"/>
                <a:tab pos="939800" algn="l"/>
                <a:tab pos="2838450" algn="l"/>
                <a:tab pos="3378200" algn="l"/>
              </a:tabLst>
              <a:defRPr sz="3400" spc="95"/>
            </a:pPr>
            <a:r>
              <a:rPr sz="1700"/>
              <a:t>1	2	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</a:t>
            </a:r>
            <a:r>
              <a:rPr sz="1700"/>
              <a:t>8</a:t>
            </a:r>
          </a:p>
          <a:p>
            <a:pPr algn="ctr">
              <a:spcBef>
                <a:spcPts val="450"/>
              </a:spcBef>
              <a:tabLst>
                <a:tab pos="533400" algn="l"/>
                <a:tab pos="1092200" algn="l"/>
                <a:tab pos="2997200" algn="l"/>
                <a:tab pos="3359150" algn="l"/>
              </a:tabLst>
              <a:defRPr sz="2800" spc="70"/>
            </a:pPr>
            <a:r>
              <a:rPr sz="1400"/>
              <a:t>ALU</a:t>
            </a:r>
            <a:r>
              <a:rPr sz="1400" spc="-28"/>
              <a:t> </a:t>
            </a:r>
            <a:r>
              <a:rPr sz="1400" spc="40"/>
              <a:t>1	</a:t>
            </a:r>
            <a:r>
              <a:rPr sz="1400"/>
              <a:t>ALU</a:t>
            </a:r>
            <a:r>
              <a:rPr sz="1400" spc="-25"/>
              <a:t> </a:t>
            </a:r>
            <a:r>
              <a:rPr sz="1400" spc="40"/>
              <a:t>2	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</a:t>
            </a:r>
            <a:r>
              <a:rPr sz="1400"/>
              <a:t>ALU</a:t>
            </a:r>
            <a:r>
              <a:rPr sz="1400" spc="-63"/>
              <a:t> </a:t>
            </a:r>
            <a:r>
              <a:rPr sz="1400" spc="40"/>
              <a:t>8</a:t>
            </a:r>
          </a:p>
        </p:txBody>
      </p:sp>
      <p:sp>
        <p:nvSpPr>
          <p:cNvPr id="417" name="object 39"/>
          <p:cNvSpPr/>
          <p:nvPr/>
        </p:nvSpPr>
        <p:spPr>
          <a:xfrm flipH="1">
            <a:off x="1930398" y="1991700"/>
            <a:ext cx="4131947" cy="416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9" name="object 42"/>
          <p:cNvSpPr/>
          <p:nvPr/>
        </p:nvSpPr>
        <p:spPr>
          <a:xfrm>
            <a:off x="6217297" y="1654030"/>
            <a:ext cx="2825751" cy="45021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20" name="object 43"/>
          <p:cNvSpPr/>
          <p:nvPr/>
        </p:nvSpPr>
        <p:spPr>
          <a:xfrm>
            <a:off x="6235576" y="1672310"/>
            <a:ext cx="2762253" cy="44386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21" name="object 44"/>
          <p:cNvSpPr txBox="1"/>
          <p:nvPr/>
        </p:nvSpPr>
        <p:spPr>
          <a:xfrm>
            <a:off x="6235576" y="1672310"/>
            <a:ext cx="2762251" cy="4078039"/>
          </a:xfrm>
          <a:prstGeom prst="rect">
            <a:avLst/>
          </a:prstGeom>
          <a:ln w="25400">
            <a:solidFill>
              <a:srgbClr val="C0C0C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0">
              <a:spcBef>
                <a:spcPts val="250"/>
              </a:spcBef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&lt;unconditional</a:t>
            </a:r>
            <a:r>
              <a:rPr sz="1400" spc="-8" dirty="0"/>
              <a:t> </a:t>
            </a:r>
            <a:r>
              <a:rPr sz="1400" dirty="0"/>
              <a:t>code&gt;</a:t>
            </a:r>
          </a:p>
          <a:p>
            <a:pPr marR="1132840" indent="158750">
              <a:lnSpc>
                <a:spcPts val="3150"/>
              </a:lnSpc>
              <a:spcBef>
                <a:spcPts val="2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float x =</a:t>
            </a:r>
            <a:r>
              <a:rPr sz="1400" spc="-50" dirty="0"/>
              <a:t> </a:t>
            </a:r>
            <a:r>
              <a:rPr sz="1400" dirty="0"/>
              <a:t>A[</a:t>
            </a:r>
            <a:r>
              <a:rPr sz="1400" dirty="0" err="1"/>
              <a:t>i</a:t>
            </a:r>
            <a:r>
              <a:rPr sz="1400" dirty="0"/>
              <a:t>];  if (x &gt; 0)</a:t>
            </a:r>
            <a:r>
              <a:rPr sz="1400" spc="-30" dirty="0"/>
              <a:t> </a:t>
            </a:r>
            <a:r>
              <a:rPr sz="1400" dirty="0"/>
              <a:t>{</a:t>
            </a:r>
          </a:p>
          <a:p>
            <a:pPr indent="387350">
              <a:spcBef>
                <a:spcPts val="5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float </a:t>
            </a:r>
            <a:r>
              <a:rPr sz="1400" dirty="0" err="1"/>
              <a:t>tmp</a:t>
            </a:r>
            <a:r>
              <a:rPr sz="1400" dirty="0"/>
              <a:t> =</a:t>
            </a:r>
            <a:r>
              <a:rPr sz="1400" spc="-35" dirty="0"/>
              <a:t> </a:t>
            </a:r>
            <a:r>
              <a:rPr sz="1400" dirty="0"/>
              <a:t>exp(x,5.f);</a:t>
            </a:r>
          </a:p>
          <a:p>
            <a:pPr indent="387350">
              <a:spcBef>
                <a:spcPts val="11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 err="1"/>
              <a:t>tmp</a:t>
            </a:r>
            <a:r>
              <a:rPr sz="1400" dirty="0"/>
              <a:t> *=</a:t>
            </a:r>
            <a:r>
              <a:rPr sz="1400" spc="-13" dirty="0"/>
              <a:t> </a:t>
            </a:r>
            <a:r>
              <a:rPr sz="1400" dirty="0"/>
              <a:t>kMyConst1;</a:t>
            </a:r>
          </a:p>
          <a:p>
            <a:pPr marR="27622" algn="ctr">
              <a:spcBef>
                <a:spcPts val="11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x = </a:t>
            </a:r>
            <a:r>
              <a:rPr sz="1400" dirty="0" err="1"/>
              <a:t>tmp</a:t>
            </a:r>
            <a:r>
              <a:rPr sz="1400" dirty="0"/>
              <a:t> +</a:t>
            </a:r>
            <a:r>
              <a:rPr sz="1400" spc="-28" dirty="0"/>
              <a:t> </a:t>
            </a:r>
            <a:r>
              <a:rPr sz="1400" dirty="0"/>
              <a:t>kMyConst2;</a:t>
            </a:r>
          </a:p>
          <a:p>
            <a:pPr marR="1721802" algn="ctr">
              <a:spcBef>
                <a:spcPts val="2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} else</a:t>
            </a:r>
            <a:r>
              <a:rPr sz="1400" spc="-33" dirty="0"/>
              <a:t> </a:t>
            </a:r>
            <a:r>
              <a:rPr sz="1400" dirty="0"/>
              <a:t>{</a:t>
            </a:r>
          </a:p>
          <a:p>
            <a:pPr indent="163830" algn="ctr">
              <a:spcBef>
                <a:spcPts val="1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float </a:t>
            </a:r>
            <a:r>
              <a:rPr sz="1400" dirty="0" err="1"/>
              <a:t>tmp</a:t>
            </a:r>
            <a:r>
              <a:rPr sz="1400" dirty="0"/>
              <a:t> =</a:t>
            </a:r>
            <a:r>
              <a:rPr sz="1400" spc="-30" dirty="0"/>
              <a:t> </a:t>
            </a:r>
            <a:r>
              <a:rPr sz="1400" dirty="0"/>
              <a:t>kMyConst1;</a:t>
            </a:r>
          </a:p>
          <a:p>
            <a:pPr indent="387350">
              <a:spcBef>
                <a:spcPts val="11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x = 2.f *</a:t>
            </a:r>
            <a:r>
              <a:rPr sz="1400" spc="-15" dirty="0"/>
              <a:t> </a:t>
            </a:r>
            <a:r>
              <a:rPr sz="1400" dirty="0" err="1"/>
              <a:t>tmp</a:t>
            </a:r>
            <a:r>
              <a:rPr sz="1400" dirty="0"/>
              <a:t>;</a:t>
            </a:r>
          </a:p>
          <a:p>
            <a:pPr indent="114300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}</a:t>
            </a:r>
          </a:p>
          <a:p>
            <a:pPr>
              <a:defRPr sz="2200" spc="-133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 dirty="0"/>
          </a:p>
          <a:p>
            <a:pPr marR="67310" algn="ctr"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&lt;resume unconditional</a:t>
            </a:r>
            <a:r>
              <a:rPr sz="1400" spc="-45" dirty="0"/>
              <a:t> </a:t>
            </a:r>
            <a:r>
              <a:rPr sz="1400" dirty="0"/>
              <a:t>code&gt;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 indent="101600">
              <a:spcBef>
                <a:spcPts val="9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result[</a:t>
            </a:r>
            <a:r>
              <a:rPr sz="1400" dirty="0" err="1"/>
              <a:t>i</a:t>
            </a:r>
            <a:r>
              <a:rPr sz="1400" dirty="0"/>
              <a:t>] =</a:t>
            </a:r>
            <a:r>
              <a:rPr sz="1400" spc="-8" dirty="0"/>
              <a:t> </a:t>
            </a:r>
            <a:r>
              <a:rPr sz="1400" dirty="0"/>
              <a:t>x;</a:t>
            </a:r>
          </a:p>
        </p:txBody>
      </p:sp>
      <p:sp>
        <p:nvSpPr>
          <p:cNvPr id="422" name="object 45"/>
          <p:cNvSpPr txBox="1"/>
          <p:nvPr/>
        </p:nvSpPr>
        <p:spPr>
          <a:xfrm>
            <a:off x="6356350" y="948690"/>
            <a:ext cx="2328546" cy="333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540" indent="6350">
              <a:lnSpc>
                <a:spcPct val="102298"/>
              </a:lnSpc>
              <a:defRPr sz="2200" spc="-185">
                <a:solidFill>
                  <a:srgbClr val="515151"/>
                </a:solidFill>
              </a:defRPr>
            </a:pPr>
            <a:r>
              <a:rPr sz="1100" dirty="0"/>
              <a:t>(assume </a:t>
            </a:r>
            <a:r>
              <a:rPr sz="1100" spc="-60" dirty="0"/>
              <a:t>logic </a:t>
            </a:r>
            <a:r>
              <a:rPr sz="1100" spc="-98" dirty="0"/>
              <a:t>below </a:t>
            </a:r>
            <a:r>
              <a:rPr sz="1100" spc="-55" dirty="0"/>
              <a:t>is </a:t>
            </a:r>
            <a:r>
              <a:rPr sz="1100" spc="-82" dirty="0"/>
              <a:t>to </a:t>
            </a:r>
            <a:r>
              <a:rPr sz="1100" spc="-98" dirty="0"/>
              <a:t>be </a:t>
            </a:r>
            <a:r>
              <a:rPr sz="1100" spc="-90" dirty="0"/>
              <a:t>executed </a:t>
            </a:r>
            <a:r>
              <a:rPr sz="1100" spc="-78" dirty="0"/>
              <a:t>for </a:t>
            </a:r>
            <a:r>
              <a:rPr sz="1100" dirty="0"/>
              <a:t>each  </a:t>
            </a:r>
            <a:r>
              <a:rPr sz="1100" spc="-82" dirty="0"/>
              <a:t>element </a:t>
            </a:r>
            <a:r>
              <a:rPr sz="1100" spc="-57" dirty="0"/>
              <a:t>in </a:t>
            </a:r>
            <a:r>
              <a:rPr sz="1100" spc="-70" dirty="0"/>
              <a:t>input </a:t>
            </a:r>
            <a:r>
              <a:rPr sz="1100" spc="-82" dirty="0"/>
              <a:t>array </a:t>
            </a:r>
            <a:r>
              <a:rPr sz="1100" spc="-150" dirty="0"/>
              <a:t>‘A’, </a:t>
            </a:r>
            <a:r>
              <a:rPr sz="1100" spc="-82" dirty="0"/>
              <a:t>producing output </a:t>
            </a:r>
            <a:r>
              <a:rPr sz="1100" spc="-70" dirty="0"/>
              <a:t>into  </a:t>
            </a:r>
            <a:r>
              <a:rPr sz="1100" spc="-75" dirty="0"/>
              <a:t>the </a:t>
            </a:r>
            <a:r>
              <a:rPr sz="1100" spc="-82" dirty="0"/>
              <a:t>array</a:t>
            </a:r>
            <a:r>
              <a:rPr sz="1100" spc="-115" dirty="0"/>
              <a:t> </a:t>
            </a:r>
            <a:r>
              <a:rPr sz="1100" spc="-68" dirty="0"/>
              <a:t>‘result’)</a:t>
            </a:r>
          </a:p>
        </p:txBody>
      </p:sp>
      <p:sp>
        <p:nvSpPr>
          <p:cNvPr id="423" name="Line"/>
          <p:cNvSpPr/>
          <p:nvPr/>
        </p:nvSpPr>
        <p:spPr>
          <a:xfrm flipV="1">
            <a:off x="861562" y="978071"/>
            <a:ext cx="7190" cy="3796230"/>
          </a:xfrm>
          <a:prstGeom prst="line">
            <a:avLst/>
          </a:prstGeom>
          <a:ln w="25400">
            <a:solidFill>
              <a:schemeClr val="accent1"/>
            </a:solidFill>
            <a:headEnd type="stealth" w="lg" len="lg"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8F9EE8-C660-034D-BADB-1E462244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75" y="243925"/>
            <a:ext cx="7080250" cy="652781"/>
          </a:xfrm>
        </p:spPr>
        <p:txBody>
          <a:bodyPr/>
          <a:lstStyle/>
          <a:p>
            <a:r>
              <a:rPr lang="en-US" dirty="0"/>
              <a:t>What about  conditional branches?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object 57"/>
          <p:cNvSpPr txBox="1"/>
          <p:nvPr/>
        </p:nvSpPr>
        <p:spPr>
          <a:xfrm>
            <a:off x="7837367" y="6601294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428" name="object 4"/>
          <p:cNvSpPr/>
          <p:nvPr/>
        </p:nvSpPr>
        <p:spPr>
          <a:xfrm>
            <a:off x="2616209" y="959792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29" name="object 5"/>
          <p:cNvSpPr/>
          <p:nvPr/>
        </p:nvSpPr>
        <p:spPr>
          <a:xfrm>
            <a:off x="263448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0" name="object 6"/>
          <p:cNvSpPr/>
          <p:nvPr/>
        </p:nvSpPr>
        <p:spPr>
          <a:xfrm>
            <a:off x="263448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1" name="object 7"/>
          <p:cNvSpPr/>
          <p:nvPr/>
        </p:nvSpPr>
        <p:spPr>
          <a:xfrm>
            <a:off x="3091188" y="959792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2" name="object 8"/>
          <p:cNvSpPr/>
          <p:nvPr/>
        </p:nvSpPr>
        <p:spPr>
          <a:xfrm>
            <a:off x="3109469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3" name="object 9"/>
          <p:cNvSpPr/>
          <p:nvPr/>
        </p:nvSpPr>
        <p:spPr>
          <a:xfrm>
            <a:off x="3109469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4" name="object 10"/>
          <p:cNvSpPr/>
          <p:nvPr/>
        </p:nvSpPr>
        <p:spPr>
          <a:xfrm>
            <a:off x="2141228" y="959792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5" name="object 11"/>
          <p:cNvSpPr/>
          <p:nvPr/>
        </p:nvSpPr>
        <p:spPr>
          <a:xfrm>
            <a:off x="215950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6" name="object 12"/>
          <p:cNvSpPr/>
          <p:nvPr/>
        </p:nvSpPr>
        <p:spPr>
          <a:xfrm>
            <a:off x="215950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7" name="object 13"/>
          <p:cNvSpPr/>
          <p:nvPr/>
        </p:nvSpPr>
        <p:spPr>
          <a:xfrm>
            <a:off x="3566168" y="959792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8" name="object 14"/>
          <p:cNvSpPr/>
          <p:nvPr/>
        </p:nvSpPr>
        <p:spPr>
          <a:xfrm>
            <a:off x="358444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9" name="object 15"/>
          <p:cNvSpPr/>
          <p:nvPr/>
        </p:nvSpPr>
        <p:spPr>
          <a:xfrm>
            <a:off x="358444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0" name="object 16"/>
          <p:cNvSpPr/>
          <p:nvPr/>
        </p:nvSpPr>
        <p:spPr>
          <a:xfrm>
            <a:off x="4516127" y="959792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1" name="object 17"/>
          <p:cNvSpPr/>
          <p:nvPr/>
        </p:nvSpPr>
        <p:spPr>
          <a:xfrm>
            <a:off x="453440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2" name="object 18"/>
          <p:cNvSpPr/>
          <p:nvPr/>
        </p:nvSpPr>
        <p:spPr>
          <a:xfrm>
            <a:off x="453440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3" name="object 19"/>
          <p:cNvSpPr/>
          <p:nvPr/>
        </p:nvSpPr>
        <p:spPr>
          <a:xfrm>
            <a:off x="4991107" y="959792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4" name="object 20"/>
          <p:cNvSpPr/>
          <p:nvPr/>
        </p:nvSpPr>
        <p:spPr>
          <a:xfrm>
            <a:off x="500938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5" name="object 21"/>
          <p:cNvSpPr/>
          <p:nvPr/>
        </p:nvSpPr>
        <p:spPr>
          <a:xfrm>
            <a:off x="500938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6" name="object 22"/>
          <p:cNvSpPr/>
          <p:nvPr/>
        </p:nvSpPr>
        <p:spPr>
          <a:xfrm>
            <a:off x="4041148" y="959792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7" name="object 23"/>
          <p:cNvSpPr/>
          <p:nvPr/>
        </p:nvSpPr>
        <p:spPr>
          <a:xfrm>
            <a:off x="405942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8" name="object 24"/>
          <p:cNvSpPr/>
          <p:nvPr/>
        </p:nvSpPr>
        <p:spPr>
          <a:xfrm>
            <a:off x="405942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9" name="object 25"/>
          <p:cNvSpPr/>
          <p:nvPr/>
        </p:nvSpPr>
        <p:spPr>
          <a:xfrm>
            <a:off x="5466087" y="959792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0" name="object 26"/>
          <p:cNvSpPr/>
          <p:nvPr/>
        </p:nvSpPr>
        <p:spPr>
          <a:xfrm>
            <a:off x="5484366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1" name="object 27"/>
          <p:cNvSpPr/>
          <p:nvPr/>
        </p:nvSpPr>
        <p:spPr>
          <a:xfrm>
            <a:off x="5484366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2" name="object 28"/>
          <p:cNvSpPr txBox="1"/>
          <p:nvPr/>
        </p:nvSpPr>
        <p:spPr>
          <a:xfrm>
            <a:off x="2070100" y="958850"/>
            <a:ext cx="3823653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1118" algn="ctr">
              <a:spcBef>
                <a:spcPts val="500"/>
              </a:spcBef>
              <a:tabLst>
                <a:tab pos="527050" algn="l"/>
                <a:tab pos="939800" algn="l"/>
                <a:tab pos="2838450" algn="l"/>
                <a:tab pos="3378200" algn="l"/>
              </a:tabLst>
              <a:defRPr sz="3400" spc="95"/>
            </a:pPr>
            <a:r>
              <a:rPr sz="1700"/>
              <a:t>1	2	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</a:t>
            </a:r>
            <a:r>
              <a:rPr sz="1700"/>
              <a:t>8</a:t>
            </a:r>
          </a:p>
          <a:p>
            <a:pPr algn="ctr">
              <a:spcBef>
                <a:spcPts val="450"/>
              </a:spcBef>
              <a:tabLst>
                <a:tab pos="533400" algn="l"/>
                <a:tab pos="1092200" algn="l"/>
                <a:tab pos="2997200" algn="l"/>
                <a:tab pos="3359150" algn="l"/>
              </a:tabLst>
              <a:defRPr sz="2800" spc="70"/>
            </a:pPr>
            <a:r>
              <a:rPr sz="1400"/>
              <a:t>ALU</a:t>
            </a:r>
            <a:r>
              <a:rPr sz="1400" spc="-28"/>
              <a:t> </a:t>
            </a:r>
            <a:r>
              <a:rPr sz="1400" spc="40"/>
              <a:t>1	</a:t>
            </a:r>
            <a:r>
              <a:rPr sz="1400"/>
              <a:t>ALU</a:t>
            </a:r>
            <a:r>
              <a:rPr sz="1400" spc="-25"/>
              <a:t> </a:t>
            </a:r>
            <a:r>
              <a:rPr sz="1400" spc="40"/>
              <a:t>2	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</a:t>
            </a:r>
            <a:r>
              <a:rPr sz="1400"/>
              <a:t>ALU</a:t>
            </a:r>
            <a:r>
              <a:rPr sz="1400" spc="-63"/>
              <a:t> </a:t>
            </a:r>
            <a:r>
              <a:rPr sz="1400" spc="40"/>
              <a:t>8</a:t>
            </a:r>
          </a:p>
        </p:txBody>
      </p:sp>
      <p:sp>
        <p:nvSpPr>
          <p:cNvPr id="453" name="object 30"/>
          <p:cNvSpPr/>
          <p:nvPr/>
        </p:nvSpPr>
        <p:spPr>
          <a:xfrm>
            <a:off x="745490" y="5816784"/>
            <a:ext cx="198121" cy="19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06060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4" name="object 31"/>
          <p:cNvSpPr/>
          <p:nvPr/>
        </p:nvSpPr>
        <p:spPr>
          <a:xfrm>
            <a:off x="6217297" y="1654030"/>
            <a:ext cx="2825751" cy="45021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5" name="object 32"/>
          <p:cNvSpPr/>
          <p:nvPr/>
        </p:nvSpPr>
        <p:spPr>
          <a:xfrm>
            <a:off x="6235576" y="1672310"/>
            <a:ext cx="2762253" cy="44386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6" name="object 33"/>
          <p:cNvSpPr/>
          <p:nvPr/>
        </p:nvSpPr>
        <p:spPr>
          <a:xfrm>
            <a:off x="1939735" y="1675557"/>
            <a:ext cx="4125910" cy="1520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6511"/>
                </a:lnTo>
                <a:lnTo>
                  <a:pt x="10765" y="21600"/>
                </a:lnTo>
                <a:lnTo>
                  <a:pt x="21600" y="16511"/>
                </a:lnTo>
                <a:lnTo>
                  <a:pt x="21600" y="0"/>
                </a:lnTo>
                <a:close/>
              </a:path>
            </a:pathLst>
          </a:custGeom>
          <a:solidFill>
            <a:srgbClr val="9CB0D5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7" name="object 34"/>
          <p:cNvSpPr/>
          <p:nvPr/>
        </p:nvSpPr>
        <p:spPr>
          <a:xfrm>
            <a:off x="1939735" y="1675557"/>
            <a:ext cx="4125910" cy="1520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6511"/>
                </a:lnTo>
                <a:lnTo>
                  <a:pt x="10765" y="21600"/>
                </a:lnTo>
                <a:lnTo>
                  <a:pt x="0" y="1651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8" name="object 35"/>
          <p:cNvSpPr/>
          <p:nvPr/>
        </p:nvSpPr>
        <p:spPr>
          <a:xfrm>
            <a:off x="2171360" y="1722337"/>
            <a:ext cx="381001" cy="1066801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9" name="object 36"/>
          <p:cNvSpPr/>
          <p:nvPr/>
        </p:nvSpPr>
        <p:spPr>
          <a:xfrm>
            <a:off x="2644809" y="1715918"/>
            <a:ext cx="381001" cy="1073151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0" name="object 37"/>
          <p:cNvSpPr/>
          <p:nvPr/>
        </p:nvSpPr>
        <p:spPr>
          <a:xfrm>
            <a:off x="3118710" y="1718962"/>
            <a:ext cx="380095" cy="1068838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1" name="object 38"/>
          <p:cNvSpPr/>
          <p:nvPr/>
        </p:nvSpPr>
        <p:spPr>
          <a:xfrm>
            <a:off x="3591709" y="1722337"/>
            <a:ext cx="381001" cy="1066801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2" name="object 39"/>
          <p:cNvSpPr/>
          <p:nvPr/>
        </p:nvSpPr>
        <p:spPr>
          <a:xfrm>
            <a:off x="4065609" y="1718962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3" name="object 40"/>
          <p:cNvSpPr/>
          <p:nvPr/>
        </p:nvSpPr>
        <p:spPr>
          <a:xfrm>
            <a:off x="4539059" y="1718962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4" name="object 41"/>
          <p:cNvSpPr/>
          <p:nvPr/>
        </p:nvSpPr>
        <p:spPr>
          <a:xfrm>
            <a:off x="5012513" y="1718962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5" name="object 42"/>
          <p:cNvSpPr/>
          <p:nvPr/>
        </p:nvSpPr>
        <p:spPr>
          <a:xfrm>
            <a:off x="5485966" y="1718962"/>
            <a:ext cx="380096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6" name="object 43"/>
          <p:cNvSpPr/>
          <p:nvPr/>
        </p:nvSpPr>
        <p:spPr>
          <a:xfrm flipH="1">
            <a:off x="1949445" y="2787785"/>
            <a:ext cx="4125599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7" name="object 44"/>
          <p:cNvSpPr/>
          <p:nvPr/>
        </p:nvSpPr>
        <p:spPr>
          <a:xfrm flipH="1">
            <a:off x="1943098" y="2017100"/>
            <a:ext cx="4131947" cy="416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8" name="object 45"/>
          <p:cNvSpPr/>
          <p:nvPr/>
        </p:nvSpPr>
        <p:spPr>
          <a:xfrm flipH="1">
            <a:off x="1955171" y="2402443"/>
            <a:ext cx="4119874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9" name="object 46"/>
          <p:cNvSpPr/>
          <p:nvPr/>
        </p:nvSpPr>
        <p:spPr>
          <a:xfrm>
            <a:off x="2292350" y="2476500"/>
            <a:ext cx="190500" cy="228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0" name="object 47"/>
          <p:cNvSpPr/>
          <p:nvPr/>
        </p:nvSpPr>
        <p:spPr>
          <a:xfrm>
            <a:off x="2743200" y="2476500"/>
            <a:ext cx="190500" cy="228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1" name="object 48"/>
          <p:cNvSpPr/>
          <p:nvPr/>
        </p:nvSpPr>
        <p:spPr>
          <a:xfrm>
            <a:off x="3708400" y="2476500"/>
            <a:ext cx="190500" cy="228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2" name="object 49"/>
          <p:cNvSpPr/>
          <p:nvPr/>
        </p:nvSpPr>
        <p:spPr>
          <a:xfrm>
            <a:off x="4178300" y="2476500"/>
            <a:ext cx="165100" cy="228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3" name="object 50"/>
          <p:cNvSpPr/>
          <p:nvPr/>
        </p:nvSpPr>
        <p:spPr>
          <a:xfrm>
            <a:off x="4667250" y="2476500"/>
            <a:ext cx="165100" cy="228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4" name="object 51"/>
          <p:cNvSpPr/>
          <p:nvPr/>
        </p:nvSpPr>
        <p:spPr>
          <a:xfrm>
            <a:off x="3244850" y="2476500"/>
            <a:ext cx="165100" cy="228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5" name="object 52"/>
          <p:cNvSpPr/>
          <p:nvPr/>
        </p:nvSpPr>
        <p:spPr>
          <a:xfrm>
            <a:off x="5124450" y="2476500"/>
            <a:ext cx="165100" cy="228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6" name="object 53"/>
          <p:cNvSpPr/>
          <p:nvPr/>
        </p:nvSpPr>
        <p:spPr>
          <a:xfrm>
            <a:off x="5607050" y="2476500"/>
            <a:ext cx="165100" cy="228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7" name="object 54"/>
          <p:cNvSpPr txBox="1"/>
          <p:nvPr/>
        </p:nvSpPr>
        <p:spPr>
          <a:xfrm>
            <a:off x="2292350" y="2393950"/>
            <a:ext cx="346202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tabLst>
                <a:tab pos="450850" algn="l"/>
                <a:tab pos="939800" algn="l"/>
                <a:tab pos="1416050" algn="l"/>
                <a:tab pos="1873250" algn="l"/>
                <a:tab pos="2362200" algn="l"/>
                <a:tab pos="2819400" algn="l"/>
                <a:tab pos="3302000" algn="l"/>
              </a:tabLst>
              <a:defRPr sz="4400" spc="229">
                <a:solidFill>
                  <a:srgbClr val="EDB427"/>
                </a:solidFill>
              </a:defRPr>
            </a:pPr>
            <a:r>
              <a:rPr sz="2200"/>
              <a:t>T	T	</a:t>
            </a:r>
            <a:r>
              <a:rPr sz="2200" spc="148">
                <a:solidFill>
                  <a:srgbClr val="D5DFF8"/>
                </a:solidFill>
              </a:rPr>
              <a:t>F	</a:t>
            </a:r>
            <a:r>
              <a:rPr sz="2200"/>
              <a:t>T	</a:t>
            </a:r>
            <a:r>
              <a:rPr sz="2200" spc="148">
                <a:solidFill>
                  <a:srgbClr val="D5DFF8"/>
                </a:solidFill>
              </a:rPr>
              <a:t>F	F	F	F</a:t>
            </a:r>
          </a:p>
        </p:txBody>
      </p:sp>
      <p:sp>
        <p:nvSpPr>
          <p:cNvPr id="478" name="object 55"/>
          <p:cNvSpPr txBox="1"/>
          <p:nvPr/>
        </p:nvSpPr>
        <p:spPr>
          <a:xfrm>
            <a:off x="6235576" y="1672310"/>
            <a:ext cx="2762251" cy="4078039"/>
          </a:xfrm>
          <a:prstGeom prst="rect">
            <a:avLst/>
          </a:prstGeom>
          <a:ln w="25400">
            <a:solidFill>
              <a:srgbClr val="C0C0C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0">
              <a:spcBef>
                <a:spcPts val="250"/>
              </a:spcBef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&lt;unconditional</a:t>
            </a:r>
            <a:r>
              <a:rPr sz="1400" spc="-8"/>
              <a:t> </a:t>
            </a:r>
            <a:r>
              <a:rPr sz="1400"/>
              <a:t>code&gt;</a:t>
            </a:r>
          </a:p>
          <a:p>
            <a:pPr marR="1132840" indent="158750">
              <a:lnSpc>
                <a:spcPts val="3150"/>
              </a:lnSpc>
              <a:spcBef>
                <a:spcPts val="2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x =</a:t>
            </a:r>
            <a:r>
              <a:rPr sz="1400" spc="-50"/>
              <a:t> </a:t>
            </a:r>
            <a:r>
              <a:rPr sz="1400"/>
              <a:t>A[i];  if (x &gt; 0)</a:t>
            </a:r>
            <a:r>
              <a:rPr sz="1400" spc="-30"/>
              <a:t> </a:t>
            </a:r>
            <a:r>
              <a:rPr sz="1400"/>
              <a:t>{</a:t>
            </a:r>
          </a:p>
          <a:p>
            <a:pPr indent="387350">
              <a:spcBef>
                <a:spcPts val="5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tmp =</a:t>
            </a:r>
            <a:r>
              <a:rPr sz="1400" spc="-35"/>
              <a:t> </a:t>
            </a:r>
            <a:r>
              <a:rPr sz="1400"/>
              <a:t>exp(x,5.f);</a:t>
            </a:r>
          </a:p>
          <a:p>
            <a:pPr indent="387350">
              <a:spcBef>
                <a:spcPts val="11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tmp *=</a:t>
            </a:r>
            <a:r>
              <a:rPr sz="1400" spc="-13"/>
              <a:t> </a:t>
            </a:r>
            <a:r>
              <a:rPr sz="1400"/>
              <a:t>kMyConst1;</a:t>
            </a:r>
          </a:p>
          <a:p>
            <a:pPr marR="27622" algn="ctr">
              <a:spcBef>
                <a:spcPts val="11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x = tmp +</a:t>
            </a:r>
            <a:r>
              <a:rPr sz="1400" spc="-28"/>
              <a:t> </a:t>
            </a:r>
            <a:r>
              <a:rPr sz="1400"/>
              <a:t>kMyConst2;</a:t>
            </a:r>
          </a:p>
          <a:p>
            <a:pPr marR="1721802" algn="ctr">
              <a:spcBef>
                <a:spcPts val="2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} else</a:t>
            </a:r>
            <a:r>
              <a:rPr sz="1400" spc="-33"/>
              <a:t> </a:t>
            </a:r>
            <a:r>
              <a:rPr sz="1400"/>
              <a:t>{</a:t>
            </a:r>
          </a:p>
          <a:p>
            <a:pPr indent="163830" algn="ctr">
              <a:spcBef>
                <a:spcPts val="1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tmp =</a:t>
            </a:r>
            <a:r>
              <a:rPr sz="1400" spc="-30"/>
              <a:t> </a:t>
            </a:r>
            <a:r>
              <a:rPr sz="1400"/>
              <a:t>kMyConst1;</a:t>
            </a:r>
          </a:p>
          <a:p>
            <a:pPr indent="387350">
              <a:spcBef>
                <a:spcPts val="11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x = 2.f *</a:t>
            </a:r>
            <a:r>
              <a:rPr sz="1400" spc="-15"/>
              <a:t> </a:t>
            </a:r>
            <a:r>
              <a:rPr sz="1400"/>
              <a:t>tmp;</a:t>
            </a:r>
          </a:p>
          <a:p>
            <a:pPr indent="114300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}</a:t>
            </a:r>
          </a:p>
          <a:p>
            <a:pPr>
              <a:defRPr sz="2200" spc="-133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/>
          </a:p>
          <a:p>
            <a:pPr marR="67310" algn="ctr"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&lt;resume unconditional</a:t>
            </a:r>
            <a:r>
              <a:rPr sz="1400" spc="-45"/>
              <a:t> </a:t>
            </a:r>
            <a:r>
              <a:rPr sz="1400"/>
              <a:t>code&gt;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 indent="101600">
              <a:spcBef>
                <a:spcPts val="9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result[i] =</a:t>
            </a:r>
            <a:r>
              <a:rPr sz="1400" spc="-8"/>
              <a:t> </a:t>
            </a:r>
            <a:r>
              <a:rPr sz="1400"/>
              <a:t>x;</a:t>
            </a:r>
          </a:p>
        </p:txBody>
      </p:sp>
      <p:sp>
        <p:nvSpPr>
          <p:cNvPr id="479" name="object 56"/>
          <p:cNvSpPr txBox="1"/>
          <p:nvPr/>
        </p:nvSpPr>
        <p:spPr>
          <a:xfrm>
            <a:off x="6356350" y="948690"/>
            <a:ext cx="2328546" cy="333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540" indent="6350">
              <a:lnSpc>
                <a:spcPct val="102298"/>
              </a:lnSpc>
              <a:defRPr sz="2200" spc="-185">
                <a:solidFill>
                  <a:srgbClr val="515151"/>
                </a:solidFill>
              </a:defRPr>
            </a:pPr>
            <a:r>
              <a:rPr sz="1100"/>
              <a:t>(assume </a:t>
            </a:r>
            <a:r>
              <a:rPr sz="1100" spc="-60"/>
              <a:t>logic </a:t>
            </a:r>
            <a:r>
              <a:rPr sz="1100" spc="-98"/>
              <a:t>below </a:t>
            </a:r>
            <a:r>
              <a:rPr sz="1100" spc="-55"/>
              <a:t>is </a:t>
            </a:r>
            <a:r>
              <a:rPr sz="1100" spc="-82"/>
              <a:t>to </a:t>
            </a:r>
            <a:r>
              <a:rPr sz="1100" spc="-98"/>
              <a:t>be </a:t>
            </a:r>
            <a:r>
              <a:rPr sz="1100" spc="-90"/>
              <a:t>executed </a:t>
            </a:r>
            <a:r>
              <a:rPr sz="1100" spc="-78"/>
              <a:t>for </a:t>
            </a:r>
            <a:r>
              <a:rPr sz="1100"/>
              <a:t>each  </a:t>
            </a:r>
            <a:r>
              <a:rPr sz="1100" spc="-82"/>
              <a:t>element </a:t>
            </a:r>
            <a:r>
              <a:rPr sz="1100" spc="-57"/>
              <a:t>in </a:t>
            </a:r>
            <a:r>
              <a:rPr sz="1100" spc="-70"/>
              <a:t>input </a:t>
            </a:r>
            <a:r>
              <a:rPr sz="1100" spc="-82"/>
              <a:t>array </a:t>
            </a:r>
            <a:r>
              <a:rPr sz="1100" spc="-150"/>
              <a:t>‘A’, </a:t>
            </a:r>
            <a:r>
              <a:rPr sz="1100" spc="-82"/>
              <a:t>producing output </a:t>
            </a:r>
            <a:r>
              <a:rPr sz="1100" spc="-70"/>
              <a:t>into  </a:t>
            </a:r>
            <a:r>
              <a:rPr sz="1100" spc="-75"/>
              <a:t>the </a:t>
            </a:r>
            <a:r>
              <a:rPr sz="1100" spc="-82"/>
              <a:t>array</a:t>
            </a:r>
            <a:r>
              <a:rPr sz="1100" spc="-115"/>
              <a:t> </a:t>
            </a:r>
            <a:r>
              <a:rPr sz="1100" spc="-68"/>
              <a:t>‘result’)</a:t>
            </a:r>
          </a:p>
        </p:txBody>
      </p:sp>
      <p:sp>
        <p:nvSpPr>
          <p:cNvPr id="60" name="Title 2">
            <a:extLst>
              <a:ext uri="{FF2B5EF4-FFF2-40B4-BE49-F238E27FC236}">
                <a16:creationId xmlns:a16="http://schemas.microsoft.com/office/drawing/2014/main" id="{4B29731B-D15A-2442-B88A-511A7CB76F6E}"/>
              </a:ext>
            </a:extLst>
          </p:cNvPr>
          <p:cNvSpPr txBox="1">
            <a:spLocks/>
          </p:cNvSpPr>
          <p:nvPr/>
        </p:nvSpPr>
        <p:spPr bwMode="auto">
          <a:xfrm>
            <a:off x="98680" y="237165"/>
            <a:ext cx="7080250" cy="65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marR="2540" indent="-119063" algn="l" rtl="0" eaLnBrk="1" fontAlgn="base" hangingPunct="1">
              <a:lnSpc>
                <a:spcPts val="4000"/>
              </a:lnSpc>
              <a:spcBef>
                <a:spcPts val="850"/>
              </a:spcBef>
              <a:spcAft>
                <a:spcPct val="0"/>
              </a:spcAft>
              <a:defRPr sz="3900" b="1" spc="-232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What about  conditional branches?</a:t>
            </a:r>
          </a:p>
        </p:txBody>
      </p:sp>
      <p:sp>
        <p:nvSpPr>
          <p:cNvPr id="63" name="object 13">
            <a:extLst>
              <a:ext uri="{FF2B5EF4-FFF2-40B4-BE49-F238E27FC236}">
                <a16:creationId xmlns:a16="http://schemas.microsoft.com/office/drawing/2014/main" id="{C4DE290A-BBDA-0F4E-A6D7-ECE3D5FD0E1F}"/>
              </a:ext>
            </a:extLst>
          </p:cNvPr>
          <p:cNvSpPr txBox="1"/>
          <p:nvPr/>
        </p:nvSpPr>
        <p:spPr>
          <a:xfrm>
            <a:off x="611448" y="712277"/>
            <a:ext cx="755917" cy="30777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350">
              <a:defRPr sz="3600" spc="60">
                <a:solidFill>
                  <a:srgbClr val="515151"/>
                </a:solidFill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sz="2000" spc="-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spc="-7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Line">
            <a:extLst>
              <a:ext uri="{FF2B5EF4-FFF2-40B4-BE49-F238E27FC236}">
                <a16:creationId xmlns:a16="http://schemas.microsoft.com/office/drawing/2014/main" id="{DC2F7DC0-0922-5F48-9409-32383BFDA8D5}"/>
              </a:ext>
            </a:extLst>
          </p:cNvPr>
          <p:cNvSpPr/>
          <p:nvPr/>
        </p:nvSpPr>
        <p:spPr>
          <a:xfrm flipV="1">
            <a:off x="861562" y="978071"/>
            <a:ext cx="7190" cy="3796230"/>
          </a:xfrm>
          <a:prstGeom prst="line">
            <a:avLst/>
          </a:prstGeom>
          <a:ln w="25400">
            <a:solidFill>
              <a:schemeClr val="accent1"/>
            </a:solidFill>
            <a:headEnd type="stealth" w="lg" len="lg"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object 139"/>
          <p:cNvSpPr txBox="1"/>
          <p:nvPr/>
        </p:nvSpPr>
        <p:spPr>
          <a:xfrm>
            <a:off x="7837367" y="6601294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483" name="object 2"/>
          <p:cNvSpPr/>
          <p:nvPr/>
        </p:nvSpPr>
        <p:spPr>
          <a:xfrm>
            <a:off x="6210947" y="1654030"/>
            <a:ext cx="2825751" cy="450215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84" name="object 3"/>
          <p:cNvSpPr/>
          <p:nvPr/>
        </p:nvSpPr>
        <p:spPr>
          <a:xfrm>
            <a:off x="6229226" y="1672310"/>
            <a:ext cx="2762253" cy="4438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85" name="object 4"/>
          <p:cNvSpPr/>
          <p:nvPr/>
        </p:nvSpPr>
        <p:spPr>
          <a:xfrm>
            <a:off x="6574135" y="3968098"/>
            <a:ext cx="2362201" cy="3238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86" name="object 5"/>
          <p:cNvSpPr/>
          <p:nvPr/>
        </p:nvSpPr>
        <p:spPr>
          <a:xfrm>
            <a:off x="6574135" y="4327532"/>
            <a:ext cx="2374901" cy="32385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87" name="object 6"/>
          <p:cNvSpPr/>
          <p:nvPr/>
        </p:nvSpPr>
        <p:spPr>
          <a:xfrm>
            <a:off x="6586975" y="2787105"/>
            <a:ext cx="2330451" cy="3238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88" name="object 7"/>
          <p:cNvSpPr/>
          <p:nvPr/>
        </p:nvSpPr>
        <p:spPr>
          <a:xfrm>
            <a:off x="6586975" y="3146538"/>
            <a:ext cx="2330451" cy="3238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89" name="object 8"/>
          <p:cNvSpPr/>
          <p:nvPr/>
        </p:nvSpPr>
        <p:spPr>
          <a:xfrm>
            <a:off x="6586975" y="3518807"/>
            <a:ext cx="2330451" cy="3238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2" name="object 11"/>
          <p:cNvSpPr/>
          <p:nvPr/>
        </p:nvSpPr>
        <p:spPr>
          <a:xfrm>
            <a:off x="2616209" y="959792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3" name="object 12"/>
          <p:cNvSpPr/>
          <p:nvPr/>
        </p:nvSpPr>
        <p:spPr>
          <a:xfrm>
            <a:off x="263448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4" name="object 13"/>
          <p:cNvSpPr/>
          <p:nvPr/>
        </p:nvSpPr>
        <p:spPr>
          <a:xfrm>
            <a:off x="263448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5" name="object 14"/>
          <p:cNvSpPr/>
          <p:nvPr/>
        </p:nvSpPr>
        <p:spPr>
          <a:xfrm>
            <a:off x="3091188" y="959792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6" name="object 15"/>
          <p:cNvSpPr/>
          <p:nvPr/>
        </p:nvSpPr>
        <p:spPr>
          <a:xfrm>
            <a:off x="3109469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7" name="object 16"/>
          <p:cNvSpPr/>
          <p:nvPr/>
        </p:nvSpPr>
        <p:spPr>
          <a:xfrm>
            <a:off x="3109469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8" name="object 17"/>
          <p:cNvSpPr/>
          <p:nvPr/>
        </p:nvSpPr>
        <p:spPr>
          <a:xfrm>
            <a:off x="2141228" y="959792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9" name="object 18"/>
          <p:cNvSpPr/>
          <p:nvPr/>
        </p:nvSpPr>
        <p:spPr>
          <a:xfrm>
            <a:off x="215950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0" name="object 19"/>
          <p:cNvSpPr/>
          <p:nvPr/>
        </p:nvSpPr>
        <p:spPr>
          <a:xfrm>
            <a:off x="215950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1" name="object 20"/>
          <p:cNvSpPr/>
          <p:nvPr/>
        </p:nvSpPr>
        <p:spPr>
          <a:xfrm>
            <a:off x="3566168" y="959792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2" name="object 21"/>
          <p:cNvSpPr/>
          <p:nvPr/>
        </p:nvSpPr>
        <p:spPr>
          <a:xfrm>
            <a:off x="358444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3" name="object 22"/>
          <p:cNvSpPr/>
          <p:nvPr/>
        </p:nvSpPr>
        <p:spPr>
          <a:xfrm>
            <a:off x="358444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4" name="object 23"/>
          <p:cNvSpPr/>
          <p:nvPr/>
        </p:nvSpPr>
        <p:spPr>
          <a:xfrm>
            <a:off x="4516127" y="959792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5" name="object 24"/>
          <p:cNvSpPr/>
          <p:nvPr/>
        </p:nvSpPr>
        <p:spPr>
          <a:xfrm>
            <a:off x="453440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6" name="object 25"/>
          <p:cNvSpPr/>
          <p:nvPr/>
        </p:nvSpPr>
        <p:spPr>
          <a:xfrm>
            <a:off x="453440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7" name="object 26"/>
          <p:cNvSpPr/>
          <p:nvPr/>
        </p:nvSpPr>
        <p:spPr>
          <a:xfrm>
            <a:off x="4991107" y="959792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8" name="object 27"/>
          <p:cNvSpPr/>
          <p:nvPr/>
        </p:nvSpPr>
        <p:spPr>
          <a:xfrm>
            <a:off x="500938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9" name="object 28"/>
          <p:cNvSpPr/>
          <p:nvPr/>
        </p:nvSpPr>
        <p:spPr>
          <a:xfrm>
            <a:off x="500938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0" name="object 29"/>
          <p:cNvSpPr/>
          <p:nvPr/>
        </p:nvSpPr>
        <p:spPr>
          <a:xfrm>
            <a:off x="4041148" y="959792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1" name="object 30"/>
          <p:cNvSpPr/>
          <p:nvPr/>
        </p:nvSpPr>
        <p:spPr>
          <a:xfrm>
            <a:off x="405942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2" name="object 31"/>
          <p:cNvSpPr/>
          <p:nvPr/>
        </p:nvSpPr>
        <p:spPr>
          <a:xfrm>
            <a:off x="405942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3" name="object 32"/>
          <p:cNvSpPr/>
          <p:nvPr/>
        </p:nvSpPr>
        <p:spPr>
          <a:xfrm>
            <a:off x="5466087" y="959792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4" name="object 33"/>
          <p:cNvSpPr/>
          <p:nvPr/>
        </p:nvSpPr>
        <p:spPr>
          <a:xfrm>
            <a:off x="5484366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5" name="object 34"/>
          <p:cNvSpPr/>
          <p:nvPr/>
        </p:nvSpPr>
        <p:spPr>
          <a:xfrm>
            <a:off x="5484366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6" name="object 35"/>
          <p:cNvSpPr txBox="1"/>
          <p:nvPr/>
        </p:nvSpPr>
        <p:spPr>
          <a:xfrm>
            <a:off x="2070100" y="958850"/>
            <a:ext cx="3823653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1118" algn="ctr">
              <a:spcBef>
                <a:spcPts val="500"/>
              </a:spcBef>
              <a:tabLst>
                <a:tab pos="527050" algn="l"/>
                <a:tab pos="939800" algn="l"/>
                <a:tab pos="2838450" algn="l"/>
                <a:tab pos="3378200" algn="l"/>
              </a:tabLst>
              <a:defRPr sz="3400" spc="95"/>
            </a:pPr>
            <a:r>
              <a:rPr sz="1700"/>
              <a:t>1	2	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</a:t>
            </a:r>
            <a:r>
              <a:rPr sz="1700"/>
              <a:t>8</a:t>
            </a:r>
          </a:p>
          <a:p>
            <a:pPr algn="ctr">
              <a:spcBef>
                <a:spcPts val="450"/>
              </a:spcBef>
              <a:tabLst>
                <a:tab pos="533400" algn="l"/>
                <a:tab pos="1092200" algn="l"/>
                <a:tab pos="2997200" algn="l"/>
                <a:tab pos="3359150" algn="l"/>
              </a:tabLst>
              <a:defRPr sz="2800" spc="70"/>
            </a:pPr>
            <a:r>
              <a:rPr sz="1400"/>
              <a:t>ALU</a:t>
            </a:r>
            <a:r>
              <a:rPr sz="1400" spc="-28"/>
              <a:t> </a:t>
            </a:r>
            <a:r>
              <a:rPr sz="1400" spc="40"/>
              <a:t>1	</a:t>
            </a:r>
            <a:r>
              <a:rPr sz="1400"/>
              <a:t>ALU</a:t>
            </a:r>
            <a:r>
              <a:rPr sz="1400" spc="-25"/>
              <a:t> </a:t>
            </a:r>
            <a:r>
              <a:rPr sz="1400" spc="40"/>
              <a:t>2	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</a:t>
            </a:r>
            <a:r>
              <a:rPr sz="1400"/>
              <a:t>ALU</a:t>
            </a:r>
            <a:r>
              <a:rPr sz="1400" spc="-63"/>
              <a:t> </a:t>
            </a:r>
            <a:r>
              <a:rPr sz="1400" spc="40"/>
              <a:t>8</a:t>
            </a:r>
          </a:p>
        </p:txBody>
      </p:sp>
      <p:sp>
        <p:nvSpPr>
          <p:cNvPr id="517" name="object 37"/>
          <p:cNvSpPr/>
          <p:nvPr/>
        </p:nvSpPr>
        <p:spPr>
          <a:xfrm>
            <a:off x="745490" y="5816784"/>
            <a:ext cx="198121" cy="19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06060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8" name="object 38"/>
          <p:cNvSpPr/>
          <p:nvPr/>
        </p:nvSpPr>
        <p:spPr>
          <a:xfrm>
            <a:off x="1958785" y="1662857"/>
            <a:ext cx="4125910" cy="343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9345"/>
                </a:lnTo>
                <a:lnTo>
                  <a:pt x="10765" y="21600"/>
                </a:lnTo>
                <a:lnTo>
                  <a:pt x="21600" y="19345"/>
                </a:lnTo>
                <a:lnTo>
                  <a:pt x="21600" y="0"/>
                </a:lnTo>
                <a:close/>
              </a:path>
            </a:pathLst>
          </a:custGeom>
          <a:solidFill>
            <a:srgbClr val="9CB0D5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9" name="object 39"/>
          <p:cNvSpPr/>
          <p:nvPr/>
        </p:nvSpPr>
        <p:spPr>
          <a:xfrm>
            <a:off x="1958785" y="1662857"/>
            <a:ext cx="4125910" cy="343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9345"/>
                </a:lnTo>
                <a:lnTo>
                  <a:pt x="10765" y="21600"/>
                </a:lnTo>
                <a:lnTo>
                  <a:pt x="0" y="193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0" name="object 40"/>
          <p:cNvSpPr/>
          <p:nvPr/>
        </p:nvSpPr>
        <p:spPr>
          <a:xfrm>
            <a:off x="2190861" y="1709637"/>
            <a:ext cx="380096" cy="218326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1" name="object 41"/>
          <p:cNvSpPr/>
          <p:nvPr/>
        </p:nvSpPr>
        <p:spPr>
          <a:xfrm>
            <a:off x="2664313" y="1703218"/>
            <a:ext cx="380095" cy="2188691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2" name="object 42"/>
          <p:cNvSpPr/>
          <p:nvPr/>
        </p:nvSpPr>
        <p:spPr>
          <a:xfrm>
            <a:off x="3137760" y="1706262"/>
            <a:ext cx="380095" cy="1068838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3" name="object 43"/>
          <p:cNvSpPr/>
          <p:nvPr/>
        </p:nvSpPr>
        <p:spPr>
          <a:xfrm>
            <a:off x="3611211" y="1709637"/>
            <a:ext cx="380095" cy="218326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4" name="object 44"/>
          <p:cNvSpPr/>
          <p:nvPr/>
        </p:nvSpPr>
        <p:spPr>
          <a:xfrm>
            <a:off x="4084659" y="1706262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5" name="object 45"/>
          <p:cNvSpPr/>
          <p:nvPr/>
        </p:nvSpPr>
        <p:spPr>
          <a:xfrm>
            <a:off x="4558109" y="1706262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6" name="object 46"/>
          <p:cNvSpPr/>
          <p:nvPr/>
        </p:nvSpPr>
        <p:spPr>
          <a:xfrm>
            <a:off x="5031563" y="1706262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7" name="object 47"/>
          <p:cNvSpPr/>
          <p:nvPr/>
        </p:nvSpPr>
        <p:spPr>
          <a:xfrm>
            <a:off x="5505016" y="1706262"/>
            <a:ext cx="380096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31" name="object 48"/>
          <p:cNvGrpSpPr/>
          <p:nvPr/>
        </p:nvGrpSpPr>
        <p:grpSpPr>
          <a:xfrm>
            <a:off x="3226234" y="2870608"/>
            <a:ext cx="186621" cy="174833"/>
            <a:chOff x="0" y="0"/>
            <a:chExt cx="373240" cy="349665"/>
          </a:xfrm>
        </p:grpSpPr>
        <p:sp>
          <p:nvSpPr>
            <p:cNvPr id="528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29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30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32" name="object 49"/>
          <p:cNvSpPr/>
          <p:nvPr/>
        </p:nvSpPr>
        <p:spPr>
          <a:xfrm>
            <a:off x="3226234" y="2870608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36" name="object 50"/>
          <p:cNvGrpSpPr/>
          <p:nvPr/>
        </p:nvGrpSpPr>
        <p:grpSpPr>
          <a:xfrm>
            <a:off x="4176276" y="2870608"/>
            <a:ext cx="186621" cy="174833"/>
            <a:chOff x="0" y="0"/>
            <a:chExt cx="373240" cy="349665"/>
          </a:xfrm>
        </p:grpSpPr>
        <p:sp>
          <p:nvSpPr>
            <p:cNvPr id="533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34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35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37" name="object 51"/>
          <p:cNvSpPr/>
          <p:nvPr/>
        </p:nvSpPr>
        <p:spPr>
          <a:xfrm>
            <a:off x="4176276" y="2870608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41" name="object 52"/>
          <p:cNvGrpSpPr/>
          <p:nvPr/>
        </p:nvGrpSpPr>
        <p:grpSpPr>
          <a:xfrm>
            <a:off x="4651297" y="2870608"/>
            <a:ext cx="186621" cy="174833"/>
            <a:chOff x="0" y="0"/>
            <a:chExt cx="373240" cy="349665"/>
          </a:xfrm>
        </p:grpSpPr>
        <p:sp>
          <p:nvSpPr>
            <p:cNvPr id="538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39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40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42" name="object 53"/>
          <p:cNvSpPr/>
          <p:nvPr/>
        </p:nvSpPr>
        <p:spPr>
          <a:xfrm>
            <a:off x="4651297" y="2870608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46" name="object 54"/>
          <p:cNvGrpSpPr/>
          <p:nvPr/>
        </p:nvGrpSpPr>
        <p:grpSpPr>
          <a:xfrm>
            <a:off x="5126318" y="2870608"/>
            <a:ext cx="186621" cy="174833"/>
            <a:chOff x="0" y="0"/>
            <a:chExt cx="373240" cy="349665"/>
          </a:xfrm>
        </p:grpSpPr>
        <p:sp>
          <p:nvSpPr>
            <p:cNvPr id="543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44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45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47" name="object 55"/>
          <p:cNvSpPr/>
          <p:nvPr/>
        </p:nvSpPr>
        <p:spPr>
          <a:xfrm>
            <a:off x="5126318" y="2870608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51" name="object 56"/>
          <p:cNvGrpSpPr/>
          <p:nvPr/>
        </p:nvGrpSpPr>
        <p:grpSpPr>
          <a:xfrm>
            <a:off x="5601340" y="2870608"/>
            <a:ext cx="186621" cy="174833"/>
            <a:chOff x="0" y="0"/>
            <a:chExt cx="373239" cy="349665"/>
          </a:xfrm>
        </p:grpSpPr>
        <p:sp>
          <p:nvSpPr>
            <p:cNvPr id="548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49" name="Shape"/>
            <p:cNvSpPr/>
            <p:nvPr/>
          </p:nvSpPr>
          <p:spPr>
            <a:xfrm>
              <a:off x="186620" y="237873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50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52" name="object 57"/>
          <p:cNvSpPr/>
          <p:nvPr/>
        </p:nvSpPr>
        <p:spPr>
          <a:xfrm>
            <a:off x="5601340" y="2870608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56" name="object 58"/>
          <p:cNvGrpSpPr/>
          <p:nvPr/>
        </p:nvGrpSpPr>
        <p:grpSpPr>
          <a:xfrm>
            <a:off x="3219815" y="3255716"/>
            <a:ext cx="186621" cy="174833"/>
            <a:chOff x="0" y="0"/>
            <a:chExt cx="373240" cy="349665"/>
          </a:xfrm>
        </p:grpSpPr>
        <p:sp>
          <p:nvSpPr>
            <p:cNvPr id="553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54" name="Shape"/>
            <p:cNvSpPr/>
            <p:nvPr/>
          </p:nvSpPr>
          <p:spPr>
            <a:xfrm>
              <a:off x="186620" y="237873"/>
              <a:ext cx="186621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55" name="Shape"/>
            <p:cNvSpPr/>
            <p:nvPr/>
          </p:nvSpPr>
          <p:spPr>
            <a:xfrm>
              <a:off x="186620" y="0"/>
              <a:ext cx="186621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57" name="object 59"/>
          <p:cNvSpPr/>
          <p:nvPr/>
        </p:nvSpPr>
        <p:spPr>
          <a:xfrm>
            <a:off x="3219815" y="3255716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61" name="object 60"/>
          <p:cNvGrpSpPr/>
          <p:nvPr/>
        </p:nvGrpSpPr>
        <p:grpSpPr>
          <a:xfrm>
            <a:off x="4169857" y="3255716"/>
            <a:ext cx="186621" cy="174833"/>
            <a:chOff x="0" y="0"/>
            <a:chExt cx="373239" cy="349665"/>
          </a:xfrm>
        </p:grpSpPr>
        <p:sp>
          <p:nvSpPr>
            <p:cNvPr id="558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59" name="Shape"/>
            <p:cNvSpPr/>
            <p:nvPr/>
          </p:nvSpPr>
          <p:spPr>
            <a:xfrm>
              <a:off x="186618" y="237873"/>
              <a:ext cx="186622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60" name="Shape"/>
            <p:cNvSpPr/>
            <p:nvPr/>
          </p:nvSpPr>
          <p:spPr>
            <a:xfrm>
              <a:off x="186618" y="0"/>
              <a:ext cx="186622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62" name="object 61"/>
          <p:cNvSpPr/>
          <p:nvPr/>
        </p:nvSpPr>
        <p:spPr>
          <a:xfrm>
            <a:off x="4169857" y="3255716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66" name="object 62"/>
          <p:cNvGrpSpPr/>
          <p:nvPr/>
        </p:nvGrpSpPr>
        <p:grpSpPr>
          <a:xfrm>
            <a:off x="4644878" y="3255716"/>
            <a:ext cx="186621" cy="174833"/>
            <a:chOff x="0" y="0"/>
            <a:chExt cx="373239" cy="349665"/>
          </a:xfrm>
        </p:grpSpPr>
        <p:sp>
          <p:nvSpPr>
            <p:cNvPr id="563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64" name="Shape"/>
            <p:cNvSpPr/>
            <p:nvPr/>
          </p:nvSpPr>
          <p:spPr>
            <a:xfrm>
              <a:off x="186620" y="237873"/>
              <a:ext cx="186620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65" name="Shape"/>
            <p:cNvSpPr/>
            <p:nvPr/>
          </p:nvSpPr>
          <p:spPr>
            <a:xfrm>
              <a:off x="186620" y="0"/>
              <a:ext cx="186620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67" name="object 63"/>
          <p:cNvSpPr/>
          <p:nvPr/>
        </p:nvSpPr>
        <p:spPr>
          <a:xfrm>
            <a:off x="4644878" y="3255716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71" name="object 64"/>
          <p:cNvGrpSpPr/>
          <p:nvPr/>
        </p:nvGrpSpPr>
        <p:grpSpPr>
          <a:xfrm>
            <a:off x="5119899" y="3255716"/>
            <a:ext cx="186621" cy="174833"/>
            <a:chOff x="0" y="0"/>
            <a:chExt cx="373239" cy="349665"/>
          </a:xfrm>
        </p:grpSpPr>
        <p:sp>
          <p:nvSpPr>
            <p:cNvPr id="568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69" name="Shape"/>
            <p:cNvSpPr/>
            <p:nvPr/>
          </p:nvSpPr>
          <p:spPr>
            <a:xfrm>
              <a:off x="186618" y="237873"/>
              <a:ext cx="186622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70" name="Shape"/>
            <p:cNvSpPr/>
            <p:nvPr/>
          </p:nvSpPr>
          <p:spPr>
            <a:xfrm>
              <a:off x="186618" y="0"/>
              <a:ext cx="186622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72" name="object 65"/>
          <p:cNvSpPr/>
          <p:nvPr/>
        </p:nvSpPr>
        <p:spPr>
          <a:xfrm>
            <a:off x="5119899" y="3255716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76" name="object 66"/>
          <p:cNvGrpSpPr/>
          <p:nvPr/>
        </p:nvGrpSpPr>
        <p:grpSpPr>
          <a:xfrm>
            <a:off x="5594920" y="3255716"/>
            <a:ext cx="186621" cy="174833"/>
            <a:chOff x="0" y="0"/>
            <a:chExt cx="373240" cy="349665"/>
          </a:xfrm>
        </p:grpSpPr>
        <p:sp>
          <p:nvSpPr>
            <p:cNvPr id="573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74" name="Shape"/>
            <p:cNvSpPr/>
            <p:nvPr/>
          </p:nvSpPr>
          <p:spPr>
            <a:xfrm>
              <a:off x="186620" y="237873"/>
              <a:ext cx="186621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75" name="Shape"/>
            <p:cNvSpPr/>
            <p:nvPr/>
          </p:nvSpPr>
          <p:spPr>
            <a:xfrm>
              <a:off x="186620" y="0"/>
              <a:ext cx="186621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77" name="object 67"/>
          <p:cNvSpPr/>
          <p:nvPr/>
        </p:nvSpPr>
        <p:spPr>
          <a:xfrm>
            <a:off x="5594920" y="3255716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81" name="object 68"/>
          <p:cNvGrpSpPr/>
          <p:nvPr/>
        </p:nvGrpSpPr>
        <p:grpSpPr>
          <a:xfrm>
            <a:off x="3213395" y="3647240"/>
            <a:ext cx="186621" cy="174833"/>
            <a:chOff x="0" y="0"/>
            <a:chExt cx="373240" cy="349665"/>
          </a:xfrm>
        </p:grpSpPr>
        <p:sp>
          <p:nvSpPr>
            <p:cNvPr id="578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79" name="Shape"/>
            <p:cNvSpPr/>
            <p:nvPr/>
          </p:nvSpPr>
          <p:spPr>
            <a:xfrm>
              <a:off x="186620" y="237874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80" name="Shape"/>
            <p:cNvSpPr/>
            <p:nvPr/>
          </p:nvSpPr>
          <p:spPr>
            <a:xfrm>
              <a:off x="186620" y="0"/>
              <a:ext cx="186621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82" name="object 69"/>
          <p:cNvSpPr/>
          <p:nvPr/>
        </p:nvSpPr>
        <p:spPr>
          <a:xfrm>
            <a:off x="3213395" y="364724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86" name="object 70"/>
          <p:cNvGrpSpPr/>
          <p:nvPr/>
        </p:nvGrpSpPr>
        <p:grpSpPr>
          <a:xfrm>
            <a:off x="4163437" y="3647240"/>
            <a:ext cx="186621" cy="174833"/>
            <a:chOff x="0" y="0"/>
            <a:chExt cx="373239" cy="349665"/>
          </a:xfrm>
        </p:grpSpPr>
        <p:sp>
          <p:nvSpPr>
            <p:cNvPr id="583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84" name="Shape"/>
            <p:cNvSpPr/>
            <p:nvPr/>
          </p:nvSpPr>
          <p:spPr>
            <a:xfrm>
              <a:off x="186620" y="237874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85" name="Shape"/>
            <p:cNvSpPr/>
            <p:nvPr/>
          </p:nvSpPr>
          <p:spPr>
            <a:xfrm>
              <a:off x="186620" y="0"/>
              <a:ext cx="186620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87" name="object 71"/>
          <p:cNvSpPr/>
          <p:nvPr/>
        </p:nvSpPr>
        <p:spPr>
          <a:xfrm>
            <a:off x="4163437" y="364724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91" name="object 72"/>
          <p:cNvGrpSpPr/>
          <p:nvPr/>
        </p:nvGrpSpPr>
        <p:grpSpPr>
          <a:xfrm>
            <a:off x="4638458" y="3647240"/>
            <a:ext cx="186621" cy="174833"/>
            <a:chOff x="0" y="0"/>
            <a:chExt cx="373240" cy="349665"/>
          </a:xfrm>
        </p:grpSpPr>
        <p:sp>
          <p:nvSpPr>
            <p:cNvPr id="588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89" name="Shape"/>
            <p:cNvSpPr/>
            <p:nvPr/>
          </p:nvSpPr>
          <p:spPr>
            <a:xfrm>
              <a:off x="186620" y="237874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90" name="Shape"/>
            <p:cNvSpPr/>
            <p:nvPr/>
          </p:nvSpPr>
          <p:spPr>
            <a:xfrm>
              <a:off x="186620" y="0"/>
              <a:ext cx="186621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92" name="object 73"/>
          <p:cNvSpPr/>
          <p:nvPr/>
        </p:nvSpPr>
        <p:spPr>
          <a:xfrm>
            <a:off x="4638458" y="364724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96" name="object 74"/>
          <p:cNvGrpSpPr/>
          <p:nvPr/>
        </p:nvGrpSpPr>
        <p:grpSpPr>
          <a:xfrm>
            <a:off x="5113479" y="3647240"/>
            <a:ext cx="186621" cy="174833"/>
            <a:chOff x="0" y="0"/>
            <a:chExt cx="373239" cy="349665"/>
          </a:xfrm>
        </p:grpSpPr>
        <p:sp>
          <p:nvSpPr>
            <p:cNvPr id="593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94" name="Shape"/>
            <p:cNvSpPr/>
            <p:nvPr/>
          </p:nvSpPr>
          <p:spPr>
            <a:xfrm>
              <a:off x="186620" y="237874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95" name="Shape"/>
            <p:cNvSpPr/>
            <p:nvPr/>
          </p:nvSpPr>
          <p:spPr>
            <a:xfrm>
              <a:off x="186620" y="0"/>
              <a:ext cx="186620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97" name="object 75"/>
          <p:cNvSpPr/>
          <p:nvPr/>
        </p:nvSpPr>
        <p:spPr>
          <a:xfrm>
            <a:off x="5113479" y="364724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01" name="object 76"/>
          <p:cNvGrpSpPr/>
          <p:nvPr/>
        </p:nvGrpSpPr>
        <p:grpSpPr>
          <a:xfrm>
            <a:off x="5588501" y="3647240"/>
            <a:ext cx="186621" cy="174833"/>
            <a:chOff x="0" y="0"/>
            <a:chExt cx="373239" cy="349665"/>
          </a:xfrm>
        </p:grpSpPr>
        <p:sp>
          <p:nvSpPr>
            <p:cNvPr id="598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99" name="Shape"/>
            <p:cNvSpPr/>
            <p:nvPr/>
          </p:nvSpPr>
          <p:spPr>
            <a:xfrm>
              <a:off x="186618" y="237874"/>
              <a:ext cx="186622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00" name="Shape"/>
            <p:cNvSpPr/>
            <p:nvPr/>
          </p:nvSpPr>
          <p:spPr>
            <a:xfrm>
              <a:off x="186618" y="0"/>
              <a:ext cx="186622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02" name="object 77"/>
          <p:cNvSpPr/>
          <p:nvPr/>
        </p:nvSpPr>
        <p:spPr>
          <a:xfrm>
            <a:off x="5588501" y="364724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06" name="object 78"/>
          <p:cNvGrpSpPr/>
          <p:nvPr/>
        </p:nvGrpSpPr>
        <p:grpSpPr>
          <a:xfrm>
            <a:off x="2276191" y="4038765"/>
            <a:ext cx="186621" cy="174833"/>
            <a:chOff x="0" y="0"/>
            <a:chExt cx="373240" cy="349665"/>
          </a:xfrm>
        </p:grpSpPr>
        <p:sp>
          <p:nvSpPr>
            <p:cNvPr id="603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04" name="Shape"/>
            <p:cNvSpPr/>
            <p:nvPr/>
          </p:nvSpPr>
          <p:spPr>
            <a:xfrm>
              <a:off x="186620" y="237873"/>
              <a:ext cx="186621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05" name="Shape"/>
            <p:cNvSpPr/>
            <p:nvPr/>
          </p:nvSpPr>
          <p:spPr>
            <a:xfrm>
              <a:off x="186620" y="0"/>
              <a:ext cx="186621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07" name="object 79"/>
          <p:cNvSpPr/>
          <p:nvPr/>
        </p:nvSpPr>
        <p:spPr>
          <a:xfrm>
            <a:off x="2276191" y="4038765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11" name="object 80"/>
          <p:cNvGrpSpPr/>
          <p:nvPr/>
        </p:nvGrpSpPr>
        <p:grpSpPr>
          <a:xfrm>
            <a:off x="2751213" y="4038765"/>
            <a:ext cx="186621" cy="174833"/>
            <a:chOff x="0" y="0"/>
            <a:chExt cx="373239" cy="349665"/>
          </a:xfrm>
        </p:grpSpPr>
        <p:sp>
          <p:nvSpPr>
            <p:cNvPr id="608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09" name="Shape"/>
            <p:cNvSpPr/>
            <p:nvPr/>
          </p:nvSpPr>
          <p:spPr>
            <a:xfrm>
              <a:off x="186618" y="237873"/>
              <a:ext cx="186622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10" name="Shape"/>
            <p:cNvSpPr/>
            <p:nvPr/>
          </p:nvSpPr>
          <p:spPr>
            <a:xfrm>
              <a:off x="186618" y="0"/>
              <a:ext cx="186622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12" name="object 81"/>
          <p:cNvSpPr/>
          <p:nvPr/>
        </p:nvSpPr>
        <p:spPr>
          <a:xfrm>
            <a:off x="2751213" y="4038765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16" name="object 82"/>
          <p:cNvGrpSpPr/>
          <p:nvPr/>
        </p:nvGrpSpPr>
        <p:grpSpPr>
          <a:xfrm>
            <a:off x="3701255" y="4038765"/>
            <a:ext cx="186621" cy="174833"/>
            <a:chOff x="0" y="0"/>
            <a:chExt cx="373239" cy="349665"/>
          </a:xfrm>
        </p:grpSpPr>
        <p:sp>
          <p:nvSpPr>
            <p:cNvPr id="613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14" name="Shape"/>
            <p:cNvSpPr/>
            <p:nvPr/>
          </p:nvSpPr>
          <p:spPr>
            <a:xfrm>
              <a:off x="186620" y="237873"/>
              <a:ext cx="186620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15" name="Shape"/>
            <p:cNvSpPr/>
            <p:nvPr/>
          </p:nvSpPr>
          <p:spPr>
            <a:xfrm>
              <a:off x="186620" y="0"/>
              <a:ext cx="186620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17" name="object 83"/>
          <p:cNvSpPr/>
          <p:nvPr/>
        </p:nvSpPr>
        <p:spPr>
          <a:xfrm>
            <a:off x="3701255" y="4038765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21" name="object 84"/>
          <p:cNvGrpSpPr/>
          <p:nvPr/>
        </p:nvGrpSpPr>
        <p:grpSpPr>
          <a:xfrm>
            <a:off x="2276191" y="4391779"/>
            <a:ext cx="186621" cy="174834"/>
            <a:chOff x="0" y="0"/>
            <a:chExt cx="373240" cy="349666"/>
          </a:xfrm>
        </p:grpSpPr>
        <p:sp>
          <p:nvSpPr>
            <p:cNvPr id="618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19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20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22" name="object 85"/>
          <p:cNvSpPr/>
          <p:nvPr/>
        </p:nvSpPr>
        <p:spPr>
          <a:xfrm>
            <a:off x="2276191" y="4391779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26" name="object 86"/>
          <p:cNvGrpSpPr/>
          <p:nvPr/>
        </p:nvGrpSpPr>
        <p:grpSpPr>
          <a:xfrm>
            <a:off x="2751213" y="4391779"/>
            <a:ext cx="186621" cy="174834"/>
            <a:chOff x="0" y="0"/>
            <a:chExt cx="373239" cy="349666"/>
          </a:xfrm>
        </p:grpSpPr>
        <p:sp>
          <p:nvSpPr>
            <p:cNvPr id="623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24" name="Shape"/>
            <p:cNvSpPr/>
            <p:nvPr/>
          </p:nvSpPr>
          <p:spPr>
            <a:xfrm>
              <a:off x="186618" y="237874"/>
              <a:ext cx="186622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25" name="Shape"/>
            <p:cNvSpPr/>
            <p:nvPr/>
          </p:nvSpPr>
          <p:spPr>
            <a:xfrm>
              <a:off x="186618" y="0"/>
              <a:ext cx="186622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27" name="object 87"/>
          <p:cNvSpPr/>
          <p:nvPr/>
        </p:nvSpPr>
        <p:spPr>
          <a:xfrm>
            <a:off x="2751213" y="4391779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127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31" name="object 88"/>
          <p:cNvGrpSpPr/>
          <p:nvPr/>
        </p:nvGrpSpPr>
        <p:grpSpPr>
          <a:xfrm>
            <a:off x="3701255" y="4391779"/>
            <a:ext cx="186621" cy="174834"/>
            <a:chOff x="0" y="0"/>
            <a:chExt cx="373239" cy="349666"/>
          </a:xfrm>
        </p:grpSpPr>
        <p:sp>
          <p:nvSpPr>
            <p:cNvPr id="628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29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30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32" name="object 89"/>
          <p:cNvSpPr/>
          <p:nvPr/>
        </p:nvSpPr>
        <p:spPr>
          <a:xfrm>
            <a:off x="3701255" y="4391779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3" name="object 90"/>
          <p:cNvSpPr/>
          <p:nvPr/>
        </p:nvSpPr>
        <p:spPr>
          <a:xfrm>
            <a:off x="2173177" y="2749678"/>
            <a:ext cx="438151" cy="119380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4" name="object 91"/>
          <p:cNvSpPr/>
          <p:nvPr/>
        </p:nvSpPr>
        <p:spPr>
          <a:xfrm>
            <a:off x="2191456" y="2767959"/>
            <a:ext cx="374651" cy="1130301"/>
          </a:xfrm>
          <a:prstGeom prst="rect">
            <a:avLst/>
          </a:prstGeom>
          <a:solidFill>
            <a:srgbClr val="EDB42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5" name="object 92"/>
          <p:cNvSpPr/>
          <p:nvPr/>
        </p:nvSpPr>
        <p:spPr>
          <a:xfrm>
            <a:off x="2191456" y="2767959"/>
            <a:ext cx="374651" cy="1130301"/>
          </a:xfrm>
          <a:prstGeom prst="rect">
            <a:avLst/>
          </a:prstGeom>
          <a:ln w="25400">
            <a:solidFill>
              <a:srgbClr val="B1861D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6" name="object 93"/>
          <p:cNvSpPr/>
          <p:nvPr/>
        </p:nvSpPr>
        <p:spPr>
          <a:xfrm>
            <a:off x="2667315" y="2749678"/>
            <a:ext cx="419101" cy="119380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7" name="object 94"/>
          <p:cNvSpPr/>
          <p:nvPr/>
        </p:nvSpPr>
        <p:spPr>
          <a:xfrm>
            <a:off x="2685595" y="2767959"/>
            <a:ext cx="355601" cy="1130301"/>
          </a:xfrm>
          <a:prstGeom prst="rect">
            <a:avLst/>
          </a:prstGeom>
          <a:solidFill>
            <a:srgbClr val="EDB42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8" name="object 95"/>
          <p:cNvSpPr/>
          <p:nvPr/>
        </p:nvSpPr>
        <p:spPr>
          <a:xfrm>
            <a:off x="2685595" y="2767959"/>
            <a:ext cx="355601" cy="1130301"/>
          </a:xfrm>
          <a:prstGeom prst="rect">
            <a:avLst/>
          </a:prstGeom>
          <a:ln w="25400">
            <a:solidFill>
              <a:srgbClr val="B1861D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9" name="object 96"/>
          <p:cNvSpPr/>
          <p:nvPr/>
        </p:nvSpPr>
        <p:spPr>
          <a:xfrm>
            <a:off x="3598035" y="2752853"/>
            <a:ext cx="431801" cy="1200151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0" name="object 97"/>
          <p:cNvSpPr/>
          <p:nvPr/>
        </p:nvSpPr>
        <p:spPr>
          <a:xfrm>
            <a:off x="3616315" y="2771134"/>
            <a:ext cx="368301" cy="1136651"/>
          </a:xfrm>
          <a:prstGeom prst="rect">
            <a:avLst/>
          </a:prstGeom>
          <a:solidFill>
            <a:srgbClr val="EDB42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1" name="object 98"/>
          <p:cNvSpPr/>
          <p:nvPr/>
        </p:nvSpPr>
        <p:spPr>
          <a:xfrm>
            <a:off x="3616315" y="2771134"/>
            <a:ext cx="368301" cy="1136651"/>
          </a:xfrm>
          <a:prstGeom prst="rect">
            <a:avLst/>
          </a:prstGeom>
          <a:ln w="25400">
            <a:solidFill>
              <a:srgbClr val="B1861D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2" name="object 99"/>
          <p:cNvSpPr/>
          <p:nvPr/>
        </p:nvSpPr>
        <p:spPr>
          <a:xfrm>
            <a:off x="3102663" y="3880114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3" name="object 100"/>
          <p:cNvSpPr/>
          <p:nvPr/>
        </p:nvSpPr>
        <p:spPr>
          <a:xfrm>
            <a:off x="3120943" y="3898395"/>
            <a:ext cx="366188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4" name="object 101"/>
          <p:cNvSpPr/>
          <p:nvPr/>
        </p:nvSpPr>
        <p:spPr>
          <a:xfrm>
            <a:off x="3120943" y="3898395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5" name="object 102"/>
          <p:cNvSpPr/>
          <p:nvPr/>
        </p:nvSpPr>
        <p:spPr>
          <a:xfrm>
            <a:off x="4053467" y="3893707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6" name="object 103"/>
          <p:cNvSpPr/>
          <p:nvPr/>
        </p:nvSpPr>
        <p:spPr>
          <a:xfrm>
            <a:off x="4071748" y="3911986"/>
            <a:ext cx="366188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7" name="object 104"/>
          <p:cNvSpPr/>
          <p:nvPr/>
        </p:nvSpPr>
        <p:spPr>
          <a:xfrm>
            <a:off x="4071748" y="3911986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8" name="object 105"/>
          <p:cNvSpPr/>
          <p:nvPr/>
        </p:nvSpPr>
        <p:spPr>
          <a:xfrm>
            <a:off x="4528870" y="3893707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9" name="object 106"/>
          <p:cNvSpPr/>
          <p:nvPr/>
        </p:nvSpPr>
        <p:spPr>
          <a:xfrm>
            <a:off x="4547150" y="3911986"/>
            <a:ext cx="366189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0" name="object 107"/>
          <p:cNvSpPr/>
          <p:nvPr/>
        </p:nvSpPr>
        <p:spPr>
          <a:xfrm>
            <a:off x="4547150" y="3911986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1" name="object 108"/>
          <p:cNvSpPr/>
          <p:nvPr/>
        </p:nvSpPr>
        <p:spPr>
          <a:xfrm>
            <a:off x="5004273" y="3893707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2" name="object 109"/>
          <p:cNvSpPr/>
          <p:nvPr/>
        </p:nvSpPr>
        <p:spPr>
          <a:xfrm>
            <a:off x="5022552" y="3911986"/>
            <a:ext cx="366188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3" name="object 110"/>
          <p:cNvSpPr/>
          <p:nvPr/>
        </p:nvSpPr>
        <p:spPr>
          <a:xfrm>
            <a:off x="5022552" y="3911986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4" name="object 111"/>
          <p:cNvSpPr/>
          <p:nvPr/>
        </p:nvSpPr>
        <p:spPr>
          <a:xfrm>
            <a:off x="5479674" y="3893707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5" name="object 112"/>
          <p:cNvSpPr/>
          <p:nvPr/>
        </p:nvSpPr>
        <p:spPr>
          <a:xfrm>
            <a:off x="5497954" y="3911986"/>
            <a:ext cx="366189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6" name="object 113"/>
          <p:cNvSpPr/>
          <p:nvPr/>
        </p:nvSpPr>
        <p:spPr>
          <a:xfrm>
            <a:off x="5497954" y="3911986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7" name="object 114"/>
          <p:cNvSpPr/>
          <p:nvPr/>
        </p:nvSpPr>
        <p:spPr>
          <a:xfrm flipH="1">
            <a:off x="1965322" y="4291180"/>
            <a:ext cx="4121155" cy="414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8" name="object 115"/>
          <p:cNvSpPr/>
          <p:nvPr/>
        </p:nvSpPr>
        <p:spPr>
          <a:xfrm flipH="1">
            <a:off x="1968500" y="3135153"/>
            <a:ext cx="4117975" cy="414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9" name="object 116"/>
          <p:cNvSpPr/>
          <p:nvPr/>
        </p:nvSpPr>
        <p:spPr>
          <a:xfrm flipH="1">
            <a:off x="1966949" y="3518475"/>
            <a:ext cx="4122744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0" name="object 117"/>
          <p:cNvSpPr/>
          <p:nvPr/>
        </p:nvSpPr>
        <p:spPr>
          <a:xfrm flipH="1">
            <a:off x="1966950" y="3903817"/>
            <a:ext cx="4119525" cy="414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1" name="object 118"/>
          <p:cNvSpPr/>
          <p:nvPr/>
        </p:nvSpPr>
        <p:spPr>
          <a:xfrm flipH="1">
            <a:off x="1954073" y="4648814"/>
            <a:ext cx="4129260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2" name="object 119"/>
          <p:cNvSpPr/>
          <p:nvPr/>
        </p:nvSpPr>
        <p:spPr>
          <a:xfrm flipH="1">
            <a:off x="1968495" y="2775085"/>
            <a:ext cx="4125599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3" name="object 120"/>
          <p:cNvSpPr/>
          <p:nvPr/>
        </p:nvSpPr>
        <p:spPr>
          <a:xfrm flipH="1">
            <a:off x="1962148" y="2004400"/>
            <a:ext cx="4131947" cy="416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4" name="object 121"/>
          <p:cNvSpPr/>
          <p:nvPr/>
        </p:nvSpPr>
        <p:spPr>
          <a:xfrm flipH="1">
            <a:off x="1974221" y="2389743"/>
            <a:ext cx="4119874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5" name="object 122"/>
          <p:cNvSpPr/>
          <p:nvPr/>
        </p:nvSpPr>
        <p:spPr>
          <a:xfrm>
            <a:off x="2311400" y="2463800"/>
            <a:ext cx="190500" cy="228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6" name="object 123"/>
          <p:cNvSpPr/>
          <p:nvPr/>
        </p:nvSpPr>
        <p:spPr>
          <a:xfrm>
            <a:off x="2762250" y="2463800"/>
            <a:ext cx="190500" cy="228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7" name="object 124"/>
          <p:cNvSpPr/>
          <p:nvPr/>
        </p:nvSpPr>
        <p:spPr>
          <a:xfrm>
            <a:off x="3727450" y="2463800"/>
            <a:ext cx="190500" cy="228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8" name="object 125"/>
          <p:cNvSpPr/>
          <p:nvPr/>
        </p:nvSpPr>
        <p:spPr>
          <a:xfrm>
            <a:off x="4197350" y="246380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9" name="object 126"/>
          <p:cNvSpPr/>
          <p:nvPr/>
        </p:nvSpPr>
        <p:spPr>
          <a:xfrm>
            <a:off x="4686300" y="246380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70" name="object 127"/>
          <p:cNvSpPr/>
          <p:nvPr/>
        </p:nvSpPr>
        <p:spPr>
          <a:xfrm>
            <a:off x="3263900" y="246380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71" name="object 128"/>
          <p:cNvSpPr/>
          <p:nvPr/>
        </p:nvSpPr>
        <p:spPr>
          <a:xfrm>
            <a:off x="5143500" y="246380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72" name="object 129"/>
          <p:cNvSpPr/>
          <p:nvPr/>
        </p:nvSpPr>
        <p:spPr>
          <a:xfrm>
            <a:off x="5626100" y="246380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73" name="object 130"/>
          <p:cNvSpPr txBox="1"/>
          <p:nvPr/>
        </p:nvSpPr>
        <p:spPr>
          <a:xfrm>
            <a:off x="2311400" y="2381250"/>
            <a:ext cx="346202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tabLst>
                <a:tab pos="450850" algn="l"/>
                <a:tab pos="939800" algn="l"/>
                <a:tab pos="1416050" algn="l"/>
                <a:tab pos="1873250" algn="l"/>
                <a:tab pos="2362200" algn="l"/>
                <a:tab pos="2819400" algn="l"/>
                <a:tab pos="3302000" algn="l"/>
              </a:tabLst>
              <a:defRPr sz="4400" spc="229">
                <a:solidFill>
                  <a:srgbClr val="EDB427"/>
                </a:solidFill>
              </a:defRPr>
            </a:pPr>
            <a:r>
              <a:rPr sz="2200"/>
              <a:t>T	T	</a:t>
            </a:r>
            <a:r>
              <a:rPr sz="2200" spc="148">
                <a:solidFill>
                  <a:srgbClr val="D5DFF8"/>
                </a:solidFill>
              </a:rPr>
              <a:t>F	</a:t>
            </a:r>
            <a:r>
              <a:rPr sz="2200"/>
              <a:t>T	</a:t>
            </a:r>
            <a:r>
              <a:rPr sz="2200" spc="148">
                <a:solidFill>
                  <a:srgbClr val="D5DFF8"/>
                </a:solidFill>
              </a:rPr>
              <a:t>F	F	F	F</a:t>
            </a:r>
          </a:p>
        </p:txBody>
      </p:sp>
      <p:sp>
        <p:nvSpPr>
          <p:cNvPr id="674" name="object 131"/>
          <p:cNvSpPr txBox="1"/>
          <p:nvPr/>
        </p:nvSpPr>
        <p:spPr>
          <a:xfrm>
            <a:off x="1930400" y="5175250"/>
            <a:ext cx="3732530" cy="89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222" algn="ctr">
              <a:spcBef>
                <a:spcPts val="1050"/>
              </a:spcBef>
              <a:defRPr sz="5000" spc="-484"/>
            </a:pPr>
            <a:r>
              <a:rPr sz="2500"/>
              <a:t>Not </a:t>
            </a:r>
            <a:r>
              <a:rPr sz="2500" spc="-95"/>
              <a:t>all </a:t>
            </a:r>
            <a:r>
              <a:rPr sz="2500" spc="-283"/>
              <a:t>ALUs </a:t>
            </a:r>
            <a:r>
              <a:rPr sz="2500" spc="-247"/>
              <a:t>do </a:t>
            </a:r>
            <a:r>
              <a:rPr sz="2500" spc="-160"/>
              <a:t>useful</a:t>
            </a:r>
            <a:r>
              <a:rPr sz="2500" spc="-273"/>
              <a:t> </a:t>
            </a:r>
            <a:r>
              <a:rPr sz="2500" spc="-235"/>
              <a:t>work!</a:t>
            </a:r>
          </a:p>
          <a:p>
            <a:pPr algn="ctr">
              <a:spcBef>
                <a:spcPts val="1000"/>
              </a:spcBef>
              <a:defRPr sz="5000" spc="-530"/>
            </a:pPr>
            <a:r>
              <a:rPr sz="2500"/>
              <a:t>Worst </a:t>
            </a:r>
            <a:r>
              <a:rPr sz="2500" spc="-178"/>
              <a:t>case: </a:t>
            </a:r>
            <a:r>
              <a:rPr sz="2500" spc="-260"/>
              <a:t>1/8 </a:t>
            </a:r>
            <a:r>
              <a:rPr sz="2500" spc="-198"/>
              <a:t>peak</a:t>
            </a:r>
            <a:r>
              <a:rPr sz="2500" spc="-3"/>
              <a:t> </a:t>
            </a:r>
            <a:r>
              <a:rPr sz="2500" spc="-200"/>
              <a:t>performance</a:t>
            </a:r>
          </a:p>
        </p:txBody>
      </p:sp>
      <p:sp>
        <p:nvSpPr>
          <p:cNvPr id="675" name="object 132"/>
          <p:cNvSpPr txBox="1"/>
          <p:nvPr/>
        </p:nvSpPr>
        <p:spPr>
          <a:xfrm>
            <a:off x="6602082" y="2802210"/>
            <a:ext cx="2273301" cy="215444"/>
          </a:xfrm>
          <a:prstGeom prst="rect">
            <a:avLst/>
          </a:prstGeom>
          <a:solidFill>
            <a:srgbClr val="EDB427"/>
          </a:solidFill>
          <a:ln w="12700">
            <a:solidFill>
              <a:srgbClr val="B1861D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4605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tmp =</a:t>
            </a:r>
            <a:r>
              <a:rPr sz="1400" spc="-50"/>
              <a:t> </a:t>
            </a:r>
            <a:r>
              <a:rPr sz="1400"/>
              <a:t>exp(x,5.f);</a:t>
            </a:r>
          </a:p>
        </p:txBody>
      </p:sp>
      <p:sp>
        <p:nvSpPr>
          <p:cNvPr id="676" name="object 133"/>
          <p:cNvSpPr txBox="1"/>
          <p:nvPr/>
        </p:nvSpPr>
        <p:spPr>
          <a:xfrm>
            <a:off x="6602082" y="3161642"/>
            <a:ext cx="2273301" cy="215444"/>
          </a:xfrm>
          <a:prstGeom prst="rect">
            <a:avLst/>
          </a:prstGeom>
          <a:solidFill>
            <a:srgbClr val="EDB427"/>
          </a:solidFill>
          <a:ln w="12700">
            <a:solidFill>
              <a:srgbClr val="B1861D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4605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tmp *=</a:t>
            </a:r>
            <a:r>
              <a:rPr sz="1400" spc="-13"/>
              <a:t> </a:t>
            </a:r>
            <a:r>
              <a:rPr sz="1400"/>
              <a:t>kMyConst1;</a:t>
            </a:r>
          </a:p>
        </p:txBody>
      </p:sp>
      <p:sp>
        <p:nvSpPr>
          <p:cNvPr id="677" name="object 134"/>
          <p:cNvSpPr txBox="1"/>
          <p:nvPr/>
        </p:nvSpPr>
        <p:spPr>
          <a:xfrm>
            <a:off x="6602082" y="3533912"/>
            <a:ext cx="2273301" cy="209673"/>
          </a:xfrm>
          <a:prstGeom prst="rect">
            <a:avLst/>
          </a:prstGeom>
          <a:solidFill>
            <a:srgbClr val="EDB427"/>
          </a:solidFill>
          <a:ln w="12700">
            <a:solidFill>
              <a:srgbClr val="B1861D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4605">
              <a:lnSpc>
                <a:spcPts val="1650"/>
              </a:lnSpc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x = tmp +</a:t>
            </a:r>
            <a:r>
              <a:rPr sz="1400" spc="-30"/>
              <a:t> </a:t>
            </a:r>
            <a:r>
              <a:rPr sz="1400"/>
              <a:t>kMyConst2;</a:t>
            </a:r>
          </a:p>
        </p:txBody>
      </p:sp>
      <p:sp>
        <p:nvSpPr>
          <p:cNvPr id="678" name="object 135"/>
          <p:cNvSpPr txBox="1"/>
          <p:nvPr/>
        </p:nvSpPr>
        <p:spPr>
          <a:xfrm>
            <a:off x="6589243" y="3983203"/>
            <a:ext cx="2305051" cy="215444"/>
          </a:xfrm>
          <a:prstGeom prst="rect">
            <a:avLst/>
          </a:prstGeom>
          <a:solidFill>
            <a:srgbClr val="D5DFF8"/>
          </a:solidFill>
          <a:ln w="12700">
            <a:solidFill>
              <a:srgbClr val="8492AF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7305">
              <a:spcBef>
                <a:spcPts val="1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tmp =</a:t>
            </a:r>
            <a:r>
              <a:rPr sz="1400" spc="-35"/>
              <a:t> </a:t>
            </a:r>
            <a:r>
              <a:rPr sz="1400"/>
              <a:t>kMyConst1;</a:t>
            </a:r>
          </a:p>
        </p:txBody>
      </p:sp>
      <p:sp>
        <p:nvSpPr>
          <p:cNvPr id="679" name="object 136"/>
          <p:cNvSpPr txBox="1"/>
          <p:nvPr/>
        </p:nvSpPr>
        <p:spPr>
          <a:xfrm>
            <a:off x="6589243" y="4342636"/>
            <a:ext cx="2317751" cy="215444"/>
          </a:xfrm>
          <a:prstGeom prst="rect">
            <a:avLst/>
          </a:prstGeom>
          <a:solidFill>
            <a:srgbClr val="D5DFF8"/>
          </a:solidFill>
          <a:ln w="12700">
            <a:solidFill>
              <a:srgbClr val="8492AF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7305">
              <a:spcBef>
                <a:spcPts val="2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x = 2.f *</a:t>
            </a:r>
            <a:r>
              <a:rPr sz="1400" spc="-15"/>
              <a:t> </a:t>
            </a:r>
            <a:r>
              <a:rPr sz="1400"/>
              <a:t>tmp;</a:t>
            </a:r>
          </a:p>
        </p:txBody>
      </p:sp>
      <p:sp>
        <p:nvSpPr>
          <p:cNvPr id="680" name="object 137"/>
          <p:cNvSpPr txBox="1"/>
          <p:nvPr/>
        </p:nvSpPr>
        <p:spPr>
          <a:xfrm>
            <a:off x="6229226" y="1672310"/>
            <a:ext cx="2762251" cy="4144724"/>
          </a:xfrm>
          <a:prstGeom prst="rect">
            <a:avLst/>
          </a:prstGeom>
          <a:ln w="25400">
            <a:solidFill>
              <a:srgbClr val="C0C0C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0">
              <a:spcBef>
                <a:spcPts val="250"/>
              </a:spcBef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&lt;unconditional</a:t>
            </a:r>
            <a:r>
              <a:rPr sz="1400" spc="-8"/>
              <a:t> </a:t>
            </a:r>
            <a:r>
              <a:rPr sz="1400"/>
              <a:t>code&gt;</a:t>
            </a:r>
          </a:p>
          <a:p>
            <a:pPr marR="1132840" indent="158750">
              <a:lnSpc>
                <a:spcPts val="3150"/>
              </a:lnSpc>
              <a:spcBef>
                <a:spcPts val="2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x =</a:t>
            </a:r>
            <a:r>
              <a:rPr sz="1400" spc="-50"/>
              <a:t> </a:t>
            </a:r>
            <a:r>
              <a:rPr sz="1400"/>
              <a:t>A[i];  if (x &gt; 0)</a:t>
            </a:r>
            <a:r>
              <a:rPr sz="1400" spc="-30"/>
              <a:t> </a:t>
            </a:r>
            <a:r>
              <a:rPr sz="1400"/>
              <a:t>{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900" spc="-175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50"/>
          </a:p>
          <a:p>
            <a:pPr indent="127000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} else</a:t>
            </a:r>
            <a:r>
              <a:rPr sz="1400" spc="-5"/>
              <a:t> </a:t>
            </a:r>
            <a:r>
              <a:rPr sz="1400"/>
              <a:t>{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500" spc="-15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250"/>
          </a:p>
          <a:p>
            <a:pPr indent="114300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}</a:t>
            </a:r>
          </a:p>
          <a:p>
            <a:pPr>
              <a:defRPr sz="2200" spc="-133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/>
          </a:p>
          <a:p>
            <a:pPr indent="25400"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&lt;resume unconditional</a:t>
            </a:r>
            <a:r>
              <a:rPr sz="1400" spc="-35"/>
              <a:t> </a:t>
            </a:r>
            <a:r>
              <a:rPr sz="1400"/>
              <a:t>code&gt;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 indent="101600">
              <a:spcBef>
                <a:spcPts val="9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result[i] =</a:t>
            </a:r>
            <a:r>
              <a:rPr sz="1400" spc="-8"/>
              <a:t> </a:t>
            </a:r>
            <a:r>
              <a:rPr sz="1400"/>
              <a:t>x;</a:t>
            </a:r>
          </a:p>
        </p:txBody>
      </p:sp>
      <p:sp>
        <p:nvSpPr>
          <p:cNvPr id="681" name="object 138"/>
          <p:cNvSpPr txBox="1"/>
          <p:nvPr/>
        </p:nvSpPr>
        <p:spPr>
          <a:xfrm>
            <a:off x="6350000" y="948690"/>
            <a:ext cx="2328546" cy="333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540" indent="6350">
              <a:lnSpc>
                <a:spcPct val="102298"/>
              </a:lnSpc>
              <a:defRPr sz="2200" spc="-185">
                <a:solidFill>
                  <a:srgbClr val="515151"/>
                </a:solidFill>
              </a:defRPr>
            </a:pPr>
            <a:r>
              <a:rPr sz="1100"/>
              <a:t>(assume </a:t>
            </a:r>
            <a:r>
              <a:rPr sz="1100" spc="-60"/>
              <a:t>logic </a:t>
            </a:r>
            <a:r>
              <a:rPr sz="1100" spc="-98"/>
              <a:t>below </a:t>
            </a:r>
            <a:r>
              <a:rPr sz="1100" spc="-55"/>
              <a:t>is </a:t>
            </a:r>
            <a:r>
              <a:rPr sz="1100" spc="-82"/>
              <a:t>to </a:t>
            </a:r>
            <a:r>
              <a:rPr sz="1100" spc="-98"/>
              <a:t>be </a:t>
            </a:r>
            <a:r>
              <a:rPr sz="1100" spc="-90"/>
              <a:t>executed </a:t>
            </a:r>
            <a:r>
              <a:rPr sz="1100" spc="-78"/>
              <a:t>for </a:t>
            </a:r>
            <a:r>
              <a:rPr sz="1100"/>
              <a:t>each  </a:t>
            </a:r>
            <a:r>
              <a:rPr sz="1100" spc="-82"/>
              <a:t>element </a:t>
            </a:r>
            <a:r>
              <a:rPr sz="1100" spc="-57"/>
              <a:t>in </a:t>
            </a:r>
            <a:r>
              <a:rPr sz="1100" spc="-70"/>
              <a:t>input </a:t>
            </a:r>
            <a:r>
              <a:rPr sz="1100" spc="-82"/>
              <a:t>array </a:t>
            </a:r>
            <a:r>
              <a:rPr sz="1100" spc="-150"/>
              <a:t>‘A’, </a:t>
            </a:r>
            <a:r>
              <a:rPr sz="1100" spc="-82"/>
              <a:t>producing output </a:t>
            </a:r>
            <a:r>
              <a:rPr sz="1100" spc="-70"/>
              <a:t>into  </a:t>
            </a:r>
            <a:r>
              <a:rPr sz="1100" spc="-75"/>
              <a:t>the </a:t>
            </a:r>
            <a:r>
              <a:rPr sz="1100" spc="-82"/>
              <a:t>array</a:t>
            </a:r>
            <a:r>
              <a:rPr sz="1100" spc="-115"/>
              <a:t> </a:t>
            </a:r>
            <a:r>
              <a:rPr sz="1100" spc="-68"/>
              <a:t>‘result’)</a:t>
            </a:r>
          </a:p>
        </p:txBody>
      </p:sp>
      <p:sp>
        <p:nvSpPr>
          <p:cNvPr id="205" name="Title 2">
            <a:extLst>
              <a:ext uri="{FF2B5EF4-FFF2-40B4-BE49-F238E27FC236}">
                <a16:creationId xmlns:a16="http://schemas.microsoft.com/office/drawing/2014/main" id="{F1290384-25E5-E943-A721-22DBA06396E9}"/>
              </a:ext>
            </a:extLst>
          </p:cNvPr>
          <p:cNvSpPr txBox="1">
            <a:spLocks/>
          </p:cNvSpPr>
          <p:nvPr/>
        </p:nvSpPr>
        <p:spPr bwMode="auto">
          <a:xfrm>
            <a:off x="98680" y="237165"/>
            <a:ext cx="7080250" cy="65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marR="2540" indent="-119063" algn="l" rtl="0" eaLnBrk="1" fontAlgn="base" hangingPunct="1">
              <a:lnSpc>
                <a:spcPts val="4000"/>
              </a:lnSpc>
              <a:spcBef>
                <a:spcPts val="850"/>
              </a:spcBef>
              <a:spcAft>
                <a:spcPct val="0"/>
              </a:spcAft>
              <a:defRPr sz="3900" b="1" spc="-232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Mask discard output of ALUs</a:t>
            </a:r>
          </a:p>
        </p:txBody>
      </p:sp>
      <p:sp>
        <p:nvSpPr>
          <p:cNvPr id="206" name="object 13">
            <a:extLst>
              <a:ext uri="{FF2B5EF4-FFF2-40B4-BE49-F238E27FC236}">
                <a16:creationId xmlns:a16="http://schemas.microsoft.com/office/drawing/2014/main" id="{D16EF5F5-EF67-CF46-88A4-88E37331FEB2}"/>
              </a:ext>
            </a:extLst>
          </p:cNvPr>
          <p:cNvSpPr txBox="1"/>
          <p:nvPr/>
        </p:nvSpPr>
        <p:spPr>
          <a:xfrm>
            <a:off x="611448" y="712277"/>
            <a:ext cx="755917" cy="30777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350">
              <a:defRPr sz="3600" spc="60">
                <a:solidFill>
                  <a:srgbClr val="515151"/>
                </a:solidFill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sz="2000" spc="-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spc="-7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Line">
            <a:extLst>
              <a:ext uri="{FF2B5EF4-FFF2-40B4-BE49-F238E27FC236}">
                <a16:creationId xmlns:a16="http://schemas.microsoft.com/office/drawing/2014/main" id="{A96E8782-88E4-EE4C-ACBD-3919571A1289}"/>
              </a:ext>
            </a:extLst>
          </p:cNvPr>
          <p:cNvSpPr/>
          <p:nvPr/>
        </p:nvSpPr>
        <p:spPr>
          <a:xfrm flipV="1">
            <a:off x="861562" y="978071"/>
            <a:ext cx="7190" cy="3796230"/>
          </a:xfrm>
          <a:prstGeom prst="line">
            <a:avLst/>
          </a:prstGeom>
          <a:ln w="25400">
            <a:solidFill>
              <a:schemeClr val="accent1"/>
            </a:solidFill>
            <a:headEnd type="stealth" w="lg" len="lg"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object 149"/>
          <p:cNvSpPr txBox="1"/>
          <p:nvPr/>
        </p:nvSpPr>
        <p:spPr>
          <a:xfrm>
            <a:off x="7837367" y="6601294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685" name="object 2"/>
          <p:cNvSpPr/>
          <p:nvPr/>
        </p:nvSpPr>
        <p:spPr>
          <a:xfrm>
            <a:off x="6204597" y="1654030"/>
            <a:ext cx="2825751" cy="450215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86" name="object 3"/>
          <p:cNvSpPr/>
          <p:nvPr/>
        </p:nvSpPr>
        <p:spPr>
          <a:xfrm>
            <a:off x="6222876" y="1672310"/>
            <a:ext cx="2762253" cy="44386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87" name="object 4"/>
          <p:cNvSpPr/>
          <p:nvPr/>
        </p:nvSpPr>
        <p:spPr>
          <a:xfrm>
            <a:off x="6567785" y="3968098"/>
            <a:ext cx="2362201" cy="3238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88" name="object 5"/>
          <p:cNvSpPr/>
          <p:nvPr/>
        </p:nvSpPr>
        <p:spPr>
          <a:xfrm>
            <a:off x="6567785" y="4327532"/>
            <a:ext cx="2374901" cy="32385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89" name="object 6"/>
          <p:cNvSpPr/>
          <p:nvPr/>
        </p:nvSpPr>
        <p:spPr>
          <a:xfrm>
            <a:off x="6580625" y="2787105"/>
            <a:ext cx="2330451" cy="3238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0" name="object 7"/>
          <p:cNvSpPr/>
          <p:nvPr/>
        </p:nvSpPr>
        <p:spPr>
          <a:xfrm>
            <a:off x="6580625" y="3146538"/>
            <a:ext cx="2330451" cy="3238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1" name="object 8"/>
          <p:cNvSpPr/>
          <p:nvPr/>
        </p:nvSpPr>
        <p:spPr>
          <a:xfrm>
            <a:off x="6580625" y="3518807"/>
            <a:ext cx="2330451" cy="3238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4" name="object 11"/>
          <p:cNvSpPr/>
          <p:nvPr/>
        </p:nvSpPr>
        <p:spPr>
          <a:xfrm>
            <a:off x="2616209" y="959792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5" name="object 12"/>
          <p:cNvSpPr/>
          <p:nvPr/>
        </p:nvSpPr>
        <p:spPr>
          <a:xfrm>
            <a:off x="263448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6" name="object 13"/>
          <p:cNvSpPr/>
          <p:nvPr/>
        </p:nvSpPr>
        <p:spPr>
          <a:xfrm>
            <a:off x="263448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7" name="object 14"/>
          <p:cNvSpPr/>
          <p:nvPr/>
        </p:nvSpPr>
        <p:spPr>
          <a:xfrm>
            <a:off x="3091188" y="959792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8" name="object 15"/>
          <p:cNvSpPr/>
          <p:nvPr/>
        </p:nvSpPr>
        <p:spPr>
          <a:xfrm>
            <a:off x="3109469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9" name="object 16"/>
          <p:cNvSpPr/>
          <p:nvPr/>
        </p:nvSpPr>
        <p:spPr>
          <a:xfrm>
            <a:off x="3109469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0" name="object 17"/>
          <p:cNvSpPr/>
          <p:nvPr/>
        </p:nvSpPr>
        <p:spPr>
          <a:xfrm>
            <a:off x="2141228" y="959792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1" name="object 18"/>
          <p:cNvSpPr/>
          <p:nvPr/>
        </p:nvSpPr>
        <p:spPr>
          <a:xfrm>
            <a:off x="215950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2" name="object 19"/>
          <p:cNvSpPr/>
          <p:nvPr/>
        </p:nvSpPr>
        <p:spPr>
          <a:xfrm>
            <a:off x="215950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3" name="object 20"/>
          <p:cNvSpPr/>
          <p:nvPr/>
        </p:nvSpPr>
        <p:spPr>
          <a:xfrm>
            <a:off x="3566168" y="959792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4" name="object 21"/>
          <p:cNvSpPr/>
          <p:nvPr/>
        </p:nvSpPr>
        <p:spPr>
          <a:xfrm>
            <a:off x="358444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5" name="object 22"/>
          <p:cNvSpPr/>
          <p:nvPr/>
        </p:nvSpPr>
        <p:spPr>
          <a:xfrm>
            <a:off x="358444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6" name="object 23"/>
          <p:cNvSpPr/>
          <p:nvPr/>
        </p:nvSpPr>
        <p:spPr>
          <a:xfrm>
            <a:off x="4516127" y="959792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7" name="object 24"/>
          <p:cNvSpPr/>
          <p:nvPr/>
        </p:nvSpPr>
        <p:spPr>
          <a:xfrm>
            <a:off x="453440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8" name="object 25"/>
          <p:cNvSpPr/>
          <p:nvPr/>
        </p:nvSpPr>
        <p:spPr>
          <a:xfrm>
            <a:off x="453440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9" name="object 26"/>
          <p:cNvSpPr/>
          <p:nvPr/>
        </p:nvSpPr>
        <p:spPr>
          <a:xfrm>
            <a:off x="4991107" y="959792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0" name="object 27"/>
          <p:cNvSpPr/>
          <p:nvPr/>
        </p:nvSpPr>
        <p:spPr>
          <a:xfrm>
            <a:off x="500938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1" name="object 28"/>
          <p:cNvSpPr/>
          <p:nvPr/>
        </p:nvSpPr>
        <p:spPr>
          <a:xfrm>
            <a:off x="5009387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2" name="object 29"/>
          <p:cNvSpPr/>
          <p:nvPr/>
        </p:nvSpPr>
        <p:spPr>
          <a:xfrm>
            <a:off x="4041148" y="959792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3" name="object 30"/>
          <p:cNvSpPr/>
          <p:nvPr/>
        </p:nvSpPr>
        <p:spPr>
          <a:xfrm>
            <a:off x="405942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4" name="object 31"/>
          <p:cNvSpPr/>
          <p:nvPr/>
        </p:nvSpPr>
        <p:spPr>
          <a:xfrm>
            <a:off x="4059428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5" name="object 32"/>
          <p:cNvSpPr/>
          <p:nvPr/>
        </p:nvSpPr>
        <p:spPr>
          <a:xfrm>
            <a:off x="5466087" y="959792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6" name="object 33"/>
          <p:cNvSpPr/>
          <p:nvPr/>
        </p:nvSpPr>
        <p:spPr>
          <a:xfrm>
            <a:off x="5484366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7" name="object 34"/>
          <p:cNvSpPr/>
          <p:nvPr/>
        </p:nvSpPr>
        <p:spPr>
          <a:xfrm>
            <a:off x="5484366" y="978071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8" name="object 35"/>
          <p:cNvSpPr txBox="1"/>
          <p:nvPr/>
        </p:nvSpPr>
        <p:spPr>
          <a:xfrm>
            <a:off x="2070100" y="958850"/>
            <a:ext cx="3823653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1118" algn="ctr">
              <a:spcBef>
                <a:spcPts val="500"/>
              </a:spcBef>
              <a:tabLst>
                <a:tab pos="527050" algn="l"/>
                <a:tab pos="939800" algn="l"/>
                <a:tab pos="2838450" algn="l"/>
                <a:tab pos="3378200" algn="l"/>
              </a:tabLst>
              <a:defRPr sz="3400" spc="95"/>
            </a:pPr>
            <a:r>
              <a:rPr sz="1700"/>
              <a:t>1	2	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</a:t>
            </a:r>
            <a:r>
              <a:rPr sz="1700"/>
              <a:t>8</a:t>
            </a:r>
          </a:p>
          <a:p>
            <a:pPr algn="ctr">
              <a:spcBef>
                <a:spcPts val="450"/>
              </a:spcBef>
              <a:tabLst>
                <a:tab pos="533400" algn="l"/>
                <a:tab pos="1092200" algn="l"/>
                <a:tab pos="2997200" algn="l"/>
                <a:tab pos="3359150" algn="l"/>
              </a:tabLst>
              <a:defRPr sz="2800" spc="70"/>
            </a:pPr>
            <a:r>
              <a:rPr sz="1400"/>
              <a:t>ALU</a:t>
            </a:r>
            <a:r>
              <a:rPr sz="1400" spc="-28"/>
              <a:t> </a:t>
            </a:r>
            <a:r>
              <a:rPr sz="1400" spc="40"/>
              <a:t>1	</a:t>
            </a:r>
            <a:r>
              <a:rPr sz="1400"/>
              <a:t>ALU</a:t>
            </a:r>
            <a:r>
              <a:rPr sz="1400" spc="-25"/>
              <a:t> </a:t>
            </a:r>
            <a:r>
              <a:rPr sz="1400" spc="40"/>
              <a:t>2	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</a:t>
            </a:r>
            <a:r>
              <a:rPr sz="1400"/>
              <a:t>ALU</a:t>
            </a:r>
            <a:r>
              <a:rPr sz="1400" spc="-63"/>
              <a:t> </a:t>
            </a:r>
            <a:r>
              <a:rPr sz="1400" spc="40"/>
              <a:t>8</a:t>
            </a:r>
          </a:p>
        </p:txBody>
      </p:sp>
      <p:sp>
        <p:nvSpPr>
          <p:cNvPr id="719" name="object 37"/>
          <p:cNvSpPr/>
          <p:nvPr/>
        </p:nvSpPr>
        <p:spPr>
          <a:xfrm>
            <a:off x="745490" y="5816784"/>
            <a:ext cx="198121" cy="19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06060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0" name="object 38"/>
          <p:cNvSpPr/>
          <p:nvPr/>
        </p:nvSpPr>
        <p:spPr>
          <a:xfrm>
            <a:off x="1943100" y="1663700"/>
            <a:ext cx="4125910" cy="4669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9943"/>
                </a:lnTo>
                <a:lnTo>
                  <a:pt x="10765" y="21600"/>
                </a:lnTo>
                <a:lnTo>
                  <a:pt x="21600" y="19943"/>
                </a:lnTo>
                <a:lnTo>
                  <a:pt x="21600" y="0"/>
                </a:lnTo>
                <a:close/>
              </a:path>
            </a:pathLst>
          </a:custGeom>
          <a:solidFill>
            <a:srgbClr val="9CB0D5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1" name="object 39"/>
          <p:cNvSpPr/>
          <p:nvPr/>
        </p:nvSpPr>
        <p:spPr>
          <a:xfrm>
            <a:off x="1943100" y="1663700"/>
            <a:ext cx="4125910" cy="4669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9943"/>
                </a:lnTo>
                <a:lnTo>
                  <a:pt x="10765" y="21600"/>
                </a:lnTo>
                <a:lnTo>
                  <a:pt x="0" y="1994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2" name="object 40"/>
          <p:cNvSpPr/>
          <p:nvPr/>
        </p:nvSpPr>
        <p:spPr>
          <a:xfrm>
            <a:off x="2178050" y="1708150"/>
            <a:ext cx="380095" cy="218326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3" name="object 41"/>
          <p:cNvSpPr/>
          <p:nvPr/>
        </p:nvSpPr>
        <p:spPr>
          <a:xfrm>
            <a:off x="2654300" y="1701800"/>
            <a:ext cx="380095" cy="2188691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4" name="object 42"/>
          <p:cNvSpPr/>
          <p:nvPr/>
        </p:nvSpPr>
        <p:spPr>
          <a:xfrm>
            <a:off x="3124200" y="1708150"/>
            <a:ext cx="380095" cy="106883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5" name="object 43"/>
          <p:cNvSpPr/>
          <p:nvPr/>
        </p:nvSpPr>
        <p:spPr>
          <a:xfrm>
            <a:off x="3600450" y="1708150"/>
            <a:ext cx="380095" cy="218326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6" name="object 44"/>
          <p:cNvSpPr/>
          <p:nvPr/>
        </p:nvSpPr>
        <p:spPr>
          <a:xfrm>
            <a:off x="4070350" y="1708150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7" name="object 45"/>
          <p:cNvSpPr/>
          <p:nvPr/>
        </p:nvSpPr>
        <p:spPr>
          <a:xfrm>
            <a:off x="4546600" y="1708150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8" name="object 46"/>
          <p:cNvSpPr/>
          <p:nvPr/>
        </p:nvSpPr>
        <p:spPr>
          <a:xfrm>
            <a:off x="5016500" y="1708150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9" name="object 47"/>
          <p:cNvSpPr/>
          <p:nvPr/>
        </p:nvSpPr>
        <p:spPr>
          <a:xfrm>
            <a:off x="5492750" y="1708150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33" name="object 48"/>
          <p:cNvGrpSpPr/>
          <p:nvPr/>
        </p:nvGrpSpPr>
        <p:grpSpPr>
          <a:xfrm>
            <a:off x="3213100" y="2870200"/>
            <a:ext cx="186621" cy="174833"/>
            <a:chOff x="0" y="0"/>
            <a:chExt cx="373240" cy="349665"/>
          </a:xfrm>
        </p:grpSpPr>
        <p:sp>
          <p:nvSpPr>
            <p:cNvPr id="730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31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32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34" name="object 49"/>
          <p:cNvSpPr/>
          <p:nvPr/>
        </p:nvSpPr>
        <p:spPr>
          <a:xfrm>
            <a:off x="3213100" y="2870200"/>
            <a:ext cx="186620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38" name="object 50"/>
          <p:cNvGrpSpPr/>
          <p:nvPr/>
        </p:nvGrpSpPr>
        <p:grpSpPr>
          <a:xfrm>
            <a:off x="4163142" y="2870200"/>
            <a:ext cx="186621" cy="174833"/>
            <a:chOff x="0" y="0"/>
            <a:chExt cx="373239" cy="349665"/>
          </a:xfrm>
        </p:grpSpPr>
        <p:sp>
          <p:nvSpPr>
            <p:cNvPr id="735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36" name="Shape"/>
            <p:cNvSpPr/>
            <p:nvPr/>
          </p:nvSpPr>
          <p:spPr>
            <a:xfrm>
              <a:off x="186620" y="237873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37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39" name="object 51"/>
          <p:cNvSpPr/>
          <p:nvPr/>
        </p:nvSpPr>
        <p:spPr>
          <a:xfrm>
            <a:off x="4163142" y="287020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43" name="object 52"/>
          <p:cNvGrpSpPr/>
          <p:nvPr/>
        </p:nvGrpSpPr>
        <p:grpSpPr>
          <a:xfrm>
            <a:off x="4638163" y="2870200"/>
            <a:ext cx="186621" cy="174833"/>
            <a:chOff x="0" y="0"/>
            <a:chExt cx="373240" cy="349665"/>
          </a:xfrm>
        </p:grpSpPr>
        <p:sp>
          <p:nvSpPr>
            <p:cNvPr id="740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41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42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44" name="object 53"/>
          <p:cNvSpPr/>
          <p:nvPr/>
        </p:nvSpPr>
        <p:spPr>
          <a:xfrm>
            <a:off x="4638163" y="287020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48" name="object 54"/>
          <p:cNvGrpSpPr/>
          <p:nvPr/>
        </p:nvGrpSpPr>
        <p:grpSpPr>
          <a:xfrm>
            <a:off x="5113184" y="2870200"/>
            <a:ext cx="186621" cy="174833"/>
            <a:chOff x="0" y="0"/>
            <a:chExt cx="373239" cy="349665"/>
          </a:xfrm>
        </p:grpSpPr>
        <p:sp>
          <p:nvSpPr>
            <p:cNvPr id="745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46" name="Shape"/>
            <p:cNvSpPr/>
            <p:nvPr/>
          </p:nvSpPr>
          <p:spPr>
            <a:xfrm>
              <a:off x="186620" y="237873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47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49" name="object 55"/>
          <p:cNvSpPr/>
          <p:nvPr/>
        </p:nvSpPr>
        <p:spPr>
          <a:xfrm>
            <a:off x="5113184" y="287020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53" name="object 56"/>
          <p:cNvGrpSpPr/>
          <p:nvPr/>
        </p:nvGrpSpPr>
        <p:grpSpPr>
          <a:xfrm>
            <a:off x="5588205" y="2870200"/>
            <a:ext cx="186621" cy="174833"/>
            <a:chOff x="0" y="0"/>
            <a:chExt cx="373240" cy="349665"/>
          </a:xfrm>
        </p:grpSpPr>
        <p:sp>
          <p:nvSpPr>
            <p:cNvPr id="750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51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52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54" name="object 57"/>
          <p:cNvSpPr/>
          <p:nvPr/>
        </p:nvSpPr>
        <p:spPr>
          <a:xfrm>
            <a:off x="5588205" y="287020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58" name="object 58"/>
          <p:cNvGrpSpPr/>
          <p:nvPr/>
        </p:nvGrpSpPr>
        <p:grpSpPr>
          <a:xfrm>
            <a:off x="3206750" y="3257550"/>
            <a:ext cx="186621" cy="174834"/>
            <a:chOff x="0" y="0"/>
            <a:chExt cx="373240" cy="349666"/>
          </a:xfrm>
        </p:grpSpPr>
        <p:sp>
          <p:nvSpPr>
            <p:cNvPr id="755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56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57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59" name="object 59"/>
          <p:cNvSpPr/>
          <p:nvPr/>
        </p:nvSpPr>
        <p:spPr>
          <a:xfrm>
            <a:off x="3206750" y="3257550"/>
            <a:ext cx="186620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63" name="object 60"/>
          <p:cNvGrpSpPr/>
          <p:nvPr/>
        </p:nvGrpSpPr>
        <p:grpSpPr>
          <a:xfrm>
            <a:off x="4156792" y="3257550"/>
            <a:ext cx="186621" cy="174834"/>
            <a:chOff x="0" y="0"/>
            <a:chExt cx="373239" cy="349666"/>
          </a:xfrm>
        </p:grpSpPr>
        <p:sp>
          <p:nvSpPr>
            <p:cNvPr id="760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61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62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64" name="object 61"/>
          <p:cNvSpPr/>
          <p:nvPr/>
        </p:nvSpPr>
        <p:spPr>
          <a:xfrm>
            <a:off x="4156792" y="325755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68" name="object 62"/>
          <p:cNvGrpSpPr/>
          <p:nvPr/>
        </p:nvGrpSpPr>
        <p:grpSpPr>
          <a:xfrm>
            <a:off x="4631813" y="3257550"/>
            <a:ext cx="186621" cy="174834"/>
            <a:chOff x="0" y="0"/>
            <a:chExt cx="373240" cy="349666"/>
          </a:xfrm>
        </p:grpSpPr>
        <p:sp>
          <p:nvSpPr>
            <p:cNvPr id="765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66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67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69" name="object 63"/>
          <p:cNvSpPr/>
          <p:nvPr/>
        </p:nvSpPr>
        <p:spPr>
          <a:xfrm>
            <a:off x="4631813" y="325755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73" name="object 64"/>
          <p:cNvGrpSpPr/>
          <p:nvPr/>
        </p:nvGrpSpPr>
        <p:grpSpPr>
          <a:xfrm>
            <a:off x="5106834" y="3257550"/>
            <a:ext cx="186621" cy="174834"/>
            <a:chOff x="0" y="0"/>
            <a:chExt cx="373239" cy="349666"/>
          </a:xfrm>
        </p:grpSpPr>
        <p:sp>
          <p:nvSpPr>
            <p:cNvPr id="770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71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72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74" name="object 65"/>
          <p:cNvSpPr/>
          <p:nvPr/>
        </p:nvSpPr>
        <p:spPr>
          <a:xfrm>
            <a:off x="5106834" y="325755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78" name="object 66"/>
          <p:cNvGrpSpPr/>
          <p:nvPr/>
        </p:nvGrpSpPr>
        <p:grpSpPr>
          <a:xfrm>
            <a:off x="5581855" y="3257550"/>
            <a:ext cx="186621" cy="174834"/>
            <a:chOff x="0" y="0"/>
            <a:chExt cx="373240" cy="349666"/>
          </a:xfrm>
        </p:grpSpPr>
        <p:sp>
          <p:nvSpPr>
            <p:cNvPr id="775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76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77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79" name="object 67"/>
          <p:cNvSpPr/>
          <p:nvPr/>
        </p:nvSpPr>
        <p:spPr>
          <a:xfrm>
            <a:off x="5581855" y="325755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83" name="object 68"/>
          <p:cNvGrpSpPr/>
          <p:nvPr/>
        </p:nvGrpSpPr>
        <p:grpSpPr>
          <a:xfrm>
            <a:off x="3200400" y="3644900"/>
            <a:ext cx="186621" cy="174834"/>
            <a:chOff x="0" y="0"/>
            <a:chExt cx="373240" cy="349666"/>
          </a:xfrm>
        </p:grpSpPr>
        <p:sp>
          <p:nvSpPr>
            <p:cNvPr id="780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81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82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84" name="object 69"/>
          <p:cNvSpPr/>
          <p:nvPr/>
        </p:nvSpPr>
        <p:spPr>
          <a:xfrm>
            <a:off x="3200400" y="3644900"/>
            <a:ext cx="186620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88" name="object 70"/>
          <p:cNvGrpSpPr/>
          <p:nvPr/>
        </p:nvGrpSpPr>
        <p:grpSpPr>
          <a:xfrm>
            <a:off x="4150442" y="3644900"/>
            <a:ext cx="186621" cy="174834"/>
            <a:chOff x="0" y="0"/>
            <a:chExt cx="373239" cy="349666"/>
          </a:xfrm>
        </p:grpSpPr>
        <p:sp>
          <p:nvSpPr>
            <p:cNvPr id="785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86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87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89" name="object 71"/>
          <p:cNvSpPr/>
          <p:nvPr/>
        </p:nvSpPr>
        <p:spPr>
          <a:xfrm>
            <a:off x="4150442" y="364490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93" name="object 72"/>
          <p:cNvGrpSpPr/>
          <p:nvPr/>
        </p:nvGrpSpPr>
        <p:grpSpPr>
          <a:xfrm>
            <a:off x="4625463" y="3644900"/>
            <a:ext cx="186621" cy="174834"/>
            <a:chOff x="0" y="0"/>
            <a:chExt cx="373240" cy="349666"/>
          </a:xfrm>
        </p:grpSpPr>
        <p:sp>
          <p:nvSpPr>
            <p:cNvPr id="790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91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92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94" name="object 73"/>
          <p:cNvSpPr/>
          <p:nvPr/>
        </p:nvSpPr>
        <p:spPr>
          <a:xfrm>
            <a:off x="4625463" y="364490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98" name="object 74"/>
          <p:cNvGrpSpPr/>
          <p:nvPr/>
        </p:nvGrpSpPr>
        <p:grpSpPr>
          <a:xfrm>
            <a:off x="5100484" y="3644900"/>
            <a:ext cx="186621" cy="174834"/>
            <a:chOff x="0" y="0"/>
            <a:chExt cx="373239" cy="349666"/>
          </a:xfrm>
        </p:grpSpPr>
        <p:sp>
          <p:nvSpPr>
            <p:cNvPr id="795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96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97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99" name="object 75"/>
          <p:cNvSpPr/>
          <p:nvPr/>
        </p:nvSpPr>
        <p:spPr>
          <a:xfrm>
            <a:off x="5100484" y="364490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03" name="object 76"/>
          <p:cNvGrpSpPr/>
          <p:nvPr/>
        </p:nvGrpSpPr>
        <p:grpSpPr>
          <a:xfrm>
            <a:off x="5575505" y="3644900"/>
            <a:ext cx="186621" cy="174834"/>
            <a:chOff x="0" y="0"/>
            <a:chExt cx="373240" cy="349666"/>
          </a:xfrm>
        </p:grpSpPr>
        <p:sp>
          <p:nvSpPr>
            <p:cNvPr id="800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01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02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04" name="object 77"/>
          <p:cNvSpPr/>
          <p:nvPr/>
        </p:nvSpPr>
        <p:spPr>
          <a:xfrm>
            <a:off x="5575505" y="364490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05" name="object 78"/>
          <p:cNvSpPr/>
          <p:nvPr/>
        </p:nvSpPr>
        <p:spPr>
          <a:xfrm>
            <a:off x="3111500" y="3892550"/>
            <a:ext cx="380095" cy="191269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06" name="object 79"/>
          <p:cNvSpPr/>
          <p:nvPr/>
        </p:nvSpPr>
        <p:spPr>
          <a:xfrm>
            <a:off x="4057650" y="3892550"/>
            <a:ext cx="380095" cy="191269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07" name="object 80"/>
          <p:cNvSpPr/>
          <p:nvPr/>
        </p:nvSpPr>
        <p:spPr>
          <a:xfrm>
            <a:off x="4533900" y="3892550"/>
            <a:ext cx="380095" cy="191269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08" name="object 81"/>
          <p:cNvSpPr/>
          <p:nvPr/>
        </p:nvSpPr>
        <p:spPr>
          <a:xfrm>
            <a:off x="5003800" y="3892550"/>
            <a:ext cx="380095" cy="191269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09" name="object 82"/>
          <p:cNvSpPr/>
          <p:nvPr/>
        </p:nvSpPr>
        <p:spPr>
          <a:xfrm>
            <a:off x="5480050" y="3892550"/>
            <a:ext cx="380095" cy="191269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10" name="object 83"/>
          <p:cNvSpPr/>
          <p:nvPr/>
        </p:nvSpPr>
        <p:spPr>
          <a:xfrm>
            <a:off x="3600450" y="4641850"/>
            <a:ext cx="380095" cy="116815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11" name="object 84"/>
          <p:cNvSpPr/>
          <p:nvPr/>
        </p:nvSpPr>
        <p:spPr>
          <a:xfrm>
            <a:off x="2654300" y="4648200"/>
            <a:ext cx="380095" cy="116815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12" name="object 85"/>
          <p:cNvSpPr/>
          <p:nvPr/>
        </p:nvSpPr>
        <p:spPr>
          <a:xfrm>
            <a:off x="2171700" y="4648200"/>
            <a:ext cx="380095" cy="116815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16" name="object 86"/>
          <p:cNvGrpSpPr/>
          <p:nvPr/>
        </p:nvGrpSpPr>
        <p:grpSpPr>
          <a:xfrm>
            <a:off x="2260600" y="4038600"/>
            <a:ext cx="186621" cy="174834"/>
            <a:chOff x="0" y="0"/>
            <a:chExt cx="373240" cy="349666"/>
          </a:xfrm>
        </p:grpSpPr>
        <p:sp>
          <p:nvSpPr>
            <p:cNvPr id="813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14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15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17" name="object 87"/>
          <p:cNvSpPr/>
          <p:nvPr/>
        </p:nvSpPr>
        <p:spPr>
          <a:xfrm>
            <a:off x="2260600" y="4038600"/>
            <a:ext cx="186620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21" name="object 88"/>
          <p:cNvGrpSpPr/>
          <p:nvPr/>
        </p:nvGrpSpPr>
        <p:grpSpPr>
          <a:xfrm>
            <a:off x="2735620" y="4038600"/>
            <a:ext cx="186621" cy="174834"/>
            <a:chOff x="0" y="0"/>
            <a:chExt cx="373240" cy="349666"/>
          </a:xfrm>
        </p:grpSpPr>
        <p:sp>
          <p:nvSpPr>
            <p:cNvPr id="818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19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20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22" name="object 89"/>
          <p:cNvSpPr/>
          <p:nvPr/>
        </p:nvSpPr>
        <p:spPr>
          <a:xfrm>
            <a:off x="2735620" y="403860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26" name="object 90"/>
          <p:cNvGrpSpPr/>
          <p:nvPr/>
        </p:nvGrpSpPr>
        <p:grpSpPr>
          <a:xfrm>
            <a:off x="3685663" y="4038600"/>
            <a:ext cx="186621" cy="174834"/>
            <a:chOff x="0" y="0"/>
            <a:chExt cx="373239" cy="349666"/>
          </a:xfrm>
        </p:grpSpPr>
        <p:sp>
          <p:nvSpPr>
            <p:cNvPr id="823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24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25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27" name="object 91"/>
          <p:cNvSpPr/>
          <p:nvPr/>
        </p:nvSpPr>
        <p:spPr>
          <a:xfrm>
            <a:off x="3685663" y="403860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31" name="object 92"/>
          <p:cNvGrpSpPr/>
          <p:nvPr/>
        </p:nvGrpSpPr>
        <p:grpSpPr>
          <a:xfrm>
            <a:off x="2260600" y="4394200"/>
            <a:ext cx="186621" cy="174834"/>
            <a:chOff x="0" y="0"/>
            <a:chExt cx="373240" cy="349666"/>
          </a:xfrm>
        </p:grpSpPr>
        <p:sp>
          <p:nvSpPr>
            <p:cNvPr id="828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29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30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32" name="object 93"/>
          <p:cNvSpPr/>
          <p:nvPr/>
        </p:nvSpPr>
        <p:spPr>
          <a:xfrm>
            <a:off x="2260600" y="4394200"/>
            <a:ext cx="186620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36" name="object 94"/>
          <p:cNvGrpSpPr/>
          <p:nvPr/>
        </p:nvGrpSpPr>
        <p:grpSpPr>
          <a:xfrm>
            <a:off x="2735620" y="4394200"/>
            <a:ext cx="186621" cy="174834"/>
            <a:chOff x="0" y="0"/>
            <a:chExt cx="373240" cy="349666"/>
          </a:xfrm>
        </p:grpSpPr>
        <p:sp>
          <p:nvSpPr>
            <p:cNvPr id="833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34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35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37" name="object 95"/>
          <p:cNvSpPr/>
          <p:nvPr/>
        </p:nvSpPr>
        <p:spPr>
          <a:xfrm>
            <a:off x="2735620" y="439420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127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41" name="object 96"/>
          <p:cNvGrpSpPr/>
          <p:nvPr/>
        </p:nvGrpSpPr>
        <p:grpSpPr>
          <a:xfrm>
            <a:off x="3685663" y="4394200"/>
            <a:ext cx="186621" cy="174834"/>
            <a:chOff x="0" y="0"/>
            <a:chExt cx="373239" cy="349666"/>
          </a:xfrm>
        </p:grpSpPr>
        <p:sp>
          <p:nvSpPr>
            <p:cNvPr id="838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39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40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42" name="object 97"/>
          <p:cNvSpPr/>
          <p:nvPr/>
        </p:nvSpPr>
        <p:spPr>
          <a:xfrm>
            <a:off x="3685663" y="439420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3" name="object 98"/>
          <p:cNvSpPr/>
          <p:nvPr/>
        </p:nvSpPr>
        <p:spPr>
          <a:xfrm>
            <a:off x="2159770" y="2750320"/>
            <a:ext cx="438151" cy="119380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4" name="object 99"/>
          <p:cNvSpPr/>
          <p:nvPr/>
        </p:nvSpPr>
        <p:spPr>
          <a:xfrm>
            <a:off x="2178050" y="2768600"/>
            <a:ext cx="374650" cy="1130300"/>
          </a:xfrm>
          <a:prstGeom prst="rect">
            <a:avLst/>
          </a:prstGeom>
          <a:solidFill>
            <a:srgbClr val="EDB42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5" name="object 100"/>
          <p:cNvSpPr/>
          <p:nvPr/>
        </p:nvSpPr>
        <p:spPr>
          <a:xfrm>
            <a:off x="2178050" y="2768600"/>
            <a:ext cx="374650" cy="1130300"/>
          </a:xfrm>
          <a:prstGeom prst="rect">
            <a:avLst/>
          </a:prstGeom>
          <a:ln w="25400">
            <a:solidFill>
              <a:srgbClr val="B1861D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6" name="object 101"/>
          <p:cNvSpPr/>
          <p:nvPr/>
        </p:nvSpPr>
        <p:spPr>
          <a:xfrm>
            <a:off x="2653910" y="2750320"/>
            <a:ext cx="419101" cy="119380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7" name="object 102"/>
          <p:cNvSpPr/>
          <p:nvPr/>
        </p:nvSpPr>
        <p:spPr>
          <a:xfrm>
            <a:off x="2672189" y="2768600"/>
            <a:ext cx="355601" cy="1130300"/>
          </a:xfrm>
          <a:prstGeom prst="rect">
            <a:avLst/>
          </a:prstGeom>
          <a:solidFill>
            <a:srgbClr val="EDB42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8" name="object 103"/>
          <p:cNvSpPr/>
          <p:nvPr/>
        </p:nvSpPr>
        <p:spPr>
          <a:xfrm>
            <a:off x="2672189" y="2768600"/>
            <a:ext cx="355601" cy="1130300"/>
          </a:xfrm>
          <a:prstGeom prst="rect">
            <a:avLst/>
          </a:prstGeom>
          <a:ln w="25400">
            <a:solidFill>
              <a:srgbClr val="B1861D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9" name="object 104"/>
          <p:cNvSpPr/>
          <p:nvPr/>
        </p:nvSpPr>
        <p:spPr>
          <a:xfrm>
            <a:off x="3584628" y="2753495"/>
            <a:ext cx="431801" cy="1200151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0" name="object 105"/>
          <p:cNvSpPr/>
          <p:nvPr/>
        </p:nvSpPr>
        <p:spPr>
          <a:xfrm>
            <a:off x="3602908" y="2771775"/>
            <a:ext cx="368301" cy="1136650"/>
          </a:xfrm>
          <a:prstGeom prst="rect">
            <a:avLst/>
          </a:prstGeom>
          <a:solidFill>
            <a:srgbClr val="EDB42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1" name="object 106"/>
          <p:cNvSpPr/>
          <p:nvPr/>
        </p:nvSpPr>
        <p:spPr>
          <a:xfrm>
            <a:off x="3602908" y="2771775"/>
            <a:ext cx="368301" cy="1136650"/>
          </a:xfrm>
          <a:prstGeom prst="rect">
            <a:avLst/>
          </a:prstGeom>
          <a:ln w="25400">
            <a:solidFill>
              <a:srgbClr val="B1861D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2" name="object 107"/>
          <p:cNvSpPr/>
          <p:nvPr/>
        </p:nvSpPr>
        <p:spPr>
          <a:xfrm>
            <a:off x="3086870" y="3880620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3" name="object 108"/>
          <p:cNvSpPr/>
          <p:nvPr/>
        </p:nvSpPr>
        <p:spPr>
          <a:xfrm>
            <a:off x="3105150" y="3898900"/>
            <a:ext cx="366188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4" name="object 109"/>
          <p:cNvSpPr/>
          <p:nvPr/>
        </p:nvSpPr>
        <p:spPr>
          <a:xfrm>
            <a:off x="3105150" y="3898900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5" name="object 110"/>
          <p:cNvSpPr/>
          <p:nvPr/>
        </p:nvSpPr>
        <p:spPr>
          <a:xfrm>
            <a:off x="4037674" y="3894212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6" name="object 111"/>
          <p:cNvSpPr/>
          <p:nvPr/>
        </p:nvSpPr>
        <p:spPr>
          <a:xfrm>
            <a:off x="4055954" y="3912492"/>
            <a:ext cx="366188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7" name="object 112"/>
          <p:cNvSpPr/>
          <p:nvPr/>
        </p:nvSpPr>
        <p:spPr>
          <a:xfrm>
            <a:off x="4055954" y="3912492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8" name="object 113"/>
          <p:cNvSpPr/>
          <p:nvPr/>
        </p:nvSpPr>
        <p:spPr>
          <a:xfrm>
            <a:off x="4513078" y="3894212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9" name="object 114"/>
          <p:cNvSpPr/>
          <p:nvPr/>
        </p:nvSpPr>
        <p:spPr>
          <a:xfrm>
            <a:off x="4531358" y="3912492"/>
            <a:ext cx="366188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0" name="object 115"/>
          <p:cNvSpPr/>
          <p:nvPr/>
        </p:nvSpPr>
        <p:spPr>
          <a:xfrm>
            <a:off x="4531358" y="3912492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1" name="object 116"/>
          <p:cNvSpPr/>
          <p:nvPr/>
        </p:nvSpPr>
        <p:spPr>
          <a:xfrm>
            <a:off x="4988480" y="3894212"/>
            <a:ext cx="429688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2" name="object 117"/>
          <p:cNvSpPr/>
          <p:nvPr/>
        </p:nvSpPr>
        <p:spPr>
          <a:xfrm>
            <a:off x="5006760" y="3912492"/>
            <a:ext cx="366189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3" name="object 118"/>
          <p:cNvSpPr/>
          <p:nvPr/>
        </p:nvSpPr>
        <p:spPr>
          <a:xfrm>
            <a:off x="5006760" y="3912492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4" name="object 119"/>
          <p:cNvSpPr/>
          <p:nvPr/>
        </p:nvSpPr>
        <p:spPr>
          <a:xfrm>
            <a:off x="5463882" y="3894212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5" name="object 120"/>
          <p:cNvSpPr/>
          <p:nvPr/>
        </p:nvSpPr>
        <p:spPr>
          <a:xfrm>
            <a:off x="5482161" y="3912492"/>
            <a:ext cx="366189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6" name="object 121"/>
          <p:cNvSpPr/>
          <p:nvPr/>
        </p:nvSpPr>
        <p:spPr>
          <a:xfrm>
            <a:off x="5482161" y="3912492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7" name="object 122"/>
          <p:cNvSpPr/>
          <p:nvPr/>
        </p:nvSpPr>
        <p:spPr>
          <a:xfrm flipH="1">
            <a:off x="1954350" y="4293379"/>
            <a:ext cx="4121155" cy="414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8" name="object 123"/>
          <p:cNvSpPr/>
          <p:nvPr/>
        </p:nvSpPr>
        <p:spPr>
          <a:xfrm flipH="1">
            <a:off x="1957527" y="3137352"/>
            <a:ext cx="4117976" cy="414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9" name="object 124"/>
          <p:cNvSpPr/>
          <p:nvPr/>
        </p:nvSpPr>
        <p:spPr>
          <a:xfrm flipH="1">
            <a:off x="1955977" y="3520674"/>
            <a:ext cx="4122744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0" name="object 125"/>
          <p:cNvSpPr/>
          <p:nvPr/>
        </p:nvSpPr>
        <p:spPr>
          <a:xfrm flipH="1">
            <a:off x="1955978" y="3906016"/>
            <a:ext cx="4119525" cy="414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1" name="object 126"/>
          <p:cNvSpPr/>
          <p:nvPr/>
        </p:nvSpPr>
        <p:spPr>
          <a:xfrm flipH="1">
            <a:off x="1943100" y="5807037"/>
            <a:ext cx="4129229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2" name="object 127"/>
          <p:cNvSpPr/>
          <p:nvPr/>
        </p:nvSpPr>
        <p:spPr>
          <a:xfrm flipH="1">
            <a:off x="1943101" y="4651012"/>
            <a:ext cx="4129260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3" name="object 128"/>
          <p:cNvSpPr/>
          <p:nvPr/>
        </p:nvSpPr>
        <p:spPr>
          <a:xfrm flipH="1">
            <a:off x="1943101" y="5036355"/>
            <a:ext cx="4132405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4" name="object 129"/>
          <p:cNvSpPr/>
          <p:nvPr/>
        </p:nvSpPr>
        <p:spPr>
          <a:xfrm flipH="1">
            <a:off x="1943101" y="5421696"/>
            <a:ext cx="4129228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5" name="object 130"/>
          <p:cNvSpPr/>
          <p:nvPr/>
        </p:nvSpPr>
        <p:spPr>
          <a:xfrm flipH="1">
            <a:off x="1957523" y="2777284"/>
            <a:ext cx="4125600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6" name="object 131"/>
          <p:cNvSpPr/>
          <p:nvPr/>
        </p:nvSpPr>
        <p:spPr>
          <a:xfrm flipH="1">
            <a:off x="1951175" y="2006600"/>
            <a:ext cx="4131948" cy="416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7" name="object 132"/>
          <p:cNvSpPr/>
          <p:nvPr/>
        </p:nvSpPr>
        <p:spPr>
          <a:xfrm flipH="1">
            <a:off x="1963249" y="2391942"/>
            <a:ext cx="4119874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8" name="object 133"/>
          <p:cNvSpPr/>
          <p:nvPr/>
        </p:nvSpPr>
        <p:spPr>
          <a:xfrm>
            <a:off x="2305050" y="2457450"/>
            <a:ext cx="190500" cy="228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9" name="object 134"/>
          <p:cNvSpPr/>
          <p:nvPr/>
        </p:nvSpPr>
        <p:spPr>
          <a:xfrm>
            <a:off x="2749550" y="2457450"/>
            <a:ext cx="190500" cy="228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0" name="object 135"/>
          <p:cNvSpPr/>
          <p:nvPr/>
        </p:nvSpPr>
        <p:spPr>
          <a:xfrm>
            <a:off x="3714750" y="2457450"/>
            <a:ext cx="190500" cy="228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1" name="object 136"/>
          <p:cNvSpPr/>
          <p:nvPr/>
        </p:nvSpPr>
        <p:spPr>
          <a:xfrm>
            <a:off x="4184650" y="245745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2" name="object 137"/>
          <p:cNvSpPr/>
          <p:nvPr/>
        </p:nvSpPr>
        <p:spPr>
          <a:xfrm>
            <a:off x="4673600" y="245745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3" name="object 138"/>
          <p:cNvSpPr/>
          <p:nvPr/>
        </p:nvSpPr>
        <p:spPr>
          <a:xfrm>
            <a:off x="3251200" y="245745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4" name="object 139"/>
          <p:cNvSpPr/>
          <p:nvPr/>
        </p:nvSpPr>
        <p:spPr>
          <a:xfrm>
            <a:off x="5130800" y="245745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5" name="object 140"/>
          <p:cNvSpPr/>
          <p:nvPr/>
        </p:nvSpPr>
        <p:spPr>
          <a:xfrm>
            <a:off x="5613400" y="245745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6" name="object 141"/>
          <p:cNvSpPr txBox="1"/>
          <p:nvPr/>
        </p:nvSpPr>
        <p:spPr>
          <a:xfrm>
            <a:off x="2305050" y="2374900"/>
            <a:ext cx="345567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tabLst>
                <a:tab pos="444500" algn="l"/>
                <a:tab pos="933450" algn="l"/>
                <a:tab pos="1409700" algn="l"/>
                <a:tab pos="1866900" algn="l"/>
                <a:tab pos="2355850" algn="l"/>
                <a:tab pos="2813050" algn="l"/>
                <a:tab pos="3295650" algn="l"/>
              </a:tabLst>
              <a:defRPr sz="4400" spc="229">
                <a:solidFill>
                  <a:srgbClr val="EDB427"/>
                </a:solidFill>
              </a:defRPr>
            </a:pPr>
            <a:r>
              <a:rPr sz="2200"/>
              <a:t>T	T	</a:t>
            </a:r>
            <a:r>
              <a:rPr sz="2200" spc="148">
                <a:solidFill>
                  <a:srgbClr val="D5DFF8"/>
                </a:solidFill>
              </a:rPr>
              <a:t>F	</a:t>
            </a:r>
            <a:r>
              <a:rPr sz="2200"/>
              <a:t>T	</a:t>
            </a:r>
            <a:r>
              <a:rPr sz="2200" spc="148">
                <a:solidFill>
                  <a:srgbClr val="D5DFF8"/>
                </a:solidFill>
              </a:rPr>
              <a:t>F	F	F	F</a:t>
            </a:r>
          </a:p>
        </p:txBody>
      </p:sp>
      <p:sp>
        <p:nvSpPr>
          <p:cNvPr id="887" name="object 142"/>
          <p:cNvSpPr txBox="1"/>
          <p:nvPr/>
        </p:nvSpPr>
        <p:spPr>
          <a:xfrm>
            <a:off x="6595732" y="2802210"/>
            <a:ext cx="2273301" cy="215444"/>
          </a:xfrm>
          <a:prstGeom prst="rect">
            <a:avLst/>
          </a:prstGeom>
          <a:solidFill>
            <a:srgbClr val="EDB427"/>
          </a:solidFill>
          <a:ln w="12700">
            <a:solidFill>
              <a:srgbClr val="B1861D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4605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tmp =</a:t>
            </a:r>
            <a:r>
              <a:rPr sz="1400" spc="-50"/>
              <a:t> </a:t>
            </a:r>
            <a:r>
              <a:rPr sz="1400"/>
              <a:t>exp(x,5.f);</a:t>
            </a:r>
          </a:p>
        </p:txBody>
      </p:sp>
      <p:sp>
        <p:nvSpPr>
          <p:cNvPr id="888" name="object 143"/>
          <p:cNvSpPr txBox="1"/>
          <p:nvPr/>
        </p:nvSpPr>
        <p:spPr>
          <a:xfrm>
            <a:off x="6595732" y="3161642"/>
            <a:ext cx="2273301" cy="215444"/>
          </a:xfrm>
          <a:prstGeom prst="rect">
            <a:avLst/>
          </a:prstGeom>
          <a:solidFill>
            <a:srgbClr val="EDB427"/>
          </a:solidFill>
          <a:ln w="12700">
            <a:solidFill>
              <a:srgbClr val="B1861D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4605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tmp *=</a:t>
            </a:r>
            <a:r>
              <a:rPr sz="1400" spc="-13"/>
              <a:t> </a:t>
            </a:r>
            <a:r>
              <a:rPr sz="1400"/>
              <a:t>kMyConst1;</a:t>
            </a:r>
          </a:p>
        </p:txBody>
      </p:sp>
      <p:sp>
        <p:nvSpPr>
          <p:cNvPr id="889" name="object 144"/>
          <p:cNvSpPr txBox="1"/>
          <p:nvPr/>
        </p:nvSpPr>
        <p:spPr>
          <a:xfrm>
            <a:off x="6595732" y="3533912"/>
            <a:ext cx="2273301" cy="209673"/>
          </a:xfrm>
          <a:prstGeom prst="rect">
            <a:avLst/>
          </a:prstGeom>
          <a:solidFill>
            <a:srgbClr val="EDB427"/>
          </a:solidFill>
          <a:ln w="12700">
            <a:solidFill>
              <a:srgbClr val="B1861D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4605">
              <a:lnSpc>
                <a:spcPts val="1650"/>
              </a:lnSpc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x = tmp +</a:t>
            </a:r>
            <a:r>
              <a:rPr sz="1400" spc="-30"/>
              <a:t> </a:t>
            </a:r>
            <a:r>
              <a:rPr sz="1400"/>
              <a:t>kMyConst2;</a:t>
            </a:r>
          </a:p>
        </p:txBody>
      </p:sp>
      <p:sp>
        <p:nvSpPr>
          <p:cNvPr id="890" name="object 145"/>
          <p:cNvSpPr txBox="1"/>
          <p:nvPr/>
        </p:nvSpPr>
        <p:spPr>
          <a:xfrm>
            <a:off x="6582893" y="3983203"/>
            <a:ext cx="2305051" cy="215444"/>
          </a:xfrm>
          <a:prstGeom prst="rect">
            <a:avLst/>
          </a:prstGeom>
          <a:solidFill>
            <a:srgbClr val="D5DFF8"/>
          </a:solidFill>
          <a:ln w="12700">
            <a:solidFill>
              <a:srgbClr val="8492AF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7305">
              <a:spcBef>
                <a:spcPts val="1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tmp =</a:t>
            </a:r>
            <a:r>
              <a:rPr sz="1400" spc="-35"/>
              <a:t> </a:t>
            </a:r>
            <a:r>
              <a:rPr sz="1400"/>
              <a:t>kMyConst1;</a:t>
            </a:r>
          </a:p>
        </p:txBody>
      </p:sp>
      <p:sp>
        <p:nvSpPr>
          <p:cNvPr id="891" name="object 146"/>
          <p:cNvSpPr txBox="1"/>
          <p:nvPr/>
        </p:nvSpPr>
        <p:spPr>
          <a:xfrm>
            <a:off x="6582893" y="4342636"/>
            <a:ext cx="2317751" cy="215444"/>
          </a:xfrm>
          <a:prstGeom prst="rect">
            <a:avLst/>
          </a:prstGeom>
          <a:solidFill>
            <a:srgbClr val="D5DFF8"/>
          </a:solidFill>
          <a:ln w="12700">
            <a:solidFill>
              <a:srgbClr val="8492AF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7305">
              <a:spcBef>
                <a:spcPts val="2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x = 2.f *</a:t>
            </a:r>
            <a:r>
              <a:rPr sz="1400" spc="-15"/>
              <a:t> </a:t>
            </a:r>
            <a:r>
              <a:rPr sz="1400"/>
              <a:t>tmp;</a:t>
            </a:r>
          </a:p>
        </p:txBody>
      </p:sp>
      <p:sp>
        <p:nvSpPr>
          <p:cNvPr id="892" name="object 147"/>
          <p:cNvSpPr txBox="1"/>
          <p:nvPr/>
        </p:nvSpPr>
        <p:spPr>
          <a:xfrm>
            <a:off x="6222876" y="1672310"/>
            <a:ext cx="2762251" cy="4144724"/>
          </a:xfrm>
          <a:prstGeom prst="rect">
            <a:avLst/>
          </a:prstGeom>
          <a:ln w="25400">
            <a:solidFill>
              <a:srgbClr val="C0C0C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0">
              <a:spcBef>
                <a:spcPts val="250"/>
              </a:spcBef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&lt;unconditional</a:t>
            </a:r>
            <a:r>
              <a:rPr sz="1400" spc="-8"/>
              <a:t> </a:t>
            </a:r>
            <a:r>
              <a:rPr sz="1400"/>
              <a:t>code&gt;</a:t>
            </a:r>
          </a:p>
          <a:p>
            <a:pPr marR="1132840" indent="158750">
              <a:lnSpc>
                <a:spcPts val="3150"/>
              </a:lnSpc>
              <a:spcBef>
                <a:spcPts val="2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x =</a:t>
            </a:r>
            <a:r>
              <a:rPr sz="1400" spc="-50"/>
              <a:t> </a:t>
            </a:r>
            <a:r>
              <a:rPr sz="1400"/>
              <a:t>A[i];  if (x &gt; 0)</a:t>
            </a:r>
            <a:r>
              <a:rPr sz="1400" spc="-30"/>
              <a:t> </a:t>
            </a:r>
            <a:r>
              <a:rPr sz="1400"/>
              <a:t>{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900" spc="-175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50"/>
          </a:p>
          <a:p>
            <a:pPr indent="127000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} else</a:t>
            </a:r>
            <a:r>
              <a:rPr sz="1400" spc="-5"/>
              <a:t> </a:t>
            </a:r>
            <a:r>
              <a:rPr sz="1400"/>
              <a:t>{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500" spc="-15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250"/>
          </a:p>
          <a:p>
            <a:pPr indent="114300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}</a:t>
            </a:r>
          </a:p>
          <a:p>
            <a:pPr>
              <a:defRPr sz="2200" spc="-133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/>
          </a:p>
          <a:p>
            <a:pPr indent="25400"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&lt;resume unconditional</a:t>
            </a:r>
            <a:r>
              <a:rPr sz="1400" spc="-35"/>
              <a:t> </a:t>
            </a:r>
            <a:r>
              <a:rPr sz="1400"/>
              <a:t>code&gt;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 indent="101600">
              <a:spcBef>
                <a:spcPts val="9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result[i] =</a:t>
            </a:r>
            <a:r>
              <a:rPr sz="1400" spc="-8"/>
              <a:t> </a:t>
            </a:r>
            <a:r>
              <a:rPr sz="1400"/>
              <a:t>x;</a:t>
            </a:r>
          </a:p>
        </p:txBody>
      </p:sp>
      <p:sp>
        <p:nvSpPr>
          <p:cNvPr id="893" name="object 148"/>
          <p:cNvSpPr txBox="1"/>
          <p:nvPr/>
        </p:nvSpPr>
        <p:spPr>
          <a:xfrm>
            <a:off x="6343650" y="955040"/>
            <a:ext cx="2328546" cy="333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540" indent="6350">
              <a:lnSpc>
                <a:spcPct val="102298"/>
              </a:lnSpc>
              <a:defRPr sz="2200" spc="-185">
                <a:solidFill>
                  <a:srgbClr val="515151"/>
                </a:solidFill>
              </a:defRPr>
            </a:pPr>
            <a:r>
              <a:rPr sz="1100"/>
              <a:t>(assume </a:t>
            </a:r>
            <a:r>
              <a:rPr sz="1100" spc="-60"/>
              <a:t>logic </a:t>
            </a:r>
            <a:r>
              <a:rPr sz="1100" spc="-98"/>
              <a:t>below </a:t>
            </a:r>
            <a:r>
              <a:rPr sz="1100" spc="-55"/>
              <a:t>is </a:t>
            </a:r>
            <a:r>
              <a:rPr sz="1100" spc="-82"/>
              <a:t>to </a:t>
            </a:r>
            <a:r>
              <a:rPr sz="1100" spc="-98"/>
              <a:t>be </a:t>
            </a:r>
            <a:r>
              <a:rPr sz="1100" spc="-90"/>
              <a:t>executed </a:t>
            </a:r>
            <a:r>
              <a:rPr sz="1100" spc="-78"/>
              <a:t>for </a:t>
            </a:r>
            <a:r>
              <a:rPr sz="1100"/>
              <a:t>each  </a:t>
            </a:r>
            <a:r>
              <a:rPr sz="1100" spc="-82"/>
              <a:t>element </a:t>
            </a:r>
            <a:r>
              <a:rPr sz="1100" spc="-57"/>
              <a:t>in </a:t>
            </a:r>
            <a:r>
              <a:rPr sz="1100" spc="-70"/>
              <a:t>input </a:t>
            </a:r>
            <a:r>
              <a:rPr sz="1100" spc="-82"/>
              <a:t>array </a:t>
            </a:r>
            <a:r>
              <a:rPr sz="1100" spc="-150"/>
              <a:t>‘A’, </a:t>
            </a:r>
            <a:r>
              <a:rPr sz="1100" spc="-82"/>
              <a:t>producing output </a:t>
            </a:r>
            <a:r>
              <a:rPr sz="1100" spc="-70"/>
              <a:t>into  </a:t>
            </a:r>
            <a:r>
              <a:rPr sz="1100" spc="-75"/>
              <a:t>the </a:t>
            </a:r>
            <a:r>
              <a:rPr sz="1100" spc="-82"/>
              <a:t>array</a:t>
            </a:r>
            <a:r>
              <a:rPr sz="1100" spc="-115"/>
              <a:t> </a:t>
            </a:r>
            <a:r>
              <a:rPr sz="1100" spc="-68"/>
              <a:t>‘result’)</a:t>
            </a:r>
          </a:p>
        </p:txBody>
      </p:sp>
      <p:sp>
        <p:nvSpPr>
          <p:cNvPr id="216" name="Title 2">
            <a:extLst>
              <a:ext uri="{FF2B5EF4-FFF2-40B4-BE49-F238E27FC236}">
                <a16:creationId xmlns:a16="http://schemas.microsoft.com/office/drawing/2014/main" id="{D1D295DB-3A4F-6D44-B628-06B878E33601}"/>
              </a:ext>
            </a:extLst>
          </p:cNvPr>
          <p:cNvSpPr txBox="1">
            <a:spLocks/>
          </p:cNvSpPr>
          <p:nvPr/>
        </p:nvSpPr>
        <p:spPr bwMode="auto">
          <a:xfrm>
            <a:off x="98679" y="237165"/>
            <a:ext cx="7499741" cy="65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marR="2540" indent="-119063" algn="l" rtl="0" eaLnBrk="1" fontAlgn="base" hangingPunct="1">
              <a:lnSpc>
                <a:spcPts val="4000"/>
              </a:lnSpc>
              <a:spcBef>
                <a:spcPts val="850"/>
              </a:spcBef>
              <a:spcAft>
                <a:spcPct val="0"/>
              </a:spcAft>
              <a:defRPr sz="3900" b="1" spc="-232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After branch continue normal execution</a:t>
            </a:r>
          </a:p>
        </p:txBody>
      </p:sp>
      <p:sp>
        <p:nvSpPr>
          <p:cNvPr id="217" name="object 13">
            <a:extLst>
              <a:ext uri="{FF2B5EF4-FFF2-40B4-BE49-F238E27FC236}">
                <a16:creationId xmlns:a16="http://schemas.microsoft.com/office/drawing/2014/main" id="{0AFCA7AE-F2C8-434C-8C49-40C5E578E1C3}"/>
              </a:ext>
            </a:extLst>
          </p:cNvPr>
          <p:cNvSpPr txBox="1"/>
          <p:nvPr/>
        </p:nvSpPr>
        <p:spPr>
          <a:xfrm>
            <a:off x="611448" y="712277"/>
            <a:ext cx="755917" cy="30777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350">
              <a:defRPr sz="3600" spc="60">
                <a:solidFill>
                  <a:srgbClr val="515151"/>
                </a:solidFill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sz="2000" spc="-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spc="-7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" name="Line">
            <a:extLst>
              <a:ext uri="{FF2B5EF4-FFF2-40B4-BE49-F238E27FC236}">
                <a16:creationId xmlns:a16="http://schemas.microsoft.com/office/drawing/2014/main" id="{560058B2-538E-EB4F-8418-325DFB9F8A37}"/>
              </a:ext>
            </a:extLst>
          </p:cNvPr>
          <p:cNvSpPr/>
          <p:nvPr/>
        </p:nvSpPr>
        <p:spPr>
          <a:xfrm flipV="1">
            <a:off x="861562" y="978071"/>
            <a:ext cx="7190" cy="3796230"/>
          </a:xfrm>
          <a:prstGeom prst="line">
            <a:avLst/>
          </a:prstGeom>
          <a:ln w="25400">
            <a:solidFill>
              <a:schemeClr val="accent1"/>
            </a:solidFill>
            <a:headEnd type="stealth" w="lg" len="lg"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object 2"/>
          <p:cNvSpPr txBox="1"/>
          <p:nvPr/>
        </p:nvSpPr>
        <p:spPr>
          <a:xfrm>
            <a:off x="3851910" y="622300"/>
            <a:ext cx="172593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indent="3175" defTabSz="228600">
              <a:defRPr sz="4200" spc="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sz="2100" dirty="0"/>
              <a:t>Masks Demo</a:t>
            </a:r>
            <a:endParaRPr sz="2100" dirty="0"/>
          </a:p>
        </p:txBody>
      </p:sp>
    </p:spTree>
    <p:extLst>
      <p:ext uri="{BB962C8B-B14F-4D97-AF65-F5344CB8AC3E}">
        <p14:creationId xmlns:p14="http://schemas.microsoft.com/office/powerpoint/2010/main" val="235615805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object 4"/>
          <p:cNvSpPr txBox="1"/>
          <p:nvPr/>
        </p:nvSpPr>
        <p:spPr>
          <a:xfrm>
            <a:off x="7837367" y="6601294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897" name="object 2"/>
          <p:cNvSpPr txBox="1">
            <a:spLocks noGrp="1"/>
          </p:cNvSpPr>
          <p:nvPr>
            <p:ph type="title"/>
          </p:nvPr>
        </p:nvSpPr>
        <p:spPr>
          <a:xfrm>
            <a:off x="279632" y="546007"/>
            <a:ext cx="5561097" cy="652781"/>
          </a:xfrm>
          <a:prstGeom prst="rect">
            <a:avLst/>
          </a:prstGeom>
        </p:spPr>
        <p:txBody>
          <a:bodyPr/>
          <a:lstStyle>
            <a:lvl1pPr indent="9398" defTabSz="676655">
              <a:spcBef>
                <a:spcPts val="0"/>
              </a:spcBef>
              <a:defRPr sz="6216" spc="0"/>
            </a:lvl1pPr>
          </a:lstStyle>
          <a:p>
            <a:r>
              <a:rPr dirty="0"/>
              <a:t>Terminology</a:t>
            </a:r>
          </a:p>
        </p:txBody>
      </p:sp>
      <p:sp>
        <p:nvSpPr>
          <p:cNvPr id="898" name="object 3"/>
          <p:cNvSpPr txBox="1"/>
          <p:nvPr/>
        </p:nvSpPr>
        <p:spPr>
          <a:xfrm>
            <a:off x="182185" y="1798818"/>
            <a:ext cx="8779629" cy="3004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06400" indent="-400050">
              <a:lnSpc>
                <a:spcPts val="3250"/>
              </a:lnSpc>
              <a:buSzPct val="119642"/>
              <a:buFont typeface="Arial Narrow"/>
              <a:buChar char="▪"/>
              <a:tabLst>
                <a:tab pos="400050" algn="l"/>
                <a:tab pos="406400" algn="l"/>
              </a:tabLst>
              <a:defRPr sz="56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800" dirty="0"/>
              <a:t>Instruction stream coherence (“coherent execution”)</a:t>
            </a:r>
          </a:p>
          <a:p>
            <a:pPr marL="723900" lvl="1" indent="-317500">
              <a:lnSpc>
                <a:spcPts val="3150"/>
              </a:lnSpc>
              <a:buSzPct val="129761"/>
              <a:buChar char="-"/>
              <a:tabLst>
                <a:tab pos="717550" algn="l"/>
                <a:tab pos="723900" algn="l"/>
              </a:tabLst>
              <a:defRPr sz="42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100" dirty="0"/>
              <a:t>Same instruction sequence applies to all elements operated upon simultaneously</a:t>
            </a:r>
          </a:p>
          <a:p>
            <a:pPr marL="723900" lvl="1" indent="-317500">
              <a:lnSpc>
                <a:spcPts val="3250"/>
              </a:lnSpc>
              <a:buSzPct val="129761"/>
              <a:buChar char="-"/>
              <a:tabLst>
                <a:tab pos="717550" algn="l"/>
                <a:tab pos="723900" algn="l"/>
              </a:tabLst>
              <a:defRPr sz="42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100" dirty="0"/>
              <a:t>Coherent execution is necessary for eﬃcient use of SIMD processing resources</a:t>
            </a:r>
          </a:p>
          <a:p>
            <a:pPr marL="723900" marR="170815" lvl="1" indent="-317500">
              <a:lnSpc>
                <a:spcPct val="96400"/>
              </a:lnSpc>
              <a:spcBef>
                <a:spcPts val="100"/>
              </a:spcBef>
              <a:buSzPct val="129761"/>
              <a:buChar char="-"/>
              <a:tabLst>
                <a:tab pos="717550" algn="l"/>
                <a:tab pos="723900" algn="l"/>
              </a:tabLst>
              <a:defRPr sz="42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100" dirty="0"/>
              <a:t>Coherent execution IS NOT necessary for eﬃcient parallelization across cores,  since each core has the capability to fetch/decode a diﬀerent instruction stream</a:t>
            </a:r>
          </a:p>
          <a:p>
            <a:pPr lvl="1">
              <a:buSzPct val="100000"/>
              <a:buFont typeface="Calibri"/>
              <a:buChar char="-"/>
              <a:defRPr sz="4200" b="0" spc="0">
                <a:latin typeface="+mj-lt"/>
                <a:ea typeface="+mj-ea"/>
                <a:cs typeface="+mj-cs"/>
                <a:sym typeface="Helvetica Neue"/>
              </a:defRPr>
            </a:pPr>
            <a:endParaRPr sz="2100" dirty="0"/>
          </a:p>
          <a:p>
            <a:pPr marL="406400" indent="-400050">
              <a:lnSpc>
                <a:spcPts val="3250"/>
              </a:lnSpc>
              <a:buSzPct val="119642"/>
              <a:buFont typeface="Arial Narrow"/>
              <a:buChar char="▪"/>
              <a:tabLst>
                <a:tab pos="400050" algn="l"/>
                <a:tab pos="406400" algn="l"/>
              </a:tabLst>
              <a:defRPr sz="56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800" dirty="0"/>
              <a:t>“Divergent” execution</a:t>
            </a:r>
          </a:p>
          <a:p>
            <a:pPr marL="723900" lvl="1" indent="-317500">
              <a:lnSpc>
                <a:spcPts val="3200"/>
              </a:lnSpc>
              <a:buSzPct val="129761"/>
              <a:buChar char="-"/>
              <a:tabLst>
                <a:tab pos="717550" algn="l"/>
                <a:tab pos="723900" algn="l"/>
              </a:tabLst>
              <a:defRPr sz="42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100" dirty="0"/>
              <a:t>A lack of instruction stream coherence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ject 4"/>
          <p:cNvSpPr txBox="1"/>
          <p:nvPr/>
        </p:nvSpPr>
        <p:spPr>
          <a:xfrm>
            <a:off x="7837367" y="6607644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>
                <a:latin typeface="+mj-lt"/>
                <a:ea typeface="+mj-ea"/>
                <a:cs typeface="+mj-cs"/>
                <a:sym typeface="Helvetica Neue"/>
              </a:defRPr>
            </a:pPr>
            <a:endParaRPr sz="1100"/>
          </a:p>
        </p:txBody>
      </p:sp>
      <p:sp>
        <p:nvSpPr>
          <p:cNvPr id="163" name="object 2"/>
          <p:cNvSpPr txBox="1">
            <a:spLocks noGrp="1"/>
          </p:cNvSpPr>
          <p:nvPr>
            <p:ph type="title"/>
          </p:nvPr>
        </p:nvSpPr>
        <p:spPr>
          <a:xfrm>
            <a:off x="438150" y="322580"/>
            <a:ext cx="7080250" cy="652781"/>
          </a:xfrm>
          <a:prstGeom prst="rect">
            <a:avLst/>
          </a:prstGeom>
        </p:spPr>
        <p:txBody>
          <a:bodyPr/>
          <a:lstStyle>
            <a:lvl1pPr indent="12700">
              <a:defRPr spc="0"/>
            </a:lvl1pPr>
          </a:lstStyle>
          <a:p>
            <a:r>
              <a:rPr dirty="0"/>
              <a:t>What is a computer program?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69C852-4198-7C49-9317-F111060D4F2A}"/>
              </a:ext>
            </a:extLst>
          </p:cNvPr>
          <p:cNvSpPr/>
          <p:nvPr/>
        </p:nvSpPr>
        <p:spPr>
          <a:xfrm>
            <a:off x="-66675" y="1063258"/>
            <a:ext cx="9277350" cy="193899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40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N;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++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output[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RISC-V “V” Vector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01468" cy="4972050"/>
          </a:xfrm>
        </p:spPr>
        <p:txBody>
          <a:bodyPr/>
          <a:lstStyle/>
          <a:p>
            <a:r>
              <a:rPr lang="en-US" dirty="0"/>
              <a:t>Being added as a standard extension to the RISC-V ISA</a:t>
            </a:r>
          </a:p>
          <a:p>
            <a:pPr lvl="1"/>
            <a:r>
              <a:rPr lang="en-US" dirty="0"/>
              <a:t>An updated form of Cray-style vectors for modern microprocessors</a:t>
            </a:r>
          </a:p>
          <a:p>
            <a:pPr lvl="1"/>
            <a:r>
              <a:rPr lang="en-US" dirty="0"/>
              <a:t>Appearing in commercial implementations from Alibaba, Andes, </a:t>
            </a:r>
            <a:r>
              <a:rPr lang="en-US" dirty="0" err="1"/>
              <a:t>Semidynamics</a:t>
            </a:r>
            <a:r>
              <a:rPr lang="en-US" dirty="0"/>
              <a:t>, </a:t>
            </a:r>
            <a:r>
              <a:rPr lang="en-US" dirty="0" err="1"/>
              <a:t>SiFive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Basis of European supercomputer initiative (EPI)</a:t>
            </a:r>
          </a:p>
          <a:p>
            <a:r>
              <a:rPr lang="en-US" dirty="0"/>
              <a:t>Today, a short tutorial on current draft standard, v0.10</a:t>
            </a:r>
          </a:p>
          <a:p>
            <a:pPr lvl="1"/>
            <a:r>
              <a:rPr lang="en-US" dirty="0"/>
              <a:t>v0.10 is intended to be close to final version of RISC-V vector extension</a:t>
            </a:r>
          </a:p>
          <a:p>
            <a:pPr lvl="1"/>
            <a:r>
              <a:rPr lang="en-US" dirty="0"/>
              <a:t>Still a work in progress, so details might change before standardization</a:t>
            </a:r>
          </a:p>
          <a:p>
            <a:pPr lvl="1"/>
            <a:r>
              <a:rPr lang="en-US" b="1" dirty="0">
                <a:latin typeface="Courier" pitchFamily="2" charset="0"/>
              </a:rPr>
              <a:t>https://</a:t>
            </a:r>
            <a:r>
              <a:rPr lang="en-US" b="1" dirty="0" err="1">
                <a:latin typeface="Courier" pitchFamily="2" charset="0"/>
              </a:rPr>
              <a:t>github.com</a:t>
            </a:r>
            <a:r>
              <a:rPr lang="en-US" b="1" dirty="0">
                <a:latin typeface="Courier" pitchFamily="2" charset="0"/>
              </a:rPr>
              <a:t>/</a:t>
            </a:r>
            <a:r>
              <a:rPr lang="en-US" b="1" dirty="0" err="1">
                <a:latin typeface="Courier" pitchFamily="2" charset="0"/>
              </a:rPr>
              <a:t>riscv</a:t>
            </a:r>
            <a:r>
              <a:rPr lang="en-US" b="1" dirty="0">
                <a:latin typeface="Courier" pitchFamily="2" charset="0"/>
              </a:rPr>
              <a:t>/</a:t>
            </a:r>
            <a:r>
              <a:rPr lang="en-US" b="1" dirty="0" err="1">
                <a:latin typeface="Courier" pitchFamily="2" charset="0"/>
              </a:rPr>
              <a:t>riscv</a:t>
            </a:r>
            <a:r>
              <a:rPr lang="en-US" b="1" dirty="0">
                <a:latin typeface="Courier" pitchFamily="2" charset="0"/>
              </a:rPr>
              <a:t>-v-spec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20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08" y="920410"/>
            <a:ext cx="4800600" cy="618100"/>
          </a:xfrm>
        </p:spPr>
        <p:txBody>
          <a:bodyPr/>
          <a:lstStyle/>
          <a:p>
            <a:pPr algn="l"/>
            <a:r>
              <a:rPr lang="en-US" dirty="0"/>
              <a:t>RISC-V Scalar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8021D6-F11C-4549-BA95-72277D4B0568}"/>
              </a:ext>
            </a:extLst>
          </p:cNvPr>
          <p:cNvGrpSpPr/>
          <p:nvPr/>
        </p:nvGrpSpPr>
        <p:grpSpPr>
          <a:xfrm>
            <a:off x="4609728" y="953712"/>
            <a:ext cx="4191000" cy="5047038"/>
            <a:chOff x="4206661" y="-158106"/>
            <a:chExt cx="4861139" cy="5854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A4879BA-7FBE-B14D-89DD-71AD3AA9A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6661" y="-158106"/>
              <a:ext cx="2438400" cy="58540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3F0FFF-5369-294F-B582-6F6C5539B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8128" y="-158106"/>
              <a:ext cx="2439672" cy="5854056"/>
            </a:xfrm>
            <a:prstGeom prst="rect">
              <a:avLst/>
            </a:prstGeom>
          </p:spPr>
        </p:pic>
      </p:grp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485775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124355" name="Rectangle 3"/>
          <p:cNvSpPr>
            <a:spLocks noChangeArrowheads="1"/>
          </p:cNvSpPr>
          <p:nvPr/>
        </p:nvSpPr>
        <p:spPr bwMode="auto">
          <a:xfrm>
            <a:off x="398877" y="1452011"/>
            <a:ext cx="4191000" cy="507574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Program counter (</a:t>
            </a:r>
            <a:r>
              <a:rPr lang="en-US" b="1" dirty="0">
                <a:latin typeface="Calibri"/>
                <a:cs typeface="Calibri"/>
              </a:rPr>
              <a:t>pc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32x32/64-bit integer registers (</a:t>
            </a:r>
            <a:r>
              <a:rPr lang="en-US" b="1" dirty="0">
                <a:latin typeface="Calibri"/>
                <a:cs typeface="Calibri"/>
              </a:rPr>
              <a:t>x0-x31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 </a:t>
            </a:r>
            <a:r>
              <a:rPr lang="en-US" b="1" dirty="0">
                <a:latin typeface="Calibri"/>
                <a:cs typeface="Calibri"/>
              </a:rPr>
              <a:t>x0 </a:t>
            </a:r>
            <a:r>
              <a:rPr lang="en-US" dirty="0">
                <a:latin typeface="Calibri"/>
                <a:cs typeface="Calibri"/>
              </a:rPr>
              <a:t>always contains a 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Floating-point (FP), adds 32 registers (</a:t>
            </a:r>
            <a:r>
              <a:rPr lang="en-US" b="1" dirty="0">
                <a:latin typeface="Calibri"/>
                <a:cs typeface="Calibri"/>
              </a:rPr>
              <a:t>f0-f31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 each can contain a single- or double-precision FP value (32-bit or 64-bit IEEE FP)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FP status register (</a:t>
            </a:r>
            <a:r>
              <a:rPr lang="en-US" b="1" dirty="0" err="1">
                <a:latin typeface="Calibri"/>
                <a:cs typeface="Calibri"/>
              </a:rPr>
              <a:t>fcsr</a:t>
            </a:r>
            <a:r>
              <a:rPr lang="en-US" dirty="0">
                <a:latin typeface="Calibri"/>
                <a:cs typeface="Calibri"/>
              </a:rPr>
              <a:t>), used for FP rounding mode &amp; exception reporting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ISA string options: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RV32I 	(XLEN=32, no FP)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RV32IF 	(XLEN=32, FLEN=32)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RV32ID 	(XLEN=32, FLEN=64)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RV64I 	(XLEN=64, no FP)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RV64IF  	(XLEN=64, FLEN=32)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RV64ID  (XLEN=64, FLEN=64)</a:t>
            </a:r>
          </a:p>
        </p:txBody>
      </p:sp>
    </p:spTree>
    <p:extLst>
      <p:ext uri="{BB962C8B-B14F-4D97-AF65-F5344CB8AC3E}">
        <p14:creationId xmlns:p14="http://schemas.microsoft.com/office/powerpoint/2010/main" val="150265819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Extension Additional State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201A62-0EB6-DD4B-86D7-45812B7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1752600"/>
            <a:ext cx="3873497" cy="3695700"/>
          </a:xfrm>
        </p:spPr>
        <p:txBody>
          <a:bodyPr/>
          <a:lstStyle/>
          <a:p>
            <a:r>
              <a:rPr lang="en-US" dirty="0"/>
              <a:t>32 vector data registers, </a:t>
            </a:r>
            <a:r>
              <a:rPr lang="en-US" sz="1800" dirty="0">
                <a:latin typeface="Courier" pitchFamily="2" charset="0"/>
              </a:rPr>
              <a:t>v0-v31</a:t>
            </a:r>
            <a:r>
              <a:rPr lang="en-US" dirty="0"/>
              <a:t>, each VLEN bits long</a:t>
            </a:r>
          </a:p>
          <a:p>
            <a:r>
              <a:rPr lang="en-US" dirty="0"/>
              <a:t>Vector length register </a:t>
            </a:r>
            <a:r>
              <a:rPr lang="en-US" dirty="0" err="1">
                <a:latin typeface="Courier"/>
                <a:cs typeface="Courier"/>
              </a:rPr>
              <a:t>vl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Vector type register </a:t>
            </a:r>
            <a:r>
              <a:rPr lang="en-US" dirty="0" err="1">
                <a:latin typeface="Courier"/>
                <a:cs typeface="Courier"/>
              </a:rPr>
              <a:t>vtype</a:t>
            </a:r>
            <a:endParaRPr lang="en-US" dirty="0">
              <a:cs typeface="Calibri" panose="020F0502020204030204" pitchFamily="34" charset="0"/>
            </a:endParaRPr>
          </a:p>
          <a:p>
            <a:r>
              <a:rPr lang="en-US" dirty="0"/>
              <a:t>Other control registers:</a:t>
            </a:r>
            <a:endParaRPr lang="en-US" b="1" dirty="0"/>
          </a:p>
          <a:p>
            <a:pPr lvl="1"/>
            <a:r>
              <a:rPr lang="en-US" sz="1600" b="1" dirty="0" err="1">
                <a:latin typeface="Courier"/>
                <a:cs typeface="Courier"/>
              </a:rPr>
              <a:t>vstart</a:t>
            </a:r>
            <a:endParaRPr lang="en-US" sz="1600" b="1" dirty="0">
              <a:latin typeface="Courier"/>
              <a:cs typeface="Courier"/>
            </a:endParaRPr>
          </a:p>
          <a:p>
            <a:pPr marL="801688" lvl="2" indent="-115888"/>
            <a:r>
              <a:rPr lang="en-US" sz="1400" kern="1200" dirty="0">
                <a:solidFill>
                  <a:srgbClr val="000000"/>
                </a:solidFill>
                <a:ea typeface="+mn-ea"/>
              </a:rPr>
              <a:t>For trap handling</a:t>
            </a:r>
          </a:p>
          <a:p>
            <a:pPr lvl="1"/>
            <a:r>
              <a:rPr lang="en-US" sz="1600" b="1" dirty="0" err="1">
                <a:latin typeface="Courier"/>
                <a:cs typeface="Courier"/>
              </a:rPr>
              <a:t>vrm</a:t>
            </a:r>
            <a:r>
              <a:rPr lang="en-US" sz="1600" b="1" dirty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vxsat</a:t>
            </a:r>
            <a:endParaRPr lang="en-US" sz="1600" b="1" dirty="0">
              <a:latin typeface="Courier"/>
              <a:cs typeface="Courier"/>
            </a:endParaRPr>
          </a:p>
          <a:p>
            <a:pPr marL="801688" lvl="2" indent="-115888"/>
            <a:r>
              <a:rPr lang="en-US" sz="1200" kern="1200" dirty="0">
                <a:solidFill>
                  <a:srgbClr val="000000"/>
                </a:solidFill>
              </a:rPr>
              <a:t>Fixed-point rounding mode/saturation</a:t>
            </a:r>
          </a:p>
          <a:p>
            <a:pPr marL="801688" lvl="2" indent="-115888"/>
            <a:r>
              <a:rPr lang="en-US" sz="1200" kern="1200" dirty="0">
                <a:solidFill>
                  <a:srgbClr val="000000"/>
                </a:solidFill>
              </a:rPr>
              <a:t>Also appear in separate </a:t>
            </a:r>
            <a:r>
              <a:rPr lang="en-US" sz="1200" b="1" kern="1200" dirty="0" err="1">
                <a:solidFill>
                  <a:srgbClr val="000000"/>
                </a:solidFill>
                <a:latin typeface="Courier" pitchFamily="2" charset="0"/>
              </a:rPr>
              <a:t>vcsr</a:t>
            </a:r>
            <a:endParaRPr lang="en-US" sz="1200" b="1" kern="1200" dirty="0">
              <a:solidFill>
                <a:srgbClr val="000000"/>
              </a:solidFill>
              <a:latin typeface="Courier" pitchFamily="2" charset="0"/>
            </a:endParaRPr>
          </a:p>
          <a:p>
            <a:pPr lvl="1"/>
            <a:r>
              <a:rPr lang="en-US" sz="1600" b="1" dirty="0" err="1">
                <a:latin typeface="Courier"/>
                <a:cs typeface="Courier"/>
              </a:rPr>
              <a:t>vlenb</a:t>
            </a:r>
            <a:endParaRPr lang="en-US" sz="1600" b="1" dirty="0">
              <a:latin typeface="Courier"/>
              <a:cs typeface="Courier"/>
            </a:endParaRPr>
          </a:p>
          <a:p>
            <a:pPr marL="801688" lvl="2" indent="-115888"/>
            <a:r>
              <a:rPr lang="en-US" sz="1200" kern="1200" dirty="0">
                <a:solidFill>
                  <a:srgbClr val="000000"/>
                </a:solidFill>
              </a:rPr>
              <a:t>Gives vector length in bytes (read-only)</a:t>
            </a:r>
            <a:endParaRPr lang="en-US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2" indent="0">
              <a:buNone/>
            </a:pPr>
            <a:endParaRPr lang="en-US" sz="1200" b="1" kern="12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7813" y="2755075"/>
            <a:ext cx="3220385" cy="304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b="1" dirty="0"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2745" y="401167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v31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5244146" y="3097277"/>
            <a:ext cx="0" cy="914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cxnSpLocks/>
          </p:cNvCxnSpPr>
          <p:nvPr/>
        </p:nvCxnSpPr>
        <p:spPr bwMode="auto">
          <a:xfrm>
            <a:off x="8443492" y="3082915"/>
            <a:ext cx="0" cy="914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6991280" y="4707596"/>
            <a:ext cx="914400" cy="233176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b="1" dirty="0" err="1">
                <a:latin typeface="Courier"/>
                <a:cs typeface="Courier"/>
              </a:rPr>
              <a:t>vl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91280" y="5175612"/>
            <a:ext cx="914400" cy="2286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b="1" dirty="0" err="1">
                <a:latin typeface="Courier"/>
                <a:cs typeface="Courier"/>
              </a:rPr>
              <a:t>vtype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99995" y="4644744"/>
            <a:ext cx="222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Vector length register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99995" y="174484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Vector data registers</a:t>
            </a:r>
          </a:p>
        </p:txBody>
      </p:sp>
      <p:cxnSp>
        <p:nvCxnSpPr>
          <p:cNvPr id="62" name="Straight Arrow Connector 61"/>
          <p:cNvCxnSpPr>
            <a:cxnSpLocks/>
          </p:cNvCxnSpPr>
          <p:nvPr/>
        </p:nvCxnSpPr>
        <p:spPr bwMode="auto">
          <a:xfrm>
            <a:off x="5257800" y="2590800"/>
            <a:ext cx="3185692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135473" y="2036919"/>
            <a:ext cx="345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VLEN bits per vector register, (implementation-dependent)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515689-5D8E-4441-9DDA-1511553E4914}"/>
              </a:ext>
            </a:extLst>
          </p:cNvPr>
          <p:cNvSpPr/>
          <p:nvPr/>
        </p:nvSpPr>
        <p:spPr>
          <a:xfrm>
            <a:off x="5237812" y="4043943"/>
            <a:ext cx="3205681" cy="304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b="1" dirty="0">
              <a:latin typeface="Courier"/>
              <a:cs typeface="Courier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C22416-7215-794C-923B-F9A22231B6CC}"/>
              </a:ext>
            </a:extLst>
          </p:cNvPr>
          <p:cNvSpPr txBox="1"/>
          <p:nvPr/>
        </p:nvSpPr>
        <p:spPr>
          <a:xfrm>
            <a:off x="4683756" y="2713583"/>
            <a:ext cx="46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v0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9892D9-B239-CF41-81C8-E9D7F5E5F1AD}"/>
              </a:ext>
            </a:extLst>
          </p:cNvPr>
          <p:cNvSpPr txBox="1"/>
          <p:nvPr/>
        </p:nvSpPr>
        <p:spPr>
          <a:xfrm>
            <a:off x="4719982" y="5083594"/>
            <a:ext cx="203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Vector type register</a:t>
            </a:r>
          </a:p>
        </p:txBody>
      </p:sp>
    </p:spTree>
    <p:extLst>
      <p:ext uri="{BB962C8B-B14F-4D97-AF65-F5344CB8AC3E}">
        <p14:creationId xmlns:p14="http://schemas.microsoft.com/office/powerpoint/2010/main" val="2422146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45636D-61CD-4A40-8ED9-28F67E9ED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7" y="2064790"/>
            <a:ext cx="9074020" cy="423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BBD1F7-791C-DF4A-B098-8CE50B8C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Type Register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vtype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DC252-0AF5-564F-A956-E7E9ECEB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485775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FE4D2D-E431-F340-A451-E0E5C44EB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79" y="3022600"/>
            <a:ext cx="2476500" cy="2921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C982A2-F5C0-C64A-80A1-E8970DA98FF9}"/>
              </a:ext>
            </a:extLst>
          </p:cNvPr>
          <p:cNvCxnSpPr>
            <a:cxnSpLocks/>
          </p:cNvCxnSpPr>
          <p:nvPr/>
        </p:nvCxnSpPr>
        <p:spPr bwMode="auto">
          <a:xfrm flipH="1">
            <a:off x="7086600" y="2353408"/>
            <a:ext cx="381000" cy="71517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A886DCA-0E8F-214F-AAB2-35659103812C}"/>
              </a:ext>
            </a:extLst>
          </p:cNvPr>
          <p:cNvSpPr txBox="1"/>
          <p:nvPr/>
        </p:nvSpPr>
        <p:spPr>
          <a:xfrm>
            <a:off x="604173" y="2788321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vsew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[2:0]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field encodes standard element width (SEW) in bits of elements in vector register (SEW = 8*2</a:t>
            </a:r>
            <a:r>
              <a:rPr lang="en-US" b="1" baseline="30000" dirty="0">
                <a:solidFill>
                  <a:srgbClr val="000000"/>
                </a:solidFill>
                <a:latin typeface="Courier" pitchFamily="2" charset="0"/>
                <a:cs typeface="Calibri"/>
              </a:rPr>
              <a:t>vsew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BE4779-4000-AB4E-A84E-BC38455213E6}"/>
              </a:ext>
            </a:extLst>
          </p:cNvPr>
          <p:cNvSpPr txBox="1"/>
          <p:nvPr/>
        </p:nvSpPr>
        <p:spPr>
          <a:xfrm>
            <a:off x="566073" y="3769997"/>
            <a:ext cx="4952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vlmul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[2:0]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encodes vector register length multiplier (LMUL = 2</a:t>
            </a:r>
            <a:r>
              <a:rPr lang="en-US" b="1" baseline="30000" dirty="0">
                <a:solidFill>
                  <a:srgbClr val="000000"/>
                </a:solidFill>
                <a:latin typeface="Courier" pitchFamily="2" charset="0"/>
                <a:cs typeface="Calibri"/>
              </a:rPr>
              <a:t>vlmul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= 1/8 - 8)</a:t>
            </a:r>
          </a:p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B5F66A-95B6-4442-8965-FE01AE5046E5}"/>
              </a:ext>
            </a:extLst>
          </p:cNvPr>
          <p:cNvSpPr txBox="1"/>
          <p:nvPr/>
        </p:nvSpPr>
        <p:spPr>
          <a:xfrm>
            <a:off x="609602" y="5197996"/>
            <a:ext cx="495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7D29F-098E-D147-A448-9053E00EB3D4}"/>
              </a:ext>
            </a:extLst>
          </p:cNvPr>
          <p:cNvSpPr txBox="1"/>
          <p:nvPr/>
        </p:nvSpPr>
        <p:spPr>
          <a:xfrm>
            <a:off x="2514601" y="48594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4F4C3-45BC-FA4B-B05F-69EA2175C7CD}"/>
              </a:ext>
            </a:extLst>
          </p:cNvPr>
          <p:cNvSpPr txBox="1"/>
          <p:nvPr/>
        </p:nvSpPr>
        <p:spPr>
          <a:xfrm>
            <a:off x="1371601" y="1392328"/>
            <a:ext cx="7666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Ideally, info would be in instruction encoding, but no space in 32-bit instructions.</a:t>
            </a:r>
          </a:p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Planned 64-bit encoding extension would add these as instruction bits.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75DA85-D82F-DB43-BC29-A5847712C4BB}"/>
              </a:ext>
            </a:extLst>
          </p:cNvPr>
          <p:cNvSpPr txBox="1"/>
          <p:nvPr/>
        </p:nvSpPr>
        <p:spPr>
          <a:xfrm>
            <a:off x="527974" y="4507259"/>
            <a:ext cx="502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vta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specifies 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tail-agnostic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8F17AF-EB82-CB42-ABC6-1A26A081164B}"/>
              </a:ext>
            </a:extLst>
          </p:cNvPr>
          <p:cNvSpPr txBox="1"/>
          <p:nvPr/>
        </p:nvSpPr>
        <p:spPr>
          <a:xfrm>
            <a:off x="527974" y="5180847"/>
            <a:ext cx="502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vma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specifies 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mask-agnostic</a:t>
            </a:r>
          </a:p>
        </p:txBody>
      </p:sp>
    </p:spTree>
    <p:extLst>
      <p:ext uri="{BB962C8B-B14F-4D97-AF65-F5344CB8AC3E}">
        <p14:creationId xmlns:p14="http://schemas.microsoft.com/office/powerpoint/2010/main" val="4095362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275A4A7-9E19-E548-A41B-09676909B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96" y="1389697"/>
            <a:ext cx="6553394" cy="5251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3569DE-EA4E-C940-99A7-C4B9143B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0" y="537568"/>
            <a:ext cx="7558652" cy="552450"/>
          </a:xfrm>
        </p:spPr>
        <p:txBody>
          <a:bodyPr/>
          <a:lstStyle/>
          <a:p>
            <a:r>
              <a:rPr lang="en-US" sz="2800" dirty="0"/>
              <a:t>Example Vector Register Data Layouts (LMUL=1)</a:t>
            </a:r>
          </a:p>
        </p:txBody>
      </p:sp>
    </p:spTree>
    <p:extLst>
      <p:ext uri="{BB962C8B-B14F-4D97-AF65-F5344CB8AC3E}">
        <p14:creationId xmlns:p14="http://schemas.microsoft.com/office/powerpoint/2010/main" val="800074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77CC0-FB21-D34D-9243-15DA27CB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Setting vector configuration, </a:t>
            </a:r>
            <a:r>
              <a:rPr lang="en-US" sz="2000" dirty="0" err="1">
                <a:latin typeface="Courier" pitchFamily="2" charset="0"/>
              </a:rPr>
              <a:t>vsetvli</a:t>
            </a:r>
            <a:r>
              <a:rPr lang="en-US" sz="2000" dirty="0">
                <a:latin typeface="Courier" pitchFamily="2" charset="0"/>
              </a:rPr>
              <a:t>/</a:t>
            </a:r>
            <a:r>
              <a:rPr lang="en-US" sz="2000" dirty="0" err="1">
                <a:latin typeface="Courier" pitchFamily="2" charset="0"/>
              </a:rPr>
              <a:t>vsetivli</a:t>
            </a:r>
            <a:r>
              <a:rPr lang="en-US" sz="2000" dirty="0">
                <a:latin typeface="Courier" pitchFamily="2" charset="0"/>
              </a:rPr>
              <a:t>/</a:t>
            </a:r>
            <a:r>
              <a:rPr lang="en-US" sz="2000" dirty="0" err="1">
                <a:latin typeface="Courier" pitchFamily="2" charset="0"/>
              </a:rPr>
              <a:t>vsetvl</a:t>
            </a:r>
            <a:endParaRPr lang="en-US" sz="2800" dirty="0">
              <a:latin typeface="Courier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798C6F-EAC4-ED49-A7B9-8D971C85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485775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1FD25C-348B-DA47-90B1-383F0E743C7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5833" y="2307084"/>
            <a:ext cx="8267698" cy="863888"/>
          </a:xfrm>
        </p:spPr>
        <p:txBody>
          <a:bodyPr/>
          <a:lstStyle/>
          <a:p>
            <a:pPr marL="1588" indent="0">
              <a:buNone/>
            </a:pPr>
            <a:r>
              <a:rPr lang="en-US" sz="1600" dirty="0" err="1">
                <a:latin typeface="Courier" pitchFamily="2" charset="0"/>
              </a:rPr>
              <a:t>vsetvli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sz="1600" dirty="0" err="1">
                <a:latin typeface="Courier" pitchFamily="2" charset="0"/>
              </a:rPr>
              <a:t>rd</a:t>
            </a:r>
            <a:r>
              <a:rPr lang="en-US" sz="1600" dirty="0">
                <a:latin typeface="Courier" pitchFamily="2" charset="0"/>
              </a:rPr>
              <a:t>, rs1, e8 # Set SEW=8, </a:t>
            </a:r>
            <a:r>
              <a:rPr lang="en-US" sz="1600" dirty="0" err="1">
                <a:latin typeface="Courier" pitchFamily="2" charset="0"/>
              </a:rPr>
              <a:t>vl</a:t>
            </a:r>
            <a:r>
              <a:rPr lang="en-US" sz="1600" dirty="0">
                <a:latin typeface="Courier" pitchFamily="2" charset="0"/>
              </a:rPr>
              <a:t>=min(VLEN/SEW,rs1), </a:t>
            </a:r>
            <a:r>
              <a:rPr lang="en-US" sz="1600" dirty="0" err="1">
                <a:latin typeface="Courier" pitchFamily="2" charset="0"/>
              </a:rPr>
              <a:t>rd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vl</a:t>
            </a:r>
            <a:endParaRPr lang="en-US" sz="1600" dirty="0"/>
          </a:p>
          <a:p>
            <a:pPr lvl="1"/>
            <a:endParaRPr lang="en-US" sz="11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AEA743-B750-4B46-961F-B11D6E692E8C}"/>
              </a:ext>
            </a:extLst>
          </p:cNvPr>
          <p:cNvCxnSpPr>
            <a:cxnSpLocks/>
          </p:cNvCxnSpPr>
          <p:nvPr/>
        </p:nvCxnSpPr>
        <p:spPr bwMode="auto">
          <a:xfrm flipV="1">
            <a:off x="2988474" y="2624607"/>
            <a:ext cx="0" cy="9019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096D0BA-81F2-C945-94FD-16C83064F09A}"/>
              </a:ext>
            </a:extLst>
          </p:cNvPr>
          <p:cNvSpPr txBox="1"/>
          <p:nvPr/>
        </p:nvSpPr>
        <p:spPr>
          <a:xfrm>
            <a:off x="2455074" y="3492163"/>
            <a:ext cx="320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Requested application vector length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F82CA-1E28-4946-B721-FABEE3C47DD3}"/>
              </a:ext>
            </a:extLst>
          </p:cNvPr>
          <p:cNvSpPr txBox="1"/>
          <p:nvPr/>
        </p:nvSpPr>
        <p:spPr>
          <a:xfrm>
            <a:off x="381001" y="3212586"/>
            <a:ext cx="1921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Resulting machine vector length setting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109287-C8E6-374F-9E51-461138D68797}"/>
              </a:ext>
            </a:extLst>
          </p:cNvPr>
          <p:cNvCxnSpPr>
            <a:cxnSpLocks/>
          </p:cNvCxnSpPr>
          <p:nvPr/>
        </p:nvCxnSpPr>
        <p:spPr bwMode="auto">
          <a:xfrm flipV="1">
            <a:off x="1618819" y="2610782"/>
            <a:ext cx="850394" cy="64974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DF6CCA-5D30-D241-8652-4000D9431A0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10249" y="2581584"/>
            <a:ext cx="445007" cy="36789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EA6688-7831-104D-BAAE-3A9A545987CD}"/>
              </a:ext>
            </a:extLst>
          </p:cNvPr>
          <p:cNvSpPr txBox="1"/>
          <p:nvPr/>
        </p:nvSpPr>
        <p:spPr>
          <a:xfrm>
            <a:off x="4060027" y="285215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vtype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parameters (SEW,LMUL,TA,MA) encoded as immediate in instruction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022FFA-7E71-2D4C-BBEE-F7B37A9AFB17}"/>
              </a:ext>
            </a:extLst>
          </p:cNvPr>
          <p:cNvSpPr txBox="1"/>
          <p:nvPr/>
        </p:nvSpPr>
        <p:spPr>
          <a:xfrm>
            <a:off x="609601" y="1555010"/>
            <a:ext cx="82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vset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{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}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vl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{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}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configuration instructions set 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vtype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register, and also set 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vl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register, returning 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vl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value in a scalar register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B0238C-8378-364D-9BB5-1011B0555554}"/>
              </a:ext>
            </a:extLst>
          </p:cNvPr>
          <p:cNvGrpSpPr/>
          <p:nvPr/>
        </p:nvGrpSpPr>
        <p:grpSpPr>
          <a:xfrm>
            <a:off x="185058" y="3779291"/>
            <a:ext cx="8882743" cy="2313793"/>
            <a:chOff x="185057" y="2922040"/>
            <a:chExt cx="8882743" cy="23137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CE0227-80EB-FA42-A848-2D8A8321E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7400" y="2922040"/>
              <a:ext cx="7790400" cy="144188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4DA319-E009-4B4F-8CB8-64F270271024}"/>
                </a:ext>
              </a:extLst>
            </p:cNvPr>
            <p:cNvSpPr txBox="1"/>
            <p:nvPr/>
          </p:nvSpPr>
          <p:spPr>
            <a:xfrm>
              <a:off x="194999" y="4312503"/>
              <a:ext cx="79845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Usually use register-immediate form, </a:t>
              </a:r>
              <a:r>
                <a:rPr lang="en-US" b="1" dirty="0" err="1">
                  <a:solidFill>
                    <a:srgbClr val="000000"/>
                  </a:solidFill>
                  <a:latin typeface="Courier" pitchFamily="2" charset="0"/>
                  <a:cs typeface="Calibri"/>
                </a:rPr>
                <a:t>vsetvli</a:t>
              </a:r>
              <a:r>
                <a:rPr lang="en-US" b="1" dirty="0">
                  <a:solidFill>
                    <a:srgbClr val="000000"/>
                  </a:solidFill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 to set </a:t>
              </a:r>
              <a:r>
                <a:rPr lang="en-US" b="1" dirty="0" err="1">
                  <a:solidFill>
                    <a:srgbClr val="000000"/>
                  </a:solidFill>
                  <a:latin typeface="Courier" pitchFamily="2" charset="0"/>
                  <a:cs typeface="Calibri"/>
                </a:rPr>
                <a:t>vtype</a:t>
              </a:r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 parameters.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Immediate-immediate form, </a:t>
              </a:r>
              <a:r>
                <a:rPr lang="en-US" b="1" dirty="0" err="1">
                  <a:solidFill>
                    <a:srgbClr val="000000"/>
                  </a:solidFill>
                  <a:latin typeface="Courier" pitchFamily="2" charset="0"/>
                  <a:cs typeface="Calibri"/>
                </a:rPr>
                <a:t>vsetivli</a:t>
              </a:r>
              <a:r>
                <a:rPr lang="en-US" b="1" dirty="0">
                  <a:solidFill>
                    <a:srgbClr val="000000"/>
                  </a:solidFill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 used when vector length known statically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The register-register version </a:t>
              </a:r>
              <a:r>
                <a:rPr lang="en-US" b="1" dirty="0" err="1">
                  <a:solidFill>
                    <a:srgbClr val="000000"/>
                  </a:solidFill>
                  <a:latin typeface="Courier" pitchFamily="2" charset="0"/>
                  <a:cs typeface="Calibri"/>
                </a:rPr>
                <a:t>vsetvl</a:t>
              </a:r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 is usually used only for context save/restore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CB8ED5-4A9D-8740-8179-BF9710E48C20}"/>
                </a:ext>
              </a:extLst>
            </p:cNvPr>
            <p:cNvSpPr txBox="1"/>
            <p:nvPr/>
          </p:nvSpPr>
          <p:spPr>
            <a:xfrm>
              <a:off x="185057" y="3162366"/>
              <a:ext cx="1415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Instruction encoding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27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9938-4BB3-0247-8229-E8941DA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Length Multiplier, LMUL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1A9B48-E3D4-6A42-BDE0-4609CDFA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485775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7DDF134-D01B-F541-8273-344CC5EAF7D7}"/>
              </a:ext>
            </a:extLst>
          </p:cNvPr>
          <p:cNvSpPr txBox="1">
            <a:spLocks/>
          </p:cNvSpPr>
          <p:nvPr/>
        </p:nvSpPr>
        <p:spPr bwMode="auto">
          <a:xfrm>
            <a:off x="431800" y="1197678"/>
            <a:ext cx="768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Gives fewer but longer vector registers</a:t>
            </a:r>
          </a:p>
          <a:p>
            <a:pPr lvl="1"/>
            <a:r>
              <a:rPr lang="en-US" b="1" kern="0" dirty="0">
                <a:latin typeface="Calibri" panose="020F0502020204030204" pitchFamily="34" charset="0"/>
                <a:cs typeface="Calibri" panose="020F0502020204030204" pitchFamily="34" charset="0"/>
              </a:rPr>
              <a:t>Called “vector register groups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” – operate as single vectors</a:t>
            </a:r>
          </a:p>
          <a:p>
            <a:pPr lvl="1"/>
            <a:r>
              <a:rPr lang="en-US" b="1" kern="0" dirty="0">
                <a:latin typeface="Calibri" panose="020F0502020204030204" pitchFamily="34" charset="0"/>
                <a:cs typeface="Calibri" panose="020F0502020204030204" pitchFamily="34" charset="0"/>
              </a:rPr>
              <a:t>Must use even register names 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only for LMUL=2 (v0,v2,..), and every fourth register for LMUL=4 (v0,v4, …), etc.</a:t>
            </a:r>
          </a:p>
          <a:p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Used for </a:t>
            </a:r>
          </a:p>
          <a:p>
            <a:pPr lvl="1"/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1) to increase efficiency by using longer vectors</a:t>
            </a:r>
          </a:p>
          <a:p>
            <a:pPr lvl="1"/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2) accommodate mixed-width operations (e.g., masks)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2FCBDC-5782-9B41-A351-42D7F42E3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090" y="4030980"/>
            <a:ext cx="4610100" cy="72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20A2F4-E8B2-B84E-9310-FB124B5A0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090" y="5015230"/>
            <a:ext cx="4660900" cy="116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531DB4-F5BA-2549-936D-7AF02BC7106E}"/>
              </a:ext>
            </a:extLst>
          </p:cNvPr>
          <p:cNvSpPr txBox="1"/>
          <p:nvPr/>
        </p:nvSpPr>
        <p:spPr>
          <a:xfrm>
            <a:off x="1227055" y="4342031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LMUL=2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3E6F6D-58F8-C24E-9866-B9ADD56B451A}"/>
              </a:ext>
            </a:extLst>
          </p:cNvPr>
          <p:cNvSpPr txBox="1"/>
          <p:nvPr/>
        </p:nvSpPr>
        <p:spPr>
          <a:xfrm>
            <a:off x="1257535" y="5516880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LMUL=4</a:t>
            </a:r>
          </a:p>
        </p:txBody>
      </p:sp>
    </p:spTree>
    <p:extLst>
      <p:ext uri="{BB962C8B-B14F-4D97-AF65-F5344CB8AC3E}">
        <p14:creationId xmlns:p14="http://schemas.microsoft.com/office/powerpoint/2010/main" val="388983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E792-21D2-B541-8F4D-8202CD26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stripmined</a:t>
            </a:r>
            <a:r>
              <a:rPr lang="en-US" dirty="0"/>
              <a:t> vector </a:t>
            </a:r>
            <a:r>
              <a:rPr lang="en-US" b="0" dirty="0" err="1">
                <a:latin typeface="Courier" pitchFamily="2" charset="0"/>
              </a:rPr>
              <a:t>memcpy</a:t>
            </a:r>
            <a:r>
              <a:rPr lang="en-US" dirty="0"/>
              <a:t>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DDAC9-DCAA-FA4A-9C15-1C3FE374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485775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939D9-BB03-E044-83DA-770AEC84A386}"/>
              </a:ext>
            </a:extLst>
          </p:cNvPr>
          <p:cNvSpPr txBox="1"/>
          <p:nvPr/>
        </p:nvSpPr>
        <p:spPr>
          <a:xfrm>
            <a:off x="187725" y="352444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load elements (bytes)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F77471-1D82-964A-A459-99F518287C5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00220" y="3581401"/>
            <a:ext cx="985780" cy="14360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20BCA2-773B-4040-BF8B-DE9ACFBA46BC}"/>
              </a:ext>
            </a:extLst>
          </p:cNvPr>
          <p:cNvSpPr txBox="1"/>
          <p:nvPr/>
        </p:nvSpPr>
        <p:spPr>
          <a:xfrm>
            <a:off x="611747" y="4692958"/>
            <a:ext cx="1688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store elements (bytes)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F5FA86-4831-C043-BFCD-E9C3FA04C7A6}"/>
              </a:ext>
            </a:extLst>
          </p:cNvPr>
          <p:cNvCxnSpPr>
            <a:cxnSpLocks/>
            <a:stCxn id="8" idx="0"/>
          </p:cNvCxnSpPr>
          <p:nvPr/>
        </p:nvCxnSpPr>
        <p:spPr bwMode="auto">
          <a:xfrm flipV="1">
            <a:off x="1456092" y="4343402"/>
            <a:ext cx="829908" cy="34955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356B4A-6B00-154D-8B07-3657E956228F}"/>
              </a:ext>
            </a:extLst>
          </p:cNvPr>
          <p:cNvCxnSpPr>
            <a:cxnSpLocks/>
          </p:cNvCxnSpPr>
          <p:nvPr/>
        </p:nvCxnSpPr>
        <p:spPr bwMode="auto">
          <a:xfrm>
            <a:off x="1302744" y="3131892"/>
            <a:ext cx="997693" cy="24691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FD1D45-C535-8748-B580-530840CDCB31}"/>
              </a:ext>
            </a:extLst>
          </p:cNvPr>
          <p:cNvSpPr txBox="1"/>
          <p:nvPr/>
        </p:nvSpPr>
        <p:spPr>
          <a:xfrm>
            <a:off x="227938" y="2526790"/>
            <a:ext cx="214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Set configuration, calculate vector strip length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FCBA3-198E-8649-BF3A-0D2EBCC8AF7A}"/>
              </a:ext>
            </a:extLst>
          </p:cNvPr>
          <p:cNvSpPr txBox="1"/>
          <p:nvPr/>
        </p:nvSpPr>
        <p:spPr>
          <a:xfrm>
            <a:off x="357762" y="5862745"/>
            <a:ext cx="8098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Same binary machine code can run on machines with any VLEN!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DE9D5B-F746-0D4F-BD2A-52D1AA9A752F}"/>
              </a:ext>
            </a:extLst>
          </p:cNvPr>
          <p:cNvSpPr txBox="1"/>
          <p:nvPr/>
        </p:nvSpPr>
        <p:spPr>
          <a:xfrm>
            <a:off x="4526280" y="314325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F64573-4B72-EF45-AD96-40DEB6976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502" y="1662908"/>
            <a:ext cx="6477000" cy="35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7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0D75-D75A-8342-92CD-FBEAC053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Unit-Stride Loads/Stores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EE631-6F7F-CC4B-AE27-7F335991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485775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BCCF45-B7A6-0F40-B414-3F41FABAE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88" y="2055237"/>
            <a:ext cx="8263812" cy="1223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CCDAAC-105D-DB4E-8877-E006E38B1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84" y="4191000"/>
            <a:ext cx="8263812" cy="11647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F1B0C-8FC8-274E-A6A5-2278ADA7A6A3}"/>
              </a:ext>
            </a:extLst>
          </p:cNvPr>
          <p:cNvSpPr/>
          <p:nvPr/>
        </p:nvSpPr>
        <p:spPr>
          <a:xfrm>
            <a:off x="2825967" y="5704323"/>
            <a:ext cx="3468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plus-1mn-regular"/>
              </a:rPr>
              <a:t>for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 = 0 to VLEN - 1 </a:t>
            </a:r>
          </a:p>
          <a:p>
            <a:r>
              <a:rPr lang="en-US" sz="2400" dirty="0">
                <a:solidFill>
                  <a:srgbClr val="FF0000"/>
                </a:solidFill>
                <a:latin typeface="mplus-1mn-regular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vd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[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] = load(rs1 +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32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BAB5-EE21-A145-BF4C-385685B4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</a:t>
            </a:r>
            <a:r>
              <a:rPr lang="en-US" dirty="0" err="1"/>
              <a:t>Strided</a:t>
            </a:r>
            <a:r>
              <a:rPr lang="en-US" dirty="0"/>
              <a:t> Load/Store Instructions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B9D3F-AFF0-C140-9D17-E2D1801A4947}"/>
              </a:ext>
            </a:extLst>
          </p:cNvPr>
          <p:cNvSpPr txBox="1"/>
          <p:nvPr/>
        </p:nvSpPr>
        <p:spPr>
          <a:xfrm>
            <a:off x="1371600" y="1905000"/>
            <a:ext cx="6096000" cy="369332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64B84-356B-264A-9129-62B4C956AF1B}"/>
              </a:ext>
            </a:extLst>
          </p:cNvPr>
          <p:cNvSpPr txBox="1"/>
          <p:nvPr/>
        </p:nvSpPr>
        <p:spPr>
          <a:xfrm>
            <a:off x="1394309" y="4572000"/>
            <a:ext cx="6096000" cy="709622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4AC091-0202-B34C-9C7A-1D4191C63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89100"/>
            <a:ext cx="76454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15E503-359F-0549-B7E8-CB4E9CDB4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733800"/>
            <a:ext cx="8204200" cy="1498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9E436D-5C99-8A4F-BD49-29B990BAAED5}"/>
              </a:ext>
            </a:extLst>
          </p:cNvPr>
          <p:cNvSpPr/>
          <p:nvPr/>
        </p:nvSpPr>
        <p:spPr>
          <a:xfrm>
            <a:off x="2825967" y="5704323"/>
            <a:ext cx="3468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plus-1mn-regular"/>
              </a:rPr>
              <a:t>for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 = 0 to VLEN - 1 </a:t>
            </a:r>
          </a:p>
          <a:p>
            <a:r>
              <a:rPr lang="en-US" sz="2400" dirty="0">
                <a:solidFill>
                  <a:srgbClr val="FF0000"/>
                </a:solidFill>
                <a:latin typeface="mplus-1mn-regular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vd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[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] = load(rs1 +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*rs2)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1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ject 4"/>
          <p:cNvSpPr txBox="1"/>
          <p:nvPr/>
        </p:nvSpPr>
        <p:spPr>
          <a:xfrm>
            <a:off x="7837367" y="6607644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>
                <a:latin typeface="+mj-lt"/>
                <a:ea typeface="+mj-ea"/>
                <a:cs typeface="+mj-cs"/>
                <a:sym typeface="Helvetica Neue"/>
              </a:defRPr>
            </a:pPr>
            <a:endParaRPr sz="1100"/>
          </a:p>
        </p:txBody>
      </p:sp>
      <p:sp>
        <p:nvSpPr>
          <p:cNvPr id="163" name="object 2"/>
          <p:cNvSpPr txBox="1">
            <a:spLocks noGrp="1"/>
          </p:cNvSpPr>
          <p:nvPr>
            <p:ph type="title"/>
          </p:nvPr>
        </p:nvSpPr>
        <p:spPr>
          <a:xfrm>
            <a:off x="438150" y="322580"/>
            <a:ext cx="7080250" cy="652781"/>
          </a:xfrm>
          <a:prstGeom prst="rect">
            <a:avLst/>
          </a:prstGeom>
        </p:spPr>
        <p:txBody>
          <a:bodyPr/>
          <a:lstStyle>
            <a:lvl1pPr indent="12700">
              <a:defRPr spc="0"/>
            </a:lvl1pPr>
          </a:lstStyle>
          <a:p>
            <a:r>
              <a:rPr dirty="0"/>
              <a:t>What is a computer</a:t>
            </a:r>
            <a:r>
              <a:rPr lang="en-CA" dirty="0"/>
              <a:t> program</a:t>
            </a:r>
            <a:r>
              <a:rPr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5D0606-3083-784A-A585-5C3F0DD3A4B4}"/>
              </a:ext>
            </a:extLst>
          </p:cNvPr>
          <p:cNvSpPr/>
          <p:nvPr/>
        </p:nvSpPr>
        <p:spPr>
          <a:xfrm>
            <a:off x="5459731" y="1059971"/>
            <a:ext cx="3684269" cy="563231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a0: &amp;x[0], a1: &amp;y[0], a2: &amp;result[0], a4: N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t1 = 0: loop index 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A6E22E"/>
                </a:solidFill>
                <a:latin typeface="Menlo" panose="020B0609030804020204" pitchFamily="49" charset="0"/>
              </a:rPr>
              <a:t>loop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load x[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] and y[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]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lw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a4,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(a0)</a:t>
            </a: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lw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a3,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(a1)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multiplication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mul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a4,a4,a3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store word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sw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a4,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(a2)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Bump pointers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a0,a0,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a1,a1,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a2,a2,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t1, t1, 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1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bne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t1,a4,loop</a:t>
            </a:r>
            <a:endParaRPr lang="en-US" sz="20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0460322-4D99-4241-9AF6-745609CFC7B9}"/>
              </a:ext>
            </a:extLst>
          </p:cNvPr>
          <p:cNvSpPr txBox="1"/>
          <p:nvPr/>
        </p:nvSpPr>
        <p:spPr>
          <a:xfrm>
            <a:off x="438150" y="977900"/>
            <a:ext cx="4830051" cy="2265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540" indent="6350">
              <a:lnSpc>
                <a:spcPts val="3350"/>
              </a:lnSpc>
              <a:spcBef>
                <a:spcPts val="2900"/>
              </a:spcBef>
              <a:defRPr sz="56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800" dirty="0"/>
              <a:t>Processor executes instruction  referenced by the program  counter (PC)</a:t>
            </a:r>
          </a:p>
          <a:p>
            <a:pPr marR="239078" indent="6350">
              <a:lnSpc>
                <a:spcPct val="101200"/>
              </a:lnSpc>
              <a:defRPr sz="42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100" dirty="0"/>
              <a:t>(executing the instruction will modify  machine state: contents of registers,  memory, CPU state, etc.)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0833F0B0-89DA-2240-A09C-3DE9709323EF}"/>
              </a:ext>
            </a:extLst>
          </p:cNvPr>
          <p:cNvSpPr txBox="1"/>
          <p:nvPr/>
        </p:nvSpPr>
        <p:spPr>
          <a:xfrm>
            <a:off x="463550" y="4368800"/>
            <a:ext cx="462886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56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800"/>
              <a:t>Move to next instruction …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0CF88CB-564B-6841-A2B3-746DA9BEFF1F}"/>
              </a:ext>
            </a:extLst>
          </p:cNvPr>
          <p:cNvSpPr txBox="1"/>
          <p:nvPr/>
        </p:nvSpPr>
        <p:spPr>
          <a:xfrm>
            <a:off x="463550" y="5149850"/>
            <a:ext cx="3146425" cy="1220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defRPr sz="56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800"/>
              <a:t>Then execute it…</a:t>
            </a:r>
          </a:p>
          <a:p>
            <a:pPr indent="6350">
              <a:spcBef>
                <a:spcPts val="2750"/>
              </a:spcBef>
              <a:defRPr sz="56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800"/>
              <a:t>And so on…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F3261B2C-84EA-6342-B43A-CFE1762D98C1}"/>
              </a:ext>
            </a:extLst>
          </p:cNvPr>
          <p:cNvSpPr/>
          <p:nvPr/>
        </p:nvSpPr>
        <p:spPr>
          <a:xfrm>
            <a:off x="4262878" y="5086586"/>
            <a:ext cx="1030723" cy="382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56" y="0"/>
                </a:moveTo>
                <a:lnTo>
                  <a:pt x="16156" y="5979"/>
                </a:lnTo>
                <a:lnTo>
                  <a:pt x="0" y="5979"/>
                </a:lnTo>
                <a:lnTo>
                  <a:pt x="0" y="15621"/>
                </a:lnTo>
                <a:lnTo>
                  <a:pt x="16156" y="15621"/>
                </a:lnTo>
                <a:lnTo>
                  <a:pt x="16156" y="21600"/>
                </a:lnTo>
                <a:lnTo>
                  <a:pt x="21600" y="10800"/>
                </a:lnTo>
                <a:lnTo>
                  <a:pt x="16156" y="0"/>
                </a:lnTo>
                <a:close/>
              </a:path>
            </a:pathLst>
          </a:custGeom>
          <a:solidFill>
            <a:srgbClr val="C82506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3417E-9F67-3940-86C4-DD224A63DEF9}"/>
              </a:ext>
            </a:extLst>
          </p:cNvPr>
          <p:cNvSpPr/>
          <p:nvPr/>
        </p:nvSpPr>
        <p:spPr>
          <a:xfrm>
            <a:off x="3770563" y="5046837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</a:p>
        </p:txBody>
      </p:sp>
    </p:spTree>
    <p:extLst>
      <p:ext uri="{BB962C8B-B14F-4D97-AF65-F5344CB8AC3E}">
        <p14:creationId xmlns:p14="http://schemas.microsoft.com/office/powerpoint/2010/main" val="248877591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4722-9292-5F46-9773-C97FE366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Indexed Loads/Stores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E8A6E-64B4-6841-A338-478210061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485775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40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FEED1-02AF-1941-A3AB-90272DB91F45}"/>
              </a:ext>
            </a:extLst>
          </p:cNvPr>
          <p:cNvSpPr txBox="1"/>
          <p:nvPr/>
        </p:nvSpPr>
        <p:spPr>
          <a:xfrm>
            <a:off x="1796076" y="3962400"/>
            <a:ext cx="5638800" cy="60960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17F03-6AAB-114D-B7B8-3C1613F6E58B}"/>
              </a:ext>
            </a:extLst>
          </p:cNvPr>
          <p:cNvSpPr txBox="1"/>
          <p:nvPr/>
        </p:nvSpPr>
        <p:spPr>
          <a:xfrm>
            <a:off x="1773872" y="5109059"/>
            <a:ext cx="5638800" cy="60960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6306E-4E95-D243-B2E4-AA89F61F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3" y="1322472"/>
            <a:ext cx="5826762" cy="4524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41A0A4-63F4-A046-890F-0F31FD37B7DA}"/>
              </a:ext>
            </a:extLst>
          </p:cNvPr>
          <p:cNvSpPr txBox="1"/>
          <p:nvPr/>
        </p:nvSpPr>
        <p:spPr>
          <a:xfrm>
            <a:off x="6239069" y="3213774"/>
            <a:ext cx="2819400" cy="1030529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Index data width encoded in instruction, while data size encoded in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vtype.vsew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field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4D2C07-DA52-F24C-AB05-FDF131198A66}"/>
              </a:ext>
            </a:extLst>
          </p:cNvPr>
          <p:cNvSpPr/>
          <p:nvPr/>
        </p:nvSpPr>
        <p:spPr>
          <a:xfrm>
            <a:off x="5800903" y="1660555"/>
            <a:ext cx="3468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plus-1mn-regular"/>
              </a:rPr>
              <a:t>for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 = 0 to VLEN - 1 </a:t>
            </a:r>
          </a:p>
          <a:p>
            <a:r>
              <a:rPr lang="en-US" sz="2400" dirty="0">
                <a:solidFill>
                  <a:srgbClr val="FF0000"/>
                </a:solidFill>
                <a:latin typeface="mplus-1mn-regular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vd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[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] = load(rs1 + vs2[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])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64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8D8163-B4E3-9446-B529-C48DB418A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85" y="562518"/>
            <a:ext cx="7759640" cy="61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5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E89AD97-F555-3044-BDD7-5A12E7A9E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502" y="1662908"/>
            <a:ext cx="6477000" cy="3594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CE792-21D2-B541-8F4D-8202CD26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LMUL=8 </a:t>
            </a:r>
            <a:r>
              <a:rPr lang="en-US" dirty="0" err="1"/>
              <a:t>stripmined</a:t>
            </a:r>
            <a:r>
              <a:rPr lang="en-US" dirty="0"/>
              <a:t> vector </a:t>
            </a:r>
            <a:r>
              <a:rPr lang="en-US" b="0" dirty="0" err="1">
                <a:latin typeface="Courier" pitchFamily="2" charset="0"/>
              </a:rPr>
              <a:t>memcpy</a:t>
            </a:r>
            <a:r>
              <a:rPr lang="en-US" dirty="0"/>
              <a:t>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DDAC9-DCAA-FA4A-9C15-1C3FE374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485775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42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939D9-BB03-E044-83DA-770AEC84A386}"/>
              </a:ext>
            </a:extLst>
          </p:cNvPr>
          <p:cNvSpPr txBox="1"/>
          <p:nvPr/>
        </p:nvSpPr>
        <p:spPr>
          <a:xfrm>
            <a:off x="187725" y="3524439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load bytes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F77471-1D82-964A-A459-99F518287C5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00220" y="3581401"/>
            <a:ext cx="985780" cy="14360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20BCA2-773B-4040-BF8B-DE9ACFBA46BC}"/>
              </a:ext>
            </a:extLst>
          </p:cNvPr>
          <p:cNvSpPr txBox="1"/>
          <p:nvPr/>
        </p:nvSpPr>
        <p:spPr>
          <a:xfrm>
            <a:off x="455875" y="4429755"/>
            <a:ext cx="1688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store bytes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F5FA86-4831-C043-BFCD-E9C3FA04C7A6}"/>
              </a:ext>
            </a:extLst>
          </p:cNvPr>
          <p:cNvCxnSpPr>
            <a:cxnSpLocks/>
          </p:cNvCxnSpPr>
          <p:nvPr/>
        </p:nvCxnSpPr>
        <p:spPr bwMode="auto">
          <a:xfrm flipV="1">
            <a:off x="1752600" y="4343401"/>
            <a:ext cx="533400" cy="14455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356B4A-6B00-154D-8B07-3657E956228F}"/>
              </a:ext>
            </a:extLst>
          </p:cNvPr>
          <p:cNvCxnSpPr>
            <a:cxnSpLocks/>
          </p:cNvCxnSpPr>
          <p:nvPr/>
        </p:nvCxnSpPr>
        <p:spPr bwMode="auto">
          <a:xfrm>
            <a:off x="1302744" y="3131892"/>
            <a:ext cx="997693" cy="24691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FD1D45-C535-8748-B580-530840CDCB31}"/>
              </a:ext>
            </a:extLst>
          </p:cNvPr>
          <p:cNvSpPr txBox="1"/>
          <p:nvPr/>
        </p:nvSpPr>
        <p:spPr>
          <a:xfrm>
            <a:off x="227938" y="2526790"/>
            <a:ext cx="214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Set configuration, calculate vector strip length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FCBA3-198E-8649-BF3A-0D2EBCC8AF7A}"/>
              </a:ext>
            </a:extLst>
          </p:cNvPr>
          <p:cNvSpPr txBox="1"/>
          <p:nvPr/>
        </p:nvSpPr>
        <p:spPr>
          <a:xfrm>
            <a:off x="1682390" y="5320043"/>
            <a:ext cx="621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Binary machine code can run on machines with any VLEN!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AAA0C-FD86-D84E-8D4A-24CFF79625C0}"/>
              </a:ext>
            </a:extLst>
          </p:cNvPr>
          <p:cNvSpPr txBox="1"/>
          <p:nvPr/>
        </p:nvSpPr>
        <p:spPr>
          <a:xfrm>
            <a:off x="6730151" y="1996262"/>
            <a:ext cx="214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Combine eight vector registers into group</a:t>
            </a:r>
          </a:p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(v0,v1,…,v7)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6F3AB9-C4D6-384E-B5B7-22E2C88DEF27}"/>
              </a:ext>
            </a:extLst>
          </p:cNvPr>
          <p:cNvCxnSpPr>
            <a:cxnSpLocks/>
          </p:cNvCxnSpPr>
          <p:nvPr/>
        </p:nvCxnSpPr>
        <p:spPr bwMode="auto">
          <a:xfrm flipH="1">
            <a:off x="4999321" y="2453619"/>
            <a:ext cx="1752600" cy="72856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75898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35E7-6AE6-1B4B-822B-81DFA3BF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75895-FD33-BE41-BC59-7A518A88B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37" y="1197678"/>
            <a:ext cx="9799089" cy="4972050"/>
          </a:xfrm>
        </p:spPr>
        <p:txBody>
          <a:bodyPr/>
          <a:lstStyle/>
          <a:p>
            <a:r>
              <a:rPr lang="en-US" dirty="0"/>
              <a:t>Nearly all operations can be optionally under a mask (or predicate) held in vector register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 single </a:t>
            </a:r>
            <a:r>
              <a:rPr lang="en-US" i="1" dirty="0" err="1"/>
              <a:t>vm</a:t>
            </a:r>
            <a:r>
              <a:rPr lang="en-US" dirty="0"/>
              <a:t> bit in instruction encoding selects whether unmasked or under control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Integer and FP compare instructions provided to set masks into any vector register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perform mask logical operations between any vector  registers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856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F391-8876-014E-8ED9-2B900FE3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Integer Add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77584A-4BC1-FE44-801A-CB77D374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485775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FFE01-643A-CE42-91D0-9926614C5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40150"/>
            <a:ext cx="69723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69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83FD-486F-2F41-927C-E69469EDE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Compare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6A784-D84B-F44C-801E-27E6AFC9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485775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45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6BEC0-E024-9645-9F10-DDB7C1CAC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1"/>
            <a:ext cx="6835624" cy="43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751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697A-486B-9941-991B-DDE3421FE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 Logical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E8FB1-C304-0D4C-8EED-78C4E6A1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485775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46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44157-BC49-DA4F-9293-D72F80EDC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2" y="1638412"/>
            <a:ext cx="8812276" cy="373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045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B08A-6D13-1042-8214-307DD7F8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Agnostic vs Undisturbed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63F90-5D0D-3B49-A587-5C09D7D1F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47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02D23-4638-DE49-A416-3B7E5054D0A3}"/>
              </a:ext>
            </a:extLst>
          </p:cNvPr>
          <p:cNvSpPr/>
          <p:nvPr/>
        </p:nvSpPr>
        <p:spPr>
          <a:xfrm>
            <a:off x="22860" y="1430032"/>
            <a:ext cx="8781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Menlo" panose="020B0609030804020204" pitchFamily="49" charset="0"/>
              </a:rPr>
              <a:t>vsetvli</a:t>
            </a:r>
            <a:r>
              <a:rPr lang="en-US" sz="3600" dirty="0">
                <a:solidFill>
                  <a:srgbClr val="FF0000"/>
                </a:solidFill>
                <a:latin typeface="Menlo" panose="020B0609030804020204" pitchFamily="49" charset="0"/>
              </a:rPr>
              <a:t> t0, a0, e32, m1, ta, ma</a:t>
            </a:r>
            <a:endParaRPr lang="en-US" sz="3600" b="0" dirty="0">
              <a:solidFill>
                <a:srgbClr val="FF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4871A0-385E-C74A-BC98-E8F3A2582E61}"/>
              </a:ext>
            </a:extLst>
          </p:cNvPr>
          <p:cNvCxnSpPr>
            <a:cxnSpLocks/>
          </p:cNvCxnSpPr>
          <p:nvPr/>
        </p:nvCxnSpPr>
        <p:spPr bwMode="auto">
          <a:xfrm flipH="1">
            <a:off x="6103620" y="1951527"/>
            <a:ext cx="1190575" cy="72303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F4A0720-1B79-BC4E-B65D-DD702A7E7362}"/>
              </a:ext>
            </a:extLst>
          </p:cNvPr>
          <p:cNvSpPr txBox="1"/>
          <p:nvPr/>
        </p:nvSpPr>
        <p:spPr>
          <a:xfrm>
            <a:off x="4215653" y="2584985"/>
            <a:ext cx="2228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ta – </a:t>
            </a:r>
            <a:r>
              <a:rPr lang="en-US" sz="2400" dirty="0">
                <a:solidFill>
                  <a:srgbClr val="000000"/>
                </a:solidFill>
                <a:latin typeface="Courier" pitchFamily="2" charset="0"/>
                <a:cs typeface="Calibri"/>
              </a:rPr>
              <a:t>Tail agnostic </a:t>
            </a:r>
          </a:p>
          <a:p>
            <a:r>
              <a:rPr lang="en-US" sz="2400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tu</a:t>
            </a:r>
            <a:r>
              <a:rPr lang="en-US" sz="2400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 – </a:t>
            </a:r>
            <a:r>
              <a:rPr lang="en-US" sz="2400" dirty="0">
                <a:solidFill>
                  <a:srgbClr val="000000"/>
                </a:solidFill>
                <a:latin typeface="Courier" pitchFamily="2" charset="0"/>
                <a:cs typeface="Calibri"/>
              </a:rPr>
              <a:t>Tail undisturbed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3904D-FC7F-BC4A-B354-64799BDE5F4F}"/>
              </a:ext>
            </a:extLst>
          </p:cNvPr>
          <p:cNvSpPr txBox="1"/>
          <p:nvPr/>
        </p:nvSpPr>
        <p:spPr>
          <a:xfrm>
            <a:off x="6990694" y="2563629"/>
            <a:ext cx="3087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ma – </a:t>
            </a:r>
            <a:r>
              <a:rPr lang="en-US" sz="2400" dirty="0">
                <a:solidFill>
                  <a:srgbClr val="000000"/>
                </a:solidFill>
                <a:latin typeface="Courier" pitchFamily="2" charset="0"/>
                <a:cs typeface="Calibri"/>
              </a:rPr>
              <a:t>Mask agnostic </a:t>
            </a:r>
          </a:p>
          <a:p>
            <a:r>
              <a:rPr lang="en-US" sz="2400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mu – </a:t>
            </a:r>
            <a:r>
              <a:rPr lang="en-US" sz="2400" dirty="0">
                <a:solidFill>
                  <a:srgbClr val="000000"/>
                </a:solidFill>
                <a:latin typeface="Courier" pitchFamily="2" charset="0"/>
                <a:cs typeface="Calibri"/>
              </a:rPr>
              <a:t>Mask undisturbed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B6AA13-7C01-7C49-936F-256A0FE497EF}"/>
              </a:ext>
            </a:extLst>
          </p:cNvPr>
          <p:cNvCxnSpPr>
            <a:cxnSpLocks/>
          </p:cNvCxnSpPr>
          <p:nvPr/>
        </p:nvCxnSpPr>
        <p:spPr bwMode="auto">
          <a:xfrm>
            <a:off x="8387665" y="2001654"/>
            <a:ext cx="0" cy="45579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9C13F337-BA25-184A-8AE1-C367771AB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530" y="4395408"/>
            <a:ext cx="9853059" cy="19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09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ject 4"/>
          <p:cNvSpPr txBox="1"/>
          <p:nvPr/>
        </p:nvSpPr>
        <p:spPr>
          <a:xfrm>
            <a:off x="7837367" y="6607644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>
                <a:latin typeface="+mj-lt"/>
                <a:ea typeface="+mj-ea"/>
                <a:cs typeface="+mj-cs"/>
                <a:sym typeface="Helvetica Neue"/>
              </a:defRPr>
            </a:pPr>
            <a:endParaRPr sz="1100"/>
          </a:p>
        </p:txBody>
      </p:sp>
      <p:sp>
        <p:nvSpPr>
          <p:cNvPr id="163" name="object 2"/>
          <p:cNvSpPr txBox="1">
            <a:spLocks noGrp="1"/>
          </p:cNvSpPr>
          <p:nvPr>
            <p:ph type="title"/>
          </p:nvPr>
        </p:nvSpPr>
        <p:spPr>
          <a:xfrm>
            <a:off x="0" y="289163"/>
            <a:ext cx="7080250" cy="652781"/>
          </a:xfrm>
          <a:prstGeom prst="rect">
            <a:avLst/>
          </a:prstGeom>
        </p:spPr>
        <p:txBody>
          <a:bodyPr/>
          <a:lstStyle>
            <a:lvl1pPr indent="12700">
              <a:defRPr spc="0"/>
            </a:lvl1pPr>
          </a:lstStyle>
          <a:p>
            <a:r>
              <a:rPr lang="en-US" dirty="0"/>
              <a:t>Scalar Loop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69C852-4198-7C49-9317-F111060D4F2A}"/>
              </a:ext>
            </a:extLst>
          </p:cNvPr>
          <p:cNvSpPr/>
          <p:nvPr/>
        </p:nvSpPr>
        <p:spPr>
          <a:xfrm>
            <a:off x="-66675" y="1063258"/>
            <a:ext cx="9277350" cy="193899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N;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++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output[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3892F2-9ACC-4B4B-BF27-2D7FD7BC85A9}"/>
              </a:ext>
            </a:extLst>
          </p:cNvPr>
          <p:cNvSpPr/>
          <p:nvPr/>
        </p:nvSpPr>
        <p:spPr>
          <a:xfrm>
            <a:off x="-66676" y="4082124"/>
            <a:ext cx="9210676" cy="255454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&lt; 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N;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=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 err="1">
                <a:solidFill>
                  <a:srgbClr val="F92672"/>
                </a:solidFill>
                <a:latin typeface="Menlo" panose="020B0609030804020204" pitchFamily="49" charset="0"/>
              </a:rPr>
              <a:t>+VLEN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output[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  x[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i+VLEN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6307161-940F-6549-BC8D-4A081135447B}"/>
              </a:ext>
            </a:extLst>
          </p:cNvPr>
          <p:cNvSpPr txBox="1">
            <a:spLocks/>
          </p:cNvSpPr>
          <p:nvPr/>
        </p:nvSpPr>
        <p:spPr bwMode="auto">
          <a:xfrm>
            <a:off x="-213360" y="3429343"/>
            <a:ext cx="7080250" cy="65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marR="2540" indent="12700" algn="l" rtl="0" eaLnBrk="1" fontAlgn="base" hangingPunct="1">
              <a:lnSpc>
                <a:spcPts val="4000"/>
              </a:lnSpc>
              <a:spcBef>
                <a:spcPts val="850"/>
              </a:spcBef>
              <a:spcAft>
                <a:spcPct val="0"/>
              </a:spcAft>
              <a:defRPr sz="3900" b="1" spc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Vector Loop (</a:t>
            </a:r>
            <a:r>
              <a:rPr lang="en-US" kern="0"/>
              <a:t>data parallelism)</a:t>
            </a:r>
            <a:endParaRPr lang="en-US" kern="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FDDBA-EAC4-F444-8BC4-8DB7A225F35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B656A8E-038B-C948-A1FA-065975E8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1" y="1017270"/>
            <a:ext cx="4349829" cy="37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4ED9CBE-48A9-EE4F-867E-B21857480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06" y="1017270"/>
            <a:ext cx="5324094" cy="46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0032"/>
      </p:ext>
    </p:extLst>
  </p:cSld>
  <p:clrMapOvr>
    <a:masterClrMapping/>
  </p:clrMapOvr>
  <p:transition spd="med" advTm="153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bject 4"/>
          <p:cNvSpPr txBox="1">
            <a:spLocks noGrp="1"/>
          </p:cNvSpPr>
          <p:nvPr>
            <p:ph type="body" sz="half" idx="1"/>
          </p:nvPr>
        </p:nvSpPr>
        <p:spPr>
          <a:xfrm>
            <a:off x="1087120" y="3273159"/>
            <a:ext cx="7876541" cy="332920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indent="0" defTabSz="438912">
              <a:lnSpc>
                <a:spcPct val="120000"/>
              </a:lnSpc>
              <a:buNone/>
              <a:defRPr sz="13439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many total ins? N * 9</a:t>
            </a:r>
          </a:p>
          <a:p>
            <a:pPr indent="0" defTabSz="438912">
              <a:lnSpc>
                <a:spcPct val="120000"/>
              </a:lnSpc>
              <a:buNone/>
              <a:defRPr sz="13439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defTabSz="438912">
              <a:lnSpc>
                <a:spcPct val="120000"/>
              </a:lnSpc>
              <a:buNone/>
              <a:defRPr sz="13439"/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many useful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4* N (LD,LD,MUL,ST)</a:t>
            </a:r>
          </a:p>
          <a:p>
            <a:pPr indent="0" defTabSz="438912">
              <a:lnSpc>
                <a:spcPct val="120000"/>
              </a:lnSpc>
              <a:buNone/>
              <a:defRPr sz="13439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defTabSz="438912">
              <a:lnSpc>
                <a:spcPct val="120000"/>
              </a:lnSpc>
              <a:buNone/>
              <a:defRPr sz="13439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How many useless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5*N</a:t>
            </a:r>
          </a:p>
          <a:p>
            <a:pPr indent="0" defTabSz="438912">
              <a:lnSpc>
                <a:spcPct val="120000"/>
              </a:lnSpc>
              <a:buNone/>
              <a:defRPr sz="13439"/>
            </a:pP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94991A-86B5-9B46-B491-10C3DA813A11}"/>
              </a:ext>
            </a:extLst>
          </p:cNvPr>
          <p:cNvSpPr/>
          <p:nvPr/>
        </p:nvSpPr>
        <p:spPr>
          <a:xfrm>
            <a:off x="-66675" y="1063258"/>
            <a:ext cx="9277350" cy="193899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N;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++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output[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4099386"/>
      </p:ext>
    </p:extLst>
  </p:cSld>
  <p:clrMapOvr>
    <a:masterClrMapping/>
  </p:clrMapOvr>
  <p:transition spd="med" advTm="2486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140F6-3387-A244-8A45-7DB5AAEED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C6329-4B13-8547-B7BC-961BDBAD50A8}"/>
              </a:ext>
            </a:extLst>
          </p:cNvPr>
          <p:cNvSpPr/>
          <p:nvPr/>
        </p:nvSpPr>
        <p:spPr>
          <a:xfrm>
            <a:off x="104082" y="3429000"/>
            <a:ext cx="9349445" cy="3817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438912">
              <a:lnSpc>
                <a:spcPct val="120000"/>
              </a:lnSpc>
              <a:buNone/>
              <a:defRPr sz="13439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How many total ins? N * 9 / VLEN</a:t>
            </a:r>
          </a:p>
          <a:p>
            <a:pPr indent="0" defTabSz="438912">
              <a:lnSpc>
                <a:spcPct val="120000"/>
              </a:lnSpc>
              <a:buNone/>
              <a:defRPr sz="13439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defTabSz="438912">
              <a:lnSpc>
                <a:spcPct val="120000"/>
              </a:lnSpc>
              <a:buNone/>
              <a:defRPr sz="13439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How many useful ins ? 4*N/VLEN</a:t>
            </a:r>
          </a:p>
          <a:p>
            <a:pPr indent="0" defTabSz="438912">
              <a:lnSpc>
                <a:spcPct val="120000"/>
              </a:lnSpc>
              <a:buNone/>
              <a:defRPr sz="13439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defTabSz="438912">
              <a:lnSpc>
                <a:spcPct val="120000"/>
              </a:lnSpc>
              <a:buNone/>
              <a:defRPr sz="13439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How many useless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inst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? 5*N / VLEN</a:t>
            </a:r>
          </a:p>
          <a:p>
            <a:pPr indent="0" defTabSz="438912">
              <a:lnSpc>
                <a:spcPct val="120000"/>
              </a:lnSpc>
              <a:buNone/>
              <a:defRPr sz="13439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909080-EC42-FB43-AEA3-A5ADB5E819CF}"/>
              </a:ext>
            </a:extLst>
          </p:cNvPr>
          <p:cNvSpPr/>
          <p:nvPr/>
        </p:nvSpPr>
        <p:spPr>
          <a:xfrm>
            <a:off x="142467" y="2212927"/>
            <a:ext cx="2782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VLEN : Vector length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6F6C1A-D517-A549-A7CC-D27B7FF1E8D7}"/>
              </a:ext>
            </a:extLst>
          </p:cNvPr>
          <p:cNvSpPr/>
          <p:nvPr/>
        </p:nvSpPr>
        <p:spPr>
          <a:xfrm>
            <a:off x="-33338" y="365760"/>
            <a:ext cx="9210676" cy="255454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&lt; 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N;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=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 err="1">
                <a:solidFill>
                  <a:srgbClr val="F92672"/>
                </a:solidFill>
                <a:latin typeface="Menlo" panose="020B0609030804020204" pitchFamily="49" charset="0"/>
              </a:rPr>
              <a:t>+VLEN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output[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  x[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i+VLEN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755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ject 3"/>
          <p:cNvSpPr/>
          <p:nvPr/>
        </p:nvSpPr>
        <p:spPr>
          <a:xfrm flipV="1">
            <a:off x="704850" y="4178156"/>
            <a:ext cx="7733500" cy="143"/>
          </a:xfrm>
          <a:prstGeom prst="line">
            <a:avLst/>
          </a:prstGeom>
          <a:ln w="19050">
            <a:solidFill>
              <a:srgbClr val="929292"/>
            </a:solidFill>
            <a:prstDash val="dash"/>
          </a:ln>
        </p:spPr>
        <p:txBody>
          <a:bodyPr lIns="22860" rIns="22860"/>
          <a:lstStyle/>
          <a:p>
            <a:pPr>
              <a:defRPr sz="1800" b="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  <p:sp>
        <p:nvSpPr>
          <p:cNvPr id="135" name="object 4"/>
          <p:cNvSpPr txBox="1">
            <a:spLocks noGrp="1"/>
          </p:cNvSpPr>
          <p:nvPr>
            <p:ph type="body" sz="half" idx="1"/>
          </p:nvPr>
        </p:nvSpPr>
        <p:spPr>
          <a:xfrm>
            <a:off x="469900" y="1791439"/>
            <a:ext cx="7876541" cy="218059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indent="0" algn="ctr" defTabSz="438912">
              <a:lnSpc>
                <a:spcPts val="7750"/>
              </a:lnSpc>
              <a:buNone/>
              <a:defRPr sz="13439"/>
            </a:pPr>
            <a:r>
              <a:rPr dirty="0"/>
              <a:t>Why Parallelism?</a:t>
            </a:r>
          </a:p>
          <a:p>
            <a:pPr indent="0" defTabSz="438912">
              <a:buNone/>
              <a:defRPr sz="13439"/>
            </a:pPr>
            <a:r>
              <a:rPr dirty="0"/>
              <a:t>      Why Efficiency?</a:t>
            </a:r>
          </a:p>
        </p:txBody>
      </p:sp>
    </p:spTree>
  </p:cSld>
  <p:clrMapOvr>
    <a:masterClrMapping/>
  </p:clrMapOvr>
  <p:transition spd="med" advTm="128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8467</TotalTime>
  <Words>3086</Words>
  <Application>Microsoft Macintosh PowerPoint</Application>
  <PresentationFormat>On-screen Show (4:3)</PresentationFormat>
  <Paragraphs>538</Paragraphs>
  <Slides>47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</vt:lpstr>
      <vt:lpstr>Arial Narrow</vt:lpstr>
      <vt:lpstr>Calibri</vt:lpstr>
      <vt:lpstr>Consolas</vt:lpstr>
      <vt:lpstr>Courier</vt:lpstr>
      <vt:lpstr>Courier New</vt:lpstr>
      <vt:lpstr>Menlo</vt:lpstr>
      <vt:lpstr>mplus-1mn-regular</vt:lpstr>
      <vt:lpstr>Roboto</vt:lpstr>
      <vt:lpstr>Roboto Regular</vt:lpstr>
      <vt:lpstr>Times New Roman</vt:lpstr>
      <vt:lpstr>Wingdings</vt:lpstr>
      <vt:lpstr>UWTheme-351-Au18</vt:lpstr>
      <vt:lpstr>Parallelism and Vector Instructions</vt:lpstr>
      <vt:lpstr>Roadmap</vt:lpstr>
      <vt:lpstr>What is a computer program?</vt:lpstr>
      <vt:lpstr>What is a computer program?</vt:lpstr>
      <vt:lpstr>Scalar Loop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Speedup</vt:lpstr>
      <vt:lpstr>Parallel Model:Vector Processing</vt:lpstr>
      <vt:lpstr>Parallel Model:Vector Processing</vt:lpstr>
      <vt:lpstr>Vector Registers</vt:lpstr>
      <vt:lpstr>Baseline CPU</vt:lpstr>
      <vt:lpstr>Vector CPU: Add arithmetic units to increase compute capability</vt:lpstr>
      <vt:lpstr>Virtual Processor Vector Model</vt:lpstr>
      <vt:lpstr>Vector Architectural State</vt:lpstr>
      <vt:lpstr>Vector Terminology:  4 lanes, 2 vector functional units</vt:lpstr>
      <vt:lpstr>PowerPoint Presentation</vt:lpstr>
      <vt:lpstr>PowerPoint Presentation</vt:lpstr>
      <vt:lpstr>Masking and Conditional Ops</vt:lpstr>
      <vt:lpstr>Tail Processing</vt:lpstr>
      <vt:lpstr>What about  conditional branches?</vt:lpstr>
      <vt:lpstr>PowerPoint Presentation</vt:lpstr>
      <vt:lpstr>PowerPoint Presentation</vt:lpstr>
      <vt:lpstr>PowerPoint Presentation</vt:lpstr>
      <vt:lpstr>PowerPoint Presentation</vt:lpstr>
      <vt:lpstr>Terminology</vt:lpstr>
      <vt:lpstr>New RISC-V “V” Vector Extension</vt:lpstr>
      <vt:lpstr>RISC-V Scalar State</vt:lpstr>
      <vt:lpstr>Vector Extension Additional State</vt:lpstr>
      <vt:lpstr>Vector Type Register (vtype)</vt:lpstr>
      <vt:lpstr>Example Vector Register Data Layouts (LMUL=1)</vt:lpstr>
      <vt:lpstr>Setting vector configuration, vsetvli/vsetivli/vsetvl</vt:lpstr>
      <vt:lpstr>Vector Length Multiplier, LMUL</vt:lpstr>
      <vt:lpstr>Simple stripmined vector memcpy example</vt:lpstr>
      <vt:lpstr>Vector Unit-Stride Loads/Stores</vt:lpstr>
      <vt:lpstr>Vector Strided Load/Store Instructions</vt:lpstr>
      <vt:lpstr>Vector Indexed Loads/Stores</vt:lpstr>
      <vt:lpstr>PowerPoint Presentation</vt:lpstr>
      <vt:lpstr>LMUL=8 stripmined vector memcpy example</vt:lpstr>
      <vt:lpstr>Masking</vt:lpstr>
      <vt:lpstr>Vector Integer Add Instructions</vt:lpstr>
      <vt:lpstr>Integer Compare Instructions</vt:lpstr>
      <vt:lpstr>Mask Logical Operations</vt:lpstr>
      <vt:lpstr>Agnostic vs Undisturbed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</dc:title>
  <dc:creator>Justin Hsia</dc:creator>
  <cp:lastModifiedBy>Arrvindh Shriraman</cp:lastModifiedBy>
  <cp:revision>211</cp:revision>
  <cp:lastPrinted>2019-11-23T01:58:58Z</cp:lastPrinted>
  <dcterms:created xsi:type="dcterms:W3CDTF">2016-11-26T04:13:12Z</dcterms:created>
  <dcterms:modified xsi:type="dcterms:W3CDTF">2022-07-15T05:59:29Z</dcterms:modified>
</cp:coreProperties>
</file>