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2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5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notesSlides/notesSlide6.xml" ContentType="application/vnd.openxmlformats-officedocument.presentationml.notesSlide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559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17"/>
  </p:notesMasterIdLst>
  <p:handoutMasterIdLst>
    <p:handoutMasterId r:id="rId18"/>
  </p:handoutMasterIdLst>
  <p:sldIdLst>
    <p:sldId id="1112" r:id="rId2"/>
    <p:sldId id="726" r:id="rId3"/>
    <p:sldId id="759" r:id="rId4"/>
    <p:sldId id="595" r:id="rId5"/>
    <p:sldId id="305" r:id="rId6"/>
    <p:sldId id="361" r:id="rId7"/>
    <p:sldId id="454" r:id="rId8"/>
    <p:sldId id="459" r:id="rId9"/>
    <p:sldId id="315" r:id="rId10"/>
    <p:sldId id="460" r:id="rId11"/>
    <p:sldId id="1113" r:id="rId12"/>
    <p:sldId id="1110" r:id="rId13"/>
    <p:sldId id="1111" r:id="rId14"/>
    <p:sldId id="258" r:id="rId15"/>
    <p:sldId id="5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999999"/>
    <a:srgbClr val="CCFFCC"/>
    <a:srgbClr val="F6F5BD"/>
    <a:srgbClr val="4B2A8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87415" autoAdjust="0"/>
  </p:normalViewPr>
  <p:slideViewPr>
    <p:cSldViewPr snapToGrid="0">
      <p:cViewPr varScale="1">
        <p:scale>
          <a:sx n="111" d="100"/>
          <a:sy n="111" d="100"/>
        </p:scale>
        <p:origin x="20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D80D1D6-9C99-4B88-B633-761E07CC4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500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BAD7538-8565-4F0B-97AA-24A06736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747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.AppleSystemUIFont" charset="-120"/>
              <a:buChar char="–"/>
              <a:tabLst/>
              <a:defRPr/>
            </a:pPr>
            <a:r>
              <a:rPr lang="en-US" baseline="0" dirty="0"/>
              <a:t>Note that everything is just </a:t>
            </a:r>
            <a:r>
              <a:rPr lang="en-US" b="1" baseline="0" dirty="0"/>
              <a:t>padded with extra 0s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153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7FDFF-7B9F-7D4D-BFC0-AAD1F3D3D3C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79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/>
              <a:t>This mapping is mostly an arbitrary</a:t>
            </a:r>
            <a:r>
              <a:rPr lang="en-US" baseline="0" dirty="0"/>
              <a:t> historical artifact except for address sizes.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042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4101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Okay,</a:t>
            </a:r>
            <a:r>
              <a:rPr lang="en-US" b="0" i="0" baseline="0" dirty="0">
                <a:latin typeface="Roboto" charset="0"/>
                <a:ea typeface="Roboto" charset="0"/>
                <a:cs typeface="Roboto" charset="0"/>
              </a:rPr>
              <a:t> so now let’s talk some more about how we represent numbers, or </a:t>
            </a:r>
            <a:r>
              <a:rPr lang="en-US" b="1" i="0" baseline="0" dirty="0">
                <a:latin typeface="Roboto" charset="0"/>
                <a:ea typeface="Roboto" charset="0"/>
                <a:cs typeface="Roboto" charset="0"/>
              </a:rPr>
              <a:t>integers</a:t>
            </a:r>
            <a:r>
              <a:rPr lang="en-US" b="0" i="0" baseline="0" dirty="0">
                <a:latin typeface="Roboto" charset="0"/>
                <a:ea typeface="Roboto" charset="0"/>
                <a:cs typeface="Roboto" charset="0"/>
              </a:rPr>
              <a:t> to be specific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Multiple sizes of integers, using different numbers of bytes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But for each size, there are two ways of interpreting the bits…</a:t>
            </a:r>
          </a:p>
          <a:p>
            <a:r>
              <a:rPr lang="en-US" b="0" i="0" dirty="0">
                <a:latin typeface="Roboto" charset="0"/>
                <a:ea typeface="Roboto" charset="0"/>
                <a:cs typeface="Roboto" charset="0"/>
              </a:rPr>
              <a:t>Same width, just shifted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27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shift negatives so 0 == 0</a:t>
            </a:r>
          </a:p>
        </p:txBody>
      </p:sp>
    </p:spTree>
    <p:extLst>
      <p:ext uri="{BB962C8B-B14F-4D97-AF65-F5344CB8AC3E}">
        <p14:creationId xmlns:p14="http://schemas.microsoft.com/office/powerpoint/2010/main" val="848102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2895600" y="533400"/>
            <a:ext cx="3503613" cy="26273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8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29640" y="3329331"/>
            <a:ext cx="7437120" cy="3154042"/>
          </a:xfrm>
          <a:noFill/>
          <a:ln/>
        </p:spPr>
        <p:txBody>
          <a:bodyPr wrap="none" anchor="ctr"/>
          <a:lstStyle/>
          <a:p>
            <a:r>
              <a:rPr lang="en-US" dirty="0">
                <a:latin typeface="Times New Roman" pitchFamily="34" charset="0"/>
                <a:ea typeface="ＭＳ Ｐゴシック" pitchFamily="34" charset="-128"/>
                <a:cs typeface="ＭＳ Ｐゴシック" pitchFamily="34" charset="-128"/>
              </a:rPr>
              <a:t>Big negative shift!</a:t>
            </a:r>
          </a:p>
          <a:p>
            <a:r>
              <a:rPr lang="en-US" dirty="0">
                <a:latin typeface="Times New Roman" pitchFamily="34" charset="0"/>
                <a:ea typeface="ＭＳ Ｐゴシック" pitchFamily="34" charset="-128"/>
                <a:cs typeface="ＭＳ Ｐゴシック" pitchFamily="34" charset="-128"/>
              </a:rPr>
              <a:t>8 + 2 = 10</a:t>
            </a:r>
          </a:p>
          <a:p>
            <a:r>
              <a:rPr lang="en-US" dirty="0">
                <a:latin typeface="Times New Roman" pitchFamily="34" charset="0"/>
                <a:ea typeface="ＭＳ Ｐゴシック" pitchFamily="34" charset="-128"/>
                <a:cs typeface="ＭＳ Ｐゴシック" pitchFamily="34" charset="-128"/>
              </a:rPr>
              <a:t>-8 + 2 = -6</a:t>
            </a:r>
          </a:p>
          <a:p>
            <a:endParaRPr lang="en-US" dirty="0">
              <a:latin typeface="Times New Roman" pitchFamily="34" charset="0"/>
              <a:ea typeface="ＭＳ Ｐゴシック" pitchFamily="34" charset="-128"/>
              <a:cs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1445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Memorize this trick. It’s very handy</a:t>
            </a:r>
          </a:p>
        </p:txBody>
      </p:sp>
    </p:spTree>
    <p:extLst>
      <p:ext uri="{BB962C8B-B14F-4D97-AF65-F5344CB8AC3E}">
        <p14:creationId xmlns:p14="http://schemas.microsoft.com/office/powerpoint/2010/main" val="48158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0" name="Google Shape;270;p2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27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7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8747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shown in orange were presented in bonus slides from last lecture.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8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8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8:notes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473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1" y="1362075"/>
            <a:ext cx="882904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9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7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046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D011864-6A66-40DB-AE45-3F49E206A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3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40461" y="-2231"/>
            <a:ext cx="106311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Revision – Part 1</a:t>
            </a:r>
          </a:p>
        </p:txBody>
      </p:sp>
    </p:spTree>
    <p:extLst>
      <p:ext uri="{BB962C8B-B14F-4D97-AF65-F5344CB8AC3E}">
        <p14:creationId xmlns:p14="http://schemas.microsoft.com/office/powerpoint/2010/main" val="211193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236.xml"/><Relationship Id="rId18" Type="http://schemas.openxmlformats.org/officeDocument/2006/relationships/tags" Target="../tags/tag241.xml"/><Relationship Id="rId26" Type="http://schemas.openxmlformats.org/officeDocument/2006/relationships/tags" Target="../tags/tag249.xml"/><Relationship Id="rId21" Type="http://schemas.openxmlformats.org/officeDocument/2006/relationships/tags" Target="../tags/tag244.xml"/><Relationship Id="rId34" Type="http://schemas.openxmlformats.org/officeDocument/2006/relationships/tags" Target="../tags/tag257.xml"/><Relationship Id="rId7" Type="http://schemas.openxmlformats.org/officeDocument/2006/relationships/tags" Target="../tags/tag230.xml"/><Relationship Id="rId12" Type="http://schemas.openxmlformats.org/officeDocument/2006/relationships/tags" Target="../tags/tag235.xml"/><Relationship Id="rId17" Type="http://schemas.openxmlformats.org/officeDocument/2006/relationships/tags" Target="../tags/tag240.xml"/><Relationship Id="rId25" Type="http://schemas.openxmlformats.org/officeDocument/2006/relationships/tags" Target="../tags/tag248.xml"/><Relationship Id="rId33" Type="http://schemas.openxmlformats.org/officeDocument/2006/relationships/tags" Target="../tags/tag256.xml"/><Relationship Id="rId2" Type="http://schemas.openxmlformats.org/officeDocument/2006/relationships/tags" Target="../tags/tag225.xml"/><Relationship Id="rId16" Type="http://schemas.openxmlformats.org/officeDocument/2006/relationships/tags" Target="../tags/tag239.xml"/><Relationship Id="rId20" Type="http://schemas.openxmlformats.org/officeDocument/2006/relationships/tags" Target="../tags/tag243.xml"/><Relationship Id="rId29" Type="http://schemas.openxmlformats.org/officeDocument/2006/relationships/tags" Target="../tags/tag252.xml"/><Relationship Id="rId1" Type="http://schemas.openxmlformats.org/officeDocument/2006/relationships/tags" Target="../tags/tag224.xml"/><Relationship Id="rId6" Type="http://schemas.openxmlformats.org/officeDocument/2006/relationships/tags" Target="../tags/tag229.xml"/><Relationship Id="rId11" Type="http://schemas.openxmlformats.org/officeDocument/2006/relationships/tags" Target="../tags/tag234.xml"/><Relationship Id="rId24" Type="http://schemas.openxmlformats.org/officeDocument/2006/relationships/tags" Target="../tags/tag247.xml"/><Relationship Id="rId32" Type="http://schemas.openxmlformats.org/officeDocument/2006/relationships/tags" Target="../tags/tag255.xml"/><Relationship Id="rId37" Type="http://schemas.openxmlformats.org/officeDocument/2006/relationships/notesSlide" Target="../notesSlides/notesSlide7.xml"/><Relationship Id="rId5" Type="http://schemas.openxmlformats.org/officeDocument/2006/relationships/tags" Target="../tags/tag228.xml"/><Relationship Id="rId15" Type="http://schemas.openxmlformats.org/officeDocument/2006/relationships/tags" Target="../tags/tag238.xml"/><Relationship Id="rId23" Type="http://schemas.openxmlformats.org/officeDocument/2006/relationships/tags" Target="../tags/tag246.xml"/><Relationship Id="rId28" Type="http://schemas.openxmlformats.org/officeDocument/2006/relationships/tags" Target="../tags/tag251.xml"/><Relationship Id="rId36" Type="http://schemas.openxmlformats.org/officeDocument/2006/relationships/slideLayout" Target="../slideLayouts/slideLayout2.xml"/><Relationship Id="rId10" Type="http://schemas.openxmlformats.org/officeDocument/2006/relationships/tags" Target="../tags/tag233.xml"/><Relationship Id="rId19" Type="http://schemas.openxmlformats.org/officeDocument/2006/relationships/tags" Target="../tags/tag242.xml"/><Relationship Id="rId31" Type="http://schemas.openxmlformats.org/officeDocument/2006/relationships/tags" Target="../tags/tag254.xml"/><Relationship Id="rId4" Type="http://schemas.openxmlformats.org/officeDocument/2006/relationships/tags" Target="../tags/tag227.xml"/><Relationship Id="rId9" Type="http://schemas.openxmlformats.org/officeDocument/2006/relationships/tags" Target="../tags/tag232.xml"/><Relationship Id="rId14" Type="http://schemas.openxmlformats.org/officeDocument/2006/relationships/tags" Target="../tags/tag237.xml"/><Relationship Id="rId22" Type="http://schemas.openxmlformats.org/officeDocument/2006/relationships/tags" Target="../tags/tag245.xml"/><Relationship Id="rId27" Type="http://schemas.openxmlformats.org/officeDocument/2006/relationships/tags" Target="../tags/tag250.xml"/><Relationship Id="rId30" Type="http://schemas.openxmlformats.org/officeDocument/2006/relationships/tags" Target="../tags/tag253.xml"/><Relationship Id="rId35" Type="http://schemas.openxmlformats.org/officeDocument/2006/relationships/tags" Target="../tags/tag258.xml"/><Relationship Id="rId8" Type="http://schemas.openxmlformats.org/officeDocument/2006/relationships/tags" Target="../tags/tag231.xml"/><Relationship Id="rId3" Type="http://schemas.openxmlformats.org/officeDocument/2006/relationships/tags" Target="../tags/tag2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notesSlide" Target="../notesSlides/notesSlide1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8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84.xml"/><Relationship Id="rId21" Type="http://schemas.openxmlformats.org/officeDocument/2006/relationships/tags" Target="../tags/tag79.xml"/><Relationship Id="rId42" Type="http://schemas.openxmlformats.org/officeDocument/2006/relationships/tags" Target="../tags/tag100.xml"/><Relationship Id="rId47" Type="http://schemas.openxmlformats.org/officeDocument/2006/relationships/tags" Target="../tags/tag105.xml"/><Relationship Id="rId63" Type="http://schemas.openxmlformats.org/officeDocument/2006/relationships/tags" Target="../tags/tag121.xml"/><Relationship Id="rId68" Type="http://schemas.openxmlformats.org/officeDocument/2006/relationships/tags" Target="../tags/tag126.xml"/><Relationship Id="rId84" Type="http://schemas.openxmlformats.org/officeDocument/2006/relationships/tags" Target="../tags/tag142.xml"/><Relationship Id="rId16" Type="http://schemas.openxmlformats.org/officeDocument/2006/relationships/tags" Target="../tags/tag74.xml"/><Relationship Id="rId11" Type="http://schemas.openxmlformats.org/officeDocument/2006/relationships/tags" Target="../tags/tag69.xml"/><Relationship Id="rId32" Type="http://schemas.openxmlformats.org/officeDocument/2006/relationships/tags" Target="../tags/tag90.xml"/><Relationship Id="rId37" Type="http://schemas.openxmlformats.org/officeDocument/2006/relationships/tags" Target="../tags/tag95.xml"/><Relationship Id="rId53" Type="http://schemas.openxmlformats.org/officeDocument/2006/relationships/tags" Target="../tags/tag111.xml"/><Relationship Id="rId58" Type="http://schemas.openxmlformats.org/officeDocument/2006/relationships/tags" Target="../tags/tag116.xml"/><Relationship Id="rId74" Type="http://schemas.openxmlformats.org/officeDocument/2006/relationships/tags" Target="../tags/tag132.xml"/><Relationship Id="rId79" Type="http://schemas.openxmlformats.org/officeDocument/2006/relationships/tags" Target="../tags/tag137.xml"/><Relationship Id="rId5" Type="http://schemas.openxmlformats.org/officeDocument/2006/relationships/tags" Target="../tags/tag63.xml"/><Relationship Id="rId19" Type="http://schemas.openxmlformats.org/officeDocument/2006/relationships/tags" Target="../tags/tag77.xml"/><Relationship Id="rId14" Type="http://schemas.openxmlformats.org/officeDocument/2006/relationships/tags" Target="../tags/tag72.xml"/><Relationship Id="rId22" Type="http://schemas.openxmlformats.org/officeDocument/2006/relationships/tags" Target="../tags/tag80.xml"/><Relationship Id="rId27" Type="http://schemas.openxmlformats.org/officeDocument/2006/relationships/tags" Target="../tags/tag85.xml"/><Relationship Id="rId30" Type="http://schemas.openxmlformats.org/officeDocument/2006/relationships/tags" Target="../tags/tag88.xml"/><Relationship Id="rId35" Type="http://schemas.openxmlformats.org/officeDocument/2006/relationships/tags" Target="../tags/tag93.xml"/><Relationship Id="rId43" Type="http://schemas.openxmlformats.org/officeDocument/2006/relationships/tags" Target="../tags/tag101.xml"/><Relationship Id="rId48" Type="http://schemas.openxmlformats.org/officeDocument/2006/relationships/tags" Target="../tags/tag106.xml"/><Relationship Id="rId56" Type="http://schemas.openxmlformats.org/officeDocument/2006/relationships/tags" Target="../tags/tag114.xml"/><Relationship Id="rId64" Type="http://schemas.openxmlformats.org/officeDocument/2006/relationships/tags" Target="../tags/tag122.xml"/><Relationship Id="rId69" Type="http://schemas.openxmlformats.org/officeDocument/2006/relationships/tags" Target="../tags/tag127.xml"/><Relationship Id="rId77" Type="http://schemas.openxmlformats.org/officeDocument/2006/relationships/tags" Target="../tags/tag135.xml"/><Relationship Id="rId8" Type="http://schemas.openxmlformats.org/officeDocument/2006/relationships/tags" Target="../tags/tag66.xml"/><Relationship Id="rId51" Type="http://schemas.openxmlformats.org/officeDocument/2006/relationships/tags" Target="../tags/tag109.xml"/><Relationship Id="rId72" Type="http://schemas.openxmlformats.org/officeDocument/2006/relationships/tags" Target="../tags/tag130.xml"/><Relationship Id="rId80" Type="http://schemas.openxmlformats.org/officeDocument/2006/relationships/tags" Target="../tags/tag138.xml"/><Relationship Id="rId85" Type="http://schemas.openxmlformats.org/officeDocument/2006/relationships/tags" Target="../tags/tag143.xml"/><Relationship Id="rId3" Type="http://schemas.openxmlformats.org/officeDocument/2006/relationships/tags" Target="../tags/tag61.xml"/><Relationship Id="rId12" Type="http://schemas.openxmlformats.org/officeDocument/2006/relationships/tags" Target="../tags/tag70.xml"/><Relationship Id="rId17" Type="http://schemas.openxmlformats.org/officeDocument/2006/relationships/tags" Target="../tags/tag75.xml"/><Relationship Id="rId25" Type="http://schemas.openxmlformats.org/officeDocument/2006/relationships/tags" Target="../tags/tag83.xml"/><Relationship Id="rId33" Type="http://schemas.openxmlformats.org/officeDocument/2006/relationships/tags" Target="../tags/tag91.xml"/><Relationship Id="rId38" Type="http://schemas.openxmlformats.org/officeDocument/2006/relationships/tags" Target="../tags/tag96.xml"/><Relationship Id="rId46" Type="http://schemas.openxmlformats.org/officeDocument/2006/relationships/tags" Target="../tags/tag104.xml"/><Relationship Id="rId59" Type="http://schemas.openxmlformats.org/officeDocument/2006/relationships/tags" Target="../tags/tag117.xml"/><Relationship Id="rId67" Type="http://schemas.openxmlformats.org/officeDocument/2006/relationships/tags" Target="../tags/tag125.xml"/><Relationship Id="rId20" Type="http://schemas.openxmlformats.org/officeDocument/2006/relationships/tags" Target="../tags/tag78.xml"/><Relationship Id="rId41" Type="http://schemas.openxmlformats.org/officeDocument/2006/relationships/tags" Target="../tags/tag99.xml"/><Relationship Id="rId54" Type="http://schemas.openxmlformats.org/officeDocument/2006/relationships/tags" Target="../tags/tag112.xml"/><Relationship Id="rId62" Type="http://schemas.openxmlformats.org/officeDocument/2006/relationships/tags" Target="../tags/tag120.xml"/><Relationship Id="rId70" Type="http://schemas.openxmlformats.org/officeDocument/2006/relationships/tags" Target="../tags/tag128.xml"/><Relationship Id="rId75" Type="http://schemas.openxmlformats.org/officeDocument/2006/relationships/tags" Target="../tags/tag133.xml"/><Relationship Id="rId83" Type="http://schemas.openxmlformats.org/officeDocument/2006/relationships/tags" Target="../tags/tag141.xml"/><Relationship Id="rId1" Type="http://schemas.openxmlformats.org/officeDocument/2006/relationships/tags" Target="../tags/tag59.xml"/><Relationship Id="rId6" Type="http://schemas.openxmlformats.org/officeDocument/2006/relationships/tags" Target="../tags/tag64.xml"/><Relationship Id="rId15" Type="http://schemas.openxmlformats.org/officeDocument/2006/relationships/tags" Target="../tags/tag73.xml"/><Relationship Id="rId23" Type="http://schemas.openxmlformats.org/officeDocument/2006/relationships/tags" Target="../tags/tag81.xml"/><Relationship Id="rId28" Type="http://schemas.openxmlformats.org/officeDocument/2006/relationships/tags" Target="../tags/tag86.xml"/><Relationship Id="rId36" Type="http://schemas.openxmlformats.org/officeDocument/2006/relationships/tags" Target="../tags/tag94.xml"/><Relationship Id="rId49" Type="http://schemas.openxmlformats.org/officeDocument/2006/relationships/tags" Target="../tags/tag107.xml"/><Relationship Id="rId57" Type="http://schemas.openxmlformats.org/officeDocument/2006/relationships/tags" Target="../tags/tag115.xml"/><Relationship Id="rId10" Type="http://schemas.openxmlformats.org/officeDocument/2006/relationships/tags" Target="../tags/tag68.xml"/><Relationship Id="rId31" Type="http://schemas.openxmlformats.org/officeDocument/2006/relationships/tags" Target="../tags/tag89.xml"/><Relationship Id="rId44" Type="http://schemas.openxmlformats.org/officeDocument/2006/relationships/tags" Target="../tags/tag102.xml"/><Relationship Id="rId52" Type="http://schemas.openxmlformats.org/officeDocument/2006/relationships/tags" Target="../tags/tag110.xml"/><Relationship Id="rId60" Type="http://schemas.openxmlformats.org/officeDocument/2006/relationships/tags" Target="../tags/tag118.xml"/><Relationship Id="rId65" Type="http://schemas.openxmlformats.org/officeDocument/2006/relationships/tags" Target="../tags/tag123.xml"/><Relationship Id="rId73" Type="http://schemas.openxmlformats.org/officeDocument/2006/relationships/tags" Target="../tags/tag131.xml"/><Relationship Id="rId78" Type="http://schemas.openxmlformats.org/officeDocument/2006/relationships/tags" Target="../tags/tag136.xml"/><Relationship Id="rId81" Type="http://schemas.openxmlformats.org/officeDocument/2006/relationships/tags" Target="../tags/tag139.xml"/><Relationship Id="rId86" Type="http://schemas.openxmlformats.org/officeDocument/2006/relationships/slideLayout" Target="../slideLayouts/slideLayout2.xml"/><Relationship Id="rId4" Type="http://schemas.openxmlformats.org/officeDocument/2006/relationships/tags" Target="../tags/tag62.xml"/><Relationship Id="rId9" Type="http://schemas.openxmlformats.org/officeDocument/2006/relationships/tags" Target="../tags/tag67.xml"/><Relationship Id="rId13" Type="http://schemas.openxmlformats.org/officeDocument/2006/relationships/tags" Target="../tags/tag71.xml"/><Relationship Id="rId18" Type="http://schemas.openxmlformats.org/officeDocument/2006/relationships/tags" Target="../tags/tag76.xml"/><Relationship Id="rId39" Type="http://schemas.openxmlformats.org/officeDocument/2006/relationships/tags" Target="../tags/tag97.xml"/><Relationship Id="rId34" Type="http://schemas.openxmlformats.org/officeDocument/2006/relationships/tags" Target="../tags/tag92.xml"/><Relationship Id="rId50" Type="http://schemas.openxmlformats.org/officeDocument/2006/relationships/tags" Target="../tags/tag108.xml"/><Relationship Id="rId55" Type="http://schemas.openxmlformats.org/officeDocument/2006/relationships/tags" Target="../tags/tag113.xml"/><Relationship Id="rId76" Type="http://schemas.openxmlformats.org/officeDocument/2006/relationships/tags" Target="../tags/tag134.xml"/><Relationship Id="rId7" Type="http://schemas.openxmlformats.org/officeDocument/2006/relationships/tags" Target="../tags/tag65.xml"/><Relationship Id="rId71" Type="http://schemas.openxmlformats.org/officeDocument/2006/relationships/tags" Target="../tags/tag129.xml"/><Relationship Id="rId2" Type="http://schemas.openxmlformats.org/officeDocument/2006/relationships/tags" Target="../tags/tag60.xml"/><Relationship Id="rId29" Type="http://schemas.openxmlformats.org/officeDocument/2006/relationships/tags" Target="../tags/tag87.xml"/><Relationship Id="rId24" Type="http://schemas.openxmlformats.org/officeDocument/2006/relationships/tags" Target="../tags/tag82.xml"/><Relationship Id="rId40" Type="http://schemas.openxmlformats.org/officeDocument/2006/relationships/tags" Target="../tags/tag98.xml"/><Relationship Id="rId45" Type="http://schemas.openxmlformats.org/officeDocument/2006/relationships/tags" Target="../tags/tag103.xml"/><Relationship Id="rId66" Type="http://schemas.openxmlformats.org/officeDocument/2006/relationships/tags" Target="../tags/tag124.xml"/><Relationship Id="rId61" Type="http://schemas.openxmlformats.org/officeDocument/2006/relationships/tags" Target="../tags/tag119.xml"/><Relationship Id="rId82" Type="http://schemas.openxmlformats.org/officeDocument/2006/relationships/tags" Target="../tags/tag1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24.png"/><Relationship Id="rId3" Type="http://schemas.openxmlformats.org/officeDocument/2006/relationships/image" Target="../media/image120.png"/><Relationship Id="rId7" Type="http://schemas.openxmlformats.org/officeDocument/2006/relationships/image" Target="../media/image180.png"/><Relationship Id="rId12" Type="http://schemas.openxmlformats.org/officeDocument/2006/relationships/image" Target="../media/image2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11" Type="http://schemas.openxmlformats.org/officeDocument/2006/relationships/image" Target="../media/image220.png"/><Relationship Id="rId5" Type="http://schemas.openxmlformats.org/officeDocument/2006/relationships/image" Target="../media/image160.png"/><Relationship Id="rId10" Type="http://schemas.openxmlformats.org/officeDocument/2006/relationships/image" Target="../media/image210.png"/><Relationship Id="rId4" Type="http://schemas.openxmlformats.org/officeDocument/2006/relationships/image" Target="../media/image150.png"/><Relationship Id="rId9" Type="http://schemas.openxmlformats.org/officeDocument/2006/relationships/image" Target="../media/image211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56.xml"/><Relationship Id="rId18" Type="http://schemas.openxmlformats.org/officeDocument/2006/relationships/tags" Target="../tags/tag161.xml"/><Relationship Id="rId26" Type="http://schemas.openxmlformats.org/officeDocument/2006/relationships/tags" Target="../tags/tag169.xml"/><Relationship Id="rId21" Type="http://schemas.openxmlformats.org/officeDocument/2006/relationships/tags" Target="../tags/tag164.xml"/><Relationship Id="rId34" Type="http://schemas.openxmlformats.org/officeDocument/2006/relationships/tags" Target="../tags/tag177.xml"/><Relationship Id="rId7" Type="http://schemas.openxmlformats.org/officeDocument/2006/relationships/tags" Target="../tags/tag150.xml"/><Relationship Id="rId12" Type="http://schemas.openxmlformats.org/officeDocument/2006/relationships/tags" Target="../tags/tag155.xml"/><Relationship Id="rId17" Type="http://schemas.openxmlformats.org/officeDocument/2006/relationships/tags" Target="../tags/tag160.xml"/><Relationship Id="rId25" Type="http://schemas.openxmlformats.org/officeDocument/2006/relationships/tags" Target="../tags/tag168.xml"/><Relationship Id="rId33" Type="http://schemas.openxmlformats.org/officeDocument/2006/relationships/tags" Target="../tags/tag176.xml"/><Relationship Id="rId2" Type="http://schemas.openxmlformats.org/officeDocument/2006/relationships/tags" Target="../tags/tag145.xml"/><Relationship Id="rId16" Type="http://schemas.openxmlformats.org/officeDocument/2006/relationships/tags" Target="../tags/tag159.xml"/><Relationship Id="rId20" Type="http://schemas.openxmlformats.org/officeDocument/2006/relationships/tags" Target="../tags/tag163.xml"/><Relationship Id="rId29" Type="http://schemas.openxmlformats.org/officeDocument/2006/relationships/tags" Target="../tags/tag172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1" Type="http://schemas.openxmlformats.org/officeDocument/2006/relationships/tags" Target="../tags/tag154.xml"/><Relationship Id="rId24" Type="http://schemas.openxmlformats.org/officeDocument/2006/relationships/tags" Target="../tags/tag167.xml"/><Relationship Id="rId32" Type="http://schemas.openxmlformats.org/officeDocument/2006/relationships/tags" Target="../tags/tag175.xml"/><Relationship Id="rId37" Type="http://schemas.openxmlformats.org/officeDocument/2006/relationships/image" Target="../media/image29.png"/><Relationship Id="rId5" Type="http://schemas.openxmlformats.org/officeDocument/2006/relationships/tags" Target="../tags/tag148.xml"/><Relationship Id="rId15" Type="http://schemas.openxmlformats.org/officeDocument/2006/relationships/tags" Target="../tags/tag158.xml"/><Relationship Id="rId23" Type="http://schemas.openxmlformats.org/officeDocument/2006/relationships/tags" Target="../tags/tag166.xml"/><Relationship Id="rId28" Type="http://schemas.openxmlformats.org/officeDocument/2006/relationships/tags" Target="../tags/tag171.xml"/><Relationship Id="rId36" Type="http://schemas.openxmlformats.org/officeDocument/2006/relationships/notesSlide" Target="../notesSlides/notesSlide5.xml"/><Relationship Id="rId10" Type="http://schemas.openxmlformats.org/officeDocument/2006/relationships/tags" Target="../tags/tag153.xml"/><Relationship Id="rId19" Type="http://schemas.openxmlformats.org/officeDocument/2006/relationships/tags" Target="../tags/tag162.xml"/><Relationship Id="rId31" Type="http://schemas.openxmlformats.org/officeDocument/2006/relationships/tags" Target="../tags/tag174.xml"/><Relationship Id="rId4" Type="http://schemas.openxmlformats.org/officeDocument/2006/relationships/tags" Target="../tags/tag147.xml"/><Relationship Id="rId9" Type="http://schemas.openxmlformats.org/officeDocument/2006/relationships/tags" Target="../tags/tag152.xml"/><Relationship Id="rId14" Type="http://schemas.openxmlformats.org/officeDocument/2006/relationships/tags" Target="../tags/tag157.xml"/><Relationship Id="rId22" Type="http://schemas.openxmlformats.org/officeDocument/2006/relationships/tags" Target="../tags/tag165.xml"/><Relationship Id="rId27" Type="http://schemas.openxmlformats.org/officeDocument/2006/relationships/tags" Target="../tags/tag170.xml"/><Relationship Id="rId30" Type="http://schemas.openxmlformats.org/officeDocument/2006/relationships/tags" Target="../tags/tag173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151.xml"/><Relationship Id="rId3" Type="http://schemas.openxmlformats.org/officeDocument/2006/relationships/tags" Target="../tags/tag146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90.xml"/><Relationship Id="rId18" Type="http://schemas.openxmlformats.org/officeDocument/2006/relationships/tags" Target="../tags/tag195.xml"/><Relationship Id="rId26" Type="http://schemas.openxmlformats.org/officeDocument/2006/relationships/tags" Target="../tags/tag203.xml"/><Relationship Id="rId39" Type="http://schemas.openxmlformats.org/officeDocument/2006/relationships/tags" Target="../tags/tag216.xml"/><Relationship Id="rId21" Type="http://schemas.openxmlformats.org/officeDocument/2006/relationships/tags" Target="../tags/tag198.xml"/><Relationship Id="rId34" Type="http://schemas.openxmlformats.org/officeDocument/2006/relationships/tags" Target="../tags/tag211.xml"/><Relationship Id="rId42" Type="http://schemas.openxmlformats.org/officeDocument/2006/relationships/tags" Target="../tags/tag219.xml"/><Relationship Id="rId47" Type="http://schemas.openxmlformats.org/officeDocument/2006/relationships/slideLayout" Target="../slideLayouts/slideLayout2.xml"/><Relationship Id="rId50" Type="http://schemas.openxmlformats.org/officeDocument/2006/relationships/image" Target="../media/image140.png"/><Relationship Id="rId7" Type="http://schemas.openxmlformats.org/officeDocument/2006/relationships/tags" Target="../tags/tag184.xml"/><Relationship Id="rId2" Type="http://schemas.openxmlformats.org/officeDocument/2006/relationships/tags" Target="../tags/tag179.xml"/><Relationship Id="rId16" Type="http://schemas.openxmlformats.org/officeDocument/2006/relationships/tags" Target="../tags/tag193.xml"/><Relationship Id="rId29" Type="http://schemas.openxmlformats.org/officeDocument/2006/relationships/tags" Target="../tags/tag206.xml"/><Relationship Id="rId11" Type="http://schemas.openxmlformats.org/officeDocument/2006/relationships/tags" Target="../tags/tag188.xml"/><Relationship Id="rId24" Type="http://schemas.openxmlformats.org/officeDocument/2006/relationships/tags" Target="../tags/tag201.xml"/><Relationship Id="rId32" Type="http://schemas.openxmlformats.org/officeDocument/2006/relationships/tags" Target="../tags/tag209.xml"/><Relationship Id="rId37" Type="http://schemas.openxmlformats.org/officeDocument/2006/relationships/tags" Target="../tags/tag214.xml"/><Relationship Id="rId40" Type="http://schemas.openxmlformats.org/officeDocument/2006/relationships/tags" Target="../tags/tag217.xml"/><Relationship Id="rId45" Type="http://schemas.openxmlformats.org/officeDocument/2006/relationships/tags" Target="../tags/tag222.xml"/><Relationship Id="rId5" Type="http://schemas.openxmlformats.org/officeDocument/2006/relationships/tags" Target="../tags/tag182.xml"/><Relationship Id="rId15" Type="http://schemas.openxmlformats.org/officeDocument/2006/relationships/tags" Target="../tags/tag192.xml"/><Relationship Id="rId23" Type="http://schemas.openxmlformats.org/officeDocument/2006/relationships/tags" Target="../tags/tag200.xml"/><Relationship Id="rId28" Type="http://schemas.openxmlformats.org/officeDocument/2006/relationships/tags" Target="../tags/tag205.xml"/><Relationship Id="rId36" Type="http://schemas.openxmlformats.org/officeDocument/2006/relationships/tags" Target="../tags/tag213.xml"/><Relationship Id="rId49" Type="http://schemas.openxmlformats.org/officeDocument/2006/relationships/tags" Target="../tags/tag5590.xml"/><Relationship Id="rId10" Type="http://schemas.openxmlformats.org/officeDocument/2006/relationships/tags" Target="../tags/tag187.xml"/><Relationship Id="rId19" Type="http://schemas.openxmlformats.org/officeDocument/2006/relationships/tags" Target="../tags/tag196.xml"/><Relationship Id="rId31" Type="http://schemas.openxmlformats.org/officeDocument/2006/relationships/tags" Target="../tags/tag208.xml"/><Relationship Id="rId44" Type="http://schemas.openxmlformats.org/officeDocument/2006/relationships/tags" Target="../tags/tag221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tags" Target="../tags/tag191.xml"/><Relationship Id="rId22" Type="http://schemas.openxmlformats.org/officeDocument/2006/relationships/tags" Target="../tags/tag199.xml"/><Relationship Id="rId27" Type="http://schemas.openxmlformats.org/officeDocument/2006/relationships/tags" Target="../tags/tag204.xml"/><Relationship Id="rId30" Type="http://schemas.openxmlformats.org/officeDocument/2006/relationships/tags" Target="../tags/tag207.xml"/><Relationship Id="rId35" Type="http://schemas.openxmlformats.org/officeDocument/2006/relationships/tags" Target="../tags/tag212.xml"/><Relationship Id="rId43" Type="http://schemas.openxmlformats.org/officeDocument/2006/relationships/tags" Target="../tags/tag220.xml"/><Relationship Id="rId48" Type="http://schemas.openxmlformats.org/officeDocument/2006/relationships/notesSlide" Target="../notesSlides/notesSlide6.xml"/><Relationship Id="rId8" Type="http://schemas.openxmlformats.org/officeDocument/2006/relationships/tags" Target="../tags/tag185.xml"/><Relationship Id="rId3" Type="http://schemas.openxmlformats.org/officeDocument/2006/relationships/tags" Target="../tags/tag180.xml"/><Relationship Id="rId12" Type="http://schemas.openxmlformats.org/officeDocument/2006/relationships/tags" Target="../tags/tag189.xml"/><Relationship Id="rId17" Type="http://schemas.openxmlformats.org/officeDocument/2006/relationships/tags" Target="../tags/tag194.xml"/><Relationship Id="rId25" Type="http://schemas.openxmlformats.org/officeDocument/2006/relationships/tags" Target="../tags/tag202.xml"/><Relationship Id="rId33" Type="http://schemas.openxmlformats.org/officeDocument/2006/relationships/tags" Target="../tags/tag210.xml"/><Relationship Id="rId38" Type="http://schemas.openxmlformats.org/officeDocument/2006/relationships/tags" Target="../tags/tag215.xml"/><Relationship Id="rId46" Type="http://schemas.openxmlformats.org/officeDocument/2006/relationships/tags" Target="../tags/tag223.xml"/><Relationship Id="rId20" Type="http://schemas.openxmlformats.org/officeDocument/2006/relationships/tags" Target="../tags/tag197.xml"/><Relationship Id="rId41" Type="http://schemas.openxmlformats.org/officeDocument/2006/relationships/tags" Target="../tags/tag218.xml"/><Relationship Id="rId1" Type="http://schemas.openxmlformats.org/officeDocument/2006/relationships/tags" Target="../tags/tag178.xml"/><Relationship Id="rId6" Type="http://schemas.openxmlformats.org/officeDocument/2006/relationships/tags" Target="../tags/tag18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84624-6DDC-9E46-BB34-8515A771F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078CF-1399-594A-8CF2-B2F200B2D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30693E-2BA0-BB4E-8E11-CFA305D052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99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Two’s Complement is So Great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Roughly same number of (+) and (–) numbers</a:t>
            </a:r>
          </a:p>
          <a:p>
            <a:r>
              <a:rPr lang="en-US" dirty="0"/>
              <a:t>Positive number encodings match unsigned</a:t>
            </a:r>
          </a:p>
          <a:p>
            <a:r>
              <a:rPr lang="en-US" dirty="0"/>
              <a:t>Simple arithmetic (x + -y = x – y)</a:t>
            </a:r>
          </a:p>
          <a:p>
            <a:r>
              <a:rPr lang="en-US" dirty="0"/>
              <a:t>Single zero</a:t>
            </a:r>
          </a:p>
          <a:p>
            <a:r>
              <a:rPr lang="en-US" dirty="0"/>
              <a:t>All zeros encoding = 0</a:t>
            </a:r>
          </a:p>
          <a:p>
            <a:r>
              <a:rPr lang="en-US" dirty="0"/>
              <a:t>Simple negation procedure:</a:t>
            </a:r>
          </a:p>
          <a:p>
            <a:pPr lvl="1"/>
            <a:r>
              <a:rPr lang="en-US" dirty="0"/>
              <a:t>Get negative representation </a:t>
            </a:r>
            <a:br>
              <a:rPr lang="en-US" dirty="0"/>
            </a:br>
            <a:r>
              <a:rPr lang="en-US" dirty="0"/>
              <a:t>of any integer by taking </a:t>
            </a:r>
            <a:br>
              <a:rPr lang="en-US" dirty="0"/>
            </a:br>
            <a:r>
              <a:rPr lang="en-US" dirty="0"/>
              <a:t>bitwise complement and </a:t>
            </a:r>
            <a:br>
              <a:rPr lang="en-US" dirty="0"/>
            </a:br>
            <a:r>
              <a:rPr lang="en-US" dirty="0"/>
              <a:t>then adding one!</a:t>
            </a:r>
            <a:br>
              <a:rPr lang="en-US" dirty="0">
                <a:solidFill>
                  <a:srgbClr val="0000FF"/>
                </a:solidFill>
              </a:rPr>
            </a:br>
            <a:r>
              <a:rPr lang="en-US" b="1" dirty="0">
                <a:solidFill>
                  <a:srgbClr val="4B2A85"/>
                </a:solidFill>
              </a:rPr>
              <a:t>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~x + 1 == -x 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1" name="Freeform 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038344" y="3017520"/>
            <a:ext cx="4023360" cy="3810000"/>
          </a:xfrm>
          <a:custGeom>
            <a:avLst/>
            <a:gdLst>
              <a:gd name="T0" fmla="*/ 0 w 10000"/>
              <a:gd name="T1" fmla="*/ 0 h 10000"/>
              <a:gd name="T2" fmla="*/ 0 w 10000"/>
              <a:gd name="T3" fmla="*/ 0 h 10000"/>
              <a:gd name="T4" fmla="*/ 0 w 10000"/>
              <a:gd name="T5" fmla="*/ 1 h 10000"/>
              <a:gd name="T6" fmla="*/ 1 w 10000"/>
              <a:gd name="T7" fmla="*/ 0 h 10000"/>
              <a:gd name="T8" fmla="*/ 0 w 10000"/>
              <a:gd name="T9" fmla="*/ 0 h 10000"/>
              <a:gd name="T10" fmla="*/ 0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0"/>
              <a:gd name="T19" fmla="*/ 0 h 10000"/>
              <a:gd name="T20" fmla="*/ 10000 w 10000"/>
              <a:gd name="T21" fmla="*/ 10000 h 100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0" h="10000">
                <a:moveTo>
                  <a:pt x="5000" y="0"/>
                </a:moveTo>
                <a:cubicBezTo>
                  <a:pt x="2238" y="0"/>
                  <a:pt x="0" y="2238"/>
                  <a:pt x="0" y="5000"/>
                </a:cubicBezTo>
                <a:cubicBezTo>
                  <a:pt x="0" y="7761"/>
                  <a:pt x="2238" y="10000"/>
                  <a:pt x="5000" y="10000"/>
                </a:cubicBezTo>
                <a:cubicBezTo>
                  <a:pt x="7761" y="10000"/>
                  <a:pt x="10000" y="7761"/>
                  <a:pt x="10000" y="5000"/>
                </a:cubicBezTo>
                <a:cubicBezTo>
                  <a:pt x="10000" y="2238"/>
                  <a:pt x="7761" y="0"/>
                  <a:pt x="5000" y="0"/>
                </a:cubicBezTo>
                <a:close/>
                <a:moveTo>
                  <a:pt x="5000" y="0"/>
                </a:moveTo>
              </a:path>
            </a:pathLst>
          </a:custGeom>
          <a:solidFill>
            <a:srgbClr val="FFFF99"/>
          </a:solidFill>
          <a:ln w="25400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Helvetica Neue Regular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120640" y="3255010"/>
            <a:ext cx="3787775" cy="3360738"/>
            <a:chOff x="4975225" y="2889250"/>
            <a:chExt cx="3787775" cy="3360738"/>
          </a:xfrm>
        </p:grpSpPr>
        <p:grpSp>
          <p:nvGrpSpPr>
            <p:cNvPr id="6" name="Group 3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4975225" y="2889250"/>
              <a:ext cx="3787775" cy="3360738"/>
              <a:chOff x="2366" y="1413"/>
              <a:chExt cx="2386" cy="2117"/>
            </a:xfrm>
          </p:grpSpPr>
          <p:sp>
            <p:nvSpPr>
              <p:cNvPr id="8" name="Freeform 4"/>
              <p:cNvSpPr>
                <a:spLocks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9" name="Text Box 5"/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65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10" name="Text Box 6"/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918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183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19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964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14" name="Text Box 10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680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15" name="Text Box 11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680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16" name="Text Box 12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803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17" name="Text Box 1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9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18" name="Text Box 14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5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19" name="Text Box 15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918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183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21" name="Text Box 17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071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22" name="Text Box 18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071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23" name="Text Box 19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64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24" name="Text Box 20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803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25" name="Text Box 21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950" y="1413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+ 0</a:t>
                </a:r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249" y="1602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+ 1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59" y="1858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+ 2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49" y="2165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+ 3</a:t>
                </a:r>
              </a:p>
            </p:txBody>
          </p:sp>
          <p:sp>
            <p:nvSpPr>
              <p:cNvPr id="29" name="Text Box 25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547" y="25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+ 4</a:t>
                </a:r>
              </a:p>
            </p:txBody>
          </p:sp>
          <p:sp>
            <p:nvSpPr>
              <p:cNvPr id="30" name="Text Box 26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44" y="2909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31" name="Text Box 27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227" y="318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32" name="Text Box 28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874" y="33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+ 7</a:t>
                </a:r>
              </a:p>
            </p:txBody>
          </p:sp>
          <p:sp>
            <p:nvSpPr>
              <p:cNvPr id="33" name="Text Box 29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3044" y="33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8</a:t>
                </a:r>
              </a:p>
            </p:txBody>
          </p:sp>
          <p:sp>
            <p:nvSpPr>
              <p:cNvPr id="34" name="Text Box 30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708" y="318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7</a:t>
                </a:r>
              </a:p>
            </p:txBody>
          </p:sp>
          <p:sp>
            <p:nvSpPr>
              <p:cNvPr id="35" name="Text Box 31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500" y="2909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6</a:t>
                </a:r>
              </a:p>
            </p:txBody>
          </p:sp>
          <p:sp>
            <p:nvSpPr>
              <p:cNvPr id="36" name="Text Box 32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97" y="25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5</a:t>
                </a:r>
              </a:p>
            </p:txBody>
          </p:sp>
          <p:sp>
            <p:nvSpPr>
              <p:cNvPr id="37" name="Text Box 33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366" y="2165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4</a:t>
                </a:r>
              </a:p>
            </p:txBody>
          </p:sp>
          <p:sp>
            <p:nvSpPr>
              <p:cNvPr id="38" name="Text Box 34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480" y="1858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3</a:t>
                </a:r>
              </a:p>
            </p:txBody>
          </p:sp>
          <p:sp>
            <p:nvSpPr>
              <p:cNvPr id="39" name="Text Box 35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687" y="1602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2</a:t>
                </a:r>
              </a:p>
            </p:txBody>
          </p:sp>
          <p:sp>
            <p:nvSpPr>
              <p:cNvPr id="40" name="Text Box 36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019" y="1413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1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Calibri" pitchFamily="34" charset="0"/>
                </a:rPr>
                <a:t>Two’s</a:t>
              </a:r>
              <a:br>
                <a:rPr lang="en-US" b="1" dirty="0">
                  <a:latin typeface="Calibri" pitchFamily="34" charset="0"/>
                </a:rPr>
              </a:br>
              <a:r>
                <a:rPr lang="en-US" b="1" dirty="0">
                  <a:latin typeface="Calibri" pitchFamily="34" charset="0"/>
                </a:rPr>
                <a:t>Complement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46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0CAD3-9DDC-3B42-8234-184D20BF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RISC 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65BF9-56DF-6B49-A0F5-37ADC4AA5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C8647-662F-3544-8FBA-5A4F3DBF19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43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92" y="378965"/>
            <a:ext cx="9175266" cy="742950"/>
          </a:xfrm>
        </p:spPr>
        <p:txBody>
          <a:bodyPr/>
          <a:lstStyle/>
          <a:p>
            <a:r>
              <a:rPr lang="en-US" dirty="0"/>
              <a:t>Aside: Registers are </a:t>
            </a:r>
            <a:r>
              <a:rPr lang="en-US" u="sng" dirty="0"/>
              <a:t>Inside</a:t>
            </a:r>
            <a:r>
              <a:rPr lang="en-US" dirty="0"/>
              <a:t> the Processor</a:t>
            </a:r>
          </a:p>
        </p:txBody>
      </p:sp>
      <p:grpSp>
        <p:nvGrpSpPr>
          <p:cNvPr id="507" name="Group 506"/>
          <p:cNvGrpSpPr/>
          <p:nvPr/>
        </p:nvGrpSpPr>
        <p:grpSpPr>
          <a:xfrm>
            <a:off x="242887" y="1500187"/>
            <a:ext cx="8145410" cy="4210515"/>
            <a:chOff x="3632200" y="3352800"/>
            <a:chExt cx="7842720" cy="3724959"/>
          </a:xfrm>
        </p:grpSpPr>
        <p:grpSp>
          <p:nvGrpSpPr>
            <p:cNvPr id="254" name="Group 253"/>
            <p:cNvGrpSpPr/>
            <p:nvPr/>
          </p:nvGrpSpPr>
          <p:grpSpPr>
            <a:xfrm>
              <a:off x="3632200" y="3352800"/>
              <a:ext cx="3048000" cy="3077308"/>
              <a:chOff x="609600" y="1676400"/>
              <a:chExt cx="3048000" cy="3962400"/>
            </a:xfrm>
          </p:grpSpPr>
          <p:sp>
            <p:nvSpPr>
              <p:cNvPr id="255" name="Rectangle 254"/>
              <p:cNvSpPr/>
              <p:nvPr/>
            </p:nvSpPr>
            <p:spPr>
              <a:xfrm>
                <a:off x="609600" y="1676400"/>
                <a:ext cx="3048000" cy="3962400"/>
              </a:xfrm>
              <a:prstGeom prst="rect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t"/>
              <a:lstStyle/>
              <a:p>
                <a:pPr defTabSz="257175">
                  <a:defRPr/>
                </a:pPr>
                <a:r>
                  <a:rPr lang="en-US" sz="1350" kern="0">
                    <a:solidFill>
                      <a:prstClr val="black"/>
                    </a:solidFill>
                    <a:latin typeface="Calibri"/>
                  </a:rPr>
                  <a:t>Processor</a:t>
                </a:r>
              </a:p>
            </p:txBody>
          </p:sp>
          <p:sp>
            <p:nvSpPr>
              <p:cNvPr id="256" name="Rectangle 255"/>
              <p:cNvSpPr/>
              <p:nvPr/>
            </p:nvSpPr>
            <p:spPr>
              <a:xfrm>
                <a:off x="838200" y="2164197"/>
                <a:ext cx="2590800" cy="533400"/>
              </a:xfrm>
              <a:prstGeom prst="rect">
                <a:avLst/>
              </a:prstGeom>
              <a:solidFill>
                <a:srgbClr val="95B3D7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t"/>
              <a:lstStyle/>
              <a:p>
                <a:pPr defTabSz="257175">
                  <a:defRPr/>
                </a:pPr>
                <a:r>
                  <a:rPr lang="en-US" sz="1350" b="1" kern="0">
                    <a:solidFill>
                      <a:prstClr val="black"/>
                    </a:solidFill>
                    <a:latin typeface="Calibri"/>
                  </a:rPr>
                  <a:t>Control</a:t>
                </a:r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838200" y="3048000"/>
                <a:ext cx="2590800" cy="2362200"/>
              </a:xfrm>
              <a:prstGeom prst="rect">
                <a:avLst/>
              </a:prstGeom>
              <a:solidFill>
                <a:srgbClr val="4F81BD">
                  <a:lumMod val="60000"/>
                  <a:lumOff val="40000"/>
                </a:srgb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t"/>
              <a:lstStyle/>
              <a:p>
                <a:pPr defTabSz="257175">
                  <a:defRPr/>
                </a:pPr>
                <a:r>
                  <a:rPr lang="en-US" sz="1350" b="1" kern="0" dirty="0">
                    <a:solidFill>
                      <a:prstClr val="black"/>
                    </a:solidFill>
                    <a:latin typeface="Calibri"/>
                  </a:rPr>
                  <a:t>Datapath</a:t>
                </a:r>
              </a:p>
            </p:txBody>
          </p:sp>
          <p:cxnSp>
            <p:nvCxnSpPr>
              <p:cNvPr id="258" name="Straight Arrow Connector 257"/>
              <p:cNvCxnSpPr/>
              <p:nvPr/>
            </p:nvCxnSpPr>
            <p:spPr>
              <a:xfrm>
                <a:off x="1523206" y="2725783"/>
                <a:ext cx="0" cy="323011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lg" len="lg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cxnSp>
            <p:nvCxnSpPr>
              <p:cNvPr id="259" name="Straight Arrow Connector 258"/>
              <p:cNvCxnSpPr/>
              <p:nvPr/>
            </p:nvCxnSpPr>
            <p:spPr>
              <a:xfrm flipV="1">
                <a:off x="2668588" y="2717104"/>
                <a:ext cx="0" cy="330896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lg" len="lg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</p:grpSp>
        <p:grpSp>
          <p:nvGrpSpPr>
            <p:cNvPr id="260" name="Group 259"/>
            <p:cNvGrpSpPr/>
            <p:nvPr/>
          </p:nvGrpSpPr>
          <p:grpSpPr>
            <a:xfrm>
              <a:off x="3970528" y="4791404"/>
              <a:ext cx="2362202" cy="1371600"/>
              <a:chOff x="914399" y="3505200"/>
              <a:chExt cx="2362202" cy="1828800"/>
            </a:xfrm>
          </p:grpSpPr>
          <p:sp>
            <p:nvSpPr>
              <p:cNvPr id="261" name="Rectangle 260"/>
              <p:cNvSpPr/>
              <p:nvPr/>
            </p:nvSpPr>
            <p:spPr>
              <a:xfrm>
                <a:off x="914400" y="3505200"/>
                <a:ext cx="2362200" cy="228600"/>
              </a:xfrm>
              <a:prstGeom prst="rect">
                <a:avLst/>
              </a:prstGeom>
              <a:solidFill>
                <a:srgbClr val="9BBB59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ctr"/>
              <a:lstStyle/>
              <a:p>
                <a:pPr defTabSz="257175">
                  <a:defRPr/>
                </a:pPr>
                <a:r>
                  <a:rPr lang="en-US" sz="1350" kern="0">
                    <a:solidFill>
                      <a:prstClr val="black"/>
                    </a:solidFill>
                    <a:latin typeface="Calibri"/>
                  </a:rPr>
                  <a:t>PC</a:t>
                </a:r>
              </a:p>
            </p:txBody>
          </p:sp>
          <p:grpSp>
            <p:nvGrpSpPr>
              <p:cNvPr id="262" name="Group 261"/>
              <p:cNvGrpSpPr/>
              <p:nvPr/>
            </p:nvGrpSpPr>
            <p:grpSpPr>
              <a:xfrm>
                <a:off x="914399" y="3886200"/>
                <a:ext cx="2362202" cy="685800"/>
                <a:chOff x="1600199" y="3962400"/>
                <a:chExt cx="1600201" cy="685800"/>
              </a:xfrm>
              <a:solidFill>
                <a:srgbClr val="9BBB59"/>
              </a:solidFill>
            </p:grpSpPr>
            <p:sp>
              <p:nvSpPr>
                <p:cNvPr id="266" name="Rectangle 265"/>
                <p:cNvSpPr/>
                <p:nvPr/>
              </p:nvSpPr>
              <p:spPr>
                <a:xfrm>
                  <a:off x="1600200" y="39624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67" name="Rectangle 266"/>
                <p:cNvSpPr/>
                <p:nvPr/>
              </p:nvSpPr>
              <p:spPr>
                <a:xfrm>
                  <a:off x="1600200" y="40386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68" name="Rectangle 267"/>
                <p:cNvSpPr/>
                <p:nvPr/>
              </p:nvSpPr>
              <p:spPr>
                <a:xfrm>
                  <a:off x="1600200" y="41148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69" name="Rectangle 268"/>
                <p:cNvSpPr/>
                <p:nvPr/>
              </p:nvSpPr>
              <p:spPr>
                <a:xfrm>
                  <a:off x="1600200" y="41910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white"/>
                    </a:solidFill>
                    <a:effectLst>
                      <a:glow rad="101600">
                        <a:prstClr val="white">
                          <a:alpha val="75000"/>
                        </a:prstClr>
                      </a:glow>
                    </a:effectLst>
                    <a:latin typeface="Calibri"/>
                  </a:endParaRPr>
                </a:p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0" name="Rectangle 269"/>
                <p:cNvSpPr/>
                <p:nvPr/>
              </p:nvSpPr>
              <p:spPr>
                <a:xfrm>
                  <a:off x="1600200" y="42672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1" name="Rectangle 270"/>
                <p:cNvSpPr/>
                <p:nvPr/>
              </p:nvSpPr>
              <p:spPr>
                <a:xfrm>
                  <a:off x="1600200" y="43434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2" name="Rectangle 271"/>
                <p:cNvSpPr/>
                <p:nvPr/>
              </p:nvSpPr>
              <p:spPr>
                <a:xfrm>
                  <a:off x="1600200" y="44196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3" name="Rectangle 272"/>
                <p:cNvSpPr/>
                <p:nvPr/>
              </p:nvSpPr>
              <p:spPr>
                <a:xfrm>
                  <a:off x="1600199" y="4495800"/>
                  <a:ext cx="1600199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4" name="Rectangle 273"/>
                <p:cNvSpPr/>
                <p:nvPr/>
              </p:nvSpPr>
              <p:spPr>
                <a:xfrm>
                  <a:off x="1600200" y="4572000"/>
                  <a:ext cx="1600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75" name="TextBox 274"/>
                <p:cNvSpPr txBox="1"/>
                <p:nvPr/>
              </p:nvSpPr>
              <p:spPr>
                <a:xfrm>
                  <a:off x="1650578" y="4039558"/>
                  <a:ext cx="1508091" cy="5990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2700" b="1" kern="0" dirty="0">
                      <a:solidFill>
                        <a:srgbClr val="FF0000"/>
                      </a:solidFill>
                      <a:effectLst>
                        <a:glow rad="254000">
                          <a:prstClr val="white">
                            <a:alpha val="75000"/>
                          </a:prstClr>
                        </a:glow>
                      </a:effectLst>
                      <a:latin typeface="Calibri"/>
                    </a:rPr>
                    <a:t>Registers</a:t>
                  </a:r>
                </a:p>
              </p:txBody>
            </p:sp>
          </p:grpSp>
          <p:grpSp>
            <p:nvGrpSpPr>
              <p:cNvPr id="263" name="Group 262"/>
              <p:cNvGrpSpPr/>
              <p:nvPr/>
            </p:nvGrpSpPr>
            <p:grpSpPr>
              <a:xfrm>
                <a:off x="914400" y="4718953"/>
                <a:ext cx="2362200" cy="615047"/>
                <a:chOff x="4572000" y="3423553"/>
                <a:chExt cx="2362200" cy="615047"/>
              </a:xfrm>
            </p:grpSpPr>
            <p:sp>
              <p:nvSpPr>
                <p:cNvPr id="264" name="Trapezoid 263"/>
                <p:cNvSpPr/>
                <p:nvPr/>
              </p:nvSpPr>
              <p:spPr>
                <a:xfrm flipV="1">
                  <a:off x="4572000" y="3429000"/>
                  <a:ext cx="2362200" cy="609600"/>
                </a:xfrm>
                <a:prstGeom prst="trapezoid">
                  <a:avLst>
                    <a:gd name="adj" fmla="val 25000"/>
                  </a:avLst>
                </a:prstGeom>
                <a:solidFill>
                  <a:srgbClr val="C0504D"/>
                </a:solidFill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65" name="TextBox 264"/>
                <p:cNvSpPr txBox="1"/>
                <p:nvPr/>
              </p:nvSpPr>
              <p:spPr>
                <a:xfrm>
                  <a:off x="4590605" y="3423553"/>
                  <a:ext cx="1755193" cy="599024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effectLst>
                        <a:glow rad="152400">
                          <a:prstClr val="white">
                            <a:alpha val="75000"/>
                          </a:prstClr>
                        </a:glow>
                      </a:effectLst>
                      <a:latin typeface="Calibri"/>
                    </a:rPr>
                    <a:t>Arithmetic &amp; Logic Unit</a:t>
                  </a:r>
                </a:p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effectLst>
                        <a:glow rad="152400">
                          <a:prstClr val="white">
                            <a:alpha val="75000"/>
                          </a:prstClr>
                        </a:glow>
                      </a:effectLst>
                      <a:latin typeface="Calibri"/>
                    </a:rPr>
                    <a:t>(ALU)</a:t>
                  </a:r>
                </a:p>
              </p:txBody>
            </p:sp>
          </p:grpSp>
        </p:grpSp>
        <p:sp>
          <p:nvSpPr>
            <p:cNvPr id="276" name="Rectangle 275"/>
            <p:cNvSpPr/>
            <p:nvPr/>
          </p:nvSpPr>
          <p:spPr>
            <a:xfrm>
              <a:off x="8045920" y="3352800"/>
              <a:ext cx="1905000" cy="3086100"/>
            </a:xfrm>
            <a:prstGeom prst="rect">
              <a:avLst/>
            </a:prstGeom>
            <a:solidFill>
              <a:srgbClr val="95B3D7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t"/>
            <a:lstStyle/>
            <a:p>
              <a:pPr defTabSz="257175">
                <a:defRPr/>
              </a:pPr>
              <a:r>
                <a:rPr lang="en-US" sz="1350" b="1" kern="0">
                  <a:solidFill>
                    <a:prstClr val="black"/>
                  </a:solidFill>
                  <a:latin typeface="Calibri"/>
                </a:rPr>
                <a:t>Memory</a:t>
              </a:r>
            </a:p>
          </p:txBody>
        </p:sp>
        <p:grpSp>
          <p:nvGrpSpPr>
            <p:cNvPr id="277" name="Group 276"/>
            <p:cNvGrpSpPr/>
            <p:nvPr/>
          </p:nvGrpSpPr>
          <p:grpSpPr>
            <a:xfrm>
              <a:off x="9950920" y="3467100"/>
              <a:ext cx="1524000" cy="571500"/>
              <a:chOff x="6705600" y="1676400"/>
              <a:chExt cx="1524000" cy="762000"/>
            </a:xfrm>
          </p:grpSpPr>
          <p:sp>
            <p:nvSpPr>
              <p:cNvPr id="278" name="Rectangle 277"/>
              <p:cNvSpPr/>
              <p:nvPr/>
            </p:nvSpPr>
            <p:spPr>
              <a:xfrm>
                <a:off x="7315200" y="1676400"/>
                <a:ext cx="914400" cy="762000"/>
              </a:xfrm>
              <a:prstGeom prst="rect">
                <a:avLst/>
              </a:prstGeom>
              <a:solidFill>
                <a:srgbClr val="95B3D7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t"/>
              <a:lstStyle/>
              <a:p>
                <a:pPr defTabSz="257175">
                  <a:defRPr/>
                </a:pPr>
                <a:r>
                  <a:rPr lang="en-US" sz="1350" b="1" kern="0">
                    <a:solidFill>
                      <a:prstClr val="black"/>
                    </a:solidFill>
                    <a:latin typeface="Calibri"/>
                  </a:rPr>
                  <a:t>Input</a:t>
                </a:r>
              </a:p>
            </p:txBody>
          </p:sp>
          <p:cxnSp>
            <p:nvCxnSpPr>
              <p:cNvPr id="279" name="Straight Arrow Connector 278"/>
              <p:cNvCxnSpPr/>
              <p:nvPr/>
            </p:nvCxnSpPr>
            <p:spPr>
              <a:xfrm rot="10800000">
                <a:off x="6705600" y="1981200"/>
                <a:ext cx="609600" cy="1588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grpSp>
          <p:nvGrpSpPr>
            <p:cNvPr id="280" name="Group 279"/>
            <p:cNvGrpSpPr/>
            <p:nvPr/>
          </p:nvGrpSpPr>
          <p:grpSpPr>
            <a:xfrm>
              <a:off x="9950920" y="5810250"/>
              <a:ext cx="1524000" cy="571500"/>
              <a:chOff x="6705600" y="4800600"/>
              <a:chExt cx="1524000" cy="762000"/>
            </a:xfrm>
          </p:grpSpPr>
          <p:sp>
            <p:nvSpPr>
              <p:cNvPr id="281" name="Rectangle 280"/>
              <p:cNvSpPr/>
              <p:nvPr/>
            </p:nvSpPr>
            <p:spPr>
              <a:xfrm>
                <a:off x="7315200" y="4800600"/>
                <a:ext cx="914400" cy="762000"/>
              </a:xfrm>
              <a:prstGeom prst="rect">
                <a:avLst/>
              </a:prstGeom>
              <a:solidFill>
                <a:srgbClr val="95B3D7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tlCol="0" anchor="t"/>
              <a:lstStyle/>
              <a:p>
                <a:pPr defTabSz="257175">
                  <a:defRPr/>
                </a:pPr>
                <a:r>
                  <a:rPr lang="en-US" sz="1350" b="1" kern="0">
                    <a:solidFill>
                      <a:prstClr val="black"/>
                    </a:solidFill>
                    <a:latin typeface="Calibri"/>
                  </a:rPr>
                  <a:t>Output</a:t>
                </a:r>
              </a:p>
            </p:txBody>
          </p:sp>
          <p:cxnSp>
            <p:nvCxnSpPr>
              <p:cNvPr id="282" name="Straight Arrow Connector 281"/>
              <p:cNvCxnSpPr/>
              <p:nvPr/>
            </p:nvCxnSpPr>
            <p:spPr>
              <a:xfrm rot="10800000" flipH="1">
                <a:off x="6705600" y="5181600"/>
                <a:ext cx="609600" cy="1588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grpSp>
          <p:nvGrpSpPr>
            <p:cNvPr id="283" name="Group 282"/>
            <p:cNvGrpSpPr/>
            <p:nvPr/>
          </p:nvGrpSpPr>
          <p:grpSpPr>
            <a:xfrm>
              <a:off x="8198320" y="3695700"/>
              <a:ext cx="1524000" cy="2571750"/>
              <a:chOff x="4953000" y="1981200"/>
              <a:chExt cx="1524000" cy="3429000"/>
            </a:xfrm>
          </p:grpSpPr>
          <p:grpSp>
            <p:nvGrpSpPr>
              <p:cNvPr id="284" name="Group 283"/>
              <p:cNvGrpSpPr/>
              <p:nvPr/>
            </p:nvGrpSpPr>
            <p:grpSpPr>
              <a:xfrm>
                <a:off x="4953000" y="40386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76" name="Rectangle 475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7" name="Rectangle 476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8" name="Rectangle 477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9" name="Rectangle 478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0" name="Rectangle 479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1" name="Rectangle 480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2" name="Rectangle 481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3" name="Rectangle 48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4" name="Rectangle 483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85" name="Group 284"/>
              <p:cNvGrpSpPr/>
              <p:nvPr/>
            </p:nvGrpSpPr>
            <p:grpSpPr>
              <a:xfrm>
                <a:off x="5334000" y="40386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67" name="Rectangle 466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8" name="Rectangle 467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9" name="Rectangle 468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0" name="Rectangle 469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1" name="Rectangle 470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2" name="Rectangle 471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3" name="Rectangle 47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4" name="Rectangle 473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5" name="Rectangle 474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86" name="Group 285"/>
              <p:cNvGrpSpPr/>
              <p:nvPr/>
            </p:nvGrpSpPr>
            <p:grpSpPr>
              <a:xfrm>
                <a:off x="5715000" y="40386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58" name="Rectangle 457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9" name="Rectangle 458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0" name="Rectangle 459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1" name="Rectangle 460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2" name="Rectangle 461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3" name="Rectangle 46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4" name="Rectangle 463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5" name="Rectangle 464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66" name="Rectangle 465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87" name="Group 286"/>
              <p:cNvGrpSpPr/>
              <p:nvPr/>
            </p:nvGrpSpPr>
            <p:grpSpPr>
              <a:xfrm>
                <a:off x="6096000" y="40386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49" name="Rectangle 448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0" name="Rectangle 449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1" name="Rectangle 450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2" name="Rectangle 451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4" name="Rectangle 453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5" name="Rectangle 454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6" name="Rectangle 455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57" name="Rectangle 456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88" name="Group 287"/>
              <p:cNvGrpSpPr/>
              <p:nvPr/>
            </p:nvGrpSpPr>
            <p:grpSpPr>
              <a:xfrm>
                <a:off x="4953000" y="47244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40" name="Rectangle 439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1" name="Rectangle 440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2" name="Rectangle 441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3" name="Rectangle 44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4" name="Rectangle 443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5" name="Rectangle 444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6" name="Rectangle 445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7" name="Rectangle 446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48" name="Rectangle 447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89" name="Group 288"/>
              <p:cNvGrpSpPr/>
              <p:nvPr/>
            </p:nvGrpSpPr>
            <p:grpSpPr>
              <a:xfrm>
                <a:off x="5334000" y="47244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31" name="Rectangle 430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2" name="Rectangle 431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3" name="Rectangle 43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4" name="Rectangle 433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5" name="Rectangle 434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6" name="Rectangle 435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7" name="Rectangle 436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8" name="Rectangle 437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9" name="Rectangle 438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0" name="Group 289"/>
              <p:cNvGrpSpPr/>
              <p:nvPr/>
            </p:nvGrpSpPr>
            <p:grpSpPr>
              <a:xfrm>
                <a:off x="5715000" y="47244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22" name="Rectangle 421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3" name="Rectangle 42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4" name="Rectangle 423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5" name="Rectangle 424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6" name="Rectangle 425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7" name="Rectangle 426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8" name="Rectangle 427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9" name="Rectangle 428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30" name="Rectangle 429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1" name="Group 290"/>
              <p:cNvGrpSpPr/>
              <p:nvPr/>
            </p:nvGrpSpPr>
            <p:grpSpPr>
              <a:xfrm>
                <a:off x="6096000" y="47244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13" name="Rectangle 41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4" name="Rectangle 413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5" name="Rectangle 414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6" name="Rectangle 415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7" name="Rectangle 416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8" name="Rectangle 417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9" name="Rectangle 418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0" name="Rectangle 419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21" name="Rectangle 420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2" name="Group 291"/>
              <p:cNvGrpSpPr/>
              <p:nvPr/>
            </p:nvGrpSpPr>
            <p:grpSpPr>
              <a:xfrm>
                <a:off x="4953000" y="33528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404" name="Rectangle 403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5" name="Rectangle 404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6" name="Rectangle 405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7" name="Rectangle 406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8" name="Rectangle 407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9" name="Rectangle 408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0" name="Rectangle 409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1" name="Rectangle 410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12" name="Rectangle 411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3" name="Group 292"/>
              <p:cNvGrpSpPr/>
              <p:nvPr/>
            </p:nvGrpSpPr>
            <p:grpSpPr>
              <a:xfrm>
                <a:off x="5334000" y="33528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95" name="Rectangle 394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6" name="Rectangle 395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7" name="Rectangle 396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8" name="Rectangle 397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9" name="Rectangle 398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0" name="Rectangle 399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1" name="Rectangle 400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2" name="Rectangle 401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03" name="Rectangle 40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4" name="Group 293"/>
              <p:cNvGrpSpPr/>
              <p:nvPr/>
            </p:nvGrpSpPr>
            <p:grpSpPr>
              <a:xfrm>
                <a:off x="5715000" y="33528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86" name="Rectangle 385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7" name="Rectangle 386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8" name="Rectangle 387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9" name="Rectangle 388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0" name="Rectangle 389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1" name="Rectangle 390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2" name="Rectangle 391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3" name="Rectangle 392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94" name="Rectangle 393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5" name="Group 294"/>
              <p:cNvGrpSpPr/>
              <p:nvPr/>
            </p:nvGrpSpPr>
            <p:grpSpPr>
              <a:xfrm>
                <a:off x="6096000" y="33528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77" name="Rectangle 376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8" name="Rectangle 377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9" name="Rectangle 378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0" name="Rectangle 379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1" name="Rectangle 380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2" name="Rectangle 381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3" name="Rectangle 382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4" name="Rectangle 383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85" name="Rectangle 384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6" name="Group 295"/>
              <p:cNvGrpSpPr/>
              <p:nvPr/>
            </p:nvGrpSpPr>
            <p:grpSpPr>
              <a:xfrm>
                <a:off x="4953000" y="26670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68" name="Rectangle 367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9" name="Rectangle 368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0" name="Rectangle 369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1" name="Rectangle 370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2" name="Rectangle 371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3" name="Rectangle 372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4" name="Rectangle 373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76" name="Rectangle 375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7" name="Group 296"/>
              <p:cNvGrpSpPr/>
              <p:nvPr/>
            </p:nvGrpSpPr>
            <p:grpSpPr>
              <a:xfrm>
                <a:off x="5334000" y="26670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59" name="Rectangle 358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0" name="Rectangle 359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1" name="Rectangle 360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2" name="Rectangle 361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3" name="Rectangle 362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4" name="Rectangle 363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5" name="Rectangle 364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6" name="Rectangle 365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67" name="Rectangle 366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8" name="Group 297"/>
              <p:cNvGrpSpPr/>
              <p:nvPr/>
            </p:nvGrpSpPr>
            <p:grpSpPr>
              <a:xfrm>
                <a:off x="5715000" y="26670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50" name="Rectangle 349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1" name="Rectangle 350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2" name="Rectangle 351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3" name="Rectangle 352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4" name="Rectangle 353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5" name="Rectangle 354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6" name="Rectangle 355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7" name="Rectangle 356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58" name="Rectangle 357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299" name="Group 298"/>
              <p:cNvGrpSpPr/>
              <p:nvPr/>
            </p:nvGrpSpPr>
            <p:grpSpPr>
              <a:xfrm>
                <a:off x="6096000" y="26670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41" name="Rectangle 340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2" name="Rectangle 341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3" name="Rectangle 342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4" name="Rectangle 343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5" name="Rectangle 344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6" name="Rectangle 345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7" name="Rectangle 346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8" name="Rectangle 347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9" name="Rectangle 348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300" name="Group 299"/>
              <p:cNvGrpSpPr/>
              <p:nvPr/>
            </p:nvGrpSpPr>
            <p:grpSpPr>
              <a:xfrm>
                <a:off x="4953000" y="19812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32" name="Rectangle 331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3" name="Rectangle 332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4" name="Rectangle 333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5" name="Rectangle 334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6" name="Rectangle 335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7" name="Rectangle 336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8" name="Rectangle 337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9" name="Rectangle 338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40" name="Rectangle 339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301" name="Group 300"/>
              <p:cNvGrpSpPr/>
              <p:nvPr/>
            </p:nvGrpSpPr>
            <p:grpSpPr>
              <a:xfrm>
                <a:off x="5334000" y="19812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23" name="Rectangle 322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4" name="Rectangle 323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5" name="Rectangle 324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6" name="Rectangle 325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7" name="Rectangle 326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8" name="Rectangle 327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9" name="Rectangle 328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0" name="Rectangle 329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31" name="Rectangle 330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302" name="Group 301"/>
              <p:cNvGrpSpPr/>
              <p:nvPr/>
            </p:nvGrpSpPr>
            <p:grpSpPr>
              <a:xfrm>
                <a:off x="5715000" y="19812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14" name="Rectangle 313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5" name="Rectangle 314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6" name="Rectangle 315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7" name="Rectangle 316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8" name="Rectangle 317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9" name="Rectangle 318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0" name="Rectangle 319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1" name="Rectangle 320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22" name="Rectangle 321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grpSp>
            <p:nvGrpSpPr>
              <p:cNvPr id="303" name="Group 302"/>
              <p:cNvGrpSpPr/>
              <p:nvPr/>
            </p:nvGrpSpPr>
            <p:grpSpPr>
              <a:xfrm>
                <a:off x="6096000" y="1981200"/>
                <a:ext cx="381000" cy="685800"/>
                <a:chOff x="7543800" y="3581400"/>
                <a:chExt cx="2362200" cy="685800"/>
              </a:xfrm>
              <a:solidFill>
                <a:srgbClr val="9BBB59"/>
              </a:solidFill>
            </p:grpSpPr>
            <p:sp>
              <p:nvSpPr>
                <p:cNvPr id="305" name="Rectangle 304"/>
                <p:cNvSpPr/>
                <p:nvPr/>
              </p:nvSpPr>
              <p:spPr>
                <a:xfrm>
                  <a:off x="7543800" y="3581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06" name="Rectangle 305"/>
                <p:cNvSpPr/>
                <p:nvPr/>
              </p:nvSpPr>
              <p:spPr>
                <a:xfrm>
                  <a:off x="7543800" y="3657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07" name="Rectangle 306"/>
                <p:cNvSpPr/>
                <p:nvPr/>
              </p:nvSpPr>
              <p:spPr>
                <a:xfrm>
                  <a:off x="7543800" y="3733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08" name="Rectangle 307"/>
                <p:cNvSpPr/>
                <p:nvPr/>
              </p:nvSpPr>
              <p:spPr>
                <a:xfrm>
                  <a:off x="7543800" y="3810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09" name="Rectangle 308"/>
                <p:cNvSpPr/>
                <p:nvPr/>
              </p:nvSpPr>
              <p:spPr>
                <a:xfrm>
                  <a:off x="7543800" y="38862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0" name="Rectangle 309"/>
                <p:cNvSpPr/>
                <p:nvPr/>
              </p:nvSpPr>
              <p:spPr>
                <a:xfrm>
                  <a:off x="7543800" y="39624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1" name="Rectangle 310"/>
                <p:cNvSpPr/>
                <p:nvPr/>
              </p:nvSpPr>
              <p:spPr>
                <a:xfrm>
                  <a:off x="7543800" y="40386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2" name="Rectangle 311"/>
                <p:cNvSpPr/>
                <p:nvPr/>
              </p:nvSpPr>
              <p:spPr>
                <a:xfrm>
                  <a:off x="7543800" y="41148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313" name="Rectangle 312"/>
                <p:cNvSpPr/>
                <p:nvPr/>
              </p:nvSpPr>
              <p:spPr>
                <a:xfrm>
                  <a:off x="7543800" y="4191000"/>
                  <a:ext cx="2362200" cy="762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304" name="TextBox 303"/>
              <p:cNvSpPr txBox="1"/>
              <p:nvPr/>
            </p:nvSpPr>
            <p:spPr>
              <a:xfrm>
                <a:off x="5181600" y="3619659"/>
                <a:ext cx="1066800" cy="435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257175">
                  <a:defRPr/>
                </a:pPr>
                <a:r>
                  <a:rPr lang="en-US" kern="0" dirty="0">
                    <a:solidFill>
                      <a:prstClr val="black"/>
                    </a:solidFill>
                    <a:effectLst>
                      <a:glow rad="228600">
                        <a:prstClr val="white">
                          <a:alpha val="75000"/>
                        </a:prstClr>
                      </a:glow>
                    </a:effectLst>
                    <a:latin typeface="Calibri"/>
                  </a:rPr>
                  <a:t>Bytes</a:t>
                </a:r>
              </a:p>
            </p:txBody>
          </p:sp>
        </p:grpSp>
        <p:grpSp>
          <p:nvGrpSpPr>
            <p:cNvPr id="485" name="Group 484"/>
            <p:cNvGrpSpPr/>
            <p:nvPr/>
          </p:nvGrpSpPr>
          <p:grpSpPr>
            <a:xfrm>
              <a:off x="6332729" y="3681834"/>
              <a:ext cx="2122531" cy="3395925"/>
              <a:chOff x="3087409" y="1962712"/>
              <a:chExt cx="2122531" cy="4527898"/>
            </a:xfrm>
          </p:grpSpPr>
          <p:grpSp>
            <p:nvGrpSpPr>
              <p:cNvPr id="486" name="Group 485"/>
              <p:cNvGrpSpPr/>
              <p:nvPr/>
            </p:nvGrpSpPr>
            <p:grpSpPr>
              <a:xfrm>
                <a:off x="3429000" y="1962712"/>
                <a:ext cx="1374540" cy="3085225"/>
                <a:chOff x="3429000" y="1962712"/>
                <a:chExt cx="1374540" cy="3085225"/>
              </a:xfrm>
            </p:grpSpPr>
            <p:cxnSp>
              <p:nvCxnSpPr>
                <p:cNvPr id="490" name="Straight Arrow Connector 489"/>
                <p:cNvCxnSpPr/>
                <p:nvPr/>
              </p:nvCxnSpPr>
              <p:spPr>
                <a:xfrm>
                  <a:off x="3429000" y="2514600"/>
                  <a:ext cx="1371600" cy="1588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lg" len="lg"/>
                </a:ln>
                <a:effectLst/>
              </p:spPr>
            </p:cxnSp>
            <p:cxnSp>
              <p:nvCxnSpPr>
                <p:cNvPr id="491" name="Straight Arrow Connector 490"/>
                <p:cNvCxnSpPr>
                  <a:cxnSpLocks/>
                </p:cNvCxnSpPr>
                <p:nvPr/>
              </p:nvCxnSpPr>
              <p:spPr>
                <a:xfrm>
                  <a:off x="3431940" y="3478404"/>
                  <a:ext cx="1371600" cy="1588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lg" len="lg"/>
                </a:ln>
                <a:effectLst/>
              </p:spPr>
            </p:cxnSp>
            <p:cxnSp>
              <p:nvCxnSpPr>
                <p:cNvPr id="492" name="Straight Arrow Connector 491"/>
                <p:cNvCxnSpPr/>
                <p:nvPr/>
              </p:nvCxnSpPr>
              <p:spPr>
                <a:xfrm>
                  <a:off x="3429000" y="4535269"/>
                  <a:ext cx="1371600" cy="1588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lg" len="lg"/>
                </a:ln>
                <a:effectLst/>
              </p:spPr>
            </p:cxnSp>
            <p:cxnSp>
              <p:nvCxnSpPr>
                <p:cNvPr id="493" name="Straight Arrow Connector 492"/>
                <p:cNvCxnSpPr/>
                <p:nvPr/>
              </p:nvCxnSpPr>
              <p:spPr>
                <a:xfrm rot="10800000">
                  <a:off x="3429000" y="4725988"/>
                  <a:ext cx="1371600" cy="1588"/>
                </a:xfrm>
                <a:prstGeom prst="straightConnector1">
                  <a:avLst/>
                </a:prstGeom>
                <a:noFill/>
                <a:ln w="12700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triangle" w="lg" len="lg"/>
                </a:ln>
                <a:effectLst/>
              </p:spPr>
            </p:cxnSp>
            <p:sp>
              <p:nvSpPr>
                <p:cNvPr id="494" name="TextBox 493"/>
                <p:cNvSpPr txBox="1"/>
                <p:nvPr/>
              </p:nvSpPr>
              <p:spPr>
                <a:xfrm>
                  <a:off x="3513882" y="1962712"/>
                  <a:ext cx="969586" cy="59902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latin typeface="Calibri"/>
                    </a:rPr>
                    <a:t>Enable?</a:t>
                  </a:r>
                </a:p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latin typeface="Calibri"/>
                    </a:rPr>
                    <a:t>Read/Write</a:t>
                  </a:r>
                </a:p>
              </p:txBody>
            </p:sp>
            <p:sp>
              <p:nvSpPr>
                <p:cNvPr id="495" name="TextBox 494"/>
                <p:cNvSpPr txBox="1"/>
                <p:nvPr/>
              </p:nvSpPr>
              <p:spPr>
                <a:xfrm>
                  <a:off x="3676728" y="3177621"/>
                  <a:ext cx="721093" cy="35396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latin typeface="Calibri"/>
                    </a:rPr>
                    <a:t>Address</a:t>
                  </a:r>
                </a:p>
              </p:txBody>
            </p:sp>
            <p:sp>
              <p:nvSpPr>
                <p:cNvPr id="496" name="TextBox 495"/>
                <p:cNvSpPr txBox="1"/>
                <p:nvPr/>
              </p:nvSpPr>
              <p:spPr>
                <a:xfrm>
                  <a:off x="3635080" y="4256261"/>
                  <a:ext cx="936919" cy="3539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latin typeface="Calibri"/>
                    </a:rPr>
                    <a:t>Write Data</a:t>
                  </a:r>
                </a:p>
              </p:txBody>
            </p:sp>
            <p:sp>
              <p:nvSpPr>
                <p:cNvPr id="497" name="TextBox 496"/>
                <p:cNvSpPr txBox="1"/>
                <p:nvPr/>
              </p:nvSpPr>
              <p:spPr>
                <a:xfrm>
                  <a:off x="3681872" y="4693968"/>
                  <a:ext cx="877292" cy="3539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 dirty="0">
                      <a:solidFill>
                        <a:prstClr val="black"/>
                      </a:solidFill>
                      <a:latin typeface="Calibri"/>
                    </a:rPr>
                    <a:t>Read Data</a:t>
                  </a:r>
                </a:p>
              </p:txBody>
            </p:sp>
          </p:grpSp>
          <p:grpSp>
            <p:nvGrpSpPr>
              <p:cNvPr id="487" name="Group 486"/>
              <p:cNvGrpSpPr/>
              <p:nvPr/>
            </p:nvGrpSpPr>
            <p:grpSpPr>
              <a:xfrm>
                <a:off x="3087409" y="5746591"/>
                <a:ext cx="2122531" cy="744019"/>
                <a:chOff x="3163609" y="5822791"/>
                <a:chExt cx="2122531" cy="744019"/>
              </a:xfrm>
            </p:grpSpPr>
            <p:sp>
              <p:nvSpPr>
                <p:cNvPr id="488" name="Left Brace 487"/>
                <p:cNvSpPr/>
                <p:nvPr/>
              </p:nvSpPr>
              <p:spPr>
                <a:xfrm rot="16200000">
                  <a:off x="3988672" y="5441791"/>
                  <a:ext cx="381000" cy="1143000"/>
                </a:xfrm>
                <a:prstGeom prst="leftBrace">
                  <a:avLst/>
                </a:prstGeom>
                <a:noFill/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defTabSz="257175">
                    <a:defRPr/>
                  </a:pPr>
                  <a:endParaRPr lang="en-US" sz="1350" kern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9" name="TextBox 488"/>
                <p:cNvSpPr txBox="1"/>
                <p:nvPr/>
              </p:nvSpPr>
              <p:spPr>
                <a:xfrm>
                  <a:off x="3163609" y="6212841"/>
                  <a:ext cx="2122531" cy="35396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defTabSz="257175">
                    <a:defRPr/>
                  </a:pPr>
                  <a:r>
                    <a:rPr lang="en-US" sz="1350" kern="0">
                      <a:solidFill>
                        <a:prstClr val="black"/>
                      </a:solidFill>
                      <a:latin typeface="Calibri"/>
                    </a:rPr>
                    <a:t>Processor-Memory Interface</a:t>
                  </a:r>
                </a:p>
              </p:txBody>
            </p:sp>
          </p:grpSp>
        </p:grpSp>
        <p:grpSp>
          <p:nvGrpSpPr>
            <p:cNvPr id="498" name="Group 497"/>
            <p:cNvGrpSpPr/>
            <p:nvPr/>
          </p:nvGrpSpPr>
          <p:grpSpPr>
            <a:xfrm>
              <a:off x="9528762" y="6519757"/>
              <a:ext cx="1741303" cy="509068"/>
              <a:chOff x="6283442" y="5791200"/>
              <a:chExt cx="1741303" cy="678755"/>
            </a:xfrm>
          </p:grpSpPr>
          <p:sp>
            <p:nvSpPr>
              <p:cNvPr id="499" name="Left Brace 498"/>
              <p:cNvSpPr/>
              <p:nvPr/>
            </p:nvSpPr>
            <p:spPr>
              <a:xfrm rot="16200000">
                <a:off x="6934200" y="5410200"/>
                <a:ext cx="381000" cy="1143000"/>
              </a:xfrm>
              <a:prstGeom prst="leftBrace">
                <a:avLst/>
              </a:prstGeom>
              <a:noFill/>
              <a:ln w="25400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defTabSz="257175">
                  <a:defRPr/>
                </a:pPr>
                <a:endParaRPr lang="en-US" sz="1350" kern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500" name="TextBox 499"/>
              <p:cNvSpPr txBox="1"/>
              <p:nvPr/>
            </p:nvSpPr>
            <p:spPr>
              <a:xfrm>
                <a:off x="6283442" y="6115987"/>
                <a:ext cx="1741303" cy="353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257175">
                  <a:defRPr/>
                </a:pPr>
                <a:r>
                  <a:rPr lang="en-US" sz="1350" kern="0" dirty="0">
                    <a:solidFill>
                      <a:prstClr val="black"/>
                    </a:solidFill>
                    <a:latin typeface="Calibri"/>
                  </a:rPr>
                  <a:t>I/O-Memory Interfaces</a:t>
                </a:r>
              </a:p>
            </p:txBody>
          </p:sp>
        </p:grpSp>
        <p:sp>
          <p:nvSpPr>
            <p:cNvPr id="501" name="Rectangle 500"/>
            <p:cNvSpPr/>
            <p:nvPr/>
          </p:nvSpPr>
          <p:spPr>
            <a:xfrm>
              <a:off x="8210908" y="4161039"/>
              <a:ext cx="1517017" cy="568836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defTabSz="257175">
                <a:defRPr/>
              </a:pPr>
              <a:r>
                <a:rPr lang="en-US" sz="1350" kern="0">
                  <a:solidFill>
                    <a:prstClr val="black"/>
                  </a:solidFill>
                  <a:latin typeface="Calibri"/>
                </a:rPr>
                <a:t>Program</a:t>
              </a:r>
            </a:p>
          </p:txBody>
        </p:sp>
        <p:sp>
          <p:nvSpPr>
            <p:cNvPr id="502" name="Rectangle 501"/>
            <p:cNvSpPr/>
            <p:nvPr/>
          </p:nvSpPr>
          <p:spPr>
            <a:xfrm>
              <a:off x="8186910" y="5525456"/>
              <a:ext cx="1517017" cy="568836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rtlCol="0" anchor="ctr"/>
            <a:lstStyle/>
            <a:p>
              <a:pPr defTabSz="257175">
                <a:defRPr/>
              </a:pPr>
              <a:r>
                <a:rPr lang="en-US" sz="1350" kern="0">
                  <a:solidFill>
                    <a:prstClr val="black"/>
                  </a:solidFill>
                  <a:latin typeface="Calibri"/>
                </a:rPr>
                <a:t>Data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8A895D-C66A-4046-94CD-222A9144A6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83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7"/>
          <p:cNvSpPr txBox="1">
            <a:spLocks noGrp="1"/>
          </p:cNvSpPr>
          <p:nvPr>
            <p:ph type="title"/>
          </p:nvPr>
        </p:nvSpPr>
        <p:spPr>
          <a:xfrm>
            <a:off x="457200" y="-1825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/>
              <a:t>RISCV</a:t>
            </a: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Registers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27"/>
          <p:cNvSpPr txBox="1">
            <a:spLocks noGrp="1"/>
          </p:cNvSpPr>
          <p:nvPr>
            <p:ph type="body" idx="1"/>
          </p:nvPr>
        </p:nvSpPr>
        <p:spPr>
          <a:xfrm>
            <a:off x="457200" y="651925"/>
            <a:ext cx="8229600" cy="57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denoted by ‘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can be referenced by number (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31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or name: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Registers that hold programmer variables: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s0-s1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		⬌		x8-x9</a:t>
            </a:r>
            <a:endParaRPr sz="30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8001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s2-s11		⬌		x18-x27</a:t>
            </a:r>
            <a:endParaRPr sz="3000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Registers that hold temporary variables: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t0-t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2	⬌ 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x5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x7</a:t>
            </a:r>
            <a:endParaRPr sz="3000" dirty="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t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-t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6 	⬌ x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8</a:t>
            </a: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-</a:t>
            </a:r>
            <a:r>
              <a:rPr lang="en-US" sz="3000" dirty="0">
                <a:latin typeface="Courier New"/>
                <a:ea typeface="Courier New"/>
                <a:cs typeface="Courier New"/>
                <a:sym typeface="Courier New"/>
              </a:rPr>
              <a:t>x31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	</a:t>
            </a:r>
            <a:r>
              <a:rPr lang="en-US" sz="3000" dirty="0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  a0-a7      function </a:t>
            </a:r>
            <a:r>
              <a:rPr lang="en-US" sz="3000" dirty="0" err="1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args</a:t>
            </a:r>
            <a:endParaRPr lang="en-US" sz="3000" dirty="0">
              <a:solidFill>
                <a:schemeClr val="dk1"/>
              </a:solidFill>
              <a:latin typeface="Courier New"/>
              <a:ea typeface="Calibri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b="0" i="0" u="none" strike="noStrike" cap="none" dirty="0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	  a0-a1      return </a:t>
            </a:r>
            <a:r>
              <a:rPr lang="en-US" sz="3000" b="0" i="0" u="none" strike="noStrike" cap="none" dirty="0" err="1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vals</a:t>
            </a:r>
            <a:endParaRPr lang="en-US" sz="3000" b="0" i="0" u="none" strike="noStrike" cap="none" dirty="0">
              <a:solidFill>
                <a:schemeClr val="dk1"/>
              </a:solidFill>
              <a:latin typeface="Courier New"/>
              <a:ea typeface="Calibri"/>
              <a:cs typeface="Courier New"/>
              <a:sym typeface="Courier New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dirty="0">
                <a:solidFill>
                  <a:schemeClr val="dk1"/>
                </a:solidFill>
                <a:latin typeface="Courier New"/>
                <a:ea typeface="Calibri"/>
                <a:cs typeface="Courier New"/>
                <a:sym typeface="Courier New"/>
              </a:rPr>
              <a:t>		ra        return address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i="1" dirty="0">
                <a:solidFill>
                  <a:schemeClr val="dk1"/>
                </a:solidFill>
                <a:latin typeface="Courier New"/>
                <a:cs typeface="Courier New"/>
                <a:sym typeface="Courier New"/>
              </a:rPr>
              <a:t>    </a:t>
            </a:r>
            <a:r>
              <a:rPr lang="en-US" sz="3000" i="1" dirty="0" err="1">
                <a:solidFill>
                  <a:schemeClr val="dk1"/>
                </a:solidFill>
                <a:latin typeface="Courier New"/>
                <a:cs typeface="Courier New"/>
                <a:sym typeface="Courier New"/>
              </a:rPr>
              <a:t>sp</a:t>
            </a:r>
            <a:r>
              <a:rPr lang="en-US" sz="3000" i="1" dirty="0">
                <a:solidFill>
                  <a:schemeClr val="dk1"/>
                </a:solidFill>
                <a:latin typeface="Courier New"/>
                <a:cs typeface="Courier New"/>
                <a:sym typeface="Courier New"/>
              </a:rPr>
              <a:t>        stack pointer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i="1" dirty="0">
                <a:solidFill>
                  <a:schemeClr val="dk1"/>
                </a:solidFill>
                <a:latin typeface="Courier New"/>
                <a:cs typeface="Courier New"/>
                <a:sym typeface="Courier New"/>
              </a:rPr>
              <a:t>		pc        program counter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76" name="Google Shape;276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656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1"/>
          <p:cNvSpPr txBox="1">
            <a:spLocks noGrp="1"/>
          </p:cNvSpPr>
          <p:nvPr>
            <p:ph type="body" idx="1"/>
          </p:nvPr>
        </p:nvSpPr>
        <p:spPr>
          <a:xfrm>
            <a:off x="0" y="1008875"/>
            <a:ext cx="8229600" cy="5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/>
              <a:t>RISC-V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Instructions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Arithmetic: 	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d,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su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b,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mult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div</a:t>
            </a:r>
            <a:endParaRPr sz="28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Transfer: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lw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/>
              <a:t> 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sw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br>
              <a:rPr lang="en-US"/>
            </a:br>
            <a:r>
              <a:rPr lang="en-US"/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lb, sb, lbu</a:t>
            </a:r>
            <a:endParaRPr sz="2800" b="0" i="0" u="none" strike="noStrike" cap="none">
              <a:solidFill>
                <a:schemeClr val="accent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Branching: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beq, bne, j, bge, blt, </a:t>
            </a:r>
            <a:endParaRPr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2286000" marR="0" lvl="0" indent="45720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9900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jal;</a:t>
            </a:r>
            <a:endParaRPr>
              <a:solidFill>
                <a:srgbClr val="FF9900"/>
              </a:solidFill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Bitwise: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and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or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xor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28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Shifting: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sll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srl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 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sra</a:t>
            </a: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			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sll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srl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2800" b="0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rPr>
              <a:t>sra</a:t>
            </a:r>
            <a:r>
              <a:rPr lang="en-US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2800" b="0" i="0" u="none" strike="noStrike" cap="none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31"/>
          <p:cNvSpPr txBox="1">
            <a:spLocks noGrp="1"/>
          </p:cNvSpPr>
          <p:nvPr>
            <p:ph type="title"/>
          </p:nvPr>
        </p:nvSpPr>
        <p:spPr>
          <a:xfrm>
            <a:off x="45720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RISC V Instructions</a:t>
            </a:r>
            <a:endParaRPr sz="44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1"/>
          <p:cNvSpPr txBox="1"/>
          <p:nvPr/>
        </p:nvSpPr>
        <p:spPr>
          <a:xfrm>
            <a:off x="6553200" y="883300"/>
            <a:ext cx="3077100" cy="1069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= “immediate”</a:t>
            </a:r>
            <a:b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(constant integer)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7268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vert="horz" wrap="square" lIns="21431" tIns="21431" rIns="21431" bIns="21431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Loading and Storing Bytes</a:t>
            </a:r>
            <a:endParaRPr lang="en-US" altLang="en-US" dirty="0">
              <a:latin typeface="Lucida Grande" charset="0"/>
              <a:sym typeface="Lucida Grande" charset="0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vert="horz" wrap="square" lIns="21431" tIns="21431" rIns="21431" bIns="21431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80000"/>
              </a:lnSpc>
              <a:buSzPct val="94000"/>
            </a:pP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In addition to word data transfers </a:t>
            </a:r>
            <a:br>
              <a:rPr lang="en-US" altLang="en-US" sz="2400" dirty="0">
                <a:latin typeface="+mj-lt"/>
                <a:sym typeface="Lucida Grande" charset="0"/>
              </a:rPr>
            </a:b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(</a:t>
            </a:r>
            <a:r>
              <a:rPr lang="en-US" altLang="en-US" sz="2400" b="1" dirty="0" err="1">
                <a:latin typeface="Courier"/>
                <a:ea typeface="Lucida Grande" charset="0"/>
                <a:cs typeface="Lucida Grande" charset="0"/>
                <a:sym typeface="Lucida Grande" charset="0"/>
              </a:rPr>
              <a:t>lw</a:t>
            </a: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, </a:t>
            </a:r>
            <a:r>
              <a:rPr lang="en-US" altLang="en-US" sz="2400" b="1" dirty="0" err="1">
                <a:latin typeface="Courier"/>
                <a:ea typeface="Lucida Grande" charset="0"/>
                <a:cs typeface="Lucida Grande" charset="0"/>
                <a:sym typeface="Lucida Grande" charset="0"/>
              </a:rPr>
              <a:t>sw</a:t>
            </a: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), RISC-V has </a:t>
            </a:r>
            <a:r>
              <a:rPr lang="en-US" altLang="en-US" sz="2400" dirty="0">
                <a:solidFill>
                  <a:srgbClr val="7FD13B"/>
                </a:solidFill>
                <a:latin typeface="+mj-lt"/>
                <a:ea typeface="Lucida Grande" charset="0"/>
                <a:cs typeface="Lucida Grande" charset="0"/>
                <a:sym typeface="Lucida Grande" charset="0"/>
              </a:rPr>
              <a:t>byte </a:t>
            </a: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data transfers:</a:t>
            </a:r>
            <a:endParaRPr lang="en-US" altLang="en-US" sz="2400" dirty="0">
              <a:latin typeface="+mj-lt"/>
              <a:sym typeface="Lucida Grande" charset="0"/>
            </a:endParaRPr>
          </a:p>
          <a:p>
            <a:pPr marL="492919" lvl="1" indent="-92869">
              <a:lnSpc>
                <a:spcPct val="80000"/>
              </a:lnSpc>
              <a:buSzPct val="94000"/>
            </a:pP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 load byte: </a:t>
            </a:r>
            <a:r>
              <a:rPr lang="en-US" altLang="en-US" sz="2000" b="1" dirty="0" err="1">
                <a:solidFill>
                  <a:srgbClr val="EA157A"/>
                </a:solidFill>
                <a:latin typeface="Courier"/>
                <a:ea typeface="Courier" charset="0"/>
                <a:cs typeface="Courier" charset="0"/>
                <a:sym typeface="Courier" charset="0"/>
              </a:rPr>
              <a:t>lb</a:t>
            </a:r>
            <a:endParaRPr lang="en-US" altLang="en-US" sz="2000" b="1" dirty="0">
              <a:latin typeface="Courier"/>
              <a:sym typeface="Lucida Grande" charset="0"/>
            </a:endParaRPr>
          </a:p>
          <a:p>
            <a:pPr marL="492919" lvl="1" indent="-92869">
              <a:lnSpc>
                <a:spcPct val="80000"/>
              </a:lnSpc>
              <a:buSzPct val="94000"/>
            </a:pP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 store byte: </a:t>
            </a:r>
            <a:r>
              <a:rPr lang="en-US" altLang="en-US" sz="2000" b="1" dirty="0" err="1">
                <a:solidFill>
                  <a:srgbClr val="EA157A"/>
                </a:solidFill>
                <a:latin typeface="Courier"/>
                <a:ea typeface="Courier" charset="0"/>
                <a:cs typeface="Courier" charset="0"/>
                <a:sym typeface="Courier" charset="0"/>
              </a:rPr>
              <a:t>sb</a:t>
            </a:r>
            <a:endParaRPr lang="en-US" altLang="en-US" sz="2000" b="1" dirty="0">
              <a:latin typeface="Courier"/>
              <a:sym typeface="Lucida Grande" charset="0"/>
            </a:endParaRPr>
          </a:p>
          <a:p>
            <a:pPr>
              <a:lnSpc>
                <a:spcPct val="80000"/>
              </a:lnSpc>
              <a:buSzPct val="94000"/>
            </a:pP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Same format as </a:t>
            </a:r>
            <a:r>
              <a:rPr lang="en-US" altLang="en-US" sz="2400" b="1" dirty="0" err="1">
                <a:latin typeface="Courier"/>
                <a:ea typeface="Courier" charset="0"/>
                <a:cs typeface="Courier" charset="0"/>
                <a:sym typeface="Courier" charset="0"/>
              </a:rPr>
              <a:t>lw</a:t>
            </a: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, </a:t>
            </a:r>
            <a:r>
              <a:rPr lang="en-US" altLang="en-US" sz="2400" b="1" dirty="0" err="1">
                <a:latin typeface="Courier"/>
                <a:ea typeface="Courier" charset="0"/>
                <a:cs typeface="Courier" charset="0"/>
                <a:sym typeface="Courier" charset="0"/>
              </a:rPr>
              <a:t>sw</a:t>
            </a:r>
            <a:endParaRPr lang="en-US" altLang="en-US" sz="2400" b="1" dirty="0">
              <a:latin typeface="Courier"/>
              <a:sym typeface="Lucida Grande" charset="0"/>
            </a:endParaRPr>
          </a:p>
          <a:p>
            <a:pPr>
              <a:lnSpc>
                <a:spcPct val="80000"/>
              </a:lnSpc>
              <a:buSzPct val="94000"/>
            </a:pPr>
            <a:r>
              <a:rPr lang="en-US" altLang="en-US" sz="24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E.g.,  </a:t>
            </a:r>
            <a:r>
              <a:rPr lang="en-US" altLang="en-US" sz="2400" b="1" dirty="0" err="1">
                <a:solidFill>
                  <a:srgbClr val="EA157A"/>
                </a:solidFill>
                <a:latin typeface="Courier"/>
                <a:ea typeface="Courier" charset="0"/>
                <a:cs typeface="Courier" charset="0"/>
                <a:sym typeface="Courier" charset="0"/>
              </a:rPr>
              <a:t>lb</a:t>
            </a:r>
            <a:r>
              <a:rPr lang="en-US" altLang="en-US" sz="2400" b="1" dirty="0">
                <a:solidFill>
                  <a:srgbClr val="EA157A"/>
                </a:solidFill>
                <a:latin typeface="Courier"/>
                <a:ea typeface="Courier" charset="0"/>
                <a:cs typeface="Courier" charset="0"/>
                <a:sym typeface="Courier" charset="0"/>
              </a:rPr>
              <a:t> x10,3(x11)</a:t>
            </a:r>
            <a:endParaRPr lang="en-US" altLang="en-US" sz="2400" b="1" dirty="0">
              <a:latin typeface="Courier"/>
              <a:sym typeface="Lucida Grande" charset="0"/>
            </a:endParaRPr>
          </a:p>
          <a:p>
            <a:pPr lvl="1">
              <a:lnSpc>
                <a:spcPct val="80000"/>
              </a:lnSpc>
              <a:buSzPct val="94000"/>
            </a:pP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contents of memory location with address = sum of “3” + contents of register x1</a:t>
            </a:r>
            <a:r>
              <a:rPr lang="en-US" altLang="en-US" sz="2000" dirty="0">
                <a:latin typeface="+mj-lt"/>
                <a:ea typeface="Courier" charset="0"/>
                <a:cs typeface="Courier" charset="0"/>
                <a:sym typeface="Courier" charset="0"/>
              </a:rPr>
              <a:t>1</a:t>
            </a: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 is copied to the </a:t>
            </a:r>
            <a:r>
              <a:rPr lang="en-US" altLang="en-US" sz="2000" u="sng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low byte position</a:t>
            </a: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 of register </a:t>
            </a:r>
            <a:r>
              <a:rPr lang="en-US" altLang="en-US" sz="2000" dirty="0">
                <a:solidFill>
                  <a:srgbClr val="0926B7"/>
                </a:solidFill>
                <a:latin typeface="+mj-lt"/>
                <a:ea typeface="Lucida Grande" charset="0"/>
                <a:cs typeface="Lucida Grande" charset="0"/>
                <a:sym typeface="Lucida Grande" charset="0"/>
              </a:rPr>
              <a:t>x1</a:t>
            </a:r>
            <a:r>
              <a:rPr lang="en-US" altLang="en-US" sz="2000" dirty="0">
                <a:solidFill>
                  <a:srgbClr val="0926B7"/>
                </a:solidFill>
                <a:latin typeface="+mj-lt"/>
                <a:ea typeface="Courier" charset="0"/>
                <a:cs typeface="Courier" charset="0"/>
                <a:sym typeface="Courier" charset="0"/>
              </a:rPr>
              <a:t>0</a:t>
            </a:r>
            <a:r>
              <a:rPr lang="en-US" altLang="en-US" sz="2000" dirty="0">
                <a:latin typeface="+mj-lt"/>
                <a:ea typeface="Lucida Grande" charset="0"/>
                <a:cs typeface="Lucida Grande" charset="0"/>
                <a:sym typeface="Lucida Grande" charset="0"/>
              </a:rPr>
              <a:t>.</a:t>
            </a:r>
            <a:endParaRPr lang="en-US" altLang="en-US" sz="2000" dirty="0">
              <a:latin typeface="+mj-lt"/>
              <a:sym typeface="Lucida Grande" charset="0"/>
            </a:endParaRP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874752" y="4777100"/>
            <a:ext cx="942975" cy="845196"/>
            <a:chOff x="0" y="0"/>
            <a:chExt cx="1056" cy="1262"/>
          </a:xfrm>
        </p:grpSpPr>
        <p:sp>
          <p:nvSpPr>
            <p:cNvPr id="9" name="Rectangle 1"/>
            <p:cNvSpPr>
              <a:spLocks/>
            </p:cNvSpPr>
            <p:nvPr/>
          </p:nvSpPr>
          <p:spPr bwMode="auto">
            <a:xfrm>
              <a:off x="345" y="0"/>
              <a:ext cx="72" cy="256"/>
            </a:xfrm>
            <a:prstGeom prst="rect">
              <a:avLst/>
            </a:prstGeom>
            <a:noFill/>
            <a:ln w="9525" cap="flat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/>
            <a:lstStyle/>
            <a:p>
              <a:endParaRPr lang="en-US" sz="1013"/>
            </a:p>
          </p:txBody>
        </p:sp>
        <p:sp>
          <p:nvSpPr>
            <p:cNvPr id="10" name="Rectangle 2"/>
            <p:cNvSpPr>
              <a:spLocks/>
            </p:cNvSpPr>
            <p:nvPr/>
          </p:nvSpPr>
          <p:spPr bwMode="auto">
            <a:xfrm>
              <a:off x="0" y="267"/>
              <a:ext cx="1056" cy="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21431" tIns="21431" rIns="21431" bIns="21431">
              <a:spAutoFit/>
            </a:bodyPr>
            <a:lstStyle>
              <a:lvl1pPr algn="l">
                <a:defRPr sz="1200">
                  <a:solidFill>
                    <a:schemeClr val="tx1"/>
                  </a:solidFill>
                  <a:latin typeface="Gill Sans" charset="0"/>
                </a:defRPr>
              </a:lvl1pPr>
              <a:lvl2pPr algn="l">
                <a:defRPr sz="1200">
                  <a:solidFill>
                    <a:schemeClr val="tx1"/>
                  </a:solidFill>
                  <a:latin typeface="Gill Sans" charset="0"/>
                </a:defRPr>
              </a:lvl2pPr>
              <a:lvl3pPr algn="l">
                <a:defRPr sz="1200">
                  <a:solidFill>
                    <a:schemeClr val="tx1"/>
                  </a:solidFill>
                  <a:latin typeface="Gill Sans" charset="0"/>
                </a:defRPr>
              </a:lvl3pPr>
              <a:lvl4pPr algn="l">
                <a:defRPr sz="1200">
                  <a:solidFill>
                    <a:schemeClr val="tx1"/>
                  </a:solidFill>
                  <a:latin typeface="Gill Sans" charset="0"/>
                </a:defRPr>
              </a:lvl4pPr>
              <a:lvl5pPr algn="l">
                <a:defRPr sz="1200">
                  <a:solidFill>
                    <a:schemeClr val="tx1"/>
                  </a:solidFill>
                  <a:latin typeface="Gill Sans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9pPr>
            </a:lstStyle>
            <a:p>
              <a:pPr>
                <a:spcBef>
                  <a:spcPts val="1259"/>
                </a:spcBef>
              </a:pPr>
              <a:r>
                <a:rPr lang="en-US" altLang="en-US" sz="2025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byte</a:t>
              </a:r>
              <a:br>
                <a:rPr lang="en-US" altLang="en-US" sz="2025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</a:br>
              <a:r>
                <a:rPr lang="en-US" altLang="en-US" sz="2025" b="1"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loaded</a:t>
              </a:r>
            </a:p>
          </p:txBody>
        </p:sp>
      </p:grpSp>
      <p:sp>
        <p:nvSpPr>
          <p:cNvPr id="11" name="Rectangle 4"/>
          <p:cNvSpPr>
            <a:spLocks/>
          </p:cNvSpPr>
          <p:nvPr/>
        </p:nvSpPr>
        <p:spPr bwMode="auto">
          <a:xfrm>
            <a:off x="6419337" y="4699412"/>
            <a:ext cx="1445816" cy="35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21431" tIns="21431" rIns="21431" bIns="21431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Gill Sans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r>
              <a:rPr lang="en-US" altLang="en-US" sz="2025" b="1">
                <a:solidFill>
                  <a:srgbClr val="A40800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 zzz zzzz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419337" y="4699412"/>
            <a:ext cx="199118" cy="354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21431" tIns="21431" rIns="21431" bIns="21431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Gill Sans" charset="0"/>
              </a:defRPr>
            </a:lvl1pPr>
            <a:lvl2pPr algn="l">
              <a:defRPr sz="1200">
                <a:solidFill>
                  <a:schemeClr val="tx1"/>
                </a:solidFill>
                <a:latin typeface="Gill Sans" charset="0"/>
              </a:defRPr>
            </a:lvl2pPr>
            <a:lvl3pPr algn="l">
              <a:defRPr sz="1200">
                <a:solidFill>
                  <a:schemeClr val="tx1"/>
                </a:solidFill>
                <a:latin typeface="Gill Sans" charset="0"/>
              </a:defRPr>
            </a:lvl3pPr>
            <a:lvl4pPr algn="l">
              <a:defRPr sz="1200">
                <a:solidFill>
                  <a:schemeClr val="tx1"/>
                </a:solidFill>
                <a:latin typeface="Gill Sans" charset="0"/>
              </a:defRPr>
            </a:lvl4pPr>
            <a:lvl5pPr algn="l">
              <a:defRPr sz="1200">
                <a:solidFill>
                  <a:schemeClr val="tx1"/>
                </a:solidFill>
                <a:latin typeface="Gill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Gill Sans" charset="0"/>
              </a:defRPr>
            </a:lvl9pPr>
          </a:lstStyle>
          <a:p>
            <a:r>
              <a:rPr lang="en-US" altLang="en-US" sz="2025" b="1">
                <a:solidFill>
                  <a:srgbClr val="3F691E"/>
                </a:solidFill>
                <a:latin typeface="Courier" charset="0"/>
                <a:ea typeface="Courier" charset="0"/>
                <a:cs typeface="Courier" charset="0"/>
                <a:sym typeface="Courier" charset="0"/>
              </a:rPr>
              <a:t>x</a:t>
            </a:r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5806376" y="5007488"/>
            <a:ext cx="1071566" cy="774872"/>
            <a:chOff x="-516" y="88"/>
            <a:chExt cx="1199" cy="1157"/>
          </a:xfrm>
        </p:grpSpPr>
        <p:sp>
          <p:nvSpPr>
            <p:cNvPr id="17" name="Line 14"/>
            <p:cNvSpPr>
              <a:spLocks noChangeShapeType="1"/>
            </p:cNvSpPr>
            <p:nvPr/>
          </p:nvSpPr>
          <p:spPr bwMode="auto">
            <a:xfrm rot="10800000" flipH="1">
              <a:off x="271" y="88"/>
              <a:ext cx="0" cy="640"/>
            </a:xfrm>
            <a:prstGeom prst="line">
              <a:avLst/>
            </a:prstGeom>
            <a:noFill/>
            <a:ln w="63500" cap="flat">
              <a:solidFill>
                <a:srgbClr val="2B4714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sz="1013"/>
            </a:p>
          </p:txBody>
        </p:sp>
        <p:sp>
          <p:nvSpPr>
            <p:cNvPr id="18" name="Rectangle 15"/>
            <p:cNvSpPr>
              <a:spLocks/>
            </p:cNvSpPr>
            <p:nvPr/>
          </p:nvSpPr>
          <p:spPr bwMode="auto">
            <a:xfrm>
              <a:off x="-516" y="715"/>
              <a:ext cx="1199" cy="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21431" tIns="21431" rIns="21431" bIns="21431">
              <a:spAutoFit/>
            </a:bodyPr>
            <a:lstStyle>
              <a:lvl1pPr algn="l">
                <a:defRPr sz="1200">
                  <a:solidFill>
                    <a:schemeClr val="tx1"/>
                  </a:solidFill>
                  <a:latin typeface="Gill Sans" charset="0"/>
                </a:defRPr>
              </a:lvl1pPr>
              <a:lvl2pPr algn="l">
                <a:defRPr sz="1200">
                  <a:solidFill>
                    <a:schemeClr val="tx1"/>
                  </a:solidFill>
                  <a:latin typeface="Gill Sans" charset="0"/>
                </a:defRPr>
              </a:lvl2pPr>
              <a:lvl3pPr algn="l">
                <a:defRPr sz="1200">
                  <a:solidFill>
                    <a:schemeClr val="tx1"/>
                  </a:solidFill>
                  <a:latin typeface="Gill Sans" charset="0"/>
                </a:defRPr>
              </a:lvl3pPr>
              <a:lvl4pPr algn="l">
                <a:defRPr sz="1200">
                  <a:solidFill>
                    <a:schemeClr val="tx1"/>
                  </a:solidFill>
                  <a:latin typeface="Gill Sans" charset="0"/>
                </a:defRPr>
              </a:lvl4pPr>
              <a:lvl5pPr algn="l">
                <a:defRPr sz="1200">
                  <a:solidFill>
                    <a:schemeClr val="tx1"/>
                  </a:solidFill>
                  <a:latin typeface="Gill Sans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9pPr>
            </a:lstStyle>
            <a:p>
              <a:pPr>
                <a:spcBef>
                  <a:spcPts val="1259"/>
                </a:spcBef>
              </a:pPr>
              <a:r>
                <a:rPr lang="en-US" altLang="en-US" sz="2025" b="1" dirty="0">
                  <a:solidFill>
                    <a:srgbClr val="408000"/>
                  </a:solidFill>
                  <a:latin typeface="Lucida Grande" charset="0"/>
                  <a:ea typeface="Lucida Grande" charset="0"/>
                  <a:cs typeface="Lucida Grande" charset="0"/>
                  <a:sym typeface="Lucida Grande" charset="0"/>
                </a:rPr>
                <a:t>This bit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4B410C6-7CF5-5A4A-B81A-5AA17DD635A9}"/>
              </a:ext>
            </a:extLst>
          </p:cNvPr>
          <p:cNvGrpSpPr/>
          <p:nvPr/>
        </p:nvGrpSpPr>
        <p:grpSpPr>
          <a:xfrm>
            <a:off x="1771052" y="4680451"/>
            <a:ext cx="4562561" cy="770394"/>
            <a:chOff x="1771051" y="3823201"/>
            <a:chExt cx="4562561" cy="770394"/>
          </a:xfrm>
        </p:grpSpPr>
        <p:grpSp>
          <p:nvGrpSpPr>
            <p:cNvPr id="13" name="Group 13"/>
            <p:cNvGrpSpPr>
              <a:grpSpLocks/>
            </p:cNvGrpSpPr>
            <p:nvPr/>
          </p:nvGrpSpPr>
          <p:grpSpPr bwMode="auto">
            <a:xfrm>
              <a:off x="2168806" y="4139524"/>
              <a:ext cx="3943350" cy="454071"/>
              <a:chOff x="0" y="120"/>
              <a:chExt cx="4416" cy="678"/>
            </a:xfrm>
          </p:grpSpPr>
          <p:sp>
            <p:nvSpPr>
              <p:cNvPr id="14" name="Rectangle 11"/>
              <p:cNvSpPr>
                <a:spLocks/>
              </p:cNvSpPr>
              <p:nvPr/>
            </p:nvSpPr>
            <p:spPr bwMode="auto">
              <a:xfrm>
                <a:off x="64" y="268"/>
                <a:ext cx="4285" cy="5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cap="flat">
                    <a:solidFill>
                      <a:srgbClr val="000000"/>
                    </a:solidFill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 lIns="21431" tIns="21431" rIns="21431" bIns="21431">
                <a:spAutoFit/>
              </a:bodyPr>
              <a:lstStyle>
                <a:lvl1pPr algn="l">
                  <a:defRPr sz="1200">
                    <a:solidFill>
                      <a:schemeClr val="tx1"/>
                    </a:solidFill>
                    <a:latin typeface="Gill Sans" charset="0"/>
                  </a:defRPr>
                </a:lvl1pPr>
                <a:lvl2pPr algn="l">
                  <a:defRPr sz="1200">
                    <a:solidFill>
                      <a:schemeClr val="tx1"/>
                    </a:solidFill>
                    <a:latin typeface="Gill Sans" charset="0"/>
                  </a:defRPr>
                </a:lvl2pPr>
                <a:lvl3pPr algn="l">
                  <a:defRPr sz="1200">
                    <a:solidFill>
                      <a:schemeClr val="tx1"/>
                    </a:solidFill>
                    <a:latin typeface="Gill Sans" charset="0"/>
                  </a:defRPr>
                </a:lvl3pPr>
                <a:lvl4pPr algn="l">
                  <a:defRPr sz="1200">
                    <a:solidFill>
                      <a:schemeClr val="tx1"/>
                    </a:solidFill>
                    <a:latin typeface="Gill Sans" charset="0"/>
                  </a:defRPr>
                </a:lvl4pPr>
                <a:lvl5pPr algn="l">
                  <a:defRPr sz="1200">
                    <a:solidFill>
                      <a:schemeClr val="tx1"/>
                    </a:solidFill>
                    <a:latin typeface="Gill Sans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Gill Sans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Gill Sans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Gill Sans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Gill Sans" charset="0"/>
                  </a:defRPr>
                </a:lvl9pPr>
              </a:lstStyle>
              <a:p>
                <a:pPr>
                  <a:spcBef>
                    <a:spcPts val="1259"/>
                  </a:spcBef>
                </a:pPr>
                <a:r>
                  <a:rPr lang="en-US" altLang="en-US" sz="2025" b="1" dirty="0">
                    <a:solidFill>
                      <a:srgbClr val="408000"/>
                    </a:solidFill>
                    <a:latin typeface="Lucida Grande" charset="0"/>
                    <a:ea typeface="Lucida Grande" charset="0"/>
                    <a:cs typeface="Lucida Grande" charset="0"/>
                    <a:sym typeface="Lucida Grande" charset="0"/>
                  </a:rPr>
                  <a:t>…is copied to “sign-extend”</a:t>
                </a:r>
              </a:p>
            </p:txBody>
          </p:sp>
          <p:sp>
            <p:nvSpPr>
              <p:cNvPr id="15" name="AutoShape 12"/>
              <p:cNvSpPr>
                <a:spLocks/>
              </p:cNvSpPr>
              <p:nvPr/>
            </p:nvSpPr>
            <p:spPr bwMode="auto">
              <a:xfrm>
                <a:off x="0" y="120"/>
                <a:ext cx="4416" cy="206"/>
              </a:xfrm>
              <a:prstGeom prst="leftArrow">
                <a:avLst>
                  <a:gd name="adj1" fmla="val 50000"/>
                  <a:gd name="adj2" fmla="val 401942"/>
                </a:avLst>
              </a:prstGeom>
              <a:solidFill>
                <a:schemeClr val="accent1"/>
              </a:solidFill>
              <a:ln w="9525" cap="flat">
                <a:solidFill>
                  <a:srgbClr val="7FD13B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 sz="1013"/>
              </a:p>
            </p:txBody>
          </p:sp>
        </p:grpSp>
        <p:sp>
          <p:nvSpPr>
            <p:cNvPr id="19" name="Rectangle 17"/>
            <p:cNvSpPr>
              <a:spLocks/>
            </p:cNvSpPr>
            <p:nvPr/>
          </p:nvSpPr>
          <p:spPr bwMode="auto">
            <a:xfrm>
              <a:off x="1771051" y="3823201"/>
              <a:ext cx="4562561" cy="354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cap="flat">
                  <a:solidFill>
                    <a:srgbClr val="000000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lIns="21431" tIns="21431" rIns="21431" bIns="21431">
              <a:spAutoFit/>
            </a:bodyPr>
            <a:lstStyle>
              <a:lvl1pPr algn="l">
                <a:defRPr sz="1200">
                  <a:solidFill>
                    <a:schemeClr val="tx1"/>
                  </a:solidFill>
                  <a:latin typeface="Gill Sans" charset="0"/>
                </a:defRPr>
              </a:lvl1pPr>
              <a:lvl2pPr algn="l">
                <a:defRPr sz="1200">
                  <a:solidFill>
                    <a:schemeClr val="tx1"/>
                  </a:solidFill>
                  <a:latin typeface="Gill Sans" charset="0"/>
                </a:defRPr>
              </a:lvl2pPr>
              <a:lvl3pPr algn="l">
                <a:defRPr sz="1200">
                  <a:solidFill>
                    <a:schemeClr val="tx1"/>
                  </a:solidFill>
                  <a:latin typeface="Gill Sans" charset="0"/>
                </a:defRPr>
              </a:lvl3pPr>
              <a:lvl4pPr algn="l">
                <a:defRPr sz="1200">
                  <a:solidFill>
                    <a:schemeClr val="tx1"/>
                  </a:solidFill>
                  <a:latin typeface="Gill Sans" charset="0"/>
                </a:defRPr>
              </a:lvl4pPr>
              <a:lvl5pPr algn="l">
                <a:defRPr sz="1200">
                  <a:solidFill>
                    <a:schemeClr val="tx1"/>
                  </a:solidFill>
                  <a:latin typeface="Gill Sans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Gill Sans" charset="0"/>
                </a:defRPr>
              </a:lvl9pPr>
            </a:lstStyle>
            <a:p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r>
                <a:rPr lang="en-US" altLang="en-US" sz="2025" b="1" dirty="0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 </a:t>
              </a:r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r>
                <a:rPr lang="en-US" altLang="en-US" sz="2025" b="1" dirty="0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 </a:t>
              </a:r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r>
                <a:rPr lang="en-US" altLang="en-US" sz="2025" b="1" dirty="0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 </a:t>
              </a:r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r>
                <a:rPr lang="en-US" altLang="en-US" sz="2025" b="1" dirty="0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 </a:t>
              </a:r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r>
                <a:rPr lang="en-US" altLang="en-US" sz="2025" b="1" dirty="0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 </a:t>
              </a:r>
              <a:r>
                <a:rPr lang="en-US" altLang="en-US" sz="2025" b="1" dirty="0" err="1">
                  <a:solidFill>
                    <a:srgbClr val="676767"/>
                  </a:solidFill>
                  <a:latin typeface="Courier" charset="0"/>
                  <a:ea typeface="Courier" charset="0"/>
                  <a:cs typeface="Courier" charset="0"/>
                  <a:sym typeface="Courier" charset="0"/>
                </a:rPr>
                <a:t>xxxx</a:t>
              </a:r>
              <a:endParaRPr lang="en-US" altLang="en-US" sz="2025" b="1" dirty="0">
                <a:solidFill>
                  <a:srgbClr val="676767"/>
                </a:solidFill>
                <a:latin typeface="Courier" charset="0"/>
                <a:ea typeface="Courier" charset="0"/>
                <a:cs typeface="Courier" charset="0"/>
                <a:sym typeface="Courier" charset="0"/>
              </a:endParaRPr>
            </a:p>
          </p:txBody>
        </p:sp>
      </p:grpSp>
      <p:sp>
        <p:nvSpPr>
          <p:cNvPr id="20" name="AutoShape 18"/>
          <p:cNvSpPr>
            <a:spLocks/>
          </p:cNvSpPr>
          <p:nvPr/>
        </p:nvSpPr>
        <p:spPr bwMode="auto">
          <a:xfrm>
            <a:off x="6333613" y="4739597"/>
            <a:ext cx="1635919" cy="251817"/>
          </a:xfrm>
          <a:prstGeom prst="roundRect">
            <a:avLst>
              <a:gd name="adj" fmla="val 20833"/>
            </a:avLst>
          </a:prstGeom>
          <a:noFill/>
          <a:ln w="25400" cap="flat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sz="1013"/>
          </a:p>
        </p:txBody>
      </p:sp>
      <p:sp>
        <p:nvSpPr>
          <p:cNvPr id="2" name="TextBox 1"/>
          <p:cNvSpPr txBox="1"/>
          <p:nvPr/>
        </p:nvSpPr>
        <p:spPr>
          <a:xfrm flipH="1">
            <a:off x="721006" y="4720196"/>
            <a:ext cx="793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926B7"/>
                </a:solidFill>
              </a:rPr>
              <a:t>x10: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93538" y="6014925"/>
            <a:ext cx="6050741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RISC-V also has “unsigned byte” loads (</a:t>
            </a:r>
            <a:r>
              <a:rPr lang="en-US" sz="2000" b="1" dirty="0" err="1">
                <a:solidFill>
                  <a:srgbClr val="EA157A"/>
                </a:solidFill>
                <a:latin typeface="Courier"/>
                <a:ea typeface="Courier" charset="0"/>
                <a:cs typeface="Courier" charset="0"/>
              </a:rPr>
              <a:t>lbu</a:t>
            </a:r>
            <a:r>
              <a:rPr lang="en-US" sz="2000" dirty="0"/>
              <a:t>) which </a:t>
            </a:r>
            <a:r>
              <a:rPr lang="en-US" sz="2000" u="sng" dirty="0"/>
              <a:t>zero extends</a:t>
            </a:r>
            <a:r>
              <a:rPr lang="en-US" sz="2000" dirty="0"/>
              <a:t> to fill register.  Why no unsigned store byte </a:t>
            </a:r>
            <a:r>
              <a:rPr lang="en-US" sz="2000" b="1" dirty="0" err="1">
                <a:solidFill>
                  <a:srgbClr val="EA157A"/>
                </a:solidFill>
                <a:latin typeface="Courier"/>
                <a:ea typeface="Courier" charset="0"/>
                <a:cs typeface="Courier" charset="0"/>
              </a:rPr>
              <a:t>sbu</a:t>
            </a:r>
            <a:r>
              <a:rPr lang="en-US" sz="2000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AB42A9-300D-374D-84EA-1464AD0DFA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2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Encoding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With N binary digits, how many “things” can you represent?</a:t>
                </a:r>
              </a:p>
              <a:p>
                <a:pPr lvl="1"/>
                <a:r>
                  <a:rPr lang="en-US" dirty="0"/>
                  <a:t>Need N binary digits to represent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things, where 2</a:t>
                </a:r>
                <a:r>
                  <a:rPr lang="en-US" baseline="30000" dirty="0"/>
                  <a:t>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:pPr lvl="1"/>
                <a:r>
                  <a:rPr lang="en-US" u="sng" dirty="0"/>
                  <a:t>Example</a:t>
                </a:r>
                <a:r>
                  <a:rPr lang="en-US" dirty="0"/>
                  <a:t>:  5 binary digits for alphabet because 2</a:t>
                </a:r>
                <a:r>
                  <a:rPr lang="en-US" baseline="30000" dirty="0"/>
                  <a:t>5</a:t>
                </a:r>
                <a:r>
                  <a:rPr lang="en-US" dirty="0"/>
                  <a:t> = 32 &gt; 26</a:t>
                </a:r>
              </a:p>
              <a:p>
                <a:endParaRPr lang="en-US" dirty="0"/>
              </a:p>
              <a:p>
                <a:r>
                  <a:rPr lang="en-US" dirty="0"/>
                  <a:t>A binary digit is known as a </a:t>
                </a:r>
                <a:r>
                  <a:rPr lang="en-US" dirty="0">
                    <a:solidFill>
                      <a:srgbClr val="FF0000"/>
                    </a:solidFill>
                  </a:rPr>
                  <a:t>bit</a:t>
                </a:r>
              </a:p>
              <a:p>
                <a:r>
                  <a:rPr lang="en-US" dirty="0"/>
                  <a:t>A group of 4 bits (1 hex digit) is called a </a:t>
                </a:r>
                <a:r>
                  <a:rPr lang="en-US" dirty="0">
                    <a:solidFill>
                      <a:srgbClr val="FF0000"/>
                    </a:solidFill>
                  </a:rPr>
                  <a:t>nibble</a:t>
                </a:r>
              </a:p>
              <a:p>
                <a:r>
                  <a:rPr lang="en-US" dirty="0"/>
                  <a:t>A group of 8 bits (2 hex digits) is called a </a:t>
                </a:r>
                <a:r>
                  <a:rPr lang="en-US" dirty="0">
                    <a:solidFill>
                      <a:srgbClr val="FF0000"/>
                    </a:solidFill>
                  </a:rPr>
                  <a:t>byte</a:t>
                </a:r>
              </a:p>
              <a:p>
                <a:pPr lvl="1"/>
                <a:r>
                  <a:rPr lang="en-US" dirty="0"/>
                  <a:t>1 bit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2 things, 1 nibble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16 things, 1 byte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256 things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AC9EA-ADE4-436F-AE9B-41FB0EC88C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Addresses and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i="1" dirty="0">
                <a:solidFill>
                  <a:srgbClr val="4B2A85"/>
                </a:solidFill>
              </a:rPr>
              <a:t>address</a:t>
            </a:r>
            <a:r>
              <a:rPr lang="en-US" dirty="0">
                <a:solidFill>
                  <a:srgbClr val="4B2A85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location in memory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i="1" dirty="0">
                <a:solidFill>
                  <a:srgbClr val="CC0000"/>
                </a:solidFill>
              </a:rPr>
              <a:t>pointer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data object that holds an address</a:t>
            </a:r>
          </a:p>
          <a:p>
            <a:pPr lvl="1"/>
            <a:r>
              <a:rPr lang="en-US" dirty="0"/>
              <a:t>Address can point to </a:t>
            </a:r>
            <a:r>
              <a:rPr lang="en-US" i="1" dirty="0"/>
              <a:t>any</a:t>
            </a:r>
            <a:r>
              <a:rPr lang="en-US" dirty="0"/>
              <a:t> data</a:t>
            </a:r>
          </a:p>
          <a:p>
            <a:r>
              <a:rPr lang="en-US" dirty="0">
                <a:solidFill>
                  <a:srgbClr val="000000"/>
                </a:solidFill>
              </a:rPr>
              <a:t>Pointer stored at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4B2A85"/>
                </a:solidFill>
              </a:rPr>
              <a:t>0x48</a:t>
            </a:r>
            <a:r>
              <a:rPr lang="en-US" dirty="0"/>
              <a:t> points to </a:t>
            </a:r>
            <a:br>
              <a:rPr lang="en-US" dirty="0"/>
            </a:br>
            <a:r>
              <a:rPr lang="en-US" dirty="0"/>
              <a:t>address </a:t>
            </a:r>
            <a:r>
              <a:rPr lang="en-US" dirty="0">
                <a:solidFill>
                  <a:srgbClr val="4B2A85"/>
                </a:solidFill>
              </a:rPr>
              <a:t>0x38</a:t>
            </a:r>
          </a:p>
          <a:p>
            <a:pPr lvl="1"/>
            <a:r>
              <a:rPr lang="en-US" dirty="0"/>
              <a:t>Pointer to a pointer!</a:t>
            </a:r>
          </a:p>
          <a:p>
            <a:r>
              <a:rPr lang="en-US" dirty="0"/>
              <a:t>Is the data stored</a:t>
            </a:r>
            <a:br>
              <a:rPr lang="en-US" dirty="0"/>
            </a:br>
            <a:r>
              <a:rPr lang="en-US" dirty="0"/>
              <a:t>at </a:t>
            </a:r>
            <a:r>
              <a:rPr lang="en-US" dirty="0">
                <a:solidFill>
                  <a:srgbClr val="4B2A85"/>
                </a:solidFill>
              </a:rPr>
              <a:t>0x08</a:t>
            </a:r>
            <a:r>
              <a:rPr lang="en-US" dirty="0"/>
              <a:t> a pointer?</a:t>
            </a:r>
          </a:p>
          <a:p>
            <a:pPr lvl="1"/>
            <a:r>
              <a:rPr lang="en-US" dirty="0"/>
              <a:t>Could be, depending</a:t>
            </a:r>
            <a:br>
              <a:rPr lang="en-US" dirty="0"/>
            </a:br>
            <a:r>
              <a:rPr lang="en-US" dirty="0"/>
              <a:t>on how you use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80" name="Group 79"/>
          <p:cNvGrpSpPr/>
          <p:nvPr/>
        </p:nvGrpSpPr>
        <p:grpSpPr>
          <a:xfrm>
            <a:off x="4206240" y="2905470"/>
            <a:ext cx="4841540" cy="3209330"/>
            <a:chOff x="4206240" y="2905470"/>
            <a:chExt cx="4841540" cy="3209330"/>
          </a:xfrm>
        </p:grpSpPr>
        <p:sp>
          <p:nvSpPr>
            <p:cNvPr id="16" name="Rectangle 1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206240" y="5724870"/>
              <a:ext cx="4023360" cy="3048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20" name="Rectangle 14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8263591" y="2905470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0x00</a:t>
              </a:r>
            </a:p>
          </p:txBody>
        </p:sp>
        <p:sp>
          <p:nvSpPr>
            <p:cNvPr id="21" name="Rectangle 1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8263591" y="32147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0x08</a:t>
              </a:r>
            </a:p>
          </p:txBody>
        </p:sp>
        <p:sp>
          <p:nvSpPr>
            <p:cNvPr id="22" name="Rectangle 16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8263591" y="35195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0x10</a:t>
              </a:r>
            </a:p>
          </p:txBody>
        </p:sp>
        <p:sp>
          <p:nvSpPr>
            <p:cNvPr id="23" name="Rectangle 17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8263591" y="38243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0x18</a:t>
              </a:r>
            </a:p>
          </p:txBody>
        </p:sp>
        <p:sp>
          <p:nvSpPr>
            <p:cNvPr id="24" name="Rectangle 18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8263591" y="41291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0x20</a:t>
              </a:r>
            </a:p>
          </p:txBody>
        </p:sp>
        <p:sp>
          <p:nvSpPr>
            <p:cNvPr id="25" name="Rectangle 19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8263591" y="44339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0x28</a:t>
              </a:r>
            </a:p>
          </p:txBody>
        </p:sp>
        <p:sp>
          <p:nvSpPr>
            <p:cNvPr id="26" name="Rectangle 20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8263591" y="47387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0x30</a:t>
              </a:r>
            </a:p>
          </p:txBody>
        </p:sp>
        <p:sp>
          <p:nvSpPr>
            <p:cNvPr id="27" name="Rectangle 21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8263591" y="50435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0x38</a:t>
              </a:r>
            </a:p>
          </p:txBody>
        </p:sp>
        <p:sp>
          <p:nvSpPr>
            <p:cNvPr id="28" name="Rectangle 2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8263591" y="53483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0x40</a:t>
              </a:r>
            </a:p>
          </p:txBody>
        </p:sp>
        <p:sp>
          <p:nvSpPr>
            <p:cNvPr id="29" name="Rectangle 2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8263591" y="5653135"/>
              <a:ext cx="784189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b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0x48</a:t>
              </a:r>
            </a:p>
          </p:txBody>
        </p:sp>
        <p:cxnSp>
          <p:nvCxnSpPr>
            <p:cNvPr id="34" name="Straight Connector 33"/>
            <p:cNvCxnSpPr/>
            <p:nvPr>
              <p:custDataLst>
                <p:tags r:id="rId39"/>
              </p:custDataLst>
            </p:nvPr>
          </p:nvCxnSpPr>
          <p:spPr bwMode="auto">
            <a:xfrm>
              <a:off x="470916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>
              <p:custDataLst>
                <p:tags r:id="rId40"/>
              </p:custDataLst>
            </p:nvPr>
          </p:nvCxnSpPr>
          <p:spPr bwMode="auto">
            <a:xfrm>
              <a:off x="521208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>
              <p:custDataLst>
                <p:tags r:id="rId41"/>
              </p:custDataLst>
            </p:nvPr>
          </p:nvCxnSpPr>
          <p:spPr bwMode="auto">
            <a:xfrm>
              <a:off x="571500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>
              <p:custDataLst>
                <p:tags r:id="rId42"/>
              </p:custDataLst>
            </p:nvPr>
          </p:nvCxnSpPr>
          <p:spPr bwMode="auto">
            <a:xfrm>
              <a:off x="772668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>
              <p:custDataLst>
                <p:tags r:id="rId43"/>
              </p:custDataLst>
            </p:nvPr>
          </p:nvCxnSpPr>
          <p:spPr bwMode="auto">
            <a:xfrm>
              <a:off x="621792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>
              <p:custDataLst>
                <p:tags r:id="rId44"/>
              </p:custDataLst>
            </p:nvPr>
          </p:nvCxnSpPr>
          <p:spPr bwMode="auto">
            <a:xfrm>
              <a:off x="672084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>
              <p:custDataLst>
                <p:tags r:id="rId45"/>
              </p:custDataLst>
            </p:nvPr>
          </p:nvCxnSpPr>
          <p:spPr bwMode="auto">
            <a:xfrm>
              <a:off x="7223760" y="2980944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9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4206240" y="51152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7" name="Rectangle 2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206240" y="29816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8" name="Rectangle 3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206240" y="32864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9" name="Rectangle 4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206240" y="35912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0" name="Rectangle 5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4206240" y="38960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4206240" y="42008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206240" y="45056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4206240" y="48104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4206240" y="5420070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>
                <a:latin typeface="Roboto Regular" charset="0"/>
                <a:cs typeface="Roboto Regular" charset="0"/>
              </a:endParaRPr>
            </a:p>
          </p:txBody>
        </p:sp>
      </p:grpSp>
      <p:sp>
        <p:nvSpPr>
          <p:cNvPr id="59" name="U-Turn Arrow 58"/>
          <p:cNvSpPr/>
          <p:nvPr>
            <p:custDataLst>
              <p:tags r:id="rId1"/>
            </p:custDataLst>
          </p:nvPr>
        </p:nvSpPr>
        <p:spPr bwMode="auto">
          <a:xfrm rot="16200000">
            <a:off x="3129885" y="4114800"/>
            <a:ext cx="1828800" cy="327950"/>
          </a:xfrm>
          <a:prstGeom prst="uturnArrow">
            <a:avLst>
              <a:gd name="adj1" fmla="val 0"/>
              <a:gd name="adj2" fmla="val 17247"/>
              <a:gd name="adj3" fmla="val 42041"/>
              <a:gd name="adj4" fmla="val 43750"/>
              <a:gd name="adj5" fmla="val 100000"/>
            </a:avLst>
          </a:prstGeom>
          <a:solidFill>
            <a:srgbClr val="FF0000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 Regular" charset="0"/>
            </a:endParaRPr>
          </a:p>
        </p:txBody>
      </p:sp>
      <p:sp>
        <p:nvSpPr>
          <p:cNvPr id="60" name="U-Turn Arrow 59"/>
          <p:cNvSpPr/>
          <p:nvPr>
            <p:custDataLst>
              <p:tags r:id="rId2"/>
            </p:custDataLst>
          </p:nvPr>
        </p:nvSpPr>
        <p:spPr bwMode="auto">
          <a:xfrm rot="16200000">
            <a:off x="3739896" y="5365138"/>
            <a:ext cx="614066" cy="327949"/>
          </a:xfrm>
          <a:prstGeom prst="uturnArrow">
            <a:avLst>
              <a:gd name="adj1" fmla="val 0"/>
              <a:gd name="adj2" fmla="val 17247"/>
              <a:gd name="adj3" fmla="val 42041"/>
              <a:gd name="adj4" fmla="val 43750"/>
              <a:gd name="adj5" fmla="val 100000"/>
            </a:avLst>
          </a:prstGeom>
          <a:solidFill>
            <a:srgbClr val="FF0000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 Regular" charset="0"/>
            </a:endParaRPr>
          </a:p>
        </p:txBody>
      </p:sp>
      <p:sp>
        <p:nvSpPr>
          <p:cNvPr id="61" name="TextBox 60"/>
          <p:cNvSpPr txBox="1"/>
          <p:nvPr>
            <p:custDataLst>
              <p:tags r:id="rId3"/>
            </p:custDataLst>
          </p:nvPr>
        </p:nvSpPr>
        <p:spPr>
          <a:xfrm>
            <a:off x="8263591" y="2707451"/>
            <a:ext cx="8684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4206240" y="3250406"/>
            <a:ext cx="4023360" cy="309295"/>
            <a:chOff x="4206240" y="3250406"/>
            <a:chExt cx="4023360" cy="309295"/>
          </a:xfrm>
        </p:grpSpPr>
        <p:sp>
          <p:nvSpPr>
            <p:cNvPr id="42" name="Rectangle 1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2062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2" name="Rectangle 15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70916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3" name="Rectangle 15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212080" y="3257949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4" name="Rectangle 1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71500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5" name="Rectangle 1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6214139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6" name="Rectangle 1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67208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77" name="Rectangle 15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223760" y="3250406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01</a:t>
              </a:r>
            </a:p>
          </p:txBody>
        </p:sp>
        <p:sp>
          <p:nvSpPr>
            <p:cNvPr id="78" name="Rectangle 15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72668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F8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206240" y="5084064"/>
            <a:ext cx="4023360" cy="309295"/>
            <a:chOff x="4206240" y="3250406"/>
            <a:chExt cx="4023360" cy="309295"/>
          </a:xfrm>
        </p:grpSpPr>
        <p:sp>
          <p:nvSpPr>
            <p:cNvPr id="82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2062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3" name="Rectangle 1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70916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4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212080" y="3257949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5" name="Rectangle 1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71500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6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214139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7" name="Rectangle 1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7208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8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7223760" y="3250406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9" name="Rectangle 1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72668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08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206240" y="5687568"/>
            <a:ext cx="4023360" cy="309295"/>
            <a:chOff x="4206240" y="3250406"/>
            <a:chExt cx="4023360" cy="309295"/>
          </a:xfrm>
        </p:grpSpPr>
        <p:sp>
          <p:nvSpPr>
            <p:cNvPr id="91" name="Rectangle 1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2062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2" name="Rectangle 15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70916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3" name="Rectangle 1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212080" y="3257949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4" name="Rectangle 1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71500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5" name="Rectangle 1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6214139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6" name="Rectangle 15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72084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7" name="Rectangle 15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7223760" y="3250406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8" name="Rectangle 1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726680" y="3255264"/>
              <a:ext cx="5029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38</a:t>
              </a:r>
            </a:p>
          </p:txBody>
        </p:sp>
      </p:grpSp>
      <p:sp>
        <p:nvSpPr>
          <p:cNvPr id="64" name="Rounded Rectangle 63"/>
          <p:cNvSpPr/>
          <p:nvPr/>
        </p:nvSpPr>
        <p:spPr bwMode="auto">
          <a:xfrm>
            <a:off x="6487460" y="334638"/>
            <a:ext cx="2560320" cy="771525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64-bit example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(pointers are 64-bits wide)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15610" y="1056441"/>
            <a:ext cx="256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big-endian</a:t>
            </a:r>
          </a:p>
        </p:txBody>
      </p:sp>
    </p:spTree>
    <p:extLst>
      <p:ext uri="{BB962C8B-B14F-4D97-AF65-F5344CB8AC3E}">
        <p14:creationId xmlns:p14="http://schemas.microsoft.com/office/powerpoint/2010/main" val="60916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8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Data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Sizes of data types (in bytes)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>
            <p:custDataLst>
              <p:tags r:id="rId3"/>
            </p:custDataLst>
          </p:nvPr>
        </p:nvSpPr>
        <p:spPr>
          <a:xfrm>
            <a:off x="132608" y="6405375"/>
            <a:ext cx="51637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To use “</a:t>
            </a:r>
            <a:r>
              <a:rPr lang="en-US" sz="1600" b="0" dirty="0" err="1"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bool</a:t>
            </a:r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” in C, you must </a:t>
            </a:r>
            <a:r>
              <a:rPr lang="en-US" sz="1600" b="0" dirty="0"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#include &lt;</a:t>
            </a:r>
            <a:r>
              <a:rPr lang="en-US" sz="1600" b="0" dirty="0" err="1"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stdbool.h</a:t>
            </a:r>
            <a:r>
              <a:rPr lang="en-US" sz="1600" b="0" dirty="0"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&gt;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97280" y="1920240"/>
          <a:ext cx="7178040" cy="389128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dirty="0">
                          <a:solidFill>
                            <a:schemeClr val="bg1"/>
                          </a:solidFill>
                          <a:latin typeface="Roboto Regular" charset="0"/>
                          <a:ea typeface="Roboto Regular" charset="0"/>
                          <a:cs typeface="Roboto Regular" charset="0"/>
                        </a:rPr>
                        <a:t>Java Data Type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dirty="0">
                          <a:solidFill>
                            <a:schemeClr val="bg1"/>
                          </a:solidFill>
                          <a:latin typeface="Roboto Regular" charset="0"/>
                          <a:ea typeface="Roboto Regular" charset="0"/>
                          <a:cs typeface="Roboto Regular" charset="0"/>
                        </a:rPr>
                        <a:t>C Data Type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solidFill>
                            <a:schemeClr val="bg1"/>
                          </a:solidFill>
                          <a:latin typeface="Roboto Regular" charset="0"/>
                          <a:ea typeface="Roboto Regular" charset="0"/>
                          <a:cs typeface="Roboto Regular" charset="0"/>
                        </a:rPr>
                        <a:t>32-bit (old)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solidFill>
                            <a:schemeClr val="bg1"/>
                          </a:solidFill>
                          <a:latin typeface="Roboto Regular" charset="0"/>
                          <a:ea typeface="Roboto Regular" charset="0"/>
                          <a:cs typeface="Roboto Regular" charset="0"/>
                        </a:rPr>
                        <a:t>x86-64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boolean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bool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byte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char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char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short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short </a:t>
                      </a:r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float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float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long </a:t>
                      </a:r>
                      <a:r>
                        <a:rPr lang="en-US" sz="1800" b="0" i="0" dirty="0" err="1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double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double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endParaRPr lang="en-US" sz="1800" b="0" i="0" dirty="0">
                        <a:latin typeface="Courier New" panose="02070309020205020404" pitchFamily="49" charset="0"/>
                        <a:ea typeface="Anonymous Pro" panose="020606090302020005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long double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16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(reference)</a:t>
                      </a: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pointer *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97280" y="5491480"/>
          <a:ext cx="7178040" cy="320040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(reference)</a:t>
                      </a:r>
                    </a:p>
                  </a:txBody>
                  <a:tcPr marT="0" marB="0"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pointer *</a:t>
                      </a:r>
                    </a:p>
                  </a:txBody>
                  <a:tcPr marT="0" marB="0"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 marT="0" marB="0"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ea typeface="Anonymous Pro" panose="020606090302020005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 marT="0" marB="0"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ounded Rectangular Callout 3"/>
          <p:cNvSpPr/>
          <p:nvPr>
            <p:custDataLst>
              <p:tags r:id="rId4"/>
            </p:custDataLst>
          </p:nvPr>
        </p:nvSpPr>
        <p:spPr bwMode="auto">
          <a:xfrm>
            <a:off x="5334000" y="6059430"/>
            <a:ext cx="3200400" cy="380870"/>
          </a:xfrm>
          <a:prstGeom prst="wedgeRoundRectCallout">
            <a:avLst>
              <a:gd name="adj1" fmla="val 16852"/>
              <a:gd name="adj2" fmla="val -136607"/>
              <a:gd name="adj3" fmla="val 1666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ln w="0"/>
                <a:solidFill>
                  <a:schemeClr val="tx1"/>
                </a:solidFill>
                <a:latin typeface="Roboto Regular" charset="0"/>
                <a:cs typeface="Roboto Regular" charset="0"/>
              </a:rPr>
              <a:t>a</a:t>
            </a:r>
            <a:r>
              <a:rPr kumimoji="0" lang="en-US" sz="2000" b="0" u="none" strike="noStrike" normalizeH="0" baseline="0" dirty="0">
                <a:ln w="0"/>
                <a:solidFill>
                  <a:schemeClr val="tx1"/>
                </a:solidFill>
                <a:latin typeface="Roboto Regular" charset="0"/>
                <a:cs typeface="Roboto Regular" charset="0"/>
              </a:rPr>
              <a:t>ddress size = word size</a:t>
            </a:r>
          </a:p>
        </p:txBody>
      </p:sp>
    </p:spTree>
    <p:extLst>
      <p:ext uri="{BB962C8B-B14F-4D97-AF65-F5344CB8AC3E}">
        <p14:creationId xmlns:p14="http://schemas.microsoft.com/office/powerpoint/2010/main" val="33339863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>
            <p:custDataLst>
              <p:tags r:id="rId1"/>
            </p:custDataLst>
          </p:nvPr>
        </p:nvSpPr>
        <p:spPr bwMode="auto">
          <a:xfrm>
            <a:off x="228600" y="4617720"/>
            <a:ext cx="3291840" cy="164592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b="0" i="0" dirty="0">
                <a:latin typeface="Calibri" panose="020F0502020204030204" pitchFamily="34" charset="0"/>
                <a:cs typeface="Calibri" panose="020F0502020204030204" pitchFamily="34" charset="0"/>
              </a:rPr>
              <a:t>array indexing = address arithmetic</a:t>
            </a:r>
            <a:endParaRPr lang="en-US" sz="1800" b="0" i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400" b="0" i="0" dirty="0">
                <a:latin typeface="Calibri" panose="020F0502020204030204" pitchFamily="34" charset="0"/>
                <a:cs typeface="Calibri" panose="020F0502020204030204" pitchFamily="34" charset="0"/>
              </a:rPr>
              <a:t>(both scaled by the size of the type)</a:t>
            </a:r>
            <a:endParaRPr lang="en-US" sz="1800" b="0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1371600" algn="l"/>
              </a:tabLst>
            </a:pPr>
            <a:r>
              <a:rPr lang="en-US" sz="2000" dirty="0"/>
              <a:t>Declaration: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[6];</a:t>
            </a:r>
          </a:p>
          <a:p>
            <a:pPr marL="0" indent="0">
              <a:spcBef>
                <a:spcPts val="1200"/>
              </a:spcBef>
              <a:buNone/>
              <a:tabLst>
                <a:tab pos="1371600" algn="l"/>
              </a:tabLst>
            </a:pPr>
            <a:r>
              <a:rPr lang="en-US" sz="2000" dirty="0"/>
              <a:t>Indexing:	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[0] = 0x015f;</a:t>
            </a:r>
            <a:br>
              <a:rPr lang="en-US" sz="2000" dirty="0"/>
            </a:br>
            <a:r>
              <a:rPr lang="en-US" sz="2000" dirty="0"/>
              <a:t>	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[5] = 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pPr marL="0" indent="0">
              <a:spcBef>
                <a:spcPts val="1200"/>
              </a:spcBef>
              <a:buNone/>
              <a:tabLst>
                <a:tab pos="1371600" algn="l"/>
              </a:tabLst>
            </a:pPr>
            <a:r>
              <a:rPr lang="en-US" sz="2000" dirty="0"/>
              <a:t>No bounds	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[6] = 0xBAD;</a:t>
            </a:r>
            <a:br>
              <a:rPr lang="en-US" sz="2000" dirty="0"/>
            </a:br>
            <a:r>
              <a:rPr lang="en-US" sz="2000" dirty="0"/>
              <a:t>checking:	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[-1] = 0xBAD;</a:t>
            </a:r>
          </a:p>
          <a:p>
            <a:pPr marL="0" indent="0">
              <a:spcBef>
                <a:spcPts val="1200"/>
              </a:spcBef>
              <a:buNone/>
              <a:tabLst>
                <a:tab pos="1371600" algn="l"/>
              </a:tabLst>
            </a:pPr>
            <a:r>
              <a:rPr lang="en-US" sz="2000" dirty="0">
                <a:cs typeface="Calibri" panose="020F0502020204030204" pitchFamily="34" charset="0"/>
              </a:rPr>
              <a:t>Pointers:	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&amp;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*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0xA;</a:t>
            </a:r>
          </a:p>
          <a:p>
            <a:pPr marL="0" indent="0">
              <a:buNone/>
              <a:tabLst>
                <a:tab pos="1371600" algn="l"/>
              </a:tabLst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1800"/>
              </a:spcBef>
              <a:buNone/>
              <a:tabLst>
                <a:tab pos="1028700" algn="l"/>
              </a:tabLs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[1] = 0xB;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*(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+1) = 0xB;</a:t>
            </a:r>
          </a:p>
          <a:p>
            <a:pPr marL="0" indent="0">
              <a:spcBef>
                <a:spcPts val="600"/>
              </a:spcBef>
              <a:buNone/>
              <a:tabLst>
                <a:tab pos="1028700" algn="l"/>
              </a:tabLs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+ 2;</a:t>
            </a:r>
          </a:p>
          <a:p>
            <a:pPr marL="0" indent="0">
              <a:spcBef>
                <a:spcPts val="1800"/>
              </a:spcBef>
              <a:buNone/>
              <a:tabLst>
                <a:tab pos="1028700" algn="l"/>
              </a:tabLst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*</a:t>
            </a:r>
            <a:r>
              <a:rPr lang="en-US" sz="2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>
                <a:solidFill>
                  <a:srgbClr val="BD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[1] + 1;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80258-DC00-4EB7-9E0E-1FD39B8D824A}" type="slidenum">
              <a:rPr lang="en-US" smtClean="0"/>
              <a:t>5</a:t>
            </a:fld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4297680" y="3227832"/>
            <a:ext cx="4023360" cy="3054096"/>
            <a:chOff x="4846320" y="3227832"/>
            <a:chExt cx="4023360" cy="3054096"/>
          </a:xfrm>
        </p:grpSpPr>
        <p:cxnSp>
          <p:nvCxnSpPr>
            <p:cNvPr id="32" name="Straight Connector 31"/>
            <p:cNvCxnSpPr/>
            <p:nvPr>
              <p:custDataLst>
                <p:tags r:id="rId69"/>
              </p:custDataLst>
            </p:nvPr>
          </p:nvCxnSpPr>
          <p:spPr bwMode="auto">
            <a:xfrm>
              <a:off x="534924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>
              <p:custDataLst>
                <p:tags r:id="rId70"/>
              </p:custDataLst>
            </p:nvPr>
          </p:nvCxnSpPr>
          <p:spPr bwMode="auto">
            <a:xfrm>
              <a:off x="585216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>
              <p:custDataLst>
                <p:tags r:id="rId71"/>
              </p:custDataLst>
            </p:nvPr>
          </p:nvCxnSpPr>
          <p:spPr bwMode="auto">
            <a:xfrm>
              <a:off x="635508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>
              <p:custDataLst>
                <p:tags r:id="rId72"/>
              </p:custDataLst>
            </p:nvPr>
          </p:nvCxnSpPr>
          <p:spPr bwMode="auto">
            <a:xfrm>
              <a:off x="685800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>
              <p:custDataLst>
                <p:tags r:id="rId73"/>
              </p:custDataLst>
            </p:nvPr>
          </p:nvCxnSpPr>
          <p:spPr bwMode="auto">
            <a:xfrm>
              <a:off x="736092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>
              <p:custDataLst>
                <p:tags r:id="rId74"/>
              </p:custDataLst>
            </p:nvPr>
          </p:nvCxnSpPr>
          <p:spPr bwMode="auto">
            <a:xfrm>
              <a:off x="786384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>
              <p:custDataLst>
                <p:tags r:id="rId75"/>
              </p:custDataLst>
            </p:nvPr>
          </p:nvCxnSpPr>
          <p:spPr bwMode="auto">
            <a:xfrm>
              <a:off x="8366760" y="3227832"/>
              <a:ext cx="0" cy="3054096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" name="Rectangle 2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4846320" y="32310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4846320" y="35358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4846320" y="38406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4846320" y="41454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4846320" y="44502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4846320" y="47550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4846320" y="50598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4846320" y="53646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4846320" y="56694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4846320" y="5974252"/>
              <a:ext cx="402336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i="0" dirty="0">
                <a:latin typeface="Roboto Regular" charset="0"/>
                <a:cs typeface="Roboto Regular" charset="0"/>
              </a:endParaRPr>
            </a:p>
          </p:txBody>
        </p:sp>
      </p:grpSp>
      <p:grpSp>
        <p:nvGrpSpPr>
          <p:cNvPr id="18" name="Group 17"/>
          <p:cNvGrpSpPr/>
          <p:nvPr>
            <p:custDataLst>
              <p:tags r:id="rId2"/>
            </p:custDataLst>
          </p:nvPr>
        </p:nvGrpSpPr>
        <p:grpSpPr>
          <a:xfrm>
            <a:off x="8321040" y="3227832"/>
            <a:ext cx="731520" cy="3044952"/>
            <a:chOff x="7048919" y="2905470"/>
            <a:chExt cx="731520" cy="3044952"/>
          </a:xfrm>
        </p:grpSpPr>
        <p:sp>
          <p:nvSpPr>
            <p:cNvPr id="19" name="Rectangle 1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7048919" y="2905470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0x00</a:t>
              </a:r>
            </a:p>
          </p:txBody>
        </p:sp>
        <p:sp>
          <p:nvSpPr>
            <p:cNvPr id="20" name="Rectangle 1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7048919" y="3214735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0x08</a:t>
              </a:r>
            </a:p>
          </p:txBody>
        </p:sp>
        <p:sp>
          <p:nvSpPr>
            <p:cNvPr id="21" name="Rectangle 16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7048919" y="3519535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0x10</a:t>
              </a:r>
            </a:p>
          </p:txBody>
        </p:sp>
        <p:sp>
          <p:nvSpPr>
            <p:cNvPr id="22" name="Rectangle 17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7048919" y="3819870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0x18</a:t>
              </a:r>
            </a:p>
          </p:txBody>
        </p:sp>
        <p:sp>
          <p:nvSpPr>
            <p:cNvPr id="23" name="Rectangle 1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7048919" y="4121622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0x20</a:t>
              </a:r>
            </a:p>
          </p:txBody>
        </p:sp>
        <p:sp>
          <p:nvSpPr>
            <p:cNvPr id="24" name="Rectangle 1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7048919" y="4433935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0x28</a:t>
              </a:r>
            </a:p>
          </p:txBody>
        </p:sp>
        <p:sp>
          <p:nvSpPr>
            <p:cNvPr id="25" name="Rectangle 20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7048919" y="4734270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0x30</a:t>
              </a:r>
            </a:p>
          </p:txBody>
        </p:sp>
        <p:sp>
          <p:nvSpPr>
            <p:cNvPr id="26" name="Rectangle 21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7048919" y="5043535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0x38</a:t>
              </a:r>
            </a:p>
          </p:txBody>
        </p:sp>
        <p:sp>
          <p:nvSpPr>
            <p:cNvPr id="27" name="Rectangle 22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7048919" y="5348335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0x40</a:t>
              </a:r>
            </a:p>
          </p:txBody>
        </p:sp>
        <p:sp>
          <p:nvSpPr>
            <p:cNvPr id="28" name="Rectangle 23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7048919" y="5648670"/>
              <a:ext cx="731520" cy="3017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1800" b="0" i="0" dirty="0">
                  <a:solidFill>
                    <a:srgbClr val="4B2A85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0x48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3566160" y="3840480"/>
            <a:ext cx="731520" cy="905256"/>
            <a:chOff x="3566160" y="3840480"/>
            <a:chExt cx="731520" cy="905256"/>
          </a:xfrm>
        </p:grpSpPr>
        <p:sp>
          <p:nvSpPr>
            <p:cNvPr id="33" name="TextBox 32"/>
            <p:cNvSpPr txBox="1"/>
            <p:nvPr>
              <p:custDataLst>
                <p:tags r:id="rId56"/>
              </p:custDataLst>
            </p:nvPr>
          </p:nvSpPr>
          <p:spPr>
            <a:xfrm>
              <a:off x="3566160" y="3840480"/>
              <a:ext cx="731520" cy="301752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r>
                <a:rPr lang="en-US" sz="1800" b="0" i="0" dirty="0">
                  <a:solidFill>
                    <a:srgbClr val="CC0000"/>
                  </a:solidFill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a</a:t>
              </a:r>
              <a:r>
                <a:rPr lang="en-US" sz="1800" b="0" i="0" dirty="0"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[0]</a:t>
              </a:r>
            </a:p>
          </p:txBody>
        </p:sp>
        <p:sp>
          <p:nvSpPr>
            <p:cNvPr id="34" name="TextBox 33"/>
            <p:cNvSpPr txBox="1"/>
            <p:nvPr>
              <p:custDataLst>
                <p:tags r:id="rId57"/>
              </p:custDataLst>
            </p:nvPr>
          </p:nvSpPr>
          <p:spPr>
            <a:xfrm>
              <a:off x="3566160" y="4142232"/>
              <a:ext cx="731520" cy="301752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r>
                <a:rPr lang="en-US" sz="1800" b="0" i="0" dirty="0">
                  <a:solidFill>
                    <a:srgbClr val="CC0000"/>
                  </a:solidFill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a</a:t>
              </a:r>
              <a:r>
                <a:rPr lang="en-US" sz="1800" b="0" i="0" dirty="0"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[2]</a:t>
              </a:r>
            </a:p>
          </p:txBody>
        </p:sp>
        <p:sp>
          <p:nvSpPr>
            <p:cNvPr id="35" name="TextBox 34"/>
            <p:cNvSpPr txBox="1"/>
            <p:nvPr>
              <p:custDataLst>
                <p:tags r:id="rId58"/>
              </p:custDataLst>
            </p:nvPr>
          </p:nvSpPr>
          <p:spPr>
            <a:xfrm>
              <a:off x="3566160" y="4443984"/>
              <a:ext cx="731520" cy="301752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r>
                <a:rPr lang="en-US" sz="1800" b="0" i="0" dirty="0">
                  <a:solidFill>
                    <a:srgbClr val="CC0000"/>
                  </a:solidFill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a</a:t>
              </a:r>
              <a:r>
                <a:rPr lang="en-US" sz="1800" b="0" i="0" dirty="0">
                  <a:latin typeface="Courier New" panose="02070309020205020404" pitchFamily="49" charset="0"/>
                  <a:ea typeface="Anonymous Pro" panose="02060609030202000504" pitchFamily="49" charset="0"/>
                  <a:cs typeface="Courier New" panose="02070309020205020404" pitchFamily="49" charset="0"/>
                </a:rPr>
                <a:t>[4]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297680" y="3840480"/>
            <a:ext cx="4037220" cy="914406"/>
            <a:chOff x="4724399" y="3840646"/>
            <a:chExt cx="4037220" cy="914406"/>
          </a:xfrm>
        </p:grpSpPr>
        <p:sp>
          <p:nvSpPr>
            <p:cNvPr id="36" name="Rectangle 35"/>
            <p:cNvSpPr/>
            <p:nvPr>
              <p:custDataLst>
                <p:tags r:id="rId52"/>
              </p:custDataLst>
            </p:nvPr>
          </p:nvSpPr>
          <p:spPr bwMode="auto">
            <a:xfrm>
              <a:off x="4724399" y="3840646"/>
              <a:ext cx="4023360" cy="914399"/>
            </a:xfrm>
            <a:prstGeom prst="rect">
              <a:avLst/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Roboto Regular" charset="0"/>
              </a:endParaRPr>
            </a:p>
          </p:txBody>
        </p:sp>
        <p:cxnSp>
          <p:nvCxnSpPr>
            <p:cNvPr id="37" name="Straight Connector 36"/>
            <p:cNvCxnSpPr/>
            <p:nvPr>
              <p:custDataLst>
                <p:tags r:id="rId53"/>
              </p:custDataLst>
            </p:nvPr>
          </p:nvCxnSpPr>
          <p:spPr bwMode="auto">
            <a:xfrm>
              <a:off x="6739234" y="3840652"/>
              <a:ext cx="0" cy="914400"/>
            </a:xfrm>
            <a:prstGeom prst="line">
              <a:avLst/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>
              <p:custDataLst>
                <p:tags r:id="rId54"/>
              </p:custDataLst>
            </p:nvPr>
          </p:nvCxnSpPr>
          <p:spPr bwMode="auto">
            <a:xfrm>
              <a:off x="4724399" y="4145442"/>
              <a:ext cx="4023360" cy="0"/>
            </a:xfrm>
            <a:prstGeom prst="line">
              <a:avLst/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>
              <p:custDataLst>
                <p:tags r:id="rId55"/>
              </p:custDataLst>
            </p:nvPr>
          </p:nvCxnSpPr>
          <p:spPr bwMode="auto">
            <a:xfrm>
              <a:off x="4738259" y="4443317"/>
              <a:ext cx="4023360" cy="0"/>
            </a:xfrm>
            <a:prstGeom prst="line">
              <a:avLst/>
            </a:prstGeom>
            <a:noFill/>
            <a:ln w="381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>
            <p:custDataLst>
              <p:tags r:id="rId3"/>
            </p:custDataLst>
          </p:nvPr>
        </p:nvGrpSpPr>
        <p:grpSpPr>
          <a:xfrm>
            <a:off x="4297680" y="2852928"/>
            <a:ext cx="4023360" cy="365760"/>
            <a:chOff x="4788212" y="2698925"/>
            <a:chExt cx="4023360" cy="365760"/>
          </a:xfrm>
        </p:grpSpPr>
        <p:sp>
          <p:nvSpPr>
            <p:cNvPr id="41" name="Rectangle 14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679989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0x4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0xC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14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730281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0x5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0xD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14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780573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0x6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0xE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14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830865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0x7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0xF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14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478821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0x0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0x8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14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529113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0x1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0x9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14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579405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0x2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0xA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Rectangle 14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6296972" y="2698925"/>
              <a:ext cx="502920" cy="3657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anchor="ctr" anchorCtr="0">
              <a:no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0x3</a:t>
              </a:r>
            </a:p>
            <a:p>
              <a:pPr algn="ctr">
                <a:lnSpc>
                  <a:spcPct val="80000"/>
                </a:lnSpc>
              </a:pP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0xB</a:t>
              </a:r>
              <a:endParaRPr lang="en-US" sz="1400" b="0" i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46724" y="3762756"/>
            <a:ext cx="1265924" cy="457200"/>
            <a:chOff x="502920" y="3487861"/>
            <a:chExt cx="1265924" cy="457200"/>
          </a:xfrm>
        </p:grpSpPr>
        <p:sp>
          <p:nvSpPr>
            <p:cNvPr id="72" name="Left Brace 71"/>
            <p:cNvSpPr/>
            <p:nvPr/>
          </p:nvSpPr>
          <p:spPr bwMode="auto">
            <a:xfrm>
              <a:off x="1631684" y="3487861"/>
              <a:ext cx="137160" cy="457200"/>
            </a:xfrm>
            <a:prstGeom prst="leftBrace">
              <a:avLst/>
            </a:prstGeom>
            <a:noFill/>
            <a:ln w="2540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74" name="TextBox 73"/>
            <p:cNvSpPr txBox="1"/>
            <p:nvPr>
              <p:custDataLst>
                <p:tags r:id="rId43"/>
              </p:custDataLst>
            </p:nvPr>
          </p:nvSpPr>
          <p:spPr>
            <a:xfrm>
              <a:off x="502920" y="3520440"/>
              <a:ext cx="1173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i="0" dirty="0">
                  <a:solidFill>
                    <a:schemeClr val="bg1">
                      <a:lumMod val="6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equivalent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96932" y="5288173"/>
            <a:ext cx="1265924" cy="457200"/>
            <a:chOff x="502920" y="3487861"/>
            <a:chExt cx="1265924" cy="457200"/>
          </a:xfrm>
        </p:grpSpPr>
        <p:sp>
          <p:nvSpPr>
            <p:cNvPr id="77" name="Left Brace 76"/>
            <p:cNvSpPr/>
            <p:nvPr/>
          </p:nvSpPr>
          <p:spPr bwMode="auto">
            <a:xfrm>
              <a:off x="1631684" y="3487861"/>
              <a:ext cx="137160" cy="457200"/>
            </a:xfrm>
            <a:prstGeom prst="leftBrace">
              <a:avLst/>
            </a:prstGeom>
            <a:noFill/>
            <a:ln w="2540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78" name="TextBox 77"/>
            <p:cNvSpPr txBox="1"/>
            <p:nvPr>
              <p:custDataLst>
                <p:tags r:id="rId42"/>
              </p:custDataLst>
            </p:nvPr>
          </p:nvSpPr>
          <p:spPr>
            <a:xfrm>
              <a:off x="502920" y="3520440"/>
              <a:ext cx="11730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i="0" dirty="0">
                  <a:solidFill>
                    <a:schemeClr val="bg1">
                      <a:lumMod val="6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equivalent</a:t>
              </a: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297680" y="3840480"/>
            <a:ext cx="2011680" cy="301752"/>
            <a:chOff x="4347475" y="3755239"/>
            <a:chExt cx="2011680" cy="400110"/>
          </a:xfrm>
          <a:noFill/>
        </p:grpSpPr>
        <p:sp>
          <p:nvSpPr>
            <p:cNvPr id="79" name="Rectangle 15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0" name="Rectangle 1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1" name="Rectangle 1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2" name="Rectangle 1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0A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309360" y="4443984"/>
            <a:ext cx="2011680" cy="301752"/>
            <a:chOff x="4347475" y="3755239"/>
            <a:chExt cx="2011680" cy="400110"/>
          </a:xfrm>
        </p:grpSpPr>
        <p:sp>
          <p:nvSpPr>
            <p:cNvPr id="84" name="Rectangle 15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5" name="Rectangle 15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86" name="Rectangle 15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01</a:t>
              </a:r>
            </a:p>
          </p:txBody>
        </p:sp>
        <p:sp>
          <p:nvSpPr>
            <p:cNvPr id="87" name="Rectangle 15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5F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309360" y="3538728"/>
            <a:ext cx="2011680" cy="301752"/>
            <a:chOff x="4347475" y="3755239"/>
            <a:chExt cx="2011680" cy="400110"/>
          </a:xfrm>
        </p:grpSpPr>
        <p:sp>
          <p:nvSpPr>
            <p:cNvPr id="89" name="Rectangle 15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0" name="Rectangle 15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1" name="Rectangle 15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0B</a:t>
              </a:r>
            </a:p>
          </p:txBody>
        </p:sp>
        <p:sp>
          <p:nvSpPr>
            <p:cNvPr id="92" name="Rectangle 1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AD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4297680" y="4754880"/>
            <a:ext cx="2011680" cy="301752"/>
            <a:chOff x="4347475" y="3755239"/>
            <a:chExt cx="2011680" cy="400110"/>
          </a:xfrm>
        </p:grpSpPr>
        <p:sp>
          <p:nvSpPr>
            <p:cNvPr id="94" name="Rectangle 15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5" name="Rectangle 15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96" name="Rectangle 1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0B</a:t>
              </a:r>
            </a:p>
          </p:txBody>
        </p:sp>
        <p:sp>
          <p:nvSpPr>
            <p:cNvPr id="97" name="Rectangle 15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AD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297680" y="5669280"/>
            <a:ext cx="2011680" cy="301757"/>
            <a:chOff x="4347475" y="3755233"/>
            <a:chExt cx="2011680" cy="400116"/>
          </a:xfrm>
        </p:grpSpPr>
        <p:sp>
          <p:nvSpPr>
            <p:cNvPr id="99" name="Rectangle 15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0" name="Rectangle 1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1" name="Rectangle 1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850395" y="3755233"/>
              <a:ext cx="502920" cy="40010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2" name="Rectangle 1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18</a:t>
              </a: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309360" y="5669280"/>
            <a:ext cx="2011680" cy="301752"/>
            <a:chOff x="4347475" y="3755239"/>
            <a:chExt cx="2011680" cy="400110"/>
          </a:xfrm>
        </p:grpSpPr>
        <p:sp>
          <p:nvSpPr>
            <p:cNvPr id="104" name="Rectangle 15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5" name="Rectangle 1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6" name="Rectangle 1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07" name="Rectangle 15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  <a:endParaRPr lang="en-US" sz="20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6309360" y="3840480"/>
            <a:ext cx="2011680" cy="301752"/>
            <a:chOff x="4347475" y="3755239"/>
            <a:chExt cx="2011680" cy="400110"/>
          </a:xfrm>
        </p:grpSpPr>
        <p:sp>
          <p:nvSpPr>
            <p:cNvPr id="109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10" name="Rectangle 1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11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12" name="Rectangle 15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0B</a:t>
              </a:r>
              <a:endParaRPr lang="en-US" sz="20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3" name="Rectangle 112"/>
          <p:cNvSpPr/>
          <p:nvPr>
            <p:custDataLst>
              <p:tags r:id="rId4"/>
            </p:custDataLst>
          </p:nvPr>
        </p:nvSpPr>
        <p:spPr bwMode="auto">
          <a:xfrm>
            <a:off x="4297680" y="5669280"/>
            <a:ext cx="4023360" cy="30480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Roboto Regular" charset="0"/>
            </a:endParaRPr>
          </a:p>
        </p:txBody>
      </p:sp>
      <p:sp>
        <p:nvSpPr>
          <p:cNvPr id="114" name="U-Turn Arrow 113"/>
          <p:cNvSpPr/>
          <p:nvPr>
            <p:custDataLst>
              <p:tags r:id="rId5"/>
            </p:custDataLst>
          </p:nvPr>
        </p:nvSpPr>
        <p:spPr bwMode="auto">
          <a:xfrm rot="16200000">
            <a:off x="3442716" y="4997196"/>
            <a:ext cx="1508760" cy="137160"/>
          </a:xfrm>
          <a:prstGeom prst="uturnArrow">
            <a:avLst>
              <a:gd name="adj1" fmla="val 0"/>
              <a:gd name="adj2" fmla="val 17247"/>
              <a:gd name="adj3" fmla="val 43896"/>
              <a:gd name="adj4" fmla="val 43750"/>
              <a:gd name="adj5" fmla="val 100000"/>
            </a:avLst>
          </a:prstGeom>
          <a:solidFill>
            <a:srgbClr val="0000FF"/>
          </a:solidFill>
          <a:ln w="25400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Roboto Regular" charset="0"/>
            </a:endParaRPr>
          </a:p>
        </p:txBody>
      </p:sp>
      <p:sp>
        <p:nvSpPr>
          <p:cNvPr id="115" name="TextBox 114"/>
          <p:cNvSpPr txBox="1"/>
          <p:nvPr>
            <p:custDataLst>
              <p:tags r:id="rId6"/>
            </p:custDataLst>
          </p:nvPr>
        </p:nvSpPr>
        <p:spPr>
          <a:xfrm>
            <a:off x="3566160" y="5669280"/>
            <a:ext cx="731520" cy="301752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/>
            <a:r>
              <a:rPr lang="en-US" dirty="0">
                <a:solidFill>
                  <a:srgbClr val="0000FF"/>
                </a:solidFill>
                <a:latin typeface="Courier New" panose="02070309020205020404" pitchFamily="49" charset="0"/>
                <a:ea typeface="Anonymous Pro" panose="02060609030202000504" pitchFamily="49" charset="0"/>
                <a:cs typeface="Courier New" panose="02070309020205020404" pitchFamily="49" charset="0"/>
              </a:rPr>
              <a:t>p</a:t>
            </a:r>
            <a:endParaRPr lang="en-US" sz="1800" b="0" i="0" dirty="0">
              <a:solidFill>
                <a:srgbClr val="0000FF"/>
              </a:solidFill>
              <a:latin typeface="Courier New" panose="02070309020205020404" pitchFamily="49" charset="0"/>
              <a:ea typeface="Anonymous Pro" panose="02060609030202000504" pitchFamily="49" charset="0"/>
              <a:cs typeface="Courier New" panose="02070309020205020404" pitchFamily="49" charset="0"/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4297680" y="4142232"/>
            <a:ext cx="2011680" cy="301752"/>
            <a:chOff x="4347475" y="3755239"/>
            <a:chExt cx="2011680" cy="400110"/>
          </a:xfrm>
          <a:noFill/>
        </p:grpSpPr>
        <p:sp>
          <p:nvSpPr>
            <p:cNvPr id="117" name="Rectangle 15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85623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18" name="Rectangle 15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535331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19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85039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00</a:t>
              </a:r>
            </a:p>
          </p:txBody>
        </p:sp>
        <p:sp>
          <p:nvSpPr>
            <p:cNvPr id="120" name="Rectangle 1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347475" y="3755239"/>
              <a:ext cx="502920" cy="400110"/>
            </a:xfrm>
            <a:prstGeom prst="rect">
              <a:avLst/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wrap="none" lIns="0" tIns="0" rIns="0" bIns="0" anchor="ctr" anchorCtr="0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anose="020F0502020204030204" pitchFamily="34" charset="0"/>
                  <a:cs typeface="Calibri" panose="020F0502020204030204" pitchFamily="34" charset="0"/>
                </a:rPr>
                <a:t>0C</a:t>
              </a: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4754880" y="228600"/>
            <a:ext cx="4391378" cy="1660784"/>
            <a:chOff x="4754880" y="228600"/>
            <a:chExt cx="4391378" cy="1660784"/>
          </a:xfrm>
        </p:grpSpPr>
        <p:sp>
          <p:nvSpPr>
            <p:cNvPr id="123" name="TextBox 122"/>
            <p:cNvSpPr txBox="1"/>
            <p:nvPr>
              <p:custDataLst>
                <p:tags r:id="rId7"/>
              </p:custDataLst>
            </p:nvPr>
          </p:nvSpPr>
          <p:spPr>
            <a:xfrm>
              <a:off x="4754880" y="1243053"/>
              <a:ext cx="4389120" cy="646331"/>
            </a:xfrm>
            <a:prstGeom prst="rect">
              <a:avLst/>
            </a:prstGeom>
            <a:solidFill>
              <a:srgbClr val="CED6FF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dirty="0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&amp;</a:t>
              </a:r>
              <a:r>
                <a:rPr lang="en-US" dirty="0">
                  <a:solidFill>
                    <a:srgbClr val="BD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  <a:r>
                <a:rPr lang="en-US" dirty="0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[</a:t>
              </a:r>
              <a:r>
                <a:rPr lang="en-US" dirty="0" err="1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r>
                <a:rPr lang="en-US" dirty="0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]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is the address of </a:t>
              </a:r>
              <a:r>
                <a:rPr lang="en-US" dirty="0">
                  <a:solidFill>
                    <a:srgbClr val="BD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  <a:r>
                <a:rPr lang="en-US" dirty="0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[0]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plus </a:t>
              </a:r>
              <a:r>
                <a:rPr lang="en-US" dirty="0" err="1">
                  <a:solidFill>
                    <a:srgbClr val="00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times the element size in bytes</a:t>
              </a:r>
            </a:p>
          </p:txBody>
        </p:sp>
        <p:sp>
          <p:nvSpPr>
            <p:cNvPr id="124" name="Rectangle 123"/>
            <p:cNvSpPr/>
            <p:nvPr>
              <p:custDataLst>
                <p:tags r:id="rId8"/>
              </p:custDataLst>
            </p:nvPr>
          </p:nvSpPr>
          <p:spPr>
            <a:xfrm>
              <a:off x="4754880" y="228600"/>
              <a:ext cx="4391378" cy="646331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>
              <a:spAutoFit/>
            </a:bodyPr>
            <a:lstStyle/>
            <a:p>
              <a:r>
                <a:rPr lang="en-US" sz="1800" b="0" i="0" dirty="0">
                  <a:latin typeface="Calibri" panose="020F0502020204030204" pitchFamily="34" charset="0"/>
                  <a:cs typeface="Calibri" panose="020F0502020204030204" pitchFamily="34" charset="0"/>
                </a:rPr>
                <a:t>Arrays are adjacent locations in memory storing the same type of data object</a:t>
              </a:r>
            </a:p>
          </p:txBody>
        </p:sp>
        <p:sp>
          <p:nvSpPr>
            <p:cNvPr id="125" name="Rectangle 124"/>
            <p:cNvSpPr/>
            <p:nvPr>
              <p:custDataLst>
                <p:tags r:id="rId9"/>
              </p:custDataLst>
            </p:nvPr>
          </p:nvSpPr>
          <p:spPr>
            <a:xfrm>
              <a:off x="4754880" y="873721"/>
              <a:ext cx="4389501" cy="369332"/>
            </a:xfrm>
            <a:prstGeom prst="rect">
              <a:avLst/>
            </a:prstGeom>
            <a:solidFill>
              <a:srgbClr val="FFDE92"/>
            </a:solidFill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rgbClr val="BD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(array name) returns the array’s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074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 Memory Layout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Program’s </a:t>
            </a:r>
            <a:r>
              <a:rPr lang="en-US" sz="28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address space</a:t>
            </a:r>
            <a: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en-US" sz="2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contains 4 regions:</a:t>
            </a:r>
            <a:endParaRPr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local variables, grows downward</a:t>
            </a:r>
            <a:r>
              <a:rPr lang="en-US" sz="24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space requested via 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malloc()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used with pointers;  resizes dynamically, grows upward</a:t>
            </a:r>
            <a:endParaRPr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Static Data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global and static variables, does not grow or shrink</a:t>
            </a:r>
            <a:endParaRPr/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loaded when program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starts, does not change</a:t>
            </a:r>
            <a:endParaRPr/>
          </a:p>
        </p:txBody>
      </p:sp>
      <p:sp>
        <p:nvSpPr>
          <p:cNvPr id="243" name="Google Shape;243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6" name="Google Shape;246;p32"/>
          <p:cNvGrpSpPr/>
          <p:nvPr/>
        </p:nvGrpSpPr>
        <p:grpSpPr>
          <a:xfrm>
            <a:off x="4754853" y="1417654"/>
            <a:ext cx="3836646" cy="4299737"/>
            <a:chOff x="4480561" y="914400"/>
            <a:chExt cx="3959796" cy="4758452"/>
          </a:xfrm>
        </p:grpSpPr>
        <p:sp>
          <p:nvSpPr>
            <p:cNvPr id="247" name="Google Shape;247;p32" descr="Wide upward diagonal"/>
            <p:cNvSpPr/>
            <p:nvPr/>
          </p:nvSpPr>
          <p:spPr>
            <a:xfrm>
              <a:off x="5994400" y="1549400"/>
              <a:ext cx="2438400" cy="1828800"/>
            </a:xfrm>
            <a:prstGeom prst="rect">
              <a:avLst/>
            </a:prstGeom>
            <a:solidFill>
              <a:srgbClr val="FFFFFF"/>
            </a:solidFill>
            <a:ln w="12700" cap="flat" cmpd="sng">
              <a:solidFill>
                <a:schemeClr val="l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32"/>
            <p:cNvSpPr/>
            <p:nvPr/>
          </p:nvSpPr>
          <p:spPr>
            <a:xfrm>
              <a:off x="5994400" y="1016000"/>
              <a:ext cx="2438400" cy="45720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32"/>
            <p:cNvSpPr/>
            <p:nvPr/>
          </p:nvSpPr>
          <p:spPr>
            <a:xfrm>
              <a:off x="6001957" y="4757357"/>
              <a:ext cx="2438400" cy="838200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32"/>
            <p:cNvSpPr/>
            <p:nvPr/>
          </p:nvSpPr>
          <p:spPr>
            <a:xfrm>
              <a:off x="5994400" y="4064000"/>
              <a:ext cx="2438400" cy="6858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1" name="Google Shape;251;p32"/>
            <p:cNvCxnSpPr/>
            <p:nvPr/>
          </p:nvCxnSpPr>
          <p:spPr>
            <a:xfrm>
              <a:off x="5994400" y="3378200"/>
              <a:ext cx="24384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</p:cxnSp>
        <p:cxnSp>
          <p:nvCxnSpPr>
            <p:cNvPr id="252" name="Google Shape;252;p32"/>
            <p:cNvCxnSpPr/>
            <p:nvPr/>
          </p:nvCxnSpPr>
          <p:spPr>
            <a:xfrm>
              <a:off x="5994400" y="1549400"/>
              <a:ext cx="2438400" cy="0"/>
            </a:xfrm>
            <a:prstGeom prst="straightConnector1">
              <a:avLst/>
            </a:prstGeom>
            <a:noFill/>
            <a:ln w="38100" cap="flat" cmpd="sng">
              <a:solidFill>
                <a:schemeClr val="dk1"/>
              </a:solidFill>
              <a:prstDash val="lgDash"/>
              <a:round/>
              <a:headEnd type="none" w="sm" len="sm"/>
              <a:tailEnd type="none" w="sm" len="sm"/>
            </a:ln>
          </p:spPr>
        </p:cxnSp>
        <p:sp>
          <p:nvSpPr>
            <p:cNvPr id="253" name="Google Shape;253;p32"/>
            <p:cNvSpPr txBox="1"/>
            <p:nvPr/>
          </p:nvSpPr>
          <p:spPr>
            <a:xfrm>
              <a:off x="6737343" y="4820604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code</a:t>
              </a:r>
              <a:endParaRPr/>
            </a:p>
          </p:txBody>
        </p:sp>
        <p:sp>
          <p:nvSpPr>
            <p:cNvPr id="254" name="Google Shape;254;p32"/>
            <p:cNvSpPr txBox="1"/>
            <p:nvPr/>
          </p:nvSpPr>
          <p:spPr>
            <a:xfrm>
              <a:off x="6283324" y="4076691"/>
              <a:ext cx="20520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static data</a:t>
              </a:r>
              <a:endParaRPr/>
            </a:p>
          </p:txBody>
        </p:sp>
        <p:sp>
          <p:nvSpPr>
            <p:cNvPr id="255" name="Google Shape;255;p32"/>
            <p:cNvSpPr txBox="1"/>
            <p:nvPr/>
          </p:nvSpPr>
          <p:spPr>
            <a:xfrm>
              <a:off x="6724649" y="3390906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heap</a:t>
              </a:r>
              <a:endParaRPr/>
            </a:p>
          </p:txBody>
        </p:sp>
        <p:sp>
          <p:nvSpPr>
            <p:cNvPr id="256" name="Google Shape;256;p32"/>
            <p:cNvSpPr txBox="1"/>
            <p:nvPr/>
          </p:nvSpPr>
          <p:spPr>
            <a:xfrm>
              <a:off x="6718302" y="1015989"/>
              <a:ext cx="1161300" cy="58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stack</a:t>
              </a:r>
              <a:endParaRPr/>
            </a:p>
          </p:txBody>
        </p:sp>
        <p:cxnSp>
          <p:nvCxnSpPr>
            <p:cNvPr id="257" name="Google Shape;257;p32"/>
            <p:cNvCxnSpPr/>
            <p:nvPr/>
          </p:nvCxnSpPr>
          <p:spPr>
            <a:xfrm rot="10800000">
              <a:off x="7213600" y="2997200"/>
              <a:ext cx="0" cy="381000"/>
            </a:xfrm>
            <a:prstGeom prst="straightConnector1">
              <a:avLst/>
            </a:prstGeom>
            <a:noFill/>
            <a:ln w="317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258" name="Google Shape;258;p32"/>
            <p:cNvCxnSpPr/>
            <p:nvPr/>
          </p:nvCxnSpPr>
          <p:spPr>
            <a:xfrm>
              <a:off x="7213600" y="1549400"/>
              <a:ext cx="0" cy="381000"/>
            </a:xfrm>
            <a:prstGeom prst="straightConnector1">
              <a:avLst/>
            </a:prstGeom>
            <a:noFill/>
            <a:ln w="3175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sp>
          <p:nvSpPr>
            <p:cNvPr id="259" name="Google Shape;259;p32"/>
            <p:cNvSpPr txBox="1"/>
            <p:nvPr/>
          </p:nvSpPr>
          <p:spPr>
            <a:xfrm>
              <a:off x="4480561" y="914400"/>
              <a:ext cx="146304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~ FFFF FFFF</a:t>
              </a:r>
              <a:r>
                <a:rPr lang="en-US" sz="1800" b="1" i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hex</a:t>
              </a:r>
              <a:endParaRPr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32"/>
            <p:cNvSpPr txBox="1"/>
            <p:nvPr/>
          </p:nvSpPr>
          <p:spPr>
            <a:xfrm>
              <a:off x="5212080" y="5303520"/>
              <a:ext cx="731520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~ 0</a:t>
              </a:r>
              <a:r>
                <a:rPr lang="en-US" sz="1800" b="1" i="1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hex</a:t>
              </a:r>
              <a:endParaRPr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32"/>
          <p:cNvSpPr txBox="1"/>
          <p:nvPr/>
        </p:nvSpPr>
        <p:spPr>
          <a:xfrm>
            <a:off x="6126480" y="5669280"/>
            <a:ext cx="2569357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prevents accesses</a:t>
            </a:r>
            <a:b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between stack and heap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(via virtual memory)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4534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Integers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The hardware (and C) supports two flavors of integers</a:t>
                </a:r>
              </a:p>
              <a:p>
                <a:pPr lvl="1"/>
                <a:r>
                  <a:rPr lang="en-US" i="1" dirty="0">
                    <a:solidFill>
                      <a:srgbClr val="0070C0"/>
                    </a:solidFill>
                  </a:rPr>
                  <a:t>unsigned</a:t>
                </a:r>
                <a:r>
                  <a:rPr lang="en-US" dirty="0">
                    <a:solidFill>
                      <a:srgbClr val="0070C0"/>
                    </a:solidFill>
                  </a:rPr>
                  <a:t> – only the non-negatives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i="1" dirty="0">
                    <a:solidFill>
                      <a:srgbClr val="AB0000"/>
                    </a:solidFill>
                  </a:rPr>
                  <a:t>signed</a:t>
                </a:r>
                <a:r>
                  <a:rPr lang="en-US" dirty="0">
                    <a:solidFill>
                      <a:srgbClr val="AB0000"/>
                    </a:solidFill>
                  </a:rPr>
                  <a:t> – both negatives and non-negatives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Cannot represent all integers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ＭＳ Ｐゴシック" pitchFamily="34" charset="-128"/>
                        <a:cs typeface="ＭＳ Ｐゴシック" pitchFamily="34" charset="-128"/>
                      </a:rPr>
                      <m:t>𝑤</m:t>
                    </m:r>
                  </m:oMath>
                </a14:m>
                <a:r>
                  <a:rPr lang="en-US" dirty="0">
                    <a:ea typeface="ＭＳ Ｐゴシック" pitchFamily="34" charset="-128"/>
                    <a:cs typeface="ＭＳ Ｐゴシック" pitchFamily="34" charset="-128"/>
                  </a:rPr>
                  <a:t> bits</a:t>
                </a:r>
              </a:p>
              <a:p>
                <a:pPr lvl="1"/>
                <a:r>
                  <a:rPr lang="en-US" dirty="0"/>
                  <a:t>Only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p>
                  </m:oMath>
                </a14:m>
                <a:r>
                  <a:rPr lang="en-US" dirty="0"/>
                  <a:t> distinct bit patterns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dirty="0">
                    <a:solidFill>
                      <a:srgbClr val="0070C0"/>
                    </a:solidFill>
                  </a:rPr>
                  <a:t>Unsigned values:	</a:t>
                </a:r>
                <a:r>
                  <a:rPr lang="en-US" sz="1000" dirty="0">
                    <a:solidFill>
                      <a:srgbClr val="0070C0"/>
                    </a:solidFill>
                  </a:rPr>
                  <a:t>                </a:t>
                </a:r>
                <a:r>
                  <a:rPr lang="en-US" dirty="0">
                    <a:solidFill>
                      <a:srgbClr val="0070C0"/>
                    </a:solidFill>
                  </a:rPr>
                  <a:t>0 ...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–1</a:t>
                </a:r>
              </a:p>
              <a:p>
                <a:pPr lvl="1">
                  <a:spcBef>
                    <a:spcPts val="576"/>
                  </a:spcBef>
                </a:pPr>
                <a:r>
                  <a:rPr lang="en-US" dirty="0">
                    <a:solidFill>
                      <a:srgbClr val="AB0000"/>
                    </a:solidFill>
                  </a:rPr>
                  <a:t>Signed values:	  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AB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AB0000"/>
                    </a:solidFill>
                  </a:rPr>
                  <a:t> … 0 …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i="1">
                            <a:solidFill>
                              <a:srgbClr val="AB0000"/>
                            </a:solidFill>
                            <a:latin typeface="Cambria Math" panose="02040503050406030204" pitchFamily="18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AB0000"/>
                    </a:solidFill>
                  </a:rPr>
                  <a:t>–1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b="1" dirty="0"/>
                  <a:t>Example:</a:t>
                </a:r>
                <a:r>
                  <a:rPr lang="en-US" dirty="0"/>
                  <a:t>  8-bit integers (</a:t>
                </a:r>
                <a:r>
                  <a:rPr lang="en-US" i="1" dirty="0"/>
                  <a:t>e.g.</a:t>
                </a:r>
                <a:r>
                  <a:rPr lang="en-US" dirty="0"/>
                  <a:t>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char</a:t>
                </a:r>
                <a:r>
                  <a:rPr lang="en-US" dirty="0"/>
                  <a:t>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303" t="-1018" r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5486400"/>
            <a:ext cx="9144000" cy="826655"/>
            <a:chOff x="0" y="4568305"/>
            <a:chExt cx="9144000" cy="826655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457200" y="4754880"/>
              <a:ext cx="822960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1148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0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4754880"/>
                  <a:ext cx="914400" cy="36576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0" y="4568305"/>
                  <a:ext cx="457200" cy="3657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noAutofit/>
                </a:bodyPr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ea typeface="Roboto" charset="0"/>
                      <a:cs typeface="Calibri" panose="020F0502020204030204" pitchFamily="34" charset="0"/>
                    </a:rPr>
                    <a:t>-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Roboto" charset="0"/>
                          <a:cs typeface="Roboto" charset="0"/>
                        </a:rPr>
                        <m:t>∞</m:t>
                      </m:r>
                    </m:oMath>
                  </a14:m>
                  <a:endParaRPr lang="en-US" dirty="0">
                    <a:latin typeface="Roboto" charset="0"/>
                    <a:ea typeface="Roboto" charset="0"/>
                    <a:cs typeface="Roboto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4568305"/>
                  <a:ext cx="457200" cy="36576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10667" t="-11667" b="-25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Straight Connector 8"/>
            <p:cNvCxnSpPr/>
            <p:nvPr/>
          </p:nvCxnSpPr>
          <p:spPr bwMode="auto">
            <a:xfrm>
              <a:off x="4572000" y="4572000"/>
              <a:ext cx="3657600" cy="0"/>
            </a:xfrm>
            <a:prstGeom prst="line">
              <a:avLst/>
            </a:prstGeom>
            <a:noFill/>
            <a:ln w="476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77724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256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2400" y="4754880"/>
                  <a:ext cx="914400" cy="36576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9436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+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128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3600" y="4754880"/>
                  <a:ext cx="914400" cy="36576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2286000" y="475488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−128</m:t>
                        </m:r>
                      </m:oMath>
                    </m:oMathPara>
                  </a14:m>
                  <a:endParaRPr lang="en-US" dirty="0"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0" y="4754880"/>
                  <a:ext cx="914400" cy="36576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Connector 12"/>
            <p:cNvCxnSpPr/>
            <p:nvPr/>
          </p:nvCxnSpPr>
          <p:spPr bwMode="auto">
            <a:xfrm>
              <a:off x="2743200" y="4663440"/>
              <a:ext cx="3657600" cy="0"/>
            </a:xfrm>
            <a:prstGeom prst="line">
              <a:avLst/>
            </a:prstGeom>
            <a:noFill/>
            <a:ln w="476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77724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72400" y="5029200"/>
                  <a:ext cx="914400" cy="36576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/>
                <p:cNvSpPr/>
                <p:nvPr/>
              </p:nvSpPr>
              <p:spPr>
                <a:xfrm>
                  <a:off x="59436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5" name="Rectangle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36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/>
                <p:cNvSpPr/>
                <p:nvPr/>
              </p:nvSpPr>
              <p:spPr>
                <a:xfrm>
                  <a:off x="2286000" y="5029200"/>
                  <a:ext cx="914400" cy="3657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𝟖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𝟏</m:t>
                            </m:r>
                          </m:sup>
                        </m:sSup>
                      </m:oMath>
                    </m:oMathPara>
                  </a14:m>
                  <a:endParaRPr lang="en-US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6" name="Rectangle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8686800" y="4572000"/>
                  <a:ext cx="457200" cy="36576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noAutofit/>
                </a:bodyPr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ea typeface="Roboto" charset="0"/>
                      <a:cs typeface="Calibri" panose="020F0502020204030204" pitchFamily="34" charset="0"/>
                    </a:rPr>
                    <a:t>+</a:t>
                  </a:r>
                  <a14:m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ea typeface="Roboto" charset="0"/>
                          <a:cs typeface="Roboto" charset="0"/>
                        </a:rPr>
                        <m:t>∞</m:t>
                      </m:r>
                    </m:oMath>
                  </a14:m>
                  <a:endParaRPr lang="en-US" dirty="0">
                    <a:latin typeface="Roboto" charset="0"/>
                    <a:ea typeface="Roboto" charset="0"/>
                    <a:cs typeface="Roboto" charset="0"/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6800" y="4572000"/>
                  <a:ext cx="457200" cy="365760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14667" t="-11667" b="-2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114800" y="5029200"/>
                  <a:ext cx="914400" cy="365760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no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Roboto" charset="0"/>
                            <a:cs typeface="Calibri" panose="020F0502020204030204" pitchFamily="34" charset="0"/>
                          </a:rPr>
                          <m:t>𝟎</m:t>
                        </m:r>
                      </m:oMath>
                    </m:oMathPara>
                  </a14:m>
                  <a:endParaRPr lang="en-US" b="1" dirty="0">
                    <a:solidFill>
                      <a:srgbClr val="0070C0"/>
                    </a:solidFill>
                    <a:latin typeface="Calibri" panose="020F0502020204030204" pitchFamily="34" charset="0"/>
                    <a:ea typeface="Roboto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4800" y="5029200"/>
                  <a:ext cx="914400" cy="365760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3527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Two’s Complement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Let’s fix these problems:</a:t>
                </a:r>
              </a:p>
              <a:p>
                <a:pPr marL="820674" lvl="1" indent="-457200">
                  <a:buSzPct val="100000"/>
                  <a:buFont typeface="+mj-lt"/>
                  <a:buAutoNum type="arabicParenR"/>
                </a:pPr>
                <a:r>
                  <a:rPr lang="en-US" dirty="0"/>
                  <a:t>“Flip” negative encodings so incrementing works </a:t>
                </a:r>
              </a:p>
              <a:p>
                <a:pPr marL="820674" lvl="1" indent="-457200">
                  <a:buSzPct val="100000"/>
                  <a:buFont typeface="+mj-lt"/>
                  <a:buAutoNum type="arabicParenR"/>
                </a:pPr>
                <a:r>
                  <a:rPr lang="en-US" dirty="0"/>
                  <a:t>“Shift” negative numbers to eliminate –0</a:t>
                </a:r>
              </a:p>
              <a:p>
                <a:endParaRPr lang="en-US" dirty="0"/>
              </a:p>
              <a:p>
                <a:r>
                  <a:rPr lang="en-US" dirty="0"/>
                  <a:t>MSB </a:t>
                </a:r>
                <a:r>
                  <a:rPr lang="en-US" i="1" dirty="0"/>
                  <a:t>still</a:t>
                </a:r>
                <a:r>
                  <a:rPr lang="en-US" dirty="0"/>
                  <a:t> indicates sign!</a:t>
                </a:r>
              </a:p>
              <a:p>
                <a:pPr lvl="1"/>
                <a:r>
                  <a:rPr lang="en-US" dirty="0"/>
                  <a:t>This is why we represent one</a:t>
                </a:r>
                <a:br>
                  <a:rPr lang="en-US" dirty="0"/>
                </a:br>
                <a:r>
                  <a:rPr lang="en-US" dirty="0"/>
                  <a:t>more negative than positive</a:t>
                </a:r>
                <a:br>
                  <a:rPr lang="en-US" dirty="0"/>
                </a:br>
                <a:r>
                  <a:rPr lang="en-US" dirty="0"/>
                  <a:t>number (-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1)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7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5" name="Group 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975225" y="2889250"/>
            <a:ext cx="3787775" cy="3360738"/>
            <a:chOff x="2366" y="1413"/>
            <a:chExt cx="2386" cy="2117"/>
          </a:xfrm>
        </p:grpSpPr>
        <p:sp>
          <p:nvSpPr>
            <p:cNvPr id="6" name="Freeform 4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2615" y="1499"/>
              <a:ext cx="1943" cy="1926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1 h 10000"/>
                <a:gd name="T6" fmla="*/ 1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000"/>
                <a:gd name="T19" fmla="*/ 0 h 10000"/>
                <a:gd name="T20" fmla="*/ 10000 w 10000"/>
                <a:gd name="T21" fmla="*/ 10000 h 100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000" h="10000">
                  <a:moveTo>
                    <a:pt x="5000" y="0"/>
                  </a:moveTo>
                  <a:cubicBezTo>
                    <a:pt x="2238" y="0"/>
                    <a:pt x="0" y="2238"/>
                    <a:pt x="0" y="5000"/>
                  </a:cubicBezTo>
                  <a:cubicBezTo>
                    <a:pt x="0" y="7761"/>
                    <a:pt x="2238" y="10000"/>
                    <a:pt x="5000" y="10000"/>
                  </a:cubicBezTo>
                  <a:cubicBezTo>
                    <a:pt x="7761" y="10000"/>
                    <a:pt x="10000" y="7761"/>
                    <a:pt x="10000" y="5000"/>
                  </a:cubicBezTo>
                  <a:cubicBezTo>
                    <a:pt x="10000" y="2238"/>
                    <a:pt x="7761" y="0"/>
                    <a:pt x="5000" y="0"/>
                  </a:cubicBezTo>
                  <a:close/>
                  <a:moveTo>
                    <a:pt x="5000" y="0"/>
                  </a:moveTo>
                </a:path>
              </a:pathLst>
            </a:cu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Helvetica Neue Regular" charset="0"/>
              </a:endParaRPr>
            </a:p>
          </p:txBody>
        </p:sp>
        <p:sp>
          <p:nvSpPr>
            <p:cNvPr id="7" name="Text Box 5"/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659" y="163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0000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918" y="1828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0001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183" y="224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0011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199" y="163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latin typeface="Tahoma" pitchFamily="34" charset="0"/>
                </a:rPr>
                <a:t>1111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964" y="1828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latin typeface="Tahoma" pitchFamily="34" charset="0"/>
                </a:rPr>
                <a:t>1110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680" y="2242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1100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2680" y="252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1011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803" y="2739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1010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199" y="313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1000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659" y="313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0111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918" y="2935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0110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183" y="2521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0100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71" y="2024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0010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071" y="2739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0101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964" y="2935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1001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03" y="2024"/>
              <a:ext cx="280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1101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950" y="1413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+ 0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249" y="1602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+ 1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459" y="1858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+ 2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549" y="2165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+ 3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547" y="257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+ 4</a:t>
              </a:r>
            </a:p>
          </p:txBody>
        </p:sp>
        <p:sp>
          <p:nvSpPr>
            <p:cNvPr id="28" name="Text Box 26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444" y="2909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+ 5</a:t>
              </a:r>
            </a:p>
          </p:txBody>
        </p:sp>
        <p:sp>
          <p:nvSpPr>
            <p:cNvPr id="29" name="Text Box 27"/>
            <p:cNvSpPr txBox="1"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227" y="318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+ 6</a:t>
              </a:r>
            </a:p>
          </p:txBody>
        </p:sp>
        <p:sp>
          <p:nvSpPr>
            <p:cNvPr id="30" name="Text Box 28"/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874" y="3377"/>
              <a:ext cx="203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>
                  <a:latin typeface="Tahoma" pitchFamily="34" charset="0"/>
                </a:rPr>
                <a:t>+ 7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044" y="3377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8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708" y="3187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7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500" y="2909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6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397" y="2577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5</a:t>
              </a:r>
            </a:p>
          </p:txBody>
        </p:sp>
        <p:sp>
          <p:nvSpPr>
            <p:cNvPr id="35" name="Text Box 33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2366" y="2165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4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2480" y="1858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3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687" y="1602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2</a:t>
              </a:r>
            </a:p>
          </p:txBody>
        </p:sp>
        <p:sp>
          <p:nvSpPr>
            <p:cNvPr id="38" name="Text Box 36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019" y="1413"/>
              <a:ext cx="182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hangingPunct="1">
                <a:lnSpc>
                  <a:spcPts val="1900"/>
                </a:lnSpc>
                <a:tabLst>
                  <a:tab pos="0" algn="l"/>
                </a:tabLst>
              </a:pPr>
              <a:r>
                <a:rPr lang="en-US" sz="1600" dirty="0">
                  <a:solidFill>
                    <a:srgbClr val="AB0000"/>
                  </a:solidFill>
                  <a:latin typeface="Tahoma" pitchFamily="34" charset="0"/>
                </a:rPr>
                <a:t>–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327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34" charset="-128"/>
                <a:cs typeface="ＭＳ Ｐゴシック" pitchFamily="34" charset="-128"/>
              </a:rPr>
              <a:t>Two’s Complement Negatives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b="0" dirty="0">
                <a:ea typeface="ＭＳ Ｐゴシック" pitchFamily="34" charset="-128"/>
                <a:cs typeface="ＭＳ Ｐゴシック" pitchFamily="34" charset="-128"/>
              </a:rPr>
              <a:t>Accomplished with one neat mathematical trick!</a:t>
            </a:r>
          </a:p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eaLnBrk="1" hangingPunct="1"/>
            <a:endParaRPr lang="en-US" dirty="0">
              <a:ea typeface="ＭＳ Ｐゴシック" pitchFamily="34" charset="-128"/>
            </a:endParaRPr>
          </a:p>
          <a:p>
            <a:pPr lvl="1">
              <a:spcBef>
                <a:spcPts val="1800"/>
              </a:spcBef>
            </a:pPr>
            <a:r>
              <a:rPr lang="en-US" dirty="0"/>
              <a:t>4-bit Examples: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010</a:t>
            </a:r>
            <a:r>
              <a:rPr lang="en-US" baseline="-25000" dirty="0"/>
              <a:t>2</a:t>
            </a:r>
            <a:r>
              <a:rPr lang="en-US" dirty="0"/>
              <a:t> unsigned:</a:t>
            </a:r>
            <a:br>
              <a:rPr lang="en-US" dirty="0"/>
            </a:br>
            <a:r>
              <a:rPr lang="en-US" dirty="0"/>
              <a:t>   </a:t>
            </a:r>
            <a:r>
              <a:rPr lang="en-US" dirty="0">
                <a:solidFill>
                  <a:srgbClr val="C00000"/>
                </a:solidFill>
              </a:rPr>
              <a:t>1*2</a:t>
            </a:r>
            <a:r>
              <a:rPr lang="en-US" baseline="30000" dirty="0">
                <a:solidFill>
                  <a:srgbClr val="C00000"/>
                </a:solidFill>
              </a:rPr>
              <a:t>3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0*2</a:t>
            </a:r>
            <a:r>
              <a:rPr lang="en-US" baseline="30000" dirty="0">
                <a:solidFill>
                  <a:srgbClr val="0070C0"/>
                </a:solidFill>
              </a:rPr>
              <a:t>2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1*2</a:t>
            </a:r>
            <a:r>
              <a:rPr lang="en-US" baseline="30000" dirty="0">
                <a:solidFill>
                  <a:srgbClr val="0070C0"/>
                </a:solidFill>
              </a:rPr>
              <a:t>1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0*2</a:t>
            </a:r>
            <a:r>
              <a:rPr lang="en-US" baseline="30000" dirty="0">
                <a:solidFill>
                  <a:srgbClr val="0070C0"/>
                </a:solidFill>
              </a:rPr>
              <a:t>0</a:t>
            </a:r>
            <a:r>
              <a:rPr lang="en-US" dirty="0"/>
              <a:t> = </a:t>
            </a:r>
            <a:r>
              <a:rPr lang="en-US" b="1" dirty="0"/>
              <a:t>10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010</a:t>
            </a:r>
            <a:r>
              <a:rPr lang="en-US" baseline="-25000" dirty="0"/>
              <a:t>2</a:t>
            </a:r>
            <a:r>
              <a:rPr lang="en-US" dirty="0"/>
              <a:t> two’s complement: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>
                <a:solidFill>
                  <a:srgbClr val="C00000"/>
                </a:solidFill>
              </a:rPr>
              <a:t>-1*2</a:t>
            </a:r>
            <a:r>
              <a:rPr lang="en-US" baseline="30000" dirty="0">
                <a:solidFill>
                  <a:srgbClr val="C00000"/>
                </a:solidFill>
              </a:rPr>
              <a:t>3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0*2</a:t>
            </a:r>
            <a:r>
              <a:rPr lang="en-US" baseline="30000" dirty="0">
                <a:solidFill>
                  <a:srgbClr val="0070C0"/>
                </a:solidFill>
              </a:rPr>
              <a:t>2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1*2</a:t>
            </a:r>
            <a:r>
              <a:rPr lang="en-US" baseline="30000" dirty="0">
                <a:solidFill>
                  <a:srgbClr val="0070C0"/>
                </a:solidFill>
              </a:rPr>
              <a:t>1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0*2</a:t>
            </a:r>
            <a:r>
              <a:rPr lang="en-US" baseline="30000" dirty="0">
                <a:solidFill>
                  <a:srgbClr val="0070C0"/>
                </a:solidFill>
              </a:rPr>
              <a:t>0</a:t>
            </a:r>
            <a:r>
              <a:rPr lang="en-US" dirty="0"/>
              <a:t> = </a:t>
            </a:r>
            <a:r>
              <a:rPr lang="en-US" b="1" dirty="0"/>
              <a:t>–6</a:t>
            </a:r>
            <a:endParaRPr lang="en-US" dirty="0"/>
          </a:p>
          <a:p>
            <a:pPr lvl="1">
              <a:spcBef>
                <a:spcPts val="1800"/>
              </a:spcBef>
            </a:pPr>
            <a:r>
              <a:rPr lang="en-US" dirty="0"/>
              <a:t>-1 represented as: </a:t>
            </a:r>
            <a:br>
              <a:rPr lang="en-US" dirty="0"/>
            </a:br>
            <a:r>
              <a:rPr lang="en-US" dirty="0">
                <a:solidFill>
                  <a:srgbClr val="AB000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111</a:t>
            </a:r>
            <a:r>
              <a:rPr lang="en-US" baseline="-25000" dirty="0"/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AB0000"/>
                </a:solidFill>
              </a:rPr>
              <a:t>-2</a:t>
            </a:r>
            <a:r>
              <a:rPr lang="en-US" baseline="30000" dirty="0">
                <a:solidFill>
                  <a:srgbClr val="AB0000"/>
                </a:solidFill>
              </a:rPr>
              <a:t>3</a:t>
            </a:r>
            <a:r>
              <a:rPr lang="en-US" dirty="0"/>
              <a:t>+</a:t>
            </a:r>
            <a:r>
              <a:rPr lang="en-US" dirty="0">
                <a:solidFill>
                  <a:srgbClr val="0070C0"/>
                </a:solidFill>
              </a:rPr>
              <a:t>(2</a:t>
            </a:r>
            <a:r>
              <a:rPr lang="en-US" baseline="30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– 1)</a:t>
            </a:r>
          </a:p>
          <a:p>
            <a:pPr lvl="2"/>
            <a:r>
              <a:rPr lang="en-US" dirty="0"/>
              <a:t>MSB makes it super negative, add up </a:t>
            </a:r>
            <a:br>
              <a:rPr lang="en-US" dirty="0"/>
            </a:br>
            <a:r>
              <a:rPr lang="en-US" dirty="0"/>
              <a:t>all the other bits to get back up to -1</a:t>
            </a:r>
          </a:p>
          <a:p>
            <a:pPr lvl="2"/>
            <a:endParaRPr lang="en-US" b="1" dirty="0">
              <a:solidFill>
                <a:srgbClr val="4B2A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005840" y="1920240"/>
            <a:ext cx="7132320" cy="990600"/>
            <a:chOff x="822960" y="1920240"/>
            <a:chExt cx="7132320" cy="9906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Rectangle 86"/>
                <p:cNvSpPr/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822960" y="1920240"/>
                  <a:ext cx="7132320" cy="990600"/>
                </a:xfrm>
                <a:prstGeom prst="rect">
                  <a:avLst/>
                </a:prstGeom>
                <a:solidFill>
                  <a:srgbClr val="FFFF99"/>
                </a:solidFill>
                <a:ln w="25400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000" i="0" dirty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b</m:t>
                          </m:r>
                        </m:e>
                        <m:sub>
                          <m:r>
                            <a:rPr lang="en-US" sz="2000" b="0" i="0" dirty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n-US" sz="2000" b="0" i="0" dirty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w</m:t>
                          </m:r>
                          <m:r>
                            <a:rPr lang="en-US" sz="2000" b="0" i="0" dirty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−1)</m:t>
                          </m:r>
                        </m:sub>
                      </m:sSub>
                    </m:oMath>
                  </a14:m>
                  <a:r>
                    <a:rPr kumimoji="0" lang="en-US" sz="200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 has</a:t>
                  </a:r>
                  <a:r>
                    <a:rPr kumimoji="0" lang="en-US" sz="2000" i="0" u="none" strike="noStrike" cap="none" normalizeH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 weight </a:t>
                  </a:r>
                  <a14:m>
                    <m:oMath xmlns:m="http://schemas.openxmlformats.org/officeDocument/2006/math">
                      <m:r>
                        <a:rPr kumimoji="0" lang="en-US" sz="2000" b="1" i="0" u="none" strike="noStrike" cap="none" normalizeH="0" smtClean="0">
                          <a:ln>
                            <a:noFill/>
                          </a:ln>
                          <a:solidFill>
                            <a:srgbClr val="AB0000"/>
                          </a:solidFill>
                          <a:effectLst/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−</m:t>
                      </m:r>
                      <m:sSup>
                        <m:sSupPr>
                          <m:ctrlPr>
                            <a:rPr kumimoji="0" lang="en-US" sz="2000" b="0" i="1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2</m:t>
                          </m:r>
                        </m:e>
                        <m:sup>
                          <m: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w</m:t>
                          </m:r>
                          <m: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−1)</m:t>
                          </m:r>
                        </m:sup>
                      </m:sSup>
                    </m:oMath>
                  </a14:m>
                  <a:r>
                    <a:rPr kumimoji="0" lang="en-US" sz="200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, other bits have</a:t>
                  </a:r>
                  <a:r>
                    <a:rPr kumimoji="0" lang="en-US" sz="2000" u="none" strike="noStrike" cap="none" normalizeH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anose="020F0502020204030204" pitchFamily="34" charset="0"/>
                      <a:cs typeface="Calibri" panose="020F0502020204030204" pitchFamily="34" charset="0"/>
                    </a:rPr>
                    <a:t> usual weights </a:t>
                  </a:r>
                  <a14:m>
                    <m:oMath xmlns:m="http://schemas.openxmlformats.org/officeDocument/2006/math">
                      <m:r>
                        <a:rPr kumimoji="0" lang="en-US" sz="2000" b="0" i="0" u="none" strike="noStrike" cap="none" normalizeH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+</m:t>
                      </m:r>
                      <m:sSup>
                        <m:sSupPr>
                          <m:ctrlPr>
                            <a:rPr kumimoji="0" lang="en-US" sz="2000" b="0" i="1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2</m:t>
                          </m:r>
                        </m:e>
                        <m:sup>
                          <m:r>
                            <m:rPr>
                              <m:sty m:val="p"/>
                            </m:rPr>
                            <a:rPr kumimoji="0" lang="en-US" sz="2000" b="0" i="0" u="none" strike="noStrike" cap="none" normalizeH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i</m:t>
                          </m:r>
                        </m:sup>
                      </m:sSup>
                    </m:oMath>
                  </a14:m>
                  <a:endParaRPr kumimoji="0" lang="en-US" sz="200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87" name="Rectangle 86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49"/>
                  </p:custDataLst>
                </p:nvPr>
              </p:nvSpPr>
              <p:spPr bwMode="auto">
                <a:xfrm>
                  <a:off x="822960" y="1920240"/>
                  <a:ext cx="7132320" cy="990600"/>
                </a:xfrm>
                <a:prstGeom prst="rect">
                  <a:avLst/>
                </a:prstGeom>
                <a:blipFill>
                  <a:blip r:embed="rId50"/>
                  <a:stretch>
                    <a:fillRect t="-2532"/>
                  </a:stretch>
                </a:blipFill>
                <a:ln w="25400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9" name="Group 88"/>
            <p:cNvGrpSpPr/>
            <p:nvPr/>
          </p:nvGrpSpPr>
          <p:grpSpPr>
            <a:xfrm>
              <a:off x="3749040" y="2468880"/>
              <a:ext cx="4000498" cy="381000"/>
              <a:chOff x="4475369" y="3352800"/>
              <a:chExt cx="2289769" cy="307934"/>
            </a:xfrm>
          </p:grpSpPr>
          <p:sp>
            <p:nvSpPr>
              <p:cNvPr id="96" name="Rectangle 95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5227662" y="3352800"/>
                <a:ext cx="1221329" cy="307934"/>
              </a:xfrm>
              <a:prstGeom prst="rect">
                <a:avLst/>
              </a:prstGeom>
              <a:solidFill>
                <a:srgbClr val="D0DA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. . .</a:t>
                </a:r>
                <a:endParaRPr kumimoji="0" lang="en-US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Helvetica Neue Light" charset="0"/>
                </a:endParaRPr>
              </a:p>
            </p:txBody>
          </p:sp>
          <p:sp>
            <p:nvSpPr>
              <p:cNvPr id="97" name="Rectangle 96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6397168" y="3352800"/>
                <a:ext cx="367970" cy="307934"/>
              </a:xfrm>
              <a:prstGeom prst="rect">
                <a:avLst/>
              </a:prstGeom>
              <a:solidFill>
                <a:srgbClr val="D0DA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b</a:t>
                </a:r>
                <a:r>
                  <a:rPr kumimoji="0" lang="en-US" u="none" strike="noStrike" cap="none" normalizeH="0" baseline="-2500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0</a:t>
                </a:r>
                <a:endParaRPr kumimoji="0" lang="en-US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Helvetica Neue Light" charset="0"/>
                </a:endParaRPr>
              </a:p>
            </p:txBody>
          </p:sp>
          <p:sp>
            <p:nvSpPr>
              <p:cNvPr id="98" name="Rectangle 97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4475369" y="3352800"/>
                <a:ext cx="395163" cy="307934"/>
              </a:xfrm>
              <a:prstGeom prst="rect">
                <a:avLst/>
              </a:prstGeom>
              <a:solidFill>
                <a:srgbClr val="FFDBD0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u="none" strike="noStrike" cap="none" normalizeH="0" baseline="0" dirty="0">
                    <a:ln>
                      <a:noFill/>
                    </a:ln>
                    <a:solidFill>
                      <a:srgbClr val="AB000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b</a:t>
                </a:r>
                <a:r>
                  <a:rPr kumimoji="0" lang="en-US" u="none" strike="noStrike" cap="none" normalizeH="0" baseline="-25000" dirty="0">
                    <a:ln>
                      <a:noFill/>
                    </a:ln>
                    <a:solidFill>
                      <a:srgbClr val="AB000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w-1</a:t>
                </a:r>
                <a:endParaRPr kumimoji="0" lang="en-US" u="none" strike="noStrike" cap="none" normalizeH="0" baseline="0" dirty="0">
                  <a:ln>
                    <a:noFill/>
                  </a:ln>
                  <a:solidFill>
                    <a:srgbClr val="AB0000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Helvetica Neue Light" charset="0"/>
                </a:endParaRPr>
              </a:p>
            </p:txBody>
          </p:sp>
          <p:sp>
            <p:nvSpPr>
              <p:cNvPr id="99" name="Rectangle 98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4870532" y="3352800"/>
                <a:ext cx="357130" cy="307934"/>
              </a:xfrm>
              <a:prstGeom prst="rect">
                <a:avLst/>
              </a:prstGeom>
              <a:solidFill>
                <a:srgbClr val="D0DA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u="none" strike="noStrike" cap="none" normalizeH="0" baseline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b</a:t>
                </a:r>
                <a:r>
                  <a:rPr kumimoji="0" lang="en-US" u="none" strike="noStrike" cap="none" normalizeH="0" baseline="-25000" dirty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mbria Math" panose="02040503050406030204" pitchFamily="18" charset="0"/>
                    <a:ea typeface="Cambria Math" panose="02040503050406030204" pitchFamily="18" charset="0"/>
                    <a:cs typeface="Helvetica Neue Light" charset="0"/>
                  </a:rPr>
                  <a:t>w-2</a:t>
                </a:r>
                <a:endParaRPr kumimoji="0" lang="en-US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  <a:latin typeface="Cambria Math" panose="02040503050406030204" pitchFamily="18" charset="0"/>
                  <a:ea typeface="Cambria Math" panose="02040503050406030204" pitchFamily="18" charset="0"/>
                  <a:cs typeface="Helvetica Neue Light" charset="0"/>
                </a:endParaRPr>
              </a:p>
            </p:txBody>
          </p:sp>
        </p:grpSp>
        <p:cxnSp>
          <p:nvCxnSpPr>
            <p:cNvPr id="92" name="Straight Arrow Connector 91"/>
            <p:cNvCxnSpPr/>
            <p:nvPr>
              <p:custDataLst>
                <p:tags r:id="rId39"/>
              </p:custDataLst>
            </p:nvPr>
          </p:nvCxnSpPr>
          <p:spPr bwMode="auto">
            <a:xfrm flipH="1">
              <a:off x="4754880" y="2286000"/>
              <a:ext cx="381000" cy="304800"/>
            </a:xfrm>
            <a:prstGeom prst="straightConnector1">
              <a:avLst/>
            </a:prstGeom>
            <a:noFill/>
            <a:ln w="254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3" name="Straight Arrow Connector 92"/>
            <p:cNvCxnSpPr/>
            <p:nvPr>
              <p:custDataLst>
                <p:tags r:id="rId40"/>
              </p:custDataLst>
            </p:nvPr>
          </p:nvCxnSpPr>
          <p:spPr bwMode="auto">
            <a:xfrm>
              <a:off x="6858000" y="2286000"/>
              <a:ext cx="457200" cy="304800"/>
            </a:xfrm>
            <a:prstGeom prst="straightConnector1">
              <a:avLst/>
            </a:prstGeom>
            <a:noFill/>
            <a:ln w="254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4" name="Straight Arrow Connector 93"/>
            <p:cNvCxnSpPr/>
            <p:nvPr>
              <p:custDataLst>
                <p:tags r:id="rId41"/>
              </p:custDataLst>
            </p:nvPr>
          </p:nvCxnSpPr>
          <p:spPr bwMode="auto">
            <a:xfrm>
              <a:off x="6126480" y="22860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5" name="Straight Arrow Connector 94"/>
            <p:cNvCxnSpPr/>
            <p:nvPr>
              <p:custDataLst>
                <p:tags r:id="rId42"/>
              </p:custDataLst>
            </p:nvPr>
          </p:nvCxnSpPr>
          <p:spPr bwMode="auto">
            <a:xfrm>
              <a:off x="3108960" y="2286000"/>
              <a:ext cx="731520" cy="307235"/>
            </a:xfrm>
            <a:prstGeom prst="straightConnector1">
              <a:avLst/>
            </a:prstGeom>
            <a:noFill/>
            <a:ln w="25400" cap="flat" cmpd="sng" algn="ctr">
              <a:solidFill>
                <a:srgbClr val="AB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20640" y="3255010"/>
            <a:ext cx="3787775" cy="3360738"/>
            <a:chOff x="4975225" y="2889250"/>
            <a:chExt cx="3787775" cy="3360738"/>
          </a:xfrm>
        </p:grpSpPr>
        <p:grpSp>
          <p:nvGrpSpPr>
            <p:cNvPr id="57" name="Group 3"/>
            <p:cNvGrpSpPr>
              <a:grpSpLocks/>
            </p:cNvGrpSpPr>
            <p:nvPr>
              <p:custDataLst>
                <p:tags r:id="rId4"/>
              </p:custDataLst>
            </p:nvPr>
          </p:nvGrpSpPr>
          <p:grpSpPr bwMode="auto">
            <a:xfrm>
              <a:off x="4975225" y="2889250"/>
              <a:ext cx="3787775" cy="3360738"/>
              <a:chOff x="2366" y="1413"/>
              <a:chExt cx="2386" cy="2117"/>
            </a:xfrm>
          </p:grpSpPr>
          <p:sp>
            <p:nvSpPr>
              <p:cNvPr id="58" name="Freeform 4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Helvetica Neue Regular" charset="0"/>
                </a:endParaRPr>
              </a:p>
            </p:txBody>
          </p:sp>
          <p:sp>
            <p:nvSpPr>
              <p:cNvPr id="59" name="Text Box 5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65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60" name="Text Box 6"/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918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61" name="Text Box 7"/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4183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62" name="Text Box 8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199" y="163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63" name="Text Box 9"/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964" y="1828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64" name="Text Box 10"/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680" y="2242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65" name="Text Box 11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680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66" name="Text Box 12"/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2803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67" name="Text Box 13"/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19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68" name="Text Box 14"/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659" y="313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69" name="Text Box 15"/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918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70" name="Text Box 16"/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183" y="2521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71" name="Text Box 17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071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72" name="Text Box 18"/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071" y="2739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73" name="Text Box 19"/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964" y="2935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77" name="Text Box 20"/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2803" y="2024"/>
                <a:ext cx="280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78" name="Text Box 21"/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3950" y="1413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+ 0</a:t>
                </a:r>
              </a:p>
            </p:txBody>
          </p:sp>
          <p:sp>
            <p:nvSpPr>
              <p:cNvPr id="79" name="Text Box 22"/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249" y="1602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+ 1</a:t>
                </a:r>
              </a:p>
            </p:txBody>
          </p:sp>
          <p:sp>
            <p:nvSpPr>
              <p:cNvPr id="80" name="Text Box 23"/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59" y="1858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+ 2</a:t>
                </a:r>
              </a:p>
            </p:txBody>
          </p:sp>
          <p:sp>
            <p:nvSpPr>
              <p:cNvPr id="81" name="Text Box 24"/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549" y="2165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+ 3</a:t>
                </a:r>
              </a:p>
            </p:txBody>
          </p:sp>
          <p:sp>
            <p:nvSpPr>
              <p:cNvPr id="82" name="Text Box 25"/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547" y="25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+ 4</a:t>
                </a:r>
              </a:p>
            </p:txBody>
          </p:sp>
          <p:sp>
            <p:nvSpPr>
              <p:cNvPr id="83" name="Text Box 26"/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4444" y="2909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84" name="Text Box 27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227" y="318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85" name="Text Box 28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3874" y="3377"/>
                <a:ext cx="203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>
                    <a:latin typeface="Tahoma" pitchFamily="34" charset="0"/>
                  </a:rPr>
                  <a:t>+ 7</a:t>
                </a:r>
              </a:p>
            </p:txBody>
          </p:sp>
          <p:sp>
            <p:nvSpPr>
              <p:cNvPr id="100" name="Text Box 29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3044" y="33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8</a:t>
                </a:r>
              </a:p>
            </p:txBody>
          </p:sp>
          <p:sp>
            <p:nvSpPr>
              <p:cNvPr id="101" name="Text Box 30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708" y="318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7</a:t>
                </a:r>
              </a:p>
            </p:txBody>
          </p:sp>
          <p:sp>
            <p:nvSpPr>
              <p:cNvPr id="102" name="Text Box 31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500" y="2909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6</a:t>
                </a:r>
              </a:p>
            </p:txBody>
          </p:sp>
          <p:sp>
            <p:nvSpPr>
              <p:cNvPr id="103" name="Text Box 32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397" y="2577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5</a:t>
                </a:r>
              </a:p>
            </p:txBody>
          </p:sp>
          <p:sp>
            <p:nvSpPr>
              <p:cNvPr id="104" name="Text Box 33"/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366" y="2165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4</a:t>
                </a:r>
              </a:p>
            </p:txBody>
          </p:sp>
          <p:sp>
            <p:nvSpPr>
              <p:cNvPr id="105" name="Text Box 34"/>
              <p:cNvSpPr txBox="1"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2480" y="1858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3</a:t>
                </a:r>
              </a:p>
            </p:txBody>
          </p:sp>
          <p:sp>
            <p:nvSpPr>
              <p:cNvPr id="106" name="Text Box 35"/>
              <p:cNvSpPr txBox="1"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2687" y="1602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2</a:t>
                </a:r>
              </a:p>
            </p:txBody>
          </p:sp>
          <p:sp>
            <p:nvSpPr>
              <p:cNvPr id="107" name="Text Box 36"/>
              <p:cNvSpPr txBox="1"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019" y="1413"/>
                <a:ext cx="182" cy="1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1600" dirty="0">
                    <a:latin typeface="Tahoma" pitchFamily="34" charset="0"/>
                  </a:rPr>
                  <a:t>– 1</a:t>
                </a:r>
              </a:p>
            </p:txBody>
          </p:sp>
        </p:grpSp>
        <p:sp>
          <p:nvSpPr>
            <p:cNvPr id="108" name="TextBox 107"/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Calibri" pitchFamily="34" charset="0"/>
                </a:rPr>
                <a:t>Two’s</a:t>
              </a:r>
              <a:br>
                <a:rPr lang="en-US" b="1" dirty="0">
                  <a:latin typeface="Calibri" pitchFamily="34" charset="0"/>
                </a:rPr>
              </a:br>
              <a:r>
                <a:rPr lang="en-US" b="1" dirty="0">
                  <a:latin typeface="Calibri" pitchFamily="34" charset="0"/>
                </a:rPr>
                <a:t>Complement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41376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9314</TotalTime>
  <Words>1560</Words>
  <Application>Microsoft Macintosh PowerPoint</Application>
  <PresentationFormat>On-screen Show (4:3)</PresentationFormat>
  <Paragraphs>436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30" baseType="lpstr">
      <vt:lpstr>.AppleSystemUIFont</vt:lpstr>
      <vt:lpstr>Arial</vt:lpstr>
      <vt:lpstr>Arial Narrow</vt:lpstr>
      <vt:lpstr>Calibri</vt:lpstr>
      <vt:lpstr>Cambria Math</vt:lpstr>
      <vt:lpstr>Courier</vt:lpstr>
      <vt:lpstr>Courier New</vt:lpstr>
      <vt:lpstr>Helvetica Neue Regular</vt:lpstr>
      <vt:lpstr>Lucida Grande</vt:lpstr>
      <vt:lpstr>Roboto</vt:lpstr>
      <vt:lpstr>Roboto Regular</vt:lpstr>
      <vt:lpstr>Tahoma</vt:lpstr>
      <vt:lpstr>Times New Roman</vt:lpstr>
      <vt:lpstr>Wingdings</vt:lpstr>
      <vt:lpstr>UWTheme-351-Au18</vt:lpstr>
      <vt:lpstr>PowerPoint Presentation</vt:lpstr>
      <vt:lpstr>Binary Encoding</vt:lpstr>
      <vt:lpstr>Addresses and Pointers</vt:lpstr>
      <vt:lpstr>Data Representations</vt:lpstr>
      <vt:lpstr>Arrays in C</vt:lpstr>
      <vt:lpstr>C Memory Layout</vt:lpstr>
      <vt:lpstr>Encoding Integers</vt:lpstr>
      <vt:lpstr>Two’s Complement</vt:lpstr>
      <vt:lpstr>Two’s Complement Negatives</vt:lpstr>
      <vt:lpstr>Why Two’s Complement is So Great</vt:lpstr>
      <vt:lpstr>RISC V</vt:lpstr>
      <vt:lpstr>Aside: Registers are Inside the Processor</vt:lpstr>
      <vt:lpstr>RISCV Registers</vt:lpstr>
      <vt:lpstr>RISC V Instructions</vt:lpstr>
      <vt:lpstr>Loading and Storing Bytes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 Programming III CSE 351 Autumn 2016</dc:title>
  <dc:creator>Justin Hsia</dc:creator>
  <cp:lastModifiedBy>Arrvindh Shriraman</cp:lastModifiedBy>
  <cp:revision>194</cp:revision>
  <cp:lastPrinted>2019-01-30T05:23:26Z</cp:lastPrinted>
  <dcterms:created xsi:type="dcterms:W3CDTF">2016-10-12T07:57:22Z</dcterms:created>
  <dcterms:modified xsi:type="dcterms:W3CDTF">2020-05-21T20:09:10Z</dcterms:modified>
</cp:coreProperties>
</file>