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6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318" r:id="rId2"/>
    <p:sldId id="340" r:id="rId3"/>
    <p:sldId id="258" r:id="rId4"/>
    <p:sldId id="319" r:id="rId5"/>
    <p:sldId id="320" r:id="rId6"/>
    <p:sldId id="261" r:id="rId7"/>
    <p:sldId id="334" r:id="rId8"/>
    <p:sldId id="335" r:id="rId9"/>
    <p:sldId id="336" r:id="rId10"/>
    <p:sldId id="337" r:id="rId11"/>
    <p:sldId id="338" r:id="rId12"/>
    <p:sldId id="339" r:id="rId13"/>
    <p:sldId id="268" r:id="rId14"/>
    <p:sldId id="256" r:id="rId15"/>
    <p:sldId id="259" r:id="rId16"/>
    <p:sldId id="260" r:id="rId17"/>
    <p:sldId id="276" r:id="rId18"/>
    <p:sldId id="300" r:id="rId19"/>
    <p:sldId id="317" r:id="rId20"/>
    <p:sldId id="341" r:id="rId21"/>
    <p:sldId id="342" r:id="rId22"/>
    <p:sldId id="343" r:id="rId23"/>
    <p:sldId id="344" r:id="rId24"/>
    <p:sldId id="345" r:id="rId25"/>
    <p:sldId id="262" r:id="rId26"/>
    <p:sldId id="263" r:id="rId27"/>
    <p:sldId id="264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DBB87-4A94-3741-8F8A-09D8DE32A62A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3D9C5-5208-0148-89EA-2E0ED0CD5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293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2" name="Google Shape;32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397574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5d06e5346f_0_40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67" name="Google Shape;267;g5d06e5346f_0_407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g5d06e5346f_0_407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3005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g5d06e5346f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4" name="Google Shape;304;g5d06e5346f_0_44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g5d06e5346f_0_44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35080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5d06e5346f_0_4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12" name="Google Shape;312;g5d06e5346f_0_45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3" name="Google Shape;313;g5d06e5346f_0_45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78082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5de957305e_0_0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4" name="Google Shape;134;g5de957305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429280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5de957305e_0_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4" name="Google Shape;144;g5de957305e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422257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0" name="Google Shape;350;p13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3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3:notes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00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80417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Text Box 1"/>
          <p:cNvSpPr txBox="1">
            <a:spLocks noChangeArrowheads="1"/>
          </p:cNvSpPr>
          <p:nvPr/>
        </p:nvSpPr>
        <p:spPr bwMode="auto">
          <a:xfrm>
            <a:off x="1615792" y="527275"/>
            <a:ext cx="6100715" cy="26018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88003" tIns="44001" rIns="88003" bIns="44001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849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3229" y="3307551"/>
            <a:ext cx="6843815" cy="31348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21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1721352" y="526790"/>
            <a:ext cx="5889731" cy="260213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5760" tIns="47879" rIns="95760" bIns="47879" anchor="ctr"/>
          <a:lstStyle/>
          <a:p>
            <a:endParaRPr lang="en-US" dirty="0">
              <a:latin typeface="Lato" panose="020F0502020204030203" pitchFamily="34" charset="0"/>
            </a:endParaRPr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1244038" y="3307066"/>
            <a:ext cx="6842196" cy="313528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50CF67-2395-4382-A47D-4CA5BA437BE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7813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5d1628faa7_0_1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" name="Google Shape;265;g5d1628faa7_0_188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g5d1628faa7_0_18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8302968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g5d1628faa7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" name="Google Shape;272;g5d1628faa7_0_72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00" cy="43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3" name="Google Shape;273;g5d1628faa7_0_7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0000"/>
          </a:xfrm>
          <a:prstGeom prst="rect">
            <a:avLst/>
          </a:prstGeom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2055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3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61883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5d1628faa7_0_245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97000" rIns="97000" bIns="970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/>
          </a:p>
        </p:txBody>
      </p:sp>
      <p:sp>
        <p:nvSpPr>
          <p:cNvPr id="294" name="Google Shape;294;g5d1628faa7_0_2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13010569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1" name="Google Shape;321;p8:notes"/>
          <p:cNvSpPr txBox="1">
            <a:spLocks noGrp="1"/>
          </p:cNvSpPr>
          <p:nvPr>
            <p:ph type="body" idx="1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rgbClr val="FF0000"/>
                </a:solidFill>
              </a:rPr>
              <a:t>Took 4 min (9:53)</a:t>
            </a:r>
            <a:endParaRPr sz="1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8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038457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42" name="Google Shape;342;p9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rgbClr val="FF0000"/>
                </a:solidFill>
              </a:rPr>
              <a:t>Wait 3 min Takes 2 min to explain (9:57)</a:t>
            </a:r>
            <a:endParaRPr sz="1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9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920" cy="481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55744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5d1628faa7_3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69" name="Google Shape;369;g5d1628faa7_3_0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rgbClr val="FF0000"/>
                </a:solidFill>
              </a:rPr>
              <a:t>Wait 3 min Takes 2 min to explain (9:57)</a:t>
            </a:r>
            <a:endParaRPr sz="1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g5d1628faa7_3_0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488270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g5d1628faa7_3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96" name="Google Shape;396;g5d1628faa7_3_42:notes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00" cy="378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400">
                <a:solidFill>
                  <a:srgbClr val="FF0000"/>
                </a:solidFill>
              </a:rPr>
              <a:t>Wait 3 min Takes 2 min to explain (9:57)</a:t>
            </a:r>
            <a:endParaRPr sz="14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7" name="Google Shape;397;g5d1628faa7_3_42:notes"/>
          <p:cNvSpPr txBox="1">
            <a:spLocks noGrp="1"/>
          </p:cNvSpPr>
          <p:nvPr>
            <p:ph type="sldNum" idx="12"/>
          </p:nvPr>
        </p:nvSpPr>
        <p:spPr>
          <a:xfrm>
            <a:off x="4143587" y="9119474"/>
            <a:ext cx="3169800" cy="48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7000" tIns="48500" rIns="97000" bIns="48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fld id="{00000000-1234-1234-1234-123412341234}" type="slidenum">
              <a:rPr lang="en-US" sz="13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sz="13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9749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5d06e5346f_0_3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96" name="Google Shape;196;g5d06e5346f_0_329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printf sits in an external file that needs to be linked in!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g5d06e5346f_0_329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29084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5d15df57d5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04" name="Google Shape;204;g5d15df57d5_0_35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g5d15df57d5_0_35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4863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5d15df57d5_0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14" name="Google Shape;214;g5d15df57d5_0_46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5d15df57d5_0_46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13521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5d15df57d5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24" name="Google Shape;224;g5d15df57d5_0_57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g5d15df57d5_0_57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14854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5d15df57d5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34" name="Google Shape;234;g5d15df57d5_0_68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5d15df57d5_0_68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01566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5d06e5346f_0_3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44" name="Google Shape;244;g5d06e5346f_0_382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g5d06e5346f_0_382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50476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5d06e5346f_0_39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587375"/>
            <a:ext cx="6070600" cy="34147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259" name="Google Shape;259;g5d06e5346f_0_398:notes"/>
          <p:cNvSpPr txBox="1">
            <a:spLocks noGrp="1"/>
          </p:cNvSpPr>
          <p:nvPr>
            <p:ph type="body" idx="1"/>
          </p:nvPr>
        </p:nvSpPr>
        <p:spPr>
          <a:xfrm>
            <a:off x="516211" y="4342777"/>
            <a:ext cx="5909400" cy="411510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g5d06e5346f_0_398:notes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1257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A806-D90F-B143-B263-CD1F7A3421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CA5F0D-8A24-1B4B-BFC4-98A904ADF8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D3A06-6CD9-6B45-B629-19CC5424C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BCBD6-0A5A-224B-9E57-155E95FD5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90FE46-AB9E-484A-856D-AC94F3D2D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37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7D9DE-22E1-5747-8889-3686C1AAE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1E5183-8436-CC44-99FC-1FA0E3F5B6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DCBF7-F8D8-0448-BD95-E1FB5DFA0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876F27-EDC2-C44B-8A18-1213C7A45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D4F38-A4DE-5C42-9C83-36F1C3BB7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104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632361-2E2A-7A41-9ED7-CFF62B42F5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DA755-B4F0-EE44-916A-6B71EE9AE3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18485-9293-6F44-A90C-92ED5418C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B8266-D518-BC4B-A87F-6F55E30C8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040B88-5B43-3642-8A79-670F659BE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7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B316E-9A86-5849-AC15-A863EF7A9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BDACA-DA3A-3840-BC52-B436F72537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3B667-46AD-B94D-B07E-AF94F47A2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B86C9-F5F9-7247-805B-E64A8FFC3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23CC32-C462-7046-8422-879F9B7A3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75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61B33-0AE4-C44B-A462-C0271BA2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BD1A9F-25AC-4246-AEF6-9ABBBA98E3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E2B9F-487F-054D-8C7B-111B7DF03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C9D51-DF56-FF49-9194-06B677E3D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5DA76C-78DC-BA48-A178-51E8F8FE1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38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B2D571-12EE-2440-94E3-3CCF1133F4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6CBDD0-BDAD-2543-9F69-DA4D820FD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496F9-141E-904E-BD1E-4B676F1D5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5E2340-BE93-864D-8635-3AF4A7E74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47E887-3AEB-E442-BC36-08EF6171A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EC8D43-5256-7241-83AE-5B781511C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522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2F215-C6CE-D84A-97A1-D72F3A7DF9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2B44B5-EC88-F84C-B707-D3DCB9626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2A841-6D22-A341-91F5-9AF66F72BD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67C10B-9863-FD42-BEFF-7552F3FFA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51BD930-7EEC-0743-B8E1-74B4219140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5A5CE-AA9E-9044-8615-3F4331FB8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618570-2F88-F24D-8B68-26ABCB4C6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CF2BFC-8EA7-B145-B868-90D621434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57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B2853-9206-1B4B-A3EC-9981696A9F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EB59A1-D2C6-794E-94F6-87D407B35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DB9865-8C11-D548-8FEE-866387764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B0C1A7-F76A-E940-AC07-3C103CD67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9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D0B056-D749-644A-802C-A55EF0DD4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F71AA-52DE-2B4D-A848-4A3EFA976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18BD10-2EA6-1D44-A96A-66A22CB1A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35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AA4D-BE46-424F-9630-1DAEBB9EF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B1DC7D-28BF-ED47-9230-B4CCE0BF8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EC933A-A583-884E-AB9C-A19419FE08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36B95-B6C7-EA40-94FA-0A9F82E5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01CEA6-65EE-6C4A-A6BA-D882BC56D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E54E5E-A7C3-644E-92E7-E99D8BBB8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40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B403-8ECF-2847-B48D-711F3ABAA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943722-8B9C-F142-B7A8-EA87F5004D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3BCC9A-1DBC-5F47-BC93-F8EB4F114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B570E-4763-504C-BCBD-90AD3E97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2D1C8-D000-5B47-8B37-D47495D7F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8A3770-86A8-2048-829B-C995B1C4E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8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754FB-0ED7-BB49-9D51-11BE1C029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68E583-17F1-CE47-B070-AEA8905209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4AA2B0-043C-DC4D-9274-138D5BF90E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A0E93-6FE2-FE45-933C-703BF6D94397}" type="datetimeFigureOut">
              <a:rPr lang="en-US" smtClean="0"/>
              <a:t>5/20/20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1578D7-7DC0-C94C-9713-48F2A09C38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FCD7C-EB96-F14D-B4D8-F4D4DD34C7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9D0A1-488C-1C43-B459-D423BE7466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8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6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B49EA-4C2F-6344-A31C-8F2878378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1354B-1395-9848-98DA-945EB084B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4044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g5d06e5346f_0_398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</a:rPr>
              <a:t>Assembled Hello.s → Hello.o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g5d06e5346f_0_398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ts val="1200"/>
              </a:pPr>
              <a:t>10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g5d06e5346f_0_398"/>
          <p:cNvSpPr txBox="1"/>
          <p:nvPr/>
        </p:nvSpPr>
        <p:spPr>
          <a:xfrm>
            <a:off x="1772700" y="1243325"/>
            <a:ext cx="8646600" cy="48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00000000 &lt;main&gt;: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00: ff010113 addi sp,sp,-16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04: 00112623 sw ra,12(sp)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08: 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00000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537 lui a0,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# addr placeholder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0c: 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50513 addi a0,a0,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# addr placeholder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10: 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00000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5b7 lui a1,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# addr placeholder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14: 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58593 addi a1,a1,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# addr placeholder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18:</a:t>
            </a:r>
            <a:r>
              <a:rPr lang="en-US" sz="24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00000</a:t>
            </a:r>
            <a:r>
              <a:rPr lang="en-US" sz="2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0ef jal ra,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</a:t>
            </a:r>
            <a:r>
              <a:rPr lang="en-US" sz="2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addr placeholder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1c: 00c12083 lw ra,12(sp)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20: 01010113 addi sp,sp,16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24: 00000513 addi a0,a0,0 </a:t>
            </a:r>
            <a:r>
              <a:rPr lang="en-US" sz="2400" b="1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2400" b="1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28: 00008067 jalr x0, ra, 0  </a:t>
            </a:r>
            <a:endParaRPr sz="24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2400"/>
            </a:pPr>
            <a:r>
              <a:rPr lang="en-US" sz="24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4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0198909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5d06e5346f_0_407"/>
          <p:cNvSpPr txBox="1"/>
          <p:nvPr/>
        </p:nvSpPr>
        <p:spPr>
          <a:xfrm>
            <a:off x="1757825" y="969270"/>
            <a:ext cx="2286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 b="1">
                <a:solidFill>
                  <a:srgbClr val="3C78D8"/>
                </a:solidFill>
                <a:latin typeface="Calibri"/>
                <a:ea typeface="Calibri"/>
                <a:cs typeface="Calibri"/>
                <a:sym typeface="Calibri"/>
              </a:rPr>
              <a:t>hello.o</a:t>
            </a:r>
            <a:endParaRPr sz="2000" b="1">
              <a:solidFill>
                <a:srgbClr val="3C78D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1" name="Google Shape;271;g5d06e5346f_0_407"/>
          <p:cNvSpPr txBox="1"/>
          <p:nvPr/>
        </p:nvSpPr>
        <p:spPr>
          <a:xfrm>
            <a:off x="2215025" y="1517910"/>
            <a:ext cx="1371600" cy="5847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text 1</a:t>
            </a:r>
            <a:endParaRPr sz="200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g5d06e5346f_0_407"/>
          <p:cNvSpPr txBox="1"/>
          <p:nvPr/>
        </p:nvSpPr>
        <p:spPr>
          <a:xfrm>
            <a:off x="2215025" y="2103126"/>
            <a:ext cx="1371600" cy="5847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data 1</a:t>
            </a:r>
            <a:endParaRPr sz="200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g5d06e5346f_0_407"/>
          <p:cNvSpPr txBox="1"/>
          <p:nvPr/>
        </p:nvSpPr>
        <p:spPr>
          <a:xfrm>
            <a:off x="1757825" y="3738982"/>
            <a:ext cx="2286000" cy="5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 b="1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stdio.o</a:t>
            </a:r>
            <a:endParaRPr sz="2000" b="1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g5d06e5346f_0_407"/>
          <p:cNvSpPr txBox="1"/>
          <p:nvPr/>
        </p:nvSpPr>
        <p:spPr>
          <a:xfrm>
            <a:off x="2215025" y="4287623"/>
            <a:ext cx="13716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text 2</a:t>
            </a:r>
            <a:endParaRPr sz="20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g5d06e5346f_0_407"/>
          <p:cNvSpPr txBox="1"/>
          <p:nvPr/>
        </p:nvSpPr>
        <p:spPr>
          <a:xfrm>
            <a:off x="2215025" y="4872839"/>
            <a:ext cx="13716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data 2</a:t>
            </a:r>
            <a:endParaRPr sz="20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g5d06e5346f_0_407"/>
          <p:cNvSpPr txBox="1"/>
          <p:nvPr/>
        </p:nvSpPr>
        <p:spPr>
          <a:xfrm>
            <a:off x="2215025" y="5458055"/>
            <a:ext cx="1371600" cy="584700"/>
          </a:xfrm>
          <a:prstGeom prst="rect">
            <a:avLst/>
          </a:prstGeom>
          <a:noFill/>
          <a:ln w="38100" cap="flat" cmpd="sng">
            <a:solidFill>
              <a:schemeClr val="accent2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symbol</a:t>
            </a:r>
            <a:endParaRPr sz="20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g5d06e5346f_0_407"/>
          <p:cNvSpPr txBox="1">
            <a:spLocks noGrp="1"/>
          </p:cNvSpPr>
          <p:nvPr>
            <p:ph type="title"/>
          </p:nvPr>
        </p:nvSpPr>
        <p:spPr>
          <a:xfrm>
            <a:off x="1981200" y="274647"/>
            <a:ext cx="8229600" cy="842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Linker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g5d06e5346f_0_407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11</a:t>
            </a:fld>
            <a:endParaRPr/>
          </a:p>
        </p:txBody>
      </p:sp>
      <p:sp>
        <p:nvSpPr>
          <p:cNvPr id="279" name="Google Shape;279;g5d06e5346f_0_407"/>
          <p:cNvSpPr txBox="1"/>
          <p:nvPr/>
        </p:nvSpPr>
        <p:spPr>
          <a:xfrm>
            <a:off x="2215025" y="2702451"/>
            <a:ext cx="1371600" cy="5847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chemeClr val="accen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rPr>
              <a:t>symbol</a:t>
            </a:r>
            <a:endParaRPr sz="2000">
              <a:solidFill>
                <a:srgbClr val="0B539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80" name="Google Shape;280;g5d06e5346f_0_407"/>
          <p:cNvGrpSpPr/>
          <p:nvPr/>
        </p:nvGrpSpPr>
        <p:grpSpPr>
          <a:xfrm>
            <a:off x="3586626" y="2120175"/>
            <a:ext cx="2411913" cy="3045014"/>
            <a:chOff x="2062625" y="2120175"/>
            <a:chExt cx="2411913" cy="3045014"/>
          </a:xfrm>
        </p:grpSpPr>
        <p:sp>
          <p:nvSpPr>
            <p:cNvPr id="281" name="Google Shape;281;g5d06e5346f_0_407"/>
            <p:cNvSpPr txBox="1"/>
            <p:nvPr/>
          </p:nvSpPr>
          <p:spPr>
            <a:xfrm>
              <a:off x="2778637" y="2120175"/>
              <a:ext cx="1695900" cy="584700"/>
            </a:xfrm>
            <a:prstGeom prst="rect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en-US" sz="3200">
                  <a:solidFill>
                    <a:srgbClr val="0B5394"/>
                  </a:solidFill>
                  <a:latin typeface="Calibri"/>
                  <a:ea typeface="Calibri"/>
                  <a:cs typeface="Calibri"/>
                  <a:sym typeface="Calibri"/>
                </a:rPr>
                <a:t>data 1</a:t>
              </a:r>
              <a:endParaRPr sz="20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g5d06e5346f_0_407"/>
            <p:cNvSpPr txBox="1"/>
            <p:nvPr/>
          </p:nvSpPr>
          <p:spPr>
            <a:xfrm>
              <a:off x="2778638" y="2729775"/>
              <a:ext cx="1695900" cy="584700"/>
            </a:xfrm>
            <a:prstGeom prst="rect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en-US" sz="3200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data 2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" name="Google Shape;283;g5d06e5346f_0_407"/>
            <p:cNvSpPr txBox="1"/>
            <p:nvPr/>
          </p:nvSpPr>
          <p:spPr>
            <a:xfrm>
              <a:off x="2778638" y="3314475"/>
              <a:ext cx="1695900" cy="584700"/>
            </a:xfrm>
            <a:prstGeom prst="rect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en-US" sz="3200">
                  <a:solidFill>
                    <a:srgbClr val="0B5394"/>
                  </a:solidFill>
                  <a:latin typeface="Calibri"/>
                  <a:ea typeface="Calibri"/>
                  <a:cs typeface="Calibri"/>
                  <a:sym typeface="Calibri"/>
                </a:rPr>
                <a:t>text 1</a:t>
              </a:r>
              <a:endParaRPr sz="20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g5d06e5346f_0_407"/>
            <p:cNvSpPr txBox="1"/>
            <p:nvPr/>
          </p:nvSpPr>
          <p:spPr>
            <a:xfrm>
              <a:off x="2778638" y="3924075"/>
              <a:ext cx="1695900" cy="584700"/>
            </a:xfrm>
            <a:prstGeom prst="rect">
              <a:avLst/>
            </a:prstGeom>
            <a:noFill/>
            <a:ln w="38100" cap="flat" cmpd="sng">
              <a:solidFill>
                <a:schemeClr val="accent2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en-US" sz="3200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text 2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285" name="Google Shape;285;g5d06e5346f_0_407"/>
            <p:cNvCxnSpPr>
              <a:stCxn id="272" idx="3"/>
            </p:cNvCxnSpPr>
            <p:nvPr/>
          </p:nvCxnSpPr>
          <p:spPr>
            <a:xfrm>
              <a:off x="2062625" y="2395476"/>
              <a:ext cx="706800" cy="642000"/>
            </a:xfrm>
            <a:prstGeom prst="straightConnector1">
              <a:avLst/>
            </a:prstGeom>
            <a:noFill/>
            <a:ln w="38100" cap="flat" cmpd="sng">
              <a:solidFill>
                <a:srgbClr val="0B5394"/>
              </a:solidFill>
              <a:prstDash val="solid"/>
              <a:round/>
              <a:headEnd type="none" w="sm" len="sm"/>
              <a:tailEnd type="triangle" w="med" len="med"/>
            </a:ln>
          </p:spPr>
        </p:cxnSp>
        <p:cxnSp>
          <p:nvCxnSpPr>
            <p:cNvPr id="286" name="Google Shape;286;g5d06e5346f_0_407"/>
            <p:cNvCxnSpPr>
              <a:stCxn id="275" idx="3"/>
            </p:cNvCxnSpPr>
            <p:nvPr/>
          </p:nvCxnSpPr>
          <p:spPr>
            <a:xfrm rot="10800000" flipH="1">
              <a:off x="2062625" y="3731489"/>
              <a:ext cx="700200" cy="1433700"/>
            </a:xfrm>
            <a:prstGeom prst="straightConnector1">
              <a:avLst/>
            </a:prstGeom>
            <a:noFill/>
            <a:ln w="38100" cap="flat" cmpd="sng">
              <a:solidFill>
                <a:srgbClr val="CC4125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87" name="Google Shape;287;g5d06e5346f_0_407"/>
          <p:cNvGrpSpPr/>
          <p:nvPr/>
        </p:nvGrpSpPr>
        <p:grpSpPr>
          <a:xfrm>
            <a:off x="6007750" y="2867925"/>
            <a:ext cx="1253288" cy="1373400"/>
            <a:chOff x="4483750" y="2867925"/>
            <a:chExt cx="1253288" cy="1373400"/>
          </a:xfrm>
        </p:grpSpPr>
        <p:sp>
          <p:nvSpPr>
            <p:cNvPr id="288" name="Google Shape;288;g5d06e5346f_0_407"/>
            <p:cNvSpPr txBox="1"/>
            <p:nvPr/>
          </p:nvSpPr>
          <p:spPr>
            <a:xfrm>
              <a:off x="4672938" y="2867925"/>
              <a:ext cx="1064100" cy="686700"/>
            </a:xfrm>
            <a:prstGeom prst="rect">
              <a:avLst/>
            </a:prstGeom>
            <a:noFill/>
            <a:ln w="38100" cap="flat" cmpd="sng">
              <a:solidFill>
                <a:schemeClr val="accent1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115000"/>
                </a:lnSpc>
                <a:buClr>
                  <a:srgbClr val="000000"/>
                </a:buClr>
                <a:buSzPts val="3200"/>
              </a:pPr>
              <a:r>
                <a:rPr lang="en-US" sz="3200">
                  <a:solidFill>
                    <a:srgbClr val="0B5394"/>
                  </a:solidFill>
                  <a:latin typeface="Calibri"/>
                  <a:ea typeface="Calibri"/>
                  <a:cs typeface="Calibri"/>
                  <a:sym typeface="Calibri"/>
                </a:rPr>
                <a:t>reloc</a:t>
              </a:r>
              <a:endParaRPr sz="3200">
                <a:solidFill>
                  <a:srgbClr val="0B539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g5d06e5346f_0_407"/>
            <p:cNvSpPr txBox="1"/>
            <p:nvPr/>
          </p:nvSpPr>
          <p:spPr>
            <a:xfrm>
              <a:off x="4672938" y="3554625"/>
              <a:ext cx="1064100" cy="686700"/>
            </a:xfrm>
            <a:prstGeom prst="rect">
              <a:avLst/>
            </a:prstGeom>
            <a:noFill/>
            <a:ln w="38100" cap="flat" cmpd="sng">
              <a:solidFill>
                <a:srgbClr val="CC4125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lnSpc>
                  <a:spcPct val="115000"/>
                </a:lnSpc>
                <a:buClr>
                  <a:srgbClr val="000000"/>
                </a:buClr>
                <a:buSzPts val="3200"/>
              </a:pPr>
              <a:r>
                <a:rPr lang="en-US" sz="3200">
                  <a:solidFill>
                    <a:srgbClr val="CC4125"/>
                  </a:solidFill>
                  <a:latin typeface="Calibri"/>
                  <a:ea typeface="Calibri"/>
                  <a:cs typeface="Calibri"/>
                  <a:sym typeface="Calibri"/>
                </a:rPr>
                <a:t>reloc</a:t>
              </a:r>
              <a:endParaRPr sz="3200">
                <a:solidFill>
                  <a:srgbClr val="CC4125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90" name="Google Shape;290;g5d06e5346f_0_407"/>
            <p:cNvCxnSpPr/>
            <p:nvPr/>
          </p:nvCxnSpPr>
          <p:spPr>
            <a:xfrm>
              <a:off x="4483750" y="3554625"/>
              <a:ext cx="1902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91" name="Google Shape;291;g5d06e5346f_0_407"/>
          <p:cNvGrpSpPr/>
          <p:nvPr/>
        </p:nvGrpSpPr>
        <p:grpSpPr>
          <a:xfrm>
            <a:off x="7261051" y="1802921"/>
            <a:ext cx="3213951" cy="2948567"/>
            <a:chOff x="5737050" y="1802920"/>
            <a:chExt cx="3213951" cy="2948567"/>
          </a:xfrm>
        </p:grpSpPr>
        <p:grpSp>
          <p:nvGrpSpPr>
            <p:cNvPr id="292" name="Google Shape;292;g5d06e5346f_0_407"/>
            <p:cNvGrpSpPr/>
            <p:nvPr/>
          </p:nvGrpSpPr>
          <p:grpSpPr>
            <a:xfrm>
              <a:off x="5928800" y="1802920"/>
              <a:ext cx="3022201" cy="2948567"/>
              <a:chOff x="5928800" y="1802920"/>
              <a:chExt cx="3022201" cy="2948567"/>
            </a:xfrm>
          </p:grpSpPr>
          <p:sp>
            <p:nvSpPr>
              <p:cNvPr id="293" name="Google Shape;293;g5d06e5346f_0_407"/>
              <p:cNvSpPr txBox="1"/>
              <p:nvPr/>
            </p:nvSpPr>
            <p:spPr>
              <a:xfrm>
                <a:off x="5976805" y="1802920"/>
                <a:ext cx="2926200" cy="584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3200"/>
                </a:pPr>
                <a:r>
                  <a:rPr lang="en-US" sz="32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hello.out</a:t>
                </a:r>
                <a:endParaRPr sz="20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4" name="Google Shape;294;g5d06e5346f_0_407"/>
              <p:cNvSpPr txBox="1"/>
              <p:nvPr/>
            </p:nvSpPr>
            <p:spPr>
              <a:xfrm>
                <a:off x="5928800" y="3557188"/>
                <a:ext cx="3022200" cy="584700"/>
              </a:xfrm>
              <a:prstGeom prst="rect">
                <a:avLst/>
              </a:prstGeom>
              <a:noFill/>
              <a:ln w="38100" cap="flat" cmpd="sng">
                <a:solidFill>
                  <a:srgbClr val="4F81BD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3200"/>
                </a:pPr>
                <a:r>
                  <a:rPr lang="en-US" sz="3200">
                    <a:solidFill>
                      <a:srgbClr val="0B5394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Relocated text 1</a:t>
                </a:r>
                <a:endParaRPr sz="2000">
                  <a:solidFill>
                    <a:srgbClr val="0B539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5" name="Google Shape;295;g5d06e5346f_0_407"/>
              <p:cNvSpPr txBox="1"/>
              <p:nvPr/>
            </p:nvSpPr>
            <p:spPr>
              <a:xfrm>
                <a:off x="5928801" y="4166787"/>
                <a:ext cx="3022200" cy="584700"/>
              </a:xfrm>
              <a:prstGeom prst="rect">
                <a:avLst/>
              </a:prstGeom>
              <a:noFill/>
              <a:ln w="38100" cap="flat" cmpd="sng">
                <a:solidFill>
                  <a:srgbClr val="C0504D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3200"/>
                </a:pPr>
                <a:r>
                  <a:rPr lang="en-US" sz="3200">
                    <a:solidFill>
                      <a:srgbClr val="C0504D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Relocated text 2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296;g5d06e5346f_0_407"/>
              <p:cNvSpPr txBox="1"/>
              <p:nvPr/>
            </p:nvSpPr>
            <p:spPr>
              <a:xfrm>
                <a:off x="5928801" y="2357763"/>
                <a:ext cx="3022200" cy="584700"/>
              </a:xfrm>
              <a:prstGeom prst="rect">
                <a:avLst/>
              </a:prstGeom>
              <a:noFill/>
              <a:ln w="38100" cap="flat" cmpd="sng">
                <a:solidFill>
                  <a:srgbClr val="4F81BD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3200"/>
                </a:pPr>
                <a:r>
                  <a:rPr lang="en-US" sz="3200">
                    <a:solidFill>
                      <a:srgbClr val="0B5394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Relocated data 1</a:t>
                </a:r>
                <a:endParaRPr sz="2000">
                  <a:solidFill>
                    <a:srgbClr val="0B5394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97" name="Google Shape;297;g5d06e5346f_0_407"/>
              <p:cNvSpPr txBox="1"/>
              <p:nvPr/>
            </p:nvSpPr>
            <p:spPr>
              <a:xfrm>
                <a:off x="5928801" y="2967363"/>
                <a:ext cx="3022200" cy="584700"/>
              </a:xfrm>
              <a:prstGeom prst="rect">
                <a:avLst/>
              </a:prstGeom>
              <a:noFill/>
              <a:ln w="38100" cap="flat" cmpd="sng">
                <a:solidFill>
                  <a:srgbClr val="C0504D"/>
                </a:solidFill>
                <a:prstDash val="solid"/>
                <a:miter lim="8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3200"/>
                </a:pPr>
                <a:r>
                  <a:rPr lang="en-US" sz="3200">
                    <a:solidFill>
                      <a:srgbClr val="C0504D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Relocated data 2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298" name="Google Shape;298;g5d06e5346f_0_407"/>
            <p:cNvCxnSpPr/>
            <p:nvPr/>
          </p:nvCxnSpPr>
          <p:spPr>
            <a:xfrm>
              <a:off x="5737050" y="3554625"/>
              <a:ext cx="190200" cy="0"/>
            </a:xfrm>
            <a:prstGeom prst="straightConnector1">
              <a:avLst/>
            </a:prstGeom>
            <a:noFill/>
            <a:ln w="19050" cap="flat" cmpd="sng">
              <a:solidFill>
                <a:schemeClr val="dk2"/>
              </a:solidFill>
              <a:prstDash val="solid"/>
              <a:round/>
              <a:headEnd type="none" w="sm" len="sm"/>
              <a:tailEnd type="triangle" w="med" len="med"/>
            </a:ln>
          </p:spPr>
        </p:cxnSp>
      </p:grpSp>
      <p:grpSp>
        <p:nvGrpSpPr>
          <p:cNvPr id="299" name="Google Shape;299;g5d06e5346f_0_407"/>
          <p:cNvGrpSpPr/>
          <p:nvPr/>
        </p:nvGrpSpPr>
        <p:grpSpPr>
          <a:xfrm>
            <a:off x="7452800" y="2326725"/>
            <a:ext cx="3022200" cy="2455788"/>
            <a:chOff x="5928800" y="2363075"/>
            <a:chExt cx="3022200" cy="2455788"/>
          </a:xfrm>
        </p:grpSpPr>
        <p:sp>
          <p:nvSpPr>
            <p:cNvPr id="300" name="Google Shape;300;g5d06e5346f_0_407"/>
            <p:cNvSpPr txBox="1"/>
            <p:nvPr/>
          </p:nvSpPr>
          <p:spPr>
            <a:xfrm>
              <a:off x="5928800" y="3590963"/>
              <a:ext cx="3022200" cy="1227900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en-US" sz="3200" b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CODE</a:t>
              </a:r>
              <a:endParaRPr sz="20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g5d06e5346f_0_407"/>
            <p:cNvSpPr txBox="1"/>
            <p:nvPr/>
          </p:nvSpPr>
          <p:spPr>
            <a:xfrm>
              <a:off x="5928800" y="2363075"/>
              <a:ext cx="3022200" cy="1227900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3200"/>
              </a:pPr>
              <a:r>
                <a:rPr lang="en-US" sz="3200" b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STATIC</a:t>
              </a:r>
              <a:endParaRPr sz="20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826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5d06e5346f_0_445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SzPts val="1400"/>
            </a:pPr>
            <a:r>
              <a:rPr lang="en-US"/>
              <a:t>Linked Text</a:t>
            </a:r>
            <a:endParaRPr/>
          </a:p>
        </p:txBody>
      </p:sp>
      <p:sp>
        <p:nvSpPr>
          <p:cNvPr id="308" name="Google Shape;308;g5d06e5346f_0_445"/>
          <p:cNvSpPr txBox="1">
            <a:spLocks noGrp="1"/>
          </p:cNvSpPr>
          <p:nvPr>
            <p:ph type="body" idx="1"/>
          </p:nvPr>
        </p:nvSpPr>
        <p:spPr>
          <a:xfrm>
            <a:off x="1486775" y="1114925"/>
            <a:ext cx="10054200" cy="48462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000101b0 &lt;main&gt;: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101b0: ff010113 addi sp,sp,-16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101b4: 00112623 sw   ra,12(sp)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101b8: 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00021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537 lui  a0,0x21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101bc: 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a10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50513 addi a0,a0,-1520 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#20a10&lt;str1&gt;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101c0: 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00021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5b7 lui  a1,0x21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101c4: 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a1c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58593 addi a1,a1,-1508 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#20a1c&lt;str2&gt;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101c8: </a:t>
            </a:r>
            <a:r>
              <a:rPr lang="en-US" sz="2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28800</a:t>
            </a: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0ef jal  ra,10450    </a:t>
            </a:r>
            <a:r>
              <a:rPr lang="en-US" sz="2200">
                <a:latin typeface="Courier New"/>
                <a:ea typeface="Courier New"/>
                <a:cs typeface="Courier New"/>
                <a:sym typeface="Courier New"/>
              </a:rPr>
              <a:t>#&lt;printf&gt;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101cc: 00c12083 lw   ra,12(sp)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101d0: 01010113 addi sp,sp,16</a:t>
            </a:r>
            <a:endParaRPr sz="2600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101d4: 00000513 addi a0,0,0</a:t>
            </a:r>
            <a:r>
              <a:rPr lang="en-US" sz="2600" b="1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26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en-US" sz="2600">
                <a:latin typeface="Courier New"/>
                <a:ea typeface="Courier New"/>
                <a:cs typeface="Courier New"/>
                <a:sym typeface="Courier New"/>
              </a:rPr>
              <a:t>  101d8: 00008067 jalr  ra</a:t>
            </a:r>
            <a:r>
              <a:rPr lang="en-US" sz="2600" b="1"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2600" b="1"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indent="-139700">
              <a:lnSpc>
                <a:spcPct val="100000"/>
              </a:lnSpc>
              <a:spcBef>
                <a:spcPts val="0"/>
              </a:spcBef>
              <a:buSzPts val="3200"/>
              <a:buNone/>
            </a:pPr>
            <a:endParaRPr sz="260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309" name="Google Shape;309;g5d06e5346f_0_445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90662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g5d06e5346f_0_452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/>
              <a:t>Loader</a:t>
            </a:r>
            <a:endParaRPr/>
          </a:p>
        </p:txBody>
      </p:sp>
      <p:sp>
        <p:nvSpPr>
          <p:cNvPr id="316" name="Google Shape;316;g5d06e5346f_0_452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13</a:t>
            </a:fld>
            <a:endParaRPr/>
          </a:p>
        </p:txBody>
      </p:sp>
      <p:sp>
        <p:nvSpPr>
          <p:cNvPr id="317" name="Google Shape;317;g5d06e5346f_0_452"/>
          <p:cNvSpPr txBox="1"/>
          <p:nvPr/>
        </p:nvSpPr>
        <p:spPr>
          <a:xfrm>
            <a:off x="4584900" y="5128450"/>
            <a:ext cx="3022200" cy="12279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</a:t>
            </a:r>
            <a:endParaRPr sz="20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g5d06e5346f_0_452"/>
          <p:cNvSpPr txBox="1"/>
          <p:nvPr/>
        </p:nvSpPr>
        <p:spPr>
          <a:xfrm>
            <a:off x="4584900" y="3900550"/>
            <a:ext cx="3022200" cy="12279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STATIC</a:t>
            </a:r>
            <a:endParaRPr sz="20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g5d06e5346f_0_452"/>
          <p:cNvSpPr txBox="1"/>
          <p:nvPr/>
        </p:nvSpPr>
        <p:spPr>
          <a:xfrm>
            <a:off x="4584900" y="1317850"/>
            <a:ext cx="3022200" cy="25827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algn="ctr">
              <a:buClr>
                <a:srgbClr val="000000"/>
              </a:buClr>
              <a:buSzPts val="3200"/>
            </a:pPr>
            <a:r>
              <a:rPr lang="en-US" sz="32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STACK</a:t>
            </a:r>
            <a:endParaRPr sz="32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3200"/>
            </a:pPr>
            <a:endParaRPr sz="32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3200"/>
            </a:pPr>
            <a:endParaRPr sz="32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3200"/>
            </a:pPr>
            <a:endParaRPr sz="32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Clr>
                <a:srgbClr val="000000"/>
              </a:buClr>
              <a:buSzPts val="3200"/>
            </a:pPr>
            <a:r>
              <a:rPr lang="en-US" sz="32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HEAP</a:t>
            </a:r>
            <a:endParaRPr sz="32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873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03180-AB34-4141-AF27-1235DF2BD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Cache Revise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135753-DDE6-2246-8E1B-5F245944CC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0388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g5de957305e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6225" y="1194826"/>
            <a:ext cx="5959549" cy="2832601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g5de957305e_0_0"/>
          <p:cNvSpPr txBox="1">
            <a:spLocks noGrp="1"/>
          </p:cNvSpPr>
          <p:nvPr>
            <p:ph type="body" idx="1"/>
          </p:nvPr>
        </p:nvSpPr>
        <p:spPr>
          <a:xfrm>
            <a:off x="1981200" y="3940288"/>
            <a:ext cx="8534400" cy="1728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592"/>
              </a:spcBef>
              <a:buNone/>
            </a:pPr>
            <a:r>
              <a:rPr lang="en-US" sz="296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N-way Set Associative Caches:</a:t>
            </a:r>
            <a:endParaRPr/>
          </a:p>
          <a:p>
            <a:pPr marL="0" indent="0">
              <a:spcBef>
                <a:spcPts val="518"/>
              </a:spcBef>
              <a:buNone/>
            </a:pP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Split slots into sets of size N, map into </a:t>
            </a:r>
            <a:r>
              <a:rPr lang="en-US" sz="259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</a:t>
            </a: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which is a r</a:t>
            </a:r>
            <a:r>
              <a:rPr lang="en-US" sz="2590"/>
              <a:t>ow containing multiple blocks</a:t>
            </a:r>
            <a:endParaRPr sz="2590"/>
          </a:p>
          <a:p>
            <a:pPr marL="457200" indent="-368300">
              <a:spcBef>
                <a:spcPts val="518"/>
              </a:spcBef>
              <a:buSzPts val="2200"/>
              <a:buChar char="-"/>
            </a:pPr>
            <a:r>
              <a:rPr lang="en-US" sz="2200"/>
              <a:t>Set (row) chosen by index, block (spot WITHIN row) chosen by replacement policy</a:t>
            </a:r>
            <a:endParaRPr sz="2200"/>
          </a:p>
          <a:p>
            <a:pPr marL="0" indent="0">
              <a:spcBef>
                <a:spcPts val="518"/>
              </a:spcBef>
              <a:buNone/>
            </a:pPr>
            <a:r>
              <a:rPr lang="en-US" sz="2200">
                <a:solidFill>
                  <a:srgbClr val="FF0000"/>
                </a:solidFill>
              </a:rPr>
              <a:t># index bits = log_2( cache size / (N * block size) )</a:t>
            </a:r>
            <a:endParaRPr sz="2200">
              <a:solidFill>
                <a:srgbClr val="FF0000"/>
              </a:solidFill>
            </a:endParaRPr>
          </a:p>
          <a:p>
            <a:pPr marL="0" indent="0">
              <a:spcBef>
                <a:spcPts val="592"/>
              </a:spcBef>
              <a:buNone/>
            </a:pPr>
            <a:endParaRPr/>
          </a:p>
        </p:txBody>
      </p:sp>
      <p:sp>
        <p:nvSpPr>
          <p:cNvPr id="139" name="Google Shape;139;g5de957305e_0_0"/>
          <p:cNvSpPr txBox="1">
            <a:spLocks noGrp="1"/>
          </p:cNvSpPr>
          <p:nvPr>
            <p:ph type="dt" idx="10"/>
          </p:nvPr>
        </p:nvSpPr>
        <p:spPr>
          <a:xfrm>
            <a:off x="1981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r>
              <a:rPr lang="en-US"/>
              <a:t>7/17/2018</a:t>
            </a:r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g5de957305e_0_0"/>
          <p:cNvSpPr txBox="1">
            <a:spLocks noGrp="1"/>
          </p:cNvSpPr>
          <p:nvPr>
            <p:ph type="ftr" idx="11"/>
          </p:nvPr>
        </p:nvSpPr>
        <p:spPr>
          <a:xfrm>
            <a:off x="4648200" y="6356350"/>
            <a:ext cx="2895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r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CS61C </a:t>
            </a:r>
            <a:r>
              <a:rPr lang="en-US"/>
              <a:t>Su18</a:t>
            </a:r>
            <a:r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 - Lecture 16</a:t>
            </a:r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5de957305e_0_0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fld id="{00000000-1234-1234-1234-123412341234}" type="slidenum">
              <a:rPr lang="en-US"/>
              <a:pPr>
                <a:buClr>
                  <a:srgbClr val="000000"/>
                </a:buClr>
                <a:buSzPts val="1200"/>
              </a:p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114748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5de957305e_0_8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endParaRPr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5de957305e_0_8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229600" cy="49377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0" indent="0">
              <a:spcBef>
                <a:spcPts val="592"/>
              </a:spcBef>
              <a:buNone/>
            </a:pPr>
            <a:r>
              <a:rPr lang="en-US" sz="296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</a:t>
            </a:r>
            <a:r>
              <a:rPr lang="en-US" sz="296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</a:t>
            </a:r>
            <a:r>
              <a:rPr lang="en-US" sz="296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296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breakdown of </a:t>
            </a:r>
            <a:r>
              <a:rPr lang="en-US" sz="296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memory address</a:t>
            </a:r>
            <a:endParaRPr u="sng"/>
          </a:p>
          <a:p>
            <a:pPr marL="742950" lvl="1" indent="-285750">
              <a:spcBef>
                <a:spcPts val="518"/>
              </a:spcBef>
              <a:buClr>
                <a:schemeClr val="accent4"/>
              </a:buClr>
              <a:buSzPts val="2590"/>
              <a:buFont typeface="Arial"/>
              <a:buChar char="–"/>
            </a:pPr>
            <a:r>
              <a:rPr lang="en-US" sz="2590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rPr>
              <a:t>Index</a:t>
            </a: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field is result of hash function (which </a:t>
            </a:r>
            <a:r>
              <a:rPr lang="en-US" sz="2590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set, row</a:t>
            </a: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064">
              <a:spcBef>
                <a:spcPts val="518"/>
              </a:spcBef>
              <a:buSzPts val="2590"/>
            </a:pPr>
            <a:r>
              <a:rPr lang="en-US" sz="2590"/>
              <a:t>log_2( cache size / (N * block size) )</a:t>
            </a:r>
            <a:endParaRPr sz="2590"/>
          </a:p>
          <a:p>
            <a:pPr marL="742950" lvl="1" indent="-285750">
              <a:spcBef>
                <a:spcPts val="518"/>
              </a:spcBef>
              <a:buClr>
                <a:schemeClr val="accent6"/>
              </a:buClr>
              <a:buSzPts val="2590"/>
              <a:buFont typeface="Arial"/>
              <a:buChar char="–"/>
            </a:pPr>
            <a:r>
              <a:rPr lang="en-US" sz="2590">
                <a:solidFill>
                  <a:schemeClr val="accent6"/>
                </a:solidFill>
                <a:latin typeface="Calibri"/>
                <a:ea typeface="Calibri"/>
                <a:cs typeface="Calibri"/>
                <a:sym typeface="Calibri"/>
              </a:rPr>
              <a:t>Tag</a:t>
            </a: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field is identifier (which block is currently in slot)</a:t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064">
              <a:spcBef>
                <a:spcPts val="518"/>
              </a:spcBef>
              <a:buSzPts val="2590"/>
            </a:pPr>
            <a:r>
              <a:rPr lang="en-US" sz="2590"/>
              <a:t>addr - index - offset</a:t>
            </a:r>
            <a:endParaRPr sz="2590"/>
          </a:p>
          <a:p>
            <a:pPr marL="742950" lvl="1" indent="-285750">
              <a:spcBef>
                <a:spcPts val="518"/>
              </a:spcBef>
              <a:buClr>
                <a:schemeClr val="accent2"/>
              </a:buClr>
              <a:buSzPts val="2590"/>
              <a:buFont typeface="Arial"/>
              <a:buChar char="–"/>
            </a:pPr>
            <a:r>
              <a:rPr lang="en-US" sz="259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rPr>
              <a:t>Offset</a:t>
            </a: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field indexes into block</a:t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371600" lvl="2" indent="-393064">
              <a:spcBef>
                <a:spcPts val="518"/>
              </a:spcBef>
              <a:buSzPts val="2590"/>
            </a:pPr>
            <a:r>
              <a:rPr lang="en-US" sz="2590"/>
              <a:t>log_2( block size)</a:t>
            </a:r>
            <a:endParaRPr sz="2590"/>
          </a:p>
        </p:txBody>
      </p:sp>
      <p:sp>
        <p:nvSpPr>
          <p:cNvPr id="148" name="Google Shape;148;g5de957305e_0_8"/>
          <p:cNvSpPr txBox="1">
            <a:spLocks noGrp="1"/>
          </p:cNvSpPr>
          <p:nvPr>
            <p:ph type="dt" idx="10"/>
          </p:nvPr>
        </p:nvSpPr>
        <p:spPr>
          <a:xfrm>
            <a:off x="1981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r>
              <a:rPr lang="en-US"/>
              <a:t>7/17/2018</a:t>
            </a:r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g5de957305e_0_8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50" name="Google Shape;150;g5de957305e_0_8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16</a:t>
            </a:fld>
            <a:endParaRPr/>
          </a:p>
        </p:txBody>
      </p:sp>
      <p:sp>
        <p:nvSpPr>
          <p:cNvPr id="151" name="Google Shape;151;g5de957305e_0_8"/>
          <p:cNvSpPr/>
          <p:nvPr/>
        </p:nvSpPr>
        <p:spPr>
          <a:xfrm>
            <a:off x="2326525" y="5086175"/>
            <a:ext cx="7884300" cy="8337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Address</a:t>
            </a:r>
            <a:endParaRPr sz="24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2" name="Google Shape;152;g5de957305e_0_8"/>
          <p:cNvSpPr/>
          <p:nvPr/>
        </p:nvSpPr>
        <p:spPr>
          <a:xfrm>
            <a:off x="2333712" y="5086175"/>
            <a:ext cx="4106400" cy="833700"/>
          </a:xfrm>
          <a:prstGeom prst="rect">
            <a:avLst/>
          </a:prstGeom>
          <a:solidFill>
            <a:schemeClr val="accent6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Tag</a:t>
            </a:r>
            <a:endParaRPr sz="24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3" name="Google Shape;153;g5de957305e_0_8"/>
          <p:cNvSpPr/>
          <p:nvPr/>
        </p:nvSpPr>
        <p:spPr>
          <a:xfrm>
            <a:off x="6440107" y="5086175"/>
            <a:ext cx="1841700" cy="8337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Index</a:t>
            </a:r>
            <a:endParaRPr sz="24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4" name="Google Shape;154;g5de957305e_0_8"/>
          <p:cNvSpPr/>
          <p:nvPr/>
        </p:nvSpPr>
        <p:spPr>
          <a:xfrm>
            <a:off x="8281797" y="5086175"/>
            <a:ext cx="1929000" cy="833700"/>
          </a:xfrm>
          <a:prstGeom prst="rect">
            <a:avLst/>
          </a:prstGeom>
          <a:solidFill>
            <a:schemeClr val="accen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sz="2400">
                <a:latin typeface="Consolas"/>
                <a:ea typeface="Consolas"/>
                <a:cs typeface="Consolas"/>
                <a:sym typeface="Consolas"/>
              </a:rPr>
              <a:t>Offset</a:t>
            </a:r>
            <a:endParaRPr sz="2400">
              <a:latin typeface="Consolas"/>
              <a:ea typeface="Consolas"/>
              <a:cs typeface="Consolas"/>
              <a:sym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536960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13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Review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3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229600" cy="484632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 indent="-342900">
              <a:spcBef>
                <a:spcPts val="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Cache performance measured using AMAT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Parameters that matter: </a:t>
            </a:r>
            <a:endParaRPr/>
          </a:p>
          <a:p>
            <a:pPr lvl="2">
              <a:spcBef>
                <a:spcPts val="480"/>
              </a:spcBef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Hit Time (HT)</a:t>
            </a:r>
            <a:endParaRPr/>
          </a:p>
          <a:p>
            <a:pPr lvl="2">
              <a:spcBef>
                <a:spcPts val="480"/>
              </a:spcBef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 Rate (</a:t>
            </a:r>
            <a:r>
              <a:rPr lang="en-US"/>
              <a:t>MR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lvl="2">
              <a:spcBef>
                <a:spcPts val="480"/>
              </a:spcBef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Miss Penalty (</a:t>
            </a:r>
            <a:r>
              <a:rPr lang="en-US"/>
              <a:t>MP</a:t>
            </a:r>
            <a:r>
              <a:rPr lang="en-US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/>
          </a:p>
          <a:p>
            <a:pPr marL="742950" lvl="1" indent="-285750"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AMAT = Hit Time + Miss Rate x Miss Penalty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spcBef>
                <a:spcPts val="640"/>
              </a:spcBef>
              <a:buClr>
                <a:schemeClr val="dk1"/>
              </a:buClr>
              <a:buSzPts val="3200"/>
              <a:buFont typeface="Arial"/>
              <a:buChar char="•"/>
            </a:pPr>
            <a:r>
              <a:rPr lang="en-US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3 Cs of cache misses and their fixes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42950" lvl="1" indent="-285750"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Compulsory: Increase block size</a:t>
            </a:r>
            <a:endParaRPr/>
          </a:p>
          <a:p>
            <a:pPr marL="742950" lvl="1" indent="-285750"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Capacity: Increase cache size</a:t>
            </a:r>
            <a:endParaRPr/>
          </a:p>
          <a:p>
            <a:pPr marL="742950" lvl="1" indent="-285750">
              <a:spcBef>
                <a:spcPts val="560"/>
              </a:spcBef>
              <a:buClr>
                <a:schemeClr val="dk1"/>
              </a:buClr>
              <a:buSzPts val="2800"/>
              <a:buFont typeface="Arial"/>
              <a:buChar char="–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Conflict: </a:t>
            </a:r>
            <a:r>
              <a:rPr lang="en-US"/>
              <a:t>Make the cache fully associative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139700">
              <a:spcBef>
                <a:spcPts val="640"/>
              </a:spcBef>
              <a:buClr>
                <a:schemeClr val="dk1"/>
              </a:buClr>
              <a:buSzPts val="3200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3"/>
          <p:cNvSpPr txBox="1">
            <a:spLocks noGrp="1"/>
          </p:cNvSpPr>
          <p:nvPr>
            <p:ph type="dt" idx="10"/>
          </p:nvPr>
        </p:nvSpPr>
        <p:spPr>
          <a:xfrm>
            <a:off x="1981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400"/>
            </a:pPr>
            <a:r>
              <a:rPr lang="en-US"/>
              <a:t>7/17/2018</a:t>
            </a:r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3"/>
          <p:cNvSpPr txBox="1">
            <a:spLocks noGrp="1"/>
          </p:cNvSpPr>
          <p:nvPr>
            <p:ph type="ftr" idx="11"/>
          </p:nvPr>
        </p:nvSpPr>
        <p:spPr>
          <a:xfrm>
            <a:off x="4648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91425" rIns="91425" bIns="91425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8" name="Google Shape;358;p13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498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/>
              <a:t>Virtual Memory Summary</a:t>
            </a:r>
            <a:endParaRPr lang="en-GB" dirty="0"/>
          </a:p>
        </p:txBody>
      </p:sp>
      <p:sp>
        <p:nvSpPr>
          <p:cNvPr id="44034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Programmer’s view of virtual memory</a:t>
            </a:r>
          </a:p>
          <a:p>
            <a:pPr lvl="1"/>
            <a:r>
              <a:rPr lang="en-GB" dirty="0"/>
              <a:t>Each process has its own private linear address space</a:t>
            </a:r>
          </a:p>
          <a:p>
            <a:pPr lvl="1"/>
            <a:r>
              <a:rPr lang="en-GB" dirty="0"/>
              <a:t>Cannot be corrupted by other processes</a:t>
            </a:r>
          </a:p>
          <a:p>
            <a:endParaRPr lang="en-GB" dirty="0"/>
          </a:p>
          <a:p>
            <a:r>
              <a:rPr lang="en-GB" dirty="0"/>
              <a:t>System view of virtual memory</a:t>
            </a:r>
          </a:p>
          <a:p>
            <a:pPr lvl="1"/>
            <a:r>
              <a:rPr lang="en-GB" dirty="0"/>
              <a:t>Uses memory efficiently by caching virtual memory pages</a:t>
            </a:r>
          </a:p>
          <a:p>
            <a:pPr lvl="2"/>
            <a:r>
              <a:rPr lang="en-GB" dirty="0"/>
              <a:t>Efficient only because of locality</a:t>
            </a:r>
          </a:p>
          <a:p>
            <a:pPr lvl="1"/>
            <a:r>
              <a:rPr lang="en-GB" dirty="0"/>
              <a:t>Simplifies memory management and sharing</a:t>
            </a:r>
          </a:p>
          <a:p>
            <a:pPr lvl="1"/>
            <a:r>
              <a:rPr lang="en-GB" dirty="0"/>
              <a:t>Simplifies protection by providing permissions checking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0287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GB"/>
              <a:t>Memory System Summary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GB" sz="2400" dirty="0"/>
              <a:t>Memory Caches (L1/L2/L3)</a:t>
            </a:r>
          </a:p>
          <a:p>
            <a:pPr lvl="1"/>
            <a:r>
              <a:rPr lang="en-GB" sz="2000" dirty="0"/>
              <a:t>Purely a speed-up technique</a:t>
            </a:r>
          </a:p>
          <a:p>
            <a:pPr lvl="1"/>
            <a:r>
              <a:rPr lang="en-GB" sz="2000" dirty="0"/>
              <a:t>Behavior invisible to application programmer and (mostly) OS</a:t>
            </a:r>
          </a:p>
          <a:p>
            <a:pPr lvl="1"/>
            <a:r>
              <a:rPr lang="en-GB" sz="2000" dirty="0"/>
              <a:t>Implemented totally in hardware</a:t>
            </a:r>
          </a:p>
          <a:p>
            <a:r>
              <a:rPr lang="en-GB" sz="2400" dirty="0"/>
              <a:t>Virtual Memory</a:t>
            </a:r>
          </a:p>
          <a:p>
            <a:pPr lvl="1"/>
            <a:r>
              <a:rPr lang="en-GB" sz="2000" dirty="0"/>
              <a:t>Supports many OS-related functions</a:t>
            </a:r>
          </a:p>
          <a:p>
            <a:pPr lvl="2"/>
            <a:r>
              <a:rPr lang="en-GB" sz="1800" dirty="0"/>
              <a:t>Process creation, task switching, protection</a:t>
            </a:r>
          </a:p>
          <a:p>
            <a:pPr lvl="1"/>
            <a:r>
              <a:rPr lang="en-GB" sz="2000" dirty="0"/>
              <a:t>Operating System (software)</a:t>
            </a:r>
          </a:p>
          <a:p>
            <a:pPr lvl="2"/>
            <a:r>
              <a:rPr lang="en-GB" sz="1800" dirty="0"/>
              <a:t>Allocates/shares physical memory among processes</a:t>
            </a:r>
          </a:p>
          <a:p>
            <a:pPr lvl="2"/>
            <a:r>
              <a:rPr lang="en-GB" sz="1800" dirty="0"/>
              <a:t>Maintains high-level tables tracking memory type, source, sharing</a:t>
            </a:r>
          </a:p>
          <a:p>
            <a:pPr lvl="2"/>
            <a:r>
              <a:rPr lang="en-GB" sz="1800" dirty="0"/>
              <a:t>Handles exceptions, fills in hardware-defined mapping tables</a:t>
            </a:r>
          </a:p>
          <a:p>
            <a:pPr lvl="1"/>
            <a:r>
              <a:rPr lang="en-GB" sz="2000" dirty="0"/>
              <a:t>Hardware</a:t>
            </a:r>
          </a:p>
          <a:p>
            <a:pPr lvl="2"/>
            <a:r>
              <a:rPr lang="en-GB" sz="1800" dirty="0"/>
              <a:t>Translates virtual addresses via mapping tables, enforcing permissions</a:t>
            </a:r>
          </a:p>
          <a:p>
            <a:pPr lvl="2"/>
            <a:r>
              <a:rPr lang="en-GB" sz="1800" dirty="0"/>
              <a:t>Accelerates mapping via translation cache (TLB)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061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"/>
          <p:cNvSpPr txBox="1"/>
          <p:nvPr/>
        </p:nvSpPr>
        <p:spPr>
          <a:xfrm>
            <a:off x="2209800" y="457201"/>
            <a:ext cx="7315200" cy="2985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 with Neighbors: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b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(previous midterm question)  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spcBef>
                <a:spcPts val="1200"/>
              </a:spcBef>
              <a:buClr>
                <a:srgbClr val="000000"/>
              </a:buClr>
              <a:buSzPts val="2800"/>
            </a:pP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one word each, name the most common producer and consumer of the following items.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spcBef>
                <a:spcPts val="1200"/>
              </a:spcBef>
              <a:buClr>
                <a:srgbClr val="000000"/>
              </a:buClr>
              <a:buSzPts val="2800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Choose from: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Linker, Loader, Compiler, Assembler, Programmer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25" name="Google Shape;325;p4"/>
          <p:cNvGraphicFramePr/>
          <p:nvPr/>
        </p:nvGraphicFramePr>
        <p:xfrm>
          <a:off x="1981200" y="3931920"/>
          <a:ext cx="8235125" cy="1879650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351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(item)</a:t>
                      </a: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This is the output of:</a:t>
                      </a:r>
                      <a:endParaRPr sz="20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u="none" strike="noStrike" cap="none"/>
                        <a:t>This is the input to:</a:t>
                      </a:r>
                      <a:endParaRPr sz="20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 t0,s0,done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*s = “hello world”;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app.o string.o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firefox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26" name="Google Shape;326;p4"/>
          <p:cNvGraphicFramePr/>
          <p:nvPr/>
        </p:nvGraphicFramePr>
        <p:xfrm>
          <a:off x="1975693" y="5462568"/>
          <a:ext cx="8235125" cy="370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1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firefox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Linker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>
                          <a:solidFill>
                            <a:srgbClr val="FF0000"/>
                          </a:solidFill>
                        </a:rPr>
                        <a:t>Loader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7" name="Google Shape;327;p4"/>
          <p:cNvGraphicFramePr/>
          <p:nvPr/>
        </p:nvGraphicFramePr>
        <p:xfrm>
          <a:off x="1975693" y="5079863"/>
          <a:ext cx="8235125" cy="370850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351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app.o string.o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Assembler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Linker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8" name="Google Shape;328;p4"/>
          <p:cNvGraphicFramePr/>
          <p:nvPr/>
        </p:nvGraphicFramePr>
        <p:xfrm>
          <a:off x="1975693" y="4697159"/>
          <a:ext cx="8235125" cy="37085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51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char *s = “hello world”;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Programmer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Compiler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9" name="Google Shape;329;p4"/>
          <p:cNvGraphicFramePr/>
          <p:nvPr/>
        </p:nvGraphicFramePr>
        <p:xfrm>
          <a:off x="1981207" y="4328178"/>
          <a:ext cx="8235125" cy="370850"/>
        </p:xfrm>
        <a:graphic>
          <a:graphicData uri="http://schemas.openxmlformats.org/drawingml/2006/table">
            <a:tbl>
              <a:tblPr bandRow="1">
                <a:noFill/>
              </a:tblPr>
              <a:tblGrid>
                <a:gridCol w="3519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68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6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bne t0,s0,done</a:t>
                      </a:r>
                      <a:endParaRPr sz="1800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Compiler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strike="noStrike" cap="none">
                          <a:solidFill>
                            <a:srgbClr val="FF0000"/>
                          </a:solidFill>
                        </a:rPr>
                        <a:t>Assembler</a:t>
                      </a:r>
                      <a:endParaRPr sz="1800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0" name="Google Shape;330;p4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78936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5557D-2277-5943-A681-5FE81EEA2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8CBA8A-0345-3545-83AA-3E62F854CF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1843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5d1628faa7_0_188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21</a:t>
            </a:fld>
            <a:endParaRPr/>
          </a:p>
        </p:txBody>
      </p:sp>
      <p:pic>
        <p:nvPicPr>
          <p:cNvPr id="269" name="Google Shape;269;g5d1628faa7_0_1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00325" y="61775"/>
            <a:ext cx="8791352" cy="63488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31850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5d1628faa7_0_72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/>
              <a:t>Review</a:t>
            </a:r>
            <a:endParaRPr/>
          </a:p>
        </p:txBody>
      </p:sp>
      <p:sp>
        <p:nvSpPr>
          <p:cNvPr id="276" name="Google Shape;276;g5d1628faa7_0_72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229600" cy="4846200"/>
          </a:xfrm>
          <a:prstGeom prst="rect">
            <a:avLst/>
          </a:prstGeom>
        </p:spPr>
        <p:txBody>
          <a:bodyPr spcFirstLastPara="1" vert="horz" wrap="square" lIns="91425" tIns="91425" rIns="91425" bIns="91425" rtlCol="0" anchor="t" anchorCtr="0">
            <a:noAutofit/>
          </a:bodyPr>
          <a:lstStyle/>
          <a:p>
            <a:pPr marL="0" indent="0">
              <a:spcBef>
                <a:spcPts val="640"/>
              </a:spcBef>
              <a:buNone/>
            </a:pPr>
            <a:r>
              <a:rPr lang="en-US"/>
              <a:t>Combinational Logic</a:t>
            </a:r>
            <a:endParaRPr/>
          </a:p>
        </p:txBody>
      </p:sp>
      <p:sp>
        <p:nvSpPr>
          <p:cNvPr id="277" name="Google Shape;277;g5d1628faa7_0_72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22</a:t>
            </a:fld>
            <a:endParaRPr/>
          </a:p>
        </p:txBody>
      </p:sp>
      <p:sp>
        <p:nvSpPr>
          <p:cNvPr id="278" name="Google Shape;278;g5d1628faa7_0_72"/>
          <p:cNvSpPr/>
          <p:nvPr/>
        </p:nvSpPr>
        <p:spPr>
          <a:xfrm>
            <a:off x="3233750" y="3431850"/>
            <a:ext cx="1969800" cy="20229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4000"/>
            </a:pPr>
            <a:r>
              <a:rPr lang="en-US" sz="40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79" name="Google Shape;279;g5d1628faa7_0_72"/>
          <p:cNvCxnSpPr/>
          <p:nvPr/>
        </p:nvCxnSpPr>
        <p:spPr>
          <a:xfrm>
            <a:off x="5203550" y="4442507"/>
            <a:ext cx="897000" cy="15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80" name="Google Shape;280;g5d1628faa7_0_72"/>
          <p:cNvCxnSpPr/>
          <p:nvPr/>
        </p:nvCxnSpPr>
        <p:spPr>
          <a:xfrm>
            <a:off x="2354263" y="3906520"/>
            <a:ext cx="897000" cy="15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81" name="Google Shape;281;g5d1628faa7_0_72"/>
          <p:cNvCxnSpPr/>
          <p:nvPr/>
        </p:nvCxnSpPr>
        <p:spPr>
          <a:xfrm>
            <a:off x="2336800" y="4447858"/>
            <a:ext cx="897000" cy="15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cxnSp>
        <p:nvCxnSpPr>
          <p:cNvPr id="282" name="Google Shape;282;g5d1628faa7_0_72"/>
          <p:cNvCxnSpPr/>
          <p:nvPr/>
        </p:nvCxnSpPr>
        <p:spPr>
          <a:xfrm>
            <a:off x="2354263" y="5041583"/>
            <a:ext cx="897000" cy="1500"/>
          </a:xfrm>
          <a:prstGeom prst="straightConnector1">
            <a:avLst/>
          </a:prstGeom>
          <a:noFill/>
          <a:ln w="25400" cap="flat" cmpd="sng">
            <a:solidFill>
              <a:srgbClr val="000000"/>
            </a:solidFill>
            <a:prstDash val="solid"/>
            <a:round/>
            <a:headEnd type="none" w="sm" len="sm"/>
            <a:tailEnd type="stealth" w="med" len="med"/>
          </a:ln>
        </p:spPr>
      </p:cxnSp>
      <p:sp>
        <p:nvSpPr>
          <p:cNvPr id="283" name="Google Shape;283;g5d1628faa7_0_72"/>
          <p:cNvSpPr txBox="1"/>
          <p:nvPr/>
        </p:nvSpPr>
        <p:spPr>
          <a:xfrm>
            <a:off x="5429563" y="3923983"/>
            <a:ext cx="365100" cy="5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Y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g5d1628faa7_0_72"/>
          <p:cNvSpPr txBox="1"/>
          <p:nvPr/>
        </p:nvSpPr>
        <p:spPr>
          <a:xfrm>
            <a:off x="2354263" y="3398520"/>
            <a:ext cx="3921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g5d1628faa7_0_72"/>
          <p:cNvSpPr txBox="1"/>
          <p:nvPr/>
        </p:nvSpPr>
        <p:spPr>
          <a:xfrm>
            <a:off x="2354263" y="3923983"/>
            <a:ext cx="392100" cy="5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g5d1628faa7_0_72"/>
          <p:cNvSpPr txBox="1"/>
          <p:nvPr/>
        </p:nvSpPr>
        <p:spPr>
          <a:xfrm>
            <a:off x="2354263" y="4498658"/>
            <a:ext cx="3762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7" name="Google Shape;287;g5d1628faa7_0_72"/>
          <p:cNvCxnSpPr/>
          <p:nvPr/>
        </p:nvCxnSpPr>
        <p:spPr>
          <a:xfrm>
            <a:off x="6509875" y="2667450"/>
            <a:ext cx="2910000" cy="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g5d1628faa7_0_72"/>
          <p:cNvCxnSpPr/>
          <p:nvPr/>
        </p:nvCxnSpPr>
        <p:spPr>
          <a:xfrm>
            <a:off x="8100650" y="2027250"/>
            <a:ext cx="0" cy="3986700"/>
          </a:xfrm>
          <a:prstGeom prst="straightConnector1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9" name="Google Shape;289;g5d1628faa7_0_72"/>
          <p:cNvSpPr txBox="1"/>
          <p:nvPr/>
        </p:nvSpPr>
        <p:spPr>
          <a:xfrm>
            <a:off x="6606875" y="2086025"/>
            <a:ext cx="1416300" cy="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2600"/>
            </a:pPr>
            <a:r>
              <a:rPr lang="en-US" sz="26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	B	C</a:t>
            </a:r>
            <a:endParaRPr sz="2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g5d1628faa7_0_72"/>
          <p:cNvSpPr txBox="1"/>
          <p:nvPr/>
        </p:nvSpPr>
        <p:spPr>
          <a:xfrm>
            <a:off x="6606875" y="2792875"/>
            <a:ext cx="1416300" cy="316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	0	0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	0	1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	1	0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0	1	1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	0	0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	0	1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	1	0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2600"/>
            </a:pPr>
            <a:r>
              <a:rPr lang="en-US" sz="26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	1	1</a:t>
            </a:r>
            <a:endParaRPr sz="26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g5d1628faa7_0_72"/>
          <p:cNvSpPr txBox="1"/>
          <p:nvPr/>
        </p:nvSpPr>
        <p:spPr>
          <a:xfrm>
            <a:off x="8556450" y="2086025"/>
            <a:ext cx="446400" cy="4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2600"/>
            </a:pPr>
            <a:r>
              <a:rPr lang="en-US" sz="26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</a:t>
            </a:r>
            <a:endParaRPr sz="2600" b="1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81033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" name="Google Shape;296;g5d1628faa7_0_245"/>
          <p:cNvGrpSpPr/>
          <p:nvPr/>
        </p:nvGrpSpPr>
        <p:grpSpPr>
          <a:xfrm>
            <a:off x="5623689" y="2682624"/>
            <a:ext cx="4915580" cy="5399413"/>
            <a:chOff x="4099689" y="2682623"/>
            <a:chExt cx="4915580" cy="5399413"/>
          </a:xfrm>
        </p:grpSpPr>
        <p:sp>
          <p:nvSpPr>
            <p:cNvPr id="297" name="Google Shape;297;g5d1628faa7_0_245"/>
            <p:cNvSpPr/>
            <p:nvPr/>
          </p:nvSpPr>
          <p:spPr>
            <a:xfrm rot="10800000">
              <a:off x="4900469" y="3381336"/>
              <a:ext cx="4114800" cy="4700700"/>
            </a:xfrm>
            <a:prstGeom prst="arc">
              <a:avLst>
                <a:gd name="adj1" fmla="val 1508191"/>
                <a:gd name="adj2" fmla="val 3923631"/>
              </a:avLst>
            </a:prstGeom>
            <a:noFill/>
            <a:ln w="508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g5d1628faa7_0_245"/>
            <p:cNvSpPr txBox="1"/>
            <p:nvPr/>
          </p:nvSpPr>
          <p:spPr>
            <a:xfrm rot="-3000042">
              <a:off x="3858188" y="3615888"/>
              <a:ext cx="2737803" cy="646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Try all input 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combinations</a:t>
              </a:r>
              <a:endParaRPr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9" name="Google Shape;299;g5d1628faa7_0_245"/>
          <p:cNvGrpSpPr/>
          <p:nvPr/>
        </p:nvGrpSpPr>
        <p:grpSpPr>
          <a:xfrm>
            <a:off x="4041238" y="822960"/>
            <a:ext cx="4699896" cy="5182236"/>
            <a:chOff x="2517238" y="822960"/>
            <a:chExt cx="4699896" cy="5182236"/>
          </a:xfrm>
        </p:grpSpPr>
        <p:sp>
          <p:nvSpPr>
            <p:cNvPr id="300" name="Google Shape;300;g5d1628faa7_0_245"/>
            <p:cNvSpPr/>
            <p:nvPr/>
          </p:nvSpPr>
          <p:spPr>
            <a:xfrm>
              <a:off x="2517238" y="822960"/>
              <a:ext cx="4114800" cy="4700700"/>
            </a:xfrm>
            <a:prstGeom prst="arc">
              <a:avLst>
                <a:gd name="adj1" fmla="val 1252927"/>
                <a:gd name="adj2" fmla="val 4194742"/>
              </a:avLst>
            </a:prstGeom>
            <a:noFill/>
            <a:ln w="508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g5d1628faa7_0_245"/>
            <p:cNvSpPr txBox="1"/>
            <p:nvPr/>
          </p:nvSpPr>
          <p:spPr>
            <a:xfrm rot="-3000042">
              <a:off x="4826883" y="4653272"/>
              <a:ext cx="2737803" cy="3692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SoP or PoS</a:t>
              </a:r>
              <a:endParaRPr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g5d1628faa7_0_245"/>
          <p:cNvGrpSpPr/>
          <p:nvPr/>
        </p:nvGrpSpPr>
        <p:grpSpPr>
          <a:xfrm>
            <a:off x="1706881" y="2730852"/>
            <a:ext cx="4993143" cy="5353180"/>
            <a:chOff x="182880" y="2730852"/>
            <a:chExt cx="4993143" cy="5353180"/>
          </a:xfrm>
        </p:grpSpPr>
        <p:sp>
          <p:nvSpPr>
            <p:cNvPr id="303" name="Google Shape;303;g5d1628faa7_0_245"/>
            <p:cNvSpPr/>
            <p:nvPr/>
          </p:nvSpPr>
          <p:spPr>
            <a:xfrm rot="10800000" flipH="1">
              <a:off x="182880" y="3383331"/>
              <a:ext cx="4114800" cy="4700700"/>
            </a:xfrm>
            <a:prstGeom prst="arc">
              <a:avLst>
                <a:gd name="adj1" fmla="val 1508191"/>
                <a:gd name="adj2" fmla="val 3923631"/>
              </a:avLst>
            </a:prstGeom>
            <a:noFill/>
            <a:ln w="50800" cap="flat" cmpd="sng">
              <a:solidFill>
                <a:schemeClr val="accent3"/>
              </a:solidFill>
              <a:prstDash val="solid"/>
              <a:round/>
              <a:headEnd type="stealth" w="med" len="med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g5d1628faa7_0_245"/>
            <p:cNvSpPr txBox="1"/>
            <p:nvPr/>
          </p:nvSpPr>
          <p:spPr>
            <a:xfrm rot="3000042" flipH="1">
              <a:off x="2679722" y="3664116"/>
              <a:ext cx="2737803" cy="646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Propagate signals</a:t>
              </a:r>
              <a:br>
                <a:rPr lang="en-US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US">
                  <a:solidFill>
                    <a:schemeClr val="accent3"/>
                  </a:solidFill>
                  <a:latin typeface="Calibri"/>
                  <a:ea typeface="Calibri"/>
                  <a:cs typeface="Calibri"/>
                  <a:sym typeface="Calibri"/>
                </a:rPr>
                <a:t>through gates</a:t>
              </a:r>
              <a:endParaRPr>
                <a:solidFill>
                  <a:schemeClr val="accent3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5" name="Google Shape;305;g5d1628faa7_0_245"/>
          <p:cNvGrpSpPr/>
          <p:nvPr/>
        </p:nvGrpSpPr>
        <p:grpSpPr>
          <a:xfrm>
            <a:off x="4041238" y="1271753"/>
            <a:ext cx="4114800" cy="3436073"/>
            <a:chOff x="2517238" y="1271752"/>
            <a:chExt cx="4114800" cy="3436073"/>
          </a:xfrm>
        </p:grpSpPr>
        <p:sp>
          <p:nvSpPr>
            <p:cNvPr id="306" name="Google Shape;306;g5d1628faa7_0_245"/>
            <p:cNvSpPr/>
            <p:nvPr/>
          </p:nvSpPr>
          <p:spPr>
            <a:xfrm>
              <a:off x="2517238" y="1638825"/>
              <a:ext cx="4114800" cy="3069000"/>
            </a:xfrm>
            <a:prstGeom prst="arc">
              <a:avLst>
                <a:gd name="adj1" fmla="val 12298770"/>
                <a:gd name="adj2" fmla="val 20129673"/>
              </a:avLst>
            </a:prstGeom>
            <a:noFill/>
            <a:ln w="50800" cap="flat" cmpd="sng">
              <a:solidFill>
                <a:schemeClr val="accent2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g5d1628faa7_0_245"/>
            <p:cNvSpPr txBox="1"/>
            <p:nvPr/>
          </p:nvSpPr>
          <p:spPr>
            <a:xfrm>
              <a:off x="3205676" y="1271752"/>
              <a:ext cx="2737800" cy="369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2"/>
                  </a:solidFill>
                  <a:latin typeface="Calibri"/>
                  <a:ea typeface="Calibri"/>
                  <a:cs typeface="Calibri"/>
                  <a:sym typeface="Calibri"/>
                </a:rPr>
                <a:t>Try all input combinations</a:t>
              </a:r>
              <a:endParaRPr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8" name="Google Shape;308;g5d1628faa7_0_245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Converting Combinational Logic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g5d1628faa7_0_245"/>
          <p:cNvSpPr/>
          <p:nvPr/>
        </p:nvSpPr>
        <p:spPr>
          <a:xfrm>
            <a:off x="7467600" y="2460471"/>
            <a:ext cx="1377000" cy="1371600"/>
          </a:xfrm>
          <a:prstGeom prst="ellipse">
            <a:avLst/>
          </a:prstGeom>
          <a:solidFill>
            <a:schemeClr val="accent2"/>
          </a:solidFill>
          <a:ln w="25400" cap="flat" cmpd="sng">
            <a:solidFill>
              <a:srgbClr val="63242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ts val="2000"/>
            </a:pPr>
            <a:r>
              <a:rPr lang="en-US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Truth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ts val="2000"/>
            </a:pPr>
            <a:r>
              <a:rPr lang="en-US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Table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g5d1628faa7_0_245"/>
          <p:cNvSpPr/>
          <p:nvPr/>
        </p:nvSpPr>
        <p:spPr>
          <a:xfrm>
            <a:off x="5410200" y="4837911"/>
            <a:ext cx="1377000" cy="1371600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rgbClr val="4F612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ts val="2000"/>
            </a:pPr>
            <a:r>
              <a:rPr lang="en-US" sz="17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Boolean</a:t>
            </a:r>
            <a:endParaRPr sz="11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ts val="2000"/>
            </a:pPr>
            <a:r>
              <a:rPr lang="en-US" sz="17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Expression</a:t>
            </a:r>
            <a:endParaRPr sz="17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g5d1628faa7_0_245"/>
          <p:cNvSpPr/>
          <p:nvPr/>
        </p:nvSpPr>
        <p:spPr>
          <a:xfrm>
            <a:off x="3352800" y="2460471"/>
            <a:ext cx="1377000" cy="1371600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395E8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algn="ctr">
              <a:buClr>
                <a:srgbClr val="000000"/>
              </a:buClr>
              <a:buSzPts val="2000"/>
            </a:pPr>
            <a:r>
              <a:rPr lang="en-US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Circuit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ts val="2000"/>
            </a:pPr>
            <a:r>
              <a:rPr lang="en-US"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Diagram</a:t>
            </a:r>
            <a:endParaRPr sz="20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12" name="Google Shape;312;g5d1628faa7_0_245"/>
          <p:cNvGrpSpPr/>
          <p:nvPr/>
        </p:nvGrpSpPr>
        <p:grpSpPr>
          <a:xfrm>
            <a:off x="4900417" y="2460467"/>
            <a:ext cx="2396400" cy="685804"/>
            <a:chOff x="3376417" y="2460467"/>
            <a:chExt cx="2396400" cy="685804"/>
          </a:xfrm>
        </p:grpSpPr>
        <p:cxnSp>
          <p:nvCxnSpPr>
            <p:cNvPr id="313" name="Google Shape;313;g5d1628faa7_0_245"/>
            <p:cNvCxnSpPr/>
            <p:nvPr/>
          </p:nvCxnSpPr>
          <p:spPr>
            <a:xfrm rot="10800000">
              <a:off x="3376417" y="3146271"/>
              <a:ext cx="2396400" cy="0"/>
            </a:xfrm>
            <a:prstGeom prst="straightConnector1">
              <a:avLst/>
            </a:prstGeom>
            <a:noFill/>
            <a:ln w="50800" cap="flat" cmpd="sng">
              <a:solidFill>
                <a:schemeClr val="dk1"/>
              </a:solidFill>
              <a:prstDash val="solid"/>
              <a:round/>
              <a:headEnd type="none" w="sm" len="sm"/>
              <a:tailEnd type="stealth" w="med" len="med"/>
            </a:ln>
          </p:spPr>
        </p:cxnSp>
        <p:sp>
          <p:nvSpPr>
            <p:cNvPr id="314" name="Google Shape;314;g5d1628faa7_0_245"/>
            <p:cNvSpPr txBox="1"/>
            <p:nvPr/>
          </p:nvSpPr>
          <p:spPr>
            <a:xfrm>
              <a:off x="3570899" y="2460467"/>
              <a:ext cx="2007600" cy="6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This is difficult to do efficiently!</a:t>
              </a: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5" name="Google Shape;315;g5d1628faa7_0_245"/>
          <p:cNvGrpSpPr/>
          <p:nvPr/>
        </p:nvGrpSpPr>
        <p:grpSpPr>
          <a:xfrm>
            <a:off x="3044208" y="822960"/>
            <a:ext cx="5111831" cy="5731762"/>
            <a:chOff x="1520207" y="822960"/>
            <a:chExt cx="5111831" cy="5731762"/>
          </a:xfrm>
        </p:grpSpPr>
        <p:sp>
          <p:nvSpPr>
            <p:cNvPr id="316" name="Google Shape;316;g5d1628faa7_0_245"/>
            <p:cNvSpPr/>
            <p:nvPr/>
          </p:nvSpPr>
          <p:spPr>
            <a:xfrm>
              <a:off x="2517238" y="822960"/>
              <a:ext cx="4114800" cy="4700700"/>
            </a:xfrm>
            <a:prstGeom prst="arc">
              <a:avLst>
                <a:gd name="adj1" fmla="val 6622456"/>
                <a:gd name="adj2" fmla="val 9548860"/>
              </a:avLst>
            </a:prstGeom>
            <a:noFill/>
            <a:ln w="50800" cap="flat" cmpd="sng">
              <a:solidFill>
                <a:schemeClr val="accent1"/>
              </a:solidFill>
              <a:prstDash val="solid"/>
              <a:round/>
              <a:headEnd type="none" w="sm" len="sm"/>
              <a:tailEnd type="stealth" w="med" len="med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g5d1628faa7_0_245"/>
            <p:cNvSpPr txBox="1"/>
            <p:nvPr/>
          </p:nvSpPr>
          <p:spPr>
            <a:xfrm rot="3000031">
              <a:off x="1159588" y="4719736"/>
              <a:ext cx="3404738" cy="6462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Wire inputs to proper  gates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algn="ctr">
                <a:buClr>
                  <a:srgbClr val="000000"/>
                </a:buClr>
                <a:buSzPts val="1800"/>
              </a:pPr>
              <a:r>
                <a:rPr lang="en-US">
                  <a:solidFill>
                    <a:schemeClr val="accent1"/>
                  </a:solidFill>
                  <a:latin typeface="Calibri"/>
                  <a:ea typeface="Calibri"/>
                  <a:cs typeface="Calibri"/>
                  <a:sym typeface="Calibri"/>
                </a:rPr>
                <a:t>(easiest to use AND, OR, and NOT)</a:t>
              </a:r>
              <a:endParaRPr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8" name="Google Shape;318;g5d1628faa7_0_245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568651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8"/>
          <p:cNvSpPr txBox="1"/>
          <p:nvPr/>
        </p:nvSpPr>
        <p:spPr>
          <a:xfrm>
            <a:off x="2209800" y="482600"/>
            <a:ext cx="7315200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  </a:t>
            </a:r>
            <a:r>
              <a:rPr lang="en-US" sz="2800">
                <a:latin typeface="Calibri"/>
                <a:ea typeface="Calibri"/>
                <a:cs typeface="Calibri"/>
                <a:sym typeface="Calibri"/>
              </a:rPr>
              <a:t>Which boolean equation represents the following circuit?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5" name="Google Shape;325;p8" descr="http://sub.allaboutcircuits.com/images/04287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1645921"/>
            <a:ext cx="4572000" cy="2384853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8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24</a:t>
            </a:fld>
            <a:endParaRPr/>
          </a:p>
        </p:txBody>
      </p:sp>
      <p:sp>
        <p:nvSpPr>
          <p:cNvPr id="327" name="Google Shape;327;p8"/>
          <p:cNvSpPr/>
          <p:nvPr/>
        </p:nvSpPr>
        <p:spPr>
          <a:xfrm>
            <a:off x="2438400" y="4297675"/>
            <a:ext cx="3427500" cy="2011800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28" name="Google Shape;328;p8"/>
          <p:cNvGrpSpPr/>
          <p:nvPr/>
        </p:nvGrpSpPr>
        <p:grpSpPr>
          <a:xfrm>
            <a:off x="2529812" y="4389101"/>
            <a:ext cx="4299475" cy="523187"/>
            <a:chOff x="960651" y="1539288"/>
            <a:chExt cx="4299475" cy="392400"/>
          </a:xfrm>
        </p:grpSpPr>
        <p:sp>
          <p:nvSpPr>
            <p:cNvPr id="329" name="Google Shape;329;p8"/>
            <p:cNvSpPr txBox="1"/>
            <p:nvPr/>
          </p:nvSpPr>
          <p:spPr>
            <a:xfrm>
              <a:off x="1515826" y="1539288"/>
              <a:ext cx="3744300" cy="39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FF8000"/>
                  </a:solidFill>
                  <a:latin typeface="Calibri"/>
                  <a:ea typeface="Calibri"/>
                  <a:cs typeface="Calibri"/>
                  <a:sym typeface="Calibri"/>
                </a:rPr>
                <a:t>AB+BC+C</a:t>
              </a:r>
              <a:endParaRPr sz="2800" b="1">
                <a:solidFill>
                  <a:srgbClr val="FF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30" name="Google Shape;330;p8"/>
            <p:cNvSpPr/>
            <p:nvPr/>
          </p:nvSpPr>
          <p:spPr>
            <a:xfrm>
              <a:off x="960651" y="1556017"/>
              <a:ext cx="563100" cy="3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(A)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1" name="Google Shape;331;p8"/>
          <p:cNvGrpSpPr/>
          <p:nvPr/>
        </p:nvGrpSpPr>
        <p:grpSpPr>
          <a:xfrm>
            <a:off x="2529839" y="4846325"/>
            <a:ext cx="4299448" cy="523200"/>
            <a:chOff x="960437" y="3058954"/>
            <a:chExt cx="4299448" cy="523200"/>
          </a:xfrm>
        </p:grpSpPr>
        <p:sp>
          <p:nvSpPr>
            <p:cNvPr id="332" name="Google Shape;332;p8"/>
            <p:cNvSpPr txBox="1"/>
            <p:nvPr/>
          </p:nvSpPr>
          <p:spPr>
            <a:xfrm>
              <a:off x="1515585" y="3058954"/>
              <a:ext cx="3744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408000"/>
                  </a:solidFill>
                  <a:latin typeface="Calibri"/>
                  <a:ea typeface="Calibri"/>
                  <a:cs typeface="Calibri"/>
                  <a:sym typeface="Calibri"/>
                </a:rPr>
                <a:t>AB+(B+C)BC</a:t>
              </a:r>
              <a:endParaRPr sz="2800" b="1">
                <a:solidFill>
                  <a:srgbClr val="40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33" name="Google Shape;333;p8"/>
            <p:cNvSpPr/>
            <p:nvPr/>
          </p:nvSpPr>
          <p:spPr>
            <a:xfrm>
              <a:off x="960437" y="3081251"/>
              <a:ext cx="567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(B)</a:t>
              </a:r>
              <a:endPara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4" name="Google Shape;334;p8"/>
          <p:cNvGrpSpPr/>
          <p:nvPr/>
        </p:nvGrpSpPr>
        <p:grpSpPr>
          <a:xfrm>
            <a:off x="2529840" y="5303525"/>
            <a:ext cx="4299447" cy="523200"/>
            <a:chOff x="960437" y="4064794"/>
            <a:chExt cx="4299447" cy="523200"/>
          </a:xfrm>
        </p:grpSpPr>
        <p:sp>
          <p:nvSpPr>
            <p:cNvPr id="335" name="Google Shape;335;p8"/>
            <p:cNvSpPr txBox="1"/>
            <p:nvPr/>
          </p:nvSpPr>
          <p:spPr>
            <a:xfrm>
              <a:off x="1515584" y="4064794"/>
              <a:ext cx="3744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FF66A0"/>
                  </a:solidFill>
                  <a:latin typeface="Calibri"/>
                  <a:ea typeface="Calibri"/>
                  <a:cs typeface="Calibri"/>
                  <a:sym typeface="Calibri"/>
                </a:rPr>
                <a:t>(A+B)((BC)+(B+C))</a:t>
              </a:r>
              <a:endParaRPr sz="2800" b="1">
                <a:solidFill>
                  <a:srgbClr val="FF66A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36" name="Google Shape;336;p8"/>
            <p:cNvSpPr/>
            <p:nvPr/>
          </p:nvSpPr>
          <p:spPr>
            <a:xfrm>
              <a:off x="960437" y="4087091"/>
              <a:ext cx="567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(C)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7" name="Google Shape;337;p8"/>
          <p:cNvGrpSpPr/>
          <p:nvPr/>
        </p:nvGrpSpPr>
        <p:grpSpPr>
          <a:xfrm>
            <a:off x="2529841" y="5761250"/>
            <a:ext cx="4299449" cy="523200"/>
            <a:chOff x="947738" y="5068881"/>
            <a:chExt cx="4299449" cy="523200"/>
          </a:xfrm>
        </p:grpSpPr>
        <p:sp>
          <p:nvSpPr>
            <p:cNvPr id="338" name="Google Shape;338;p8"/>
            <p:cNvSpPr txBox="1"/>
            <p:nvPr/>
          </p:nvSpPr>
          <p:spPr>
            <a:xfrm>
              <a:off x="1502887" y="5068881"/>
              <a:ext cx="3744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1155CC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rPr>
                <a:t>Q</a:t>
              </a:r>
              <a:endParaRPr sz="2800" b="1">
                <a:solidFill>
                  <a:srgbClr val="1155CC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39" name="Google Shape;339;p8"/>
            <p:cNvSpPr/>
            <p:nvPr/>
          </p:nvSpPr>
          <p:spPr>
            <a:xfrm>
              <a:off x="947738" y="5090653"/>
              <a:ext cx="5709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(D)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81204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9"/>
          <p:cNvSpPr/>
          <p:nvPr/>
        </p:nvSpPr>
        <p:spPr>
          <a:xfrm>
            <a:off x="2438400" y="4297675"/>
            <a:ext cx="3456300" cy="2011800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6" name="Google Shape;346;p9"/>
          <p:cNvSpPr txBox="1"/>
          <p:nvPr/>
        </p:nvSpPr>
        <p:spPr>
          <a:xfrm>
            <a:off x="2209800" y="482599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chemeClr val="dk1"/>
              </a:buClr>
              <a:buSzPts val="2800"/>
            </a:pPr>
            <a:r>
              <a:rPr lang="en-US" sz="2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Question:  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boolean equation represents the following circuit?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7" name="Google Shape;347;p9"/>
          <p:cNvGrpSpPr/>
          <p:nvPr/>
        </p:nvGrpSpPr>
        <p:grpSpPr>
          <a:xfrm>
            <a:off x="2529812" y="4389101"/>
            <a:ext cx="4299475" cy="523187"/>
            <a:chOff x="960651" y="1539288"/>
            <a:chExt cx="4299475" cy="392400"/>
          </a:xfrm>
        </p:grpSpPr>
        <p:sp>
          <p:nvSpPr>
            <p:cNvPr id="348" name="Google Shape;348;p9"/>
            <p:cNvSpPr txBox="1"/>
            <p:nvPr/>
          </p:nvSpPr>
          <p:spPr>
            <a:xfrm>
              <a:off x="1515826" y="1539288"/>
              <a:ext cx="3744300" cy="392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FF8000"/>
                  </a:solidFill>
                  <a:latin typeface="Calibri"/>
                  <a:ea typeface="Calibri"/>
                  <a:cs typeface="Calibri"/>
                  <a:sym typeface="Calibri"/>
                </a:rPr>
                <a:t>AB+BC+C</a:t>
              </a:r>
              <a:endParaRPr sz="2800" b="1">
                <a:solidFill>
                  <a:srgbClr val="FF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49" name="Google Shape;349;p9"/>
            <p:cNvSpPr/>
            <p:nvPr/>
          </p:nvSpPr>
          <p:spPr>
            <a:xfrm>
              <a:off x="960651" y="1556017"/>
              <a:ext cx="563100" cy="346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(A)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0" name="Google Shape;350;p9"/>
          <p:cNvGrpSpPr/>
          <p:nvPr/>
        </p:nvGrpSpPr>
        <p:grpSpPr>
          <a:xfrm>
            <a:off x="2529839" y="4846325"/>
            <a:ext cx="4299448" cy="523200"/>
            <a:chOff x="960437" y="3058954"/>
            <a:chExt cx="4299448" cy="523200"/>
          </a:xfrm>
        </p:grpSpPr>
        <p:sp>
          <p:nvSpPr>
            <p:cNvPr id="351" name="Google Shape;351;p9"/>
            <p:cNvSpPr txBox="1"/>
            <p:nvPr/>
          </p:nvSpPr>
          <p:spPr>
            <a:xfrm>
              <a:off x="1515585" y="3058954"/>
              <a:ext cx="3744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408000"/>
                  </a:solidFill>
                  <a:latin typeface="Calibri"/>
                  <a:ea typeface="Calibri"/>
                  <a:cs typeface="Calibri"/>
                  <a:sym typeface="Calibri"/>
                </a:rPr>
                <a:t>AB+(B+C)BC</a:t>
              </a:r>
              <a:endParaRPr sz="2800" b="1">
                <a:solidFill>
                  <a:srgbClr val="40800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52" name="Google Shape;352;p9"/>
            <p:cNvSpPr/>
            <p:nvPr/>
          </p:nvSpPr>
          <p:spPr>
            <a:xfrm>
              <a:off x="960437" y="3081251"/>
              <a:ext cx="567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(B)</a:t>
              </a:r>
              <a:endParaRPr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53" name="Google Shape;353;p9"/>
          <p:cNvGrpSpPr/>
          <p:nvPr/>
        </p:nvGrpSpPr>
        <p:grpSpPr>
          <a:xfrm>
            <a:off x="2529840" y="5303525"/>
            <a:ext cx="4299447" cy="523200"/>
            <a:chOff x="960437" y="4064794"/>
            <a:chExt cx="4299447" cy="523200"/>
          </a:xfrm>
        </p:grpSpPr>
        <p:sp>
          <p:nvSpPr>
            <p:cNvPr id="354" name="Google Shape;354;p9"/>
            <p:cNvSpPr txBox="1"/>
            <p:nvPr/>
          </p:nvSpPr>
          <p:spPr>
            <a:xfrm>
              <a:off x="1515584" y="4064794"/>
              <a:ext cx="3744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FF66A0"/>
                  </a:solidFill>
                  <a:latin typeface="Calibri"/>
                  <a:ea typeface="Calibri"/>
                  <a:cs typeface="Calibri"/>
                  <a:sym typeface="Calibri"/>
                </a:rPr>
                <a:t>(A+B)((BC)+(B+C))</a:t>
              </a:r>
              <a:endParaRPr sz="2800" b="1">
                <a:solidFill>
                  <a:srgbClr val="FF66A0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55" name="Google Shape;355;p9"/>
            <p:cNvSpPr/>
            <p:nvPr/>
          </p:nvSpPr>
          <p:spPr>
            <a:xfrm>
              <a:off x="960437" y="4087091"/>
              <a:ext cx="5670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(C)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56" name="Google Shape;356;p9"/>
          <p:cNvGrpSpPr/>
          <p:nvPr/>
        </p:nvGrpSpPr>
        <p:grpSpPr>
          <a:xfrm>
            <a:off x="2529841" y="5761250"/>
            <a:ext cx="4299449" cy="523200"/>
            <a:chOff x="947738" y="5068881"/>
            <a:chExt cx="4299449" cy="523200"/>
          </a:xfrm>
        </p:grpSpPr>
        <p:sp>
          <p:nvSpPr>
            <p:cNvPr id="357" name="Google Shape;357;p9"/>
            <p:cNvSpPr txBox="1"/>
            <p:nvPr/>
          </p:nvSpPr>
          <p:spPr>
            <a:xfrm>
              <a:off x="1502887" y="5068881"/>
              <a:ext cx="3744300" cy="523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>
                <a:buClr>
                  <a:srgbClr val="000000"/>
                </a:buClr>
                <a:buSzPts val="2800"/>
              </a:pPr>
              <a:r>
                <a:rPr lang="en-US" sz="2800" b="1">
                  <a:solidFill>
                    <a:srgbClr val="1155CC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rPr>
                <a:t>Q</a:t>
              </a:r>
              <a:endParaRPr sz="2800" b="1">
                <a:solidFill>
                  <a:srgbClr val="1155CC"/>
                </a:solidFill>
                <a:latin typeface="Noto Sans Symbols"/>
                <a:ea typeface="Noto Sans Symbols"/>
                <a:cs typeface="Noto Sans Symbols"/>
                <a:sym typeface="Noto Sans Symbols"/>
              </a:endParaRPr>
            </a:p>
          </p:txBody>
        </p:sp>
        <p:sp>
          <p:nvSpPr>
            <p:cNvPr id="358" name="Google Shape;358;p9"/>
            <p:cNvSpPr/>
            <p:nvPr/>
          </p:nvSpPr>
          <p:spPr>
            <a:xfrm>
              <a:off x="947738" y="5090653"/>
              <a:ext cx="570900" cy="461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algn="ctr">
                <a:buClr>
                  <a:srgbClr val="000000"/>
                </a:buClr>
                <a:buSzPts val="2400"/>
              </a:pPr>
              <a:r>
                <a:rPr lang="en-US"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(D)</a:t>
              </a: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59" name="Google Shape;359;p9" descr="http://sub.allaboutcircuits.com/images/04287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1645920"/>
            <a:ext cx="4572000" cy="2385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0" name="Google Shape;360;p9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25</a:t>
            </a:fld>
            <a:endParaRPr/>
          </a:p>
        </p:txBody>
      </p:sp>
      <p:sp>
        <p:nvSpPr>
          <p:cNvPr id="361" name="Google Shape;361;p9"/>
          <p:cNvSpPr txBox="1"/>
          <p:nvPr/>
        </p:nvSpPr>
        <p:spPr>
          <a:xfrm>
            <a:off x="5110675" y="1768800"/>
            <a:ext cx="434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9"/>
          <p:cNvSpPr txBox="1"/>
          <p:nvPr/>
        </p:nvSpPr>
        <p:spPr>
          <a:xfrm>
            <a:off x="5034825" y="2675375"/>
            <a:ext cx="662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B+C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9"/>
          <p:cNvSpPr txBox="1"/>
          <p:nvPr/>
        </p:nvSpPr>
        <p:spPr>
          <a:xfrm>
            <a:off x="5110675" y="3445200"/>
            <a:ext cx="434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9"/>
          <p:cNvSpPr txBox="1"/>
          <p:nvPr/>
        </p:nvSpPr>
        <p:spPr>
          <a:xfrm>
            <a:off x="6947450" y="1627625"/>
            <a:ext cx="15324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 + (B+C)BC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9"/>
          <p:cNvSpPr txBox="1"/>
          <p:nvPr/>
        </p:nvSpPr>
        <p:spPr>
          <a:xfrm>
            <a:off x="5980375" y="3001475"/>
            <a:ext cx="10863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(B+C)BC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9"/>
          <p:cNvSpPr/>
          <p:nvPr/>
        </p:nvSpPr>
        <p:spPr>
          <a:xfrm>
            <a:off x="2529802" y="4879325"/>
            <a:ext cx="2660400" cy="4572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85352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Google Shape;372;g5d1628faa7_3_0"/>
          <p:cNvSpPr txBox="1"/>
          <p:nvPr/>
        </p:nvSpPr>
        <p:spPr>
          <a:xfrm>
            <a:off x="2209800" y="482599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  </a:t>
            </a: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the MOST s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implified Boolean Algebra expression for the following circuit?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73" name="Google Shape;373;g5d1628faa7_3_0"/>
          <p:cNvGrpSpPr/>
          <p:nvPr/>
        </p:nvGrpSpPr>
        <p:grpSpPr>
          <a:xfrm>
            <a:off x="2438400" y="4297680"/>
            <a:ext cx="2469000" cy="2011800"/>
            <a:chOff x="7955280" y="3293581"/>
            <a:chExt cx="2469000" cy="2011800"/>
          </a:xfrm>
        </p:grpSpPr>
        <p:grpSp>
          <p:nvGrpSpPr>
            <p:cNvPr id="374" name="Google Shape;374;g5d1628faa7_3_0"/>
            <p:cNvGrpSpPr/>
            <p:nvPr/>
          </p:nvGrpSpPr>
          <p:grpSpPr>
            <a:xfrm>
              <a:off x="8046691" y="3385003"/>
              <a:ext cx="2292454" cy="523187"/>
              <a:chOff x="960651" y="1539289"/>
              <a:chExt cx="2292454" cy="392400"/>
            </a:xfrm>
          </p:grpSpPr>
          <p:sp>
            <p:nvSpPr>
              <p:cNvPr id="375" name="Google Shape;375;g5d1628faa7_3_0"/>
              <p:cNvSpPr txBox="1"/>
              <p:nvPr/>
            </p:nvSpPr>
            <p:spPr>
              <a:xfrm>
                <a:off x="1515805" y="1539289"/>
                <a:ext cx="1737300" cy="39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FF8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 (A + C)</a:t>
                </a:r>
                <a:endParaRPr sz="2800" b="1">
                  <a:solidFill>
                    <a:srgbClr val="FF800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376" name="Google Shape;376;g5d1628faa7_3_0"/>
              <p:cNvSpPr/>
              <p:nvPr/>
            </p:nvSpPr>
            <p:spPr>
              <a:xfrm>
                <a:off x="960651" y="1556017"/>
                <a:ext cx="563100" cy="34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(A)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77" name="Google Shape;377;g5d1628faa7_3_0"/>
            <p:cNvGrpSpPr/>
            <p:nvPr/>
          </p:nvGrpSpPr>
          <p:grpSpPr>
            <a:xfrm>
              <a:off x="8046719" y="3842221"/>
              <a:ext cx="2292472" cy="523200"/>
              <a:chOff x="960437" y="3058949"/>
              <a:chExt cx="2292472" cy="523200"/>
            </a:xfrm>
          </p:grpSpPr>
          <p:sp>
            <p:nvSpPr>
              <p:cNvPr id="378" name="Google Shape;378;g5d1628faa7_3_0"/>
              <p:cNvSpPr txBox="1"/>
              <p:nvPr/>
            </p:nvSpPr>
            <p:spPr>
              <a:xfrm>
                <a:off x="1515609" y="3058949"/>
                <a:ext cx="17373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408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 + AC</a:t>
                </a:r>
                <a:endParaRPr sz="2800" b="1">
                  <a:solidFill>
                    <a:srgbClr val="40800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379" name="Google Shape;379;g5d1628faa7_3_0"/>
              <p:cNvSpPr/>
              <p:nvPr/>
            </p:nvSpPr>
            <p:spPr>
              <a:xfrm>
                <a:off x="960437" y="3081251"/>
                <a:ext cx="567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(B)</a:t>
                </a:r>
                <a:endParaRPr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0" name="Google Shape;380;g5d1628faa7_3_0"/>
            <p:cNvGrpSpPr/>
            <p:nvPr/>
          </p:nvGrpSpPr>
          <p:grpSpPr>
            <a:xfrm>
              <a:off x="8046719" y="4299421"/>
              <a:ext cx="2292472" cy="523200"/>
              <a:chOff x="960437" y="4064789"/>
              <a:chExt cx="2292472" cy="523200"/>
            </a:xfrm>
          </p:grpSpPr>
          <p:sp>
            <p:nvSpPr>
              <p:cNvPr id="381" name="Google Shape;381;g5d1628faa7_3_0"/>
              <p:cNvSpPr txBox="1"/>
              <p:nvPr/>
            </p:nvSpPr>
            <p:spPr>
              <a:xfrm>
                <a:off x="1515609" y="4064789"/>
                <a:ext cx="17373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FF66A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AB + B + C</a:t>
                </a:r>
                <a:endParaRPr sz="2800" b="1">
                  <a:solidFill>
                    <a:srgbClr val="FF66A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382" name="Google Shape;382;g5d1628faa7_3_0"/>
              <p:cNvSpPr/>
              <p:nvPr/>
            </p:nvSpPr>
            <p:spPr>
              <a:xfrm>
                <a:off x="960437" y="4087091"/>
                <a:ext cx="567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(C)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83" name="Google Shape;383;g5d1628faa7_3_0"/>
            <p:cNvGrpSpPr/>
            <p:nvPr/>
          </p:nvGrpSpPr>
          <p:grpSpPr>
            <a:xfrm>
              <a:off x="8046720" y="4757158"/>
              <a:ext cx="2292469" cy="523200"/>
              <a:chOff x="947738" y="5068888"/>
              <a:chExt cx="2292469" cy="523200"/>
            </a:xfrm>
          </p:grpSpPr>
          <p:sp>
            <p:nvSpPr>
              <p:cNvPr id="384" name="Google Shape;384;g5d1628faa7_3_0"/>
              <p:cNvSpPr txBox="1"/>
              <p:nvPr/>
            </p:nvSpPr>
            <p:spPr>
              <a:xfrm>
                <a:off x="1502907" y="5068888"/>
                <a:ext cx="17373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FFE8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 + C</a:t>
                </a:r>
                <a:endParaRPr sz="2800" b="1">
                  <a:solidFill>
                    <a:srgbClr val="FFE86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385" name="Google Shape;385;g5d1628faa7_3_0"/>
              <p:cNvSpPr/>
              <p:nvPr/>
            </p:nvSpPr>
            <p:spPr>
              <a:xfrm>
                <a:off x="947738" y="5090653"/>
                <a:ext cx="5709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(D)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86" name="Google Shape;386;g5d1628faa7_3_0"/>
            <p:cNvSpPr/>
            <p:nvPr/>
          </p:nvSpPr>
          <p:spPr>
            <a:xfrm>
              <a:off x="7955280" y="3293581"/>
              <a:ext cx="2469000" cy="20118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387" name="Google Shape;387;g5d1628faa7_3_0" descr="http://sub.allaboutcircuits.com/images/04287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1645920"/>
            <a:ext cx="4572000" cy="2385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8" name="Google Shape;388;g5d1628faa7_3_0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26</a:t>
            </a:fld>
            <a:endParaRPr/>
          </a:p>
        </p:txBody>
      </p:sp>
      <p:sp>
        <p:nvSpPr>
          <p:cNvPr id="389" name="Google Shape;389;g5d1628faa7_3_0"/>
          <p:cNvSpPr txBox="1"/>
          <p:nvPr/>
        </p:nvSpPr>
        <p:spPr>
          <a:xfrm>
            <a:off x="5110675" y="1768800"/>
            <a:ext cx="434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g5d1628faa7_3_0"/>
          <p:cNvSpPr txBox="1"/>
          <p:nvPr/>
        </p:nvSpPr>
        <p:spPr>
          <a:xfrm>
            <a:off x="5034825" y="2675375"/>
            <a:ext cx="662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B+C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1" name="Google Shape;391;g5d1628faa7_3_0"/>
          <p:cNvSpPr txBox="1"/>
          <p:nvPr/>
        </p:nvSpPr>
        <p:spPr>
          <a:xfrm>
            <a:off x="5110675" y="3445200"/>
            <a:ext cx="434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2" name="Google Shape;392;g5d1628faa7_3_0"/>
          <p:cNvSpPr txBox="1"/>
          <p:nvPr/>
        </p:nvSpPr>
        <p:spPr>
          <a:xfrm>
            <a:off x="6947450" y="1627625"/>
            <a:ext cx="15324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 + (B+C)BC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3" name="Google Shape;393;g5d1628faa7_3_0"/>
          <p:cNvSpPr txBox="1"/>
          <p:nvPr/>
        </p:nvSpPr>
        <p:spPr>
          <a:xfrm>
            <a:off x="5980375" y="3001475"/>
            <a:ext cx="10863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(B+C)BC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308717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5d1628faa7_3_42"/>
          <p:cNvSpPr txBox="1"/>
          <p:nvPr/>
        </p:nvSpPr>
        <p:spPr>
          <a:xfrm>
            <a:off x="2209800" y="482599"/>
            <a:ext cx="7315200" cy="9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Clr>
                <a:srgbClr val="000000"/>
              </a:buClr>
              <a:buSzPts val="2800"/>
            </a:pPr>
            <a:r>
              <a:rPr lang="en-US" sz="28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Question:  </a:t>
            </a:r>
            <a:r>
              <a:rPr lang="en-US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is the MOST s</a:t>
            </a:r>
            <a:r>
              <a:rPr lang="en-US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implified Boolean Algebra expression for the following circuit?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00" name="Google Shape;400;g5d1628faa7_3_42"/>
          <p:cNvGrpSpPr/>
          <p:nvPr/>
        </p:nvGrpSpPr>
        <p:grpSpPr>
          <a:xfrm>
            <a:off x="2438400" y="4297680"/>
            <a:ext cx="2469000" cy="2011800"/>
            <a:chOff x="7955280" y="3293581"/>
            <a:chExt cx="2469000" cy="2011800"/>
          </a:xfrm>
        </p:grpSpPr>
        <p:grpSp>
          <p:nvGrpSpPr>
            <p:cNvPr id="401" name="Google Shape;401;g5d1628faa7_3_42"/>
            <p:cNvGrpSpPr/>
            <p:nvPr/>
          </p:nvGrpSpPr>
          <p:grpSpPr>
            <a:xfrm>
              <a:off x="8046691" y="3385003"/>
              <a:ext cx="2292454" cy="523187"/>
              <a:chOff x="960651" y="1539289"/>
              <a:chExt cx="2292454" cy="392400"/>
            </a:xfrm>
          </p:grpSpPr>
          <p:sp>
            <p:nvSpPr>
              <p:cNvPr id="402" name="Google Shape;402;g5d1628faa7_3_42"/>
              <p:cNvSpPr txBox="1"/>
              <p:nvPr/>
            </p:nvSpPr>
            <p:spPr>
              <a:xfrm>
                <a:off x="1515805" y="1539289"/>
                <a:ext cx="1737300" cy="392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FF8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 (A + C)</a:t>
                </a:r>
                <a:endParaRPr sz="2800" b="1">
                  <a:solidFill>
                    <a:srgbClr val="FF800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403" name="Google Shape;403;g5d1628faa7_3_42"/>
              <p:cNvSpPr/>
              <p:nvPr/>
            </p:nvSpPr>
            <p:spPr>
              <a:xfrm>
                <a:off x="960651" y="1556017"/>
                <a:ext cx="563100" cy="346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(A)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04" name="Google Shape;404;g5d1628faa7_3_42"/>
            <p:cNvGrpSpPr/>
            <p:nvPr/>
          </p:nvGrpSpPr>
          <p:grpSpPr>
            <a:xfrm>
              <a:off x="8046719" y="3842221"/>
              <a:ext cx="2292472" cy="523200"/>
              <a:chOff x="960437" y="3058949"/>
              <a:chExt cx="2292472" cy="523200"/>
            </a:xfrm>
          </p:grpSpPr>
          <p:sp>
            <p:nvSpPr>
              <p:cNvPr id="405" name="Google Shape;405;g5d1628faa7_3_42"/>
              <p:cNvSpPr txBox="1"/>
              <p:nvPr/>
            </p:nvSpPr>
            <p:spPr>
              <a:xfrm>
                <a:off x="1515609" y="3058949"/>
                <a:ext cx="17373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40800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B + AC</a:t>
                </a:r>
                <a:endParaRPr sz="2800" b="1">
                  <a:solidFill>
                    <a:srgbClr val="40800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406" name="Google Shape;406;g5d1628faa7_3_42"/>
              <p:cNvSpPr/>
              <p:nvPr/>
            </p:nvSpPr>
            <p:spPr>
              <a:xfrm>
                <a:off x="960437" y="3081251"/>
                <a:ext cx="567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(B)</a:t>
                </a:r>
                <a:endParaRPr sz="2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407" name="Google Shape;407;g5d1628faa7_3_42"/>
            <p:cNvGrpSpPr/>
            <p:nvPr/>
          </p:nvGrpSpPr>
          <p:grpSpPr>
            <a:xfrm>
              <a:off x="8046719" y="4299421"/>
              <a:ext cx="2292472" cy="523200"/>
              <a:chOff x="960437" y="4064789"/>
              <a:chExt cx="2292472" cy="523200"/>
            </a:xfrm>
          </p:grpSpPr>
          <p:sp>
            <p:nvSpPr>
              <p:cNvPr id="408" name="Google Shape;408;g5d1628faa7_3_42"/>
              <p:cNvSpPr txBox="1"/>
              <p:nvPr/>
            </p:nvSpPr>
            <p:spPr>
              <a:xfrm>
                <a:off x="1515609" y="4064789"/>
                <a:ext cx="17373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FF66A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AB + B + C</a:t>
                </a:r>
                <a:endParaRPr sz="2800" b="1">
                  <a:solidFill>
                    <a:srgbClr val="FF66A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409" name="Google Shape;409;g5d1628faa7_3_42"/>
              <p:cNvSpPr/>
              <p:nvPr/>
            </p:nvSpPr>
            <p:spPr>
              <a:xfrm>
                <a:off x="960437" y="4087091"/>
                <a:ext cx="5670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(C)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10" name="Google Shape;410;g5d1628faa7_3_42"/>
            <p:cNvGrpSpPr/>
            <p:nvPr/>
          </p:nvGrpSpPr>
          <p:grpSpPr>
            <a:xfrm>
              <a:off x="8046720" y="4757158"/>
              <a:ext cx="2292469" cy="523200"/>
              <a:chOff x="947738" y="5068888"/>
              <a:chExt cx="2292469" cy="523200"/>
            </a:xfrm>
          </p:grpSpPr>
          <p:sp>
            <p:nvSpPr>
              <p:cNvPr id="411" name="Google Shape;411;g5d1628faa7_3_42"/>
              <p:cNvSpPr txBox="1"/>
              <p:nvPr/>
            </p:nvSpPr>
            <p:spPr>
              <a:xfrm>
                <a:off x="1502907" y="5068888"/>
                <a:ext cx="1737300" cy="523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>
                  <a:buClr>
                    <a:srgbClr val="000000"/>
                  </a:buClr>
                  <a:buSzPts val="2800"/>
                </a:pPr>
                <a:r>
                  <a:rPr lang="en-US" sz="2800" b="1">
                    <a:solidFill>
                      <a:srgbClr val="FFE860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A + C</a:t>
                </a:r>
                <a:endParaRPr sz="2800" b="1">
                  <a:solidFill>
                    <a:srgbClr val="FFE860"/>
                  </a:solidFill>
                  <a:latin typeface="Noto Sans Symbols"/>
                  <a:ea typeface="Noto Sans Symbols"/>
                  <a:cs typeface="Noto Sans Symbols"/>
                  <a:sym typeface="Noto Sans Symbols"/>
                </a:endParaRPr>
              </a:p>
            </p:txBody>
          </p:sp>
          <p:sp>
            <p:nvSpPr>
              <p:cNvPr id="412" name="Google Shape;412;g5d1628faa7_3_42"/>
              <p:cNvSpPr/>
              <p:nvPr/>
            </p:nvSpPr>
            <p:spPr>
              <a:xfrm>
                <a:off x="947738" y="5090653"/>
                <a:ext cx="570900" cy="461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algn="ctr">
                  <a:buClr>
                    <a:srgbClr val="000000"/>
                  </a:buClr>
                  <a:buSzPts val="2400"/>
                </a:pPr>
                <a:r>
                  <a:rPr lang="en-US" sz="2400" b="1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(D)</a:t>
                </a:r>
                <a:endParaRPr sz="140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13" name="Google Shape;413;g5d1628faa7_3_42"/>
            <p:cNvSpPr/>
            <p:nvPr/>
          </p:nvSpPr>
          <p:spPr>
            <a:xfrm>
              <a:off x="7955280" y="3293581"/>
              <a:ext cx="2469000" cy="2011800"/>
            </a:xfrm>
            <a:prstGeom prst="rect">
              <a:avLst/>
            </a:prstGeom>
            <a:noFill/>
            <a:ln w="254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endParaRPr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4" name="Google Shape;414;g5d1628faa7_3_42"/>
          <p:cNvSpPr/>
          <p:nvPr/>
        </p:nvSpPr>
        <p:spPr>
          <a:xfrm>
            <a:off x="2529840" y="4434840"/>
            <a:ext cx="2286000" cy="4572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</a:pPr>
            <a:endParaRPr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15" name="Google Shape;415;g5d1628faa7_3_42" descr="http://sub.allaboutcircuits.com/images/04287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0" y="1645920"/>
            <a:ext cx="4572000" cy="2385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6" name="Google Shape;416;g5d1628faa7_3_42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27</a:t>
            </a:fld>
            <a:endParaRPr/>
          </a:p>
        </p:txBody>
      </p:sp>
      <p:sp>
        <p:nvSpPr>
          <p:cNvPr id="417" name="Google Shape;417;g5d1628faa7_3_42"/>
          <p:cNvSpPr txBox="1"/>
          <p:nvPr/>
        </p:nvSpPr>
        <p:spPr>
          <a:xfrm>
            <a:off x="6632325" y="3670925"/>
            <a:ext cx="3445200" cy="21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 = AB + (B+C) * BC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distributing the BC into (B+C) we get: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 = AB + (BBC + CBC)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Using the multiplicative idempotent law again we know that B*B = B and that C*C=C so we get: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 = AB + (BC + BC) 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g5d1628faa7_3_42"/>
          <p:cNvSpPr txBox="1"/>
          <p:nvPr/>
        </p:nvSpPr>
        <p:spPr>
          <a:xfrm>
            <a:off x="5110675" y="1768800"/>
            <a:ext cx="434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g5d1628faa7_3_42"/>
          <p:cNvSpPr txBox="1"/>
          <p:nvPr/>
        </p:nvSpPr>
        <p:spPr>
          <a:xfrm>
            <a:off x="5034825" y="2675375"/>
            <a:ext cx="662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B+C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0" name="Google Shape;420;g5d1628faa7_3_42"/>
          <p:cNvSpPr txBox="1"/>
          <p:nvPr/>
        </p:nvSpPr>
        <p:spPr>
          <a:xfrm>
            <a:off x="5110675" y="3445200"/>
            <a:ext cx="4347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g5d1628faa7_3_42"/>
          <p:cNvSpPr txBox="1"/>
          <p:nvPr/>
        </p:nvSpPr>
        <p:spPr>
          <a:xfrm>
            <a:off x="6947450" y="1627625"/>
            <a:ext cx="15324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AB + (B+C)BC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2" name="Google Shape;422;g5d1628faa7_3_42"/>
          <p:cNvSpPr txBox="1"/>
          <p:nvPr/>
        </p:nvSpPr>
        <p:spPr>
          <a:xfrm>
            <a:off x="5980375" y="3001475"/>
            <a:ext cx="1086300" cy="3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r>
              <a:rPr lang="en-US" sz="14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(B+C)BC</a:t>
            </a:r>
            <a:endParaRPr sz="140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3" name="Google Shape;423;g5d1628faa7_3_42"/>
          <p:cNvSpPr txBox="1"/>
          <p:nvPr/>
        </p:nvSpPr>
        <p:spPr>
          <a:xfrm>
            <a:off x="6632325" y="5112575"/>
            <a:ext cx="3445200" cy="8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Using the additive idempotent law (B + B = B) we get: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 = AB + BC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By factoring out the B, we get the final answer of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 = B(A+C)</a:t>
            </a: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400"/>
            </a:pPr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4" name="Google Shape;424;g5d1628faa7_3_42"/>
          <p:cNvSpPr txBox="1"/>
          <p:nvPr/>
        </p:nvSpPr>
        <p:spPr>
          <a:xfrm>
            <a:off x="7302225" y="3001475"/>
            <a:ext cx="3097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-US" sz="1700">
                <a:latin typeface="Calibri"/>
                <a:ea typeface="Calibri"/>
                <a:cs typeface="Calibri"/>
                <a:sym typeface="Calibri"/>
              </a:rPr>
              <a:t>( (i==1) &amp;&amp; (i==1) &amp;&amp; (j==2) )</a:t>
            </a:r>
            <a:br>
              <a:rPr lang="en-US" sz="1700">
                <a:latin typeface="Calibri"/>
                <a:ea typeface="Calibri"/>
                <a:cs typeface="Calibri"/>
                <a:sym typeface="Calibri"/>
              </a:rPr>
            </a:br>
            <a:r>
              <a:rPr lang="en-US" sz="1700">
                <a:latin typeface="Calibri"/>
                <a:ea typeface="Calibri"/>
                <a:cs typeface="Calibri"/>
                <a:sym typeface="Calibri"/>
              </a:rPr>
              <a:t>---&gt;  ( (i==1) &amp;&amp; (j==2) )</a:t>
            </a:r>
            <a:endParaRPr sz="1700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8428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"/>
          <p:cNvSpPr txBox="1">
            <a:spLocks noGrp="1"/>
          </p:cNvSpPr>
          <p:nvPr>
            <p:ph type="body" idx="1"/>
          </p:nvPr>
        </p:nvSpPr>
        <p:spPr>
          <a:xfrm>
            <a:off x="1981200" y="1600199"/>
            <a:ext cx="8412480" cy="493776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r>
              <a:rPr lang="en-US" sz="296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converts a single HLL file into a single assembly file					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.c</a:t>
            </a:r>
            <a:r>
              <a:rPr lang="en-US" sz="296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.s</a:t>
            </a:r>
            <a:endParaRPr sz="2775">
              <a:solidFill>
                <a:schemeClr val="accent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indent="-342900">
              <a:lnSpc>
                <a:spcPct val="80000"/>
              </a:lnSpc>
              <a:spcBef>
                <a:spcPts val="592"/>
              </a:spcBef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r>
              <a:rPr lang="en-US" sz="296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removes pseudo-instructions, converts what it can to machine language, and creates a checklist for linker (relocation table)	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.s</a:t>
            </a:r>
            <a:r>
              <a:rPr lang="en-US" sz="296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endParaRPr/>
          </a:p>
          <a:p>
            <a:pPr marL="742950" lvl="1" indent="-285750">
              <a:lnSpc>
                <a:spcPct val="80000"/>
              </a:lnSpc>
              <a:spcBef>
                <a:spcPts val="518"/>
              </a:spcBef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Resolves addresses by making 2 passes (for internal forward references)</a:t>
            </a:r>
            <a:endParaRPr/>
          </a:p>
          <a:p>
            <a:pPr marL="342900" indent="-342900">
              <a:lnSpc>
                <a:spcPct val="80000"/>
              </a:lnSpc>
              <a:spcBef>
                <a:spcPts val="592"/>
              </a:spcBef>
              <a:buClr>
                <a:srgbClr val="FF0000"/>
              </a:buClr>
              <a:buSzPts val="2960"/>
              <a:buFont typeface="Arial"/>
              <a:buChar char="•"/>
            </a:pPr>
            <a:r>
              <a:rPr lang="en-US" sz="296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Linker</a:t>
            </a:r>
            <a:r>
              <a:rPr lang="en-US" sz="296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combines several object files and resolves absolute addresses				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.o</a:t>
            </a:r>
            <a:r>
              <a:rPr lang="en-US" sz="296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 → 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.out</a:t>
            </a:r>
            <a:endParaRPr/>
          </a:p>
          <a:p>
            <a:pPr marL="742950" lvl="1" indent="-285750">
              <a:lnSpc>
                <a:spcPct val="80000"/>
              </a:lnSpc>
              <a:spcBef>
                <a:spcPts val="518"/>
              </a:spcBef>
              <a:buClr>
                <a:schemeClr val="dk1"/>
              </a:buClr>
              <a:buSzPts val="2590"/>
              <a:buFont typeface="Arial"/>
              <a:buChar char="–"/>
            </a:pPr>
            <a:r>
              <a:rPr lang="en-US" sz="259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Enable separate compilation and use of libraries</a:t>
            </a:r>
            <a:endParaRPr sz="259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31800">
              <a:lnSpc>
                <a:spcPct val="80000"/>
              </a:lnSpc>
              <a:spcBef>
                <a:spcPts val="0"/>
              </a:spcBef>
              <a:buClr>
                <a:srgbClr val="FF0000"/>
              </a:buClr>
              <a:buSzPts val="3200"/>
            </a:pPr>
            <a:r>
              <a:rPr lang="en-US" sz="2960">
                <a:solidFill>
                  <a:srgbClr val="FF0000"/>
                </a:solidFill>
              </a:rPr>
              <a:t>Loader </a:t>
            </a:r>
            <a:r>
              <a:rPr lang="en-US" sz="2960">
                <a:solidFill>
                  <a:srgbClr val="000000"/>
                </a:solidFill>
              </a:rPr>
              <a:t>loads the executable into memory and begins execution</a:t>
            </a:r>
            <a:r>
              <a:rPr lang="en-US" sz="2960"/>
              <a:t>				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.out</a:t>
            </a:r>
            <a:r>
              <a:rPr lang="en-US" sz="2960">
                <a:solidFill>
                  <a:schemeClr val="accent1"/>
                </a:solidFill>
              </a:rPr>
              <a:t> → </a:t>
            </a:r>
            <a:r>
              <a:rPr lang="en-US" sz="2775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[running]</a:t>
            </a:r>
            <a:endParaRPr sz="2590"/>
          </a:p>
        </p:txBody>
      </p:sp>
      <p:sp>
        <p:nvSpPr>
          <p:cNvPr id="192" name="Google Shape;192;p3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Review (2/2)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3"/>
          <p:cNvSpPr txBox="1">
            <a:spLocks noGrp="1"/>
          </p:cNvSpPr>
          <p:nvPr>
            <p:ph type="sldNum" idx="12"/>
          </p:nvPr>
        </p:nvSpPr>
        <p:spPr>
          <a:xfrm>
            <a:off x="807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3764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5d06e5346f_0_329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C.A.L.L. Example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g5d06e5346f_0_329"/>
          <p:cNvSpPr txBox="1">
            <a:spLocks noGrp="1"/>
          </p:cNvSpPr>
          <p:nvPr>
            <p:ph type="body" idx="1"/>
          </p:nvPr>
        </p:nvSpPr>
        <p:spPr>
          <a:xfrm>
            <a:off x="1981200" y="1980750"/>
            <a:ext cx="8793600" cy="41289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 marL="342900" indent="-3429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1100"/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#include &lt;stdio.h&gt;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indent="-3429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1100"/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int main(){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indent="-3429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1100"/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    printf("Hello, %s\n","world");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indent="-3429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1100"/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    return 0;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  <a:p>
            <a:pPr marL="342900" indent="-342900">
              <a:lnSpc>
                <a:spcPct val="100000"/>
              </a:lnSpc>
              <a:spcBef>
                <a:spcPts val="560"/>
              </a:spcBef>
              <a:buClr>
                <a:schemeClr val="dk1"/>
              </a:buClr>
              <a:buSzPts val="3200"/>
              <a:buNone/>
            </a:pPr>
            <a:r>
              <a:rPr lang="en-US" b="1"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1" name="Google Shape;201;g5d06e5346f_0_329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72556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5d15df57d5_0_35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</a:rPr>
              <a:t>Compiled Hello.c: Hello.s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g5d15df57d5_0_35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ts val="1200"/>
              </a:pPr>
              <a:t>5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9" name="Google Shape;209;g5d15df57d5_0_35"/>
          <p:cNvCxnSpPr/>
          <p:nvPr/>
        </p:nvCxnSpPr>
        <p:spPr>
          <a:xfrm>
            <a:off x="5738300" y="1280325"/>
            <a:ext cx="0" cy="5192700"/>
          </a:xfrm>
          <a:prstGeom prst="straightConnector1">
            <a:avLst/>
          </a:prstGeom>
          <a:noFill/>
          <a:ln w="381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0" name="Google Shape;210;g5d15df57d5_0_35"/>
          <p:cNvSpPr txBox="1"/>
          <p:nvPr/>
        </p:nvSpPr>
        <p:spPr>
          <a:xfrm>
            <a:off x="5738300" y="1182375"/>
            <a:ext cx="5246400" cy="54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Directive: enter text section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save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string1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string2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call function printf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restore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deallocate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load return value 0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return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first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second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11" name="Google Shape;211;g5d15df57d5_0_35"/>
          <p:cNvSpPr txBox="1"/>
          <p:nvPr/>
        </p:nvSpPr>
        <p:spPr>
          <a:xfrm>
            <a:off x="2211500" y="1182375"/>
            <a:ext cx="3395100" cy="49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.align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.global main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sp,sp,-16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a0,%hi(str1)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a0,a0,%lo(str1)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a1,%hi(str2)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a1,a1,%lo(str2)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call printf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li   a0,0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.section .rodata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.balign 4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str1: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"Hello, %s!\n"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str2: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chemeClr val="dk1"/>
              </a:buClr>
              <a:buSzPts val="11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"world"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200"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1380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5d15df57d5_0_46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</a:rPr>
              <a:t>Compiled Hello.c: Hello.s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g5d15df57d5_0_46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ts val="1200"/>
              </a:pPr>
              <a:t>6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9" name="Google Shape;219;g5d15df57d5_0_46"/>
          <p:cNvCxnSpPr/>
          <p:nvPr/>
        </p:nvCxnSpPr>
        <p:spPr>
          <a:xfrm>
            <a:off x="5738300" y="1280325"/>
            <a:ext cx="0" cy="5192700"/>
          </a:xfrm>
          <a:prstGeom prst="straightConnector1">
            <a:avLst/>
          </a:prstGeom>
          <a:noFill/>
          <a:ln w="381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20" name="Google Shape;220;g5d15df57d5_0_46"/>
          <p:cNvSpPr txBox="1"/>
          <p:nvPr/>
        </p:nvSpPr>
        <p:spPr>
          <a:xfrm>
            <a:off x="5738300" y="1182375"/>
            <a:ext cx="5246400" cy="54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Directive: enter text section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save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string1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string2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call function printf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restore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deallocate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load return value 0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return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first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second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21" name="Google Shape;221;g5d15df57d5_0_46"/>
          <p:cNvSpPr txBox="1"/>
          <p:nvPr/>
        </p:nvSpPr>
        <p:spPr>
          <a:xfrm>
            <a:off x="2211500" y="1182375"/>
            <a:ext cx="3395100" cy="49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.align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.global main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sp,sp,-16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a0,%hi(str1)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a0,a0,%lo(str1)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a1,%hi(str2)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a1,a1,%lo(str2)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jal, ra, printf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li   a0,0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ret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.section .rodata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.balign 4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str1: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"Hello, %s!\n"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str2: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"world"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200"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352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5d15df57d5_0_57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</a:rPr>
              <a:t>Compiled Hello.c: Hello.s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g5d15df57d5_0_57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ts val="1200"/>
              </a:pPr>
              <a:t>7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9" name="Google Shape;229;g5d15df57d5_0_57"/>
          <p:cNvCxnSpPr/>
          <p:nvPr/>
        </p:nvCxnSpPr>
        <p:spPr>
          <a:xfrm>
            <a:off x="5738300" y="1280325"/>
            <a:ext cx="0" cy="5192700"/>
          </a:xfrm>
          <a:prstGeom prst="straightConnector1">
            <a:avLst/>
          </a:prstGeom>
          <a:noFill/>
          <a:ln w="381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30" name="Google Shape;230;g5d15df57d5_0_57"/>
          <p:cNvSpPr txBox="1"/>
          <p:nvPr/>
        </p:nvSpPr>
        <p:spPr>
          <a:xfrm>
            <a:off x="5738300" y="1182375"/>
            <a:ext cx="5246400" cy="54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Directive: enter text section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save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string1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string2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call function printf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restore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deallocate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load return value 0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return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first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second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31" name="Google Shape;231;g5d15df57d5_0_57"/>
          <p:cNvSpPr txBox="1"/>
          <p:nvPr/>
        </p:nvSpPr>
        <p:spPr>
          <a:xfrm>
            <a:off x="2211500" y="1182375"/>
            <a:ext cx="3395100" cy="49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.align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.global main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sp,sp,-16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a0,%hi(str1)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a0,a0,%lo(str1)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a1,%hi(str2)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a1,a1,%lo(str2)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jal, ra, printf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a0, a0, 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ret</a:t>
            </a:r>
            <a:endParaRPr sz="16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.section .rodata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.balign 4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str1: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"Hello, %s!\n"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str2: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"world"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200"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3728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5d15df57d5_0_68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</a:rPr>
              <a:t>Compiled Hello.c: Hello.s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g5d15df57d5_0_68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ts val="1200"/>
              </a:pPr>
              <a:t>8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9" name="Google Shape;239;g5d15df57d5_0_68"/>
          <p:cNvCxnSpPr/>
          <p:nvPr/>
        </p:nvCxnSpPr>
        <p:spPr>
          <a:xfrm>
            <a:off x="5738300" y="1280325"/>
            <a:ext cx="0" cy="5192700"/>
          </a:xfrm>
          <a:prstGeom prst="straightConnector1">
            <a:avLst/>
          </a:prstGeom>
          <a:noFill/>
          <a:ln w="381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0" name="Google Shape;240;g5d15df57d5_0_68"/>
          <p:cNvSpPr txBox="1"/>
          <p:nvPr/>
        </p:nvSpPr>
        <p:spPr>
          <a:xfrm>
            <a:off x="5738300" y="1182375"/>
            <a:ext cx="5246400" cy="54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Directive: enter text section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save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string1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string2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call function printf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restore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deallocate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load return value 0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return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first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second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41" name="Google Shape;241;g5d15df57d5_0_68"/>
          <p:cNvSpPr txBox="1"/>
          <p:nvPr/>
        </p:nvSpPr>
        <p:spPr>
          <a:xfrm>
            <a:off x="2211500" y="1182375"/>
            <a:ext cx="3395100" cy="49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.align 2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.global main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sp,sp,-16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a0,%hi(str1)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a0,a0,%lo(str1)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a1,%hi(str2)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a1,a1,%lo(str2)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jal, ra, printf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a0, a0, 0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jalr, x0, ra, 0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.section .rodata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.balign 4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str1: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"Hello, %s!\n"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str2: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"world"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200"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2398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g5d06e5346f_0_382"/>
          <p:cNvSpPr txBox="1">
            <a:spLocks noGrp="1"/>
          </p:cNvSpPr>
          <p:nvPr>
            <p:ph type="title"/>
          </p:nvPr>
        </p:nvSpPr>
        <p:spPr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SzPts val="1400"/>
            </a:pPr>
            <a:r>
              <a:rPr lang="en-US">
                <a:solidFill>
                  <a:schemeClr val="accent1"/>
                </a:solidFill>
              </a:rPr>
              <a:t>Compiled Hello.c: Hello.s</a:t>
            </a:r>
            <a:endParaRPr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g5d06e5346f_0_382"/>
          <p:cNvSpPr txBox="1">
            <a:spLocks noGrp="1"/>
          </p:cNvSpPr>
          <p:nvPr>
            <p:ph type="sldNum" idx="12"/>
          </p:nvPr>
        </p:nvSpPr>
        <p:spPr>
          <a:xfrm>
            <a:off x="8077200" y="6356350"/>
            <a:ext cx="213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ctr" anchorCtr="0">
            <a:noAutofit/>
          </a:bodyPr>
          <a:lstStyle/>
          <a:p>
            <a:pPr>
              <a:buSzPts val="1200"/>
            </a:pPr>
            <a:fld id="{00000000-1234-1234-1234-123412341234}" type="slidenum">
              <a:rPr lang="en-US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pPr>
                <a:buSzPts val="1200"/>
              </a:pPr>
              <a:t>9</a:t>
            </a:fld>
            <a:endParaRPr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9" name="Google Shape;249;g5d06e5346f_0_382"/>
          <p:cNvCxnSpPr/>
          <p:nvPr/>
        </p:nvCxnSpPr>
        <p:spPr>
          <a:xfrm>
            <a:off x="5738300" y="1280325"/>
            <a:ext cx="0" cy="5192700"/>
          </a:xfrm>
          <a:prstGeom prst="straightConnector1">
            <a:avLst/>
          </a:prstGeom>
          <a:noFill/>
          <a:ln w="38100" cap="flat" cmpd="sng">
            <a:solidFill>
              <a:srgbClr val="A5A5A5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50" name="Google Shape;250;g5d06e5346f_0_382"/>
          <p:cNvSpPr txBox="1"/>
          <p:nvPr/>
        </p:nvSpPr>
        <p:spPr>
          <a:xfrm>
            <a:off x="5738300" y="1182375"/>
            <a:ext cx="5246400" cy="54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Directive: enter text section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save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string1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compute address of string2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call function printf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restore return address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deallocate stack frame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load return value 0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return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first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# label for second string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sz="17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51" name="Google Shape;251;g5d06e5346f_0_382"/>
          <p:cNvSpPr txBox="1"/>
          <p:nvPr/>
        </p:nvSpPr>
        <p:spPr>
          <a:xfrm>
            <a:off x="2211500" y="1182375"/>
            <a:ext cx="3395100" cy="492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600"/>
            </a:pP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.text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main: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sp,sp,-16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sw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a0,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???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a0,a0,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???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lui  a1,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???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a1,a1,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???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jal, ra, ???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lw   ra,12(sp)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addi sp,sp,16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addi a0, a0, 0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jalr, x0, ra, 0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.data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str1: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"Hello, %s!\n"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str2: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.string "world"</a:t>
            </a:r>
            <a:endParaRPr sz="1600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200"/>
            </a:pPr>
            <a:endParaRPr sz="12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2" name="Google Shape;252;g5d06e5346f_0_382"/>
          <p:cNvGrpSpPr/>
          <p:nvPr/>
        </p:nvGrpSpPr>
        <p:grpSpPr>
          <a:xfrm>
            <a:off x="5809225" y="1216075"/>
            <a:ext cx="4434000" cy="5244900"/>
            <a:chOff x="4285225" y="1216075"/>
            <a:chExt cx="4434000" cy="5244900"/>
          </a:xfrm>
        </p:grpSpPr>
        <p:sp>
          <p:nvSpPr>
            <p:cNvPr id="253" name="Google Shape;253;g5d06e5346f_0_382"/>
            <p:cNvSpPr txBox="1"/>
            <p:nvPr/>
          </p:nvSpPr>
          <p:spPr>
            <a:xfrm>
              <a:off x="4285225" y="1216075"/>
              <a:ext cx="4434000" cy="5244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>
                <a:buClr>
                  <a:srgbClr val="000000"/>
                </a:buClr>
                <a:buSzPts val="1400"/>
              </a:pPr>
              <a:endParaRPr sz="14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g5d06e5346f_0_382"/>
            <p:cNvSpPr/>
            <p:nvPr/>
          </p:nvSpPr>
          <p:spPr>
            <a:xfrm>
              <a:off x="4346000" y="1712400"/>
              <a:ext cx="4343100" cy="1513800"/>
            </a:xfrm>
            <a:prstGeom prst="rect">
              <a:avLst/>
            </a:prstGeom>
            <a:noFill/>
            <a:ln w="1905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>
                <a:buClr>
                  <a:srgbClr val="000000"/>
                </a:buClr>
                <a:buSzPts val="1700"/>
              </a:pPr>
              <a:r>
                <a:rPr lang="en-US" sz="1700" b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Symbol Table:</a:t>
              </a:r>
              <a:endParaRPr sz="17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>
                <a:buClr>
                  <a:srgbClr val="000000"/>
                </a:buClr>
                <a:buSzPts val="1700"/>
              </a:pPr>
              <a:r>
                <a:rPr lang="en-US" sz="1700" b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	Label:	Offset:		Type:</a:t>
              </a:r>
              <a:endParaRPr sz="17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>
                <a:buClr>
                  <a:srgbClr val="000000"/>
                </a:buClr>
                <a:buSzPts val="1700"/>
              </a:pPr>
              <a:r>
                <a:rPr lang="en-US" sz="1700" b="1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	</a:t>
              </a:r>
              <a:r>
                <a:rPr lang="en-US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main		0x00000000	global text</a:t>
              </a:r>
              <a:endParaRPr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>
                <a:buClr>
                  <a:srgbClr val="000000"/>
                </a:buClr>
                <a:buSzPts val="1700"/>
              </a:pPr>
              <a:r>
                <a:rPr lang="en-US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	str1		0x00000000	local data</a:t>
              </a:r>
              <a:endParaRPr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>
                <a:buClr>
                  <a:srgbClr val="000000"/>
                </a:buClr>
                <a:buSzPts val="1700"/>
              </a:pPr>
              <a:r>
                <a:rPr lang="en-US" sz="17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	str2		0x0000000c	local data</a:t>
              </a:r>
              <a:endParaRPr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5" name="Google Shape;255;g5d06e5346f_0_382"/>
          <p:cNvSpPr/>
          <p:nvPr/>
        </p:nvSpPr>
        <p:spPr>
          <a:xfrm>
            <a:off x="5870000" y="3987375"/>
            <a:ext cx="4343100" cy="20598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700"/>
            </a:pPr>
            <a:r>
              <a:rPr lang="en-US" sz="17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Relocation Table:</a:t>
            </a:r>
            <a:endParaRPr sz="17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Offset:		Inst:		Dependency:</a:t>
            </a:r>
            <a:endParaRPr sz="1700" b="1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 b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0x00000008	lui		str1</a:t>
            </a:r>
            <a:endParaRPr sz="17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0x0000000c</a:t>
            </a:r>
            <a:r>
              <a:rPr lang="en-US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addi		str1</a:t>
            </a:r>
            <a:endParaRPr sz="17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Clr>
                <a:srgbClr val="000000"/>
              </a:buClr>
              <a:buSzPts val="1700"/>
            </a:pPr>
            <a:r>
              <a:rPr lang="en-US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0x00000010	lui		str2</a:t>
            </a:r>
            <a:endParaRPr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>
              <a:buClr>
                <a:srgbClr val="000000"/>
              </a:buClr>
              <a:buSzPts val="1700"/>
            </a:pPr>
            <a:r>
              <a:rPr lang="en-US" sz="17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0x00000014	addi		str2</a:t>
            </a:r>
            <a:endParaRPr sz="17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>
              <a:buClr>
                <a:schemeClr val="dk1"/>
              </a:buClr>
              <a:buSzPts val="1100"/>
            </a:pPr>
            <a:r>
              <a:rPr lang="en-US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0x00000018	jal		printf</a:t>
            </a:r>
            <a:endParaRPr sz="17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g5d06e5346f_0_382"/>
          <p:cNvSpPr txBox="1"/>
          <p:nvPr/>
        </p:nvSpPr>
        <p:spPr>
          <a:xfrm>
            <a:off x="1656325" y="2178825"/>
            <a:ext cx="678300" cy="40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0x00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0x04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0x08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0x0c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0x10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0x14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0x18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0x1c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0x20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0x24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>
              <a:buClr>
                <a:srgbClr val="000000"/>
              </a:buClr>
              <a:buSzPts val="1600"/>
            </a:pP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0x28</a:t>
            </a:r>
            <a:b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0x00</a:t>
            </a:r>
            <a:b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b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60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</a:rPr>
              <a:t>0x0c</a:t>
            </a:r>
            <a:endParaRPr sz="1600">
              <a:solidFill>
                <a:srgbClr val="FF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404100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2468</Words>
  <Application>Microsoft Macintosh PowerPoint</Application>
  <PresentationFormat>Widescreen</PresentationFormat>
  <Paragraphs>520</Paragraphs>
  <Slides>27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Consolas</vt:lpstr>
      <vt:lpstr>Courier New</vt:lpstr>
      <vt:lpstr>Lato</vt:lpstr>
      <vt:lpstr>Noto Sans Symbols</vt:lpstr>
      <vt:lpstr>Office Theme</vt:lpstr>
      <vt:lpstr>PowerPoint Presentation</vt:lpstr>
      <vt:lpstr>PowerPoint Presentation</vt:lpstr>
      <vt:lpstr>Review (2/2)</vt:lpstr>
      <vt:lpstr>C.A.L.L. Example</vt:lpstr>
      <vt:lpstr>Compiled Hello.c: Hello.s</vt:lpstr>
      <vt:lpstr>Compiled Hello.c: Hello.s</vt:lpstr>
      <vt:lpstr>Compiled Hello.c: Hello.s</vt:lpstr>
      <vt:lpstr>Compiled Hello.c: Hello.s</vt:lpstr>
      <vt:lpstr>Compiled Hello.c: Hello.s</vt:lpstr>
      <vt:lpstr>Assembled Hello.s → Hello.o</vt:lpstr>
      <vt:lpstr>Linker</vt:lpstr>
      <vt:lpstr>Linked Text</vt:lpstr>
      <vt:lpstr>Loader</vt:lpstr>
      <vt:lpstr>Cache Revise</vt:lpstr>
      <vt:lpstr>PowerPoint Presentation</vt:lpstr>
      <vt:lpstr>PowerPoint Presentation</vt:lpstr>
      <vt:lpstr>Review</vt:lpstr>
      <vt:lpstr>Virtual Memory Summary</vt:lpstr>
      <vt:lpstr>Memory System Summary</vt:lpstr>
      <vt:lpstr>PowerPoint Presentation</vt:lpstr>
      <vt:lpstr>PowerPoint Presentation</vt:lpstr>
      <vt:lpstr>Review</vt:lpstr>
      <vt:lpstr>Converting Combinational Logic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Cache Revise</dc:title>
  <dc:creator>Arrvindh Shriraman</dc:creator>
  <cp:lastModifiedBy>Arrvindh Shriraman</cp:lastModifiedBy>
  <cp:revision>6</cp:revision>
  <dcterms:created xsi:type="dcterms:W3CDTF">2020-05-18T23:40:09Z</dcterms:created>
  <dcterms:modified xsi:type="dcterms:W3CDTF">2020-05-20T17:53:44Z</dcterms:modified>
</cp:coreProperties>
</file>