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666" r:id="rId2"/>
    <p:sldMasterId id="2147483756" r:id="rId3"/>
    <p:sldMasterId id="2147483768" r:id="rId4"/>
    <p:sldMasterId id="2147483782" r:id="rId5"/>
    <p:sldMasterId id="2147483793" r:id="rId6"/>
    <p:sldMasterId id="2147483799" r:id="rId7"/>
    <p:sldMasterId id="2147483806" r:id="rId8"/>
    <p:sldMasterId id="2147483813" r:id="rId9"/>
    <p:sldMasterId id="2147483819" r:id="rId10"/>
    <p:sldMasterId id="2147483825" r:id="rId11"/>
  </p:sldMasterIdLst>
  <p:notesMasterIdLst>
    <p:notesMasterId r:id="rId126"/>
  </p:notesMasterIdLst>
  <p:handoutMasterIdLst>
    <p:handoutMasterId r:id="rId127"/>
  </p:handoutMasterIdLst>
  <p:sldIdLst>
    <p:sldId id="573" r:id="rId12"/>
    <p:sldId id="623" r:id="rId13"/>
    <p:sldId id="734" r:id="rId14"/>
    <p:sldId id="735" r:id="rId15"/>
    <p:sldId id="736" r:id="rId16"/>
    <p:sldId id="637" r:id="rId17"/>
    <p:sldId id="635" r:id="rId18"/>
    <p:sldId id="638" r:id="rId19"/>
    <p:sldId id="737" r:id="rId20"/>
    <p:sldId id="626" r:id="rId21"/>
    <p:sldId id="643" r:id="rId22"/>
    <p:sldId id="633" r:id="rId23"/>
    <p:sldId id="639" r:id="rId24"/>
    <p:sldId id="640" r:id="rId25"/>
    <p:sldId id="644" r:id="rId26"/>
    <p:sldId id="641" r:id="rId27"/>
    <p:sldId id="642" r:id="rId28"/>
    <p:sldId id="738" r:id="rId29"/>
    <p:sldId id="645" r:id="rId30"/>
    <p:sldId id="739" r:id="rId31"/>
    <p:sldId id="740" r:id="rId32"/>
    <p:sldId id="741" r:id="rId33"/>
    <p:sldId id="742" r:id="rId34"/>
    <p:sldId id="743" r:id="rId35"/>
    <p:sldId id="744" r:id="rId36"/>
    <p:sldId id="745" r:id="rId37"/>
    <p:sldId id="748" r:id="rId38"/>
    <p:sldId id="749" r:id="rId39"/>
    <p:sldId id="750" r:id="rId40"/>
    <p:sldId id="751" r:id="rId41"/>
    <p:sldId id="752" r:id="rId42"/>
    <p:sldId id="746" r:id="rId43"/>
    <p:sldId id="764" r:id="rId44"/>
    <p:sldId id="747" r:id="rId45"/>
    <p:sldId id="753" r:id="rId46"/>
    <p:sldId id="754" r:id="rId47"/>
    <p:sldId id="755" r:id="rId48"/>
    <p:sldId id="756" r:id="rId49"/>
    <p:sldId id="761" r:id="rId50"/>
    <p:sldId id="763" r:id="rId51"/>
    <p:sldId id="762" r:id="rId52"/>
    <p:sldId id="765" r:id="rId53"/>
    <p:sldId id="757" r:id="rId54"/>
    <p:sldId id="758" r:id="rId55"/>
    <p:sldId id="766" r:id="rId56"/>
    <p:sldId id="760" r:id="rId57"/>
    <p:sldId id="667" r:id="rId58"/>
    <p:sldId id="767" r:id="rId59"/>
    <p:sldId id="772" r:id="rId60"/>
    <p:sldId id="668" r:id="rId61"/>
    <p:sldId id="768" r:id="rId62"/>
    <p:sldId id="670" r:id="rId63"/>
    <p:sldId id="671" r:id="rId64"/>
    <p:sldId id="672" r:id="rId65"/>
    <p:sldId id="773" r:id="rId66"/>
    <p:sldId id="774" r:id="rId67"/>
    <p:sldId id="775" r:id="rId68"/>
    <p:sldId id="674" r:id="rId69"/>
    <p:sldId id="675" r:id="rId70"/>
    <p:sldId id="676" r:id="rId71"/>
    <p:sldId id="678" r:id="rId72"/>
    <p:sldId id="679" r:id="rId73"/>
    <p:sldId id="680" r:id="rId74"/>
    <p:sldId id="681" r:id="rId75"/>
    <p:sldId id="683" r:id="rId76"/>
    <p:sldId id="684" r:id="rId77"/>
    <p:sldId id="685" r:id="rId78"/>
    <p:sldId id="686" r:id="rId79"/>
    <p:sldId id="687" r:id="rId80"/>
    <p:sldId id="689" r:id="rId81"/>
    <p:sldId id="690" r:id="rId82"/>
    <p:sldId id="730" r:id="rId83"/>
    <p:sldId id="776" r:id="rId84"/>
    <p:sldId id="777" r:id="rId85"/>
    <p:sldId id="701" r:id="rId86"/>
    <p:sldId id="702" r:id="rId87"/>
    <p:sldId id="703" r:id="rId88"/>
    <p:sldId id="778" r:id="rId89"/>
    <p:sldId id="706" r:id="rId90"/>
    <p:sldId id="707" r:id="rId91"/>
    <p:sldId id="708" r:id="rId92"/>
    <p:sldId id="709" r:id="rId93"/>
    <p:sldId id="710" r:id="rId94"/>
    <p:sldId id="711" r:id="rId95"/>
    <p:sldId id="712" r:id="rId96"/>
    <p:sldId id="731" r:id="rId97"/>
    <p:sldId id="729" r:id="rId98"/>
    <p:sldId id="779" r:id="rId99"/>
    <p:sldId id="780" r:id="rId100"/>
    <p:sldId id="781" r:id="rId101"/>
    <p:sldId id="782" r:id="rId102"/>
    <p:sldId id="648" r:id="rId103"/>
    <p:sldId id="649" r:id="rId104"/>
    <p:sldId id="650" r:id="rId105"/>
    <p:sldId id="651" r:id="rId106"/>
    <p:sldId id="661" r:id="rId107"/>
    <p:sldId id="770" r:id="rId108"/>
    <p:sldId id="771" r:id="rId109"/>
    <p:sldId id="663" r:id="rId110"/>
    <p:sldId id="664" r:id="rId111"/>
    <p:sldId id="783" r:id="rId112"/>
    <p:sldId id="631" r:id="rId113"/>
    <p:sldId id="632" r:id="rId114"/>
    <p:sldId id="646" r:id="rId115"/>
    <p:sldId id="652" r:id="rId116"/>
    <p:sldId id="630" r:id="rId117"/>
    <p:sldId id="732" r:id="rId118"/>
    <p:sldId id="733" r:id="rId119"/>
    <p:sldId id="619" r:id="rId120"/>
    <p:sldId id="620" r:id="rId121"/>
    <p:sldId id="618" r:id="rId122"/>
    <p:sldId id="621" r:id="rId123"/>
    <p:sldId id="622" r:id="rId124"/>
    <p:sldId id="624" r:id="rId125"/>
  </p:sldIdLst>
  <p:sldSz cx="9144000" cy="6858000" type="screen4x3"/>
  <p:notesSz cx="7302500" cy="9586913"/>
  <p:custDataLst>
    <p:tags r:id="rId1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99"/>
    <a:srgbClr val="BDD7EE"/>
    <a:srgbClr val="0000FF"/>
    <a:srgbClr val="D7E4BD"/>
    <a:srgbClr val="DCE6F2"/>
    <a:srgbClr val="FCD5B5"/>
    <a:srgbClr val="F8CBAD"/>
    <a:srgbClr val="E7E6E6"/>
    <a:srgbClr val="6D8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6" autoAdjust="0"/>
    <p:restoredTop sz="93124" autoAdjust="0"/>
  </p:normalViewPr>
  <p:slideViewPr>
    <p:cSldViewPr snapToObjects="1">
      <p:cViewPr varScale="1">
        <p:scale>
          <a:sx n="120" d="100"/>
          <a:sy n="120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notesViewPr>
    <p:cSldViewPr snapToObjects="1">
      <p:cViewPr varScale="1">
        <p:scale>
          <a:sx n="45" d="100"/>
          <a:sy n="45" d="100"/>
        </p:scale>
        <p:origin x="2348" y="48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tags" Target="tags/tag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presProps" Target="presProp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0" Type="http://schemas.openxmlformats.org/officeDocument/2006/relationships/viewProps" Target="viewProps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theme" Target="theme/theme1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tableStyles" Target="tableStyles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Principles:  Execute</a:t>
            </a:r>
            <a:r>
              <a:rPr lang="en-US" baseline="0" dirty="0"/>
              <a:t> many instructions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5A651-65C8-4409-9DE4-600BA02D2D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3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8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Identical to finding offset in 1-dimensional storage of a 2-dimensional matrix:</a:t>
            </a:r>
          </a:p>
          <a:p>
            <a:pPr>
              <a:buNone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index = x + width * y;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4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08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970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193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06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Principles:  Execute</a:t>
            </a:r>
            <a:r>
              <a:rPr lang="en-US" baseline="0" dirty="0"/>
              <a:t> many instructions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5A651-65C8-4409-9DE4-600BA02D2D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1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I want to do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5A651-65C8-4409-9DE4-600BA02D2D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Principles:  Execute</a:t>
            </a:r>
            <a:r>
              <a:rPr lang="en-US" baseline="0" dirty="0"/>
              <a:t> many instructions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5A651-65C8-4409-9DE4-600BA02D2D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46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31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3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6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7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61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98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93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028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20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5" y="1604520"/>
            <a:ext cx="4015801" cy="1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74247" y="1604520"/>
            <a:ext cx="4015801" cy="1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74247" y="3682080"/>
            <a:ext cx="4015801" cy="1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57205" y="3682080"/>
            <a:ext cx="4015801" cy="1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6477000"/>
            <a:ext cx="2362200" cy="352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94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876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1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417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795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372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4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8956782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012536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29028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85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3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871753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418465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71492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410787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999111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933876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247650"/>
            <a:ext cx="2468562" cy="5265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47650"/>
            <a:ext cx="7253288" cy="5265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21172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>
                <a:solidFill>
                  <a:srgbClr val="4B96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Smith, Wood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19" y="5281083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Slide History/Attribution Diagram:</a:t>
            </a:r>
            <a:endParaRPr lang="en-US" sz="18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8143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UPenn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Amir Roth,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Milo Martin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 bwMode="auto">
          <a:xfrm>
            <a:off x="1447800" y="6003925"/>
            <a:ext cx="410343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 bwMode="auto">
          <a:xfrm flipV="1">
            <a:off x="3153543" y="5990167"/>
            <a:ext cx="3727200" cy="1375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6880743" y="5646209"/>
            <a:ext cx="2169544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Wood, Sankaralingam, Sinclair 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33538" y="6089650"/>
            <a:ext cx="3119662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Various Universities</a:t>
            </a:r>
          </a:p>
          <a:p>
            <a:r>
              <a:rPr lang="en-US" sz="1400" b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Asanovic, Falsafi, Hoe, Lipasti, Shen, Smith, Vijaykumar, Patterson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6553200" y="6248400"/>
            <a:ext cx="381000" cy="18520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1197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174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86100"/>
            <a:ext cx="8534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4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2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xmlns="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7F92-365E-4FAB-9F25-F35E91B0A4E9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75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xmlns="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7F92-365E-4FAB-9F25-F35E91B0A4E9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842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>
                <a:solidFill>
                  <a:srgbClr val="4B96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Smith, Wood</a:t>
            </a:r>
            <a:endParaRPr lang="en-US" sz="14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19" y="5281083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Slide History/Attribution Diagram:</a:t>
            </a:r>
            <a:endParaRPr lang="en-US" sz="18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8143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UPenn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Amir Roth,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Milo Martin</a:t>
            </a:r>
            <a:endParaRPr lang="en-US" sz="14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 bwMode="auto">
          <a:xfrm>
            <a:off x="1447800" y="6003925"/>
            <a:ext cx="410343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 bwMode="auto">
          <a:xfrm flipV="1">
            <a:off x="3153543" y="5990167"/>
            <a:ext cx="3727200" cy="1375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6880743" y="5646209"/>
            <a:ext cx="2169544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Wood, Sankaralingam, Sinclair </a:t>
            </a:r>
            <a:endParaRPr lang="en-US" sz="14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33538" y="6089650"/>
            <a:ext cx="3119662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Various Universities</a:t>
            </a:r>
          </a:p>
          <a:p>
            <a:r>
              <a:rPr lang="en-US" sz="14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Asanovic, Falsafi, Hoe, Lipasti, Shen, Smith, Vijaykumar, Patterson</a:t>
            </a:r>
            <a:endParaRPr lang="en-US" sz="14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6553200" y="6248400"/>
            <a:ext cx="381000" cy="18520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41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>
            <a:extLst>
              <a:ext uri="{FF2B5EF4-FFF2-40B4-BE49-F238E27FC236}">
                <a16:creationId xmlns="" xmlns:a16="http://schemas.microsoft.com/office/drawing/2014/main" id="{966CAE63-A559-4E25-AD9E-9D0BEAB7A5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86100"/>
            <a:ext cx="8534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0">
            <a:extLst>
              <a:ext uri="{FF2B5EF4-FFF2-40B4-BE49-F238E27FC236}">
                <a16:creationId xmlns="" xmlns:a16="http://schemas.microsoft.com/office/drawing/2014/main" id="{2076FF76-CB90-4A46-8803-103CA4B900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0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="" xmlns:a16="http://schemas.microsoft.com/office/drawing/2014/main" id="{6C931C1E-DB1F-4B77-8784-CFBEC5681B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1">
            <a:extLst>
              <a:ext uri="{FF2B5EF4-FFF2-40B4-BE49-F238E27FC236}">
                <a16:creationId xmlns="" xmlns:a16="http://schemas.microsoft.com/office/drawing/2014/main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261B-4171-4DC0-8BD8-538BCA2A1654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61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>
            <a:extLst>
              <a:ext uri="{FF2B5EF4-FFF2-40B4-BE49-F238E27FC236}">
                <a16:creationId xmlns="" xmlns:a16="http://schemas.microsoft.com/office/drawing/2014/main" id="{6C931C1E-DB1F-4B77-8784-CFBEC5681B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1">
            <a:extLst>
              <a:ext uri="{FF2B5EF4-FFF2-40B4-BE49-F238E27FC236}">
                <a16:creationId xmlns="" xmlns:a16="http://schemas.microsoft.com/office/drawing/2014/main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912A3-92E4-404C-8EED-5C6545BB90D1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411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534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71900"/>
            <a:ext cx="8534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8871F-7C6C-4991-A333-08A73DC741B6}" type="slidenum">
              <a:rPr lang="en-US" altLang="en-US" sz="1800" b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132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>
                <a:solidFill>
                  <a:srgbClr val="4B96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Smith, Wood</a:t>
            </a:r>
            <a:endParaRPr lang="en-US" sz="14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19" y="5281083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Slide History/Attribution Diagram:</a:t>
            </a:r>
            <a:endParaRPr lang="en-US" sz="18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8143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UPenn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Amir Roth,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Milo Martin</a:t>
            </a:r>
            <a:endParaRPr lang="en-US" sz="14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 bwMode="auto">
          <a:xfrm>
            <a:off x="1447800" y="6003925"/>
            <a:ext cx="410343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 bwMode="auto">
          <a:xfrm flipV="1">
            <a:off x="3153543" y="5990167"/>
            <a:ext cx="3727200" cy="1375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6880743" y="5646209"/>
            <a:ext cx="2169544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Wood, Sankaralingam, Sinclair </a:t>
            </a:r>
            <a:endParaRPr lang="en-US" sz="1400" b="0" dirty="0" smtClean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33538" y="6089650"/>
            <a:ext cx="3119662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smtClean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Various Universities</a:t>
            </a:r>
          </a:p>
          <a:p>
            <a:r>
              <a:rPr lang="en-US" sz="14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Asanovic, Falsafi, Hoe, Lipasti, Shen, Smith, Vijaykumar, Patterson</a:t>
            </a:r>
            <a:endParaRPr lang="en-US" sz="14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6553200" y="6248400"/>
            <a:ext cx="381000" cy="18520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>
            <a:extLst>
              <a:ext uri="{FF2B5EF4-FFF2-40B4-BE49-F238E27FC236}">
                <a16:creationId xmlns="" xmlns:a16="http://schemas.microsoft.com/office/drawing/2014/main" id="{966CAE63-A559-4E25-AD9E-9D0BEAB7A5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4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4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86100"/>
            <a:ext cx="8534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0">
            <a:extLst>
              <a:ext uri="{FF2B5EF4-FFF2-40B4-BE49-F238E27FC236}">
                <a16:creationId xmlns="" xmlns:a16="http://schemas.microsoft.com/office/drawing/2014/main" id="{2076FF76-CB90-4A46-8803-103CA4B900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3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="" xmlns:a16="http://schemas.microsoft.com/office/drawing/2014/main" id="{6C931C1E-DB1F-4B77-8784-CFBEC5681B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1">
            <a:extLst>
              <a:ext uri="{FF2B5EF4-FFF2-40B4-BE49-F238E27FC236}">
                <a16:creationId xmlns="" xmlns:a16="http://schemas.microsoft.com/office/drawing/2014/main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261B-4171-4DC0-8BD8-538BCA2A1654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55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>
            <a:extLst>
              <a:ext uri="{FF2B5EF4-FFF2-40B4-BE49-F238E27FC236}">
                <a16:creationId xmlns="" xmlns:a16="http://schemas.microsoft.com/office/drawing/2014/main" id="{6C931C1E-DB1F-4B77-8784-CFBEC5681B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1">
            <a:extLst>
              <a:ext uri="{FF2B5EF4-FFF2-40B4-BE49-F238E27FC236}">
                <a16:creationId xmlns="" xmlns:a16="http://schemas.microsoft.com/office/drawing/2014/main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912A3-92E4-404C-8EED-5C6545BB90D1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957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534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71900"/>
            <a:ext cx="8534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 501 (Martin): Caches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8871F-7C6C-4991-A333-08A73DC741B6}" type="slidenum">
              <a:rPr lang="en-US" altLang="en-US" sz="1800" b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058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>
                <a:solidFill>
                  <a:srgbClr val="4B96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Smith, Wood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19" y="5281083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Slide History/Attribution Diagram:</a:t>
            </a:r>
            <a:endParaRPr lang="en-US" sz="18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8143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UPenn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Amir Roth,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Milo Martin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 bwMode="auto">
          <a:xfrm>
            <a:off x="1447800" y="6003925"/>
            <a:ext cx="410343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 bwMode="auto">
          <a:xfrm flipV="1">
            <a:off x="3153543" y="5990167"/>
            <a:ext cx="3727200" cy="1375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6880743" y="5646209"/>
            <a:ext cx="2169544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Wood, Sankaralingam, Sinclair 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33538" y="6089650"/>
            <a:ext cx="3119662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Various Universities</a:t>
            </a:r>
          </a:p>
          <a:p>
            <a:r>
              <a:rPr lang="en-US" sz="1400" b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Asanovic, Falsafi, Hoe, Lipasti, Shen, Smith, Vijaykumar, Patterson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6553200" y="6248400"/>
            <a:ext cx="381000" cy="18520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1699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105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86100"/>
            <a:ext cx="8534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76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xmlns="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7F92-365E-4FAB-9F25-F35E91B0A4E9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963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xmlns="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7F92-365E-4FAB-9F25-F35E91B0A4E9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98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>
                <a:solidFill>
                  <a:srgbClr val="4B96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Smith, Wood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19" y="5281083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Slide History/Attribution Diagram:</a:t>
            </a:r>
            <a:endParaRPr lang="en-US" sz="18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8143" y="5659967"/>
            <a:ext cx="1295400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UPenn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Amir Roth,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Milo Martin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 bwMode="auto">
          <a:xfrm>
            <a:off x="1447800" y="6003925"/>
            <a:ext cx="410343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 bwMode="auto">
          <a:xfrm flipV="1">
            <a:off x="3153543" y="5990167"/>
            <a:ext cx="3727200" cy="1375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6880743" y="5646209"/>
            <a:ext cx="2169544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UW Madison</a:t>
            </a:r>
          </a:p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Hill, Sohi, Wood, Sankaralingam, Sinclair </a:t>
            </a:r>
            <a:endParaRPr lang="en-US" sz="1400" b="0" dirty="0">
              <a:solidFill>
                <a:srgbClr val="4F81BD"/>
              </a:solidFill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33538" y="6089650"/>
            <a:ext cx="3119662" cy="687916"/>
          </a:xfrm>
          <a:prstGeom prst="roundRect">
            <a:avLst>
              <a:gd name="adj" fmla="val 30709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4F81BD"/>
                </a:solidFill>
                <a:latin typeface="Calibri" pitchFamily="34" charset="0"/>
                <a:ea typeface="ＭＳ Ｐゴシック" panose="020B0600070205080204" pitchFamily="34" charset="-128"/>
              </a:rPr>
              <a:t>Various Universities</a:t>
            </a:r>
          </a:p>
          <a:p>
            <a:r>
              <a:rPr lang="en-US" sz="1400" b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Asanovic, Falsafi, Hoe, Lipasti, Shen, Smith, Vijaykumar, Patterson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6553200" y="6248400"/>
            <a:ext cx="381000" cy="18520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518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6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434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86100"/>
            <a:ext cx="8534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73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xmlns="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7F92-365E-4FAB-9F25-F35E91B0A4E9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59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xmlns="" id="{E297FA38-5723-4A0B-A3B8-1515451D0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7F92-365E-4FAB-9F25-F35E91B0A4E9}" type="slidenum">
              <a:rPr lang="en-US" altLang="en-US" sz="1800" b="0" smtClean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477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8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1166">
              <a:spcBef>
                <a:spcPts val="42"/>
              </a:spcBef>
            </a:pPr>
            <a:fld id="{81D60167-4931-47E6-BA6A-407CBD079E47}" type="slidenum">
              <a:rPr lang="en-US" smtClean="0"/>
              <a:pPr marL="21166">
                <a:spcBef>
                  <a:spcPts val="42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09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738" y="701886"/>
            <a:ext cx="765052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8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1166">
              <a:spcBef>
                <a:spcPts val="42"/>
              </a:spcBef>
            </a:pPr>
            <a:fld id="{81D60167-4931-47E6-BA6A-407CBD079E47}" type="slidenum">
              <a:rPr lang="en-US" smtClean="0"/>
              <a:pPr marL="21166">
                <a:spcBef>
                  <a:spcPts val="42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8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738" y="701886"/>
            <a:ext cx="765052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5290" y="2346960"/>
            <a:ext cx="38787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5940" y="1807860"/>
            <a:ext cx="411268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8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1166">
              <a:spcBef>
                <a:spcPts val="42"/>
              </a:spcBef>
            </a:pPr>
            <a:fld id="{81D60167-4931-47E6-BA6A-407CBD079E47}" type="slidenum">
              <a:rPr lang="en-US" smtClean="0"/>
              <a:pPr marL="21166">
                <a:spcBef>
                  <a:spcPts val="42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63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738" y="701886"/>
            <a:ext cx="765052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8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1166">
              <a:spcBef>
                <a:spcPts val="42"/>
              </a:spcBef>
            </a:pPr>
            <a:fld id="{81D60167-4931-47E6-BA6A-407CBD079E47}" type="slidenum">
              <a:rPr lang="en-US" smtClean="0"/>
              <a:pPr marL="21166">
                <a:spcBef>
                  <a:spcPts val="42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70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36549" y="2807547"/>
            <a:ext cx="1356360" cy="391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69332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8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1166">
              <a:spcBef>
                <a:spcPts val="42"/>
              </a:spcBef>
            </a:pPr>
            <a:fld id="{81D60167-4931-47E6-BA6A-407CBD079E47}" type="slidenum">
              <a:rPr lang="en-US" smtClean="0"/>
              <a:pPr marL="21166">
                <a:spcBef>
                  <a:spcPts val="42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5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7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Tahoma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b="0" dirty="0">
              <a:solidFill>
                <a:srgbClr val="4F81BD"/>
              </a:solidFill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3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96D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19490" y="6541346"/>
            <a:ext cx="313796" cy="78317"/>
          </a:xfrm>
          <a:custGeom>
            <a:avLst/>
            <a:gdLst/>
            <a:ahLst/>
            <a:cxnLst/>
            <a:rect l="l" t="t" r="r" b="b"/>
            <a:pathLst>
              <a:path w="376554" h="70485">
                <a:moveTo>
                  <a:pt x="176402" y="0"/>
                </a:moveTo>
                <a:lnTo>
                  <a:pt x="156590" y="0"/>
                </a:lnTo>
                <a:lnTo>
                  <a:pt x="156590" y="70103"/>
                </a:lnTo>
                <a:lnTo>
                  <a:pt x="176402" y="70103"/>
                </a:lnTo>
                <a:lnTo>
                  <a:pt x="176402" y="0"/>
                </a:lnTo>
                <a:close/>
              </a:path>
              <a:path w="376554" h="70485">
                <a:moveTo>
                  <a:pt x="35686" y="0"/>
                </a:moveTo>
                <a:lnTo>
                  <a:pt x="0" y="0"/>
                </a:lnTo>
                <a:lnTo>
                  <a:pt x="0" y="70103"/>
                </a:lnTo>
                <a:lnTo>
                  <a:pt x="20065" y="70103"/>
                </a:lnTo>
                <a:lnTo>
                  <a:pt x="20065" y="15595"/>
                </a:lnTo>
                <a:lnTo>
                  <a:pt x="67964" y="15595"/>
                </a:lnTo>
                <a:lnTo>
                  <a:pt x="67816" y="14787"/>
                </a:lnTo>
                <a:lnTo>
                  <a:pt x="59801" y="5308"/>
                </a:lnTo>
                <a:lnTo>
                  <a:pt x="48523" y="1011"/>
                </a:lnTo>
                <a:lnTo>
                  <a:pt x="35686" y="0"/>
                </a:lnTo>
                <a:close/>
              </a:path>
              <a:path w="376554" h="70485">
                <a:moveTo>
                  <a:pt x="67964" y="15595"/>
                </a:moveTo>
                <a:lnTo>
                  <a:pt x="20065" y="15595"/>
                </a:lnTo>
                <a:lnTo>
                  <a:pt x="35686" y="15747"/>
                </a:lnTo>
                <a:lnTo>
                  <a:pt x="40766" y="15747"/>
                </a:lnTo>
                <a:lnTo>
                  <a:pt x="44322" y="16929"/>
                </a:lnTo>
                <a:lnTo>
                  <a:pt x="46862" y="19608"/>
                </a:lnTo>
                <a:lnTo>
                  <a:pt x="50037" y="22872"/>
                </a:lnTo>
                <a:lnTo>
                  <a:pt x="51434" y="28371"/>
                </a:lnTo>
                <a:lnTo>
                  <a:pt x="51434" y="70103"/>
                </a:lnTo>
                <a:lnTo>
                  <a:pt x="70865" y="70103"/>
                </a:lnTo>
                <a:lnTo>
                  <a:pt x="70865" y="31343"/>
                </a:lnTo>
                <a:lnTo>
                  <a:pt x="67964" y="15595"/>
                </a:lnTo>
                <a:close/>
              </a:path>
              <a:path w="376554" h="70485">
                <a:moveTo>
                  <a:pt x="216407" y="0"/>
                </a:moveTo>
                <a:lnTo>
                  <a:pt x="188467" y="0"/>
                </a:lnTo>
                <a:lnTo>
                  <a:pt x="188467" y="70103"/>
                </a:lnTo>
                <a:lnTo>
                  <a:pt x="220979" y="70103"/>
                </a:lnTo>
                <a:lnTo>
                  <a:pt x="231842" y="69563"/>
                </a:lnTo>
                <a:lnTo>
                  <a:pt x="253237" y="55244"/>
                </a:lnTo>
                <a:lnTo>
                  <a:pt x="208406" y="55244"/>
                </a:lnTo>
                <a:lnTo>
                  <a:pt x="208406" y="15303"/>
                </a:lnTo>
                <a:lnTo>
                  <a:pt x="253036" y="15303"/>
                </a:lnTo>
                <a:lnTo>
                  <a:pt x="250316" y="11734"/>
                </a:lnTo>
                <a:lnTo>
                  <a:pt x="244215" y="5765"/>
                </a:lnTo>
                <a:lnTo>
                  <a:pt x="236648" y="2190"/>
                </a:lnTo>
                <a:lnTo>
                  <a:pt x="227439" y="454"/>
                </a:lnTo>
                <a:lnTo>
                  <a:pt x="216407" y="0"/>
                </a:lnTo>
                <a:close/>
              </a:path>
              <a:path w="376554" h="70485">
                <a:moveTo>
                  <a:pt x="253036" y="15303"/>
                </a:moveTo>
                <a:lnTo>
                  <a:pt x="216915" y="15303"/>
                </a:lnTo>
                <a:lnTo>
                  <a:pt x="225307" y="16385"/>
                </a:lnTo>
                <a:lnTo>
                  <a:pt x="231759" y="19848"/>
                </a:lnTo>
                <a:lnTo>
                  <a:pt x="235900" y="26013"/>
                </a:lnTo>
                <a:lnTo>
                  <a:pt x="237362" y="35204"/>
                </a:lnTo>
                <a:lnTo>
                  <a:pt x="235900" y="44411"/>
                </a:lnTo>
                <a:lnTo>
                  <a:pt x="231759" y="50625"/>
                </a:lnTo>
                <a:lnTo>
                  <a:pt x="225307" y="54138"/>
                </a:lnTo>
                <a:lnTo>
                  <a:pt x="216915" y="55244"/>
                </a:lnTo>
                <a:lnTo>
                  <a:pt x="253237" y="55244"/>
                </a:lnTo>
                <a:lnTo>
                  <a:pt x="254920" y="50757"/>
                </a:lnTo>
                <a:lnTo>
                  <a:pt x="256309" y="43724"/>
                </a:lnTo>
                <a:lnTo>
                  <a:pt x="256793" y="35940"/>
                </a:lnTo>
                <a:lnTo>
                  <a:pt x="256793" y="25996"/>
                </a:lnTo>
                <a:lnTo>
                  <a:pt x="254507" y="17233"/>
                </a:lnTo>
                <a:lnTo>
                  <a:pt x="253036" y="15303"/>
                </a:lnTo>
                <a:close/>
              </a:path>
              <a:path w="376554" h="70485">
                <a:moveTo>
                  <a:pt x="95250" y="0"/>
                </a:moveTo>
                <a:lnTo>
                  <a:pt x="73786" y="0"/>
                </a:lnTo>
                <a:lnTo>
                  <a:pt x="96519" y="70103"/>
                </a:lnTo>
                <a:lnTo>
                  <a:pt x="125221" y="70103"/>
                </a:lnTo>
                <a:lnTo>
                  <a:pt x="129994" y="55549"/>
                </a:lnTo>
                <a:lnTo>
                  <a:pt x="111251" y="55549"/>
                </a:lnTo>
                <a:lnTo>
                  <a:pt x="95250" y="0"/>
                </a:lnTo>
                <a:close/>
              </a:path>
              <a:path w="376554" h="70485">
                <a:moveTo>
                  <a:pt x="148208" y="0"/>
                </a:moveTo>
                <a:lnTo>
                  <a:pt x="127888" y="0"/>
                </a:lnTo>
                <a:lnTo>
                  <a:pt x="111251" y="55549"/>
                </a:lnTo>
                <a:lnTo>
                  <a:pt x="129994" y="55549"/>
                </a:lnTo>
                <a:lnTo>
                  <a:pt x="148208" y="0"/>
                </a:lnTo>
                <a:close/>
              </a:path>
              <a:path w="376554" h="70485">
                <a:moveTo>
                  <a:pt x="286003" y="0"/>
                </a:moveTo>
                <a:lnTo>
                  <a:pt x="266064" y="0"/>
                </a:lnTo>
                <a:lnTo>
                  <a:pt x="266064" y="70103"/>
                </a:lnTo>
                <a:lnTo>
                  <a:pt x="286003" y="70103"/>
                </a:lnTo>
                <a:lnTo>
                  <a:pt x="286003" y="0"/>
                </a:lnTo>
                <a:close/>
              </a:path>
              <a:path w="376554" h="70485">
                <a:moveTo>
                  <a:pt x="348487" y="152"/>
                </a:moveTo>
                <a:lnTo>
                  <a:pt x="321944" y="152"/>
                </a:lnTo>
                <a:lnTo>
                  <a:pt x="294131" y="70103"/>
                </a:lnTo>
                <a:lnTo>
                  <a:pt x="313689" y="70103"/>
                </a:lnTo>
                <a:lnTo>
                  <a:pt x="318134" y="57772"/>
                </a:lnTo>
                <a:lnTo>
                  <a:pt x="371502" y="57772"/>
                </a:lnTo>
                <a:lnTo>
                  <a:pt x="366637" y="45592"/>
                </a:lnTo>
                <a:lnTo>
                  <a:pt x="322325" y="45592"/>
                </a:lnTo>
                <a:lnTo>
                  <a:pt x="334771" y="12915"/>
                </a:lnTo>
                <a:lnTo>
                  <a:pt x="353585" y="12915"/>
                </a:lnTo>
                <a:lnTo>
                  <a:pt x="348487" y="152"/>
                </a:lnTo>
                <a:close/>
              </a:path>
              <a:path w="376554" h="70485">
                <a:moveTo>
                  <a:pt x="371502" y="57772"/>
                </a:moveTo>
                <a:lnTo>
                  <a:pt x="351027" y="57772"/>
                </a:lnTo>
                <a:lnTo>
                  <a:pt x="355218" y="70103"/>
                </a:lnTo>
                <a:lnTo>
                  <a:pt x="376427" y="70103"/>
                </a:lnTo>
                <a:lnTo>
                  <a:pt x="371502" y="57772"/>
                </a:lnTo>
                <a:close/>
              </a:path>
              <a:path w="376554" h="70485">
                <a:moveTo>
                  <a:pt x="353585" y="12915"/>
                </a:moveTo>
                <a:lnTo>
                  <a:pt x="334771" y="12915"/>
                </a:lnTo>
                <a:lnTo>
                  <a:pt x="346836" y="45592"/>
                </a:lnTo>
                <a:lnTo>
                  <a:pt x="366637" y="45592"/>
                </a:lnTo>
                <a:lnTo>
                  <a:pt x="353585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62009" y="6517640"/>
            <a:ext cx="134620" cy="120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738" y="701886"/>
            <a:ext cx="76505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7379" y="2389625"/>
            <a:ext cx="68315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5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4/11/2019</a:t>
            </a:fld>
            <a:endParaRPr lang="en-US" sz="15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7914" y="6500368"/>
            <a:ext cx="136524" cy="2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8" b="0" i="0"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marL="21166" eaLnBrk="1" fontAlgn="auto" hangingPunct="1">
              <a:spcBef>
                <a:spcPts val="42"/>
              </a:spcBef>
              <a:spcAft>
                <a:spcPts val="0"/>
              </a:spcAft>
            </a:pPr>
            <a:fld id="{81D60167-4931-47E6-BA6A-407CBD079E47}" type="slidenum">
              <a:rPr lang="en-US" smtClean="0"/>
              <a:pPr marL="21166" eaLnBrk="1" fontAlgn="auto" hangingPunct="1">
                <a:spcBef>
                  <a:spcPts val="42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FBCC-3F96-425B-844B-A6071E865EE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81A9-8CCD-440E-BDBB-7CA60C30C2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2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eaLnBrk="1" fontAlgn="auto" hangingPunct="1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145016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r>
              <a:rPr lang="en-US" b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4/19/2013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r>
              <a:rPr lang="en-US" b="0" dirty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57528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Tahoma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b="0" dirty="0">
              <a:solidFill>
                <a:srgbClr val="4F81BD"/>
              </a:solidFill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9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96D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7516" name="Rectangle 60">
            <a:extLst>
              <a:ext uri="{FF2B5EF4-FFF2-40B4-BE49-F238E27FC236}">
                <a16:creationId xmlns="" xmlns:a16="http://schemas.microsoft.com/office/drawing/2014/main" id="{966CAE63-A559-4E25-AD9E-9D0BEAB7A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b="0" smtClean="0">
                <a:ea typeface="ＭＳ Ｐゴシック" panose="020B0600070205080204" pitchFamily="34" charset="-128"/>
              </a:rPr>
              <a:t>CIS 501 (Martin): Caches</a:t>
            </a:r>
            <a:endParaRPr lang="en-US" b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Tahoma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b="0" dirty="0">
              <a:solidFill>
                <a:srgbClr val="4F81BD"/>
              </a:solidFill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97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96D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7516" name="Rectangle 60">
            <a:extLst>
              <a:ext uri="{FF2B5EF4-FFF2-40B4-BE49-F238E27FC236}">
                <a16:creationId xmlns="" xmlns:a16="http://schemas.microsoft.com/office/drawing/2014/main" id="{966CAE63-A559-4E25-AD9E-9D0BEAB7A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b="0" smtClean="0">
                <a:ea typeface="ＭＳ Ｐゴシック" panose="020B0600070205080204" pitchFamily="34" charset="-128"/>
              </a:rPr>
              <a:t>CIS 501 (Martin): Caches</a:t>
            </a:r>
            <a:endParaRPr lang="en-US" b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Tahoma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b="0" dirty="0">
              <a:solidFill>
                <a:srgbClr val="4F81BD"/>
              </a:solidFill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2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96D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Tahoma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b="0" dirty="0">
              <a:solidFill>
                <a:srgbClr val="4F81BD"/>
              </a:solidFill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33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96D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virginia.edu/~cr4bd/3330/F2018/simdref.html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8153400" cy="2387600"/>
          </a:xfrm>
        </p:spPr>
        <p:txBody>
          <a:bodyPr/>
          <a:lstStyle/>
          <a:p>
            <a:r>
              <a:rPr lang="en-US" dirty="0"/>
              <a:t>General Purpose</a:t>
            </a:r>
            <a:br>
              <a:rPr lang="en-US" dirty="0"/>
            </a:br>
            <a:r>
              <a:rPr lang="en-US" dirty="0"/>
              <a:t>GPUs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0676"/>
            <a:ext cx="6858000" cy="2145323"/>
          </a:xfrm>
        </p:spPr>
        <p:txBody>
          <a:bodyPr>
            <a:noAutofit/>
          </a:bodyPr>
          <a:lstStyle/>
          <a:p>
            <a:r>
              <a:rPr lang="en-US" sz="2400" dirty="0"/>
              <a:t>Tony Nowatzki </a:t>
            </a:r>
          </a:p>
          <a:p>
            <a:endParaRPr lang="en-US" dirty="0"/>
          </a:p>
          <a:p>
            <a:r>
              <a:rPr lang="en-US" dirty="0"/>
              <a:t>UCLA: CS259</a:t>
            </a:r>
          </a:p>
          <a:p>
            <a:endParaRPr lang="en-US" dirty="0"/>
          </a:p>
          <a:p>
            <a:r>
              <a:rPr lang="en-US" dirty="0"/>
              <a:t>4/12/2018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1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he70647_0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3" y="1066800"/>
            <a:ext cx="545827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723" y="58058"/>
            <a:ext cx="673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CPU Architecture: </a:t>
            </a:r>
            <a:r>
              <a:rPr lang="en-US" sz="3600" dirty="0"/>
              <a:t>Out-of-order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8750" y="838200"/>
            <a:ext cx="108025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</a:t>
            </a:r>
          </a:p>
          <a:p>
            <a:pPr algn="ctr"/>
            <a:r>
              <a:rPr lang="en-US" dirty="0"/>
              <a:t>Cache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495300"/>
            <a:ext cx="1080250" cy="20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L2</a:t>
            </a:r>
          </a:p>
          <a:p>
            <a:pPr algn="ctr"/>
            <a:r>
              <a:rPr lang="en-US" dirty="0"/>
              <a:t>Cache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1430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579120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1143000"/>
            <a:ext cx="76200" cy="464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3824" y="4040554"/>
            <a:ext cx="820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66800" y="28194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7790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30274"/>
          </a:xfrm>
        </p:spPr>
        <p:txBody>
          <a:bodyPr/>
          <a:lstStyle/>
          <a:p>
            <a:r>
              <a:rPr lang="en-US" dirty="0"/>
              <a:t>GPU’s are more computationally dense right?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90" y="1195088"/>
            <a:ext cx="6279679" cy="228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7225" y="1207151"/>
            <a:ext cx="2044065" cy="4888849"/>
          </a:xfrm>
        </p:spPr>
        <p:txBody>
          <a:bodyPr/>
          <a:lstStyle/>
          <a:p>
            <a:r>
              <a:rPr lang="en-US" b="1" dirty="0"/>
              <a:t>Conventional Wisdom:</a:t>
            </a:r>
          </a:p>
          <a:p>
            <a:r>
              <a:rPr lang="en-US" dirty="0"/>
              <a:t>GPUs use less cache, so more dense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However, if you include register files….</a:t>
            </a:r>
          </a:p>
        </p:txBody>
      </p:sp>
      <p:sp>
        <p:nvSpPr>
          <p:cNvPr id="7" name="object 6"/>
          <p:cNvSpPr/>
          <p:nvPr/>
        </p:nvSpPr>
        <p:spPr>
          <a:xfrm>
            <a:off x="3048000" y="3810000"/>
            <a:ext cx="1765300" cy="660400"/>
          </a:xfrm>
          <a:custGeom>
            <a:avLst/>
            <a:gdLst/>
            <a:ahLst/>
            <a:cxnLst/>
            <a:rect l="l" t="t" r="r" b="b"/>
            <a:pathLst>
              <a:path w="1765300" h="660400">
                <a:moveTo>
                  <a:pt x="0" y="0"/>
                </a:moveTo>
                <a:lnTo>
                  <a:pt x="1765300" y="0"/>
                </a:lnTo>
                <a:lnTo>
                  <a:pt x="17653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7"/>
          <p:cNvSpPr txBox="1"/>
          <p:nvPr/>
        </p:nvSpPr>
        <p:spPr>
          <a:xfrm>
            <a:off x="3138169" y="3820161"/>
            <a:ext cx="5632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iberation Sans"/>
                <a:cs typeface="Liberation Sans"/>
              </a:rPr>
              <a:t>G</a:t>
            </a:r>
            <a:r>
              <a:rPr sz="1800" spc="-5" dirty="0">
                <a:latin typeface="Liberation Sans"/>
                <a:cs typeface="Liberation Sans"/>
              </a:rPr>
              <a:t>P</a:t>
            </a:r>
            <a:r>
              <a:rPr sz="1800" dirty="0">
                <a:latin typeface="Liberation Sans"/>
                <a:cs typeface="Liberation Sans"/>
              </a:rPr>
              <a:t>U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4813300" y="3810000"/>
            <a:ext cx="1663700" cy="660400"/>
          </a:xfrm>
          <a:custGeom>
            <a:avLst/>
            <a:gdLst/>
            <a:ahLst/>
            <a:cxnLst/>
            <a:rect l="l" t="t" r="r" b="b"/>
            <a:pathLst>
              <a:path w="1663700" h="660400">
                <a:moveTo>
                  <a:pt x="0" y="0"/>
                </a:moveTo>
                <a:lnTo>
                  <a:pt x="1663700" y="0"/>
                </a:lnTo>
                <a:lnTo>
                  <a:pt x="16637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9"/>
          <p:cNvSpPr txBox="1"/>
          <p:nvPr/>
        </p:nvSpPr>
        <p:spPr>
          <a:xfrm>
            <a:off x="4903470" y="3820161"/>
            <a:ext cx="1483360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315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Register</a:t>
            </a:r>
            <a:r>
              <a:rPr sz="1800" spc="-40" dirty="0">
                <a:latin typeface="Liberation Sans"/>
                <a:cs typeface="Liberation Sans"/>
              </a:rPr>
              <a:t> </a:t>
            </a:r>
            <a:r>
              <a:rPr sz="1800" spc="-5" dirty="0">
                <a:latin typeface="Liberation Sans"/>
                <a:cs typeface="Liberation Sans"/>
              </a:rPr>
              <a:t>files</a:t>
            </a:r>
            <a:endParaRPr sz="1800" dirty="0">
              <a:latin typeface="Liberation Sans"/>
              <a:cs typeface="Liberation Sans"/>
            </a:endParaRPr>
          </a:p>
          <a:p>
            <a:pPr>
              <a:lnSpc>
                <a:spcPts val="2315"/>
              </a:lnSpc>
            </a:pPr>
            <a:r>
              <a:rPr sz="1800" dirty="0">
                <a:latin typeface="Liberation Sans"/>
                <a:cs typeface="Liberation Sans"/>
              </a:rPr>
              <a:t>+</a:t>
            </a:r>
            <a:r>
              <a:rPr sz="1800" spc="-15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Liberation Sans"/>
                <a:cs typeface="Liberation Sans"/>
              </a:rPr>
              <a:t>caches</a:t>
            </a:r>
          </a:p>
        </p:txBody>
      </p:sp>
      <p:sp>
        <p:nvSpPr>
          <p:cNvPr id="11" name="object 10"/>
          <p:cNvSpPr/>
          <p:nvPr/>
        </p:nvSpPr>
        <p:spPr>
          <a:xfrm>
            <a:off x="3048000" y="4470400"/>
            <a:ext cx="1765300" cy="660400"/>
          </a:xfrm>
          <a:custGeom>
            <a:avLst/>
            <a:gdLst/>
            <a:ahLst/>
            <a:cxnLst/>
            <a:rect l="l" t="t" r="r" b="b"/>
            <a:pathLst>
              <a:path w="1765300" h="660400">
                <a:moveTo>
                  <a:pt x="0" y="0"/>
                </a:moveTo>
                <a:lnTo>
                  <a:pt x="1765300" y="0"/>
                </a:lnTo>
                <a:lnTo>
                  <a:pt x="17653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1"/>
          <p:cNvSpPr/>
          <p:nvPr/>
        </p:nvSpPr>
        <p:spPr>
          <a:xfrm>
            <a:off x="4813300" y="4470400"/>
            <a:ext cx="1663700" cy="660400"/>
          </a:xfrm>
          <a:custGeom>
            <a:avLst/>
            <a:gdLst/>
            <a:ahLst/>
            <a:cxnLst/>
            <a:rect l="l" t="t" r="r" b="b"/>
            <a:pathLst>
              <a:path w="1663700" h="660400">
                <a:moveTo>
                  <a:pt x="0" y="0"/>
                </a:moveTo>
                <a:lnTo>
                  <a:pt x="1663700" y="0"/>
                </a:lnTo>
                <a:lnTo>
                  <a:pt x="16637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" name="object 12"/>
          <p:cNvSpPr txBox="1"/>
          <p:nvPr/>
        </p:nvSpPr>
        <p:spPr>
          <a:xfrm>
            <a:off x="5585459" y="4480561"/>
            <a:ext cx="8140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8.3</a:t>
            </a:r>
            <a:r>
              <a:rPr sz="1800" spc="-80" dirty="0">
                <a:latin typeface="Liberation Sans"/>
                <a:cs typeface="Liberation Sans"/>
              </a:rPr>
              <a:t> </a:t>
            </a:r>
            <a:r>
              <a:rPr sz="1800" spc="-15" dirty="0">
                <a:latin typeface="Liberation Sans"/>
                <a:cs typeface="Liberation Sans"/>
              </a:rPr>
              <a:t>MB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048000" y="5130800"/>
            <a:ext cx="1765300" cy="673100"/>
          </a:xfrm>
          <a:custGeom>
            <a:avLst/>
            <a:gdLst/>
            <a:ahLst/>
            <a:cxnLst/>
            <a:rect l="l" t="t" r="r" b="b"/>
            <a:pathLst>
              <a:path w="1765300" h="673100">
                <a:moveTo>
                  <a:pt x="0" y="0"/>
                </a:moveTo>
                <a:lnTo>
                  <a:pt x="1765300" y="0"/>
                </a:lnTo>
                <a:lnTo>
                  <a:pt x="17653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14"/>
          <p:cNvSpPr/>
          <p:nvPr/>
        </p:nvSpPr>
        <p:spPr>
          <a:xfrm>
            <a:off x="4813300" y="5130800"/>
            <a:ext cx="1663700" cy="673100"/>
          </a:xfrm>
          <a:custGeom>
            <a:avLst/>
            <a:gdLst/>
            <a:ahLst/>
            <a:cxnLst/>
            <a:rect l="l" t="t" r="r" b="b"/>
            <a:pathLst>
              <a:path w="1663700" h="673100">
                <a:moveTo>
                  <a:pt x="0" y="0"/>
                </a:moveTo>
                <a:lnTo>
                  <a:pt x="1663700" y="0"/>
                </a:lnTo>
                <a:lnTo>
                  <a:pt x="16637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15"/>
          <p:cNvSpPr/>
          <p:nvPr/>
        </p:nvSpPr>
        <p:spPr>
          <a:xfrm>
            <a:off x="3048000" y="5803900"/>
            <a:ext cx="1765300" cy="673100"/>
          </a:xfrm>
          <a:custGeom>
            <a:avLst/>
            <a:gdLst/>
            <a:ahLst/>
            <a:cxnLst/>
            <a:rect l="l" t="t" r="r" b="b"/>
            <a:pathLst>
              <a:path w="1765300" h="673100">
                <a:moveTo>
                  <a:pt x="0" y="0"/>
                </a:moveTo>
                <a:lnTo>
                  <a:pt x="1765300" y="0"/>
                </a:lnTo>
                <a:lnTo>
                  <a:pt x="1765300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16"/>
          <p:cNvSpPr txBox="1"/>
          <p:nvPr/>
        </p:nvSpPr>
        <p:spPr>
          <a:xfrm>
            <a:off x="3138169" y="4480561"/>
            <a:ext cx="1464310" cy="19469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2230"/>
              </a:lnSpc>
              <a:spcBef>
                <a:spcPts val="315"/>
              </a:spcBef>
            </a:pPr>
            <a:r>
              <a:rPr sz="1800" spc="-5" dirty="0">
                <a:latin typeface="Liberation Sans"/>
                <a:cs typeface="Liberation Sans"/>
              </a:rPr>
              <a:t>NVIDIA  </a:t>
            </a:r>
            <a:r>
              <a:rPr sz="1800" spc="-10" dirty="0">
                <a:latin typeface="Liberation Sans"/>
                <a:cs typeface="Liberation Sans"/>
              </a:rPr>
              <a:t>GM204</a:t>
            </a:r>
            <a:r>
              <a:rPr sz="1800" spc="-70" dirty="0">
                <a:latin typeface="Liberation Sans"/>
                <a:cs typeface="Liberation Sans"/>
              </a:rPr>
              <a:t> </a:t>
            </a:r>
            <a:r>
              <a:rPr sz="1800" spc="-5" dirty="0">
                <a:latin typeface="Liberation Sans"/>
                <a:cs typeface="Liberation Sans"/>
              </a:rPr>
              <a:t>GPU</a:t>
            </a:r>
            <a:endParaRPr sz="1800" dirty="0">
              <a:latin typeface="Liberation Sans"/>
              <a:cs typeface="Liberation Sans"/>
            </a:endParaRPr>
          </a:p>
          <a:p>
            <a:pPr marR="63500">
              <a:lnSpc>
                <a:spcPts val="2230"/>
              </a:lnSpc>
              <a:spcBef>
                <a:spcPts val="740"/>
              </a:spcBef>
            </a:pPr>
            <a:r>
              <a:rPr sz="1800" spc="-15" dirty="0">
                <a:latin typeface="Liberation Sans"/>
                <a:cs typeface="Liberation Sans"/>
              </a:rPr>
              <a:t>AMD</a:t>
            </a:r>
            <a:r>
              <a:rPr sz="1800" spc="-75" dirty="0">
                <a:latin typeface="Liberation Sans"/>
                <a:cs typeface="Liberation Sans"/>
              </a:rPr>
              <a:t> </a:t>
            </a:r>
            <a:r>
              <a:rPr sz="1800" spc="-5" dirty="0">
                <a:latin typeface="Liberation Sans"/>
                <a:cs typeface="Liberation Sans"/>
              </a:rPr>
              <a:t>Hawaii  GPU</a:t>
            </a:r>
            <a:endParaRPr sz="1800" dirty="0">
              <a:latin typeface="Liberation Sans"/>
              <a:cs typeface="Liberation Sans"/>
            </a:endParaRPr>
          </a:p>
          <a:p>
            <a:pPr marR="86995">
              <a:lnSpc>
                <a:spcPts val="2230"/>
              </a:lnSpc>
              <a:spcBef>
                <a:spcPts val="840"/>
              </a:spcBef>
            </a:pPr>
            <a:r>
              <a:rPr sz="1800" spc="-5" dirty="0">
                <a:latin typeface="Liberation Sans"/>
                <a:cs typeface="Liberation Sans"/>
              </a:rPr>
              <a:t>Intel </a:t>
            </a:r>
            <a:r>
              <a:rPr sz="1800" dirty="0">
                <a:latin typeface="Liberation Sans"/>
                <a:cs typeface="Liberation Sans"/>
              </a:rPr>
              <a:t>Core</a:t>
            </a:r>
            <a:r>
              <a:rPr sz="1800" spc="-85" dirty="0">
                <a:latin typeface="Liberation Sans"/>
                <a:cs typeface="Liberation Sans"/>
              </a:rPr>
              <a:t> </a:t>
            </a:r>
            <a:r>
              <a:rPr sz="1800" spc="-5" dirty="0">
                <a:latin typeface="Liberation Sans"/>
                <a:cs typeface="Liberation Sans"/>
              </a:rPr>
              <a:t>i7  CPU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4813300" y="5803900"/>
            <a:ext cx="1663700" cy="673100"/>
          </a:xfrm>
          <a:custGeom>
            <a:avLst/>
            <a:gdLst/>
            <a:ahLst/>
            <a:cxnLst/>
            <a:rect l="l" t="t" r="r" b="b"/>
            <a:pathLst>
              <a:path w="1663700" h="673100">
                <a:moveTo>
                  <a:pt x="0" y="0"/>
                </a:moveTo>
                <a:lnTo>
                  <a:pt x="1663700" y="0"/>
                </a:lnTo>
                <a:lnTo>
                  <a:pt x="1663700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object 18"/>
          <p:cNvSpPr txBox="1"/>
          <p:nvPr/>
        </p:nvSpPr>
        <p:spPr>
          <a:xfrm>
            <a:off x="5444490" y="5140961"/>
            <a:ext cx="95504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15.8</a:t>
            </a:r>
            <a:r>
              <a:rPr sz="1800" spc="-90" dirty="0">
                <a:latin typeface="Liberation Sans"/>
                <a:cs typeface="Liberation Sans"/>
              </a:rPr>
              <a:t> </a:t>
            </a:r>
            <a:r>
              <a:rPr sz="1800" spc="-15" dirty="0">
                <a:latin typeface="Liberation Sans"/>
                <a:cs typeface="Liberation Sans"/>
              </a:rPr>
              <a:t>MB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800" spc="-5" dirty="0">
                <a:latin typeface="Liberation Sans"/>
                <a:cs typeface="Liberation Sans"/>
              </a:rPr>
              <a:t>9.3</a:t>
            </a:r>
            <a:r>
              <a:rPr sz="1800" spc="-90" dirty="0">
                <a:latin typeface="Liberation Sans"/>
                <a:cs typeface="Liberation Sans"/>
              </a:rPr>
              <a:t> </a:t>
            </a:r>
            <a:r>
              <a:rPr sz="1800" spc="-15" dirty="0">
                <a:latin typeface="Liberation Sans"/>
                <a:cs typeface="Liberation Sans"/>
              </a:rPr>
              <a:t>MB</a:t>
            </a:r>
            <a:endParaRPr sz="180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41311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00150" y="295275"/>
            <a:ext cx="0" cy="540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00152" y="5695950"/>
            <a:ext cx="7667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6325" y="580072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6269" y="580072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649368" y="3181856"/>
            <a:ext cx="40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Performance or Energy Benefit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064" y="5026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970" y="35698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57" y="20790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7626" y="5985390"/>
            <a:ext cx="3181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Degree of Specialization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9788" y="179753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DianNao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80078" y="4483180"/>
            <a:ext cx="1136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OOO, </a:t>
            </a:r>
          </a:p>
          <a:p>
            <a:r>
              <a:rPr lang="en-US" dirty="0"/>
              <a:t>In-order</a:t>
            </a:r>
          </a:p>
          <a:p>
            <a:r>
              <a:rPr lang="en-US" dirty="0"/>
              <a:t>Core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67928" y="96902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  <a:p>
            <a:r>
              <a:rPr lang="en-US" dirty="0"/>
              <a:t>Accelerator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5363" y="200025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Specialization Spectrum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108" y="9452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61883" y="4129681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Multicore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95655" y="3573413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GPGPU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1950" y="1395709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Free Lunch Zone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39074" y="4611056"/>
            <a:ext cx="224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“I’d rather not build that” Zone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10200" y="253394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1435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44" grpId="0"/>
      <p:bldP spid="45" grpId="0"/>
      <p:bldP spid="8" grpId="0"/>
      <p:bldP spid="48" grpId="0"/>
      <p:bldP spid="4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00150" y="295275"/>
            <a:ext cx="0" cy="540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00152" y="5695950"/>
            <a:ext cx="7667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6325" y="580072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6269" y="580072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649368" y="3181856"/>
            <a:ext cx="40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Performance or Energy Benefit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064" y="5026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970" y="35698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57" y="20790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7626" y="5985390"/>
            <a:ext cx="3181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Degree of Specialization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078" y="4483180"/>
            <a:ext cx="1136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OOO, </a:t>
            </a:r>
          </a:p>
          <a:p>
            <a:r>
              <a:rPr lang="en-US" dirty="0"/>
              <a:t>In-order</a:t>
            </a:r>
          </a:p>
          <a:p>
            <a:r>
              <a:rPr lang="en-US" dirty="0"/>
              <a:t>Core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67928" y="96902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  <a:p>
            <a:r>
              <a:rPr lang="en-US" dirty="0"/>
              <a:t>Accelerator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4630401"/>
            <a:ext cx="2374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Microarchitecture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Pain Only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3659" y="1130185"/>
            <a:ext cx="2289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Architecture and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Compiler Pain/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Programmer Pain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5363" y="200025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Specialization </a:t>
            </a:r>
            <a:r>
              <a:rPr lang="en-US" sz="2800" i="1" dirty="0"/>
              <a:t>Pain</a:t>
            </a:r>
            <a:r>
              <a:rPr lang="en-US" sz="2800" dirty="0"/>
              <a:t> Spectrum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108" y="9452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61883" y="4129681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Multicore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95655" y="3573413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GPGPU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10200" y="253394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9788" y="179753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DianNao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7000" y="5083344"/>
            <a:ext cx="3657600" cy="127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763000" y="1119798"/>
            <a:ext cx="104775" cy="3386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3422303">
            <a:off x="4773237" y="244442"/>
            <a:ext cx="259541" cy="4126294"/>
          </a:xfrm>
          <a:prstGeom prst="leftBrace">
            <a:avLst>
              <a:gd name="adj1" fmla="val 44468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2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00150" y="295275"/>
            <a:ext cx="0" cy="540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00152" y="5695950"/>
            <a:ext cx="7667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6325" y="580072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6269" y="580072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649368" y="3181856"/>
            <a:ext cx="40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Performance or Energy Benefit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064" y="5026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970" y="35698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57" y="20790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7626" y="5985390"/>
            <a:ext cx="3181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Degree of Specialization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078" y="4483180"/>
            <a:ext cx="1136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OOO, </a:t>
            </a:r>
          </a:p>
          <a:p>
            <a:r>
              <a:rPr lang="en-US" dirty="0"/>
              <a:t>In-order</a:t>
            </a:r>
          </a:p>
          <a:p>
            <a:r>
              <a:rPr lang="en-US" dirty="0"/>
              <a:t>Core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67928" y="96902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  <a:p>
            <a:r>
              <a:rPr lang="en-US" dirty="0"/>
              <a:t>Accelerator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5363" y="200025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Specialization Spectrum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108" y="9452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61883" y="4129681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Multicore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95655" y="3573413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GPGPU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10200" y="253394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9788" y="179753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DianNao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12994" y="3241184"/>
            <a:ext cx="1460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Fixed-</a:t>
            </a:r>
            <a:r>
              <a:rPr lang="en-US" dirty="0" err="1"/>
              <a:t>func</a:t>
            </a:r>
            <a:endParaRPr lang="en-US" dirty="0"/>
          </a:p>
          <a:p>
            <a:r>
              <a:rPr lang="en-US" dirty="0"/>
              <a:t>GPU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800600" y="3573413"/>
            <a:ext cx="2362200" cy="181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445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00150" y="295275"/>
            <a:ext cx="0" cy="540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00152" y="5695950"/>
            <a:ext cx="7667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6325" y="580072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6269" y="580072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649368" y="3181856"/>
            <a:ext cx="40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Performance or Energy Benefit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064" y="5026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970" y="35698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57" y="20790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7626" y="5985390"/>
            <a:ext cx="3181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Degree of Specialization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078" y="4483180"/>
            <a:ext cx="1136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OOO, </a:t>
            </a:r>
          </a:p>
          <a:p>
            <a:r>
              <a:rPr lang="en-US" dirty="0"/>
              <a:t>In-order</a:t>
            </a:r>
          </a:p>
          <a:p>
            <a:r>
              <a:rPr lang="en-US" dirty="0"/>
              <a:t>Core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67928" y="96902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  <a:p>
            <a:r>
              <a:rPr lang="en-US" dirty="0"/>
              <a:t>Accelerator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5363" y="200025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Specialization Spectrum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108" y="9452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61883" y="4129681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Multicore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95655" y="3573413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GPGPU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9788" y="179753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DianNao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554848" y="3412688"/>
            <a:ext cx="323319" cy="21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78167" y="2967028"/>
            <a:ext cx="154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ML-GPGPU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361" y="3650353"/>
            <a:ext cx="2739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to add:</a:t>
            </a:r>
          </a:p>
          <a:p>
            <a:r>
              <a:rPr lang="en-US" dirty="0"/>
              <a:t>Low-precision (fp16)</a:t>
            </a:r>
          </a:p>
          <a:p>
            <a:r>
              <a:rPr lang="en-US" dirty="0"/>
              <a:t>Special instructions?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ML-GPGPU = GPGPU + Tensor Cores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6864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/>
          <a:p>
            <a:r>
              <a:rPr lang="en-US" dirty="0"/>
              <a:t>Idea: decompose many linear algebra routines into 4x4 by 4x4 Matrix multiplies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1" y="646165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https://devblogs.nvidia.com/programming-tensor-cores-cuda-9/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94996"/>
            <a:ext cx="6086475" cy="17811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5637743"/>
            <a:ext cx="9144000" cy="4572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wmma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wmma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matrix_a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WMMA_M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WMMA_N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WMMA_K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half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wmma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col_major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a_frag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Figure 1: CUDA 9 provides a preview API for programming Tesla V100 Tensor Cores, providing a huge boost to mixed-precision matrix arithmetic for deep learn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5847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parallelize our kernels on the GPUs?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36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(</a:t>
            </a:r>
            <a:r>
              <a:rPr lang="en-US" dirty="0" err="1"/>
              <a:t>Imagenet</a:t>
            </a:r>
            <a:r>
              <a:rPr lang="en-US" dirty="0"/>
              <a:t> Winner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5.googleusercontent.com/B70l59UI7-30Nk0xH2h5Juz3x8Uy8IfJztI2GMK6rpWgL6sZret9MNPn6jjRPagiObey_5aNN-3vHS4G9gLm-tR-G40OImceDLAofUxI91yFGJV3rJuKVyjVWkRcqCwvdJ1XHoH9XIAlqzZM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6698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655733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Pooling</a:t>
            </a:r>
          </a:p>
        </p:txBody>
      </p:sp>
    </p:spTree>
    <p:extLst>
      <p:ext uri="{BB962C8B-B14F-4D97-AF65-F5344CB8AC3E}">
        <p14:creationId xmlns:p14="http://schemas.microsoft.com/office/powerpoint/2010/main" val="64555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98975"/>
          </a:xfrm>
        </p:spPr>
        <p:txBody>
          <a:bodyPr>
            <a:normAutofit/>
          </a:bodyPr>
          <a:lstStyle/>
          <a:p>
            <a:r>
              <a:rPr lang="en-US" dirty="0"/>
              <a:t>Power and area overhead too high...</a:t>
            </a:r>
          </a:p>
          <a:p>
            <a:r>
              <a:rPr lang="en-US" dirty="0"/>
              <a:t>Low Computational Density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we get this: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3048000" cy="240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1631" y="620419"/>
            <a:ext cx="251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ARM Cortex A15</a:t>
            </a:r>
          </a:p>
          <a:p>
            <a:r>
              <a:rPr lang="en-US" b="0" dirty="0">
                <a:latin typeface="+mn-lt"/>
              </a:rPr>
              <a:t>Power Breakdown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095" y="2895600"/>
            <a:ext cx="6858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CPU1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0295" y="2895600"/>
            <a:ext cx="6858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CPU2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640" y="2898776"/>
            <a:ext cx="6858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CPU3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6695" y="2898776"/>
            <a:ext cx="6858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CPU4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1195" y="4041776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95588" y="4041776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5215" y="4041776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9608" y="4041864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2095" y="5095557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0295" y="5095557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640" y="5098733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6695" y="5098733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1195" y="5286057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5588" y="5286057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25215" y="5286057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79608" y="5286145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22095" y="5587769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0295" y="5587769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5640" y="5590945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6695" y="5590945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41195" y="5778269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95588" y="5778269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25215" y="5778269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79608" y="5778357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2095" y="6076805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60295" y="6076805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5640" y="6079981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6695" y="6079981"/>
            <a:ext cx="685800" cy="415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41195" y="6267305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95588" y="6267305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25215" y="6267305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79608" y="6267393"/>
            <a:ext cx="2095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944428" y="387109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Execution Units</a:t>
            </a:r>
          </a:p>
        </p:txBody>
      </p:sp>
      <p:cxnSp>
        <p:nvCxnSpPr>
          <p:cNvPr id="44" name="Straight Connector 43"/>
          <p:cNvCxnSpPr>
            <a:endCxn id="17" idx="3"/>
          </p:cNvCxnSpPr>
          <p:nvPr/>
        </p:nvCxnSpPr>
        <p:spPr>
          <a:xfrm flipH="1" flipV="1">
            <a:off x="4689158" y="4118064"/>
            <a:ext cx="220027" cy="33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e 9"/>
          <p:cNvSpPr/>
          <p:nvPr/>
        </p:nvSpPr>
        <p:spPr>
          <a:xfrm>
            <a:off x="6335933" y="1739623"/>
            <a:ext cx="2110934" cy="2110934"/>
          </a:xfrm>
          <a:prstGeom prst="pie">
            <a:avLst>
              <a:gd name="adj1" fmla="val 3683544"/>
              <a:gd name="adj2" fmla="val 4982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933450" y="2384835"/>
            <a:ext cx="1755001" cy="33940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1449267" y="2304436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Shape 449"/>
          <p:cNvCxnSpPr/>
          <p:nvPr/>
        </p:nvCxnSpPr>
        <p:spPr>
          <a:xfrm>
            <a:off x="1382268" y="2384835"/>
            <a:ext cx="0" cy="298486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0" name="Shape 450"/>
          <p:cNvCxnSpPr/>
          <p:nvPr/>
        </p:nvCxnSpPr>
        <p:spPr>
          <a:xfrm rot="10800000" flipH="1">
            <a:off x="946844" y="5369702"/>
            <a:ext cx="435424" cy="41816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1" name="Shape 451"/>
          <p:cNvCxnSpPr/>
          <p:nvPr/>
        </p:nvCxnSpPr>
        <p:spPr>
          <a:xfrm rot="10800000" flipH="1">
            <a:off x="1389018" y="5333702"/>
            <a:ext cx="1305563" cy="36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2" name="Shape 452"/>
          <p:cNvCxnSpPr/>
          <p:nvPr/>
        </p:nvCxnSpPr>
        <p:spPr>
          <a:xfrm>
            <a:off x="7050475" y="2180935"/>
            <a:ext cx="12901" cy="295560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3" name="Shape 453"/>
          <p:cNvCxnSpPr/>
          <p:nvPr/>
        </p:nvCxnSpPr>
        <p:spPr>
          <a:xfrm rot="10800000" flipH="1">
            <a:off x="6594287" y="5136540"/>
            <a:ext cx="456188" cy="45233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4" name="Shape 454"/>
          <p:cNvCxnSpPr/>
          <p:nvPr/>
        </p:nvCxnSpPr>
        <p:spPr>
          <a:xfrm>
            <a:off x="7063376" y="5136540"/>
            <a:ext cx="1292139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3" name="Shape 473"/>
          <p:cNvCxnSpPr>
            <a:stCxn id="73" idx="5"/>
            <a:endCxn id="503" idx="4"/>
          </p:cNvCxnSpPr>
          <p:nvPr/>
        </p:nvCxnSpPr>
        <p:spPr>
          <a:xfrm flipV="1">
            <a:off x="1711925" y="2220963"/>
            <a:ext cx="5338550" cy="17156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79" name="Shape 479"/>
          <p:cNvSpPr txBox="1"/>
          <p:nvPr/>
        </p:nvSpPr>
        <p:spPr>
          <a:xfrm>
            <a:off x="6688607" y="5593735"/>
            <a:ext cx="1289613" cy="4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out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933450" y="5785622"/>
            <a:ext cx="1295797" cy="34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in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14977" y="1391202"/>
            <a:ext cx="2457782" cy="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o/p Pixel Creation</a:t>
            </a:r>
            <a:endParaRPr sz="1400" b="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864849" y="-4075"/>
            <a:ext cx="7020601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5947615" y="902253"/>
            <a:ext cx="2631662" cy="75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pixel in output volume reduces: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None/>
            </a:pP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1400" kern="0" dirty="0" err="1">
                <a:latin typeface="Calibri"/>
                <a:ea typeface="Calibri"/>
                <a:cs typeface="Calibri"/>
                <a:sym typeface="Calibri"/>
              </a:rPr>
              <a:t>Kx</a:t>
            </a: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1400" kern="0" dirty="0" err="1">
                <a:latin typeface="Calibri"/>
                <a:ea typeface="Calibri"/>
                <a:cs typeface="Calibri"/>
                <a:sym typeface="Calibri"/>
              </a:rPr>
              <a:t>Ky</a:t>
            </a: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 )</a:t>
            </a:r>
            <a:r>
              <a:rPr lang="en-US" sz="1400" b="0" kern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pixels from Neuron In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6850683" y="2225827"/>
            <a:ext cx="699894" cy="3123069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7012483" y="2140906"/>
            <a:ext cx="75984" cy="80057"/>
          </a:xfrm>
          <a:prstGeom prst="flowChartConnector">
            <a:avLst/>
          </a:prstGeom>
          <a:solidFill>
            <a:srgbClr val="6F3505"/>
          </a:solidFill>
          <a:ln w="38100" cap="flat" cmpd="sng">
            <a:solidFill>
              <a:srgbClr val="6F35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34003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44905" y="1948677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44557" y="32840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91572" y="2264494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16305" y="1931636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16305" y="3284051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Shape 502"/>
          <p:cNvSpPr/>
          <p:nvPr/>
        </p:nvSpPr>
        <p:spPr>
          <a:xfrm>
            <a:off x="1242715" y="2384835"/>
            <a:ext cx="469210" cy="146669"/>
          </a:xfrm>
          <a:prstGeom prst="cube">
            <a:avLst>
              <a:gd name="adj" fmla="val 89508"/>
            </a:avLst>
          </a:prstGeom>
          <a:solidFill>
            <a:schemeClr val="accent3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82497" y="576112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Nn</a:t>
            </a:r>
            <a:r>
              <a:rPr lang="en-US" dirty="0">
                <a:solidFill>
                  <a:srgbClr val="000000"/>
                </a:solidFill>
              </a:rPr>
              <a:t>=Ni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82497" y="6237174"/>
            <a:ext cx="263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Oy=</a:t>
            </a:r>
            <a:r>
              <a:rPr lang="en-US" dirty="0" err="1">
                <a:solidFill>
                  <a:srgbClr val="000000"/>
                </a:solidFill>
              </a:rPr>
              <a:t>Ny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sy</a:t>
            </a:r>
            <a:r>
              <a:rPr lang="en-US" dirty="0">
                <a:solidFill>
                  <a:srgbClr val="000000"/>
                </a:solidFill>
              </a:rPr>
              <a:t>, Ox=</a:t>
            </a:r>
            <a:r>
              <a:rPr lang="en-US" dirty="0" err="1">
                <a:solidFill>
                  <a:srgbClr val="000000"/>
                </a:solidFill>
              </a:rPr>
              <a:t>Nx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sx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7" name="Shape 472"/>
          <p:cNvCxnSpPr>
            <a:endCxn id="503" idx="3"/>
          </p:cNvCxnSpPr>
          <p:nvPr/>
        </p:nvCxnSpPr>
        <p:spPr>
          <a:xfrm flipV="1">
            <a:off x="1638666" y="2209239"/>
            <a:ext cx="5384945" cy="32565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8" name="Shape 528"/>
          <p:cNvCxnSpPr/>
          <p:nvPr/>
        </p:nvCxnSpPr>
        <p:spPr>
          <a:xfrm flipH="1">
            <a:off x="2887086" y="4748457"/>
            <a:ext cx="61926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9" name="TextBox 88"/>
          <p:cNvSpPr txBox="1"/>
          <p:nvPr/>
        </p:nvSpPr>
        <p:spPr>
          <a:xfrm>
            <a:off x="3614870" y="4551263"/>
            <a:ext cx="206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“Channels” or</a:t>
            </a:r>
          </a:p>
          <a:p>
            <a:r>
              <a:rPr lang="en-US" dirty="0">
                <a:solidFill>
                  <a:srgbClr val="000000"/>
                </a:solidFill>
              </a:rPr>
              <a:t>“Feature Maps”</a:t>
            </a:r>
          </a:p>
        </p:txBody>
      </p:sp>
    </p:spTree>
    <p:extLst>
      <p:ext uri="{BB962C8B-B14F-4D97-AF65-F5344CB8AC3E}">
        <p14:creationId xmlns:p14="http://schemas.microsoft.com/office/powerpoint/2010/main" val="3696395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/>
        </p:nvSpPr>
        <p:spPr>
          <a:xfrm>
            <a:off x="1078807" y="2542786"/>
            <a:ext cx="1755001" cy="33940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1372242" y="2674802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1" name="Shape 601"/>
          <p:cNvCxnSpPr/>
          <p:nvPr/>
        </p:nvCxnSpPr>
        <p:spPr>
          <a:xfrm>
            <a:off x="1305243" y="2755201"/>
            <a:ext cx="0" cy="298486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02" name="Shape 602"/>
          <p:cNvCxnSpPr/>
          <p:nvPr/>
        </p:nvCxnSpPr>
        <p:spPr>
          <a:xfrm rot="10800000" flipH="1">
            <a:off x="1092201" y="5527653"/>
            <a:ext cx="435424" cy="41816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03" name="Shape 603"/>
          <p:cNvCxnSpPr/>
          <p:nvPr/>
        </p:nvCxnSpPr>
        <p:spPr>
          <a:xfrm rot="10800000" flipH="1">
            <a:off x="1534375" y="5491653"/>
            <a:ext cx="1305563" cy="36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04" name="Shape 604"/>
          <p:cNvSpPr/>
          <p:nvPr/>
        </p:nvSpPr>
        <p:spPr>
          <a:xfrm>
            <a:off x="6744107" y="2469351"/>
            <a:ext cx="1755001" cy="3264202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5" name="Shape 605"/>
          <p:cNvCxnSpPr/>
          <p:nvPr/>
        </p:nvCxnSpPr>
        <p:spPr>
          <a:xfrm>
            <a:off x="7195832" y="2338886"/>
            <a:ext cx="12901" cy="295560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06" name="Shape 606"/>
          <p:cNvCxnSpPr/>
          <p:nvPr/>
        </p:nvCxnSpPr>
        <p:spPr>
          <a:xfrm rot="10800000" flipH="1">
            <a:off x="6739644" y="5294491"/>
            <a:ext cx="456188" cy="45233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07" name="Shape 607"/>
          <p:cNvCxnSpPr/>
          <p:nvPr/>
        </p:nvCxnSpPr>
        <p:spPr>
          <a:xfrm>
            <a:off x="7208733" y="5294491"/>
            <a:ext cx="1292139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08" name="Shape 608"/>
          <p:cNvSpPr/>
          <p:nvPr/>
        </p:nvSpPr>
        <p:spPr>
          <a:xfrm>
            <a:off x="3772826" y="1191053"/>
            <a:ext cx="622800" cy="41312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4275250" y="2084953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4736598" y="1204605"/>
            <a:ext cx="175500" cy="527284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2" name="Shape 612"/>
          <p:cNvCxnSpPr/>
          <p:nvPr/>
        </p:nvCxnSpPr>
        <p:spPr>
          <a:xfrm rot="10800000" flipH="1">
            <a:off x="3773993" y="3399387"/>
            <a:ext cx="177933" cy="12959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13" name="Shape 613"/>
          <p:cNvCxnSpPr/>
          <p:nvPr/>
        </p:nvCxnSpPr>
        <p:spPr>
          <a:xfrm>
            <a:off x="3774652" y="3536186"/>
            <a:ext cx="476297" cy="1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4" name="Shape 614"/>
          <p:cNvCxnSpPr/>
          <p:nvPr/>
        </p:nvCxnSpPr>
        <p:spPr>
          <a:xfrm rot="10800000" flipH="1">
            <a:off x="3951926" y="3390586"/>
            <a:ext cx="443700" cy="88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15" name="Shape 615"/>
          <p:cNvCxnSpPr/>
          <p:nvPr/>
        </p:nvCxnSpPr>
        <p:spPr>
          <a:xfrm>
            <a:off x="1297729" y="2775853"/>
            <a:ext cx="2664070" cy="614733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16" name="Shape 616"/>
          <p:cNvCxnSpPr/>
          <p:nvPr/>
        </p:nvCxnSpPr>
        <p:spPr>
          <a:xfrm>
            <a:off x="1111064" y="2971068"/>
            <a:ext cx="2666813" cy="565118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17" name="Shape 617"/>
          <p:cNvCxnSpPr/>
          <p:nvPr/>
        </p:nvCxnSpPr>
        <p:spPr>
          <a:xfrm>
            <a:off x="1634900" y="2993375"/>
            <a:ext cx="2606900" cy="535611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18" name="Shape 618"/>
          <p:cNvCxnSpPr/>
          <p:nvPr/>
        </p:nvCxnSpPr>
        <p:spPr>
          <a:xfrm>
            <a:off x="1821252" y="2775853"/>
            <a:ext cx="2586442" cy="623534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19" name="Shape 619"/>
          <p:cNvCxnSpPr/>
          <p:nvPr/>
        </p:nvCxnSpPr>
        <p:spPr>
          <a:xfrm rot="10800000" flipH="1">
            <a:off x="1821251" y="5179887"/>
            <a:ext cx="2561099" cy="566934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20" name="Shape 620"/>
          <p:cNvCxnSpPr/>
          <p:nvPr/>
        </p:nvCxnSpPr>
        <p:spPr>
          <a:xfrm rot="10800000" flipH="1">
            <a:off x="1647938" y="5322253"/>
            <a:ext cx="2581162" cy="60738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21" name="Shape 621"/>
          <p:cNvCxnSpPr/>
          <p:nvPr/>
        </p:nvCxnSpPr>
        <p:spPr>
          <a:xfrm rot="10800000" flipH="1">
            <a:off x="1297729" y="5161886"/>
            <a:ext cx="2674596" cy="578182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22" name="Shape 622"/>
          <p:cNvCxnSpPr/>
          <p:nvPr/>
        </p:nvCxnSpPr>
        <p:spPr>
          <a:xfrm rot="10800000" flipH="1">
            <a:off x="1092201" y="5322253"/>
            <a:ext cx="2685676" cy="614534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23" name="Shape 623"/>
          <p:cNvCxnSpPr/>
          <p:nvPr/>
        </p:nvCxnSpPr>
        <p:spPr>
          <a:xfrm>
            <a:off x="1075347" y="5943324"/>
            <a:ext cx="564659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24" name="Shape 624"/>
          <p:cNvCxnSpPr/>
          <p:nvPr/>
        </p:nvCxnSpPr>
        <p:spPr>
          <a:xfrm rot="10800000" flipH="1">
            <a:off x="1634900" y="5740068"/>
            <a:ext cx="186351" cy="2059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25" name="Shape 625"/>
          <p:cNvCxnSpPr>
            <a:endCxn id="599" idx="1"/>
          </p:cNvCxnSpPr>
          <p:nvPr/>
        </p:nvCxnSpPr>
        <p:spPr>
          <a:xfrm>
            <a:off x="1075432" y="2980936"/>
            <a:ext cx="661500" cy="6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26" name="Shape 626"/>
          <p:cNvCxnSpPr/>
          <p:nvPr/>
        </p:nvCxnSpPr>
        <p:spPr>
          <a:xfrm rot="10800000" flipH="1">
            <a:off x="1640007" y="2770666"/>
            <a:ext cx="195011" cy="20773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27" name="Shape 627"/>
          <p:cNvCxnSpPr/>
          <p:nvPr/>
        </p:nvCxnSpPr>
        <p:spPr>
          <a:xfrm>
            <a:off x="1647938" y="2971068"/>
            <a:ext cx="0" cy="297225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28" name="Shape 628"/>
          <p:cNvCxnSpPr/>
          <p:nvPr/>
        </p:nvCxnSpPr>
        <p:spPr>
          <a:xfrm>
            <a:off x="1083894" y="2978402"/>
            <a:ext cx="0" cy="297074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29" name="Shape 629"/>
          <p:cNvCxnSpPr/>
          <p:nvPr/>
        </p:nvCxnSpPr>
        <p:spPr>
          <a:xfrm flipH="1">
            <a:off x="1821252" y="2765603"/>
            <a:ext cx="6449" cy="297446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30" name="Shape 630"/>
          <p:cNvCxnSpPr>
            <a:endCxn id="631" idx="3"/>
          </p:cNvCxnSpPr>
          <p:nvPr/>
        </p:nvCxnSpPr>
        <p:spPr>
          <a:xfrm rot="10800000" flipH="1">
            <a:off x="4395771" y="2885024"/>
            <a:ext cx="2355000" cy="5055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32" name="Shape 632"/>
          <p:cNvCxnSpPr>
            <a:endCxn id="631" idx="2"/>
          </p:cNvCxnSpPr>
          <p:nvPr/>
        </p:nvCxnSpPr>
        <p:spPr>
          <a:xfrm rot="10800000" flipH="1">
            <a:off x="4407744" y="2856720"/>
            <a:ext cx="2331900" cy="22947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33" name="Shape 633"/>
          <p:cNvCxnSpPr>
            <a:endCxn id="631" idx="7"/>
          </p:cNvCxnSpPr>
          <p:nvPr/>
        </p:nvCxnSpPr>
        <p:spPr>
          <a:xfrm rot="10800000" flipH="1">
            <a:off x="4241900" y="2828415"/>
            <a:ext cx="2562600" cy="25026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34" name="Shape 634"/>
          <p:cNvCxnSpPr>
            <a:endCxn id="631" idx="3"/>
          </p:cNvCxnSpPr>
          <p:nvPr/>
        </p:nvCxnSpPr>
        <p:spPr>
          <a:xfrm rot="10800000" flipH="1">
            <a:off x="4228971" y="2885024"/>
            <a:ext cx="2521800" cy="6405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635" name="Shape 635"/>
          <p:cNvCxnSpPr/>
          <p:nvPr/>
        </p:nvCxnSpPr>
        <p:spPr>
          <a:xfrm rot="10800000" flipH="1">
            <a:off x="3774019" y="5157485"/>
            <a:ext cx="198306" cy="17343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36" name="Shape 636"/>
          <p:cNvCxnSpPr/>
          <p:nvPr/>
        </p:nvCxnSpPr>
        <p:spPr>
          <a:xfrm rot="10800000" flipH="1">
            <a:off x="3952302" y="5157486"/>
            <a:ext cx="448749" cy="44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0" name="Shape 640"/>
          <p:cNvCxnSpPr/>
          <p:nvPr/>
        </p:nvCxnSpPr>
        <p:spPr>
          <a:xfrm>
            <a:off x="3953699" y="1191053"/>
            <a:ext cx="8100" cy="4850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1" name="Shape 641"/>
          <p:cNvCxnSpPr/>
          <p:nvPr/>
        </p:nvCxnSpPr>
        <p:spPr>
          <a:xfrm rot="10800000" flipH="1">
            <a:off x="3774652" y="6016796"/>
            <a:ext cx="187147" cy="150532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2" name="Shape 642"/>
          <p:cNvCxnSpPr/>
          <p:nvPr/>
        </p:nvCxnSpPr>
        <p:spPr>
          <a:xfrm>
            <a:off x="3957749" y="6023188"/>
            <a:ext cx="439651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3" name="Shape 643"/>
          <p:cNvCxnSpPr/>
          <p:nvPr/>
        </p:nvCxnSpPr>
        <p:spPr>
          <a:xfrm>
            <a:off x="3767752" y="5294491"/>
            <a:ext cx="0" cy="87283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4" name="Shape 644"/>
          <p:cNvCxnSpPr/>
          <p:nvPr/>
        </p:nvCxnSpPr>
        <p:spPr>
          <a:xfrm>
            <a:off x="4232725" y="5322253"/>
            <a:ext cx="2725" cy="85255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5" name="Shape 645"/>
          <p:cNvCxnSpPr/>
          <p:nvPr/>
        </p:nvCxnSpPr>
        <p:spPr>
          <a:xfrm>
            <a:off x="4397400" y="5179887"/>
            <a:ext cx="0" cy="83690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6" name="Shape 646"/>
          <p:cNvCxnSpPr/>
          <p:nvPr/>
        </p:nvCxnSpPr>
        <p:spPr>
          <a:xfrm rot="10800000" flipH="1">
            <a:off x="4232725" y="6015938"/>
            <a:ext cx="164250" cy="158872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7" name="Shape 647"/>
          <p:cNvCxnSpPr/>
          <p:nvPr/>
        </p:nvCxnSpPr>
        <p:spPr>
          <a:xfrm>
            <a:off x="3771031" y="6167328"/>
            <a:ext cx="464419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Shape 648"/>
          <p:cNvCxnSpPr/>
          <p:nvPr/>
        </p:nvCxnSpPr>
        <p:spPr>
          <a:xfrm>
            <a:off x="3771031" y="6167328"/>
            <a:ext cx="0" cy="390525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9" name="Shape 649"/>
          <p:cNvCxnSpPr/>
          <p:nvPr/>
        </p:nvCxnSpPr>
        <p:spPr>
          <a:xfrm>
            <a:off x="4237150" y="6169876"/>
            <a:ext cx="0" cy="385898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Shape 650"/>
          <p:cNvCxnSpPr/>
          <p:nvPr/>
        </p:nvCxnSpPr>
        <p:spPr>
          <a:xfrm>
            <a:off x="4397400" y="6023188"/>
            <a:ext cx="0" cy="373865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Shape 651"/>
          <p:cNvCxnSpPr/>
          <p:nvPr/>
        </p:nvCxnSpPr>
        <p:spPr>
          <a:xfrm>
            <a:off x="3767752" y="6555774"/>
            <a:ext cx="470873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Shape 652"/>
          <p:cNvCxnSpPr/>
          <p:nvPr/>
        </p:nvCxnSpPr>
        <p:spPr>
          <a:xfrm rot="10800000" flipH="1">
            <a:off x="4238625" y="6397053"/>
            <a:ext cx="162426" cy="16080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Shape 653"/>
          <p:cNvCxnSpPr/>
          <p:nvPr/>
        </p:nvCxnSpPr>
        <p:spPr>
          <a:xfrm rot="10800000" flipH="1">
            <a:off x="4235450" y="3394986"/>
            <a:ext cx="160338" cy="137168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4" name="Shape 654"/>
          <p:cNvSpPr txBox="1"/>
          <p:nvPr/>
        </p:nvSpPr>
        <p:spPr>
          <a:xfrm>
            <a:off x="5170199" y="868404"/>
            <a:ext cx="3218020" cy="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o/p channel creation, Nn = 1</a:t>
            </a:r>
            <a:endParaRPr sz="1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Shape 655"/>
          <p:cNvSpPr/>
          <p:nvPr/>
        </p:nvSpPr>
        <p:spPr>
          <a:xfrm>
            <a:off x="6744106" y="2378915"/>
            <a:ext cx="1755369" cy="508756"/>
          </a:xfrm>
          <a:prstGeom prst="cube">
            <a:avLst>
              <a:gd name="adj" fmla="val 86877"/>
            </a:avLst>
          </a:prstGeom>
          <a:solidFill>
            <a:schemeClr val="accent3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6739644" y="2298857"/>
            <a:ext cx="1755369" cy="508756"/>
          </a:xfrm>
          <a:prstGeom prst="cube">
            <a:avLst>
              <a:gd name="adj" fmla="val 86877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6739644" y="2816691"/>
            <a:ext cx="75984" cy="80057"/>
          </a:xfrm>
          <a:prstGeom prst="flowChartConnector">
            <a:avLst/>
          </a:prstGeom>
          <a:solidFill>
            <a:srgbClr val="6F3505"/>
          </a:solidFill>
          <a:ln w="38100" cap="flat" cmpd="sng">
            <a:solidFill>
              <a:srgbClr val="6F35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7" name="Shape 657"/>
          <p:cNvCxnSpPr/>
          <p:nvPr/>
        </p:nvCxnSpPr>
        <p:spPr>
          <a:xfrm>
            <a:off x="1297729" y="2772023"/>
            <a:ext cx="526747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58" name="Shape 658"/>
          <p:cNvCxnSpPr/>
          <p:nvPr/>
        </p:nvCxnSpPr>
        <p:spPr>
          <a:xfrm>
            <a:off x="1297729" y="5748531"/>
            <a:ext cx="526747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5" name="Shape 479"/>
          <p:cNvSpPr txBox="1"/>
          <p:nvPr/>
        </p:nvSpPr>
        <p:spPr>
          <a:xfrm>
            <a:off x="6818618" y="5728702"/>
            <a:ext cx="1289613" cy="4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out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7740" y="247500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04841" y="203477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95097" y="341901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86919" y="93142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1619" y="76755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90092" y="202763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51342" y="405717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87188" y="3781402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×</a:t>
            </a:r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12587" y="2630294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72421" y="1848936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46503" y="339357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Shape 480"/>
          <p:cNvSpPr txBox="1"/>
          <p:nvPr/>
        </p:nvSpPr>
        <p:spPr>
          <a:xfrm>
            <a:off x="3355255" y="6519393"/>
            <a:ext cx="1234139" cy="26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Synapses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Shape 481"/>
          <p:cNvSpPr txBox="1"/>
          <p:nvPr/>
        </p:nvSpPr>
        <p:spPr>
          <a:xfrm>
            <a:off x="758661" y="5996789"/>
            <a:ext cx="1295797" cy="34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in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31796" y="578136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90" name="Shape 483"/>
          <p:cNvSpPr txBox="1"/>
          <p:nvPr/>
        </p:nvSpPr>
        <p:spPr>
          <a:xfrm>
            <a:off x="864849" y="-4075"/>
            <a:ext cx="7020601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Convolution Kernel, Next Layer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9935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933450" y="2384835"/>
            <a:ext cx="1755001" cy="33940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1449267" y="2304436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Shape 449"/>
          <p:cNvCxnSpPr/>
          <p:nvPr/>
        </p:nvCxnSpPr>
        <p:spPr>
          <a:xfrm>
            <a:off x="1382268" y="2384835"/>
            <a:ext cx="0" cy="298486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0" name="Shape 450"/>
          <p:cNvCxnSpPr/>
          <p:nvPr/>
        </p:nvCxnSpPr>
        <p:spPr>
          <a:xfrm rot="10800000" flipH="1">
            <a:off x="946844" y="5369702"/>
            <a:ext cx="435424" cy="41816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1" name="Shape 451"/>
          <p:cNvCxnSpPr/>
          <p:nvPr/>
        </p:nvCxnSpPr>
        <p:spPr>
          <a:xfrm rot="10800000" flipH="1">
            <a:off x="1389018" y="5333702"/>
            <a:ext cx="1305563" cy="36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2" name="Shape 452"/>
          <p:cNvCxnSpPr/>
          <p:nvPr/>
        </p:nvCxnSpPr>
        <p:spPr>
          <a:xfrm>
            <a:off x="7050475" y="2180935"/>
            <a:ext cx="12901" cy="295560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3" name="Shape 453"/>
          <p:cNvCxnSpPr/>
          <p:nvPr/>
        </p:nvCxnSpPr>
        <p:spPr>
          <a:xfrm rot="10800000" flipH="1">
            <a:off x="6594287" y="5136540"/>
            <a:ext cx="456188" cy="45233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4" name="Shape 454"/>
          <p:cNvCxnSpPr/>
          <p:nvPr/>
        </p:nvCxnSpPr>
        <p:spPr>
          <a:xfrm>
            <a:off x="7063376" y="5136540"/>
            <a:ext cx="1292139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55" name="Shape 455"/>
          <p:cNvSpPr/>
          <p:nvPr/>
        </p:nvSpPr>
        <p:spPr>
          <a:xfrm>
            <a:off x="3627469" y="1033102"/>
            <a:ext cx="622800" cy="41312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4129893" y="1927002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591241" y="1046654"/>
            <a:ext cx="175500" cy="527284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Shape 459"/>
          <p:cNvCxnSpPr/>
          <p:nvPr/>
        </p:nvCxnSpPr>
        <p:spPr>
          <a:xfrm rot="10800000" flipH="1">
            <a:off x="3628636" y="3241436"/>
            <a:ext cx="177933" cy="12959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60" name="Shape 460"/>
          <p:cNvCxnSpPr/>
          <p:nvPr/>
        </p:nvCxnSpPr>
        <p:spPr>
          <a:xfrm>
            <a:off x="3629295" y="3378235"/>
            <a:ext cx="476297" cy="1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Shape 461"/>
          <p:cNvCxnSpPr/>
          <p:nvPr/>
        </p:nvCxnSpPr>
        <p:spPr>
          <a:xfrm rot="10800000" flipH="1">
            <a:off x="3806569" y="3232635"/>
            <a:ext cx="443700" cy="88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62" name="Shape 462"/>
          <p:cNvCxnSpPr/>
          <p:nvPr/>
        </p:nvCxnSpPr>
        <p:spPr>
          <a:xfrm rot="10800000" flipH="1">
            <a:off x="1382268" y="1033102"/>
            <a:ext cx="2415137" cy="133536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3" name="Shape 463"/>
          <p:cNvCxnSpPr/>
          <p:nvPr/>
        </p:nvCxnSpPr>
        <p:spPr>
          <a:xfrm rot="10800000" flipH="1">
            <a:off x="1164556" y="1193800"/>
            <a:ext cx="2487387" cy="1416784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4" name="Shape 464"/>
          <p:cNvCxnSpPr/>
          <p:nvPr/>
        </p:nvCxnSpPr>
        <p:spPr>
          <a:xfrm rot="10800000" flipH="1">
            <a:off x="1750442" y="1193800"/>
            <a:ext cx="2333301" cy="138903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5" name="Shape 465"/>
          <p:cNvCxnSpPr/>
          <p:nvPr/>
        </p:nvCxnSpPr>
        <p:spPr>
          <a:xfrm rot="10800000" flipH="1">
            <a:off x="1899343" y="1041400"/>
            <a:ext cx="2330450" cy="13462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6" name="Shape 466"/>
          <p:cNvCxnSpPr/>
          <p:nvPr/>
        </p:nvCxnSpPr>
        <p:spPr>
          <a:xfrm rot="10800000" flipH="1">
            <a:off x="1898276" y="3237035"/>
            <a:ext cx="2331516" cy="2113803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7" name="Shape 467"/>
          <p:cNvCxnSpPr/>
          <p:nvPr/>
        </p:nvCxnSpPr>
        <p:spPr>
          <a:xfrm rot="10800000" flipH="1">
            <a:off x="1717031" y="3366621"/>
            <a:ext cx="2384073" cy="220633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8" name="Shape 468"/>
          <p:cNvCxnSpPr/>
          <p:nvPr/>
        </p:nvCxnSpPr>
        <p:spPr>
          <a:xfrm rot="10800000" flipH="1">
            <a:off x="1382268" y="3237036"/>
            <a:ext cx="2415137" cy="212566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69" name="Shape 469"/>
          <p:cNvCxnSpPr/>
          <p:nvPr/>
        </p:nvCxnSpPr>
        <p:spPr>
          <a:xfrm rot="10800000" flipH="1">
            <a:off x="1152372" y="3378236"/>
            <a:ext cx="2480148" cy="2210634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470" name="Shape 470"/>
          <p:cNvCxnSpPr/>
          <p:nvPr/>
        </p:nvCxnSpPr>
        <p:spPr>
          <a:xfrm>
            <a:off x="1152372" y="5572958"/>
            <a:ext cx="564659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1" name="Shape 471"/>
          <p:cNvCxnSpPr/>
          <p:nvPr/>
        </p:nvCxnSpPr>
        <p:spPr>
          <a:xfrm rot="10800000" flipH="1">
            <a:off x="1711925" y="5369702"/>
            <a:ext cx="186351" cy="2059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2" name="Shape 472"/>
          <p:cNvCxnSpPr/>
          <p:nvPr/>
        </p:nvCxnSpPr>
        <p:spPr>
          <a:xfrm rot="10800000" flipH="1">
            <a:off x="1152372" y="2591768"/>
            <a:ext cx="559553" cy="1881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3" name="Shape 473"/>
          <p:cNvCxnSpPr/>
          <p:nvPr/>
        </p:nvCxnSpPr>
        <p:spPr>
          <a:xfrm rot="10800000" flipH="1">
            <a:off x="1717032" y="2400300"/>
            <a:ext cx="195011" cy="20773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4" name="Shape 474"/>
          <p:cNvCxnSpPr/>
          <p:nvPr/>
        </p:nvCxnSpPr>
        <p:spPr>
          <a:xfrm>
            <a:off x="1724963" y="2600702"/>
            <a:ext cx="0" cy="2972256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5" name="Shape 475"/>
          <p:cNvCxnSpPr/>
          <p:nvPr/>
        </p:nvCxnSpPr>
        <p:spPr>
          <a:xfrm>
            <a:off x="1143825" y="2610584"/>
            <a:ext cx="17094" cy="2968201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6" name="Shape 476"/>
          <p:cNvCxnSpPr/>
          <p:nvPr/>
        </p:nvCxnSpPr>
        <p:spPr>
          <a:xfrm flipH="1">
            <a:off x="1898277" y="2395237"/>
            <a:ext cx="6449" cy="297446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7" name="Shape 477"/>
          <p:cNvCxnSpPr/>
          <p:nvPr/>
        </p:nvCxnSpPr>
        <p:spPr>
          <a:xfrm rot="10800000" flipH="1">
            <a:off x="3628662" y="4999534"/>
            <a:ext cx="198306" cy="17343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78" name="Shape 478"/>
          <p:cNvCxnSpPr/>
          <p:nvPr/>
        </p:nvCxnSpPr>
        <p:spPr>
          <a:xfrm rot="10800000" flipH="1">
            <a:off x="3806945" y="4999535"/>
            <a:ext cx="448749" cy="44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79" name="Shape 479"/>
          <p:cNvSpPr txBox="1"/>
          <p:nvPr/>
        </p:nvSpPr>
        <p:spPr>
          <a:xfrm>
            <a:off x="6688607" y="5593735"/>
            <a:ext cx="1289613" cy="4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out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3443353" y="6397202"/>
            <a:ext cx="1234139" cy="26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Synapses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933450" y="5785622"/>
            <a:ext cx="1295797" cy="34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in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14977" y="1391202"/>
            <a:ext cx="2457782" cy="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o/p Pixel Creation</a:t>
            </a:r>
            <a:endParaRPr sz="1400" b="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864849" y="-4075"/>
            <a:ext cx="7020601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Convolution Kernel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5651376" y="610325"/>
            <a:ext cx="35814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pixel in output volume requires dot product between unique: 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None/>
            </a:pP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1400" kern="0" dirty="0" err="1">
                <a:latin typeface="Calibri"/>
                <a:ea typeface="Calibri"/>
                <a:cs typeface="Calibri"/>
                <a:sym typeface="Calibri"/>
              </a:rPr>
              <a:t>Kx</a:t>
            </a: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1400" kern="0" dirty="0" err="1">
                <a:latin typeface="Calibri"/>
                <a:ea typeface="Calibri"/>
                <a:cs typeface="Calibri"/>
                <a:sym typeface="Calibri"/>
              </a:rPr>
              <a:t>Ky</a:t>
            </a: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 * Ni )</a:t>
            </a:r>
            <a:r>
              <a:rPr lang="en-US" sz="1400" b="0" kern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pixels from Neuron In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None/>
            </a:pP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1400" kern="0" dirty="0" err="1">
                <a:latin typeface="Calibri"/>
                <a:ea typeface="Calibri"/>
                <a:cs typeface="Calibri"/>
                <a:sym typeface="Calibri"/>
              </a:rPr>
              <a:t>Kx</a:t>
            </a: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1400" kern="0" dirty="0" err="1">
                <a:latin typeface="Calibri"/>
                <a:ea typeface="Calibri"/>
                <a:cs typeface="Calibri"/>
                <a:sym typeface="Calibri"/>
              </a:rPr>
              <a:t>Ky</a:t>
            </a:r>
            <a:r>
              <a:rPr lang="en-US" sz="1400" kern="0" dirty="0">
                <a:latin typeface="Calibri"/>
                <a:ea typeface="Calibri"/>
                <a:cs typeface="Calibri"/>
                <a:sym typeface="Calibri"/>
              </a:rPr>
              <a:t> * Ni ) </a:t>
            </a:r>
            <a:r>
              <a:rPr lang="en-US" sz="1400" b="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pixels from Synapses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85" name="Shape 485"/>
          <p:cNvCxnSpPr/>
          <p:nvPr/>
        </p:nvCxnSpPr>
        <p:spPr>
          <a:xfrm>
            <a:off x="3808342" y="1033102"/>
            <a:ext cx="8100" cy="4850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86" name="Shape 486"/>
          <p:cNvCxnSpPr/>
          <p:nvPr/>
        </p:nvCxnSpPr>
        <p:spPr>
          <a:xfrm rot="10800000" flipH="1">
            <a:off x="3629295" y="5858845"/>
            <a:ext cx="187147" cy="150532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87" name="Shape 487"/>
          <p:cNvCxnSpPr/>
          <p:nvPr/>
        </p:nvCxnSpPr>
        <p:spPr>
          <a:xfrm>
            <a:off x="3812392" y="5865237"/>
            <a:ext cx="439651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88" name="Shape 488"/>
          <p:cNvCxnSpPr/>
          <p:nvPr/>
        </p:nvCxnSpPr>
        <p:spPr>
          <a:xfrm>
            <a:off x="3622395" y="5136540"/>
            <a:ext cx="0" cy="87283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89" name="Shape 489"/>
          <p:cNvCxnSpPr/>
          <p:nvPr/>
        </p:nvCxnSpPr>
        <p:spPr>
          <a:xfrm>
            <a:off x="4087368" y="5164302"/>
            <a:ext cx="2725" cy="85255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90" name="Shape 490"/>
          <p:cNvCxnSpPr/>
          <p:nvPr/>
        </p:nvCxnSpPr>
        <p:spPr>
          <a:xfrm>
            <a:off x="4252043" y="5021936"/>
            <a:ext cx="0" cy="836909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91" name="Shape 491"/>
          <p:cNvCxnSpPr/>
          <p:nvPr/>
        </p:nvCxnSpPr>
        <p:spPr>
          <a:xfrm rot="10800000" flipH="1">
            <a:off x="4087368" y="5857987"/>
            <a:ext cx="164250" cy="158872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Shape 492"/>
          <p:cNvCxnSpPr/>
          <p:nvPr/>
        </p:nvCxnSpPr>
        <p:spPr>
          <a:xfrm>
            <a:off x="3625674" y="6009377"/>
            <a:ext cx="464419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Shape 493"/>
          <p:cNvCxnSpPr/>
          <p:nvPr/>
        </p:nvCxnSpPr>
        <p:spPr>
          <a:xfrm>
            <a:off x="3625674" y="6009377"/>
            <a:ext cx="0" cy="390525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Shape 494"/>
          <p:cNvCxnSpPr/>
          <p:nvPr/>
        </p:nvCxnSpPr>
        <p:spPr>
          <a:xfrm>
            <a:off x="4091793" y="6011925"/>
            <a:ext cx="0" cy="385898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5" name="Shape 495"/>
          <p:cNvCxnSpPr/>
          <p:nvPr/>
        </p:nvCxnSpPr>
        <p:spPr>
          <a:xfrm>
            <a:off x="4252043" y="5865237"/>
            <a:ext cx="0" cy="373865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Shape 496"/>
          <p:cNvCxnSpPr/>
          <p:nvPr/>
        </p:nvCxnSpPr>
        <p:spPr>
          <a:xfrm>
            <a:off x="3622395" y="6397823"/>
            <a:ext cx="470873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Shape 497"/>
          <p:cNvCxnSpPr/>
          <p:nvPr/>
        </p:nvCxnSpPr>
        <p:spPr>
          <a:xfrm rot="10800000" flipH="1">
            <a:off x="4093268" y="6239102"/>
            <a:ext cx="162426" cy="16080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8" name="Shape 498"/>
          <p:cNvCxnSpPr/>
          <p:nvPr/>
        </p:nvCxnSpPr>
        <p:spPr>
          <a:xfrm rot="10800000" flipH="1">
            <a:off x="4090093" y="3237035"/>
            <a:ext cx="160338" cy="137168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9" name="Shape 499"/>
          <p:cNvCxnSpPr/>
          <p:nvPr/>
        </p:nvCxnSpPr>
        <p:spPr>
          <a:xfrm>
            <a:off x="4255821" y="1046535"/>
            <a:ext cx="2766601" cy="11344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00" name="Shape 500"/>
          <p:cNvCxnSpPr/>
          <p:nvPr/>
        </p:nvCxnSpPr>
        <p:spPr>
          <a:xfrm>
            <a:off x="4090093" y="1206500"/>
            <a:ext cx="2939227" cy="100113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01" name="Shape 501"/>
          <p:cNvSpPr/>
          <p:nvPr/>
        </p:nvSpPr>
        <p:spPr>
          <a:xfrm>
            <a:off x="6598751" y="2257425"/>
            <a:ext cx="1736318" cy="3318177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6598343" y="2212975"/>
            <a:ext cx="1736725" cy="482600"/>
          </a:xfrm>
          <a:prstGeom prst="cube">
            <a:avLst>
              <a:gd name="adj" fmla="val 89508"/>
            </a:avLst>
          </a:prstGeom>
          <a:solidFill>
            <a:schemeClr val="accent3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7012483" y="2140906"/>
            <a:ext cx="75984" cy="80057"/>
          </a:xfrm>
          <a:prstGeom prst="flowChartConnector">
            <a:avLst/>
          </a:prstGeom>
          <a:solidFill>
            <a:srgbClr val="6F3505"/>
          </a:solidFill>
          <a:ln w="38100" cap="flat" cmpd="sng">
            <a:solidFill>
              <a:srgbClr val="6F35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4" name="Shape 504"/>
          <p:cNvCxnSpPr/>
          <p:nvPr/>
        </p:nvCxnSpPr>
        <p:spPr>
          <a:xfrm rot="10800000" flipH="1">
            <a:off x="4101093" y="2207635"/>
            <a:ext cx="2921329" cy="116656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05" name="Shape 505"/>
          <p:cNvCxnSpPr/>
          <p:nvPr/>
        </p:nvCxnSpPr>
        <p:spPr>
          <a:xfrm rot="10800000" flipH="1">
            <a:off x="4250269" y="2207635"/>
            <a:ext cx="2800206" cy="10294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" name="TextBox 1"/>
          <p:cNvSpPr txBox="1"/>
          <p:nvPr/>
        </p:nvSpPr>
        <p:spPr>
          <a:xfrm>
            <a:off x="477729" y="234003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65434" y="1948677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65086" y="32840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56908" y="79646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51608" y="6325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60081" y="189266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1331" y="39222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39552" y="584790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57177" y="3646435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×</a:t>
            </a:r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82576" y="2495327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42410" y="171396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416492" y="3258607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714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750673" y="2580761"/>
            <a:ext cx="1755001" cy="33940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266490" y="2500361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4" name="Shape 524"/>
          <p:cNvCxnSpPr/>
          <p:nvPr/>
        </p:nvCxnSpPr>
        <p:spPr>
          <a:xfrm rot="10800000" flipH="1">
            <a:off x="764067" y="5571664"/>
            <a:ext cx="404323" cy="412131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25" name="Shape 525"/>
          <p:cNvCxnSpPr/>
          <p:nvPr/>
        </p:nvCxnSpPr>
        <p:spPr>
          <a:xfrm rot="10800000" flipH="1">
            <a:off x="1163540" y="5535664"/>
            <a:ext cx="1326601" cy="36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26" name="Shape 526"/>
          <p:cNvSpPr/>
          <p:nvPr/>
        </p:nvSpPr>
        <p:spPr>
          <a:xfrm>
            <a:off x="3444692" y="1229028"/>
            <a:ext cx="622800" cy="4131200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3947116" y="2122928"/>
            <a:ext cx="107100" cy="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4472700" y="1236267"/>
            <a:ext cx="175500" cy="528956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0" name="Shape 530"/>
          <p:cNvCxnSpPr/>
          <p:nvPr/>
        </p:nvCxnSpPr>
        <p:spPr>
          <a:xfrm>
            <a:off x="3443377" y="3566945"/>
            <a:ext cx="478365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1" name="Shape 531"/>
          <p:cNvCxnSpPr/>
          <p:nvPr/>
        </p:nvCxnSpPr>
        <p:spPr>
          <a:xfrm rot="10800000" flipH="1">
            <a:off x="3630095" y="3396167"/>
            <a:ext cx="443700" cy="88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32" name="Shape 532"/>
          <p:cNvCxnSpPr/>
          <p:nvPr/>
        </p:nvCxnSpPr>
        <p:spPr>
          <a:xfrm rot="10800000" flipH="1">
            <a:off x="3921742" y="3404968"/>
            <a:ext cx="152053" cy="154542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3" name="Shape 533"/>
          <p:cNvCxnSpPr/>
          <p:nvPr/>
        </p:nvCxnSpPr>
        <p:spPr>
          <a:xfrm rot="10800000" flipH="1">
            <a:off x="1349291" y="1229028"/>
            <a:ext cx="2269699" cy="1351734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34" name="Shape 534"/>
          <p:cNvCxnSpPr/>
          <p:nvPr/>
        </p:nvCxnSpPr>
        <p:spPr>
          <a:xfrm rot="10800000" flipH="1">
            <a:off x="1185816" y="1387610"/>
            <a:ext cx="2254282" cy="1417952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35" name="Shape 535"/>
          <p:cNvCxnSpPr/>
          <p:nvPr/>
        </p:nvCxnSpPr>
        <p:spPr>
          <a:xfrm rot="10800000" flipH="1">
            <a:off x="1681542" y="1387610"/>
            <a:ext cx="2223529" cy="1409018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36" name="Shape 536"/>
          <p:cNvCxnSpPr>
            <a:stCxn id="522" idx="0"/>
          </p:cNvCxnSpPr>
          <p:nvPr/>
        </p:nvCxnSpPr>
        <p:spPr>
          <a:xfrm rot="10800000" flipH="1">
            <a:off x="1847549" y="1240961"/>
            <a:ext cx="2218800" cy="1339800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37" name="Shape 537"/>
          <p:cNvCxnSpPr/>
          <p:nvPr/>
        </p:nvCxnSpPr>
        <p:spPr>
          <a:xfrm rot="10800000" flipH="1">
            <a:off x="1824845" y="3396167"/>
            <a:ext cx="2239949" cy="2157498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38" name="Shape 538"/>
          <p:cNvCxnSpPr/>
          <p:nvPr/>
        </p:nvCxnSpPr>
        <p:spPr>
          <a:xfrm rot="10800000" flipH="1">
            <a:off x="1649054" y="3566946"/>
            <a:ext cx="2256017" cy="2210783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39" name="Shape 539"/>
          <p:cNvCxnSpPr/>
          <p:nvPr/>
        </p:nvCxnSpPr>
        <p:spPr>
          <a:xfrm rot="10800000" flipH="1">
            <a:off x="1363551" y="3396168"/>
            <a:ext cx="2255439" cy="2148829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40" name="Shape 540"/>
          <p:cNvCxnSpPr/>
          <p:nvPr/>
        </p:nvCxnSpPr>
        <p:spPr>
          <a:xfrm rot="10800000" flipH="1">
            <a:off x="1146372" y="3566945"/>
            <a:ext cx="2300626" cy="2213618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41" name="Shape 541"/>
          <p:cNvCxnSpPr/>
          <p:nvPr/>
        </p:nvCxnSpPr>
        <p:spPr>
          <a:xfrm>
            <a:off x="1146372" y="5784443"/>
            <a:ext cx="502682" cy="0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2" name="Shape 542"/>
          <p:cNvCxnSpPr/>
          <p:nvPr/>
        </p:nvCxnSpPr>
        <p:spPr>
          <a:xfrm rot="10800000" flipH="1">
            <a:off x="1647414" y="5544997"/>
            <a:ext cx="187801" cy="246323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3" name="Shape 543"/>
          <p:cNvCxnSpPr/>
          <p:nvPr/>
        </p:nvCxnSpPr>
        <p:spPr>
          <a:xfrm>
            <a:off x="1168397" y="2801611"/>
            <a:ext cx="480657" cy="0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4" name="Shape 544"/>
          <p:cNvCxnSpPr/>
          <p:nvPr/>
        </p:nvCxnSpPr>
        <p:spPr>
          <a:xfrm rot="10800000" flipH="1">
            <a:off x="1649054" y="2598495"/>
            <a:ext cx="193287" cy="207067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5" name="Shape 545"/>
          <p:cNvCxnSpPr/>
          <p:nvPr/>
        </p:nvCxnSpPr>
        <p:spPr>
          <a:xfrm>
            <a:off x="1649054" y="2818828"/>
            <a:ext cx="0" cy="2965615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6" name="Shape 546"/>
          <p:cNvCxnSpPr/>
          <p:nvPr/>
        </p:nvCxnSpPr>
        <p:spPr>
          <a:xfrm flipH="1">
            <a:off x="1163539" y="2796628"/>
            <a:ext cx="8427" cy="2981101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7" name="Shape 547"/>
          <p:cNvCxnSpPr/>
          <p:nvPr/>
        </p:nvCxnSpPr>
        <p:spPr>
          <a:xfrm>
            <a:off x="1835215" y="2588363"/>
            <a:ext cx="0" cy="2965301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8" name="Shape 548"/>
          <p:cNvCxnSpPr/>
          <p:nvPr/>
        </p:nvCxnSpPr>
        <p:spPr>
          <a:xfrm rot="10800000" flipH="1">
            <a:off x="3449623" y="5207497"/>
            <a:ext cx="177467" cy="136968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9" name="Shape 549"/>
          <p:cNvCxnSpPr/>
          <p:nvPr/>
        </p:nvCxnSpPr>
        <p:spPr>
          <a:xfrm rot="10800000" flipH="1">
            <a:off x="3627329" y="5198696"/>
            <a:ext cx="443700" cy="88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54" name="Shape 554"/>
          <p:cNvSpPr/>
          <p:nvPr/>
        </p:nvSpPr>
        <p:spPr>
          <a:xfrm>
            <a:off x="6429373" y="2372838"/>
            <a:ext cx="1736728" cy="3340328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2540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Shape 555"/>
          <p:cNvCxnSpPr/>
          <p:nvPr/>
        </p:nvCxnSpPr>
        <p:spPr>
          <a:xfrm>
            <a:off x="6868050" y="2319166"/>
            <a:ext cx="38350" cy="2970761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6" name="Shape 556"/>
          <p:cNvCxnSpPr/>
          <p:nvPr/>
        </p:nvCxnSpPr>
        <p:spPr>
          <a:xfrm rot="10800000" flipH="1">
            <a:off x="6429366" y="5294666"/>
            <a:ext cx="477034" cy="420334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7" name="Shape 557"/>
          <p:cNvCxnSpPr/>
          <p:nvPr/>
        </p:nvCxnSpPr>
        <p:spPr>
          <a:xfrm rot="10800000" flipH="1">
            <a:off x="6906400" y="5278905"/>
            <a:ext cx="1277501" cy="22046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8" name="Shape 558"/>
          <p:cNvCxnSpPr/>
          <p:nvPr/>
        </p:nvCxnSpPr>
        <p:spPr>
          <a:xfrm rot="10800000" flipH="1">
            <a:off x="1175140" y="2580761"/>
            <a:ext cx="198450" cy="217918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9" name="Shape 559"/>
          <p:cNvCxnSpPr/>
          <p:nvPr/>
        </p:nvCxnSpPr>
        <p:spPr>
          <a:xfrm rot="10800000" flipH="1">
            <a:off x="1165142" y="5562196"/>
            <a:ext cx="194850" cy="211924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0" name="Shape 560"/>
          <p:cNvCxnSpPr/>
          <p:nvPr/>
        </p:nvCxnSpPr>
        <p:spPr>
          <a:xfrm>
            <a:off x="1363551" y="2588363"/>
            <a:ext cx="10039" cy="2972903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5" name="Shape 565"/>
          <p:cNvCxnSpPr/>
          <p:nvPr/>
        </p:nvCxnSpPr>
        <p:spPr>
          <a:xfrm>
            <a:off x="3618990" y="1241026"/>
            <a:ext cx="8100" cy="485000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6" name="Shape 566"/>
          <p:cNvCxnSpPr/>
          <p:nvPr/>
        </p:nvCxnSpPr>
        <p:spPr>
          <a:xfrm rot="10800000" flipH="1">
            <a:off x="3446998" y="6074251"/>
            <a:ext cx="187147" cy="150532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7" name="Shape 567"/>
          <p:cNvCxnSpPr/>
          <p:nvPr/>
        </p:nvCxnSpPr>
        <p:spPr>
          <a:xfrm>
            <a:off x="3630095" y="6080643"/>
            <a:ext cx="439651" cy="0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8" name="Shape 568"/>
          <p:cNvCxnSpPr/>
          <p:nvPr/>
        </p:nvCxnSpPr>
        <p:spPr>
          <a:xfrm>
            <a:off x="3440098" y="5351946"/>
            <a:ext cx="0" cy="87283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9" name="Shape 569"/>
          <p:cNvCxnSpPr/>
          <p:nvPr/>
        </p:nvCxnSpPr>
        <p:spPr>
          <a:xfrm>
            <a:off x="3905071" y="5367710"/>
            <a:ext cx="2725" cy="864555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70" name="Shape 570"/>
          <p:cNvCxnSpPr/>
          <p:nvPr/>
        </p:nvCxnSpPr>
        <p:spPr>
          <a:xfrm>
            <a:off x="4069746" y="5198696"/>
            <a:ext cx="0" cy="873727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71" name="Shape 571"/>
          <p:cNvCxnSpPr/>
          <p:nvPr/>
        </p:nvCxnSpPr>
        <p:spPr>
          <a:xfrm rot="10800000" flipH="1">
            <a:off x="3905071" y="6073393"/>
            <a:ext cx="164250" cy="158872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2" name="Shape 572"/>
          <p:cNvCxnSpPr/>
          <p:nvPr/>
        </p:nvCxnSpPr>
        <p:spPr>
          <a:xfrm>
            <a:off x="3443377" y="6224783"/>
            <a:ext cx="464419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3" name="Shape 573"/>
          <p:cNvCxnSpPr/>
          <p:nvPr/>
        </p:nvCxnSpPr>
        <p:spPr>
          <a:xfrm>
            <a:off x="3443377" y="6224783"/>
            <a:ext cx="0" cy="390525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4" name="Shape 574"/>
          <p:cNvCxnSpPr/>
          <p:nvPr/>
        </p:nvCxnSpPr>
        <p:spPr>
          <a:xfrm flipH="1">
            <a:off x="3907796" y="6227331"/>
            <a:ext cx="1700" cy="387977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5" name="Shape 575"/>
          <p:cNvCxnSpPr/>
          <p:nvPr/>
        </p:nvCxnSpPr>
        <p:spPr>
          <a:xfrm>
            <a:off x="4069746" y="6080643"/>
            <a:ext cx="0" cy="373865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Shape 576"/>
          <p:cNvCxnSpPr/>
          <p:nvPr/>
        </p:nvCxnSpPr>
        <p:spPr>
          <a:xfrm>
            <a:off x="3440098" y="6613229"/>
            <a:ext cx="470873" cy="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Shape 577"/>
          <p:cNvCxnSpPr/>
          <p:nvPr/>
        </p:nvCxnSpPr>
        <p:spPr>
          <a:xfrm rot="10800000" flipH="1">
            <a:off x="3910971" y="6454508"/>
            <a:ext cx="162824" cy="160800"/>
          </a:xfrm>
          <a:prstGeom prst="straightConnector1">
            <a:avLst/>
          </a:prstGeom>
          <a:noFill/>
          <a:ln w="19050" cap="flat" cmpd="sng">
            <a:solidFill>
              <a:srgbClr val="8841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Shape 578"/>
          <p:cNvCxnSpPr/>
          <p:nvPr/>
        </p:nvCxnSpPr>
        <p:spPr>
          <a:xfrm rot="10800000" flipH="1">
            <a:off x="3452256" y="3402983"/>
            <a:ext cx="165958" cy="161994"/>
          </a:xfrm>
          <a:prstGeom prst="straightConnector1">
            <a:avLst/>
          </a:prstGeom>
          <a:noFill/>
          <a:ln w="9525" cap="flat" cmpd="sng">
            <a:solidFill>
              <a:srgbClr val="88410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79" name="Shape 579"/>
          <p:cNvSpPr/>
          <p:nvPr/>
        </p:nvSpPr>
        <p:spPr>
          <a:xfrm>
            <a:off x="6429372" y="2347438"/>
            <a:ext cx="1736725" cy="482600"/>
          </a:xfrm>
          <a:prstGeom prst="cube">
            <a:avLst>
              <a:gd name="adj" fmla="val 89508"/>
            </a:avLst>
          </a:prstGeom>
          <a:solidFill>
            <a:schemeClr val="accent3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6826734" y="2292091"/>
            <a:ext cx="75984" cy="80057"/>
          </a:xfrm>
          <a:prstGeom prst="flowChartConnector">
            <a:avLst/>
          </a:prstGeom>
          <a:solidFill>
            <a:srgbClr val="6F3505"/>
          </a:solidFill>
          <a:ln w="38100" cap="flat" cmpd="sng">
            <a:solidFill>
              <a:srgbClr val="6F35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6969958" y="2292090"/>
            <a:ext cx="75984" cy="80057"/>
          </a:xfrm>
          <a:prstGeom prst="flowChartConnector">
            <a:avLst/>
          </a:prstGeom>
          <a:solidFill>
            <a:srgbClr val="6F3505"/>
          </a:solidFill>
          <a:ln w="38100" cap="flat" cmpd="sng">
            <a:solidFill>
              <a:srgbClr val="6F35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Shape 582"/>
          <p:cNvCxnSpPr>
            <a:endCxn id="581" idx="3"/>
          </p:cNvCxnSpPr>
          <p:nvPr/>
        </p:nvCxnSpPr>
        <p:spPr>
          <a:xfrm>
            <a:off x="4054285" y="1185923"/>
            <a:ext cx="2926800" cy="1174500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83" name="Shape 583"/>
          <p:cNvCxnSpPr>
            <a:endCxn id="581" idx="2"/>
          </p:cNvCxnSpPr>
          <p:nvPr/>
        </p:nvCxnSpPr>
        <p:spPr>
          <a:xfrm>
            <a:off x="3905158" y="1344519"/>
            <a:ext cx="3064800" cy="987600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84" name="Shape 584"/>
          <p:cNvCxnSpPr>
            <a:endCxn id="581" idx="3"/>
          </p:cNvCxnSpPr>
          <p:nvPr/>
        </p:nvCxnSpPr>
        <p:spPr>
          <a:xfrm rot="10800000" flipH="1">
            <a:off x="3921685" y="2360423"/>
            <a:ext cx="3059400" cy="1163400"/>
          </a:xfrm>
          <a:prstGeom prst="straightConnector1">
            <a:avLst/>
          </a:prstGeom>
          <a:noFill/>
          <a:ln w="12700" cap="flat" cmpd="sng">
            <a:solidFill>
              <a:srgbClr val="884106"/>
            </a:solidFill>
            <a:prstDash val="dashDot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  <a:reflection endPos="30000" dist="38100" dir="5400000" fadeDir="5400012" sy="-100000" algn="bl" rotWithShape="0"/>
          </a:effectLst>
        </p:spPr>
      </p:cxnSp>
      <p:sp>
        <p:nvSpPr>
          <p:cNvPr id="75" name="Shape 479"/>
          <p:cNvSpPr txBox="1"/>
          <p:nvPr/>
        </p:nvSpPr>
        <p:spPr>
          <a:xfrm>
            <a:off x="6513818" y="5646951"/>
            <a:ext cx="1289613" cy="4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out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Shape 480"/>
          <p:cNvSpPr txBox="1"/>
          <p:nvPr/>
        </p:nvSpPr>
        <p:spPr>
          <a:xfrm>
            <a:off x="3124200" y="6477000"/>
            <a:ext cx="1234139" cy="26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Synapses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Shape 481"/>
          <p:cNvSpPr txBox="1"/>
          <p:nvPr/>
        </p:nvSpPr>
        <p:spPr>
          <a:xfrm>
            <a:off x="758661" y="5838838"/>
            <a:ext cx="1295797" cy="34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 in</a:t>
            </a:r>
            <a:endParaRPr sz="2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2940" y="239325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00041" y="195302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90297" y="333726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82119" y="84967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76819" y="68580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85292" y="194588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46542" y="397542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64763" y="590111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682388" y="3699651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×</a:t>
            </a:r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07787" y="2548543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267621" y="1767185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241703" y="331182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" name="Shape 483"/>
          <p:cNvSpPr txBox="1"/>
          <p:nvPr/>
        </p:nvSpPr>
        <p:spPr>
          <a:xfrm>
            <a:off x="864849" y="-4075"/>
            <a:ext cx="7020601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Convolution Kernel, Next Pixel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1175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CUDA C/C++ BASICS (2013)</a:t>
            </a:r>
          </a:p>
          <a:p>
            <a:r>
              <a:rPr lang="en-US" dirty="0"/>
              <a:t>Parallel programming: Introduction to GPU architecture Sylvain </a:t>
            </a:r>
            <a:r>
              <a:rPr lang="en-US" dirty="0" err="1"/>
              <a:t>Collange</a:t>
            </a:r>
            <a:r>
              <a:rPr lang="en-US" dirty="0"/>
              <a:t> </a:t>
            </a:r>
            <a:r>
              <a:rPr lang="en-US" dirty="0" err="1"/>
              <a:t>Inria</a:t>
            </a:r>
            <a:r>
              <a:rPr lang="en-US" dirty="0"/>
              <a:t> Rennes – Bretagne </a:t>
            </a:r>
            <a:r>
              <a:rPr lang="en-US" dirty="0" err="1"/>
              <a:t>Atlantique</a:t>
            </a:r>
            <a:endParaRPr lang="en-US" dirty="0"/>
          </a:p>
          <a:p>
            <a:r>
              <a:rPr lang="en-US" dirty="0"/>
              <a:t>CUDA Programming Guide</a:t>
            </a:r>
          </a:p>
          <a:p>
            <a:r>
              <a:rPr lang="en-US" dirty="0"/>
              <a:t>GPU Performance Analysis and Optimization</a:t>
            </a:r>
          </a:p>
          <a:p>
            <a:pPr lvl="1"/>
            <a:r>
              <a:rPr lang="en-US" dirty="0"/>
              <a:t>http://on-demand.gputechconf.com/gtc/2012/presentations/S0514-GTC2012-GPU-Performance-Analysis.pdf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Parallelism?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5297082" cy="4486274"/>
          </a:xfrm>
        </p:spPr>
        <p:txBody>
          <a:bodyPr/>
          <a:lstStyle/>
          <a:p>
            <a:r>
              <a:rPr lang="en-US" dirty="0"/>
              <a:t>Instruction Level Parallelism</a:t>
            </a: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Between </a:t>
            </a:r>
            <a:r>
              <a:rPr lang="en-US" dirty="0">
                <a:latin typeface="Liberation Sans"/>
                <a:cs typeface="Liberation Sans"/>
              </a:rPr>
              <a:t>independent </a:t>
            </a:r>
            <a:r>
              <a:rPr lang="en-US" spc="-5" dirty="0">
                <a:latin typeface="Liberation Sans"/>
                <a:cs typeface="Liberation Sans"/>
              </a:rPr>
              <a:t>instructions </a:t>
            </a:r>
            <a:r>
              <a:rPr lang="en-US" dirty="0">
                <a:latin typeface="Liberation Sans"/>
                <a:cs typeface="Liberation Sans"/>
              </a:rPr>
              <a:t>in sequential</a:t>
            </a:r>
            <a:r>
              <a:rPr lang="en-US" spc="-25" dirty="0">
                <a:latin typeface="Liberation Sans"/>
                <a:cs typeface="Liberation Sans"/>
              </a:rPr>
              <a:t> </a:t>
            </a:r>
            <a:r>
              <a:rPr lang="en-US" dirty="0">
                <a:latin typeface="Liberation Sans"/>
                <a:cs typeface="Liberation Sans"/>
              </a:rPr>
              <a:t>program</a:t>
            </a:r>
          </a:p>
          <a:p>
            <a:pPr lvl="1"/>
            <a:endParaRPr lang="en-US" dirty="0">
              <a:latin typeface="Liberation Sans"/>
              <a:cs typeface="Liberation Sans"/>
            </a:endParaRPr>
          </a:p>
          <a:p>
            <a:pPr lvl="1"/>
            <a:endParaRPr lang="en-US" dirty="0">
              <a:latin typeface="Liberation Sans"/>
              <a:cs typeface="Liberation Sans"/>
            </a:endParaRPr>
          </a:p>
          <a:p>
            <a:r>
              <a:rPr lang="en-US" sz="2000" spc="-5" dirty="0">
                <a:latin typeface="Liberation Sans"/>
                <a:cs typeface="Liberation Sans"/>
              </a:rPr>
              <a:t>TLP: Thread-Level</a:t>
            </a:r>
            <a:r>
              <a:rPr lang="en-US" sz="2000" spc="-25" dirty="0">
                <a:latin typeface="Liberation Sans"/>
                <a:cs typeface="Liberation Sans"/>
              </a:rPr>
              <a:t> </a:t>
            </a:r>
            <a:r>
              <a:rPr lang="en-US" sz="2000" spc="-10" dirty="0">
                <a:latin typeface="Liberation Sans"/>
                <a:cs typeface="Liberation Sans"/>
              </a:rPr>
              <a:t>Parallelism</a:t>
            </a:r>
            <a:endParaRPr lang="en-US" sz="2000" dirty="0">
              <a:latin typeface="Liberation Sans"/>
              <a:cs typeface="Liberation Sans"/>
            </a:endParaRP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Between </a:t>
            </a:r>
            <a:r>
              <a:rPr lang="en-US" dirty="0">
                <a:latin typeface="Liberation Sans"/>
                <a:cs typeface="Liberation Sans"/>
              </a:rPr>
              <a:t>independent</a:t>
            </a:r>
            <a:r>
              <a:rPr lang="en-US" spc="-100" dirty="0">
                <a:latin typeface="Liberation Sans"/>
                <a:cs typeface="Liberation Sans"/>
              </a:rPr>
              <a:t> </a:t>
            </a:r>
            <a:r>
              <a:rPr lang="en-US" dirty="0">
                <a:latin typeface="Liberation Sans"/>
                <a:cs typeface="Liberation Sans"/>
              </a:rPr>
              <a:t>execution  contexts:</a:t>
            </a:r>
            <a:r>
              <a:rPr lang="en-US" spc="-20" dirty="0">
                <a:latin typeface="Liberation Sans"/>
                <a:cs typeface="Liberation Sans"/>
              </a:rPr>
              <a:t> </a:t>
            </a:r>
            <a:r>
              <a:rPr lang="en-US" dirty="0">
                <a:latin typeface="Liberation Sans"/>
                <a:cs typeface="Liberation Sans"/>
              </a:rPr>
              <a:t>threads</a:t>
            </a:r>
          </a:p>
          <a:p>
            <a:pPr lvl="1"/>
            <a:endParaRPr lang="en-US" dirty="0">
              <a:latin typeface="Liberation Sans"/>
              <a:cs typeface="Liberation Sans"/>
            </a:endParaRPr>
          </a:p>
          <a:p>
            <a:pPr lvl="1"/>
            <a:endParaRPr lang="en-US" dirty="0">
              <a:latin typeface="Liberation Sans"/>
              <a:cs typeface="Liberation Sans"/>
            </a:endParaRPr>
          </a:p>
          <a:p>
            <a:r>
              <a:rPr lang="en-US" sz="2000" spc="-5" dirty="0">
                <a:latin typeface="Liberation Sans"/>
                <a:cs typeface="Liberation Sans"/>
              </a:rPr>
              <a:t>DLP: Data-Level</a:t>
            </a:r>
            <a:r>
              <a:rPr lang="en-US" sz="2000" spc="-20" dirty="0">
                <a:latin typeface="Liberation Sans"/>
                <a:cs typeface="Liberation Sans"/>
              </a:rPr>
              <a:t> </a:t>
            </a:r>
            <a:r>
              <a:rPr lang="en-US" sz="2000" spc="-5" dirty="0">
                <a:latin typeface="Liberation Sans"/>
                <a:cs typeface="Liberation Sans"/>
              </a:rPr>
              <a:t>Parallelism</a:t>
            </a:r>
            <a:endParaRPr lang="en-US" sz="2000" dirty="0">
              <a:latin typeface="Liberation Sans"/>
              <a:cs typeface="Liberation Sans"/>
            </a:endParaRP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Between elements </a:t>
            </a:r>
            <a:r>
              <a:rPr lang="en-US" dirty="0">
                <a:latin typeface="Liberation Sans"/>
                <a:cs typeface="Liberation Sans"/>
              </a:rPr>
              <a:t>of a </a:t>
            </a:r>
            <a:r>
              <a:rPr lang="en-US" spc="-5" dirty="0">
                <a:latin typeface="Liberation Sans"/>
                <a:cs typeface="Liberation Sans"/>
              </a:rPr>
              <a:t>vector:  </a:t>
            </a:r>
            <a:r>
              <a:rPr lang="en-US" dirty="0">
                <a:latin typeface="Liberation Sans"/>
                <a:cs typeface="Liberation Sans"/>
              </a:rPr>
              <a:t>same operation </a:t>
            </a:r>
            <a:r>
              <a:rPr lang="en-US" spc="-5" dirty="0">
                <a:latin typeface="Liberation Sans"/>
                <a:cs typeface="Liberation Sans"/>
              </a:rPr>
              <a:t>on </a:t>
            </a:r>
            <a:r>
              <a:rPr lang="en-US" dirty="0">
                <a:latin typeface="Liberation Sans"/>
                <a:cs typeface="Liberation Sans"/>
              </a:rPr>
              <a:t>several</a:t>
            </a:r>
            <a:r>
              <a:rPr lang="en-US" spc="-55" dirty="0">
                <a:latin typeface="Liberation Sans"/>
                <a:cs typeface="Liberation Sans"/>
              </a:rPr>
              <a:t> </a:t>
            </a:r>
            <a:r>
              <a:rPr lang="en-US" spc="-5" dirty="0">
                <a:latin typeface="Liberation Sans"/>
                <a:cs typeface="Liberation Sans"/>
              </a:rPr>
              <a:t>elements</a:t>
            </a:r>
            <a:endParaRPr lang="en-US" b="1" dirty="0">
              <a:latin typeface="Liberation Sans"/>
              <a:cs typeface="Liberation Sans"/>
            </a:endParaRPr>
          </a:p>
          <a:p>
            <a:endParaRPr lang="en-US" dirty="0">
              <a:latin typeface="Liberation Sans"/>
              <a:cs typeface="Liberation Sans"/>
            </a:endParaRPr>
          </a:p>
          <a:p>
            <a:endParaRPr lang="en-US" dirty="0">
              <a:latin typeface="Liberation Sans"/>
              <a:cs typeface="Liberation Sans"/>
            </a:endParaRPr>
          </a:p>
          <a:p>
            <a:pPr marL="342900" lvl="1" indent="0">
              <a:buNone/>
            </a:pPr>
            <a:endParaRPr lang="en-US" dirty="0">
              <a:latin typeface="Liberation Sans"/>
              <a:cs typeface="Liberation Sans"/>
            </a:endParaRPr>
          </a:p>
          <a:p>
            <a:pPr marL="342900" lvl="1" indent="0">
              <a:buNone/>
            </a:pPr>
            <a:endParaRPr lang="en-US" dirty="0">
              <a:latin typeface="Liberation Sans"/>
              <a:cs typeface="Liberation Sans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6004788" y="1796033"/>
            <a:ext cx="2083435" cy="8880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DejaVu Sans Mono"/>
                <a:cs typeface="DejaVu Sans Mono"/>
              </a:rPr>
              <a:t>add </a:t>
            </a:r>
            <a:r>
              <a:rPr sz="1800" spc="-5" dirty="0">
                <a:solidFill>
                  <a:srgbClr val="FF0000"/>
                </a:solidFill>
                <a:latin typeface="DejaVu Sans Mono"/>
                <a:cs typeface="DejaVu Sans Mono"/>
              </a:rPr>
              <a:t>r3 </a:t>
            </a:r>
            <a:r>
              <a:rPr sz="1800" dirty="0">
                <a:latin typeface="DejaVu Sans Mono"/>
                <a:cs typeface="DejaVu Sans Mono"/>
              </a:rPr>
              <a:t>← </a:t>
            </a:r>
            <a:r>
              <a:rPr sz="1800" spc="-5" dirty="0">
                <a:latin typeface="DejaVu Sans Mono"/>
                <a:cs typeface="DejaVu Sans Mono"/>
              </a:rPr>
              <a:t>r1,</a:t>
            </a:r>
            <a:r>
              <a:rPr sz="1800" spc="-110" dirty="0">
                <a:latin typeface="DejaVu Sans Mono"/>
                <a:cs typeface="DejaVu Sans Mono"/>
              </a:rPr>
              <a:t> </a:t>
            </a:r>
            <a:r>
              <a:rPr sz="1800" spc="-5" dirty="0">
                <a:latin typeface="DejaVu Sans Mono"/>
                <a:cs typeface="DejaVu Sans Mono"/>
              </a:rPr>
              <a:t>r2  </a:t>
            </a:r>
            <a:endParaRPr lang="en-US" sz="1800" spc="-5" dirty="0">
              <a:latin typeface="DejaVu Sans Mono"/>
              <a:cs typeface="DejaVu Sans Mono"/>
            </a:endParaRPr>
          </a:p>
          <a:p>
            <a:pPr marL="12700" marR="5080" algn="just">
              <a:lnSpc>
                <a:spcPts val="2090"/>
              </a:lnSpc>
              <a:spcBef>
                <a:spcPts val="225"/>
              </a:spcBef>
            </a:pPr>
            <a:r>
              <a:rPr sz="1800" spc="-5" dirty="0" err="1">
                <a:latin typeface="DejaVu Sans Mono"/>
                <a:cs typeface="DejaVu Sans Mono"/>
              </a:rPr>
              <a:t>mul</a:t>
            </a:r>
            <a:r>
              <a:rPr sz="1800" spc="-5" dirty="0">
                <a:latin typeface="DejaVu Sans Mono"/>
                <a:cs typeface="DejaVu Sans Mono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DejaVu Sans Mono"/>
                <a:cs typeface="DejaVu Sans Mono"/>
              </a:rPr>
              <a:t>r0 </a:t>
            </a:r>
            <a:r>
              <a:rPr sz="1800" dirty="0">
                <a:latin typeface="DejaVu Sans Mono"/>
                <a:cs typeface="DejaVu Sans Mono"/>
              </a:rPr>
              <a:t>← </a:t>
            </a:r>
            <a:r>
              <a:rPr sz="1800" spc="-5" dirty="0">
                <a:latin typeface="DejaVu Sans Mono"/>
                <a:cs typeface="DejaVu Sans Mono"/>
              </a:rPr>
              <a:t>r0,</a:t>
            </a:r>
            <a:r>
              <a:rPr sz="1800" spc="-110" dirty="0">
                <a:latin typeface="DejaVu Sans Mono"/>
                <a:cs typeface="DejaVu Sans Mono"/>
              </a:rPr>
              <a:t> </a:t>
            </a:r>
            <a:r>
              <a:rPr sz="1800" spc="-5" dirty="0">
                <a:latin typeface="DejaVu Sans Mono"/>
                <a:cs typeface="DejaVu Sans Mono"/>
              </a:rPr>
              <a:t>r1  </a:t>
            </a:r>
            <a:endParaRPr lang="en-US" sz="1800" spc="-5" dirty="0">
              <a:latin typeface="DejaVu Sans Mono"/>
              <a:cs typeface="DejaVu Sans Mono"/>
            </a:endParaRPr>
          </a:p>
          <a:p>
            <a:pPr marL="12700" marR="5080" algn="just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DejaVu Sans Mono"/>
                <a:cs typeface="DejaVu Sans Mono"/>
              </a:rPr>
              <a:t>sub r1 </a:t>
            </a:r>
            <a:r>
              <a:rPr sz="1800" dirty="0">
                <a:latin typeface="DejaVu Sans Mono"/>
                <a:cs typeface="DejaVu Sans Mono"/>
              </a:rPr>
              <a:t>← </a:t>
            </a:r>
            <a:r>
              <a:rPr sz="1800" spc="-5" dirty="0">
                <a:solidFill>
                  <a:srgbClr val="FF0000"/>
                </a:solidFill>
                <a:latin typeface="DejaVu Sans Mono"/>
                <a:cs typeface="DejaVu Sans Mono"/>
              </a:rPr>
              <a:t>r3</a:t>
            </a:r>
            <a:r>
              <a:rPr sz="1800" spc="-5" dirty="0">
                <a:latin typeface="DejaVu Sans Mono"/>
                <a:cs typeface="DejaVu Sans Mono"/>
              </a:rPr>
              <a:t>,</a:t>
            </a:r>
            <a:r>
              <a:rPr sz="1800" spc="-110" dirty="0">
                <a:latin typeface="DejaVu Sans Mono"/>
                <a:cs typeface="DejaVu Sans Mono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DejaVu Sans Mono"/>
                <a:cs typeface="DejaVu Sans Mono"/>
              </a:rPr>
              <a:t>r0</a:t>
            </a:r>
            <a:endParaRPr sz="1800" dirty="0">
              <a:latin typeface="DejaVu Sans Mono"/>
              <a:cs typeface="DejaVu Sans Mono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6351455" y="3247532"/>
            <a:ext cx="1075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Thread</a:t>
            </a:r>
            <a:r>
              <a:rPr sz="1800" spc="-75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Liberation Sans"/>
                <a:cs typeface="Liberation Sans"/>
              </a:rPr>
              <a:t>1</a:t>
            </a:r>
          </a:p>
        </p:txBody>
      </p:sp>
      <p:sp>
        <p:nvSpPr>
          <p:cNvPr id="15" name="object 18"/>
          <p:cNvSpPr/>
          <p:nvPr/>
        </p:nvSpPr>
        <p:spPr>
          <a:xfrm>
            <a:off x="7703843" y="1862206"/>
            <a:ext cx="125730" cy="539750"/>
          </a:xfrm>
          <a:custGeom>
            <a:avLst/>
            <a:gdLst/>
            <a:ahLst/>
            <a:cxnLst/>
            <a:rect l="l" t="t" r="r" b="b"/>
            <a:pathLst>
              <a:path w="125729" h="539750">
                <a:moveTo>
                  <a:pt x="0" y="0"/>
                </a:moveTo>
                <a:lnTo>
                  <a:pt x="45898" y="3909"/>
                </a:lnTo>
                <a:lnTo>
                  <a:pt x="86201" y="14128"/>
                </a:lnTo>
                <a:lnTo>
                  <a:pt x="114835" y="28396"/>
                </a:lnTo>
                <a:lnTo>
                  <a:pt x="125729" y="44450"/>
                </a:lnTo>
                <a:lnTo>
                  <a:pt x="125729" y="494029"/>
                </a:lnTo>
                <a:lnTo>
                  <a:pt x="114835" y="510817"/>
                </a:lnTo>
                <a:lnTo>
                  <a:pt x="86201" y="525462"/>
                </a:lnTo>
                <a:lnTo>
                  <a:pt x="45898" y="535820"/>
                </a:lnTo>
                <a:lnTo>
                  <a:pt x="0" y="53975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/>
          <p:nvPr/>
        </p:nvSpPr>
        <p:spPr>
          <a:xfrm>
            <a:off x="7703843" y="1862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7829574" y="2401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 txBox="1"/>
          <p:nvPr/>
        </p:nvSpPr>
        <p:spPr>
          <a:xfrm>
            <a:off x="7907042" y="1984125"/>
            <a:ext cx="1073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iberation Sans"/>
                <a:cs typeface="Liberation Sans"/>
              </a:rPr>
              <a:t>Parallel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6848026" y="3693301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89" y="6413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/>
          <p:cNvSpPr/>
          <p:nvPr/>
        </p:nvSpPr>
        <p:spPr>
          <a:xfrm rot="19643983">
            <a:off x="6849295" y="4260992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30" y="0"/>
                </a:moveTo>
                <a:lnTo>
                  <a:pt x="0" y="210820"/>
                </a:lnTo>
                <a:lnTo>
                  <a:pt x="156210" y="64770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4"/>
          <p:cNvSpPr/>
          <p:nvPr/>
        </p:nvSpPr>
        <p:spPr>
          <a:xfrm>
            <a:off x="7645586" y="3693301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90" y="6413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5"/>
          <p:cNvSpPr/>
          <p:nvPr/>
        </p:nvSpPr>
        <p:spPr>
          <a:xfrm rot="19891946">
            <a:off x="7646855" y="4260992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29" y="0"/>
                </a:moveTo>
                <a:lnTo>
                  <a:pt x="0" y="210820"/>
                </a:lnTo>
                <a:lnTo>
                  <a:pt x="156209" y="6477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8"/>
          <p:cNvSpPr/>
          <p:nvPr/>
        </p:nvSpPr>
        <p:spPr>
          <a:xfrm>
            <a:off x="8102786" y="421136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1"/>
          <p:cNvSpPr/>
          <p:nvPr/>
        </p:nvSpPr>
        <p:spPr>
          <a:xfrm>
            <a:off x="8102786" y="421136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2"/>
          <p:cNvSpPr txBox="1"/>
          <p:nvPr/>
        </p:nvSpPr>
        <p:spPr>
          <a:xfrm>
            <a:off x="7520490" y="3247532"/>
            <a:ext cx="1125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Thread</a:t>
            </a:r>
            <a:r>
              <a:rPr sz="1800" spc="-15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Liberation Sans"/>
                <a:cs typeface="Liberation Sans"/>
              </a:rPr>
              <a:t>2</a:t>
            </a:r>
          </a:p>
        </p:txBody>
      </p:sp>
      <p:sp>
        <p:nvSpPr>
          <p:cNvPr id="28" name="object 33"/>
          <p:cNvSpPr txBox="1"/>
          <p:nvPr/>
        </p:nvSpPr>
        <p:spPr>
          <a:xfrm>
            <a:off x="5664607" y="4953418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DejaVu Sans Mono"/>
                <a:cs typeface="DejaVu Sans Mono"/>
              </a:rPr>
              <a:t>vadd</a:t>
            </a:r>
            <a:r>
              <a:rPr sz="1800" spc="-100" dirty="0">
                <a:latin typeface="DejaVu Sans Mono"/>
                <a:cs typeface="DejaVu Sans Mono"/>
              </a:rPr>
              <a:t> </a:t>
            </a:r>
            <a:r>
              <a:rPr sz="1800" spc="-5" dirty="0">
                <a:latin typeface="DejaVu Sans Mono"/>
                <a:cs typeface="DejaVu Sans Mono"/>
              </a:rPr>
              <a:t>r←a,b</a:t>
            </a:r>
            <a:endParaRPr sz="1800" dirty="0">
              <a:latin typeface="DejaVu Sans Mono"/>
              <a:cs typeface="DejaVu Sans Mono"/>
            </a:endParaRPr>
          </a:p>
        </p:txBody>
      </p:sp>
      <p:sp>
        <p:nvSpPr>
          <p:cNvPr id="29" name="object 34"/>
          <p:cNvSpPr txBox="1"/>
          <p:nvPr/>
        </p:nvSpPr>
        <p:spPr>
          <a:xfrm>
            <a:off x="7358787" y="525313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iberation Sans"/>
                <a:cs typeface="Liberation Sans"/>
              </a:rPr>
              <a:t>+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30" name="object 35"/>
          <p:cNvSpPr txBox="1"/>
          <p:nvPr/>
        </p:nvSpPr>
        <p:spPr>
          <a:xfrm>
            <a:off x="7815987" y="5253138"/>
            <a:ext cx="66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</a:tabLst>
            </a:pPr>
            <a:r>
              <a:rPr sz="1800" dirty="0">
                <a:latin typeface="Liberation Sans"/>
                <a:cs typeface="Liberation Sans"/>
              </a:rPr>
              <a:t>+	+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31" name="object 36"/>
          <p:cNvSpPr txBox="1"/>
          <p:nvPr/>
        </p:nvSpPr>
        <p:spPr>
          <a:xfrm>
            <a:off x="7358787" y="4967388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ejaVu Sans Mono"/>
                <a:cs typeface="DejaVu Sans Mono"/>
              </a:rPr>
              <a:t>a</a:t>
            </a:r>
            <a:endParaRPr sz="1800">
              <a:latin typeface="DejaVu Sans Mono"/>
              <a:cs typeface="DejaVu Sans Mono"/>
            </a:endParaRPr>
          </a:p>
        </p:txBody>
      </p:sp>
      <p:sp>
        <p:nvSpPr>
          <p:cNvPr id="32" name="object 37"/>
          <p:cNvSpPr txBox="1"/>
          <p:nvPr/>
        </p:nvSpPr>
        <p:spPr>
          <a:xfrm>
            <a:off x="7495946" y="5138838"/>
            <a:ext cx="1054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DejaVu Sans Mono"/>
                <a:cs typeface="DejaVu Sans Mono"/>
              </a:rPr>
              <a:t>1</a:t>
            </a:r>
            <a:endParaRPr sz="1050">
              <a:latin typeface="DejaVu Sans Mono"/>
              <a:cs typeface="DejaVu Sans Mono"/>
            </a:endParaRPr>
          </a:p>
        </p:txBody>
      </p:sp>
      <p:sp>
        <p:nvSpPr>
          <p:cNvPr id="33" name="object 38"/>
          <p:cNvSpPr txBox="1"/>
          <p:nvPr/>
        </p:nvSpPr>
        <p:spPr>
          <a:xfrm>
            <a:off x="7953146" y="5138838"/>
            <a:ext cx="1054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DejaVu Sans Mono"/>
                <a:cs typeface="DejaVu Sans Mono"/>
              </a:rPr>
              <a:t>2</a:t>
            </a:r>
            <a:endParaRPr sz="1050">
              <a:latin typeface="DejaVu Sans Mono"/>
              <a:cs typeface="DejaVu Sans Mono"/>
            </a:endParaRPr>
          </a:p>
        </p:txBody>
      </p:sp>
      <p:sp>
        <p:nvSpPr>
          <p:cNvPr id="34" name="object 39"/>
          <p:cNvSpPr txBox="1"/>
          <p:nvPr/>
        </p:nvSpPr>
        <p:spPr>
          <a:xfrm>
            <a:off x="7815987" y="4967388"/>
            <a:ext cx="2867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dirty="0">
                <a:latin typeface="DejaVu Sans Mono"/>
                <a:cs typeface="DejaVu Sans Mono"/>
              </a:rPr>
              <a:t>a</a:t>
            </a:r>
            <a:r>
              <a:rPr sz="1800">
                <a:latin typeface="DejaVu Sans Mono"/>
                <a:cs typeface="DejaVu Sans Mono"/>
              </a:rPr>
              <a:t>	</a:t>
            </a:r>
          </a:p>
        </p:txBody>
      </p:sp>
      <p:sp>
        <p:nvSpPr>
          <p:cNvPr id="35" name="object 40"/>
          <p:cNvSpPr txBox="1"/>
          <p:nvPr/>
        </p:nvSpPr>
        <p:spPr>
          <a:xfrm>
            <a:off x="8410346" y="5138838"/>
            <a:ext cx="1054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DejaVu Sans Mono"/>
                <a:cs typeface="DejaVu Sans Mono"/>
              </a:rPr>
              <a:t>3</a:t>
            </a:r>
            <a:endParaRPr sz="1050">
              <a:latin typeface="DejaVu Sans Mono"/>
              <a:cs typeface="DejaVu Sans Mono"/>
            </a:endParaRPr>
          </a:p>
        </p:txBody>
      </p:sp>
      <p:sp>
        <p:nvSpPr>
          <p:cNvPr id="36" name="object 41"/>
          <p:cNvSpPr txBox="1"/>
          <p:nvPr/>
        </p:nvSpPr>
        <p:spPr>
          <a:xfrm>
            <a:off x="7323862" y="5494445"/>
            <a:ext cx="11569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926465" algn="l"/>
              </a:tabLst>
            </a:pPr>
            <a:r>
              <a:rPr sz="1800" spc="-5" dirty="0">
                <a:latin typeface="DejaVu Sans Mono"/>
                <a:cs typeface="DejaVu Sans Mono"/>
              </a:rPr>
              <a:t>b</a:t>
            </a:r>
            <a:r>
              <a:rPr sz="1575" spc="-15" baseline="-31746" dirty="0">
                <a:latin typeface="DejaVu Sans Mono"/>
                <a:cs typeface="DejaVu Sans Mono"/>
              </a:rPr>
              <a:t>1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b</a:t>
            </a:r>
            <a:r>
              <a:rPr sz="1575" spc="-15" baseline="-31746" dirty="0">
                <a:latin typeface="DejaVu Sans Mono"/>
                <a:cs typeface="DejaVu Sans Mono"/>
              </a:rPr>
              <a:t>2</a:t>
            </a:r>
            <a:r>
              <a:rPr sz="1575" baseline="-31746">
                <a:latin typeface="DejaVu Sans Mono"/>
                <a:cs typeface="DejaVu Sans Mono"/>
              </a:rPr>
              <a:t>	</a:t>
            </a:r>
            <a:r>
              <a:rPr lang="en-US" sz="1600" spc="-5">
                <a:latin typeface="DejaVu Sans Mono"/>
                <a:cs typeface="DejaVu Sans Mono"/>
              </a:rPr>
              <a:t>b</a:t>
            </a:r>
            <a:r>
              <a:rPr lang="en-US" sz="1400" spc="-15" baseline="-31746">
                <a:latin typeface="DejaVu Sans Mono"/>
                <a:cs typeface="DejaVu Sans Mono"/>
              </a:rPr>
              <a:t>3</a:t>
            </a:r>
            <a:endParaRPr sz="1575" baseline="-31746">
              <a:latin typeface="DejaVu Sans Mono"/>
              <a:cs typeface="DejaVu Sans Mono"/>
            </a:endParaRPr>
          </a:p>
        </p:txBody>
      </p:sp>
      <p:sp>
        <p:nvSpPr>
          <p:cNvPr id="37" name="object 42"/>
          <p:cNvSpPr/>
          <p:nvPr/>
        </p:nvSpPr>
        <p:spPr>
          <a:xfrm>
            <a:off x="7187337" y="5817018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3"/>
          <p:cNvSpPr txBox="1"/>
          <p:nvPr/>
        </p:nvSpPr>
        <p:spPr>
          <a:xfrm>
            <a:off x="7358787" y="5832259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926465" algn="l"/>
              </a:tabLst>
            </a:pPr>
            <a:r>
              <a:rPr sz="1800" spc="-5" dirty="0">
                <a:latin typeface="DejaVu Sans Mono"/>
                <a:cs typeface="DejaVu Sans Mono"/>
              </a:rPr>
              <a:t>r</a:t>
            </a:r>
            <a:r>
              <a:rPr sz="1575" spc="-15" baseline="-31746" dirty="0">
                <a:latin typeface="DejaVu Sans Mono"/>
                <a:cs typeface="DejaVu Sans Mono"/>
              </a:rPr>
              <a:t>1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r</a:t>
            </a:r>
            <a:r>
              <a:rPr sz="1575" spc="-15" baseline="-31746" dirty="0">
                <a:latin typeface="DejaVu Sans Mono"/>
                <a:cs typeface="DejaVu Sans Mono"/>
              </a:rPr>
              <a:t>2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r</a:t>
            </a:r>
            <a:r>
              <a:rPr sz="1575" spc="-15" baseline="-31746" dirty="0">
                <a:latin typeface="DejaVu Sans Mono"/>
                <a:cs typeface="DejaVu Sans Mono"/>
              </a:rPr>
              <a:t>3</a:t>
            </a:r>
            <a:endParaRPr sz="1575" baseline="-31746">
              <a:latin typeface="DejaVu Sans Mono"/>
              <a:cs typeface="DejaVu Sans Mono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658837" y="2053843"/>
            <a:ext cx="347981" cy="348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58837" y="2340863"/>
            <a:ext cx="699950" cy="16130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329CAE-3C42-4646-B69B-94BAB193038D}"/>
              </a:ext>
            </a:extLst>
          </p:cNvPr>
          <p:cNvSpPr/>
          <p:nvPr/>
        </p:nvSpPr>
        <p:spPr>
          <a:xfrm>
            <a:off x="8176796" y="494634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latin typeface="DejaVu Sans Mono"/>
                <a:cs typeface="DejaVu Sans Mono"/>
              </a:rPr>
              <a:t>a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51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he70647_0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3" y="1066800"/>
            <a:ext cx="545827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058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Instruction Level Parallelism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8750" y="838200"/>
            <a:ext cx="108025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</a:t>
            </a:r>
          </a:p>
          <a:p>
            <a:pPr algn="ctr"/>
            <a:r>
              <a:rPr lang="en-US" dirty="0"/>
              <a:t>Cache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495300"/>
            <a:ext cx="1080250" cy="20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L2</a:t>
            </a:r>
          </a:p>
          <a:p>
            <a:pPr algn="ctr"/>
            <a:r>
              <a:rPr lang="en-US" dirty="0"/>
              <a:t>Cache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1430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579120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1143000"/>
            <a:ext cx="76200" cy="464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3824" y="4040554"/>
            <a:ext cx="820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629400" y="3276600"/>
            <a:ext cx="15240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68646" y="4687277"/>
            <a:ext cx="1211699" cy="683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74552" y="4679462"/>
            <a:ext cx="1288448" cy="683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29400" y="5715000"/>
            <a:ext cx="1690304" cy="683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3" idx="2"/>
            <a:endCxn id="13" idx="0"/>
          </p:cNvCxnSpPr>
          <p:nvPr/>
        </p:nvCxnSpPr>
        <p:spPr>
          <a:xfrm flipH="1">
            <a:off x="6674496" y="4343400"/>
            <a:ext cx="716904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  <a:endCxn id="14" idx="0"/>
          </p:cNvCxnSpPr>
          <p:nvPr/>
        </p:nvCxnSpPr>
        <p:spPr>
          <a:xfrm>
            <a:off x="7391400" y="4343400"/>
            <a:ext cx="727376" cy="33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15" idx="0"/>
          </p:cNvCxnSpPr>
          <p:nvPr/>
        </p:nvCxnSpPr>
        <p:spPr>
          <a:xfrm>
            <a:off x="6674496" y="5371123"/>
            <a:ext cx="800056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flipH="1">
            <a:off x="7474552" y="5363308"/>
            <a:ext cx="644224" cy="3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933969" y="3434862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add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33969" y="378655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ld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8505" y="4095262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8119" y="5016012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55088" y="5054112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55088" y="4752487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23010" y="473734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28176" y="5828323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div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28176" y="6103816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32672" y="5377853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84048" y="392625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ld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15010" y="390085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11238" y="390085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08000" y="392283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79048" y="1899247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div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279048" y="114300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37297" y="2917262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Control Flow Graph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66800" y="28194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8370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he70647_0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3" y="1066800"/>
            <a:ext cx="545827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058"/>
            <a:ext cx="462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Thread Level Parallelism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8750" y="838200"/>
            <a:ext cx="108025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</a:t>
            </a:r>
          </a:p>
          <a:p>
            <a:pPr algn="ctr"/>
            <a:r>
              <a:rPr lang="en-US" dirty="0"/>
              <a:t>Cache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495300"/>
            <a:ext cx="1080250" cy="20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L2</a:t>
            </a:r>
          </a:p>
          <a:p>
            <a:pPr algn="ctr"/>
            <a:r>
              <a:rPr lang="en-US" dirty="0"/>
              <a:t>Cache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1430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579120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1143000"/>
            <a:ext cx="76200" cy="464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3824" y="4040554"/>
            <a:ext cx="820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47243" y="537674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84048" y="392625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ld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22769" y="4964506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75406" y="2822653"/>
            <a:ext cx="527969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08000" y="3922834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79048" y="1899247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div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279048" y="114300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6351455" y="3247532"/>
            <a:ext cx="1075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accent1">
                    <a:lumMod val="75000"/>
                  </a:schemeClr>
                </a:solidFill>
                <a:latin typeface="Liberation Sans"/>
                <a:cs typeface="Liberation Sans"/>
              </a:rPr>
              <a:t>Thread</a:t>
            </a:r>
            <a:r>
              <a:rPr sz="1800" spc="-75" dirty="0">
                <a:solidFill>
                  <a:schemeClr val="accent1">
                    <a:lumMod val="75000"/>
                  </a:schemeClr>
                </a:solidFill>
                <a:latin typeface="Liberation Sans"/>
                <a:cs typeface="Liberation Sans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Liberation Sans"/>
                <a:cs typeface="Liberation Sans"/>
              </a:rPr>
              <a:t>1</a:t>
            </a:r>
          </a:p>
        </p:txBody>
      </p:sp>
      <p:sp>
        <p:nvSpPr>
          <p:cNvPr id="43" name="object 22"/>
          <p:cNvSpPr/>
          <p:nvPr/>
        </p:nvSpPr>
        <p:spPr>
          <a:xfrm>
            <a:off x="6848026" y="3693301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89" y="641350"/>
                </a:lnTo>
              </a:path>
            </a:pathLst>
          </a:custGeom>
          <a:ln w="1778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3"/>
          <p:cNvSpPr/>
          <p:nvPr/>
        </p:nvSpPr>
        <p:spPr>
          <a:xfrm rot="19643983">
            <a:off x="6849295" y="4260992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30" y="0"/>
                </a:moveTo>
                <a:lnTo>
                  <a:pt x="0" y="210820"/>
                </a:lnTo>
                <a:lnTo>
                  <a:pt x="156210" y="64770"/>
                </a:lnTo>
                <a:lnTo>
                  <a:pt x="368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4"/>
          <p:cNvSpPr/>
          <p:nvPr/>
        </p:nvSpPr>
        <p:spPr>
          <a:xfrm>
            <a:off x="7645586" y="3693301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90" y="641350"/>
                </a:lnTo>
              </a:path>
            </a:pathLst>
          </a:custGeom>
          <a:ln w="1778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/>
          <p:cNvSpPr/>
          <p:nvPr/>
        </p:nvSpPr>
        <p:spPr>
          <a:xfrm rot="19891946">
            <a:off x="7646855" y="4260992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29" y="0"/>
                </a:moveTo>
                <a:lnTo>
                  <a:pt x="0" y="210820"/>
                </a:lnTo>
                <a:lnTo>
                  <a:pt x="156209" y="64770"/>
                </a:lnTo>
                <a:lnTo>
                  <a:pt x="3682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8"/>
          <p:cNvSpPr/>
          <p:nvPr/>
        </p:nvSpPr>
        <p:spPr>
          <a:xfrm>
            <a:off x="8102786" y="421136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1"/>
          <p:cNvSpPr/>
          <p:nvPr/>
        </p:nvSpPr>
        <p:spPr>
          <a:xfrm>
            <a:off x="8102786" y="421136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2"/>
          <p:cNvSpPr txBox="1"/>
          <p:nvPr/>
        </p:nvSpPr>
        <p:spPr>
          <a:xfrm>
            <a:off x="7520490" y="3247532"/>
            <a:ext cx="1125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accent6">
                    <a:lumMod val="75000"/>
                  </a:schemeClr>
                </a:solidFill>
                <a:latin typeface="Liberation Sans"/>
                <a:cs typeface="Liberation Sans"/>
              </a:rPr>
              <a:t>Thread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Liberation Sans"/>
                <a:cs typeface="Liberation Sans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Liberation Sans"/>
                <a:cs typeface="Liberation Sans"/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65133" y="2826619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99796" y="4137802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ld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25042" y="3899676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01090" y="3912468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22795" y="4151434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79659" y="3899676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div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422769" y="5861538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6236" y="5375701"/>
            <a:ext cx="283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Simultaneous </a:t>
            </a:r>
          </a:p>
          <a:p>
            <a:r>
              <a:rPr lang="en-US" dirty="0"/>
              <a:t>Threads = 2-4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66800" y="2819400"/>
            <a:ext cx="990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 File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66800" y="2523895"/>
            <a:ext cx="9906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314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multiple threads?</a:t>
            </a:r>
            <a:endParaRPr lang="en-US" dirty="0"/>
          </a:p>
        </p:txBody>
      </p:sp>
      <p:sp>
        <p:nvSpPr>
          <p:cNvPr id="4" name="object 13"/>
          <p:cNvSpPr txBox="1"/>
          <p:nvPr/>
        </p:nvSpPr>
        <p:spPr>
          <a:xfrm>
            <a:off x="3276600" y="2133600"/>
            <a:ext cx="1075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accent1">
                    <a:lumMod val="75000"/>
                  </a:schemeClr>
                </a:solidFill>
                <a:latin typeface="Liberation Sans"/>
                <a:cs typeface="Liberation Sans"/>
              </a:rPr>
              <a:t>Thread</a:t>
            </a:r>
            <a:r>
              <a:rPr sz="1800" spc="-75" dirty="0">
                <a:solidFill>
                  <a:schemeClr val="accent1">
                    <a:lumMod val="75000"/>
                  </a:schemeClr>
                </a:solidFill>
                <a:latin typeface="Liberation Sans"/>
                <a:cs typeface="Liberation Sans"/>
              </a:rPr>
              <a:t> 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Liberation Sans"/>
                <a:cs typeface="Liberation Sans"/>
              </a:rPr>
              <a:t>1</a:t>
            </a:r>
          </a:p>
        </p:txBody>
      </p:sp>
      <p:sp>
        <p:nvSpPr>
          <p:cNvPr id="5" name="object 22"/>
          <p:cNvSpPr/>
          <p:nvPr/>
        </p:nvSpPr>
        <p:spPr>
          <a:xfrm>
            <a:off x="3773171" y="2579369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89" y="641350"/>
                </a:lnTo>
              </a:path>
            </a:pathLst>
          </a:custGeom>
          <a:ln w="1778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3"/>
          <p:cNvSpPr/>
          <p:nvPr/>
        </p:nvSpPr>
        <p:spPr>
          <a:xfrm rot="19643983">
            <a:off x="3774440" y="3147060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30" y="0"/>
                </a:moveTo>
                <a:lnTo>
                  <a:pt x="0" y="210820"/>
                </a:lnTo>
                <a:lnTo>
                  <a:pt x="156210" y="64770"/>
                </a:lnTo>
                <a:lnTo>
                  <a:pt x="368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4682491" y="3497654"/>
            <a:ext cx="198280" cy="960046"/>
            <a:chOff x="4682491" y="3497654"/>
            <a:chExt cx="157479" cy="778511"/>
          </a:xfrm>
        </p:grpSpPr>
        <p:sp>
          <p:nvSpPr>
            <p:cNvPr id="7" name="object 24"/>
            <p:cNvSpPr/>
            <p:nvPr/>
          </p:nvSpPr>
          <p:spPr>
            <a:xfrm>
              <a:off x="4682491" y="3497654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b="0"/>
            </a:p>
          </p:txBody>
        </p:sp>
        <p:sp>
          <p:nvSpPr>
            <p:cNvPr id="8" name="object 25"/>
            <p:cNvSpPr/>
            <p:nvPr/>
          </p:nvSpPr>
          <p:spPr>
            <a:xfrm rot="19891946">
              <a:off x="4683760" y="4065345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b="0"/>
            </a:p>
          </p:txBody>
        </p:sp>
      </p:grpSp>
      <p:sp>
        <p:nvSpPr>
          <p:cNvPr id="11" name="object 32"/>
          <p:cNvSpPr txBox="1"/>
          <p:nvPr/>
        </p:nvSpPr>
        <p:spPr>
          <a:xfrm>
            <a:off x="4445635" y="2133600"/>
            <a:ext cx="1125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accent6">
                    <a:lumMod val="75000"/>
                  </a:schemeClr>
                </a:solidFill>
                <a:latin typeface="Liberation Sans"/>
                <a:cs typeface="Liberation Sans"/>
              </a:rPr>
              <a:t>Thread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Liberation Sans"/>
                <a:cs typeface="Liberation Sans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Liberation Sans"/>
                <a:cs typeface="Liberation Sans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39211" y="3497654"/>
            <a:ext cx="0" cy="960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8428" y="311483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ld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271" y="3645389"/>
            <a:ext cx="76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Cache Miss!</a:t>
            </a:r>
          </a:p>
        </p:txBody>
      </p:sp>
      <p:sp>
        <p:nvSpPr>
          <p:cNvPr id="17" name="object 22"/>
          <p:cNvSpPr/>
          <p:nvPr/>
        </p:nvSpPr>
        <p:spPr>
          <a:xfrm>
            <a:off x="3770593" y="4546526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89" y="641350"/>
                </a:lnTo>
              </a:path>
            </a:pathLst>
          </a:custGeom>
          <a:ln w="1778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/>
          <p:cNvSpPr/>
          <p:nvPr/>
        </p:nvSpPr>
        <p:spPr>
          <a:xfrm rot="19643983">
            <a:off x="3771862" y="5114217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30" y="0"/>
                </a:moveTo>
                <a:lnTo>
                  <a:pt x="0" y="210820"/>
                </a:lnTo>
                <a:lnTo>
                  <a:pt x="156210" y="64770"/>
                </a:lnTo>
                <a:lnTo>
                  <a:pt x="368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5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he70647_0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3" y="1066800"/>
            <a:ext cx="545827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058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 Level Parallelism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8750" y="838200"/>
            <a:ext cx="108025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</a:t>
            </a:r>
          </a:p>
          <a:p>
            <a:pPr algn="ctr"/>
            <a:r>
              <a:rPr lang="en-US" dirty="0"/>
              <a:t>Cache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495300"/>
            <a:ext cx="1080250" cy="20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L2</a:t>
            </a:r>
          </a:p>
          <a:p>
            <a:pPr algn="ctr"/>
            <a:r>
              <a:rPr lang="en-US" dirty="0"/>
              <a:t>Cache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1430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579120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1143000"/>
            <a:ext cx="76200" cy="464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3824" y="4040554"/>
            <a:ext cx="820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47243" y="537674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422769" y="4964506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19748" y="2839823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08000" y="4283178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79048" y="1899247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div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279048" y="114300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5133" y="2826619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25042" y="3899676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01090" y="3912468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79659" y="3899676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div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422769" y="5861538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object 21"/>
          <p:cNvSpPr/>
          <p:nvPr/>
        </p:nvSpPr>
        <p:spPr>
          <a:xfrm>
            <a:off x="6065520" y="4571998"/>
            <a:ext cx="3048000" cy="304801"/>
          </a:xfrm>
          <a:custGeom>
            <a:avLst/>
            <a:gdLst/>
            <a:ahLst/>
            <a:cxnLst/>
            <a:rect l="l" t="t" r="r" b="b"/>
            <a:pathLst>
              <a:path w="3657600" h="228600">
                <a:moveTo>
                  <a:pt x="3657600" y="0"/>
                </a:moveTo>
                <a:lnTo>
                  <a:pt x="0" y="0"/>
                </a:lnTo>
                <a:lnTo>
                  <a:pt x="0" y="228600"/>
                </a:lnTo>
                <a:lnTo>
                  <a:pt x="3657600" y="228600"/>
                </a:lnTo>
                <a:lnTo>
                  <a:pt x="36576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6065520" y="4571998"/>
            <a:ext cx="3048000" cy="304801"/>
          </a:xfrm>
          <a:custGeom>
            <a:avLst/>
            <a:gdLst/>
            <a:ahLst/>
            <a:cxnLst/>
            <a:rect l="l" t="t" r="r" b="b"/>
            <a:pathLst>
              <a:path w="3657600" h="228600">
                <a:moveTo>
                  <a:pt x="1828800" y="228600"/>
                </a:moveTo>
                <a:lnTo>
                  <a:pt x="0" y="228600"/>
                </a:lnTo>
                <a:lnTo>
                  <a:pt x="0" y="0"/>
                </a:lnTo>
                <a:lnTo>
                  <a:pt x="3657600" y="0"/>
                </a:lnTo>
                <a:lnTo>
                  <a:pt x="3657600" y="228600"/>
                </a:lnTo>
                <a:lnTo>
                  <a:pt x="1828800" y="228600"/>
                </a:lnTo>
                <a:close/>
              </a:path>
            </a:pathLst>
          </a:custGeom>
          <a:solidFill>
            <a:schemeClr val="bg2"/>
          </a:solidFill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3"/>
          <p:cNvSpPr txBox="1"/>
          <p:nvPr/>
        </p:nvSpPr>
        <p:spPr>
          <a:xfrm>
            <a:off x="6073008" y="4644844"/>
            <a:ext cx="747183" cy="21800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660"/>
              </a:lnSpc>
            </a:pPr>
            <a:r>
              <a:rPr sz="1800" dirty="0" err="1">
                <a:latin typeface="Liberation Sans"/>
                <a:cs typeface="Liberation Sans"/>
              </a:rPr>
              <a:t>mul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38" name="object 37"/>
          <p:cNvSpPr/>
          <p:nvPr/>
        </p:nvSpPr>
        <p:spPr>
          <a:xfrm>
            <a:off x="7589520" y="4571998"/>
            <a:ext cx="0" cy="304801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6827520" y="4571998"/>
            <a:ext cx="0" cy="304801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8351520" y="4571998"/>
            <a:ext cx="0" cy="304801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3"/>
          <p:cNvSpPr txBox="1"/>
          <p:nvPr/>
        </p:nvSpPr>
        <p:spPr>
          <a:xfrm>
            <a:off x="6848555" y="4648199"/>
            <a:ext cx="701463" cy="21800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660"/>
              </a:lnSpc>
            </a:pPr>
            <a:r>
              <a:rPr sz="1800" dirty="0" err="1">
                <a:latin typeface="Liberation Sans"/>
                <a:cs typeface="Liberation Sans"/>
              </a:rPr>
              <a:t>mul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7642437" y="4641850"/>
            <a:ext cx="701463" cy="21800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660"/>
              </a:lnSpc>
            </a:pPr>
            <a:r>
              <a:rPr sz="1800" dirty="0" err="1">
                <a:latin typeface="Liberation Sans"/>
                <a:cs typeface="Liberation Sans"/>
              </a:rPr>
              <a:t>mul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45" name="object 23"/>
          <p:cNvSpPr txBox="1"/>
          <p:nvPr/>
        </p:nvSpPr>
        <p:spPr>
          <a:xfrm>
            <a:off x="8365279" y="4641850"/>
            <a:ext cx="701463" cy="21800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660"/>
              </a:lnSpc>
            </a:pPr>
            <a:r>
              <a:rPr sz="1800" dirty="0" err="1">
                <a:latin typeface="Liberation Sans"/>
                <a:cs typeface="Liberation Sans"/>
              </a:rPr>
              <a:t>mul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105" y="4040554"/>
            <a:ext cx="315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Instruction (</a:t>
            </a:r>
            <a:r>
              <a:rPr lang="en-US" dirty="0" err="1"/>
              <a:t>vmul</a:t>
            </a:r>
            <a:r>
              <a:rPr lang="en-US" dirty="0"/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87002" y="3912675"/>
            <a:ext cx="944880" cy="304801"/>
            <a:chOff x="2487002" y="3912675"/>
            <a:chExt cx="944880" cy="304801"/>
          </a:xfrm>
        </p:grpSpPr>
        <p:grpSp>
          <p:nvGrpSpPr>
            <p:cNvPr id="76" name="Group 75"/>
            <p:cNvGrpSpPr/>
            <p:nvPr/>
          </p:nvGrpSpPr>
          <p:grpSpPr>
            <a:xfrm>
              <a:off x="2487002" y="3912675"/>
              <a:ext cx="944880" cy="304801"/>
              <a:chOff x="6065520" y="5448298"/>
              <a:chExt cx="3048000" cy="30480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7" name="object 21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36576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3657600" y="228600"/>
                    </a:lnTo>
                    <a:lnTo>
                      <a:pt x="3657600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22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1828800" y="228600"/>
                    </a:moveTo>
                    <a:lnTo>
                      <a:pt x="0" y="2286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28600"/>
                    </a:lnTo>
                    <a:lnTo>
                      <a:pt x="1828800" y="228600"/>
                    </a:lnTo>
                    <a:close/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37"/>
              <p:cNvSpPr/>
              <p:nvPr/>
            </p:nvSpPr>
            <p:spPr>
              <a:xfrm>
                <a:off x="7589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38"/>
              <p:cNvSpPr/>
              <p:nvPr/>
            </p:nvSpPr>
            <p:spPr>
              <a:xfrm>
                <a:off x="6827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39"/>
              <p:cNvSpPr/>
              <p:nvPr/>
            </p:nvSpPr>
            <p:spPr>
              <a:xfrm>
                <a:off x="8351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2" name="object 23"/>
            <p:cNvSpPr txBox="1"/>
            <p:nvPr/>
          </p:nvSpPr>
          <p:spPr>
            <a:xfrm>
              <a:off x="2608710" y="3960718"/>
              <a:ext cx="701463" cy="218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>
                <a:lnSpc>
                  <a:spcPts val="1660"/>
                </a:lnSpc>
              </a:pPr>
              <a:r>
                <a:rPr lang="en-US" sz="1800" dirty="0" err="1">
                  <a:latin typeface="Liberation Sans"/>
                  <a:cs typeface="Liberation Sans"/>
                </a:rPr>
                <a:t>v</a:t>
              </a:r>
              <a:r>
                <a:rPr sz="1800" dirty="0" err="1">
                  <a:latin typeface="Liberation Sans"/>
                  <a:cs typeface="Liberation Sans"/>
                </a:rPr>
                <a:t>mul</a:t>
              </a:r>
              <a:endParaRPr sz="1800" dirty="0">
                <a:latin typeface="Liberation Sans"/>
                <a:cs typeface="Liberation San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504163" y="4248709"/>
            <a:ext cx="944880" cy="304801"/>
            <a:chOff x="2487002" y="3912675"/>
            <a:chExt cx="944880" cy="30480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84" name="Group 83"/>
            <p:cNvGrpSpPr/>
            <p:nvPr/>
          </p:nvGrpSpPr>
          <p:grpSpPr>
            <a:xfrm>
              <a:off x="2487002" y="3912675"/>
              <a:ext cx="944880" cy="304801"/>
              <a:chOff x="6065520" y="5448298"/>
              <a:chExt cx="3048000" cy="304801"/>
            </a:xfrm>
            <a:grpFill/>
          </p:grpSpPr>
          <p:sp>
            <p:nvSpPr>
              <p:cNvPr id="86" name="object 21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36576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3657600" y="228600"/>
                    </a:lnTo>
                    <a:lnTo>
                      <a:pt x="3657600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22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1828800" y="228600"/>
                    </a:moveTo>
                    <a:lnTo>
                      <a:pt x="0" y="2286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28600"/>
                    </a:lnTo>
                    <a:lnTo>
                      <a:pt x="1828800" y="228600"/>
                    </a:lnTo>
                    <a:close/>
                  </a:path>
                </a:pathLst>
              </a:custGeom>
              <a:grpFill/>
              <a:ln w="1797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37"/>
              <p:cNvSpPr/>
              <p:nvPr/>
            </p:nvSpPr>
            <p:spPr>
              <a:xfrm>
                <a:off x="7589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38"/>
              <p:cNvSpPr/>
              <p:nvPr/>
            </p:nvSpPr>
            <p:spPr>
              <a:xfrm>
                <a:off x="6827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39"/>
              <p:cNvSpPr/>
              <p:nvPr/>
            </p:nvSpPr>
            <p:spPr>
              <a:xfrm>
                <a:off x="8351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23"/>
            <p:cNvSpPr txBox="1"/>
            <p:nvPr/>
          </p:nvSpPr>
          <p:spPr>
            <a:xfrm>
              <a:off x="2608710" y="3960718"/>
              <a:ext cx="701463" cy="21800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>
                <a:lnSpc>
                  <a:spcPts val="1660"/>
                </a:lnSpc>
              </a:pPr>
              <a:r>
                <a:rPr lang="en-US" sz="1800" dirty="0" err="1">
                  <a:latin typeface="Liberation Sans"/>
                  <a:cs typeface="Liberation Sans"/>
                </a:rPr>
                <a:t>v</a:t>
              </a:r>
              <a:r>
                <a:rPr sz="1800" dirty="0" err="1">
                  <a:latin typeface="Liberation Sans"/>
                  <a:cs typeface="Liberation Sans"/>
                </a:rPr>
                <a:t>mul</a:t>
              </a:r>
              <a:endParaRPr sz="1800" dirty="0">
                <a:latin typeface="Liberation Sans"/>
                <a:cs typeface="Liberation San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185104" y="3912675"/>
            <a:ext cx="944880" cy="304801"/>
            <a:chOff x="2487002" y="3912675"/>
            <a:chExt cx="944880" cy="304801"/>
          </a:xfrm>
        </p:grpSpPr>
        <p:grpSp>
          <p:nvGrpSpPr>
            <p:cNvPr id="92" name="Group 91"/>
            <p:cNvGrpSpPr/>
            <p:nvPr/>
          </p:nvGrpSpPr>
          <p:grpSpPr>
            <a:xfrm>
              <a:off x="2487002" y="3912675"/>
              <a:ext cx="944880" cy="304801"/>
              <a:chOff x="6065520" y="5448298"/>
              <a:chExt cx="3048000" cy="30480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94" name="object 21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36576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3657600" y="228600"/>
                    </a:lnTo>
                    <a:lnTo>
                      <a:pt x="3657600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22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1828800" y="228600"/>
                    </a:moveTo>
                    <a:lnTo>
                      <a:pt x="0" y="2286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28600"/>
                    </a:lnTo>
                    <a:lnTo>
                      <a:pt x="1828800" y="228600"/>
                    </a:lnTo>
                    <a:close/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37"/>
              <p:cNvSpPr/>
              <p:nvPr/>
            </p:nvSpPr>
            <p:spPr>
              <a:xfrm>
                <a:off x="7589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38"/>
              <p:cNvSpPr/>
              <p:nvPr/>
            </p:nvSpPr>
            <p:spPr>
              <a:xfrm>
                <a:off x="6827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39"/>
              <p:cNvSpPr/>
              <p:nvPr/>
            </p:nvSpPr>
            <p:spPr>
              <a:xfrm>
                <a:off x="8351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" name="object 23"/>
            <p:cNvSpPr txBox="1"/>
            <p:nvPr/>
          </p:nvSpPr>
          <p:spPr>
            <a:xfrm>
              <a:off x="2608710" y="3960718"/>
              <a:ext cx="701463" cy="218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>
                <a:lnSpc>
                  <a:spcPts val="1660"/>
                </a:lnSpc>
              </a:pPr>
              <a:r>
                <a:rPr lang="en-US" sz="1800" dirty="0" err="1">
                  <a:latin typeface="Liberation Sans"/>
                  <a:cs typeface="Liberation Sans"/>
                </a:rPr>
                <a:t>vld</a:t>
              </a:r>
              <a:endParaRPr sz="1800" dirty="0">
                <a:latin typeface="Liberation Sans"/>
                <a:cs typeface="Liberation San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202265" y="4248709"/>
            <a:ext cx="944880" cy="304801"/>
            <a:chOff x="2487002" y="3912675"/>
            <a:chExt cx="944880" cy="30480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0" name="Group 99"/>
            <p:cNvGrpSpPr/>
            <p:nvPr/>
          </p:nvGrpSpPr>
          <p:grpSpPr>
            <a:xfrm>
              <a:off x="2487002" y="3912675"/>
              <a:ext cx="944880" cy="304801"/>
              <a:chOff x="6065520" y="5448298"/>
              <a:chExt cx="3048000" cy="304801"/>
            </a:xfrm>
            <a:grpFill/>
          </p:grpSpPr>
          <p:sp>
            <p:nvSpPr>
              <p:cNvPr id="102" name="object 21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36576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3657600" y="228600"/>
                    </a:lnTo>
                    <a:lnTo>
                      <a:pt x="3657600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22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1828800" y="228600"/>
                    </a:moveTo>
                    <a:lnTo>
                      <a:pt x="0" y="2286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28600"/>
                    </a:lnTo>
                    <a:lnTo>
                      <a:pt x="1828800" y="228600"/>
                    </a:lnTo>
                    <a:close/>
                  </a:path>
                </a:pathLst>
              </a:custGeom>
              <a:grpFill/>
              <a:ln w="1797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37"/>
              <p:cNvSpPr/>
              <p:nvPr/>
            </p:nvSpPr>
            <p:spPr>
              <a:xfrm>
                <a:off x="7589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38"/>
              <p:cNvSpPr/>
              <p:nvPr/>
            </p:nvSpPr>
            <p:spPr>
              <a:xfrm>
                <a:off x="6827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39"/>
              <p:cNvSpPr/>
              <p:nvPr/>
            </p:nvSpPr>
            <p:spPr>
              <a:xfrm>
                <a:off x="8351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1" name="object 23"/>
            <p:cNvSpPr txBox="1"/>
            <p:nvPr/>
          </p:nvSpPr>
          <p:spPr>
            <a:xfrm>
              <a:off x="2608710" y="3960718"/>
              <a:ext cx="701463" cy="21800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>
                <a:lnSpc>
                  <a:spcPts val="1660"/>
                </a:lnSpc>
              </a:pPr>
              <a:r>
                <a:rPr lang="en-US" sz="1800" dirty="0" err="1">
                  <a:latin typeface="Liberation Sans"/>
                  <a:cs typeface="Liberation Sans"/>
                </a:rPr>
                <a:t>vld</a:t>
              </a:r>
              <a:endParaRPr sz="1800" dirty="0">
                <a:latin typeface="Liberation Sans"/>
                <a:cs typeface="Liberation San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7200" y="2426374"/>
            <a:ext cx="1330894" cy="304801"/>
            <a:chOff x="2487002" y="3912675"/>
            <a:chExt cx="944880" cy="304801"/>
          </a:xfrm>
        </p:grpSpPr>
        <p:grpSp>
          <p:nvGrpSpPr>
            <p:cNvPr id="108" name="Group 107"/>
            <p:cNvGrpSpPr/>
            <p:nvPr/>
          </p:nvGrpSpPr>
          <p:grpSpPr>
            <a:xfrm>
              <a:off x="2487002" y="3912675"/>
              <a:ext cx="944880" cy="304801"/>
              <a:chOff x="6065520" y="5448298"/>
              <a:chExt cx="3048000" cy="30480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0" name="object 21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36576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3657600" y="228600"/>
                    </a:lnTo>
                    <a:lnTo>
                      <a:pt x="3657600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22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1828800" y="228600"/>
                    </a:moveTo>
                    <a:lnTo>
                      <a:pt x="0" y="2286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28600"/>
                    </a:lnTo>
                    <a:lnTo>
                      <a:pt x="1828800" y="228600"/>
                    </a:lnTo>
                    <a:close/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37"/>
              <p:cNvSpPr/>
              <p:nvPr/>
            </p:nvSpPr>
            <p:spPr>
              <a:xfrm>
                <a:off x="7589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38"/>
              <p:cNvSpPr/>
              <p:nvPr/>
            </p:nvSpPr>
            <p:spPr>
              <a:xfrm>
                <a:off x="6827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39"/>
              <p:cNvSpPr/>
              <p:nvPr/>
            </p:nvSpPr>
            <p:spPr>
              <a:xfrm>
                <a:off x="8351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9" name="object 23"/>
            <p:cNvSpPr txBox="1"/>
            <p:nvPr/>
          </p:nvSpPr>
          <p:spPr>
            <a:xfrm>
              <a:off x="2608710" y="3960718"/>
              <a:ext cx="701463" cy="218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>
                <a:lnSpc>
                  <a:spcPts val="1660"/>
                </a:lnSpc>
              </a:pPr>
              <a:r>
                <a:rPr lang="en-US" sz="1800" dirty="0" err="1">
                  <a:latin typeface="Liberation Sans"/>
                  <a:cs typeface="Liberation Sans"/>
                </a:rPr>
                <a:t>vec-reg</a:t>
              </a:r>
              <a:endParaRPr sz="1800" dirty="0">
                <a:latin typeface="Liberation Sans"/>
                <a:cs typeface="Liberation San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74361" y="2762408"/>
            <a:ext cx="1330894" cy="304801"/>
            <a:chOff x="2487002" y="3912675"/>
            <a:chExt cx="944880" cy="30480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16" name="Group 115"/>
            <p:cNvGrpSpPr/>
            <p:nvPr/>
          </p:nvGrpSpPr>
          <p:grpSpPr>
            <a:xfrm>
              <a:off x="2487002" y="3912675"/>
              <a:ext cx="944880" cy="304801"/>
              <a:chOff x="6065520" y="5448298"/>
              <a:chExt cx="3048000" cy="304801"/>
            </a:xfrm>
            <a:grpFill/>
          </p:grpSpPr>
          <p:sp>
            <p:nvSpPr>
              <p:cNvPr id="118" name="object 21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36576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3657600" y="228600"/>
                    </a:lnTo>
                    <a:lnTo>
                      <a:pt x="3657600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22"/>
              <p:cNvSpPr/>
              <p:nvPr/>
            </p:nvSpPr>
            <p:spPr>
              <a:xfrm>
                <a:off x="6065520" y="5448298"/>
                <a:ext cx="304800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w="3657600" h="228600">
                    <a:moveTo>
                      <a:pt x="1828800" y="228600"/>
                    </a:moveTo>
                    <a:lnTo>
                      <a:pt x="0" y="228600"/>
                    </a:lnTo>
                    <a:lnTo>
                      <a:pt x="0" y="0"/>
                    </a:lnTo>
                    <a:lnTo>
                      <a:pt x="3657600" y="0"/>
                    </a:lnTo>
                    <a:lnTo>
                      <a:pt x="3657600" y="228600"/>
                    </a:lnTo>
                    <a:lnTo>
                      <a:pt x="1828800" y="228600"/>
                    </a:lnTo>
                    <a:close/>
                  </a:path>
                </a:pathLst>
              </a:custGeom>
              <a:grpFill/>
              <a:ln w="1797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37"/>
              <p:cNvSpPr/>
              <p:nvPr/>
            </p:nvSpPr>
            <p:spPr>
              <a:xfrm>
                <a:off x="7589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38"/>
              <p:cNvSpPr/>
              <p:nvPr/>
            </p:nvSpPr>
            <p:spPr>
              <a:xfrm>
                <a:off x="6827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39"/>
              <p:cNvSpPr/>
              <p:nvPr/>
            </p:nvSpPr>
            <p:spPr>
              <a:xfrm>
                <a:off x="8351520" y="5448298"/>
                <a:ext cx="0" cy="304801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grpFill/>
              <a:ln w="1797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7" name="object 23"/>
            <p:cNvSpPr txBox="1"/>
            <p:nvPr/>
          </p:nvSpPr>
          <p:spPr>
            <a:xfrm>
              <a:off x="2608710" y="3960718"/>
              <a:ext cx="701463" cy="21800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>
                <a:lnSpc>
                  <a:spcPts val="1660"/>
                </a:lnSpc>
              </a:pPr>
              <a:r>
                <a:rPr lang="en-US" sz="1800" dirty="0" err="1">
                  <a:latin typeface="Liberation Sans"/>
                  <a:cs typeface="Liberation Sans"/>
                </a:rPr>
                <a:t>vec-reg</a:t>
              </a:r>
              <a:endParaRPr sz="1800" dirty="0">
                <a:latin typeface="Liberation Sans"/>
                <a:cs typeface="Liberatio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kind to specialize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5297082" cy="4486274"/>
          </a:xfrm>
        </p:spPr>
        <p:txBody>
          <a:bodyPr/>
          <a:lstStyle/>
          <a:p>
            <a:r>
              <a:rPr lang="en-US" dirty="0"/>
              <a:t>Instruction Level Parallelism</a:t>
            </a: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Pro: Each thread go faster for free!</a:t>
            </a: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Con: Power/Area overhead is so high!</a:t>
            </a:r>
            <a:endParaRPr lang="en-US" dirty="0">
              <a:latin typeface="Liberation Sans"/>
              <a:cs typeface="Liberation Sans"/>
            </a:endParaRPr>
          </a:p>
          <a:p>
            <a:pPr lvl="1"/>
            <a:endParaRPr lang="en-US" dirty="0">
              <a:latin typeface="Liberation Sans"/>
              <a:cs typeface="Liberation Sans"/>
            </a:endParaRPr>
          </a:p>
          <a:p>
            <a:pPr lvl="1"/>
            <a:endParaRPr lang="en-US" dirty="0">
              <a:latin typeface="Liberation Sans"/>
              <a:cs typeface="Liberation Sans"/>
            </a:endParaRPr>
          </a:p>
          <a:p>
            <a:r>
              <a:rPr lang="en-US" sz="2000" spc="-5" dirty="0">
                <a:latin typeface="Liberation Sans"/>
                <a:cs typeface="Liberation Sans"/>
              </a:rPr>
              <a:t>TLP: Thread-Level</a:t>
            </a:r>
            <a:r>
              <a:rPr lang="en-US" sz="2000" spc="-25" dirty="0">
                <a:latin typeface="Liberation Sans"/>
                <a:cs typeface="Liberation Sans"/>
              </a:rPr>
              <a:t> </a:t>
            </a:r>
            <a:r>
              <a:rPr lang="en-US" sz="2000" spc="-10" dirty="0">
                <a:latin typeface="Liberation Sans"/>
                <a:cs typeface="Liberation Sans"/>
              </a:rPr>
              <a:t>Parallelism</a:t>
            </a:r>
            <a:endParaRPr lang="en-US" sz="2000" dirty="0">
              <a:latin typeface="Liberation Sans"/>
              <a:cs typeface="Liberation Sans"/>
            </a:endParaRP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Pro: Hide memory latency for non-locality</a:t>
            </a:r>
          </a:p>
          <a:p>
            <a:pPr lvl="1"/>
            <a:r>
              <a:rPr lang="en-US" spc="-5" dirty="0">
                <a:latin typeface="Liberation Sans"/>
                <a:cs typeface="Liberation Sans"/>
              </a:rPr>
              <a:t>Con: Programmer/Compiler has to find threads.  : (</a:t>
            </a:r>
            <a:endParaRPr lang="en-US" dirty="0">
              <a:latin typeface="Liberation Sans"/>
              <a:cs typeface="Liberation Sans"/>
            </a:endParaRPr>
          </a:p>
          <a:p>
            <a:pPr marL="342900" lvl="1" indent="0">
              <a:buNone/>
            </a:pPr>
            <a:endParaRPr lang="en-US" dirty="0">
              <a:latin typeface="Liberation Sans"/>
              <a:cs typeface="Liberation Sans"/>
            </a:endParaRPr>
          </a:p>
          <a:p>
            <a:r>
              <a:rPr lang="en-US" sz="2000" spc="-5" dirty="0">
                <a:latin typeface="Liberation Sans"/>
                <a:cs typeface="Liberation Sans"/>
              </a:rPr>
              <a:t>DLP: Data-Level</a:t>
            </a:r>
            <a:r>
              <a:rPr lang="en-US" sz="2000" spc="-20" dirty="0">
                <a:latin typeface="Liberation Sans"/>
                <a:cs typeface="Liberation Sans"/>
              </a:rPr>
              <a:t> </a:t>
            </a:r>
            <a:r>
              <a:rPr lang="en-US" sz="2000" spc="-5" dirty="0">
                <a:latin typeface="Liberation Sans"/>
                <a:cs typeface="Liberation Sans"/>
              </a:rPr>
              <a:t>Parallelism</a:t>
            </a:r>
            <a:endParaRPr lang="en-US" sz="2000" dirty="0">
              <a:latin typeface="Liberation Sans"/>
              <a:cs typeface="Liberation Sans"/>
            </a:endParaRPr>
          </a:p>
          <a:p>
            <a:pPr lvl="1"/>
            <a:r>
              <a:rPr lang="en-US" dirty="0">
                <a:latin typeface="Liberation Sans"/>
                <a:cs typeface="Liberation Sans"/>
              </a:rPr>
              <a:t>Pro: Cheapest form of parallelism!!!</a:t>
            </a:r>
          </a:p>
          <a:p>
            <a:pPr lvl="1"/>
            <a:r>
              <a:rPr lang="en-US" dirty="0">
                <a:latin typeface="Liberation Sans"/>
                <a:cs typeface="Liberation Sans"/>
              </a:rPr>
              <a:t>Con: Programmer/Compiler has to find vectors…</a:t>
            </a:r>
          </a:p>
          <a:p>
            <a:endParaRPr lang="en-US" dirty="0">
              <a:latin typeface="Liberation Sans"/>
              <a:cs typeface="Liberation Sans"/>
            </a:endParaRPr>
          </a:p>
          <a:p>
            <a:pPr marL="342900" lvl="1" indent="0">
              <a:buNone/>
            </a:pPr>
            <a:endParaRPr lang="en-US" dirty="0">
              <a:latin typeface="Liberation Sans"/>
              <a:cs typeface="Liberation Sans"/>
            </a:endParaRPr>
          </a:p>
          <a:p>
            <a:pPr marL="342900" lvl="1" indent="0">
              <a:buNone/>
            </a:pPr>
            <a:endParaRPr lang="en-US" dirty="0">
              <a:latin typeface="Liberation Sans"/>
              <a:cs typeface="Liberation Sans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6004788" y="1796033"/>
            <a:ext cx="2083435" cy="8880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DejaVu Sans Mono"/>
                <a:cs typeface="DejaVu Sans Mono"/>
              </a:rPr>
              <a:t>add </a:t>
            </a:r>
            <a:r>
              <a:rPr sz="1800" spc="-5" dirty="0">
                <a:solidFill>
                  <a:srgbClr val="FF0000"/>
                </a:solidFill>
                <a:latin typeface="DejaVu Sans Mono"/>
                <a:cs typeface="DejaVu Sans Mono"/>
              </a:rPr>
              <a:t>r3 </a:t>
            </a:r>
            <a:r>
              <a:rPr sz="1800" dirty="0">
                <a:latin typeface="DejaVu Sans Mono"/>
                <a:cs typeface="DejaVu Sans Mono"/>
              </a:rPr>
              <a:t>← </a:t>
            </a:r>
            <a:r>
              <a:rPr sz="1800" spc="-5" dirty="0">
                <a:latin typeface="DejaVu Sans Mono"/>
                <a:cs typeface="DejaVu Sans Mono"/>
              </a:rPr>
              <a:t>r1,</a:t>
            </a:r>
            <a:r>
              <a:rPr sz="1800" spc="-110" dirty="0">
                <a:latin typeface="DejaVu Sans Mono"/>
                <a:cs typeface="DejaVu Sans Mono"/>
              </a:rPr>
              <a:t> </a:t>
            </a:r>
            <a:r>
              <a:rPr sz="1800" spc="-5" dirty="0">
                <a:latin typeface="DejaVu Sans Mono"/>
                <a:cs typeface="DejaVu Sans Mono"/>
              </a:rPr>
              <a:t>r2  </a:t>
            </a:r>
            <a:endParaRPr lang="en-US" sz="1800" spc="-5" dirty="0">
              <a:latin typeface="DejaVu Sans Mono"/>
              <a:cs typeface="DejaVu Sans Mono"/>
            </a:endParaRPr>
          </a:p>
          <a:p>
            <a:pPr marL="12700" marR="5080" algn="just">
              <a:lnSpc>
                <a:spcPts val="2090"/>
              </a:lnSpc>
              <a:spcBef>
                <a:spcPts val="225"/>
              </a:spcBef>
            </a:pPr>
            <a:r>
              <a:rPr sz="1800" spc="-5" dirty="0" err="1">
                <a:latin typeface="DejaVu Sans Mono"/>
                <a:cs typeface="DejaVu Sans Mono"/>
              </a:rPr>
              <a:t>mul</a:t>
            </a:r>
            <a:r>
              <a:rPr sz="1800" spc="-5" dirty="0">
                <a:latin typeface="DejaVu Sans Mono"/>
                <a:cs typeface="DejaVu Sans Mono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DejaVu Sans Mono"/>
                <a:cs typeface="DejaVu Sans Mono"/>
              </a:rPr>
              <a:t>r0 </a:t>
            </a:r>
            <a:r>
              <a:rPr sz="1800" dirty="0">
                <a:latin typeface="DejaVu Sans Mono"/>
                <a:cs typeface="DejaVu Sans Mono"/>
              </a:rPr>
              <a:t>← </a:t>
            </a:r>
            <a:r>
              <a:rPr sz="1800" spc="-5" dirty="0">
                <a:latin typeface="DejaVu Sans Mono"/>
                <a:cs typeface="DejaVu Sans Mono"/>
              </a:rPr>
              <a:t>r0,</a:t>
            </a:r>
            <a:r>
              <a:rPr sz="1800" spc="-110" dirty="0">
                <a:latin typeface="DejaVu Sans Mono"/>
                <a:cs typeface="DejaVu Sans Mono"/>
              </a:rPr>
              <a:t> </a:t>
            </a:r>
            <a:r>
              <a:rPr sz="1800" spc="-5" dirty="0">
                <a:latin typeface="DejaVu Sans Mono"/>
                <a:cs typeface="DejaVu Sans Mono"/>
              </a:rPr>
              <a:t>r1  </a:t>
            </a:r>
            <a:endParaRPr lang="en-US" sz="1800" spc="-5" dirty="0">
              <a:latin typeface="DejaVu Sans Mono"/>
              <a:cs typeface="DejaVu Sans Mono"/>
            </a:endParaRPr>
          </a:p>
          <a:p>
            <a:pPr marL="12700" marR="5080" algn="just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DejaVu Sans Mono"/>
                <a:cs typeface="DejaVu Sans Mono"/>
              </a:rPr>
              <a:t>sub r1 </a:t>
            </a:r>
            <a:r>
              <a:rPr sz="1800" dirty="0">
                <a:latin typeface="DejaVu Sans Mono"/>
                <a:cs typeface="DejaVu Sans Mono"/>
              </a:rPr>
              <a:t>← </a:t>
            </a:r>
            <a:r>
              <a:rPr sz="1800" spc="-5" dirty="0">
                <a:solidFill>
                  <a:srgbClr val="FF0000"/>
                </a:solidFill>
                <a:latin typeface="DejaVu Sans Mono"/>
                <a:cs typeface="DejaVu Sans Mono"/>
              </a:rPr>
              <a:t>r3</a:t>
            </a:r>
            <a:r>
              <a:rPr sz="1800" spc="-5" dirty="0">
                <a:latin typeface="DejaVu Sans Mono"/>
                <a:cs typeface="DejaVu Sans Mono"/>
              </a:rPr>
              <a:t>,</a:t>
            </a:r>
            <a:r>
              <a:rPr sz="1800" spc="-110" dirty="0">
                <a:latin typeface="DejaVu Sans Mono"/>
                <a:cs typeface="DejaVu Sans Mono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DejaVu Sans Mono"/>
                <a:cs typeface="DejaVu Sans Mono"/>
              </a:rPr>
              <a:t>r0</a:t>
            </a:r>
            <a:endParaRPr sz="1800" dirty="0">
              <a:latin typeface="DejaVu Sans Mono"/>
              <a:cs typeface="DejaVu Sans Mono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6351455" y="3247532"/>
            <a:ext cx="1075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Thread</a:t>
            </a:r>
            <a:r>
              <a:rPr sz="1800" spc="-75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Liberation Sans"/>
                <a:cs typeface="Liberation Sans"/>
              </a:rPr>
              <a:t>1</a:t>
            </a:r>
          </a:p>
        </p:txBody>
      </p:sp>
      <p:sp>
        <p:nvSpPr>
          <p:cNvPr id="15" name="object 18"/>
          <p:cNvSpPr/>
          <p:nvPr/>
        </p:nvSpPr>
        <p:spPr>
          <a:xfrm>
            <a:off x="7703843" y="1862206"/>
            <a:ext cx="125730" cy="539750"/>
          </a:xfrm>
          <a:custGeom>
            <a:avLst/>
            <a:gdLst/>
            <a:ahLst/>
            <a:cxnLst/>
            <a:rect l="l" t="t" r="r" b="b"/>
            <a:pathLst>
              <a:path w="125729" h="539750">
                <a:moveTo>
                  <a:pt x="0" y="0"/>
                </a:moveTo>
                <a:lnTo>
                  <a:pt x="45898" y="3909"/>
                </a:lnTo>
                <a:lnTo>
                  <a:pt x="86201" y="14128"/>
                </a:lnTo>
                <a:lnTo>
                  <a:pt x="114835" y="28396"/>
                </a:lnTo>
                <a:lnTo>
                  <a:pt x="125729" y="44450"/>
                </a:lnTo>
                <a:lnTo>
                  <a:pt x="125729" y="494029"/>
                </a:lnTo>
                <a:lnTo>
                  <a:pt x="114835" y="510817"/>
                </a:lnTo>
                <a:lnTo>
                  <a:pt x="86201" y="525462"/>
                </a:lnTo>
                <a:lnTo>
                  <a:pt x="45898" y="535820"/>
                </a:lnTo>
                <a:lnTo>
                  <a:pt x="0" y="53975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/>
          <p:nvPr/>
        </p:nvSpPr>
        <p:spPr>
          <a:xfrm>
            <a:off x="7703843" y="1862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7829574" y="2401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 txBox="1"/>
          <p:nvPr/>
        </p:nvSpPr>
        <p:spPr>
          <a:xfrm>
            <a:off x="7907042" y="1984125"/>
            <a:ext cx="1073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iberation Sans"/>
                <a:cs typeface="Liberation Sans"/>
              </a:rPr>
              <a:t>Parallel</a:t>
            </a:r>
            <a:endParaRPr sz="1800" dirty="0">
              <a:latin typeface="Liberation Sans"/>
              <a:cs typeface="Liberation Sans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6848026" y="3693301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89" y="6413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/>
          <p:cNvSpPr/>
          <p:nvPr/>
        </p:nvSpPr>
        <p:spPr>
          <a:xfrm rot="19643983">
            <a:off x="6849295" y="4260992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30" y="0"/>
                </a:moveTo>
                <a:lnTo>
                  <a:pt x="0" y="210820"/>
                </a:lnTo>
                <a:lnTo>
                  <a:pt x="156210" y="64770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4"/>
          <p:cNvSpPr/>
          <p:nvPr/>
        </p:nvSpPr>
        <p:spPr>
          <a:xfrm>
            <a:off x="7645586" y="3693301"/>
            <a:ext cx="111760" cy="641350"/>
          </a:xfrm>
          <a:custGeom>
            <a:avLst/>
            <a:gdLst/>
            <a:ahLst/>
            <a:cxnLst/>
            <a:rect l="l" t="t" r="r" b="b"/>
            <a:pathLst>
              <a:path w="111759" h="641350">
                <a:moveTo>
                  <a:pt x="111759" y="0"/>
                </a:moveTo>
                <a:lnTo>
                  <a:pt x="0" y="110489"/>
                </a:lnTo>
                <a:lnTo>
                  <a:pt x="111759" y="222250"/>
                </a:lnTo>
                <a:lnTo>
                  <a:pt x="0" y="334010"/>
                </a:lnTo>
                <a:lnTo>
                  <a:pt x="111759" y="445769"/>
                </a:lnTo>
                <a:lnTo>
                  <a:pt x="0" y="556260"/>
                </a:lnTo>
                <a:lnTo>
                  <a:pt x="85090" y="6413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5"/>
          <p:cNvSpPr/>
          <p:nvPr/>
        </p:nvSpPr>
        <p:spPr>
          <a:xfrm rot="19891946">
            <a:off x="7646855" y="4260992"/>
            <a:ext cx="156210" cy="210820"/>
          </a:xfrm>
          <a:custGeom>
            <a:avLst/>
            <a:gdLst/>
            <a:ahLst/>
            <a:cxnLst/>
            <a:rect l="l" t="t" r="r" b="b"/>
            <a:pathLst>
              <a:path w="156209" h="210820">
                <a:moveTo>
                  <a:pt x="36829" y="0"/>
                </a:moveTo>
                <a:lnTo>
                  <a:pt x="0" y="210820"/>
                </a:lnTo>
                <a:lnTo>
                  <a:pt x="156209" y="6477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8"/>
          <p:cNvSpPr/>
          <p:nvPr/>
        </p:nvSpPr>
        <p:spPr>
          <a:xfrm>
            <a:off x="8102786" y="421136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1"/>
          <p:cNvSpPr/>
          <p:nvPr/>
        </p:nvSpPr>
        <p:spPr>
          <a:xfrm>
            <a:off x="8102786" y="421136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2"/>
          <p:cNvSpPr txBox="1"/>
          <p:nvPr/>
        </p:nvSpPr>
        <p:spPr>
          <a:xfrm>
            <a:off x="7520490" y="3247532"/>
            <a:ext cx="1125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iberation Sans"/>
                <a:cs typeface="Liberation Sans"/>
              </a:rPr>
              <a:t>Thread</a:t>
            </a:r>
            <a:r>
              <a:rPr sz="1800" spc="-15" dirty="0">
                <a:latin typeface="Liberation Sans"/>
                <a:cs typeface="Liberation Sans"/>
              </a:rPr>
              <a:t> </a:t>
            </a:r>
            <a:r>
              <a:rPr sz="1800" dirty="0">
                <a:latin typeface="Liberation Sans"/>
                <a:cs typeface="Liberation Sans"/>
              </a:rPr>
              <a:t>2</a:t>
            </a:r>
          </a:p>
        </p:txBody>
      </p:sp>
      <p:sp>
        <p:nvSpPr>
          <p:cNvPr id="28" name="object 33"/>
          <p:cNvSpPr txBox="1"/>
          <p:nvPr/>
        </p:nvSpPr>
        <p:spPr>
          <a:xfrm>
            <a:off x="5664607" y="4953418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DejaVu Sans Mono"/>
                <a:cs typeface="DejaVu Sans Mono"/>
              </a:rPr>
              <a:t>vadd</a:t>
            </a:r>
            <a:r>
              <a:rPr sz="1800" spc="-100" dirty="0">
                <a:latin typeface="DejaVu Sans Mono"/>
                <a:cs typeface="DejaVu Sans Mono"/>
              </a:rPr>
              <a:t> </a:t>
            </a:r>
            <a:r>
              <a:rPr sz="1800" spc="-5" dirty="0">
                <a:latin typeface="DejaVu Sans Mono"/>
                <a:cs typeface="DejaVu Sans Mono"/>
              </a:rPr>
              <a:t>r←a,b</a:t>
            </a:r>
            <a:endParaRPr sz="1800" dirty="0">
              <a:latin typeface="DejaVu Sans Mono"/>
              <a:cs typeface="DejaVu Sans Mono"/>
            </a:endParaRPr>
          </a:p>
        </p:txBody>
      </p:sp>
      <p:sp>
        <p:nvSpPr>
          <p:cNvPr id="29" name="object 34"/>
          <p:cNvSpPr txBox="1"/>
          <p:nvPr/>
        </p:nvSpPr>
        <p:spPr>
          <a:xfrm>
            <a:off x="7358787" y="525313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iberation Sans"/>
                <a:cs typeface="Liberation Sans"/>
              </a:rPr>
              <a:t>+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30" name="object 35"/>
          <p:cNvSpPr txBox="1"/>
          <p:nvPr/>
        </p:nvSpPr>
        <p:spPr>
          <a:xfrm>
            <a:off x="7815987" y="5253138"/>
            <a:ext cx="66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</a:tabLst>
            </a:pPr>
            <a:r>
              <a:rPr sz="1800" dirty="0">
                <a:latin typeface="Liberation Sans"/>
                <a:cs typeface="Liberation Sans"/>
              </a:rPr>
              <a:t>+	+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31" name="object 36"/>
          <p:cNvSpPr txBox="1"/>
          <p:nvPr/>
        </p:nvSpPr>
        <p:spPr>
          <a:xfrm>
            <a:off x="7358787" y="4967388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ejaVu Sans Mono"/>
                <a:cs typeface="DejaVu Sans Mono"/>
              </a:rPr>
              <a:t>a</a:t>
            </a:r>
            <a:endParaRPr sz="1800">
              <a:latin typeface="DejaVu Sans Mono"/>
              <a:cs typeface="DejaVu Sans Mono"/>
            </a:endParaRPr>
          </a:p>
        </p:txBody>
      </p:sp>
      <p:sp>
        <p:nvSpPr>
          <p:cNvPr id="32" name="object 37"/>
          <p:cNvSpPr txBox="1"/>
          <p:nvPr/>
        </p:nvSpPr>
        <p:spPr>
          <a:xfrm>
            <a:off x="7495946" y="5138838"/>
            <a:ext cx="1054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DejaVu Sans Mono"/>
                <a:cs typeface="DejaVu Sans Mono"/>
              </a:rPr>
              <a:t>1</a:t>
            </a:r>
            <a:endParaRPr sz="1050">
              <a:latin typeface="DejaVu Sans Mono"/>
              <a:cs typeface="DejaVu Sans Mono"/>
            </a:endParaRPr>
          </a:p>
        </p:txBody>
      </p:sp>
      <p:sp>
        <p:nvSpPr>
          <p:cNvPr id="33" name="object 38"/>
          <p:cNvSpPr txBox="1"/>
          <p:nvPr/>
        </p:nvSpPr>
        <p:spPr>
          <a:xfrm>
            <a:off x="7953146" y="5138838"/>
            <a:ext cx="1054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DejaVu Sans Mono"/>
                <a:cs typeface="DejaVu Sans Mono"/>
              </a:rPr>
              <a:t>2</a:t>
            </a:r>
            <a:endParaRPr sz="1050">
              <a:latin typeface="DejaVu Sans Mono"/>
              <a:cs typeface="DejaVu Sans Mono"/>
            </a:endParaRPr>
          </a:p>
        </p:txBody>
      </p:sp>
      <p:sp>
        <p:nvSpPr>
          <p:cNvPr id="34" name="object 39"/>
          <p:cNvSpPr txBox="1"/>
          <p:nvPr/>
        </p:nvSpPr>
        <p:spPr>
          <a:xfrm>
            <a:off x="7815987" y="4967388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dirty="0">
                <a:latin typeface="DejaVu Sans Mono"/>
                <a:cs typeface="DejaVu Sans Mono"/>
              </a:rPr>
              <a:t>a	a</a:t>
            </a:r>
            <a:endParaRPr sz="1800">
              <a:latin typeface="DejaVu Sans Mono"/>
              <a:cs typeface="DejaVu Sans Mono"/>
            </a:endParaRPr>
          </a:p>
        </p:txBody>
      </p:sp>
      <p:sp>
        <p:nvSpPr>
          <p:cNvPr id="35" name="object 40"/>
          <p:cNvSpPr txBox="1"/>
          <p:nvPr/>
        </p:nvSpPr>
        <p:spPr>
          <a:xfrm>
            <a:off x="8410346" y="5138838"/>
            <a:ext cx="1054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DejaVu Sans Mono"/>
                <a:cs typeface="DejaVu Sans Mono"/>
              </a:rPr>
              <a:t>3</a:t>
            </a:r>
            <a:endParaRPr sz="1050">
              <a:latin typeface="DejaVu Sans Mono"/>
              <a:cs typeface="DejaVu Sans Mono"/>
            </a:endParaRPr>
          </a:p>
        </p:txBody>
      </p:sp>
      <p:sp>
        <p:nvSpPr>
          <p:cNvPr id="36" name="object 41"/>
          <p:cNvSpPr txBox="1"/>
          <p:nvPr/>
        </p:nvSpPr>
        <p:spPr>
          <a:xfrm>
            <a:off x="7358787" y="5424588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926465" algn="l"/>
              </a:tabLst>
            </a:pPr>
            <a:r>
              <a:rPr sz="1800" spc="-5" dirty="0">
                <a:latin typeface="DejaVu Sans Mono"/>
                <a:cs typeface="DejaVu Sans Mono"/>
              </a:rPr>
              <a:t>b</a:t>
            </a:r>
            <a:r>
              <a:rPr sz="1575" spc="-15" baseline="-31746" dirty="0">
                <a:latin typeface="DejaVu Sans Mono"/>
                <a:cs typeface="DejaVu Sans Mono"/>
              </a:rPr>
              <a:t>1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b</a:t>
            </a:r>
            <a:r>
              <a:rPr sz="1575" spc="-15" baseline="-31746" dirty="0">
                <a:latin typeface="DejaVu Sans Mono"/>
                <a:cs typeface="DejaVu Sans Mono"/>
              </a:rPr>
              <a:t>2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b</a:t>
            </a:r>
            <a:r>
              <a:rPr sz="1575" spc="-15" baseline="-31746" dirty="0">
                <a:latin typeface="DejaVu Sans Mono"/>
                <a:cs typeface="DejaVu Sans Mono"/>
              </a:rPr>
              <a:t>3</a:t>
            </a:r>
            <a:endParaRPr sz="1575" baseline="-31746">
              <a:latin typeface="DejaVu Sans Mono"/>
              <a:cs typeface="DejaVu Sans Mono"/>
            </a:endParaRPr>
          </a:p>
        </p:txBody>
      </p:sp>
      <p:sp>
        <p:nvSpPr>
          <p:cNvPr id="37" name="object 42"/>
          <p:cNvSpPr/>
          <p:nvPr/>
        </p:nvSpPr>
        <p:spPr>
          <a:xfrm>
            <a:off x="7187337" y="5817018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3"/>
          <p:cNvSpPr txBox="1"/>
          <p:nvPr/>
        </p:nvSpPr>
        <p:spPr>
          <a:xfrm>
            <a:off x="7358787" y="5832259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926465" algn="l"/>
              </a:tabLst>
            </a:pPr>
            <a:r>
              <a:rPr sz="1800" spc="-5" dirty="0">
                <a:latin typeface="DejaVu Sans Mono"/>
                <a:cs typeface="DejaVu Sans Mono"/>
              </a:rPr>
              <a:t>r</a:t>
            </a:r>
            <a:r>
              <a:rPr sz="1575" spc="-15" baseline="-31746" dirty="0">
                <a:latin typeface="DejaVu Sans Mono"/>
                <a:cs typeface="DejaVu Sans Mono"/>
              </a:rPr>
              <a:t>1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r</a:t>
            </a:r>
            <a:r>
              <a:rPr sz="1575" spc="-15" baseline="-31746" dirty="0">
                <a:latin typeface="DejaVu Sans Mono"/>
                <a:cs typeface="DejaVu Sans Mono"/>
              </a:rPr>
              <a:t>2</a:t>
            </a:r>
            <a:r>
              <a:rPr sz="1575" baseline="-31746" dirty="0">
                <a:latin typeface="DejaVu Sans Mono"/>
                <a:cs typeface="DejaVu Sans Mono"/>
              </a:rPr>
              <a:t>	</a:t>
            </a:r>
            <a:r>
              <a:rPr sz="1800" spc="-5" dirty="0">
                <a:latin typeface="DejaVu Sans Mono"/>
                <a:cs typeface="DejaVu Sans Mono"/>
              </a:rPr>
              <a:t>r</a:t>
            </a:r>
            <a:r>
              <a:rPr sz="1575" spc="-15" baseline="-31746" dirty="0">
                <a:latin typeface="DejaVu Sans Mono"/>
                <a:cs typeface="DejaVu Sans Mono"/>
              </a:rPr>
              <a:t>3</a:t>
            </a:r>
            <a:endParaRPr sz="1575" baseline="-31746">
              <a:latin typeface="DejaVu Sans Mono"/>
              <a:cs typeface="DejaVu Sans Mono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658837" y="2053843"/>
            <a:ext cx="347981" cy="348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58837" y="2340863"/>
            <a:ext cx="640081" cy="1613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8"/>
            <a:ext cx="7886700" cy="715750"/>
          </a:xfrm>
        </p:spPr>
        <p:txBody>
          <a:bodyPr/>
          <a:lstStyle/>
          <a:p>
            <a:r>
              <a:rPr lang="en-US" dirty="0"/>
              <a:t>SIMT-GPGPU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262" y="17775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262" y="24090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262" y="30186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" y="359869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882" y="4319259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62" y="4889808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2462" y="38817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62" y="541987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262" y="12441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Thread Select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880" y="799080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5880" y="1166012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05880" y="1532944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05880" y="1899876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405880" y="2266809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82964" y="1846822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244" y="1884520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11539" y="130564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20662" y="1352567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82964" y="2458805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6244" y="2496503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573439" y="3058313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2562" y="3105233"/>
            <a:ext cx="70596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573439" y="363964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82562" y="3686561"/>
            <a:ext cx="705962" cy="276999"/>
          </a:xfrm>
          <a:prstGeom prst="rect">
            <a:avLst/>
          </a:prstGeom>
          <a:solidFill>
            <a:srgbClr val="FF9999"/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mul</a:t>
            </a:r>
            <a:endParaRPr lang="en-US" sz="1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573439" y="436616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82562" y="4413081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82964" y="496316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76244" y="5000858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582964" y="549566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76244" y="5533362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9842" y="349903"/>
            <a:ext cx="201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</a:t>
            </a:r>
            <a:r>
              <a:rPr lang="en-US" dirty="0" err="1"/>
              <a:t>Reg</a:t>
            </a:r>
            <a:r>
              <a:rPr lang="en-US" dirty="0"/>
              <a:t> 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927" y="6243935"/>
            <a:ext cx="242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Vec</a:t>
            </a:r>
            <a:r>
              <a:rPr lang="en-US" dirty="0"/>
              <a:t>-size # of lanes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4055993" y="4445058"/>
            <a:ext cx="160466" cy="3157548"/>
          </a:xfrm>
          <a:prstGeom prst="leftBrace">
            <a:avLst>
              <a:gd name="adj1" fmla="val 27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336852" y="905537"/>
            <a:ext cx="92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40397" y="888826"/>
            <a:ext cx="103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3926" y="247958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0" name="object 13"/>
          <p:cNvSpPr txBox="1"/>
          <p:nvPr/>
        </p:nvSpPr>
        <p:spPr>
          <a:xfrm>
            <a:off x="6448001" y="4071948"/>
            <a:ext cx="1075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Liberation Sans"/>
                <a:cs typeface="Liberation Sans"/>
              </a:rPr>
              <a:t>Thread</a:t>
            </a:r>
            <a:r>
              <a:rPr lang="en-US" sz="1800" spc="-75" dirty="0">
                <a:latin typeface="Liberation Sans"/>
                <a:cs typeface="Liberation Sans"/>
              </a:rPr>
              <a:t>s</a:t>
            </a:r>
            <a:endParaRPr sz="1800" dirty="0">
              <a:latin typeface="Liberation Sans"/>
              <a:cs typeface="Liberation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71935" y="4508532"/>
            <a:ext cx="157479" cy="778511"/>
            <a:chOff x="6571935" y="4517717"/>
            <a:chExt cx="157479" cy="778511"/>
          </a:xfrm>
        </p:grpSpPr>
        <p:sp>
          <p:nvSpPr>
            <p:cNvPr id="42" name="object 22"/>
            <p:cNvSpPr/>
            <p:nvPr/>
          </p:nvSpPr>
          <p:spPr>
            <a:xfrm>
              <a:off x="6571935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3"/>
            <p:cNvSpPr/>
            <p:nvPr/>
          </p:nvSpPr>
          <p:spPr>
            <a:xfrm rot="19643983">
              <a:off x="6573204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69414" y="4508532"/>
            <a:ext cx="157479" cy="778511"/>
            <a:chOff x="7742132" y="4517717"/>
            <a:chExt cx="157479" cy="778511"/>
          </a:xfrm>
        </p:grpSpPr>
        <p:sp>
          <p:nvSpPr>
            <p:cNvPr id="44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28"/>
          <p:cNvSpPr/>
          <p:nvPr/>
        </p:nvSpPr>
        <p:spPr>
          <a:xfrm>
            <a:off x="8059330" y="4888580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1"/>
          <p:cNvSpPr/>
          <p:nvPr/>
        </p:nvSpPr>
        <p:spPr>
          <a:xfrm>
            <a:off x="8199332" y="4888580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Group 50"/>
          <p:cNvGrpSpPr/>
          <p:nvPr/>
        </p:nvGrpSpPr>
        <p:grpSpPr>
          <a:xfrm>
            <a:off x="7166893" y="4508532"/>
            <a:ext cx="157479" cy="778511"/>
            <a:chOff x="7742132" y="4517717"/>
            <a:chExt cx="157479" cy="778511"/>
          </a:xfrm>
        </p:grpSpPr>
        <p:sp>
          <p:nvSpPr>
            <p:cNvPr id="52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64372" y="4508532"/>
            <a:ext cx="157479" cy="778511"/>
            <a:chOff x="7742132" y="4517717"/>
            <a:chExt cx="157479" cy="778511"/>
          </a:xfrm>
        </p:grpSpPr>
        <p:sp>
          <p:nvSpPr>
            <p:cNvPr id="55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61851" y="4508532"/>
            <a:ext cx="157479" cy="778511"/>
            <a:chOff x="7742132" y="4517717"/>
            <a:chExt cx="157479" cy="778511"/>
          </a:xfrm>
        </p:grpSpPr>
        <p:sp>
          <p:nvSpPr>
            <p:cNvPr id="58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919035" y="4737304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1" grpId="0"/>
      <p:bldP spid="46" grpId="0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7"/>
            <a:ext cx="7886700" cy="1325563"/>
          </a:xfrm>
        </p:spPr>
        <p:txBody>
          <a:bodyPr/>
          <a:lstStyle/>
          <a:p>
            <a:r>
              <a:rPr lang="en-US" dirty="0"/>
              <a:t>Basic GPGPU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262" y="17775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262" y="24090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262" y="30186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" y="359869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882" y="4319259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62" y="4889808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2462" y="38817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62" y="541987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262" y="12441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Thread Select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68683"/>
              </p:ext>
            </p:extLst>
          </p:nvPr>
        </p:nvGraphicFramePr>
        <p:xfrm>
          <a:off x="6405880" y="799080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7764"/>
              </p:ext>
            </p:extLst>
          </p:nvPr>
        </p:nvGraphicFramePr>
        <p:xfrm>
          <a:off x="6405880" y="1166012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3135"/>
              </p:ext>
            </p:extLst>
          </p:nvPr>
        </p:nvGraphicFramePr>
        <p:xfrm>
          <a:off x="6405880" y="1532944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03777"/>
              </p:ext>
            </p:extLst>
          </p:nvPr>
        </p:nvGraphicFramePr>
        <p:xfrm>
          <a:off x="6405880" y="1899876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21134"/>
              </p:ext>
            </p:extLst>
          </p:nvPr>
        </p:nvGraphicFramePr>
        <p:xfrm>
          <a:off x="6405880" y="2266809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32409"/>
              </p:ext>
            </p:extLst>
          </p:nvPr>
        </p:nvGraphicFramePr>
        <p:xfrm>
          <a:off x="2582964" y="1846822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244" y="1884520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16415"/>
              </p:ext>
            </p:extLst>
          </p:nvPr>
        </p:nvGraphicFramePr>
        <p:xfrm>
          <a:off x="2611539" y="130564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20662" y="1352567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29428"/>
              </p:ext>
            </p:extLst>
          </p:nvPr>
        </p:nvGraphicFramePr>
        <p:xfrm>
          <a:off x="2582964" y="2458805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6244" y="2496503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33343"/>
              </p:ext>
            </p:extLst>
          </p:nvPr>
        </p:nvGraphicFramePr>
        <p:xfrm>
          <a:off x="2573439" y="3058313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2562" y="3105233"/>
            <a:ext cx="70596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3985"/>
              </p:ext>
            </p:extLst>
          </p:nvPr>
        </p:nvGraphicFramePr>
        <p:xfrm>
          <a:off x="2573439" y="363964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82562" y="3686561"/>
            <a:ext cx="705962" cy="276999"/>
          </a:xfrm>
          <a:prstGeom prst="rect">
            <a:avLst/>
          </a:prstGeom>
          <a:solidFill>
            <a:srgbClr val="FF9999"/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mul</a:t>
            </a:r>
            <a:endParaRPr lang="en-US" sz="1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90904"/>
              </p:ext>
            </p:extLst>
          </p:nvPr>
        </p:nvGraphicFramePr>
        <p:xfrm>
          <a:off x="2573439" y="436616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82562" y="4413081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14423"/>
              </p:ext>
            </p:extLst>
          </p:nvPr>
        </p:nvGraphicFramePr>
        <p:xfrm>
          <a:off x="2582964" y="496316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76244" y="5000858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42992"/>
              </p:ext>
            </p:extLst>
          </p:nvPr>
        </p:nvGraphicFramePr>
        <p:xfrm>
          <a:off x="2582964" y="549566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76244" y="5533362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6106670" y="3231070"/>
            <a:ext cx="1383091" cy="81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L1</a:t>
            </a:r>
          </a:p>
          <a:p>
            <a:pPr algn="ctr"/>
            <a:r>
              <a:rPr lang="en-US" sz="1800" dirty="0"/>
              <a:t>Cache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70176" y="2906169"/>
            <a:ext cx="803888" cy="1466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L2</a:t>
            </a:r>
          </a:p>
          <a:p>
            <a:pPr algn="ctr"/>
            <a:r>
              <a:rPr lang="en-US" sz="1800" dirty="0"/>
              <a:t>Cache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19842" y="349903"/>
            <a:ext cx="201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</a:t>
            </a:r>
            <a:r>
              <a:rPr lang="en-US" dirty="0" err="1"/>
              <a:t>Reg</a:t>
            </a:r>
            <a:r>
              <a:rPr lang="en-US" dirty="0"/>
              <a:t> File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87216" y="323107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(Other cores here)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730233" y="4572000"/>
            <a:ext cx="791168" cy="751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Const. Cache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927" y="6243935"/>
            <a:ext cx="242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Vec</a:t>
            </a:r>
            <a:r>
              <a:rPr lang="en-US" dirty="0"/>
              <a:t>-size # of lanes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4055993" y="4445058"/>
            <a:ext cx="160466" cy="3157548"/>
          </a:xfrm>
          <a:prstGeom prst="leftBrace">
            <a:avLst>
              <a:gd name="adj1" fmla="val 27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172200" y="4046493"/>
            <a:ext cx="1219200" cy="144507"/>
            <a:chOff x="6477000" y="4046493"/>
            <a:chExt cx="914400" cy="14450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6042805" y="4153734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99616" y="4153735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N-1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159798" y="5312631"/>
            <a:ext cx="1219200" cy="144507"/>
            <a:chOff x="6477000" y="4046493"/>
            <a:chExt cx="914400" cy="144507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6030403" y="5419872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87214" y="5419873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N-1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06670" y="4523032"/>
            <a:ext cx="1383091" cy="800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Scratchpad</a:t>
            </a:r>
          </a:p>
          <a:p>
            <a:pPr algn="ctr"/>
            <a:r>
              <a:rPr lang="en-US" sz="1800" dirty="0"/>
              <a:t>(shared memory)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7871161" y="5418093"/>
            <a:ext cx="812800" cy="144507"/>
            <a:chOff x="6477000" y="4046493"/>
            <a:chExt cx="914400" cy="144507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Connector 107"/>
          <p:cNvCxnSpPr/>
          <p:nvPr/>
        </p:nvCxnSpPr>
        <p:spPr>
          <a:xfrm>
            <a:off x="7871161" y="5418093"/>
            <a:ext cx="81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087908" y="5334000"/>
            <a:ext cx="0" cy="14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654167" y="5516483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09540" y="5511831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N-1</a:t>
            </a:r>
          </a:p>
        </p:txBody>
      </p:sp>
    </p:spTree>
    <p:extLst>
      <p:ext uri="{BB962C8B-B14F-4D97-AF65-F5344CB8AC3E}">
        <p14:creationId xmlns:p14="http://schemas.microsoft.com/office/powerpoint/2010/main" val="314485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1" grpId="0"/>
      <p:bldP spid="45" grpId="0" animBg="1"/>
      <p:bldP spid="66" grpId="0"/>
      <p:bldP spid="67" grpId="0"/>
      <p:bldP spid="86" grpId="0"/>
      <p:bldP spid="87" grpId="0"/>
      <p:bldP spid="44" grpId="0" animBg="1"/>
      <p:bldP spid="111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r>
              <a:rPr lang="en-US" sz="2800" dirty="0"/>
              <a:t>Why do we have GPUs?</a:t>
            </a:r>
          </a:p>
          <a:p>
            <a:r>
              <a:rPr lang="en-US" sz="2800" dirty="0"/>
              <a:t>What is a GPU?</a:t>
            </a:r>
          </a:p>
          <a:p>
            <a:pPr lvl="1"/>
            <a:r>
              <a:rPr lang="en-US" sz="2000" dirty="0"/>
              <a:t>Hardware</a:t>
            </a:r>
          </a:p>
          <a:p>
            <a:pPr lvl="1"/>
            <a:r>
              <a:rPr lang="en-US" sz="2000" dirty="0"/>
              <a:t>Execution Model</a:t>
            </a:r>
          </a:p>
          <a:p>
            <a:pPr lvl="1"/>
            <a:r>
              <a:rPr lang="en-US" sz="2000" dirty="0"/>
              <a:t>Software Interface</a:t>
            </a:r>
          </a:p>
          <a:p>
            <a:r>
              <a:rPr lang="en-US" sz="2800" dirty="0"/>
              <a:t>Sources of GPU Efficiency/Inefficiency</a:t>
            </a:r>
          </a:p>
          <a:p>
            <a:r>
              <a:rPr lang="en-US" sz="2800" dirty="0"/>
              <a:t>Simple Programming Example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Goals:</a:t>
            </a:r>
          </a:p>
          <a:p>
            <a:pPr lvl="1"/>
            <a:r>
              <a:rPr lang="en-US" sz="2000" dirty="0"/>
              <a:t>Convey why GPUs are much better than CPUs for machine learning</a:t>
            </a:r>
          </a:p>
          <a:p>
            <a:pPr lvl="1"/>
            <a:r>
              <a:rPr lang="en-US" sz="2000" dirty="0"/>
              <a:t>Convey why still so much room to improve GPUs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990600"/>
          </a:xfrm>
        </p:spPr>
        <p:txBody>
          <a:bodyPr/>
          <a:lstStyle/>
          <a:p>
            <a:r>
              <a:rPr lang="en-US" dirty="0"/>
              <a:t>Abstraction to program vector lanes: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257800"/>
          </a:xfrm>
        </p:spPr>
        <p:txBody>
          <a:bodyPr>
            <a:normAutofit/>
          </a:bodyPr>
          <a:lstStyle/>
          <a:p>
            <a:r>
              <a:rPr lang="en-US" dirty="0"/>
              <a:t>Absolutely need to avoid having to use explicit SIMD instructions:</a:t>
            </a:r>
          </a:p>
          <a:p>
            <a:pPr lvl="1"/>
            <a:r>
              <a:rPr lang="en-US" dirty="0" err="1"/>
              <a:t>add_vec</a:t>
            </a:r>
            <a:r>
              <a:rPr lang="en-US" dirty="0"/>
              <a:t>  </a:t>
            </a:r>
            <a:r>
              <a:rPr lang="en-US" spc="-5" dirty="0" err="1">
                <a:latin typeface="DejaVu Sans Mono"/>
                <a:cs typeface="DejaVu Sans Mono"/>
              </a:rPr>
              <a:t>vadd</a:t>
            </a:r>
            <a:r>
              <a:rPr lang="en-US" spc="-100" dirty="0">
                <a:latin typeface="DejaVu Sans Mono"/>
                <a:cs typeface="DejaVu Sans Mono"/>
              </a:rPr>
              <a:t> </a:t>
            </a:r>
            <a:r>
              <a:rPr lang="en-US" spc="-5" dirty="0" err="1">
                <a:latin typeface="DejaVu Sans Mono"/>
                <a:cs typeface="DejaVu Sans Mono"/>
              </a:rPr>
              <a:t>r←a,b</a:t>
            </a:r>
            <a:endParaRPr lang="en-US" spc="-5" dirty="0">
              <a:latin typeface="DejaVu Sans Mono"/>
              <a:cs typeface="DejaVu Sans Mono"/>
            </a:endParaRPr>
          </a:p>
          <a:p>
            <a:pPr lvl="1"/>
            <a:r>
              <a:rPr lang="en-US" spc="-5" dirty="0" smtClean="0">
                <a:latin typeface="DejaVu Sans Mono"/>
              </a:rPr>
              <a:t>Programming these is painful</a:t>
            </a:r>
            <a:endParaRPr lang="en-US" dirty="0"/>
          </a:p>
          <a:p>
            <a:r>
              <a:rPr lang="en-US" dirty="0" smtClean="0"/>
              <a:t>Idea 1:  Instead of programming with vectors, program with threads?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So much data: can assign a data item to each thread!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/>
              <a:t>These threads all do basically </a:t>
            </a:r>
            <a:r>
              <a:rPr lang="en-US" b="1" dirty="0"/>
              <a:t>the same thing!</a:t>
            </a:r>
          </a:p>
          <a:p>
            <a:r>
              <a:rPr lang="en-US" dirty="0"/>
              <a:t>Normally, threads are </a:t>
            </a:r>
            <a:r>
              <a:rPr lang="en-US" dirty="0" smtClean="0"/>
              <a:t>expensive:</a:t>
            </a:r>
          </a:p>
          <a:p>
            <a:pPr lvl="1"/>
            <a:r>
              <a:rPr lang="en-US" dirty="0" smtClean="0"/>
              <a:t>Independently scheduled, each run their own program</a:t>
            </a:r>
            <a:endParaRPr lang="en-US" dirty="0" smtClean="0"/>
          </a:p>
          <a:p>
            <a:pPr lvl="1"/>
            <a:r>
              <a:rPr lang="en-US" dirty="0" smtClean="0"/>
              <a:t>Threads can migrate around between different cores, call OS, debug support</a:t>
            </a:r>
          </a:p>
          <a:p>
            <a:r>
              <a:rPr lang="en-US" dirty="0" smtClean="0"/>
              <a:t>Idea 2: Restricted threads: e</a:t>
            </a:r>
            <a:r>
              <a:rPr lang="en-US" dirty="0" smtClean="0"/>
              <a:t>xecution model turns threads -&gt; SIMD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Break threads into chunks that we run on SIMD lanes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47691" y="4495799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71899" y="4495799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996107" y="4495799"/>
          <a:ext cx="214789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544" y="5124838"/>
            <a:ext cx="6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738" y="5124838"/>
            <a:ext cx="6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7301" y="5108579"/>
            <a:ext cx="78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16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4255" y="4876800"/>
            <a:ext cx="6563063" cy="238199"/>
            <a:chOff x="629965" y="5619403"/>
            <a:chExt cx="6563063" cy="30617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29965" y="5642028"/>
              <a:ext cx="117726" cy="283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013755" y="5642022"/>
              <a:ext cx="135763" cy="283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962400" y="5622583"/>
              <a:ext cx="135763" cy="283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057265" y="5619403"/>
              <a:ext cx="135763" cy="283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70048" y="5105399"/>
            <a:ext cx="78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32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8462" y="4460549"/>
            <a:ext cx="105090" cy="419641"/>
            <a:chOff x="6848026" y="3693301"/>
            <a:chExt cx="157479" cy="778511"/>
          </a:xfrm>
        </p:grpSpPr>
        <p:sp>
          <p:nvSpPr>
            <p:cNvPr id="21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68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990600"/>
          </a:xfrm>
        </p:spPr>
        <p:txBody>
          <a:bodyPr/>
          <a:lstStyle/>
          <a:p>
            <a:r>
              <a:rPr lang="en-US" dirty="0"/>
              <a:t>Abstraction to program vector lanes: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791200"/>
          </a:xfrm>
        </p:spPr>
        <p:txBody>
          <a:bodyPr>
            <a:normAutofit/>
          </a:bodyPr>
          <a:lstStyle/>
          <a:p>
            <a:r>
              <a:rPr lang="en-US" dirty="0"/>
              <a:t>Absolutely need to avoid having to use explicit SIMD instructions:</a:t>
            </a:r>
          </a:p>
          <a:p>
            <a:pPr lvl="1"/>
            <a:r>
              <a:rPr lang="en-US" dirty="0" err="1"/>
              <a:t>add_vec</a:t>
            </a:r>
            <a:r>
              <a:rPr lang="en-US" dirty="0"/>
              <a:t>  </a:t>
            </a:r>
            <a:r>
              <a:rPr lang="en-US" spc="-5" dirty="0" err="1">
                <a:latin typeface="DejaVu Sans Mono"/>
                <a:cs typeface="DejaVu Sans Mono"/>
              </a:rPr>
              <a:t>vadd</a:t>
            </a:r>
            <a:r>
              <a:rPr lang="en-US" spc="-100" dirty="0">
                <a:latin typeface="DejaVu Sans Mono"/>
                <a:cs typeface="DejaVu Sans Mono"/>
              </a:rPr>
              <a:t> </a:t>
            </a:r>
            <a:r>
              <a:rPr lang="en-US" spc="-5" dirty="0" err="1">
                <a:latin typeface="DejaVu Sans Mono"/>
                <a:cs typeface="DejaVu Sans Mono"/>
              </a:rPr>
              <a:t>r←a,b</a:t>
            </a:r>
            <a:endParaRPr lang="en-US" spc="-5" dirty="0">
              <a:latin typeface="DejaVu Sans Mono"/>
              <a:cs typeface="DejaVu Sans Mono"/>
            </a:endParaRPr>
          </a:p>
          <a:p>
            <a:pPr lvl="1"/>
            <a:r>
              <a:rPr lang="en-US" spc="-5" dirty="0">
                <a:latin typeface="DejaVu Sans Mono"/>
              </a:rPr>
              <a:t>Programming these is painful</a:t>
            </a:r>
            <a:endParaRPr lang="en-US" dirty="0"/>
          </a:p>
          <a:p>
            <a:r>
              <a:rPr lang="en-US" dirty="0"/>
              <a:t>Idea 1:  Instead of programming with vectors, program with threads?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So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much data: can assign a data item to each thread!</a:t>
            </a:r>
          </a:p>
          <a:p>
            <a:pPr lvl="1"/>
            <a:r>
              <a:rPr lang="en-US" b="1" dirty="0"/>
              <a:t>These threads all do basically the same thing!</a:t>
            </a:r>
          </a:p>
          <a:p>
            <a:r>
              <a:rPr lang="en-US" dirty="0"/>
              <a:t>Normally, threads are expensive:</a:t>
            </a:r>
          </a:p>
          <a:p>
            <a:pPr lvl="1"/>
            <a:r>
              <a:rPr lang="en-US" dirty="0"/>
              <a:t>Independently scheduled, each run their own program</a:t>
            </a:r>
          </a:p>
          <a:p>
            <a:pPr lvl="1"/>
            <a:r>
              <a:rPr lang="en-US" dirty="0"/>
              <a:t>Threads can migrate around between different cores, call OS, debug support</a:t>
            </a:r>
          </a:p>
          <a:p>
            <a:r>
              <a:rPr lang="en-US" dirty="0"/>
              <a:t>Idea 2: Restricted threads: execution model turns threads -&gt; SIMD: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Break threads into chunks that we run on vector lanes </a:t>
            </a:r>
          </a:p>
          <a:p>
            <a:r>
              <a:rPr lang="en-US" dirty="0"/>
              <a:t>Called SIMT: Single Instruction, Multiple Threads</a:t>
            </a:r>
          </a:p>
          <a:p>
            <a:r>
              <a:rPr lang="en-US" dirty="0"/>
              <a:t>Group of threads executing together is called a WARP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47691" y="449580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71899" y="449580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996107" y="4495800"/>
          <a:ext cx="214789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544" y="5124839"/>
            <a:ext cx="6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738" y="5124839"/>
            <a:ext cx="6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7301" y="5108580"/>
            <a:ext cx="78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16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4255" y="4876801"/>
            <a:ext cx="6563063" cy="238199"/>
            <a:chOff x="629965" y="5619403"/>
            <a:chExt cx="6563063" cy="30617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29965" y="5642028"/>
              <a:ext cx="117726" cy="283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013755" y="5642022"/>
              <a:ext cx="135763" cy="283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962400" y="5622583"/>
              <a:ext cx="135763" cy="283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057265" y="5619403"/>
              <a:ext cx="135763" cy="283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70048" y="5105400"/>
            <a:ext cx="78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16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8462" y="4460550"/>
            <a:ext cx="105090" cy="419641"/>
            <a:chOff x="6848026" y="3693301"/>
            <a:chExt cx="157479" cy="778511"/>
          </a:xfrm>
        </p:grpSpPr>
        <p:sp>
          <p:nvSpPr>
            <p:cNvPr id="21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9266" y="4547255"/>
            <a:ext cx="124205" cy="298393"/>
            <a:chOff x="6848026" y="3693301"/>
            <a:chExt cx="157479" cy="778511"/>
          </a:xfrm>
        </p:grpSpPr>
        <p:sp>
          <p:nvSpPr>
            <p:cNvPr id="24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25537" y="4532023"/>
            <a:ext cx="124205" cy="298393"/>
            <a:chOff x="6848026" y="3693301"/>
            <a:chExt cx="157479" cy="778511"/>
          </a:xfrm>
        </p:grpSpPr>
        <p:sp>
          <p:nvSpPr>
            <p:cNvPr id="27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37572" y="4524979"/>
            <a:ext cx="124205" cy="298393"/>
            <a:chOff x="6848026" y="3693301"/>
            <a:chExt cx="157479" cy="778511"/>
          </a:xfrm>
        </p:grpSpPr>
        <p:sp>
          <p:nvSpPr>
            <p:cNvPr id="30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34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8"/>
            <a:ext cx="7886700" cy="715750"/>
          </a:xfrm>
        </p:spPr>
        <p:txBody>
          <a:bodyPr/>
          <a:lstStyle/>
          <a:p>
            <a:r>
              <a:rPr lang="en-US" dirty="0"/>
              <a:t>SIMT-GPGPU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262" y="17775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262" y="24090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262" y="30186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" y="359869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882" y="4319259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62" y="4889808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2462" y="38817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62" y="541987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262" y="12441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Warp Select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880" y="799080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5880" y="1166012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05880" y="1532944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05880" y="1899876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405880" y="2266809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82964" y="1846822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244" y="1884520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11539" y="130564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20662" y="1352567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82964" y="2458805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6244" y="2496503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573439" y="3058313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2562" y="3105233"/>
            <a:ext cx="70596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573439" y="363964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82562" y="3686561"/>
            <a:ext cx="705962" cy="276999"/>
          </a:xfrm>
          <a:prstGeom prst="rect">
            <a:avLst/>
          </a:prstGeom>
          <a:solidFill>
            <a:srgbClr val="FF9999"/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mul</a:t>
            </a:r>
            <a:endParaRPr lang="en-US" sz="1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573439" y="436616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82562" y="4413081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82964" y="496316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76244" y="5000858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582964" y="549566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76244" y="5533362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9842" y="349903"/>
            <a:ext cx="201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</a:t>
            </a:r>
            <a:r>
              <a:rPr lang="en-US" dirty="0" err="1"/>
              <a:t>Reg</a:t>
            </a:r>
            <a:r>
              <a:rPr lang="en-US" dirty="0"/>
              <a:t> 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75051" y="6243935"/>
            <a:ext cx="138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 Size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4055993" y="4445058"/>
            <a:ext cx="160466" cy="3157548"/>
          </a:xfrm>
          <a:prstGeom prst="leftBrace">
            <a:avLst>
              <a:gd name="adj1" fmla="val 27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336852" y="905537"/>
            <a:ext cx="92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40397" y="888826"/>
            <a:ext cx="103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3926" y="247958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0" name="object 13"/>
          <p:cNvSpPr txBox="1"/>
          <p:nvPr/>
        </p:nvSpPr>
        <p:spPr>
          <a:xfrm>
            <a:off x="6448001" y="4071948"/>
            <a:ext cx="1075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 smtClean="0">
                <a:latin typeface="Liberation Sans"/>
                <a:cs typeface="Liberation Sans"/>
              </a:rPr>
              <a:t>Warps</a:t>
            </a:r>
            <a:endParaRPr sz="1800" dirty="0">
              <a:latin typeface="Liberation Sans"/>
              <a:cs typeface="Liberation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71935" y="4508532"/>
            <a:ext cx="157479" cy="778511"/>
            <a:chOff x="6571935" y="4517717"/>
            <a:chExt cx="157479" cy="778511"/>
          </a:xfrm>
        </p:grpSpPr>
        <p:sp>
          <p:nvSpPr>
            <p:cNvPr id="42" name="object 22"/>
            <p:cNvSpPr/>
            <p:nvPr/>
          </p:nvSpPr>
          <p:spPr>
            <a:xfrm>
              <a:off x="6571935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3"/>
            <p:cNvSpPr/>
            <p:nvPr/>
          </p:nvSpPr>
          <p:spPr>
            <a:xfrm rot="19643983">
              <a:off x="6573204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69414" y="4508532"/>
            <a:ext cx="157479" cy="778511"/>
            <a:chOff x="7742132" y="4517717"/>
            <a:chExt cx="157479" cy="778511"/>
          </a:xfrm>
        </p:grpSpPr>
        <p:sp>
          <p:nvSpPr>
            <p:cNvPr id="44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28"/>
          <p:cNvSpPr/>
          <p:nvPr/>
        </p:nvSpPr>
        <p:spPr>
          <a:xfrm>
            <a:off x="8059330" y="4888580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1"/>
          <p:cNvSpPr/>
          <p:nvPr/>
        </p:nvSpPr>
        <p:spPr>
          <a:xfrm>
            <a:off x="8199332" y="4888580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70"/>
                </a:moveTo>
                <a:lnTo>
                  <a:pt x="0" y="0"/>
                </a:lnTo>
                <a:lnTo>
                  <a:pt x="0" y="1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Group 50"/>
          <p:cNvGrpSpPr/>
          <p:nvPr/>
        </p:nvGrpSpPr>
        <p:grpSpPr>
          <a:xfrm>
            <a:off x="7166893" y="4508532"/>
            <a:ext cx="157479" cy="778511"/>
            <a:chOff x="7742132" y="4517717"/>
            <a:chExt cx="157479" cy="778511"/>
          </a:xfrm>
        </p:grpSpPr>
        <p:sp>
          <p:nvSpPr>
            <p:cNvPr id="52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64372" y="4508532"/>
            <a:ext cx="157479" cy="778511"/>
            <a:chOff x="7742132" y="4517717"/>
            <a:chExt cx="157479" cy="778511"/>
          </a:xfrm>
        </p:grpSpPr>
        <p:sp>
          <p:nvSpPr>
            <p:cNvPr id="55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61851" y="4508532"/>
            <a:ext cx="157479" cy="778511"/>
            <a:chOff x="7742132" y="4517717"/>
            <a:chExt cx="157479" cy="778511"/>
          </a:xfrm>
        </p:grpSpPr>
        <p:sp>
          <p:nvSpPr>
            <p:cNvPr id="58" name="object 24"/>
            <p:cNvSpPr/>
            <p:nvPr/>
          </p:nvSpPr>
          <p:spPr>
            <a:xfrm>
              <a:off x="7742132" y="4517717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90" y="641350"/>
                  </a:lnTo>
                </a:path>
              </a:pathLst>
            </a:custGeom>
            <a:ln w="17780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5"/>
            <p:cNvSpPr/>
            <p:nvPr/>
          </p:nvSpPr>
          <p:spPr>
            <a:xfrm rot="19891946">
              <a:off x="7743401" y="5085408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29" y="0"/>
                  </a:moveTo>
                  <a:lnTo>
                    <a:pt x="0" y="210820"/>
                  </a:lnTo>
                  <a:lnTo>
                    <a:pt x="156209" y="647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919035" y="4737304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FCF58EC5-E2EE-4709-BB4D-93524A4B8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Programming Model: SIMT</a:t>
            </a:r>
          </a:p>
        </p:txBody>
      </p:sp>
      <p:sp>
        <p:nvSpPr>
          <p:cNvPr id="25603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EC6216B0-EF1A-42DA-8A8D-A0E3A014F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SIMT: Single Instruction, Multiple Thread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Split identical, independent work over multiple </a:t>
            </a:r>
            <a:r>
              <a:rPr lang="en-US" altLang="en-US" u="sng" dirty="0">
                <a:ea typeface="ＭＳ Ｐゴシック" panose="020B0600070205080204" pitchFamily="34" charset="-128"/>
              </a:rPr>
              <a:t>lockstep</a:t>
            </a:r>
            <a:r>
              <a:rPr lang="en-US" altLang="en-US" dirty="0">
                <a:ea typeface="ＭＳ Ｐゴシック" panose="020B0600070205080204" pitchFamily="34" charset="-128"/>
              </a:rPr>
              <a:t> threads</a:t>
            </a:r>
            <a:endParaRPr lang="en-US" dirty="0"/>
          </a:p>
          <a:p>
            <a:pPr lvl="1"/>
            <a:r>
              <a:rPr lang="en-US" dirty="0"/>
              <a:t>Group of threads executing together is called a </a:t>
            </a:r>
            <a:r>
              <a:rPr lang="en-US" b="1" dirty="0"/>
              <a:t>WARP</a:t>
            </a:r>
            <a:r>
              <a:rPr lang="en-US" dirty="0"/>
              <a:t> (32 threads)</a:t>
            </a:r>
            <a:endParaRPr lang="en-US" b="1" dirty="0"/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Programming Example: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gpu</a:t>
            </a:r>
            <a:r>
              <a:rPr lang="en-US" altLang="en-US" dirty="0">
                <a:ea typeface="ＭＳ Ｐゴシック" panose="020B0600070205080204" pitchFamily="34" charset="-128"/>
              </a:rPr>
              <a:t> worker thread)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4000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Is a thread a real thread?  Does it have a context?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Functional Perspective: Yes (almost)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Each thread has own logical PC and register file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Performance Perspective: No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threads within a warp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dynamically have </a:t>
            </a:r>
            <a:r>
              <a:rPr lang="en-US" altLang="en-US" dirty="0">
                <a:ea typeface="ＭＳ Ｐゴシック" panose="020B0600070205080204" pitchFamily="34" charset="-128"/>
              </a:rPr>
              <a:t>same PC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This is how instruction overhead is amortized!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about control flow?</a:t>
            </a:r>
          </a:p>
          <a:p>
            <a:pPr lvl="1"/>
            <a:endParaRPr lang="en-US" altLang="en-US" b="1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FC6ADC-F03C-4900-AFA0-AF1E875FC14E}"/>
              </a:ext>
            </a:extLst>
          </p:cNvPr>
          <p:cNvSpPr/>
          <p:nvPr/>
        </p:nvSpPr>
        <p:spPr>
          <a:xfrm>
            <a:off x="838200" y="2755981"/>
            <a:ext cx="75438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gpu</a:t>
            </a:r>
            <a:r>
              <a:rPr lang="en-GB" dirty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 void</a:t>
            </a:r>
            <a:r>
              <a:rPr lang="en-GB" dirty="0">
                <a:solidFill>
                  <a:srgbClr val="1F497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 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add(</a:t>
            </a:r>
            <a:r>
              <a:rPr lang="en-GB" dirty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64A2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 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*a, </a:t>
            </a:r>
            <a:r>
              <a:rPr lang="en-GB" dirty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int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 *b, </a:t>
            </a:r>
            <a:r>
              <a:rPr lang="en-GB" dirty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64A2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 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*c) {</a:t>
            </a:r>
          </a:p>
          <a:p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	c[</a:t>
            </a:r>
            <a:r>
              <a:rPr lang="en-GB" dirty="0" err="1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 = a[</a:t>
            </a:r>
            <a:r>
              <a:rPr lang="en-GB" dirty="0" err="1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 + b[</a:t>
            </a:r>
            <a:r>
              <a:rPr lang="en-GB" dirty="0" err="1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];</a:t>
            </a:r>
          </a:p>
          <a:p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241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289"/>
            <a:ext cx="8991600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if threads go in different directions?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76055" y="2555123"/>
            <a:ext cx="15240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301" y="3965800"/>
            <a:ext cx="1211699" cy="6838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1207" y="3957985"/>
            <a:ext cx="1288448" cy="683846"/>
          </a:xfrm>
          <a:prstGeom prst="round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6055" y="4993523"/>
            <a:ext cx="1690304" cy="683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6721151" y="3621923"/>
            <a:ext cx="716904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>
            <a:off x="7438055" y="3621923"/>
            <a:ext cx="727376" cy="33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>
            <a:off x="6721151" y="4649646"/>
            <a:ext cx="800056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7521207" y="4641831"/>
            <a:ext cx="644224" cy="3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80624" y="266700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prstClr val="black"/>
                </a:solidFill>
              </a:rPr>
              <a:t>add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0624" y="3018692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err="1">
                <a:solidFill>
                  <a:prstClr val="black"/>
                </a:solidFill>
              </a:rPr>
              <a:t>ld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95160" y="3327400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err="1">
                <a:solidFill>
                  <a:prstClr val="black"/>
                </a:solidFill>
              </a:rPr>
              <a:t>br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4774" y="4294535"/>
            <a:ext cx="692752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err="1">
                <a:solidFill>
                  <a:prstClr val="black"/>
                </a:solidFill>
              </a:rPr>
              <a:t>st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1743" y="4332635"/>
            <a:ext cx="692752" cy="2286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err="1">
                <a:solidFill>
                  <a:prstClr val="black"/>
                </a:solidFill>
              </a:rPr>
              <a:t>st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01743" y="4031010"/>
            <a:ext cx="692752" cy="2286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prstClr val="black"/>
                </a:solidFill>
              </a:rPr>
              <a:t>add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9665" y="4015867"/>
            <a:ext cx="692752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prstClr val="black"/>
                </a:solidFill>
              </a:rPr>
              <a:t>sub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4831" y="5106846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prstClr val="black"/>
                </a:solidFill>
              </a:rPr>
              <a:t>…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4831" y="5382339"/>
            <a:ext cx="69275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prstClr val="black"/>
                </a:solidFill>
              </a:rPr>
              <a:t>…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3952" y="2195785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Control Flow Graph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7317" y="300002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 tid%2</a:t>
            </a:r>
          </a:p>
        </p:txBody>
      </p:sp>
      <p:cxnSp>
        <p:nvCxnSpPr>
          <p:cNvPr id="24" name="Straight Connector 23"/>
          <p:cNvCxnSpPr>
            <a:stCxn id="22" idx="3"/>
          </p:cNvCxnSpPr>
          <p:nvPr/>
        </p:nvCxnSpPr>
        <p:spPr>
          <a:xfrm>
            <a:off x="6369665" y="3230854"/>
            <a:ext cx="610959" cy="230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1179948" y="370427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1179948" y="425833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179948" y="3227608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1183924" y="479718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296965" y="4875605"/>
            <a:ext cx="692752" cy="2286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err="1">
                <a:solidFill>
                  <a:prstClr val="black"/>
                </a:solidFill>
              </a:rPr>
              <a:t>st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274" y="4325405"/>
            <a:ext cx="692752" cy="2286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prstClr val="black"/>
                </a:solidFill>
              </a:rPr>
              <a:t>add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848" y="3810009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err="1">
                <a:solidFill>
                  <a:prstClr val="black"/>
                </a:solidFill>
              </a:rPr>
              <a:t>st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7848" y="3308674"/>
            <a:ext cx="692752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prstClr val="black"/>
                </a:solidFill>
              </a:rPr>
              <a:t>sub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5216748"/>
            <a:ext cx="291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First evaluate true side, then false side: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6011217"/>
            <a:ext cx="909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(hardware overhead to manage thread divergence… </a:t>
            </a:r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eg</a:t>
            </a:r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divergence stack)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8BCED73-2B9A-420A-9E4F-226B7D2AD904}"/>
              </a:ext>
            </a:extLst>
          </p:cNvPr>
          <p:cNvSpPr/>
          <p:nvPr/>
        </p:nvSpPr>
        <p:spPr>
          <a:xfrm>
            <a:off x="314208" y="1283581"/>
            <a:ext cx="580109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If(tid%2) {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	c[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 = a[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-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b[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];</a:t>
            </a:r>
          </a:p>
          <a:p>
            <a:r>
              <a:rPr lang="en-GB" dirty="0">
                <a:solidFill>
                  <a:srgbClr val="4F81BD"/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else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	c[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 = a[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 +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b[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tid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ＭＳ Ｐゴシック" panose="020B0600070205080204" pitchFamily="34" charset="-128"/>
                <a:cs typeface="Courier New" pitchFamily="49" charset="0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2719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BCF0A8D5-96C5-456F-B94E-AE2B91799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Execution Model Comparison</a:t>
            </a:r>
          </a:p>
        </p:txBody>
      </p:sp>
      <p:grpSp>
        <p:nvGrpSpPr>
          <p:cNvPr id="26629" name="Group 14">
            <a:extLst>
              <a:ext uri="{FF2B5EF4-FFF2-40B4-BE49-F238E27FC236}">
                <a16:creationId xmlns:a16="http://schemas.microsoft.com/office/drawing/2014/main" xmlns="" id="{94E879B0-36B0-4034-91B0-E4C8536C9AAA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1600200"/>
            <a:ext cx="1066800" cy="1260475"/>
            <a:chOff x="1219201" y="1352842"/>
            <a:chExt cx="1066804" cy="1260232"/>
          </a:xfrm>
        </p:grpSpPr>
        <p:cxnSp>
          <p:nvCxnSpPr>
            <p:cNvPr id="26655" name="Connector: Curved 6">
              <a:extLst>
                <a:ext uri="{FF2B5EF4-FFF2-40B4-BE49-F238E27FC236}">
                  <a16:creationId xmlns:a16="http://schemas.microsoft.com/office/drawing/2014/main" xmlns="" id="{934B7D02-0C29-406C-AB99-6C7843A7C4B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62000" y="1810043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Connector: Curved 11">
              <a:extLst>
                <a:ext uri="{FF2B5EF4-FFF2-40B4-BE49-F238E27FC236}">
                  <a16:creationId xmlns:a16="http://schemas.microsoft.com/office/drawing/2014/main" xmlns="" id="{49A6D791-49FB-47E8-A900-086FDC21DF6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028701" y="1927274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Connector: Curved 12">
              <a:extLst>
                <a:ext uri="{FF2B5EF4-FFF2-40B4-BE49-F238E27FC236}">
                  <a16:creationId xmlns:a16="http://schemas.microsoft.com/office/drawing/2014/main" xmlns="" id="{3281F21D-8062-4E23-8054-E6DBD2BF708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257302" y="1828800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8" name="Connector: Curved 13">
              <a:extLst>
                <a:ext uri="{FF2B5EF4-FFF2-40B4-BE49-F238E27FC236}">
                  <a16:creationId xmlns:a16="http://schemas.microsoft.com/office/drawing/2014/main" xmlns="" id="{6356ECEB-32D7-4A20-BD48-B841245E6F8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600204" y="1926102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0" name="TextBox 15">
            <a:extLst>
              <a:ext uri="{FF2B5EF4-FFF2-40B4-BE49-F238E27FC236}">
                <a16:creationId xmlns:a16="http://schemas.microsoft.com/office/drawing/2014/main" xmlns="" id="{F4B64BC0-731B-429E-AF07-E95AC45A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247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Conventional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Thread</a:t>
            </a:r>
          </a:p>
        </p:txBody>
      </p:sp>
      <p:sp>
        <p:nvSpPr>
          <p:cNvPr id="26631" name="TextBox 16">
            <a:extLst>
              <a:ext uri="{FF2B5EF4-FFF2-40B4-BE49-F238E27FC236}">
                <a16:creationId xmlns:a16="http://schemas.microsoft.com/office/drawing/2014/main" xmlns="" id="{E15CBD56-7D12-4AD3-A131-525BFE31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30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SIMD/Vector</a:t>
            </a:r>
          </a:p>
        </p:txBody>
      </p:sp>
      <p:sp>
        <p:nvSpPr>
          <p:cNvPr id="26632" name="TextBox 17">
            <a:extLst>
              <a:ext uri="{FF2B5EF4-FFF2-40B4-BE49-F238E27FC236}">
                <a16:creationId xmlns:a16="http://schemas.microsoft.com/office/drawing/2014/main" xmlns="" id="{BF0C2DAF-0191-464F-A053-2B63D831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1219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SIMT</a:t>
            </a:r>
          </a:p>
        </p:txBody>
      </p:sp>
      <p:grpSp>
        <p:nvGrpSpPr>
          <p:cNvPr id="26633" name="Group 29">
            <a:extLst>
              <a:ext uri="{FF2B5EF4-FFF2-40B4-BE49-F238E27FC236}">
                <a16:creationId xmlns:a16="http://schemas.microsoft.com/office/drawing/2014/main" xmlns="" id="{8F2E8F65-D04F-4794-9B34-832B4963D023}"/>
              </a:ext>
            </a:extLst>
          </p:cNvPr>
          <p:cNvGrpSpPr>
            <a:grpSpLocks/>
          </p:cNvGrpSpPr>
          <p:nvPr/>
        </p:nvGrpSpPr>
        <p:grpSpPr bwMode="auto">
          <a:xfrm>
            <a:off x="7453313" y="1600200"/>
            <a:ext cx="966787" cy="1150938"/>
            <a:chOff x="6653429" y="1600200"/>
            <a:chExt cx="966571" cy="1151206"/>
          </a:xfrm>
        </p:grpSpPr>
        <p:cxnSp>
          <p:nvCxnSpPr>
            <p:cNvPr id="26647" name="Connector: Curved 19">
              <a:extLst>
                <a:ext uri="{FF2B5EF4-FFF2-40B4-BE49-F238E27FC236}">
                  <a16:creationId xmlns:a16="http://schemas.microsoft.com/office/drawing/2014/main" xmlns="" id="{F560679D-66C2-4D33-8E5B-F861A119A23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Connector: Curved 20">
              <a:extLst>
                <a:ext uri="{FF2B5EF4-FFF2-40B4-BE49-F238E27FC236}">
                  <a16:creationId xmlns:a16="http://schemas.microsoft.com/office/drawing/2014/main" xmlns="" id="{C708C622-AF99-4906-8817-C36A2CF125A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Connector: Curved 21">
              <a:extLst>
                <a:ext uri="{FF2B5EF4-FFF2-40B4-BE49-F238E27FC236}">
                  <a16:creationId xmlns:a16="http://schemas.microsoft.com/office/drawing/2014/main" xmlns="" id="{E2FFDCF9-D2DC-4F1E-95E0-29D6738C524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0" name="Connector: Curved 22">
              <a:extLst>
                <a:ext uri="{FF2B5EF4-FFF2-40B4-BE49-F238E27FC236}">
                  <a16:creationId xmlns:a16="http://schemas.microsoft.com/office/drawing/2014/main" xmlns="" id="{E75D2090-9B7B-42F7-8404-95FDFB4FA71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1" name="Straight Connector 24">
              <a:extLst>
                <a:ext uri="{FF2B5EF4-FFF2-40B4-BE49-F238E27FC236}">
                  <a16:creationId xmlns:a16="http://schemas.microsoft.com/office/drawing/2014/main" xmlns="" id="{3301B874-9742-4BB0-8712-6E3BD0E867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2" name="Straight Connector 25">
              <a:extLst>
                <a:ext uri="{FF2B5EF4-FFF2-40B4-BE49-F238E27FC236}">
                  <a16:creationId xmlns:a16="http://schemas.microsoft.com/office/drawing/2014/main" xmlns="" id="{CFB5FCB9-9AE9-4376-AAE0-8DD22556F3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3" name="Straight Connector 26">
              <a:extLst>
                <a:ext uri="{FF2B5EF4-FFF2-40B4-BE49-F238E27FC236}">
                  <a16:creationId xmlns:a16="http://schemas.microsoft.com/office/drawing/2014/main" xmlns="" id="{38DC2FA2-8A3F-4B0E-9081-8B707017AC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Straight Connector 27">
              <a:extLst>
                <a:ext uri="{FF2B5EF4-FFF2-40B4-BE49-F238E27FC236}">
                  <a16:creationId xmlns:a16="http://schemas.microsoft.com/office/drawing/2014/main" xmlns="" id="{422D09A1-DA20-4AA2-8973-83B4080E55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634" name="Connector: Curved 28">
            <a:extLst>
              <a:ext uri="{FF2B5EF4-FFF2-40B4-BE49-F238E27FC236}">
                <a16:creationId xmlns:a16="http://schemas.microsoft.com/office/drawing/2014/main" xmlns="" id="{72FE9566-E765-46F0-8E78-049448B92BA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914900" y="2149475"/>
            <a:ext cx="1143000" cy="228600"/>
          </a:xfrm>
          <a:prstGeom prst="curvedConnector3">
            <a:avLst>
              <a:gd name="adj1" fmla="val 50000"/>
            </a:avLst>
          </a:prstGeom>
          <a:noFill/>
          <a:ln w="889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Box 30">
            <a:extLst>
              <a:ext uri="{FF2B5EF4-FFF2-40B4-BE49-F238E27FC236}">
                <a16:creationId xmlns:a16="http://schemas.microsoft.com/office/drawing/2014/main" xmlns="" id="{EC247050-819B-4769-90D5-AE778816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734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x86 SSE/AVX</a:t>
            </a:r>
          </a:p>
        </p:txBody>
      </p:sp>
      <p:sp>
        <p:nvSpPr>
          <p:cNvPr id="26636" name="TextBox 31">
            <a:extLst>
              <a:ext uri="{FF2B5EF4-FFF2-40B4-BE49-F238E27FC236}">
                <a16:creationId xmlns:a16="http://schemas.microsoft.com/office/drawing/2014/main" xmlns="" id="{7EBFDEF9-0339-46A6-A2CF-4BBE4F33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734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GPUs</a:t>
            </a:r>
          </a:p>
        </p:txBody>
      </p:sp>
      <p:sp>
        <p:nvSpPr>
          <p:cNvPr id="26637" name="TextBox 32">
            <a:extLst>
              <a:ext uri="{FF2B5EF4-FFF2-40B4-BE49-F238E27FC236}">
                <a16:creationId xmlns:a16="http://schemas.microsoft.com/office/drawing/2014/main" xmlns="" id="{33EAB591-0B18-466E-8530-F0ED82C8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4401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Multicore CPUs</a:t>
            </a:r>
          </a:p>
        </p:txBody>
      </p:sp>
      <p:sp>
        <p:nvSpPr>
          <p:cNvPr id="26638" name="TextBox 33">
            <a:extLst>
              <a:ext uri="{FF2B5EF4-FFF2-40B4-BE49-F238E27FC236}">
                <a16:creationId xmlns:a16="http://schemas.microsoft.com/office/drawing/2014/main" xmlns="" id="{F9B743E7-1533-491A-AE0E-13A748D9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429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26639" name="TextBox 34">
            <a:extLst>
              <a:ext uri="{FF2B5EF4-FFF2-40B4-BE49-F238E27FC236}">
                <a16:creationId xmlns:a16="http://schemas.microsoft.com/office/drawing/2014/main" xmlns="" id="{D0538F0B-E23C-40DE-AE4C-3A67A387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5400"/>
                </a:solidFill>
                <a:latin typeface="Arial" panose="020B0604020202020204" pitchFamily="34" charset="0"/>
              </a:rPr>
              <a:t>Pros</a:t>
            </a:r>
          </a:p>
        </p:txBody>
      </p:sp>
      <p:sp>
        <p:nvSpPr>
          <p:cNvPr id="26640" name="TextBox 35">
            <a:extLst>
              <a:ext uri="{FF2B5EF4-FFF2-40B4-BE49-F238E27FC236}">
                <a16:creationId xmlns:a16="http://schemas.microsoft.com/office/drawing/2014/main" xmlns="" id="{A6A55F61-A121-44EA-A28B-EEB29BDFA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4196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Cons</a:t>
            </a:r>
          </a:p>
        </p:txBody>
      </p:sp>
      <p:sp>
        <p:nvSpPr>
          <p:cNvPr id="26641" name="TextBox 37">
            <a:extLst>
              <a:ext uri="{FF2B5EF4-FFF2-40B4-BE49-F238E27FC236}">
                <a16:creationId xmlns:a16="http://schemas.microsoft.com/office/drawing/2014/main" xmlns="" id="{11DC6BDE-C349-46EA-994B-872A93DE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4343400"/>
            <a:ext cx="2325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5400"/>
                </a:solidFill>
                <a:latin typeface="Arial" panose="020B0604020202020204" pitchFamily="34" charset="0"/>
              </a:rPr>
              <a:t>More general: better support for TLP</a:t>
            </a:r>
          </a:p>
        </p:txBody>
      </p:sp>
      <p:sp>
        <p:nvSpPr>
          <p:cNvPr id="26642" name="TextBox 38">
            <a:extLst>
              <a:ext uri="{FF2B5EF4-FFF2-40B4-BE49-F238E27FC236}">
                <a16:creationId xmlns:a16="http://schemas.microsoft.com/office/drawing/2014/main" xmlns="" id="{3E664306-F9E2-4430-81A3-B2B52D04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4343400"/>
            <a:ext cx="232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5400"/>
                </a:solidFill>
                <a:latin typeface="Arial" panose="020B0604020202020204" pitchFamily="34" charset="0"/>
              </a:rPr>
              <a:t>Able to mix serial and parallel code</a:t>
            </a:r>
          </a:p>
        </p:txBody>
      </p:sp>
      <p:sp>
        <p:nvSpPr>
          <p:cNvPr id="26643" name="TextBox 39">
            <a:extLst>
              <a:ext uri="{FF2B5EF4-FFF2-40B4-BE49-F238E27FC236}">
                <a16:creationId xmlns:a16="http://schemas.microsoft.com/office/drawing/2014/main" xmlns="" id="{C2C0CF1D-E526-42FC-9F1B-210EB2919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191000"/>
            <a:ext cx="2325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5400"/>
                </a:solidFill>
                <a:latin typeface="Arial" panose="020B0604020202020204" pitchFamily="34" charset="0"/>
              </a:rPr>
              <a:t>Easier to program,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5400"/>
                </a:solidFill>
                <a:latin typeface="Arial" panose="020B0604020202020204" pitchFamily="34" charset="0"/>
              </a:rPr>
              <a:t>Scatter &amp; Gather operations</a:t>
            </a:r>
          </a:p>
        </p:txBody>
      </p:sp>
      <p:sp>
        <p:nvSpPr>
          <p:cNvPr id="26644" name="TextBox 40">
            <a:extLst>
              <a:ext uri="{FF2B5EF4-FFF2-40B4-BE49-F238E27FC236}">
                <a16:creationId xmlns:a16="http://schemas.microsoft.com/office/drawing/2014/main" xmlns="" id="{9970C9FF-9BB5-425E-8CD3-5E0882E8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5422900"/>
            <a:ext cx="232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Inefficient for data parallelism</a:t>
            </a:r>
          </a:p>
        </p:txBody>
      </p:sp>
      <p:sp>
        <p:nvSpPr>
          <p:cNvPr id="26645" name="TextBox 41">
            <a:extLst>
              <a:ext uri="{FF2B5EF4-FFF2-40B4-BE49-F238E27FC236}">
                <a16:creationId xmlns:a16="http://schemas.microsoft.com/office/drawing/2014/main" xmlns="" id="{FBD2135A-C334-44DE-AC8D-1C08DDE27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5334000"/>
            <a:ext cx="251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Arial" panose="020B0604020202020204" pitchFamily="34" charset="0"/>
              </a:rPr>
              <a:t>Indirect memory is </a:t>
            </a:r>
            <a:r>
              <a:rPr lang="en-US" altLang="en-US" sz="1800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slow, </a:t>
            </a:r>
            <a:r>
              <a:rPr lang="en-US" altLang="en-US" sz="1800" b="0" dirty="0">
                <a:solidFill>
                  <a:srgbClr val="FF0000"/>
                </a:solidFill>
                <a:latin typeface="Arial" panose="020B0604020202020204" pitchFamily="34" charset="0"/>
              </a:rPr>
              <a:t>hard to program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  <a:latin typeface="Arial" panose="020B0604020202020204" pitchFamily="34" charset="0"/>
              </a:rPr>
              <a:t>Gather/Scatter more complicated</a:t>
            </a:r>
          </a:p>
        </p:txBody>
      </p:sp>
      <p:sp>
        <p:nvSpPr>
          <p:cNvPr id="26646" name="TextBox 42">
            <a:extLst>
              <a:ext uri="{FF2B5EF4-FFF2-40B4-BE49-F238E27FC236}">
                <a16:creationId xmlns:a16="http://schemas.microsoft.com/office/drawing/2014/main" xmlns="" id="{A898F3B9-F76D-4822-BDF5-34A62C2B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5403850"/>
            <a:ext cx="2327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Arial" panose="020B0604020202020204" pitchFamily="34" charset="0"/>
              </a:rPr>
              <a:t>Full Divergence kills performance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  <a:latin typeface="Arial" panose="020B0604020202020204" pitchFamily="34" charset="0"/>
              </a:rPr>
              <a:t>(though probably not as much as it hurts CPU)</a:t>
            </a:r>
          </a:p>
        </p:txBody>
      </p:sp>
    </p:spTree>
    <p:extLst>
      <p:ext uri="{BB962C8B-B14F-4D97-AF65-F5344CB8AC3E}">
        <p14:creationId xmlns:p14="http://schemas.microsoft.com/office/powerpoint/2010/main" val="22234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8"/>
            <a:ext cx="7886700" cy="715750"/>
          </a:xfrm>
        </p:spPr>
        <p:txBody>
          <a:bodyPr/>
          <a:lstStyle/>
          <a:p>
            <a:r>
              <a:rPr lang="en-US" dirty="0"/>
              <a:t>SIMT-GPGPU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262" y="17775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262" y="24090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262" y="30186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" y="359869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882" y="4319259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62" y="4889808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2462" y="38817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62" y="541987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262" y="12441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Warp Sched.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880" y="799080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5880" y="1166012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05880" y="1532944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05880" y="1899876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405880" y="2266809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82964" y="1846822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244" y="1884520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11539" y="130564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20662" y="1352567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82964" y="2458805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6244" y="2496503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573439" y="3058313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2562" y="3105233"/>
            <a:ext cx="70596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573439" y="363964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82562" y="3686561"/>
            <a:ext cx="705962" cy="276999"/>
          </a:xfrm>
          <a:prstGeom prst="rect">
            <a:avLst/>
          </a:prstGeom>
          <a:solidFill>
            <a:srgbClr val="FF9999"/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mul</a:t>
            </a:r>
            <a:endParaRPr lang="en-US" sz="1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573439" y="436616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82562" y="4413081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82964" y="496316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76244" y="5000858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582964" y="549566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76244" y="5533362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9842" y="349903"/>
            <a:ext cx="201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</a:t>
            </a:r>
            <a:r>
              <a:rPr lang="en-US" dirty="0" err="1"/>
              <a:t>Reg</a:t>
            </a:r>
            <a:r>
              <a:rPr lang="en-US" dirty="0"/>
              <a:t> 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927" y="624393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threads / warp (or smaller)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4055993" y="4445058"/>
            <a:ext cx="160466" cy="3157548"/>
          </a:xfrm>
          <a:prstGeom prst="leftBrace">
            <a:avLst>
              <a:gd name="adj1" fmla="val 27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336852" y="905537"/>
            <a:ext cx="92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40397" y="888826"/>
            <a:ext cx="103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D008B6-882C-44E8-B48F-7DDD4C5CAB3A}"/>
              </a:ext>
            </a:extLst>
          </p:cNvPr>
          <p:cNvSpPr/>
          <p:nvPr/>
        </p:nvSpPr>
        <p:spPr bwMode="auto">
          <a:xfrm>
            <a:off x="6562782" y="5284482"/>
            <a:ext cx="1853957" cy="92333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Branch Divergence Stack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C29F3B1-EA71-45FA-B777-893C7B6B3DF2}"/>
              </a:ext>
            </a:extLst>
          </p:cNvPr>
          <p:cNvSpPr/>
          <p:nvPr/>
        </p:nvSpPr>
        <p:spPr>
          <a:xfrm>
            <a:off x="6106670" y="3231070"/>
            <a:ext cx="1383091" cy="81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L1</a:t>
            </a:r>
          </a:p>
          <a:p>
            <a:pPr algn="ctr"/>
            <a:r>
              <a:rPr lang="en-US" sz="1800" dirty="0"/>
              <a:t>Cache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A16267-8BF4-45FE-9E9A-09CB7836DBE2}"/>
              </a:ext>
            </a:extLst>
          </p:cNvPr>
          <p:cNvGrpSpPr/>
          <p:nvPr/>
        </p:nvGrpSpPr>
        <p:grpSpPr>
          <a:xfrm>
            <a:off x="6172200" y="4046493"/>
            <a:ext cx="1219200" cy="144507"/>
            <a:chOff x="6477000" y="4046493"/>
            <a:chExt cx="914400" cy="1445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35C6038-BD0E-421A-9680-47B64ACFF7A6}"/>
                </a:ext>
              </a:extLst>
            </p:cNvPr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A529202-54C8-4A73-8178-4083086E1E9F}"/>
                </a:ext>
              </a:extLst>
            </p:cNvPr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56F9F3B-946F-4D6A-AC7C-507F83F5515F}"/>
                </a:ext>
              </a:extLst>
            </p:cNvPr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8EF8F9A-5762-48D9-A16A-11E23D1F9529}"/>
                </a:ext>
              </a:extLst>
            </p:cNvPr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E36CEB-3FC3-41B1-9E2D-8AF214F061A9}"/>
                </a:ext>
              </a:extLst>
            </p:cNvPr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FEDDB2C-787C-4C79-B422-14160BCBE17C}"/>
                </a:ext>
              </a:extLst>
            </p:cNvPr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F8BAB7CD-A2A7-4CB1-B515-3821D242ECD7}"/>
                </a:ext>
              </a:extLst>
            </p:cNvPr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3523FB26-B6A7-4BEF-BE08-12A29B052EF9}"/>
                </a:ext>
              </a:extLst>
            </p:cNvPr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DC263D9-E32A-46DA-A5D1-D89A32702E2C}"/>
                </a:ext>
              </a:extLst>
            </p:cNvPr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ABCD8A8-399B-471F-9D3C-8CDC5F7AA6F5}"/>
                </a:ext>
              </a:extLst>
            </p:cNvPr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97FC32A-B67A-4B57-BE36-44B8630319AD}"/>
                </a:ext>
              </a:extLst>
            </p:cNvPr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63568DE4-13B4-4062-925A-FA9C950C1A8B}"/>
                </a:ext>
              </a:extLst>
            </p:cNvPr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7C3CCDB-6BAE-4FFA-B243-E8CD68AD6B87}"/>
                </a:ext>
              </a:extLst>
            </p:cNvPr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72D139D-2CC4-4B3B-9FCE-BF5129222B66}"/>
                </a:ext>
              </a:extLst>
            </p:cNvPr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2B84915-AD7D-4754-8EE0-29FC4C7D9A15}"/>
                </a:ext>
              </a:extLst>
            </p:cNvPr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9ABE668-E9C2-4632-8298-EAA1EF9C66F1}"/>
                </a:ext>
              </a:extLst>
            </p:cNvPr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DED2AED-5D44-4CFF-AE88-80E47A70A0EB}"/>
              </a:ext>
            </a:extLst>
          </p:cNvPr>
          <p:cNvSpPr txBox="1"/>
          <p:nvPr/>
        </p:nvSpPr>
        <p:spPr>
          <a:xfrm>
            <a:off x="6042805" y="4153734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9FFE9EC-A801-405C-8058-5C0FC27AAB6E}"/>
              </a:ext>
            </a:extLst>
          </p:cNvPr>
          <p:cNvSpPr txBox="1"/>
          <p:nvPr/>
        </p:nvSpPr>
        <p:spPr>
          <a:xfrm>
            <a:off x="6999616" y="4153735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N-1</a:t>
            </a:r>
          </a:p>
        </p:txBody>
      </p:sp>
    </p:spTree>
    <p:extLst>
      <p:ext uri="{BB962C8B-B14F-4D97-AF65-F5344CB8AC3E}">
        <p14:creationId xmlns:p14="http://schemas.microsoft.com/office/powerpoint/2010/main" val="23001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09900"/>
            <a:ext cx="8534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Lets talk about memory!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8"/>
            <a:ext cx="7886700" cy="715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SIMT-GPGPU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262" y="17775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262" y="24090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262" y="30186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" y="359869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882" y="4319259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62" y="4889808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2462" y="38817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62" y="541987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262" y="12441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Warp Sched.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880" y="799080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5880" y="1166012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05880" y="1532944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05880" y="1899876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405880" y="2266809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82964" y="1846822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244" y="1884520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11539" y="130564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20662" y="1352567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82964" y="2458805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6244" y="2496503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573439" y="3058313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2562" y="3105233"/>
            <a:ext cx="70596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573439" y="363964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82562" y="3686561"/>
            <a:ext cx="705962" cy="276999"/>
          </a:xfrm>
          <a:prstGeom prst="rect">
            <a:avLst/>
          </a:prstGeom>
          <a:solidFill>
            <a:srgbClr val="FF9999"/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mul</a:t>
            </a:r>
            <a:endParaRPr lang="en-US" sz="1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573439" y="436616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82562" y="4413081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/>
              <a:t>add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82964" y="496316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76244" y="5000858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ld</a:t>
            </a:r>
            <a:endParaRPr lang="en-US" sz="1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582964" y="549566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76244" y="5533362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dirty="0" err="1"/>
              <a:t>st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9842" y="349903"/>
            <a:ext cx="201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</a:t>
            </a:r>
            <a:r>
              <a:rPr lang="en-US" dirty="0" err="1"/>
              <a:t>Reg</a:t>
            </a:r>
            <a:r>
              <a:rPr lang="en-US" dirty="0"/>
              <a:t> 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927" y="624393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threads / warp (or smaller)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4055993" y="4445058"/>
            <a:ext cx="160466" cy="3157548"/>
          </a:xfrm>
          <a:prstGeom prst="leftBrace">
            <a:avLst>
              <a:gd name="adj1" fmla="val 27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336852" y="905537"/>
            <a:ext cx="92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40397" y="888826"/>
            <a:ext cx="103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</a:t>
            </a:r>
            <a:r>
              <a:rPr lang="en-US" sz="2000" dirty="0"/>
              <a:t> n+15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D008B6-882C-44E8-B48F-7DDD4C5CAB3A}"/>
              </a:ext>
            </a:extLst>
          </p:cNvPr>
          <p:cNvSpPr/>
          <p:nvPr/>
        </p:nvSpPr>
        <p:spPr bwMode="auto">
          <a:xfrm>
            <a:off x="6562782" y="5284482"/>
            <a:ext cx="1853957" cy="92333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Branch Divergence Stack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C29F3B1-EA71-45FA-B777-893C7B6B3DF2}"/>
              </a:ext>
            </a:extLst>
          </p:cNvPr>
          <p:cNvSpPr/>
          <p:nvPr/>
        </p:nvSpPr>
        <p:spPr>
          <a:xfrm>
            <a:off x="6106670" y="3231070"/>
            <a:ext cx="1383091" cy="81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L1</a:t>
            </a:r>
          </a:p>
          <a:p>
            <a:pPr algn="ctr"/>
            <a:r>
              <a:rPr lang="en-US" sz="1800" dirty="0"/>
              <a:t>Cache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A16267-8BF4-45FE-9E9A-09CB7836DBE2}"/>
              </a:ext>
            </a:extLst>
          </p:cNvPr>
          <p:cNvGrpSpPr/>
          <p:nvPr/>
        </p:nvGrpSpPr>
        <p:grpSpPr>
          <a:xfrm>
            <a:off x="6172200" y="4046493"/>
            <a:ext cx="1219200" cy="144507"/>
            <a:chOff x="6477000" y="4046493"/>
            <a:chExt cx="914400" cy="1445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35C6038-BD0E-421A-9680-47B64ACFF7A6}"/>
                </a:ext>
              </a:extLst>
            </p:cNvPr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A529202-54C8-4A73-8178-4083086E1E9F}"/>
                </a:ext>
              </a:extLst>
            </p:cNvPr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56F9F3B-946F-4D6A-AC7C-507F83F5515F}"/>
                </a:ext>
              </a:extLst>
            </p:cNvPr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8EF8F9A-5762-48D9-A16A-11E23D1F9529}"/>
                </a:ext>
              </a:extLst>
            </p:cNvPr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E36CEB-3FC3-41B1-9E2D-8AF214F061A9}"/>
                </a:ext>
              </a:extLst>
            </p:cNvPr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FEDDB2C-787C-4C79-B422-14160BCBE17C}"/>
                </a:ext>
              </a:extLst>
            </p:cNvPr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F8BAB7CD-A2A7-4CB1-B515-3821D242ECD7}"/>
                </a:ext>
              </a:extLst>
            </p:cNvPr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3523FB26-B6A7-4BEF-BE08-12A29B052EF9}"/>
                </a:ext>
              </a:extLst>
            </p:cNvPr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DC263D9-E32A-46DA-A5D1-D89A32702E2C}"/>
                </a:ext>
              </a:extLst>
            </p:cNvPr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ABCD8A8-399B-471F-9D3C-8CDC5F7AA6F5}"/>
                </a:ext>
              </a:extLst>
            </p:cNvPr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97FC32A-B67A-4B57-BE36-44B8630319AD}"/>
                </a:ext>
              </a:extLst>
            </p:cNvPr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63568DE4-13B4-4062-925A-FA9C950C1A8B}"/>
                </a:ext>
              </a:extLst>
            </p:cNvPr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7C3CCDB-6BAE-4FFA-B243-E8CD68AD6B87}"/>
                </a:ext>
              </a:extLst>
            </p:cNvPr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72D139D-2CC4-4B3B-9FCE-BF5129222B66}"/>
                </a:ext>
              </a:extLst>
            </p:cNvPr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2B84915-AD7D-4754-8EE0-29FC4C7D9A15}"/>
                </a:ext>
              </a:extLst>
            </p:cNvPr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9ABE668-E9C2-4632-8298-EAA1EF9C66F1}"/>
                </a:ext>
              </a:extLst>
            </p:cNvPr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DED2AED-5D44-4CFF-AE88-80E47A70A0EB}"/>
              </a:ext>
            </a:extLst>
          </p:cNvPr>
          <p:cNvSpPr txBox="1"/>
          <p:nvPr/>
        </p:nvSpPr>
        <p:spPr>
          <a:xfrm>
            <a:off x="6042805" y="4153734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9FFE9EC-A801-405C-8058-5C0FC27AAB6E}"/>
              </a:ext>
            </a:extLst>
          </p:cNvPr>
          <p:cNvSpPr txBox="1"/>
          <p:nvPr/>
        </p:nvSpPr>
        <p:spPr>
          <a:xfrm>
            <a:off x="6999616" y="4153735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Lane N-1</a:t>
            </a:r>
          </a:p>
        </p:txBody>
      </p:sp>
    </p:spTree>
    <p:extLst>
      <p:ext uri="{BB962C8B-B14F-4D97-AF65-F5344CB8AC3E}">
        <p14:creationId xmlns:p14="http://schemas.microsoft.com/office/powerpoint/2010/main" val="37600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Basic Memory Array Structure</a:t>
            </a:r>
          </a:p>
        </p:txBody>
      </p:sp>
      <p:sp>
        <p:nvSpPr>
          <p:cNvPr id="163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Number of entries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, where n is number of address bits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Example:  1024 entries, 10 bit address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Decoder changes n-bit address to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bit “one-hot” signal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One-bit address travels on “wordlines”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Size of entries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Width of data accessed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Data travels on “bitlines”	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256 bits (32 bytes) in example</a:t>
            </a: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6819900" y="15240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819900" y="18288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6819900" y="39624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1021</a:t>
            </a: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6819900" y="42672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1022</a:t>
            </a: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6819900" y="45720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1023</a:t>
            </a:r>
          </a:p>
        </p:txBody>
      </p:sp>
      <p:sp>
        <p:nvSpPr>
          <p:cNvPr id="16395" name="Freeform 9"/>
          <p:cNvSpPr>
            <a:spLocks/>
          </p:cNvSpPr>
          <p:nvPr/>
        </p:nvSpPr>
        <p:spPr bwMode="auto">
          <a:xfrm flipH="1">
            <a:off x="6362700" y="1524000"/>
            <a:ext cx="152400" cy="3352800"/>
          </a:xfrm>
          <a:custGeom>
            <a:avLst/>
            <a:gdLst>
              <a:gd name="T0" fmla="*/ 0 w 192"/>
              <a:gd name="T1" fmla="*/ 0 h 2496"/>
              <a:gd name="T2" fmla="*/ 0 w 192"/>
              <a:gd name="T3" fmla="*/ 2147483647 h 2496"/>
              <a:gd name="T4" fmla="*/ 120967511 w 192"/>
              <a:gd name="T5" fmla="*/ 2147483647 h 2496"/>
              <a:gd name="T6" fmla="*/ 120967511 w 192"/>
              <a:gd name="T7" fmla="*/ 346439829 h 2496"/>
              <a:gd name="T8" fmla="*/ 0 w 192"/>
              <a:gd name="T9" fmla="*/ 0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96"/>
              <a:gd name="T17" fmla="*/ 192 w 19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96">
                <a:moveTo>
                  <a:pt x="0" y="0"/>
                </a:moveTo>
                <a:lnTo>
                  <a:pt x="0" y="2496"/>
                </a:lnTo>
                <a:lnTo>
                  <a:pt x="192" y="2304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52F4C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6819900" y="21336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2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6819900" y="24384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3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>
            <a:off x="7124700" y="27432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99" name="Line 13"/>
          <p:cNvSpPr>
            <a:spLocks noChangeShapeType="1"/>
          </p:cNvSpPr>
          <p:nvPr/>
        </p:nvSpPr>
        <p:spPr bwMode="auto">
          <a:xfrm>
            <a:off x="6515100" y="16764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>
            <a:off x="6515100" y="19812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>
            <a:off x="6515100" y="22860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6515100" y="25908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6515100" y="41148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6515100" y="44196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>
            <a:off x="6515100" y="47244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06" name="Text Box 20"/>
          <p:cNvSpPr txBox="1">
            <a:spLocks noChangeArrowheads="1"/>
          </p:cNvSpPr>
          <p:nvPr/>
        </p:nvSpPr>
        <p:spPr bwMode="auto">
          <a:xfrm>
            <a:off x="7421563" y="1524000"/>
            <a:ext cx="1163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1024*256</a:t>
            </a:r>
          </a:p>
          <a:p>
            <a:r>
              <a:rPr lang="en-US" altLang="en-US" sz="1800" b="0">
                <a:solidFill>
                  <a:srgbClr val="FF0909"/>
                </a:solidFill>
              </a:rPr>
              <a:t>SRAM</a:t>
            </a:r>
          </a:p>
        </p:txBody>
      </p:sp>
      <p:sp>
        <p:nvSpPr>
          <p:cNvPr id="16407" name="Text Box 21"/>
          <p:cNvSpPr txBox="1">
            <a:spLocks noChangeArrowheads="1"/>
          </p:cNvSpPr>
          <p:nvPr/>
        </p:nvSpPr>
        <p:spPr bwMode="auto">
          <a:xfrm>
            <a:off x="6677025" y="5257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bitlines</a:t>
            </a:r>
          </a:p>
        </p:txBody>
      </p:sp>
      <p:sp>
        <p:nvSpPr>
          <p:cNvPr id="16408" name="Text Box 22"/>
          <p:cNvSpPr txBox="1">
            <a:spLocks noChangeArrowheads="1"/>
          </p:cNvSpPr>
          <p:nvPr/>
        </p:nvSpPr>
        <p:spPr bwMode="auto">
          <a:xfrm rot="-5400000">
            <a:off x="6053932" y="3134518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wordlines</a:t>
            </a:r>
          </a:p>
        </p:txBody>
      </p:sp>
      <p:sp>
        <p:nvSpPr>
          <p:cNvPr id="16409" name="Line 23"/>
          <p:cNvSpPr>
            <a:spLocks noChangeShapeType="1"/>
          </p:cNvSpPr>
          <p:nvPr/>
        </p:nvSpPr>
        <p:spPr bwMode="auto">
          <a:xfrm>
            <a:off x="5897563" y="3200400"/>
            <a:ext cx="4651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10" name="Text Box 24"/>
          <p:cNvSpPr txBox="1">
            <a:spLocks noChangeArrowheads="1"/>
          </p:cNvSpPr>
          <p:nvPr/>
        </p:nvSpPr>
        <p:spPr bwMode="auto">
          <a:xfrm>
            <a:off x="5505450" y="32004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10 bits</a:t>
            </a:r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>
            <a:off x="6858000" y="4876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12" name="Line 26"/>
          <p:cNvSpPr>
            <a:spLocks noChangeShapeType="1"/>
          </p:cNvSpPr>
          <p:nvPr/>
        </p:nvSpPr>
        <p:spPr bwMode="auto">
          <a:xfrm>
            <a:off x="6934200" y="4876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13" name="Line 27"/>
          <p:cNvSpPr>
            <a:spLocks noChangeShapeType="1"/>
          </p:cNvSpPr>
          <p:nvPr/>
        </p:nvSpPr>
        <p:spPr bwMode="auto">
          <a:xfrm>
            <a:off x="7315200" y="4876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7391400" y="4876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 flipV="1">
            <a:off x="7010400" y="5029200"/>
            <a:ext cx="2667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1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Why do we have GPUs?</a:t>
            </a:r>
          </a:p>
          <a:p>
            <a:r>
              <a:rPr lang="en-US" sz="2800" dirty="0"/>
              <a:t>What is a GP GPU?</a:t>
            </a:r>
          </a:p>
          <a:p>
            <a:pPr lvl="1"/>
            <a:r>
              <a:rPr lang="en-US" sz="2000" dirty="0"/>
              <a:t>Hardware</a:t>
            </a:r>
          </a:p>
          <a:p>
            <a:pPr lvl="1"/>
            <a:r>
              <a:rPr lang="en-US" sz="2000" dirty="0"/>
              <a:t>Execution Model</a:t>
            </a:r>
          </a:p>
          <a:p>
            <a:pPr lvl="1"/>
            <a:r>
              <a:rPr lang="en-US" sz="2000" dirty="0"/>
              <a:t>Software Interface</a:t>
            </a:r>
          </a:p>
          <a:p>
            <a:r>
              <a:rPr lang="en-US" sz="2800" dirty="0"/>
              <a:t>Sources of GPU Efficiency/Inefficiency</a:t>
            </a:r>
          </a:p>
          <a:p>
            <a:r>
              <a:rPr lang="en-US" sz="2800" b="1" dirty="0"/>
              <a:t>Very</a:t>
            </a:r>
            <a:r>
              <a:rPr lang="en-US" sz="2800" dirty="0"/>
              <a:t> Simple Programming Example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Why still so much room to improve GPGPUs?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4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4941989" y="5510540"/>
            <a:ext cx="18229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smtClean="0">
                <a:solidFill>
                  <a:srgbClr val="FF0909"/>
                </a:solidFill>
              </a:rPr>
              <a:t>hash(address)</a:t>
            </a:r>
            <a:endParaRPr lang="en-US" altLang="en-US" sz="2000" b="0">
              <a:solidFill>
                <a:srgbClr val="FF090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Basic Cache Structure</a:t>
            </a:r>
          </a:p>
        </p:txBody>
      </p:sp>
      <p:sp>
        <p:nvSpPr>
          <p:cNvPr id="194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6553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Basic cache: array of block frames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Example: 32KB cache (1024 frames, 32B blocks)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“Hash table in hardware”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To find frame: decode part of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Which part?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32-bit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32B blocks 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mtClean="0">
                <a:ea typeface="ＭＳ Ｐゴシック" panose="020B0600070205080204" pitchFamily="34" charset="-128"/>
              </a:rPr>
              <a:t>5 lowest bits locate byte in block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These are called </a:t>
            </a:r>
            <a:r>
              <a:rPr lang="en-US" altLang="en-US" b="1" smtClean="0">
                <a:solidFill>
                  <a:srgbClr val="FF0909"/>
                </a:solidFill>
                <a:ea typeface="ＭＳ Ｐゴシック" panose="020B0600070205080204" pitchFamily="34" charset="-128"/>
              </a:rPr>
              <a:t>offset bits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1024 frames 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mtClean="0">
                <a:ea typeface="ＭＳ Ｐゴシック" panose="020B0600070205080204" pitchFamily="34" charset="-128"/>
              </a:rPr>
              <a:t> next 10 bits find frame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These are the </a:t>
            </a:r>
            <a:r>
              <a:rPr lang="en-US" altLang="en-US" b="1" smtClean="0">
                <a:solidFill>
                  <a:srgbClr val="FF0909"/>
                </a:solidFill>
                <a:ea typeface="ＭＳ Ｐゴシック" panose="020B0600070205080204" pitchFamily="34" charset="-128"/>
              </a:rPr>
              <a:t>index bits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Note: nothing says index must be these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But these work best (think about why)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7449517" y="13307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7449517" y="16355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7449517" y="37691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1021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49517" y="40739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1022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7449517" y="43787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1023</a:t>
            </a:r>
          </a:p>
        </p:txBody>
      </p:sp>
      <p:sp>
        <p:nvSpPr>
          <p:cNvPr id="19467" name="Freeform 9"/>
          <p:cNvSpPr>
            <a:spLocks/>
          </p:cNvSpPr>
          <p:nvPr/>
        </p:nvSpPr>
        <p:spPr bwMode="auto">
          <a:xfrm flipH="1">
            <a:off x="6992317" y="1330712"/>
            <a:ext cx="152400" cy="3352800"/>
          </a:xfrm>
          <a:custGeom>
            <a:avLst/>
            <a:gdLst>
              <a:gd name="T0" fmla="*/ 0 w 192"/>
              <a:gd name="T1" fmla="*/ 0 h 2496"/>
              <a:gd name="T2" fmla="*/ 0 w 192"/>
              <a:gd name="T3" fmla="*/ 2147483647 h 2496"/>
              <a:gd name="T4" fmla="*/ 120967511 w 192"/>
              <a:gd name="T5" fmla="*/ 2147483647 h 2496"/>
              <a:gd name="T6" fmla="*/ 120967511 w 192"/>
              <a:gd name="T7" fmla="*/ 346439829 h 2496"/>
              <a:gd name="T8" fmla="*/ 0 w 192"/>
              <a:gd name="T9" fmla="*/ 0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96"/>
              <a:gd name="T17" fmla="*/ 192 w 19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96">
                <a:moveTo>
                  <a:pt x="0" y="0"/>
                </a:moveTo>
                <a:lnTo>
                  <a:pt x="0" y="2496"/>
                </a:lnTo>
                <a:lnTo>
                  <a:pt x="192" y="2304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52F4C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7449517" y="19403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2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7449517" y="2245112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3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9470" name="Line 12"/>
          <p:cNvSpPr>
            <a:spLocks noChangeShapeType="1"/>
          </p:cNvSpPr>
          <p:nvPr/>
        </p:nvSpPr>
        <p:spPr bwMode="auto">
          <a:xfrm>
            <a:off x="7754317" y="2549912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>
            <a:off x="7144717" y="14831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2" name="Line 14"/>
          <p:cNvSpPr>
            <a:spLocks noChangeShapeType="1"/>
          </p:cNvSpPr>
          <p:nvPr/>
        </p:nvSpPr>
        <p:spPr bwMode="auto">
          <a:xfrm>
            <a:off x="7144717" y="17879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>
            <a:off x="7144717" y="20927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4" name="Line 16"/>
          <p:cNvSpPr>
            <a:spLocks noChangeShapeType="1"/>
          </p:cNvSpPr>
          <p:nvPr/>
        </p:nvSpPr>
        <p:spPr bwMode="auto">
          <a:xfrm>
            <a:off x="7144717" y="23975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7144717" y="39215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6" name="Line 18"/>
          <p:cNvSpPr>
            <a:spLocks noChangeShapeType="1"/>
          </p:cNvSpPr>
          <p:nvPr/>
        </p:nvSpPr>
        <p:spPr bwMode="auto">
          <a:xfrm>
            <a:off x="7144717" y="42263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7144717" y="4531112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8" name="Line 20"/>
          <p:cNvSpPr>
            <a:spLocks noChangeShapeType="1"/>
          </p:cNvSpPr>
          <p:nvPr/>
        </p:nvSpPr>
        <p:spPr bwMode="auto">
          <a:xfrm>
            <a:off x="6679579" y="3311912"/>
            <a:ext cx="312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79" name="Line 21"/>
          <p:cNvSpPr>
            <a:spLocks noChangeShapeType="1"/>
          </p:cNvSpPr>
          <p:nvPr/>
        </p:nvSpPr>
        <p:spPr bwMode="auto">
          <a:xfrm>
            <a:off x="7754317" y="4683512"/>
            <a:ext cx="0" cy="898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80" name="Rectangle 22"/>
          <p:cNvSpPr>
            <a:spLocks noChangeArrowheads="1"/>
          </p:cNvSpPr>
          <p:nvPr/>
        </p:nvSpPr>
        <p:spPr bwMode="auto">
          <a:xfrm>
            <a:off x="6450979" y="5597912"/>
            <a:ext cx="685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[4:0]</a:t>
            </a:r>
          </a:p>
        </p:txBody>
      </p:sp>
      <p:sp>
        <p:nvSpPr>
          <p:cNvPr id="19481" name="Rectangle 23"/>
          <p:cNvSpPr>
            <a:spLocks noChangeArrowheads="1"/>
          </p:cNvSpPr>
          <p:nvPr/>
        </p:nvSpPr>
        <p:spPr bwMode="auto">
          <a:xfrm>
            <a:off x="2259979" y="5597912"/>
            <a:ext cx="26670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[31:15]</a:t>
            </a:r>
            <a:endParaRPr lang="en-US" altLang="en-US" sz="1200" b="0">
              <a:solidFill>
                <a:srgbClr val="4F81BD"/>
              </a:solidFill>
            </a:endParaRPr>
          </a:p>
        </p:txBody>
      </p:sp>
      <p:sp>
        <p:nvSpPr>
          <p:cNvPr id="19482" name="Rectangle 24"/>
          <p:cNvSpPr>
            <a:spLocks noChangeArrowheads="1"/>
          </p:cNvSpPr>
          <p:nvPr/>
        </p:nvSpPr>
        <p:spPr bwMode="auto">
          <a:xfrm>
            <a:off x="4926979" y="5597912"/>
            <a:ext cx="15240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index</a:t>
            </a:r>
            <a:r>
              <a:rPr lang="en-US" altLang="en-US" sz="1400">
                <a:solidFill>
                  <a:srgbClr val="FF0909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</a:rPr>
              <a:t>[14:5]</a:t>
            </a:r>
          </a:p>
        </p:txBody>
      </p:sp>
      <p:sp>
        <p:nvSpPr>
          <p:cNvPr id="19483" name="Line 25"/>
          <p:cNvSpPr>
            <a:spLocks noChangeShapeType="1"/>
          </p:cNvSpPr>
          <p:nvPr/>
        </p:nvSpPr>
        <p:spPr bwMode="auto">
          <a:xfrm>
            <a:off x="6679579" y="3311912"/>
            <a:ext cx="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84" name="Freeform 26"/>
          <p:cNvSpPr>
            <a:spLocks/>
          </p:cNvSpPr>
          <p:nvPr/>
        </p:nvSpPr>
        <p:spPr bwMode="auto">
          <a:xfrm>
            <a:off x="7441579" y="5597912"/>
            <a:ext cx="609600" cy="304800"/>
          </a:xfrm>
          <a:custGeom>
            <a:avLst/>
            <a:gdLst>
              <a:gd name="T0" fmla="*/ 241935022 w 384"/>
              <a:gd name="T1" fmla="*/ 0 h 192"/>
              <a:gd name="T2" fmla="*/ 0 w 384"/>
              <a:gd name="T3" fmla="*/ 483870045 h 192"/>
              <a:gd name="T4" fmla="*/ 725804968 w 384"/>
              <a:gd name="T5" fmla="*/ 483870045 h 192"/>
              <a:gd name="T6" fmla="*/ 967740089 w 384"/>
              <a:gd name="T7" fmla="*/ 0 h 192"/>
              <a:gd name="T8" fmla="*/ 241935022 w 38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192"/>
              <a:gd name="T17" fmla="*/ 384 w 38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192">
                <a:moveTo>
                  <a:pt x="96" y="0"/>
                </a:moveTo>
                <a:lnTo>
                  <a:pt x="0" y="192"/>
                </a:lnTo>
                <a:lnTo>
                  <a:pt x="288" y="192"/>
                </a:lnTo>
                <a:lnTo>
                  <a:pt x="384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19485" name="Text Box 27"/>
          <p:cNvSpPr txBox="1">
            <a:spLocks noChangeArrowheads="1"/>
          </p:cNvSpPr>
          <p:nvPr/>
        </p:nvSpPr>
        <p:spPr bwMode="auto">
          <a:xfrm>
            <a:off x="7495554" y="5582037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</a:rPr>
              <a:t>&lt;&lt;</a:t>
            </a: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9486" name="Line 28"/>
          <p:cNvSpPr>
            <a:spLocks noChangeShapeType="1"/>
          </p:cNvSpPr>
          <p:nvPr/>
        </p:nvSpPr>
        <p:spPr bwMode="auto">
          <a:xfrm>
            <a:off x="7754317" y="5902712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87" name="Line 29"/>
          <p:cNvSpPr>
            <a:spLocks noChangeShapeType="1"/>
          </p:cNvSpPr>
          <p:nvPr/>
        </p:nvSpPr>
        <p:spPr bwMode="auto">
          <a:xfrm flipV="1">
            <a:off x="6527179" y="5902712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88" name="Line 30"/>
          <p:cNvSpPr>
            <a:spLocks noChangeShapeType="1"/>
          </p:cNvSpPr>
          <p:nvPr/>
        </p:nvSpPr>
        <p:spPr bwMode="auto">
          <a:xfrm flipV="1">
            <a:off x="7136779" y="5750312"/>
            <a:ext cx="35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89" name="Text Box 31"/>
          <p:cNvSpPr txBox="1">
            <a:spLocks noChangeArrowheads="1"/>
          </p:cNvSpPr>
          <p:nvPr/>
        </p:nvSpPr>
        <p:spPr bwMode="auto">
          <a:xfrm>
            <a:off x="8051179" y="1330712"/>
            <a:ext cx="844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1024*</a:t>
            </a:r>
          </a:p>
          <a:p>
            <a:r>
              <a:rPr lang="en-US" altLang="en-US" sz="1800" b="0">
                <a:solidFill>
                  <a:srgbClr val="FF0909"/>
                </a:solidFill>
              </a:rPr>
              <a:t>256bit</a:t>
            </a:r>
          </a:p>
          <a:p>
            <a:r>
              <a:rPr lang="en-US" altLang="en-US" sz="1800" b="0">
                <a:solidFill>
                  <a:srgbClr val="FF0909"/>
                </a:solidFill>
              </a:rPr>
              <a:t>SRAM</a:t>
            </a:r>
          </a:p>
        </p:txBody>
      </p:sp>
      <p:sp>
        <p:nvSpPr>
          <p:cNvPr id="19490" name="Text Box 32"/>
          <p:cNvSpPr txBox="1">
            <a:spLocks noChangeArrowheads="1"/>
          </p:cNvSpPr>
          <p:nvPr/>
        </p:nvSpPr>
        <p:spPr bwMode="auto">
          <a:xfrm>
            <a:off x="7746379" y="4774000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bitlines</a:t>
            </a:r>
          </a:p>
        </p:txBody>
      </p:sp>
      <p:sp>
        <p:nvSpPr>
          <p:cNvPr id="19491" name="Text Box 33"/>
          <p:cNvSpPr txBox="1">
            <a:spLocks noChangeArrowheads="1"/>
          </p:cNvSpPr>
          <p:nvPr/>
        </p:nvSpPr>
        <p:spPr bwMode="auto">
          <a:xfrm rot="-5400000">
            <a:off x="6753398" y="2945207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wordlines</a:t>
            </a:r>
          </a:p>
        </p:txBody>
      </p:sp>
      <p:sp>
        <p:nvSpPr>
          <p:cNvPr id="19492" name="Text Box 34"/>
          <p:cNvSpPr txBox="1">
            <a:spLocks noChangeArrowheads="1"/>
          </p:cNvSpPr>
          <p:nvPr/>
        </p:nvSpPr>
        <p:spPr bwMode="auto">
          <a:xfrm>
            <a:off x="7366967" y="6283712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FF0909"/>
                </a:solidFill>
              </a:rPr>
              <a:t>data</a:t>
            </a:r>
          </a:p>
        </p:txBody>
      </p:sp>
      <p:sp>
        <p:nvSpPr>
          <p:cNvPr id="19493" name="Text Box 35"/>
          <p:cNvSpPr txBox="1">
            <a:spLocks noChangeArrowheads="1"/>
          </p:cNvSpPr>
          <p:nvPr/>
        </p:nvSpPr>
        <p:spPr bwMode="auto">
          <a:xfrm>
            <a:off x="5974729" y="6283712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FF0909"/>
                </a:solidFill>
              </a:rPr>
              <a:t>address</a:t>
            </a:r>
          </a:p>
        </p:txBody>
      </p:sp>
      <p:sp>
        <p:nvSpPr>
          <p:cNvPr id="19494" name="Line 36"/>
          <p:cNvSpPr>
            <a:spLocks noChangeShapeType="1"/>
          </p:cNvSpPr>
          <p:nvPr/>
        </p:nvSpPr>
        <p:spPr bwMode="auto">
          <a:xfrm>
            <a:off x="5841379" y="5216912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95" name="Line 37"/>
          <p:cNvSpPr>
            <a:spLocks noChangeShapeType="1"/>
          </p:cNvSpPr>
          <p:nvPr/>
        </p:nvSpPr>
        <p:spPr bwMode="auto">
          <a:xfrm>
            <a:off x="5841379" y="5216912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 animBg="1"/>
      <p:bldP spid="19481" grpId="0" animBg="1"/>
      <p:bldP spid="19482" grpId="0" animBg="1"/>
      <p:bldP spid="19484" grpId="0" animBg="1"/>
      <p:bldP spid="19485" grpId="0"/>
      <p:bldP spid="19486" grpId="0" animBg="1"/>
      <p:bldP spid="19487" grpId="0" animBg="1"/>
      <p:bldP spid="19488" grpId="0" animBg="1"/>
      <p:bldP spid="19492" grpId="0"/>
      <p:bldP spid="194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Basic Cache Structure</a:t>
            </a:r>
          </a:p>
        </p:txBody>
      </p:sp>
      <p:sp>
        <p:nvSpPr>
          <p:cNvPr id="204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6705600" cy="434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Each frame can hold one of 2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17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blocks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All blocks with same index bit pattern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to know which if any is currently there?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To each frame attach </a:t>
            </a:r>
            <a:r>
              <a:rPr lang="en-US" altLang="en-US" b="1" dirty="0" smtClean="0">
                <a:solidFill>
                  <a:srgbClr val="FF0909"/>
                </a:solidFill>
                <a:ea typeface="ＭＳ Ｐゴシック" panose="020B0600070205080204" pitchFamily="34" charset="-128"/>
              </a:rPr>
              <a:t>tag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 smtClean="0">
                <a:solidFill>
                  <a:srgbClr val="FF0909"/>
                </a:solidFill>
                <a:ea typeface="ＭＳ Ｐゴシック" panose="020B0600070205080204" pitchFamily="34" charset="-128"/>
              </a:rPr>
              <a:t>valid bit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Compare frame tag to address </a:t>
            </a:r>
            <a:r>
              <a:rPr lang="en-US" altLang="en-US" b="1" dirty="0" smtClean="0">
                <a:solidFill>
                  <a:srgbClr val="FF0909"/>
                </a:solidFill>
                <a:ea typeface="ＭＳ Ｐゴシック" panose="020B0600070205080204" pitchFamily="34" charset="-128"/>
              </a:rPr>
              <a:t>tag bits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No need to match index bits (why?)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Lookup algorithm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Read frame indicated by index bits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“Hit” if tag matches and valid bit is set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Otherwise, a “miss”.  Fetch block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7316788" y="12192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316788" y="15240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7316788" y="36576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1021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316788" y="39624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1022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7316788" y="42672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1023</a:t>
            </a:r>
          </a:p>
        </p:txBody>
      </p:sp>
      <p:sp>
        <p:nvSpPr>
          <p:cNvPr id="20491" name="Freeform 9"/>
          <p:cNvSpPr>
            <a:spLocks/>
          </p:cNvSpPr>
          <p:nvPr/>
        </p:nvSpPr>
        <p:spPr bwMode="auto">
          <a:xfrm flipH="1">
            <a:off x="6867525" y="1219200"/>
            <a:ext cx="152400" cy="3352800"/>
          </a:xfrm>
          <a:custGeom>
            <a:avLst/>
            <a:gdLst>
              <a:gd name="T0" fmla="*/ 0 w 192"/>
              <a:gd name="T1" fmla="*/ 0 h 2496"/>
              <a:gd name="T2" fmla="*/ 0 w 192"/>
              <a:gd name="T3" fmla="*/ 2147483647 h 2496"/>
              <a:gd name="T4" fmla="*/ 120967511 w 192"/>
              <a:gd name="T5" fmla="*/ 2147483647 h 2496"/>
              <a:gd name="T6" fmla="*/ 120967511 w 192"/>
              <a:gd name="T7" fmla="*/ 346439829 h 2496"/>
              <a:gd name="T8" fmla="*/ 0 w 192"/>
              <a:gd name="T9" fmla="*/ 0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96"/>
              <a:gd name="T17" fmla="*/ 192 w 19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96">
                <a:moveTo>
                  <a:pt x="0" y="0"/>
                </a:moveTo>
                <a:lnTo>
                  <a:pt x="0" y="2496"/>
                </a:lnTo>
                <a:lnTo>
                  <a:pt x="192" y="2304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52F4C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7316788" y="18288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2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7316788" y="21336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3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7621588" y="2438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7019925" y="13716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6" name="Line 14"/>
          <p:cNvSpPr>
            <a:spLocks noChangeShapeType="1"/>
          </p:cNvSpPr>
          <p:nvPr/>
        </p:nvSpPr>
        <p:spPr bwMode="auto">
          <a:xfrm>
            <a:off x="7019925" y="16764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>
            <a:off x="7019925" y="19812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7019925" y="22860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>
            <a:off x="7019925" y="38100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>
            <a:off x="7019925" y="41148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7019925" y="44196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02" name="Line 20"/>
          <p:cNvSpPr>
            <a:spLocks noChangeShapeType="1"/>
          </p:cNvSpPr>
          <p:nvPr/>
        </p:nvSpPr>
        <p:spPr bwMode="auto">
          <a:xfrm>
            <a:off x="7629525" y="4572000"/>
            <a:ext cx="0" cy="898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03" name="Rectangle 21"/>
          <p:cNvSpPr>
            <a:spLocks noChangeArrowheads="1"/>
          </p:cNvSpPr>
          <p:nvPr/>
        </p:nvSpPr>
        <p:spPr bwMode="auto">
          <a:xfrm>
            <a:off x="6324600" y="5486400"/>
            <a:ext cx="687388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rgbClr val="000000"/>
                </a:solidFill>
              </a:rPr>
              <a:t>[4:0]</a:t>
            </a:r>
          </a:p>
        </p:txBody>
      </p:sp>
      <p:sp>
        <p:nvSpPr>
          <p:cNvPr id="20504" name="Rectangle 22"/>
          <p:cNvSpPr>
            <a:spLocks noChangeArrowheads="1"/>
          </p:cNvSpPr>
          <p:nvPr/>
        </p:nvSpPr>
        <p:spPr bwMode="auto">
          <a:xfrm>
            <a:off x="2135188" y="5486400"/>
            <a:ext cx="2665412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tag</a:t>
            </a:r>
            <a:r>
              <a:rPr lang="en-US" altLang="en-US" sz="1400">
                <a:solidFill>
                  <a:prstClr val="white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</a:rPr>
              <a:t>[31:15]</a:t>
            </a:r>
          </a:p>
        </p:txBody>
      </p:sp>
      <p:sp>
        <p:nvSpPr>
          <p:cNvPr id="20505" name="Text Box 23"/>
          <p:cNvSpPr txBox="1">
            <a:spLocks noChangeArrowheads="1"/>
          </p:cNvSpPr>
          <p:nvPr/>
        </p:nvSpPr>
        <p:spPr bwMode="auto">
          <a:xfrm>
            <a:off x="7240588" y="6172200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FF0909"/>
                </a:solidFill>
              </a:rPr>
              <a:t>data</a:t>
            </a:r>
          </a:p>
        </p:txBody>
      </p:sp>
      <p:sp>
        <p:nvSpPr>
          <p:cNvPr id="20506" name="Rectangle 24"/>
          <p:cNvSpPr>
            <a:spLocks noChangeArrowheads="1"/>
          </p:cNvSpPr>
          <p:nvPr/>
        </p:nvSpPr>
        <p:spPr bwMode="auto">
          <a:xfrm>
            <a:off x="4800600" y="5486400"/>
            <a:ext cx="1524000" cy="304800"/>
          </a:xfrm>
          <a:prstGeom prst="rect">
            <a:avLst/>
          </a:prstGeom>
          <a:solidFill>
            <a:srgbClr val="52F4C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index</a:t>
            </a:r>
            <a:r>
              <a:rPr lang="en-US" altLang="en-US" sz="1400">
                <a:solidFill>
                  <a:srgbClr val="FF0909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</a:rPr>
              <a:t>[14:5]</a:t>
            </a:r>
          </a:p>
        </p:txBody>
      </p:sp>
      <p:sp>
        <p:nvSpPr>
          <p:cNvPr id="20507" name="Freeform 25"/>
          <p:cNvSpPr>
            <a:spLocks/>
          </p:cNvSpPr>
          <p:nvPr/>
        </p:nvSpPr>
        <p:spPr bwMode="auto">
          <a:xfrm>
            <a:off x="7316788" y="5486400"/>
            <a:ext cx="609600" cy="304800"/>
          </a:xfrm>
          <a:custGeom>
            <a:avLst/>
            <a:gdLst>
              <a:gd name="T0" fmla="*/ 241935022 w 384"/>
              <a:gd name="T1" fmla="*/ 0 h 192"/>
              <a:gd name="T2" fmla="*/ 0 w 384"/>
              <a:gd name="T3" fmla="*/ 483870045 h 192"/>
              <a:gd name="T4" fmla="*/ 725804968 w 384"/>
              <a:gd name="T5" fmla="*/ 483870045 h 192"/>
              <a:gd name="T6" fmla="*/ 967740089 w 384"/>
              <a:gd name="T7" fmla="*/ 0 h 192"/>
              <a:gd name="T8" fmla="*/ 241935022 w 38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192"/>
              <a:gd name="T17" fmla="*/ 384 w 38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192">
                <a:moveTo>
                  <a:pt x="96" y="0"/>
                </a:moveTo>
                <a:lnTo>
                  <a:pt x="0" y="192"/>
                </a:lnTo>
                <a:lnTo>
                  <a:pt x="288" y="192"/>
                </a:lnTo>
                <a:lnTo>
                  <a:pt x="384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20508" name="Text Box 26"/>
          <p:cNvSpPr txBox="1">
            <a:spLocks noChangeArrowheads="1"/>
          </p:cNvSpPr>
          <p:nvPr/>
        </p:nvSpPr>
        <p:spPr bwMode="auto">
          <a:xfrm>
            <a:off x="7370763" y="5470525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</a:rPr>
              <a:t>&lt;&lt;</a:t>
            </a: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09" name="Line 27"/>
          <p:cNvSpPr>
            <a:spLocks noChangeShapeType="1"/>
          </p:cNvSpPr>
          <p:nvPr/>
        </p:nvSpPr>
        <p:spPr bwMode="auto">
          <a:xfrm>
            <a:off x="7621588" y="5791200"/>
            <a:ext cx="0" cy="517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10" name="Line 28"/>
          <p:cNvSpPr>
            <a:spLocks noChangeShapeType="1"/>
          </p:cNvSpPr>
          <p:nvPr/>
        </p:nvSpPr>
        <p:spPr bwMode="auto">
          <a:xfrm flipV="1">
            <a:off x="6402388" y="5791200"/>
            <a:ext cx="0" cy="517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11" name="Text Box 29"/>
          <p:cNvSpPr txBox="1">
            <a:spLocks noChangeArrowheads="1"/>
          </p:cNvSpPr>
          <p:nvPr/>
        </p:nvSpPr>
        <p:spPr bwMode="auto">
          <a:xfrm>
            <a:off x="5848350" y="6172200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FF0909"/>
                </a:solidFill>
              </a:rPr>
              <a:t>address</a:t>
            </a:r>
          </a:p>
        </p:txBody>
      </p:sp>
      <p:sp>
        <p:nvSpPr>
          <p:cNvPr id="20512" name="Line 30"/>
          <p:cNvSpPr>
            <a:spLocks noChangeShapeType="1"/>
          </p:cNvSpPr>
          <p:nvPr/>
        </p:nvSpPr>
        <p:spPr bwMode="auto">
          <a:xfrm flipV="1">
            <a:off x="7011988" y="5638800"/>
            <a:ext cx="35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13" name="Rectangle 31"/>
          <p:cNvSpPr>
            <a:spLocks noChangeArrowheads="1"/>
          </p:cNvSpPr>
          <p:nvPr/>
        </p:nvSpPr>
        <p:spPr bwMode="auto">
          <a:xfrm>
            <a:off x="7926388" y="12192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14" name="Line 32"/>
          <p:cNvSpPr>
            <a:spLocks noChangeShapeType="1"/>
          </p:cNvSpPr>
          <p:nvPr/>
        </p:nvSpPr>
        <p:spPr bwMode="auto">
          <a:xfrm>
            <a:off x="8078788" y="2438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15" name="Rectangle 33"/>
          <p:cNvSpPr>
            <a:spLocks noChangeArrowheads="1"/>
          </p:cNvSpPr>
          <p:nvPr/>
        </p:nvSpPr>
        <p:spPr bwMode="auto">
          <a:xfrm>
            <a:off x="8231188" y="12192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16" name="Rectangle 34"/>
          <p:cNvSpPr>
            <a:spLocks noChangeArrowheads="1"/>
          </p:cNvSpPr>
          <p:nvPr/>
        </p:nvSpPr>
        <p:spPr bwMode="auto">
          <a:xfrm>
            <a:off x="8231188" y="15240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20517" name="Rectangle 35"/>
          <p:cNvSpPr>
            <a:spLocks noChangeArrowheads="1"/>
          </p:cNvSpPr>
          <p:nvPr/>
        </p:nvSpPr>
        <p:spPr bwMode="auto">
          <a:xfrm>
            <a:off x="8231188" y="36576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18" name="Rectangle 36"/>
          <p:cNvSpPr>
            <a:spLocks noChangeArrowheads="1"/>
          </p:cNvSpPr>
          <p:nvPr/>
        </p:nvSpPr>
        <p:spPr bwMode="auto">
          <a:xfrm>
            <a:off x="8231188" y="39624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19" name="Rectangle 37"/>
          <p:cNvSpPr>
            <a:spLocks noChangeArrowheads="1"/>
          </p:cNvSpPr>
          <p:nvPr/>
        </p:nvSpPr>
        <p:spPr bwMode="auto">
          <a:xfrm>
            <a:off x="8231188" y="42672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20" name="Rectangle 38"/>
          <p:cNvSpPr>
            <a:spLocks noChangeArrowheads="1"/>
          </p:cNvSpPr>
          <p:nvPr/>
        </p:nvSpPr>
        <p:spPr bwMode="auto">
          <a:xfrm>
            <a:off x="8231188" y="18288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20521" name="Rectangle 39"/>
          <p:cNvSpPr>
            <a:spLocks noChangeArrowheads="1"/>
          </p:cNvSpPr>
          <p:nvPr/>
        </p:nvSpPr>
        <p:spPr bwMode="auto">
          <a:xfrm>
            <a:off x="8231188" y="2133600"/>
            <a:ext cx="152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20522" name="Line 40"/>
          <p:cNvSpPr>
            <a:spLocks noChangeShapeType="1"/>
          </p:cNvSpPr>
          <p:nvPr/>
        </p:nvSpPr>
        <p:spPr bwMode="auto">
          <a:xfrm>
            <a:off x="8307388" y="2438400"/>
            <a:ext cx="1587" cy="1219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23" name="AutoShape 41"/>
          <p:cNvSpPr>
            <a:spLocks noChangeArrowheads="1"/>
          </p:cNvSpPr>
          <p:nvPr/>
        </p:nvSpPr>
        <p:spPr bwMode="auto">
          <a:xfrm>
            <a:off x="7926388" y="4876800"/>
            <a:ext cx="304800" cy="3048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0524" name="Line 42"/>
          <p:cNvSpPr>
            <a:spLocks noChangeShapeType="1"/>
          </p:cNvSpPr>
          <p:nvPr/>
        </p:nvSpPr>
        <p:spPr bwMode="auto">
          <a:xfrm>
            <a:off x="8078788" y="45720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25" name="Line 43"/>
          <p:cNvSpPr>
            <a:spLocks noChangeShapeType="1"/>
          </p:cNvSpPr>
          <p:nvPr/>
        </p:nvSpPr>
        <p:spPr bwMode="auto">
          <a:xfrm>
            <a:off x="8307388" y="4572000"/>
            <a:ext cx="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26" name="Line 44"/>
          <p:cNvSpPr>
            <a:spLocks noChangeShapeType="1"/>
          </p:cNvSpPr>
          <p:nvPr/>
        </p:nvSpPr>
        <p:spPr bwMode="auto">
          <a:xfrm>
            <a:off x="8078788" y="51816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27" name="Freeform 45"/>
          <p:cNvSpPr>
            <a:spLocks/>
          </p:cNvSpPr>
          <p:nvPr/>
        </p:nvSpPr>
        <p:spPr bwMode="auto">
          <a:xfrm>
            <a:off x="4052888" y="5013325"/>
            <a:ext cx="3865562" cy="457200"/>
          </a:xfrm>
          <a:custGeom>
            <a:avLst/>
            <a:gdLst>
              <a:gd name="T0" fmla="*/ 0 w 1968"/>
              <a:gd name="T1" fmla="*/ 725804891 h 288"/>
              <a:gd name="T2" fmla="*/ 0 w 1968"/>
              <a:gd name="T3" fmla="*/ 0 h 288"/>
              <a:gd name="T4" fmla="*/ 2147483647 w 1968"/>
              <a:gd name="T5" fmla="*/ 0 h 288"/>
              <a:gd name="T6" fmla="*/ 0 60000 65536"/>
              <a:gd name="T7" fmla="*/ 0 60000 65536"/>
              <a:gd name="T8" fmla="*/ 0 60000 65536"/>
              <a:gd name="T9" fmla="*/ 0 w 1968"/>
              <a:gd name="T10" fmla="*/ 0 h 288"/>
              <a:gd name="T11" fmla="*/ 1968 w 196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288">
                <a:moveTo>
                  <a:pt x="0" y="288"/>
                </a:moveTo>
                <a:lnTo>
                  <a:pt x="0" y="0"/>
                </a:lnTo>
                <a:lnTo>
                  <a:pt x="1968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20528" name="AutoShape 46"/>
          <p:cNvSpPr>
            <a:spLocks noChangeArrowheads="1"/>
          </p:cNvSpPr>
          <p:nvPr/>
        </p:nvSpPr>
        <p:spPr bwMode="auto">
          <a:xfrm rot="5400000">
            <a:off x="8040688" y="5448300"/>
            <a:ext cx="304800" cy="381000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4F81BD"/>
              </a:solidFill>
            </a:endParaRPr>
          </a:p>
        </p:txBody>
      </p:sp>
      <p:sp>
        <p:nvSpPr>
          <p:cNvPr id="20529" name="Line 47"/>
          <p:cNvSpPr>
            <a:spLocks noChangeShapeType="1"/>
          </p:cNvSpPr>
          <p:nvPr/>
        </p:nvSpPr>
        <p:spPr bwMode="auto">
          <a:xfrm>
            <a:off x="8231188" y="5791200"/>
            <a:ext cx="0" cy="517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30" name="Text Box 48"/>
          <p:cNvSpPr txBox="1">
            <a:spLocks noChangeArrowheads="1"/>
          </p:cNvSpPr>
          <p:nvPr/>
        </p:nvSpPr>
        <p:spPr bwMode="auto">
          <a:xfrm>
            <a:off x="7926388" y="617220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rgbClr val="FF0909"/>
                </a:solidFill>
              </a:rPr>
              <a:t>hit?</a:t>
            </a:r>
          </a:p>
        </p:txBody>
      </p:sp>
      <p:sp>
        <p:nvSpPr>
          <p:cNvPr id="20531" name="Rectangle 49"/>
          <p:cNvSpPr>
            <a:spLocks noChangeArrowheads="1"/>
          </p:cNvSpPr>
          <p:nvPr/>
        </p:nvSpPr>
        <p:spPr bwMode="auto">
          <a:xfrm>
            <a:off x="7926388" y="15240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32" name="Rectangle 50"/>
          <p:cNvSpPr>
            <a:spLocks noChangeArrowheads="1"/>
          </p:cNvSpPr>
          <p:nvPr/>
        </p:nvSpPr>
        <p:spPr bwMode="auto">
          <a:xfrm>
            <a:off x="7926388" y="18288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33" name="Rectangle 51"/>
          <p:cNvSpPr>
            <a:spLocks noChangeArrowheads="1"/>
          </p:cNvSpPr>
          <p:nvPr/>
        </p:nvSpPr>
        <p:spPr bwMode="auto">
          <a:xfrm>
            <a:off x="7926388" y="21336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34" name="Rectangle 52"/>
          <p:cNvSpPr>
            <a:spLocks noChangeArrowheads="1"/>
          </p:cNvSpPr>
          <p:nvPr/>
        </p:nvSpPr>
        <p:spPr bwMode="auto">
          <a:xfrm>
            <a:off x="7926388" y="36576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35" name="Rectangle 53"/>
          <p:cNvSpPr>
            <a:spLocks noChangeArrowheads="1"/>
          </p:cNvSpPr>
          <p:nvPr/>
        </p:nvSpPr>
        <p:spPr bwMode="auto">
          <a:xfrm>
            <a:off x="7926388" y="39624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36" name="Rectangle 54"/>
          <p:cNvSpPr>
            <a:spLocks noChangeArrowheads="1"/>
          </p:cNvSpPr>
          <p:nvPr/>
        </p:nvSpPr>
        <p:spPr bwMode="auto">
          <a:xfrm>
            <a:off x="7926388" y="42672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0537" name="Text Box 55"/>
          <p:cNvSpPr txBox="1">
            <a:spLocks noChangeArrowheads="1"/>
          </p:cNvSpPr>
          <p:nvPr/>
        </p:nvSpPr>
        <p:spPr bwMode="auto">
          <a:xfrm rot="-5400000">
            <a:off x="6557169" y="2829719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rgbClr val="FF0909"/>
                </a:solidFill>
              </a:rPr>
              <a:t>wordlines</a:t>
            </a:r>
          </a:p>
        </p:txBody>
      </p:sp>
      <p:sp>
        <p:nvSpPr>
          <p:cNvPr id="20538" name="Line 56"/>
          <p:cNvSpPr>
            <a:spLocks noChangeShapeType="1"/>
          </p:cNvSpPr>
          <p:nvPr/>
        </p:nvSpPr>
        <p:spPr bwMode="auto">
          <a:xfrm>
            <a:off x="6553200" y="3200400"/>
            <a:ext cx="312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39" name="Line 57"/>
          <p:cNvSpPr>
            <a:spLocks noChangeShapeType="1"/>
          </p:cNvSpPr>
          <p:nvPr/>
        </p:nvSpPr>
        <p:spPr bwMode="auto">
          <a:xfrm>
            <a:off x="6553200" y="3200400"/>
            <a:ext cx="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40" name="Line 58"/>
          <p:cNvSpPr>
            <a:spLocks noChangeShapeType="1"/>
          </p:cNvSpPr>
          <p:nvPr/>
        </p:nvSpPr>
        <p:spPr bwMode="auto">
          <a:xfrm>
            <a:off x="5715000" y="51054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41" name="Line 59"/>
          <p:cNvSpPr>
            <a:spLocks noChangeShapeType="1"/>
          </p:cNvSpPr>
          <p:nvPr/>
        </p:nvSpPr>
        <p:spPr bwMode="auto">
          <a:xfrm>
            <a:off x="5715000" y="51054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9951" y="728017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909"/>
                </a:solidFill>
                <a:ea typeface="ＭＳ Ｐゴシック" panose="020B0600070205080204" pitchFamily="34" charset="-128"/>
              </a:rPr>
              <a:t>tag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31188" y="75753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909"/>
                </a:solidFill>
                <a:ea typeface="ＭＳ Ｐゴシック" panose="020B0600070205080204" pitchFamily="34" charset="-128"/>
              </a:rPr>
              <a:t>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3961C-34C1-420A-AEB8-FCC47530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ports should my L1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D2E30-A5C7-451A-81A2-122D2583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05400"/>
          </a:xfrm>
        </p:spPr>
        <p:txBody>
          <a:bodyPr/>
          <a:lstStyle/>
          <a:p>
            <a:r>
              <a:rPr lang="en-US" dirty="0"/>
              <a:t>WARP: 32 Threads, 32 Load/Store Ports to L1 Cache?</a:t>
            </a:r>
          </a:p>
          <a:p>
            <a:pPr lvl="1"/>
            <a:r>
              <a:rPr lang="en-US" dirty="0"/>
              <a:t>Non-starter, even banking doesn’t solve the problem…</a:t>
            </a:r>
          </a:p>
          <a:p>
            <a:pPr lvl="1"/>
            <a:r>
              <a:rPr lang="en-US" dirty="0"/>
              <a:t>Should 32 cache misses cause 32 requests to memory!?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case: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threads in warp/</a:t>
            </a:r>
            <a:r>
              <a:rPr lang="en-US" altLang="en-US" dirty="0" err="1">
                <a:ea typeface="ＭＳ Ｐゴシック" panose="020B0600070205080204" pitchFamily="34" charset="-128"/>
              </a:rPr>
              <a:t>wavefront</a:t>
            </a:r>
            <a:r>
              <a:rPr lang="en-US" altLang="en-US" dirty="0">
                <a:ea typeface="ＭＳ Ｐゴシック" panose="020B0600070205080204" pitchFamily="34" charset="-128"/>
              </a:rPr>
              <a:t> access same cache block(s)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Addressing coalescing: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Dynamically combine addresses generated from each lane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Reduces in-flight memory requests, helps DRAM b/w,</a:t>
            </a:r>
            <a:r>
              <a:rPr lang="en-US" altLang="en-US" b="1" dirty="0">
                <a:ea typeface="ＭＳ Ｐゴシック" panose="020B0600070205080204" pitchFamily="34" charset="-128"/>
              </a:rPr>
              <a:t> important</a:t>
            </a:r>
          </a:p>
          <a:p>
            <a:pPr lvl="1"/>
            <a:endParaRPr lang="en-US" dirty="0"/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D6CF799-AA5A-4BC1-8C1A-E9BA9CCD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24300"/>
            <a:ext cx="65897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/>
          <a:lstStyle/>
          <a:p>
            <a:r>
              <a:rPr lang="en-US" dirty="0"/>
              <a:t>How do we do efficient memory access?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082675"/>
            <a:ext cx="7886700" cy="4495800"/>
          </a:xfrm>
        </p:spPr>
        <p:txBody>
          <a:bodyPr>
            <a:normAutofit/>
          </a:bodyPr>
          <a:lstStyle/>
          <a:p>
            <a:r>
              <a:rPr lang="en-US" dirty="0"/>
              <a:t>Pseudo CUDA for contiguous access: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Pseudo CUDA for non-contiguous access: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20441" y="253047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62016" y="2581929"/>
            <a:ext cx="124205" cy="298393"/>
            <a:chOff x="6848026" y="3693301"/>
            <a:chExt cx="157479" cy="778511"/>
          </a:xfrm>
        </p:grpSpPr>
        <p:sp>
          <p:nvSpPr>
            <p:cNvPr id="8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1275" y="3068643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0162" y="307183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38643" y="2921724"/>
            <a:ext cx="140069" cy="220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94820" y="2974670"/>
            <a:ext cx="1" cy="16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0929" y="307183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a+8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433632" y="2974670"/>
            <a:ext cx="221957" cy="16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028" y="6020862"/>
            <a:ext cx="811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(hardware overhead to dynamically coalesce memory access…</a:t>
            </a:r>
          </a:p>
          <a:p>
            <a:r>
              <a:rPr lang="en-US" dirty="0"/>
              <a:t> and collecting the operands 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8198" y="2827750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Instead issue one access</a:t>
            </a:r>
          </a:p>
          <a:p>
            <a:r>
              <a:rPr lang="en-US" sz="1400" dirty="0"/>
              <a:t>A[n:n+16*4]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24105" y="3104186"/>
            <a:ext cx="292923" cy="15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46844" y="3843496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gpu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void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c[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*2] + b[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1542166" y="4881739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583741" y="4933194"/>
            <a:ext cx="124205" cy="298393"/>
            <a:chOff x="6848026" y="3693301"/>
            <a:chExt cx="157479" cy="778511"/>
          </a:xfrm>
        </p:grpSpPr>
        <p:sp>
          <p:nvSpPr>
            <p:cNvPr id="51" name="object 22"/>
            <p:cNvSpPr/>
            <p:nvPr/>
          </p:nvSpPr>
          <p:spPr>
            <a:xfrm>
              <a:off x="6848026" y="3693301"/>
              <a:ext cx="111760" cy="641350"/>
            </a:xfrm>
            <a:custGeom>
              <a:avLst/>
              <a:gdLst/>
              <a:ahLst/>
              <a:cxnLst/>
              <a:rect l="l" t="t" r="r" b="b"/>
              <a:pathLst>
                <a:path w="111759" h="641350">
                  <a:moveTo>
                    <a:pt x="111759" y="0"/>
                  </a:moveTo>
                  <a:lnTo>
                    <a:pt x="0" y="110489"/>
                  </a:lnTo>
                  <a:lnTo>
                    <a:pt x="111759" y="222250"/>
                  </a:lnTo>
                  <a:lnTo>
                    <a:pt x="0" y="334010"/>
                  </a:lnTo>
                  <a:lnTo>
                    <a:pt x="111759" y="445769"/>
                  </a:lnTo>
                  <a:lnTo>
                    <a:pt x="0" y="556260"/>
                  </a:lnTo>
                  <a:lnTo>
                    <a:pt x="85089" y="64135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3"/>
            <p:cNvSpPr/>
            <p:nvPr/>
          </p:nvSpPr>
          <p:spPr>
            <a:xfrm rot="19643983">
              <a:off x="6849295" y="4260992"/>
              <a:ext cx="156210" cy="210820"/>
            </a:xfrm>
            <a:custGeom>
              <a:avLst/>
              <a:gdLst/>
              <a:ahLst/>
              <a:cxnLst/>
              <a:rect l="l" t="t" r="r" b="b"/>
              <a:pathLst>
                <a:path w="156209" h="210820">
                  <a:moveTo>
                    <a:pt x="36830" y="0"/>
                  </a:moveTo>
                  <a:lnTo>
                    <a:pt x="0" y="210820"/>
                  </a:lnTo>
                  <a:lnTo>
                    <a:pt x="156210" y="6477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143000" y="5419908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71887" y="5423097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a+8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360368" y="5272989"/>
            <a:ext cx="140069" cy="220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1816545" y="5325935"/>
            <a:ext cx="1" cy="16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32654" y="5423097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a+16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2055357" y="5325935"/>
            <a:ext cx="221957" cy="16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3124" y="5193668"/>
            <a:ext cx="1946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Instead issue two access</a:t>
            </a:r>
          </a:p>
          <a:p>
            <a:r>
              <a:rPr lang="en-US" sz="1400" dirty="0"/>
              <a:t>A[n          :n+16*4],</a:t>
            </a:r>
          </a:p>
          <a:p>
            <a:r>
              <a:rPr lang="en-US" sz="1400" dirty="0"/>
              <a:t>A[n+16*4:n+32*4]</a:t>
            </a:r>
          </a:p>
          <a:p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898187" y="5381796"/>
            <a:ext cx="324937" cy="23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42304" y="3078674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a+16*4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4754576" y="2928583"/>
            <a:ext cx="143611" cy="185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03554" y="5307201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a+32*4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412646" y="5295982"/>
            <a:ext cx="143611" cy="109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66800" y="1463674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gpu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void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c[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506428" y="1858628"/>
            <a:ext cx="1582303" cy="1692421"/>
            <a:chOff x="6042805" y="3060998"/>
            <a:chExt cx="1582303" cy="169242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C29F3B1-EA71-45FA-B777-893C7B6B3DF2}"/>
                </a:ext>
              </a:extLst>
            </p:cNvPr>
            <p:cNvSpPr/>
            <p:nvPr/>
          </p:nvSpPr>
          <p:spPr>
            <a:xfrm>
              <a:off x="6106670" y="3060998"/>
              <a:ext cx="1383091" cy="985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0" dirty="0">
                  <a:solidFill>
                    <a:prstClr val="black"/>
                  </a:solidFill>
                </a:rPr>
                <a:t>L1</a:t>
              </a:r>
            </a:p>
            <a:p>
              <a:pPr algn="ctr"/>
              <a:r>
                <a:rPr lang="en-US" sz="1800" b="0" dirty="0">
                  <a:solidFill>
                    <a:prstClr val="black"/>
                  </a:solidFill>
                </a:rPr>
                <a:t>Cache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0FA16267-8BF4-45FE-9E9A-09CB7836DBE2}"/>
                </a:ext>
              </a:extLst>
            </p:cNvPr>
            <p:cNvGrpSpPr/>
            <p:nvPr/>
          </p:nvGrpSpPr>
          <p:grpSpPr>
            <a:xfrm>
              <a:off x="6172200" y="4046494"/>
              <a:ext cx="1219200" cy="497970"/>
              <a:chOff x="6477000" y="4046493"/>
              <a:chExt cx="914400" cy="144507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235C6038-BD0E-421A-9680-47B64ACFF7A6}"/>
                  </a:ext>
                </a:extLst>
              </p:cNvPr>
              <p:cNvCxnSpPr/>
              <p:nvPr/>
            </p:nvCxnSpPr>
            <p:spPr>
              <a:xfrm>
                <a:off x="647700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8A529202-54C8-4A73-8178-4083086E1E9F}"/>
                  </a:ext>
                </a:extLst>
              </p:cNvPr>
              <p:cNvCxnSpPr/>
              <p:nvPr/>
            </p:nvCxnSpPr>
            <p:spPr>
              <a:xfrm>
                <a:off x="659892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656F9F3B-946F-4D6A-AC7C-507F83F5515F}"/>
                  </a:ext>
                </a:extLst>
              </p:cNvPr>
              <p:cNvCxnSpPr/>
              <p:nvPr/>
            </p:nvCxnSpPr>
            <p:spPr>
              <a:xfrm>
                <a:off x="672084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D8EF8F9A-5762-48D9-A16A-11E23D1F9529}"/>
                  </a:ext>
                </a:extLst>
              </p:cNvPr>
              <p:cNvCxnSpPr/>
              <p:nvPr/>
            </p:nvCxnSpPr>
            <p:spPr>
              <a:xfrm>
                <a:off x="678180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24E36CEB-3FC3-41B1-9E2D-8AF214F061A9}"/>
                  </a:ext>
                </a:extLst>
              </p:cNvPr>
              <p:cNvCxnSpPr/>
              <p:nvPr/>
            </p:nvCxnSpPr>
            <p:spPr>
              <a:xfrm>
                <a:off x="702564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8FEDDB2C-787C-4C79-B422-14160BCBE17C}"/>
                  </a:ext>
                </a:extLst>
              </p:cNvPr>
              <p:cNvCxnSpPr/>
              <p:nvPr/>
            </p:nvCxnSpPr>
            <p:spPr>
              <a:xfrm>
                <a:off x="714756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F8BAB7CD-A2A7-4CB1-B515-3821D242ECD7}"/>
                  </a:ext>
                </a:extLst>
              </p:cNvPr>
              <p:cNvCxnSpPr/>
              <p:nvPr/>
            </p:nvCxnSpPr>
            <p:spPr>
              <a:xfrm>
                <a:off x="733044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3523FB26-B6A7-4BEF-BE08-12A29B052EF9}"/>
                  </a:ext>
                </a:extLst>
              </p:cNvPr>
              <p:cNvCxnSpPr/>
              <p:nvPr/>
            </p:nvCxnSpPr>
            <p:spPr>
              <a:xfrm>
                <a:off x="739140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3DC263D9-E32A-46DA-A5D1-D89A32702E2C}"/>
                  </a:ext>
                </a:extLst>
              </p:cNvPr>
              <p:cNvCxnSpPr/>
              <p:nvPr/>
            </p:nvCxnSpPr>
            <p:spPr>
              <a:xfrm>
                <a:off x="653796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8ABCD8A8-399B-471F-9D3C-8CDC5F7AA6F5}"/>
                  </a:ext>
                </a:extLst>
              </p:cNvPr>
              <p:cNvCxnSpPr/>
              <p:nvPr/>
            </p:nvCxnSpPr>
            <p:spPr>
              <a:xfrm>
                <a:off x="665988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697FC32A-B67A-4B57-BE36-44B8630319AD}"/>
                  </a:ext>
                </a:extLst>
              </p:cNvPr>
              <p:cNvCxnSpPr/>
              <p:nvPr/>
            </p:nvCxnSpPr>
            <p:spPr>
              <a:xfrm>
                <a:off x="690372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63568DE4-13B4-4062-925A-FA9C950C1A8B}"/>
                  </a:ext>
                </a:extLst>
              </p:cNvPr>
              <p:cNvCxnSpPr/>
              <p:nvPr/>
            </p:nvCxnSpPr>
            <p:spPr>
              <a:xfrm>
                <a:off x="696468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E7C3CCDB-6BAE-4FFA-B243-E8CD68AD6B87}"/>
                  </a:ext>
                </a:extLst>
              </p:cNvPr>
              <p:cNvCxnSpPr/>
              <p:nvPr/>
            </p:nvCxnSpPr>
            <p:spPr>
              <a:xfrm>
                <a:off x="684276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72D139D-2CC4-4B3B-9FCE-BF5129222B66}"/>
                  </a:ext>
                </a:extLst>
              </p:cNvPr>
              <p:cNvCxnSpPr/>
              <p:nvPr/>
            </p:nvCxnSpPr>
            <p:spPr>
              <a:xfrm>
                <a:off x="708660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82B84915-AD7D-4754-8EE0-29FC4C7D9A15}"/>
                  </a:ext>
                </a:extLst>
              </p:cNvPr>
              <p:cNvCxnSpPr/>
              <p:nvPr/>
            </p:nvCxnSpPr>
            <p:spPr>
              <a:xfrm>
                <a:off x="720852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69ABE668-E9C2-4632-8298-EAA1EF9C66F1}"/>
                  </a:ext>
                </a:extLst>
              </p:cNvPr>
              <p:cNvCxnSpPr/>
              <p:nvPr/>
            </p:nvCxnSpPr>
            <p:spPr>
              <a:xfrm>
                <a:off x="7269480" y="4046493"/>
                <a:ext cx="0" cy="144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DED2AED-5D44-4CFF-AE88-80E47A70A0EB}"/>
                </a:ext>
              </a:extLst>
            </p:cNvPr>
            <p:cNvSpPr txBox="1"/>
            <p:nvPr/>
          </p:nvSpPr>
          <p:spPr>
            <a:xfrm>
              <a:off x="6042805" y="4507197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Lane 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B9FFE9EC-A801-405C-8058-5C0FC27AAB6E}"/>
                </a:ext>
              </a:extLst>
            </p:cNvPr>
            <p:cNvSpPr txBox="1"/>
            <p:nvPr/>
          </p:nvSpPr>
          <p:spPr>
            <a:xfrm>
              <a:off x="6999616" y="4507198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Lane N-1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46EF17F3-5CE2-42C5-9607-9E0DDEAC88D5}"/>
                </a:ext>
              </a:extLst>
            </p:cNvPr>
            <p:cNvSpPr/>
            <p:nvPr/>
          </p:nvSpPr>
          <p:spPr bwMode="auto">
            <a:xfrm>
              <a:off x="6118662" y="4153214"/>
              <a:ext cx="1383091" cy="22208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0" dirty="0" err="1">
                  <a:solidFill>
                    <a:srgbClr val="4F81BD"/>
                  </a:solidFill>
                  <a:latin typeface="Arial" charset="0"/>
                  <a:ea typeface="ＭＳ Ｐゴシック" panose="020B0600070205080204" pitchFamily="34" charset="-128"/>
                </a:rPr>
                <a:t>Coalescer</a:t>
              </a:r>
              <a:endParaRPr lang="en-US" sz="1600" b="0" dirty="0">
                <a:solidFill>
                  <a:srgbClr val="4F81BD"/>
                </a:solidFill>
                <a:latin typeface="Arial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4" grpId="0"/>
      <p:bldP spid="53" grpId="0"/>
      <p:bldP spid="54" grpId="0"/>
      <p:bldP spid="57" grpId="0"/>
      <p:bldP spid="59" grpId="0"/>
      <p:bldP spid="62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1F950-E7BB-4497-883F-D27F097D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of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EF72F-E18B-4298-B8D1-B91350C2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/>
          <a:lstStyle/>
          <a:p>
            <a:r>
              <a:rPr lang="en-US" dirty="0"/>
              <a:t>Not very energy efficient</a:t>
            </a:r>
          </a:p>
          <a:p>
            <a:pPr lvl="1"/>
            <a:r>
              <a:rPr lang="en-US" dirty="0"/>
              <a:t>Complex Coalescing Logic</a:t>
            </a:r>
          </a:p>
          <a:p>
            <a:pPr lvl="1"/>
            <a:r>
              <a:rPr lang="en-US" dirty="0"/>
              <a:t>Tag-checking is extra overhead</a:t>
            </a:r>
          </a:p>
          <a:p>
            <a:pPr lvl="1"/>
            <a:r>
              <a:rPr lang="en-US" dirty="0"/>
              <a:t>Cache replacement policy implementation</a:t>
            </a:r>
          </a:p>
          <a:p>
            <a:pPr lvl="1"/>
            <a:r>
              <a:rPr lang="en-US" dirty="0"/>
              <a:t>Cache causes implicit communication – communication kills perf.</a:t>
            </a:r>
          </a:p>
          <a:p>
            <a:r>
              <a:rPr lang="en-US" b="1" dirty="0">
                <a:solidFill>
                  <a:srgbClr val="FF0000"/>
                </a:solidFill>
              </a:rPr>
              <a:t>Maybe software should be responsible for data reuse?</a:t>
            </a:r>
          </a:p>
          <a:p>
            <a:r>
              <a:rPr lang="en-US" b="1" dirty="0"/>
              <a:t>Scratchpad</a:t>
            </a:r>
            <a:r>
              <a:rPr lang="en-US" dirty="0"/>
              <a:t>:  Small, private, software-managed cache</a:t>
            </a:r>
          </a:p>
          <a:p>
            <a:pPr lvl="1"/>
            <a:r>
              <a:rPr lang="en-US" dirty="0"/>
              <a:t>Separate address space that is shared between </a:t>
            </a:r>
            <a:r>
              <a:rPr lang="en-US" i="1" dirty="0"/>
              <a:t>some</a:t>
            </a:r>
            <a:r>
              <a:rPr lang="en-US" dirty="0"/>
              <a:t> threads</a:t>
            </a:r>
          </a:p>
          <a:p>
            <a:pPr lvl="1"/>
            <a:r>
              <a:rPr lang="en-US" dirty="0"/>
              <a:t>Fully software managed: programmer decides what to bring in/out</a:t>
            </a:r>
          </a:p>
          <a:p>
            <a:pPr lvl="1"/>
            <a:r>
              <a:rPr lang="en-US" dirty="0"/>
              <a:t>Extremely high bandwidth</a:t>
            </a:r>
          </a:p>
          <a:p>
            <a:pPr lvl="1"/>
            <a:r>
              <a:rPr lang="en-US" dirty="0"/>
              <a:t>Low energy cost</a:t>
            </a:r>
          </a:p>
          <a:p>
            <a:pPr lvl="1"/>
            <a:r>
              <a:rPr lang="en-US" dirty="0"/>
              <a:t>Much better for irregular access – </a:t>
            </a:r>
            <a:r>
              <a:rPr lang="en-US" b="1" dirty="0"/>
              <a:t>don’t need to worry about coalescing</a:t>
            </a:r>
          </a:p>
        </p:txBody>
      </p:sp>
    </p:spTree>
    <p:extLst>
      <p:ext uri="{BB962C8B-B14F-4D97-AF65-F5344CB8AC3E}">
        <p14:creationId xmlns:p14="http://schemas.microsoft.com/office/powerpoint/2010/main" val="5441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667"/>
            <a:ext cx="7886700" cy="680533"/>
          </a:xfrm>
        </p:spPr>
        <p:txBody>
          <a:bodyPr/>
          <a:lstStyle/>
          <a:p>
            <a:r>
              <a:rPr lang="en-US" dirty="0" smtClean="0"/>
              <a:t>Scratchpad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1"/>
            <a:ext cx="8991600" cy="1226978"/>
          </a:xfrm>
        </p:spPr>
        <p:txBody>
          <a:bodyPr>
            <a:normAutofit/>
          </a:bodyPr>
          <a:lstStyle/>
          <a:p>
            <a:r>
              <a:rPr lang="en-US" dirty="0" smtClean="0"/>
              <a:t>Banks divide the address space into chunks (corresponds to banks in hardware)</a:t>
            </a:r>
          </a:p>
          <a:p>
            <a:pPr lvl="1"/>
            <a:r>
              <a:rPr lang="en-US" dirty="0" smtClean="0"/>
              <a:t>Stripe Data across it</a:t>
            </a:r>
          </a:p>
          <a:p>
            <a:r>
              <a:rPr lang="en-US" dirty="0" smtClean="0"/>
              <a:t>Threads can access different banks in parallel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D6CF799-AA5A-4BC1-8C1A-E9BA9CCDD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6"/>
          <a:stretch/>
        </p:blipFill>
        <p:spPr bwMode="auto">
          <a:xfrm>
            <a:off x="1168473" y="2351389"/>
            <a:ext cx="6589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59617" y="4713589"/>
            <a:ext cx="6400800" cy="990600"/>
            <a:chOff x="1371600" y="5486400"/>
            <a:chExt cx="4264882" cy="304800"/>
          </a:xfrm>
        </p:grpSpPr>
        <p:sp>
          <p:nvSpPr>
            <p:cNvPr id="6" name="Rectangle 5"/>
            <p:cNvSpPr/>
            <p:nvPr/>
          </p:nvSpPr>
          <p:spPr>
            <a:xfrm>
              <a:off x="1371600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8300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11295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77995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49996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16696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9691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56391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3091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89791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2786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29486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01487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68187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41182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07882" y="5486400"/>
              <a:ext cx="228600" cy="3048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59617" y="4103989"/>
            <a:ext cx="6400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Crossbar (fully connected network)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412017" y="3951589"/>
            <a:ext cx="6076857" cy="762000"/>
            <a:chOff x="1412017" y="3951589"/>
            <a:chExt cx="6076857" cy="762000"/>
          </a:xfrm>
        </p:grpSpPr>
        <p:cxnSp>
          <p:nvCxnSpPr>
            <p:cNvPr id="30" name="Straight Connector 29"/>
            <p:cNvCxnSpPr>
              <a:endCxn id="8" idx="0"/>
            </p:cNvCxnSpPr>
            <p:nvPr/>
          </p:nvCxnSpPr>
          <p:spPr>
            <a:xfrm>
              <a:off x="1412017" y="3951589"/>
              <a:ext cx="41941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6" idx="0"/>
            </p:cNvCxnSpPr>
            <p:nvPr/>
          </p:nvCxnSpPr>
          <p:spPr>
            <a:xfrm flipH="1">
              <a:off x="1431160" y="3951589"/>
              <a:ext cx="400267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1" idx="0"/>
            </p:cNvCxnSpPr>
            <p:nvPr/>
          </p:nvCxnSpPr>
          <p:spPr>
            <a:xfrm>
              <a:off x="2250217" y="3951589"/>
              <a:ext cx="799416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2" idx="0"/>
            </p:cNvCxnSpPr>
            <p:nvPr/>
          </p:nvCxnSpPr>
          <p:spPr>
            <a:xfrm>
              <a:off x="2631217" y="3951589"/>
              <a:ext cx="818684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9" idx="0"/>
            </p:cNvCxnSpPr>
            <p:nvPr/>
          </p:nvCxnSpPr>
          <p:spPr>
            <a:xfrm>
              <a:off x="3049633" y="3951589"/>
              <a:ext cx="1610518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21" idx="0"/>
            </p:cNvCxnSpPr>
            <p:nvPr/>
          </p:nvCxnSpPr>
          <p:spPr>
            <a:xfrm>
              <a:off x="3449901" y="3951589"/>
              <a:ext cx="2020232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9" idx="0"/>
            </p:cNvCxnSpPr>
            <p:nvPr/>
          </p:nvCxnSpPr>
          <p:spPr>
            <a:xfrm flipH="1">
              <a:off x="2241142" y="3951589"/>
              <a:ext cx="1609275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13" idx="0"/>
            </p:cNvCxnSpPr>
            <p:nvPr/>
          </p:nvCxnSpPr>
          <p:spPr>
            <a:xfrm flipH="1">
              <a:off x="3859616" y="3951589"/>
              <a:ext cx="371801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22" idx="0"/>
            </p:cNvCxnSpPr>
            <p:nvPr/>
          </p:nvCxnSpPr>
          <p:spPr>
            <a:xfrm>
              <a:off x="4660151" y="3951589"/>
              <a:ext cx="1210249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10" idx="0"/>
            </p:cNvCxnSpPr>
            <p:nvPr/>
          </p:nvCxnSpPr>
          <p:spPr>
            <a:xfrm flipH="1">
              <a:off x="2641410" y="3951589"/>
              <a:ext cx="2828723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14" idx="0"/>
            </p:cNvCxnSpPr>
            <p:nvPr/>
          </p:nvCxnSpPr>
          <p:spPr>
            <a:xfrm flipH="1">
              <a:off x="4259883" y="3951589"/>
              <a:ext cx="1610518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26" idx="0"/>
            </p:cNvCxnSpPr>
            <p:nvPr/>
          </p:nvCxnSpPr>
          <p:spPr>
            <a:xfrm>
              <a:off x="6288817" y="3951589"/>
              <a:ext cx="1200057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20" idx="0"/>
            </p:cNvCxnSpPr>
            <p:nvPr/>
          </p:nvCxnSpPr>
          <p:spPr>
            <a:xfrm flipH="1">
              <a:off x="5060418" y="3951589"/>
              <a:ext cx="1609399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23" idx="0"/>
            </p:cNvCxnSpPr>
            <p:nvPr/>
          </p:nvCxnSpPr>
          <p:spPr>
            <a:xfrm flipH="1">
              <a:off x="6278624" y="3951589"/>
              <a:ext cx="848393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25" idx="0"/>
            </p:cNvCxnSpPr>
            <p:nvPr/>
          </p:nvCxnSpPr>
          <p:spPr>
            <a:xfrm flipH="1">
              <a:off x="7088606" y="3951589"/>
              <a:ext cx="400268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4" idx="0"/>
            </p:cNvCxnSpPr>
            <p:nvPr/>
          </p:nvCxnSpPr>
          <p:spPr>
            <a:xfrm>
              <a:off x="5060418" y="3951589"/>
              <a:ext cx="1618473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02094" y="497805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52400" y="2953211"/>
            <a:ext cx="99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Vector</a:t>
            </a:r>
          </a:p>
          <a:p>
            <a:r>
              <a:rPr lang="en-US" sz="1800" dirty="0" smtClean="0"/>
              <a:t>Lanes</a:t>
            </a:r>
          </a:p>
          <a:p>
            <a:r>
              <a:rPr lang="en-US" sz="1800" dirty="0" smtClean="0"/>
              <a:t>(threads)</a:t>
            </a:r>
            <a:endParaRPr lang="en-US" sz="18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45218" y="5759760"/>
            <a:ext cx="7416596" cy="717240"/>
            <a:chOff x="345218" y="5759760"/>
            <a:chExt cx="7416596" cy="717240"/>
          </a:xfrm>
        </p:grpSpPr>
        <p:sp>
          <p:nvSpPr>
            <p:cNvPr id="77" name="TextBox 76"/>
            <p:cNvSpPr txBox="1"/>
            <p:nvPr/>
          </p:nvSpPr>
          <p:spPr>
            <a:xfrm>
              <a:off x="1197054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A[0]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07125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A[1]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17196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A[2]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27267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A[3]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837338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A[4]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47409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A[5]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57480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A[6]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67551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A[7]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60017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A[8]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1017" y="5816053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A[9]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51088" y="5816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A[10]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61159" y="5816053"/>
              <a:ext cx="493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A[11]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71230" y="5816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A[12]</a:t>
              </a:r>
              <a:endParaRPr lang="en-US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441217" y="5816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A[13]</a:t>
              </a:r>
              <a:endParaRPr lang="en-US" sz="1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51288" y="5816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A[14]</a:t>
              </a:r>
              <a:endParaRPr lang="en-US" sz="12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61356" y="5816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A[15]</a:t>
              </a:r>
              <a:endParaRPr lang="en-US" sz="12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45218" y="5759760"/>
              <a:ext cx="910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/>
                <a:t>Array:</a:t>
              </a:r>
            </a:p>
            <a:p>
              <a:r>
                <a:rPr lang="en-US" sz="1600" b="0" dirty="0" err="1" smtClean="0"/>
                <a:t>int</a:t>
              </a:r>
              <a:r>
                <a:rPr lang="en-US" sz="1600" b="0" dirty="0" smtClean="0"/>
                <a:t> A[N]</a:t>
              </a:r>
              <a:endParaRPr lang="en-US" sz="1600" b="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151651" y="620000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A[16]</a:t>
              </a:r>
              <a:endParaRPr lang="en-US" sz="1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61722" y="620000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A[17]</a:t>
              </a:r>
              <a:endParaRPr lang="en-US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1790" y="620000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A[18]</a:t>
              </a:r>
              <a:endParaRPr lang="en-US" sz="1200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7812319" y="4103989"/>
            <a:ext cx="114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A[index(</a:t>
            </a:r>
            <a:r>
              <a:rPr lang="en-US" sz="1800" dirty="0" err="1" smtClean="0"/>
              <a:t>i</a:t>
            </a:r>
            <a:r>
              <a:rPr lang="en-US" sz="1800" dirty="0" smtClean="0"/>
              <a:t>)]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39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15F15-FB64-4EA4-AEB3-46147E90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43434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does scratchpad deal with Conflicts?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D00E77-5C19-464A-BE3D-513A5248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64" y="152401"/>
            <a:ext cx="4530811" cy="6705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B3260D4-0333-4574-850D-4A8D8C86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3733800" cy="3962400"/>
          </a:xfrm>
        </p:spPr>
        <p:txBody>
          <a:bodyPr/>
          <a:lstStyle/>
          <a:p>
            <a:r>
              <a:rPr lang="en-US" dirty="0"/>
              <a:t>Basic approach: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Separate into non conflicting 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Service sequentially</a:t>
            </a:r>
          </a:p>
          <a:p>
            <a:r>
              <a:rPr lang="en-US" dirty="0"/>
              <a:t>In contrast to cache, groups don’t need to be the same sequential cache line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23ACE9-8865-49D9-BA8C-52FFADE6D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67" b="22490"/>
          <a:stretch/>
        </p:blipFill>
        <p:spPr>
          <a:xfrm>
            <a:off x="0" y="6336701"/>
            <a:ext cx="4437888" cy="4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2612775B-8A49-4906-B987-9F2453AA8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Other Memory Optimizations</a:t>
            </a:r>
          </a:p>
        </p:txBody>
      </p:sp>
      <p:sp>
        <p:nvSpPr>
          <p:cNvPr id="39939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EE750AAA-22E6-4D8B-A404-2BC5B615F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Read-only Memory/Constant Caches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 for data that is guaranteed to be constant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Texture Caches/Images/Samplers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Provides fast hardware 1D/2D/3D interpolation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Very useful for graphics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Before better caching for GPGPU, was used for compute apps</a:t>
            </a:r>
          </a:p>
        </p:txBody>
      </p:sp>
    </p:spTree>
    <p:extLst>
      <p:ext uri="{BB962C8B-B14F-4D97-AF65-F5344CB8AC3E}">
        <p14:creationId xmlns:p14="http://schemas.microsoft.com/office/powerpoint/2010/main" val="37407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8"/>
            <a:ext cx="7886700" cy="715750"/>
          </a:xfrm>
        </p:spPr>
        <p:txBody>
          <a:bodyPr/>
          <a:lstStyle/>
          <a:p>
            <a:r>
              <a:rPr lang="en-US" dirty="0"/>
              <a:t>SIMT-GPGPU 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262" y="17775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Fetch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262" y="24090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Decode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262" y="3018622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Execute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" y="359869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Execute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882" y="4319259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62" y="4889808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2462" y="388173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62" y="541987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Complete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262" y="124411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>
                <a:solidFill>
                  <a:prstClr val="black"/>
                </a:solidFill>
              </a:rPr>
              <a:t>Warp Sched.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880" y="799080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5880" y="1166012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05880" y="1532944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05880" y="1899876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405880" y="2266809"/>
          <a:ext cx="166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defTabSz="0"/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82964" y="1846822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244" y="1884520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ld</a:t>
            </a:r>
            <a:endParaRPr lang="en-US" sz="1800" b="0" dirty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11539" y="1305647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20662" y="1352567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add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82964" y="2458805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6244" y="2496503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</a:t>
            </a:r>
            <a:endParaRPr lang="en-US" sz="1800" b="0" dirty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573439" y="3058313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2562" y="3105233"/>
            <a:ext cx="70596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573439" y="363964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82562" y="3686561"/>
            <a:ext cx="705962" cy="276999"/>
          </a:xfrm>
          <a:prstGeom prst="rect">
            <a:avLst/>
          </a:prstGeom>
          <a:solidFill>
            <a:srgbClr val="FF9999"/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mul</a:t>
            </a:r>
            <a:endParaRPr lang="en-US" sz="1800" b="0" dirty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573439" y="4366161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82562" y="4413081"/>
            <a:ext cx="70596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82964" y="4963160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76244" y="5000858"/>
            <a:ext cx="53764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ld</a:t>
            </a:r>
            <a:endParaRPr lang="en-US" sz="1800" b="0" dirty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582964" y="5495664"/>
          <a:ext cx="3124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4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01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76244" y="5533362"/>
            <a:ext cx="53764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182880" tIns="0" rIns="182880" bIns="0" rtlCol="0">
            <a:spAutoFit/>
          </a:bodyPr>
          <a:lstStyle/>
          <a:p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</a:t>
            </a:r>
            <a:endParaRPr lang="en-US" sz="1800" b="0" dirty="0">
              <a:solidFill>
                <a:srgbClr val="4F81B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9842" y="349903"/>
            <a:ext cx="201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Vector </a:t>
            </a:r>
            <a:r>
              <a:rPr lang="en-US" sz="18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Reg</a:t>
            </a:r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927" y="624393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# threads / warp (or smaller)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4055993" y="4445058"/>
            <a:ext cx="160466" cy="3157548"/>
          </a:xfrm>
          <a:prstGeom prst="leftBrace">
            <a:avLst>
              <a:gd name="adj1" fmla="val 27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36852" y="905537"/>
            <a:ext cx="92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Tid</a:t>
            </a:r>
            <a:r>
              <a:rPr lang="en-US" sz="20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n+0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40397" y="888826"/>
            <a:ext cx="103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Tid</a:t>
            </a:r>
            <a:r>
              <a:rPr lang="en-US" sz="2000" b="0" dirty="0">
                <a:solidFill>
                  <a:srgbClr val="4F81B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n+15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D008B6-882C-44E8-B48F-7DDD4C5CAB3A}"/>
              </a:ext>
            </a:extLst>
          </p:cNvPr>
          <p:cNvSpPr/>
          <p:nvPr/>
        </p:nvSpPr>
        <p:spPr bwMode="auto">
          <a:xfrm>
            <a:off x="6396511" y="5597302"/>
            <a:ext cx="1853957" cy="92333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solidFill>
                  <a:srgbClr val="4F81BD"/>
                </a:solidFill>
                <a:latin typeface="Arial" charset="0"/>
                <a:ea typeface="ＭＳ Ｐゴシック" panose="020B0600070205080204" pitchFamily="34" charset="-128"/>
              </a:rPr>
              <a:t>Branch Divergence Stack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C29F3B1-EA71-45FA-B777-893C7B6B3DF2}"/>
              </a:ext>
            </a:extLst>
          </p:cNvPr>
          <p:cNvSpPr/>
          <p:nvPr/>
        </p:nvSpPr>
        <p:spPr>
          <a:xfrm>
            <a:off x="6106670" y="3060998"/>
            <a:ext cx="1383091" cy="985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prstClr val="black"/>
                </a:solidFill>
              </a:rPr>
              <a:t>L1</a:t>
            </a:r>
          </a:p>
          <a:p>
            <a:pPr algn="ctr"/>
            <a:r>
              <a:rPr lang="en-US" sz="1800" b="0" dirty="0">
                <a:solidFill>
                  <a:prstClr val="black"/>
                </a:solidFill>
              </a:rPr>
              <a:t>Cache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A16267-8BF4-45FE-9E9A-09CB7836DBE2}"/>
              </a:ext>
            </a:extLst>
          </p:cNvPr>
          <p:cNvGrpSpPr/>
          <p:nvPr/>
        </p:nvGrpSpPr>
        <p:grpSpPr>
          <a:xfrm>
            <a:off x="6172200" y="4046494"/>
            <a:ext cx="1219200" cy="497970"/>
            <a:chOff x="6477000" y="4046493"/>
            <a:chExt cx="914400" cy="1445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35C6038-BD0E-421A-9680-47B64ACFF7A6}"/>
                </a:ext>
              </a:extLst>
            </p:cNvPr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A529202-54C8-4A73-8178-4083086E1E9F}"/>
                </a:ext>
              </a:extLst>
            </p:cNvPr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56F9F3B-946F-4D6A-AC7C-507F83F5515F}"/>
                </a:ext>
              </a:extLst>
            </p:cNvPr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8EF8F9A-5762-48D9-A16A-11E23D1F9529}"/>
                </a:ext>
              </a:extLst>
            </p:cNvPr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E36CEB-3FC3-41B1-9E2D-8AF214F061A9}"/>
                </a:ext>
              </a:extLst>
            </p:cNvPr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FEDDB2C-787C-4C79-B422-14160BCBE17C}"/>
                </a:ext>
              </a:extLst>
            </p:cNvPr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F8BAB7CD-A2A7-4CB1-B515-3821D242ECD7}"/>
                </a:ext>
              </a:extLst>
            </p:cNvPr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3523FB26-B6A7-4BEF-BE08-12A29B052EF9}"/>
                </a:ext>
              </a:extLst>
            </p:cNvPr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DC263D9-E32A-46DA-A5D1-D89A32702E2C}"/>
                </a:ext>
              </a:extLst>
            </p:cNvPr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ABCD8A8-399B-471F-9D3C-8CDC5F7AA6F5}"/>
                </a:ext>
              </a:extLst>
            </p:cNvPr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97FC32A-B67A-4B57-BE36-44B8630319AD}"/>
                </a:ext>
              </a:extLst>
            </p:cNvPr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63568DE4-13B4-4062-925A-FA9C950C1A8B}"/>
                </a:ext>
              </a:extLst>
            </p:cNvPr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7C3CCDB-6BAE-4FFA-B243-E8CD68AD6B87}"/>
                </a:ext>
              </a:extLst>
            </p:cNvPr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72D139D-2CC4-4B3B-9FCE-BF5129222B66}"/>
                </a:ext>
              </a:extLst>
            </p:cNvPr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2B84915-AD7D-4754-8EE0-29FC4C7D9A15}"/>
                </a:ext>
              </a:extLst>
            </p:cNvPr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9ABE668-E9C2-4632-8298-EAA1EF9C66F1}"/>
                </a:ext>
              </a:extLst>
            </p:cNvPr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DED2AED-5D44-4CFF-AE88-80E47A70A0EB}"/>
              </a:ext>
            </a:extLst>
          </p:cNvPr>
          <p:cNvSpPr txBox="1"/>
          <p:nvPr/>
        </p:nvSpPr>
        <p:spPr>
          <a:xfrm>
            <a:off x="6042805" y="4507197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Lane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9FFE9EC-A801-405C-8058-5C0FC27AAB6E}"/>
              </a:ext>
            </a:extLst>
          </p:cNvPr>
          <p:cNvSpPr txBox="1"/>
          <p:nvPr/>
        </p:nvSpPr>
        <p:spPr>
          <a:xfrm>
            <a:off x="6999616" y="4507198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Lane N-1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F17F3-5CE2-42C5-9607-9E0DDEAC88D5}"/>
              </a:ext>
            </a:extLst>
          </p:cNvPr>
          <p:cNvSpPr/>
          <p:nvPr/>
        </p:nvSpPr>
        <p:spPr bwMode="auto">
          <a:xfrm>
            <a:off x="6118662" y="4153214"/>
            <a:ext cx="1383091" cy="22208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 err="1">
                <a:solidFill>
                  <a:srgbClr val="4F81BD"/>
                </a:solidFill>
                <a:latin typeface="Arial" charset="0"/>
                <a:ea typeface="ＭＳ Ｐゴシック" panose="020B0600070205080204" pitchFamily="34" charset="-128"/>
              </a:rPr>
              <a:t>Coalescer</a:t>
            </a:r>
            <a:endParaRPr lang="en-US" sz="1600" b="0" dirty="0">
              <a:solidFill>
                <a:srgbClr val="4F81BD"/>
              </a:solidFill>
              <a:latin typeface="Arial" charset="0"/>
              <a:ea typeface="ＭＳ Ｐゴシック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9259BF3A-FDF6-407F-BD3A-F2E3F6791B3D}"/>
              </a:ext>
            </a:extLst>
          </p:cNvPr>
          <p:cNvGrpSpPr/>
          <p:nvPr/>
        </p:nvGrpSpPr>
        <p:grpSpPr>
          <a:xfrm>
            <a:off x="7683234" y="3672627"/>
            <a:ext cx="1219200" cy="457199"/>
            <a:chOff x="6477000" y="4046493"/>
            <a:chExt cx="914400" cy="1445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E3A08C-32BB-449A-B5C9-F133D5232554}"/>
                </a:ext>
              </a:extLst>
            </p:cNvPr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6D0030B-24EF-43B5-B1DC-54D823FA1053}"/>
                </a:ext>
              </a:extLst>
            </p:cNvPr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AE0267D-537A-4D72-AC4C-F9297AB8EFD8}"/>
                </a:ext>
              </a:extLst>
            </p:cNvPr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5457B4D5-F74E-4882-998C-2DFC4F9F2464}"/>
                </a:ext>
              </a:extLst>
            </p:cNvPr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9F4E8B2-05C6-44F3-80F8-166CA93C2851}"/>
                </a:ext>
              </a:extLst>
            </p:cNvPr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21437AF-4B0D-4CE6-B829-604A652BF3E9}"/>
                </a:ext>
              </a:extLst>
            </p:cNvPr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CCD5EC9-374B-47E7-AD05-6027510BC4D4}"/>
                </a:ext>
              </a:extLst>
            </p:cNvPr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72A4D54-4A64-4C4F-8C31-74B0193BDBFC}"/>
                </a:ext>
              </a:extLst>
            </p:cNvPr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0254A9C-E1E3-4BC6-87D9-7787F4BCF62A}"/>
                </a:ext>
              </a:extLst>
            </p:cNvPr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180758F6-0C55-461A-A915-A1939CE4052C}"/>
                </a:ext>
              </a:extLst>
            </p:cNvPr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E867D75E-BDB6-489B-A8CF-C43674112E0A}"/>
                </a:ext>
              </a:extLst>
            </p:cNvPr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C3486872-D36D-4B29-9A1C-444A876C5D66}"/>
                </a:ext>
              </a:extLst>
            </p:cNvPr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0B5A89C0-25D4-47FF-84EF-BF7624E15E52}"/>
                </a:ext>
              </a:extLst>
            </p:cNvPr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A01C3469-FE88-43F0-BDED-5FCC693A6069}"/>
                </a:ext>
              </a:extLst>
            </p:cNvPr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CC66892D-3D83-4B50-B3D8-39381367FFF9}"/>
                </a:ext>
              </a:extLst>
            </p:cNvPr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D822D0EB-8297-48C8-BBAB-2FF2B5B4A2E3}"/>
                </a:ext>
              </a:extLst>
            </p:cNvPr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C624D39-DEF9-4B99-8935-2EFEC2C97DBC}"/>
              </a:ext>
            </a:extLst>
          </p:cNvPr>
          <p:cNvSpPr txBox="1"/>
          <p:nvPr/>
        </p:nvSpPr>
        <p:spPr>
          <a:xfrm>
            <a:off x="7553839" y="4092560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Lane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C24BE18-C68E-4141-94A5-7542F260D3EF}"/>
              </a:ext>
            </a:extLst>
          </p:cNvPr>
          <p:cNvSpPr txBox="1"/>
          <p:nvPr/>
        </p:nvSpPr>
        <p:spPr>
          <a:xfrm>
            <a:off x="8510650" y="4092561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Lane N-1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D47E7B6-4DE7-4019-BA4C-AFE351C36183}"/>
              </a:ext>
            </a:extLst>
          </p:cNvPr>
          <p:cNvSpPr/>
          <p:nvPr/>
        </p:nvSpPr>
        <p:spPr>
          <a:xfrm>
            <a:off x="7630106" y="2879830"/>
            <a:ext cx="1383091" cy="800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prstClr val="black"/>
                </a:solidFill>
              </a:rPr>
              <a:t>Scratchpad</a:t>
            </a:r>
          </a:p>
          <a:p>
            <a:pPr algn="ctr"/>
            <a:r>
              <a:rPr lang="en-US" sz="1800" b="0" dirty="0">
                <a:solidFill>
                  <a:prstClr val="black"/>
                </a:solidFill>
              </a:rPr>
              <a:t>(shared memory)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4B86E08F-F792-4729-9559-148DE057584D}"/>
              </a:ext>
            </a:extLst>
          </p:cNvPr>
          <p:cNvSpPr/>
          <p:nvPr/>
        </p:nvSpPr>
        <p:spPr>
          <a:xfrm>
            <a:off x="7854884" y="4329231"/>
            <a:ext cx="791168" cy="751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prstClr val="black"/>
                </a:solidFill>
              </a:rPr>
              <a:t>Const. Cache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96D2430-428D-494D-8FA8-8E93D36B195F}"/>
              </a:ext>
            </a:extLst>
          </p:cNvPr>
          <p:cNvGrpSpPr/>
          <p:nvPr/>
        </p:nvGrpSpPr>
        <p:grpSpPr>
          <a:xfrm>
            <a:off x="7995812" y="5175324"/>
            <a:ext cx="812800" cy="144507"/>
            <a:chOff x="6477000" y="4046493"/>
            <a:chExt cx="914400" cy="14450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35D48309-B130-4CA5-BEC1-52C986C5D1D9}"/>
                </a:ext>
              </a:extLst>
            </p:cNvPr>
            <p:cNvCxnSpPr/>
            <p:nvPr/>
          </p:nvCxnSpPr>
          <p:spPr>
            <a:xfrm>
              <a:off x="64770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6152B776-054A-4A58-BF99-AD093D03E720}"/>
                </a:ext>
              </a:extLst>
            </p:cNvPr>
            <p:cNvCxnSpPr/>
            <p:nvPr/>
          </p:nvCxnSpPr>
          <p:spPr>
            <a:xfrm>
              <a:off x="65989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E0808438-1AF1-4EE8-A037-AB2040A8BE45}"/>
                </a:ext>
              </a:extLst>
            </p:cNvPr>
            <p:cNvCxnSpPr/>
            <p:nvPr/>
          </p:nvCxnSpPr>
          <p:spPr>
            <a:xfrm>
              <a:off x="67208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7EC70903-EA94-4FC6-A31D-B87DD01A8BB7}"/>
                </a:ext>
              </a:extLst>
            </p:cNvPr>
            <p:cNvCxnSpPr/>
            <p:nvPr/>
          </p:nvCxnSpPr>
          <p:spPr>
            <a:xfrm>
              <a:off x="67818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BD7E742-CAA5-4014-853E-83BC7E3DF15E}"/>
                </a:ext>
              </a:extLst>
            </p:cNvPr>
            <p:cNvCxnSpPr/>
            <p:nvPr/>
          </p:nvCxnSpPr>
          <p:spPr>
            <a:xfrm>
              <a:off x="70256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7CB2841-A1C1-422A-ABBC-0EE16BA4A452}"/>
                </a:ext>
              </a:extLst>
            </p:cNvPr>
            <p:cNvCxnSpPr/>
            <p:nvPr/>
          </p:nvCxnSpPr>
          <p:spPr>
            <a:xfrm>
              <a:off x="71475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0A783D2-1A24-4C36-83F7-1FDAECBD59C0}"/>
                </a:ext>
              </a:extLst>
            </p:cNvPr>
            <p:cNvCxnSpPr/>
            <p:nvPr/>
          </p:nvCxnSpPr>
          <p:spPr>
            <a:xfrm>
              <a:off x="733044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1FE51403-E778-4AB5-8E05-58C99BD81A3A}"/>
                </a:ext>
              </a:extLst>
            </p:cNvPr>
            <p:cNvCxnSpPr/>
            <p:nvPr/>
          </p:nvCxnSpPr>
          <p:spPr>
            <a:xfrm>
              <a:off x="73914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8A52603-3ADD-4DFD-AC31-F3AD82200551}"/>
                </a:ext>
              </a:extLst>
            </p:cNvPr>
            <p:cNvCxnSpPr/>
            <p:nvPr/>
          </p:nvCxnSpPr>
          <p:spPr>
            <a:xfrm>
              <a:off x="65379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00270C2F-E486-4C38-A19E-77C019791B60}"/>
                </a:ext>
              </a:extLst>
            </p:cNvPr>
            <p:cNvCxnSpPr/>
            <p:nvPr/>
          </p:nvCxnSpPr>
          <p:spPr>
            <a:xfrm>
              <a:off x="66598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45ADB5DF-9F82-421D-A86F-C435EF916BD2}"/>
                </a:ext>
              </a:extLst>
            </p:cNvPr>
            <p:cNvCxnSpPr/>
            <p:nvPr/>
          </p:nvCxnSpPr>
          <p:spPr>
            <a:xfrm>
              <a:off x="69037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4EC30B1B-EC75-4953-8E2A-595BC53E5D53}"/>
                </a:ext>
              </a:extLst>
            </p:cNvPr>
            <p:cNvCxnSpPr/>
            <p:nvPr/>
          </p:nvCxnSpPr>
          <p:spPr>
            <a:xfrm>
              <a:off x="69646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DF612765-E1B9-4D9B-AB34-0DC8F3A81673}"/>
                </a:ext>
              </a:extLst>
            </p:cNvPr>
            <p:cNvCxnSpPr/>
            <p:nvPr/>
          </p:nvCxnSpPr>
          <p:spPr>
            <a:xfrm>
              <a:off x="684276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1EE123D1-22B0-4A0E-8085-DE39C77ECDB4}"/>
                </a:ext>
              </a:extLst>
            </p:cNvPr>
            <p:cNvCxnSpPr/>
            <p:nvPr/>
          </p:nvCxnSpPr>
          <p:spPr>
            <a:xfrm>
              <a:off x="708660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8B650135-9C84-40BC-B290-8F1AD51FD01A}"/>
                </a:ext>
              </a:extLst>
            </p:cNvPr>
            <p:cNvCxnSpPr/>
            <p:nvPr/>
          </p:nvCxnSpPr>
          <p:spPr>
            <a:xfrm>
              <a:off x="720852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26FAA1FE-242F-4F83-9131-10F4398A5DAF}"/>
                </a:ext>
              </a:extLst>
            </p:cNvPr>
            <p:cNvCxnSpPr/>
            <p:nvPr/>
          </p:nvCxnSpPr>
          <p:spPr>
            <a:xfrm>
              <a:off x="7269480" y="4046493"/>
              <a:ext cx="0" cy="14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6541676-AA60-4871-9F3A-CA2DAF0055C0}"/>
              </a:ext>
            </a:extLst>
          </p:cNvPr>
          <p:cNvCxnSpPr/>
          <p:nvPr/>
        </p:nvCxnSpPr>
        <p:spPr>
          <a:xfrm>
            <a:off x="7995812" y="5175324"/>
            <a:ext cx="81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D45F7907-8957-4E3D-BD72-614845AC2B4E}"/>
              </a:ext>
            </a:extLst>
          </p:cNvPr>
          <p:cNvCxnSpPr/>
          <p:nvPr/>
        </p:nvCxnSpPr>
        <p:spPr>
          <a:xfrm>
            <a:off x="8212559" y="5091231"/>
            <a:ext cx="0" cy="14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432645D-5911-4624-AF2C-86210E37856D}"/>
              </a:ext>
            </a:extLst>
          </p:cNvPr>
          <p:cNvSpPr txBox="1"/>
          <p:nvPr/>
        </p:nvSpPr>
        <p:spPr>
          <a:xfrm>
            <a:off x="7778818" y="5273714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Lane 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288948C-2438-402B-80BE-FB9C88430DFB}"/>
              </a:ext>
            </a:extLst>
          </p:cNvPr>
          <p:cNvSpPr txBox="1"/>
          <p:nvPr/>
        </p:nvSpPr>
        <p:spPr>
          <a:xfrm>
            <a:off x="8434191" y="5269062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Lane N-1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72AC3FD2-4AF4-4120-A0C7-922E91A12C42}"/>
              </a:ext>
            </a:extLst>
          </p:cNvPr>
          <p:cNvSpPr/>
          <p:nvPr/>
        </p:nvSpPr>
        <p:spPr bwMode="auto">
          <a:xfrm>
            <a:off x="7641928" y="3817055"/>
            <a:ext cx="1383091" cy="22208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rgbClr val="4F81BD"/>
                </a:solidFill>
                <a:latin typeface="Arial" charset="0"/>
                <a:ea typeface="ＭＳ Ｐゴシック" panose="020B0600070205080204" pitchFamily="34" charset="-128"/>
              </a:rPr>
              <a:t>~Crossbar</a:t>
            </a:r>
          </a:p>
        </p:txBody>
      </p:sp>
    </p:spTree>
    <p:extLst>
      <p:ext uri="{BB962C8B-B14F-4D97-AF65-F5344CB8AC3E}">
        <p14:creationId xmlns:p14="http://schemas.microsoft.com/office/powerpoint/2010/main" val="30439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3" grpId="0"/>
      <p:bldP spid="10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534400" cy="685800"/>
          </a:xfrm>
        </p:spPr>
        <p:txBody>
          <a:bodyPr/>
          <a:lstStyle/>
          <a:p>
            <a:r>
              <a:rPr lang="en-US" dirty="0" smtClean="0"/>
              <a:t>Scaling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3352800"/>
          </a:xfrm>
        </p:spPr>
        <p:txBody>
          <a:bodyPr/>
          <a:lstStyle/>
          <a:p>
            <a:r>
              <a:rPr lang="en-US" dirty="0" smtClean="0"/>
              <a:t>Need to scale up past the design I’m showing here…</a:t>
            </a:r>
          </a:p>
          <a:p>
            <a:r>
              <a:rPr lang="en-US" dirty="0" smtClean="0"/>
              <a:t>Can’t naively make the vector-width longer </a:t>
            </a:r>
          </a:p>
          <a:p>
            <a:pPr lvl="1"/>
            <a:r>
              <a:rPr lang="en-US" dirty="0" smtClean="0"/>
              <a:t>(bad for programmability, not all programs have &lt;32 vector width)</a:t>
            </a:r>
          </a:p>
          <a:p>
            <a:r>
              <a:rPr lang="en-US" dirty="0" smtClean="0"/>
              <a:t>So, we go multicore!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681C7FFD-CEC5-4078-B914-70D065BC3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Graphics Processing Units (GPU)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BA5916-C9DA-4059-942D-222D46E4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22" y="1143000"/>
            <a:ext cx="6830155" cy="5708904"/>
          </a:xfrm>
          <a:prstGeom prst="rect">
            <a:avLst/>
          </a:prstGeom>
        </p:spPr>
      </p:pic>
      <p:sp>
        <p:nvSpPr>
          <p:cNvPr id="23560" name="Rectangle 11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73BF6372-D0F0-4C00-A516-44A863F23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0" y="927100"/>
            <a:ext cx="8534400" cy="444500"/>
          </a:xfrm>
          <a:solidFill>
            <a:schemeClr val="bg1"/>
          </a:solidFill>
        </p:spPr>
        <p:txBody>
          <a:bodyPr rIns="132080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Killer app for parallelism: graphics (3D games)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6A3960-56DE-450E-B70F-2FDB10F0293B}"/>
              </a:ext>
            </a:extLst>
          </p:cNvPr>
          <p:cNvSpPr txBox="1"/>
          <p:nvPr/>
        </p:nvSpPr>
        <p:spPr>
          <a:xfrm>
            <a:off x="304800" y="310969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GFLOPS</a:t>
            </a:r>
          </a:p>
        </p:txBody>
      </p:sp>
    </p:spTree>
    <p:extLst>
      <p:ext uri="{BB962C8B-B14F-4D97-AF65-F5344CB8AC3E}">
        <p14:creationId xmlns:p14="http://schemas.microsoft.com/office/powerpoint/2010/main" val="58613015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9" y="87238"/>
            <a:ext cx="7886700" cy="715750"/>
          </a:xfrm>
        </p:spPr>
        <p:txBody>
          <a:bodyPr/>
          <a:lstStyle/>
          <a:p>
            <a:r>
              <a:rPr lang="en-US" dirty="0"/>
              <a:t>SIMT-GPGPU Core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62" y="1676400"/>
            <a:ext cx="4934085" cy="365178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"/>
          <a:srcRect l="1012" t="-450" r="72458" b="53552"/>
          <a:stretch/>
        </p:blipFill>
        <p:spPr>
          <a:xfrm>
            <a:off x="6295762" y="2625990"/>
            <a:ext cx="1981200" cy="1752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5533762" y="3276600"/>
            <a:ext cx="685800" cy="457200"/>
          </a:xfrm>
          <a:prstGeom prst="rightArrow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31358" y="2134145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“Streaming </a:t>
            </a:r>
            <a:r>
              <a:rPr lang="en-US" dirty="0" smtClean="0"/>
              <a:t>multi-processor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10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838200"/>
          </a:xfrm>
        </p:spPr>
        <p:txBody>
          <a:bodyPr/>
          <a:lstStyle/>
          <a:p>
            <a:r>
              <a:rPr lang="en-US" dirty="0"/>
              <a:t>GPU from Top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3" y="1769411"/>
            <a:ext cx="7467600" cy="3737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05601"/>
            <a:ext cx="49019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GPU Performance Analysis and Optimization -- </a:t>
            </a:r>
            <a:r>
              <a:rPr lang="en-US" sz="1100" dirty="0" err="1"/>
              <a:t>Paulius</a:t>
            </a:r>
            <a:r>
              <a:rPr lang="en-US" sz="1100" dirty="0"/>
              <a:t> </a:t>
            </a:r>
            <a:r>
              <a:rPr lang="en-US" sz="1100" dirty="0" err="1"/>
              <a:t>Micikevicius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557489" y="1219200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“Streaming </a:t>
            </a:r>
            <a:r>
              <a:rPr lang="en-US" dirty="0" smtClean="0"/>
              <a:t>multi-processor</a:t>
            </a:r>
            <a:r>
              <a:rPr lang="en-US" dirty="0"/>
              <a:t>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29400" y="1680865"/>
            <a:ext cx="228600" cy="2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534400" cy="1600200"/>
          </a:xfrm>
        </p:spPr>
        <p:txBody>
          <a:bodyPr/>
          <a:lstStyle/>
          <a:p>
            <a:r>
              <a:rPr lang="en-US" dirty="0" smtClean="0"/>
              <a:t>Programming Abstractions when we scale up…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48CAA-D832-4040-AB28-578C2661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share a scratchpad?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F300C-F2BB-4F00-AA7F-7FCE4B9B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96784"/>
            <a:ext cx="8534400" cy="5051615"/>
          </a:xfrm>
        </p:spPr>
        <p:txBody>
          <a:bodyPr/>
          <a:lstStyle/>
          <a:p>
            <a:r>
              <a:rPr lang="en-US" dirty="0"/>
              <a:t>All cores share one: Good for programmer, but …</a:t>
            </a:r>
          </a:p>
          <a:p>
            <a:pPr lvl="1"/>
            <a:r>
              <a:rPr lang="en-US" dirty="0"/>
              <a:t>How to attain low latency and high bandwidth if shared?</a:t>
            </a:r>
          </a:p>
          <a:p>
            <a:r>
              <a:rPr lang="en-US" dirty="0"/>
              <a:t>Each Warp gets its own: limited sharing potential</a:t>
            </a:r>
          </a:p>
          <a:p>
            <a:r>
              <a:rPr lang="en-US" b="1" dirty="0"/>
              <a:t>What to do? Add another level of the hierarchy:</a:t>
            </a:r>
          </a:p>
          <a:p>
            <a:pPr lvl="1"/>
            <a:r>
              <a:rPr lang="en-US" dirty="0"/>
              <a:t>Block: Group of threads that can access the same shared </a:t>
            </a:r>
            <a:r>
              <a:rPr lang="en-US" b="1" dirty="0"/>
              <a:t>SPAD</a:t>
            </a:r>
          </a:p>
          <a:p>
            <a:pPr lvl="1"/>
            <a:r>
              <a:rPr lang="en-US" dirty="0"/>
              <a:t>Multiple blocks may be mapped to one GPGPU Core</a:t>
            </a:r>
          </a:p>
          <a:p>
            <a:pPr lvl="1"/>
            <a:r>
              <a:rPr lang="en-US" dirty="0"/>
              <a:t>But each block can only be mapped to one particular core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B24F0ED1-F7B5-4D5B-8191-2E1C80FF3C25}"/>
              </a:ext>
            </a:extLst>
          </p:cNvPr>
          <p:cNvGrpSpPr>
            <a:grpSpLocks/>
          </p:cNvGrpSpPr>
          <p:nvPr/>
        </p:nvGrpSpPr>
        <p:grpSpPr bwMode="auto">
          <a:xfrm>
            <a:off x="5895160" y="5161258"/>
            <a:ext cx="966788" cy="1150938"/>
            <a:chOff x="6653429" y="1600200"/>
            <a:chExt cx="966571" cy="1151206"/>
          </a:xfrm>
        </p:grpSpPr>
        <p:cxnSp>
          <p:nvCxnSpPr>
            <p:cNvPr id="5" name="Connector: Curved 6">
              <a:extLst>
                <a:ext uri="{FF2B5EF4-FFF2-40B4-BE49-F238E27FC236}">
                  <a16:creationId xmlns:a16="http://schemas.microsoft.com/office/drawing/2014/main" xmlns="" id="{19994EE3-6C2A-4518-98D4-7499EDAA4D9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Connector: Curved 7">
              <a:extLst>
                <a:ext uri="{FF2B5EF4-FFF2-40B4-BE49-F238E27FC236}">
                  <a16:creationId xmlns:a16="http://schemas.microsoft.com/office/drawing/2014/main" xmlns="" id="{3FEBB258-53E5-4F08-BCCE-08035280611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nector: Curved 8">
              <a:extLst>
                <a:ext uri="{FF2B5EF4-FFF2-40B4-BE49-F238E27FC236}">
                  <a16:creationId xmlns:a16="http://schemas.microsoft.com/office/drawing/2014/main" xmlns="" id="{BC8BDD17-1FA7-408D-813F-26B4D34F853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Connector: Curved 9">
              <a:extLst>
                <a:ext uri="{FF2B5EF4-FFF2-40B4-BE49-F238E27FC236}">
                  <a16:creationId xmlns:a16="http://schemas.microsoft.com/office/drawing/2014/main" xmlns="" id="{2E9E0DC7-4E3A-45AA-96F1-A5858C3E860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0">
              <a:extLst>
                <a:ext uri="{FF2B5EF4-FFF2-40B4-BE49-F238E27FC236}">
                  <a16:creationId xmlns:a16="http://schemas.microsoft.com/office/drawing/2014/main" xmlns="" id="{0A4891DA-AB3A-4196-BC80-35F989794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xmlns="" id="{D7564DC4-647C-487E-9D2E-4ABDB6F75C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xmlns="" id="{7FF170A7-852A-4D6E-872D-A7E0E96EC0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xmlns="" id="{A1494241-B96A-4BE1-9321-10F3739444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908A8B4D-311B-4401-84A2-C3047FAE41FC}"/>
              </a:ext>
            </a:extLst>
          </p:cNvPr>
          <p:cNvGrpSpPr>
            <a:grpSpLocks/>
          </p:cNvGrpSpPr>
          <p:nvPr/>
        </p:nvGrpSpPr>
        <p:grpSpPr bwMode="auto">
          <a:xfrm>
            <a:off x="4775973" y="5204121"/>
            <a:ext cx="966787" cy="1150937"/>
            <a:chOff x="6653429" y="1600200"/>
            <a:chExt cx="966571" cy="1151206"/>
          </a:xfrm>
        </p:grpSpPr>
        <p:cxnSp>
          <p:nvCxnSpPr>
            <p:cNvPr id="14" name="Connector: Curved 15">
              <a:extLst>
                <a:ext uri="{FF2B5EF4-FFF2-40B4-BE49-F238E27FC236}">
                  <a16:creationId xmlns:a16="http://schemas.microsoft.com/office/drawing/2014/main" xmlns="" id="{B50B008C-62B8-4F99-AF12-52723D3FBB0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nector: Curved 16">
              <a:extLst>
                <a:ext uri="{FF2B5EF4-FFF2-40B4-BE49-F238E27FC236}">
                  <a16:creationId xmlns:a16="http://schemas.microsoft.com/office/drawing/2014/main" xmlns="" id="{1249D91B-BE09-4F85-B6AE-F1A8BCCF08A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ctor: Curved 17">
              <a:extLst>
                <a:ext uri="{FF2B5EF4-FFF2-40B4-BE49-F238E27FC236}">
                  <a16:creationId xmlns:a16="http://schemas.microsoft.com/office/drawing/2014/main" xmlns="" id="{B56E8851-24B8-4E77-892A-B1479B69DBA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ctor: Curved 18">
              <a:extLst>
                <a:ext uri="{FF2B5EF4-FFF2-40B4-BE49-F238E27FC236}">
                  <a16:creationId xmlns:a16="http://schemas.microsoft.com/office/drawing/2014/main" xmlns="" id="{2C8CE1E4-2800-4A82-A7EE-3D47B6E0604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xmlns="" id="{06855217-172E-4DF4-8392-7A6B5BCB97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xmlns="" id="{311BE77E-7EBC-4CFE-A1FC-822095DFC8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1">
              <a:extLst>
                <a:ext uri="{FF2B5EF4-FFF2-40B4-BE49-F238E27FC236}">
                  <a16:creationId xmlns:a16="http://schemas.microsoft.com/office/drawing/2014/main" xmlns="" id="{07747160-EDAA-4055-AEB8-A0ED276AF3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>
              <a:extLst>
                <a:ext uri="{FF2B5EF4-FFF2-40B4-BE49-F238E27FC236}">
                  <a16:creationId xmlns:a16="http://schemas.microsoft.com/office/drawing/2014/main" xmlns="" id="{72A6494D-3DE1-4FC7-9CBC-4EF8900580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3">
            <a:extLst>
              <a:ext uri="{FF2B5EF4-FFF2-40B4-BE49-F238E27FC236}">
                <a16:creationId xmlns:a16="http://schemas.microsoft.com/office/drawing/2014/main" xmlns="" id="{B8198154-5F67-4795-9388-D4FE862AD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760" y="4719933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4EB5E665-7BC2-4B11-BBAD-AA91C2E1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60" y="4719933"/>
            <a:ext cx="2438400" cy="1939925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xmlns="" id="{0CE3312D-1991-4C2F-982E-B89D70B9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60" y="4415133"/>
            <a:ext cx="6119813" cy="2397125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xmlns="" id="{A162F0DE-861C-477F-BDD0-9B8D62034AE7}"/>
              </a:ext>
            </a:extLst>
          </p:cNvPr>
          <p:cNvGrpSpPr>
            <a:grpSpLocks/>
          </p:cNvGrpSpPr>
          <p:nvPr/>
        </p:nvGrpSpPr>
        <p:grpSpPr bwMode="auto">
          <a:xfrm>
            <a:off x="2682060" y="5161258"/>
            <a:ext cx="966788" cy="1150938"/>
            <a:chOff x="6653429" y="1600200"/>
            <a:chExt cx="966571" cy="1151206"/>
          </a:xfrm>
        </p:grpSpPr>
        <p:cxnSp>
          <p:nvCxnSpPr>
            <p:cNvPr id="26" name="Connector: Curved 27">
              <a:extLst>
                <a:ext uri="{FF2B5EF4-FFF2-40B4-BE49-F238E27FC236}">
                  <a16:creationId xmlns:a16="http://schemas.microsoft.com/office/drawing/2014/main" xmlns="" id="{9519954B-18FA-410D-968C-183F84F77D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ctor: Curved 28">
              <a:extLst>
                <a:ext uri="{FF2B5EF4-FFF2-40B4-BE49-F238E27FC236}">
                  <a16:creationId xmlns:a16="http://schemas.microsoft.com/office/drawing/2014/main" xmlns="" id="{AAF0D155-83A0-4C82-99F0-01AF309E427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Connector: Curved 29">
              <a:extLst>
                <a:ext uri="{FF2B5EF4-FFF2-40B4-BE49-F238E27FC236}">
                  <a16:creationId xmlns:a16="http://schemas.microsoft.com/office/drawing/2014/main" xmlns="" id="{BA61DE3A-801C-4FBC-9880-E4E13BA3B69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Connector: Curved 30">
              <a:extLst>
                <a:ext uri="{FF2B5EF4-FFF2-40B4-BE49-F238E27FC236}">
                  <a16:creationId xmlns:a16="http://schemas.microsoft.com/office/drawing/2014/main" xmlns="" id="{8E6C28CF-F5B9-4E36-BD36-518FA8F7F0E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31">
              <a:extLst>
                <a:ext uri="{FF2B5EF4-FFF2-40B4-BE49-F238E27FC236}">
                  <a16:creationId xmlns:a16="http://schemas.microsoft.com/office/drawing/2014/main" xmlns="" id="{5FC06F0A-5BA3-4067-AD18-0F3FF40646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2">
              <a:extLst>
                <a:ext uri="{FF2B5EF4-FFF2-40B4-BE49-F238E27FC236}">
                  <a16:creationId xmlns:a16="http://schemas.microsoft.com/office/drawing/2014/main" xmlns="" id="{EFAB52E1-FB18-4D63-A8CB-3AD06C67F6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xmlns="" id="{46A85392-5616-4675-B247-6D582C7F4F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xmlns="" id="{D4FBD51D-A6DB-4555-9DC9-4F96025F80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xmlns="" id="{0115E846-09B9-489A-BE8D-C760F11A6E3C}"/>
              </a:ext>
            </a:extLst>
          </p:cNvPr>
          <p:cNvGrpSpPr>
            <a:grpSpLocks/>
          </p:cNvGrpSpPr>
          <p:nvPr/>
        </p:nvGrpSpPr>
        <p:grpSpPr bwMode="auto">
          <a:xfrm>
            <a:off x="1564460" y="5204121"/>
            <a:ext cx="965200" cy="1150937"/>
            <a:chOff x="6653429" y="1600200"/>
            <a:chExt cx="966571" cy="1151206"/>
          </a:xfrm>
        </p:grpSpPr>
        <p:cxnSp>
          <p:nvCxnSpPr>
            <p:cNvPr id="35" name="Connector: Curved 36">
              <a:extLst>
                <a:ext uri="{FF2B5EF4-FFF2-40B4-BE49-F238E27FC236}">
                  <a16:creationId xmlns:a16="http://schemas.microsoft.com/office/drawing/2014/main" xmlns="" id="{C0034F94-ED87-4AB6-A724-F9A8FD6E92F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Connector: Curved 37">
              <a:extLst>
                <a:ext uri="{FF2B5EF4-FFF2-40B4-BE49-F238E27FC236}">
                  <a16:creationId xmlns:a16="http://schemas.microsoft.com/office/drawing/2014/main" xmlns="" id="{B2ABCC56-E540-4479-BD0A-6B3D253E447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Connector: Curved 38">
              <a:extLst>
                <a:ext uri="{FF2B5EF4-FFF2-40B4-BE49-F238E27FC236}">
                  <a16:creationId xmlns:a16="http://schemas.microsoft.com/office/drawing/2014/main" xmlns="" id="{681C6B35-8405-4D3E-B852-2FECFE66BF6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or: Curved 39">
              <a:extLst>
                <a:ext uri="{FF2B5EF4-FFF2-40B4-BE49-F238E27FC236}">
                  <a16:creationId xmlns:a16="http://schemas.microsoft.com/office/drawing/2014/main" xmlns="" id="{D42B7513-DD77-4E00-88F3-EA880E5221B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40">
              <a:extLst>
                <a:ext uri="{FF2B5EF4-FFF2-40B4-BE49-F238E27FC236}">
                  <a16:creationId xmlns:a16="http://schemas.microsoft.com/office/drawing/2014/main" xmlns="" id="{D9F44625-8866-45F8-9895-5471D71249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41">
              <a:extLst>
                <a:ext uri="{FF2B5EF4-FFF2-40B4-BE49-F238E27FC236}">
                  <a16:creationId xmlns:a16="http://schemas.microsoft.com/office/drawing/2014/main" xmlns="" id="{91BCF607-DAAF-4991-99C3-BC12C90FBA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2">
              <a:extLst>
                <a:ext uri="{FF2B5EF4-FFF2-40B4-BE49-F238E27FC236}">
                  <a16:creationId xmlns:a16="http://schemas.microsoft.com/office/drawing/2014/main" xmlns="" id="{9DB10855-504C-4E11-8E6E-0E9170AD49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3">
              <a:extLst>
                <a:ext uri="{FF2B5EF4-FFF2-40B4-BE49-F238E27FC236}">
                  <a16:creationId xmlns:a16="http://schemas.microsoft.com/office/drawing/2014/main" xmlns="" id="{AD959F67-240E-4D3A-B83D-67895F9C86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TextBox 44">
            <a:extLst>
              <a:ext uri="{FF2B5EF4-FFF2-40B4-BE49-F238E27FC236}">
                <a16:creationId xmlns:a16="http://schemas.microsoft.com/office/drawing/2014/main" xmlns="" id="{4A2FEF9C-986E-4B43-A3FE-E5EBD827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660" y="4719933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CC42EF1D-6988-42DD-9086-9AAB097F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60" y="4719933"/>
            <a:ext cx="2438400" cy="1939925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xmlns="" id="{C56CE0C8-1329-4EE4-B766-933BB651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285" y="5534321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xmlns="" id="{B342ED43-0330-466A-A5E6-01B41C77F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410" y="4454821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Grid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47AC32F-2234-4838-A1C4-01A2F2C86FD5}"/>
              </a:ext>
            </a:extLst>
          </p:cNvPr>
          <p:cNvSpPr/>
          <p:nvPr/>
        </p:nvSpPr>
        <p:spPr bwMode="auto">
          <a:xfrm>
            <a:off x="5190769" y="5139115"/>
            <a:ext cx="129391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Scratchpad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29E9A55-7A72-49DD-BD12-3F732BF5B20D}"/>
              </a:ext>
            </a:extLst>
          </p:cNvPr>
          <p:cNvSpPr/>
          <p:nvPr/>
        </p:nvSpPr>
        <p:spPr bwMode="auto">
          <a:xfrm>
            <a:off x="1782174" y="5109260"/>
            <a:ext cx="129391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Scratchpad</a:t>
            </a:r>
          </a:p>
        </p:txBody>
      </p:sp>
    </p:spTree>
    <p:extLst>
      <p:ext uri="{BB962C8B-B14F-4D97-AF65-F5344CB8AC3E}">
        <p14:creationId xmlns:p14="http://schemas.microsoft.com/office/powerpoint/2010/main" val="1703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43" grpId="0"/>
      <p:bldP spid="44" grpId="0" animBg="1"/>
      <p:bldP spid="45" grpId="0"/>
      <p:bldP spid="46" grpId="0"/>
      <p:bldP spid="48" grpId="0" animBg="1"/>
      <p:bldP spid="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9D4DEEC1-297A-47E1-9AD1-743E45FF3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GPU SIMT Model Terminology</a:t>
            </a:r>
          </a:p>
        </p:txBody>
      </p:sp>
      <p:grpSp>
        <p:nvGrpSpPr>
          <p:cNvPr id="29701" name="Group 92">
            <a:extLst>
              <a:ext uri="{FF2B5EF4-FFF2-40B4-BE49-F238E27FC236}">
                <a16:creationId xmlns:a16="http://schemas.microsoft.com/office/drawing/2014/main" xmlns="" id="{A61D931A-707F-48AC-B142-0C982E495709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4676775"/>
            <a:ext cx="3854450" cy="1800225"/>
            <a:chOff x="1219200" y="3941588"/>
            <a:chExt cx="6120031" cy="2459212"/>
          </a:xfrm>
        </p:grpSpPr>
        <p:grpSp>
          <p:nvGrpSpPr>
            <p:cNvPr id="29743" name="Group 5">
              <a:extLst>
                <a:ext uri="{FF2B5EF4-FFF2-40B4-BE49-F238E27FC236}">
                  <a16:creationId xmlns:a16="http://schemas.microsoft.com/office/drawing/2014/main" xmlns="" id="{05D2EA46-3D06-4D75-9BB1-66E5BE46B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4750191"/>
              <a:ext cx="966571" cy="1151206"/>
              <a:chOff x="6653429" y="1600200"/>
              <a:chExt cx="966571" cy="1151206"/>
            </a:xfrm>
          </p:grpSpPr>
          <p:cxnSp>
            <p:nvCxnSpPr>
              <p:cNvPr id="29778" name="Connector: Curved 6">
                <a:extLst>
                  <a:ext uri="{FF2B5EF4-FFF2-40B4-BE49-F238E27FC236}">
                    <a16:creationId xmlns:a16="http://schemas.microsoft.com/office/drawing/2014/main" xmlns="" id="{AA585E29-86EB-4CE1-97BA-0337B607A3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196229" y="2065606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9" name="Connector: Curved 7">
                <a:extLst>
                  <a:ext uri="{FF2B5EF4-FFF2-40B4-BE49-F238E27FC236}">
                    <a16:creationId xmlns:a16="http://schemas.microsoft.com/office/drawing/2014/main" xmlns="" id="{6436D72B-2A6C-486A-BAD0-5266808468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448862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80" name="Connector: Curved 8">
                <a:extLst>
                  <a:ext uri="{FF2B5EF4-FFF2-40B4-BE49-F238E27FC236}">
                    <a16:creationId xmlns:a16="http://schemas.microsoft.com/office/drawing/2014/main" xmlns="" id="{BAABBFA6-4C87-4A83-88BE-AE8CA8A04B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7055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81" name="Connector: Curved 9">
                <a:extLst>
                  <a:ext uri="{FF2B5EF4-FFF2-40B4-BE49-F238E27FC236}">
                    <a16:creationId xmlns:a16="http://schemas.microsoft.com/office/drawing/2014/main" xmlns="" id="{C4A6A4A9-7680-46EA-94CF-82D09792D6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9341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82" name="Straight Connector 10">
                <a:extLst>
                  <a:ext uri="{FF2B5EF4-FFF2-40B4-BE49-F238E27FC236}">
                    <a16:creationId xmlns:a16="http://schemas.microsoft.com/office/drawing/2014/main" xmlns="" id="{CBA92137-459B-4412-9DCF-CE252206BF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53429" y="18288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83" name="Straight Connector 11">
                <a:extLst>
                  <a:ext uri="{FF2B5EF4-FFF2-40B4-BE49-F238E27FC236}">
                    <a16:creationId xmlns:a16="http://schemas.microsoft.com/office/drawing/2014/main" xmlns="" id="{946DC230-E85B-4426-A4DE-CBCBC69E55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21949" y="2263142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84" name="Straight Connector 12">
                <a:extLst>
                  <a:ext uri="{FF2B5EF4-FFF2-40B4-BE49-F238E27FC236}">
                    <a16:creationId xmlns:a16="http://schemas.microsoft.com/office/drawing/2014/main" xmlns="" id="{1795E6B8-3D98-4794-82AD-544BB8484D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2029" y="25146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85" name="Straight Connector 13">
                <a:extLst>
                  <a:ext uri="{FF2B5EF4-FFF2-40B4-BE49-F238E27FC236}">
                    <a16:creationId xmlns:a16="http://schemas.microsoft.com/office/drawing/2014/main" xmlns="" id="{4FBE2352-4BB4-4F1B-8C0C-900A8678BD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99147" y="20574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744" name="Group 14">
              <a:extLst>
                <a:ext uri="{FF2B5EF4-FFF2-40B4-BE49-F238E27FC236}">
                  <a16:creationId xmlns:a16="http://schemas.microsoft.com/office/drawing/2014/main" xmlns="" id="{02384B11-457A-4EF2-8D45-1B64D121B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0829" y="4792394"/>
              <a:ext cx="966571" cy="1151206"/>
              <a:chOff x="6653429" y="1600200"/>
              <a:chExt cx="966571" cy="1151206"/>
            </a:xfrm>
          </p:grpSpPr>
          <p:cxnSp>
            <p:nvCxnSpPr>
              <p:cNvPr id="29770" name="Connector: Curved 15">
                <a:extLst>
                  <a:ext uri="{FF2B5EF4-FFF2-40B4-BE49-F238E27FC236}">
                    <a16:creationId xmlns:a16="http://schemas.microsoft.com/office/drawing/2014/main" xmlns="" id="{D2EDD73F-DB86-4888-8866-AB163D0795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196229" y="2065606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1" name="Connector: Curved 16">
                <a:extLst>
                  <a:ext uri="{FF2B5EF4-FFF2-40B4-BE49-F238E27FC236}">
                    <a16:creationId xmlns:a16="http://schemas.microsoft.com/office/drawing/2014/main" xmlns="" id="{6B7BA224-5616-41C0-8635-D99732664E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448862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2" name="Connector: Curved 17">
                <a:extLst>
                  <a:ext uri="{FF2B5EF4-FFF2-40B4-BE49-F238E27FC236}">
                    <a16:creationId xmlns:a16="http://schemas.microsoft.com/office/drawing/2014/main" xmlns="" id="{DB9AB9C9-3FB8-496C-8538-A0A659B1E2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7055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3" name="Connector: Curved 18">
                <a:extLst>
                  <a:ext uri="{FF2B5EF4-FFF2-40B4-BE49-F238E27FC236}">
                    <a16:creationId xmlns:a16="http://schemas.microsoft.com/office/drawing/2014/main" xmlns="" id="{B8DC4EAC-C9A9-4FF3-AAE2-2706500F8B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9341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4" name="Straight Connector 19">
                <a:extLst>
                  <a:ext uri="{FF2B5EF4-FFF2-40B4-BE49-F238E27FC236}">
                    <a16:creationId xmlns:a16="http://schemas.microsoft.com/office/drawing/2014/main" xmlns="" id="{319DAEF1-80F6-4AFD-82AC-5BF6CF0F8A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53429" y="18288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5" name="Straight Connector 20">
                <a:extLst>
                  <a:ext uri="{FF2B5EF4-FFF2-40B4-BE49-F238E27FC236}">
                    <a16:creationId xmlns:a16="http://schemas.microsoft.com/office/drawing/2014/main" xmlns="" id="{CF67D907-DDDE-467A-A325-7153E37E56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21949" y="2263142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6" name="Straight Connector 21">
                <a:extLst>
                  <a:ext uri="{FF2B5EF4-FFF2-40B4-BE49-F238E27FC236}">
                    <a16:creationId xmlns:a16="http://schemas.microsoft.com/office/drawing/2014/main" xmlns="" id="{AF86AA9F-9B98-40F0-AED2-7ED723B7D5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2029" y="25146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77" name="Straight Connector 22">
                <a:extLst>
                  <a:ext uri="{FF2B5EF4-FFF2-40B4-BE49-F238E27FC236}">
                    <a16:creationId xmlns:a16="http://schemas.microsoft.com/office/drawing/2014/main" xmlns="" id="{C75FFDE5-1E6A-4623-87FA-E89DA05B32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99147" y="20574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45" name="TextBox 23">
              <a:extLst>
                <a:ext uri="{FF2B5EF4-FFF2-40B4-BE49-F238E27FC236}">
                  <a16:creationId xmlns:a16="http://schemas.microsoft.com/office/drawing/2014/main" xmlns="" id="{58C2F62F-0DFC-41AD-8C32-663866742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308177"/>
              <a:ext cx="2438402" cy="4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Block</a:t>
              </a:r>
            </a:p>
          </p:txBody>
        </p:sp>
        <p:sp>
          <p:nvSpPr>
            <p:cNvPr id="29746" name="Rectangle 24">
              <a:extLst>
                <a:ext uri="{FF2B5EF4-FFF2-40B4-BE49-F238E27FC236}">
                  <a16:creationId xmlns:a16="http://schemas.microsoft.com/office/drawing/2014/main" xmlns="" id="{89BE9D28-8A20-4C57-96A9-9B6E7AD0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399" y="4308176"/>
              <a:ext cx="2438402" cy="1940224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7" name="Rectangle 25">
              <a:extLst>
                <a:ext uri="{FF2B5EF4-FFF2-40B4-BE49-F238E27FC236}">
                  <a16:creationId xmlns:a16="http://schemas.microsoft.com/office/drawing/2014/main" xmlns="" id="{8BF386CF-F528-4737-BF30-18967B285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4003376"/>
              <a:ext cx="6120031" cy="2397424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9748" name="Group 26">
              <a:extLst>
                <a:ext uri="{FF2B5EF4-FFF2-40B4-BE49-F238E27FC236}">
                  <a16:creationId xmlns:a16="http://schemas.microsoft.com/office/drawing/2014/main" xmlns="" id="{EA944558-A77B-4C6A-B55A-A16ACC16F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7381" y="4750191"/>
              <a:ext cx="966571" cy="1151206"/>
              <a:chOff x="6653429" y="1600200"/>
              <a:chExt cx="966571" cy="1151206"/>
            </a:xfrm>
          </p:grpSpPr>
          <p:cxnSp>
            <p:nvCxnSpPr>
              <p:cNvPr id="29762" name="Connector: Curved 27">
                <a:extLst>
                  <a:ext uri="{FF2B5EF4-FFF2-40B4-BE49-F238E27FC236}">
                    <a16:creationId xmlns:a16="http://schemas.microsoft.com/office/drawing/2014/main" xmlns="" id="{3FF91FCC-0AE6-4493-9C39-F059790642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196229" y="2065606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3" name="Connector: Curved 28">
                <a:extLst>
                  <a:ext uri="{FF2B5EF4-FFF2-40B4-BE49-F238E27FC236}">
                    <a16:creationId xmlns:a16="http://schemas.microsoft.com/office/drawing/2014/main" xmlns="" id="{3C117F67-1892-4957-B0D4-C669E8FB23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448862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4" name="Connector: Curved 29">
                <a:extLst>
                  <a:ext uri="{FF2B5EF4-FFF2-40B4-BE49-F238E27FC236}">
                    <a16:creationId xmlns:a16="http://schemas.microsoft.com/office/drawing/2014/main" xmlns="" id="{CB2398DC-69B3-4237-8464-4FF3E8B48C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7055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5" name="Connector: Curved 30">
                <a:extLst>
                  <a:ext uri="{FF2B5EF4-FFF2-40B4-BE49-F238E27FC236}">
                    <a16:creationId xmlns:a16="http://schemas.microsoft.com/office/drawing/2014/main" xmlns="" id="{6065A573-57F3-4756-8E70-D7776A4F00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9341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6" name="Straight Connector 31">
                <a:extLst>
                  <a:ext uri="{FF2B5EF4-FFF2-40B4-BE49-F238E27FC236}">
                    <a16:creationId xmlns:a16="http://schemas.microsoft.com/office/drawing/2014/main" xmlns="" id="{862984EE-6541-4BC1-83B8-DECC8AF994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53429" y="18288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7" name="Straight Connector 32">
                <a:extLst>
                  <a:ext uri="{FF2B5EF4-FFF2-40B4-BE49-F238E27FC236}">
                    <a16:creationId xmlns:a16="http://schemas.microsoft.com/office/drawing/2014/main" xmlns="" id="{701A42E9-9CA2-442B-AEF2-A5D9FBEA1F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21949" y="2263142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8" name="Straight Connector 33">
                <a:extLst>
                  <a:ext uri="{FF2B5EF4-FFF2-40B4-BE49-F238E27FC236}">
                    <a16:creationId xmlns:a16="http://schemas.microsoft.com/office/drawing/2014/main" xmlns="" id="{5D989432-FDF1-4473-A299-9DD565F3AB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2029" y="25146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9" name="Straight Connector 34">
                <a:extLst>
                  <a:ext uri="{FF2B5EF4-FFF2-40B4-BE49-F238E27FC236}">
                    <a16:creationId xmlns:a16="http://schemas.microsoft.com/office/drawing/2014/main" xmlns="" id="{20B546D0-C8FD-4D0B-AE10-01E075CB99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99147" y="20574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749" name="Group 35">
              <a:extLst>
                <a:ext uri="{FF2B5EF4-FFF2-40B4-BE49-F238E27FC236}">
                  <a16:creationId xmlns:a16="http://schemas.microsoft.com/office/drawing/2014/main" xmlns="" id="{386999B6-8CC5-4BC5-9616-ED3EA7EFE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8410" y="4792394"/>
              <a:ext cx="966571" cy="1151206"/>
              <a:chOff x="6653429" y="1600200"/>
              <a:chExt cx="966571" cy="1151206"/>
            </a:xfrm>
          </p:grpSpPr>
          <p:cxnSp>
            <p:nvCxnSpPr>
              <p:cNvPr id="29754" name="Connector: Curved 36">
                <a:extLst>
                  <a:ext uri="{FF2B5EF4-FFF2-40B4-BE49-F238E27FC236}">
                    <a16:creationId xmlns:a16="http://schemas.microsoft.com/office/drawing/2014/main" xmlns="" id="{6A4BD072-1B62-4137-8D04-D1FA77A91B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196229" y="2065606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55" name="Connector: Curved 37">
                <a:extLst>
                  <a:ext uri="{FF2B5EF4-FFF2-40B4-BE49-F238E27FC236}">
                    <a16:creationId xmlns:a16="http://schemas.microsoft.com/office/drawing/2014/main" xmlns="" id="{4474D790-6C53-4251-8E81-4159EC1FC5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448862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56" name="Connector: Curved 38">
                <a:extLst>
                  <a:ext uri="{FF2B5EF4-FFF2-40B4-BE49-F238E27FC236}">
                    <a16:creationId xmlns:a16="http://schemas.microsoft.com/office/drawing/2014/main" xmlns="" id="{04D45D26-EACA-4AE9-A8A6-E61D9F6941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7055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57" name="Connector: Curved 39">
                <a:extLst>
                  <a:ext uri="{FF2B5EF4-FFF2-40B4-BE49-F238E27FC236}">
                    <a16:creationId xmlns:a16="http://schemas.microsoft.com/office/drawing/2014/main" xmlns="" id="{D2173F72-E03E-4804-A86F-797288B18B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9341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58" name="Straight Connector 40">
                <a:extLst>
                  <a:ext uri="{FF2B5EF4-FFF2-40B4-BE49-F238E27FC236}">
                    <a16:creationId xmlns:a16="http://schemas.microsoft.com/office/drawing/2014/main" xmlns="" id="{0555FA05-69BE-4BCB-930D-01ADAA94FB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53429" y="18288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59" name="Straight Connector 41">
                <a:extLst>
                  <a:ext uri="{FF2B5EF4-FFF2-40B4-BE49-F238E27FC236}">
                    <a16:creationId xmlns:a16="http://schemas.microsoft.com/office/drawing/2014/main" xmlns="" id="{B50A4489-C49A-40D5-84CC-79BAECAC19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21949" y="2263142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0" name="Straight Connector 42">
                <a:extLst>
                  <a:ext uri="{FF2B5EF4-FFF2-40B4-BE49-F238E27FC236}">
                    <a16:creationId xmlns:a16="http://schemas.microsoft.com/office/drawing/2014/main" xmlns="" id="{DE65DF7D-D5A9-402D-91D4-0D18567E6F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2029" y="25146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61" name="Straight Connector 43">
                <a:extLst>
                  <a:ext uri="{FF2B5EF4-FFF2-40B4-BE49-F238E27FC236}">
                    <a16:creationId xmlns:a16="http://schemas.microsoft.com/office/drawing/2014/main" xmlns="" id="{8DB264D6-2AA3-4773-B1BA-6021155B11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99147" y="20574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50" name="TextBox 44">
              <a:extLst>
                <a:ext uri="{FF2B5EF4-FFF2-40B4-BE49-F238E27FC236}">
                  <a16:creationId xmlns:a16="http://schemas.microsoft.com/office/drawing/2014/main" xmlns="" id="{808C1CAB-1ADA-4B41-8903-6E5717411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979" y="4308177"/>
              <a:ext cx="2438402" cy="4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Block</a:t>
              </a:r>
            </a:p>
          </p:txBody>
        </p:sp>
        <p:sp>
          <p:nvSpPr>
            <p:cNvPr id="29751" name="Rectangle 45">
              <a:extLst>
                <a:ext uri="{FF2B5EF4-FFF2-40B4-BE49-F238E27FC236}">
                  <a16:creationId xmlns:a16="http://schemas.microsoft.com/office/drawing/2014/main" xmlns="" id="{48DE49AE-CF23-462F-97A5-90C458155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80" y="4308176"/>
              <a:ext cx="2438402" cy="1940224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2" name="TextBox 46">
              <a:extLst>
                <a:ext uri="{FF2B5EF4-FFF2-40B4-BE49-F238E27FC236}">
                  <a16:creationId xmlns:a16="http://schemas.microsoft.com/office/drawing/2014/main" xmlns="" id="{04FCDDD8-F8FC-43F6-8350-B196917BA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2070" y="5122986"/>
              <a:ext cx="724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29753" name="TextBox 47">
              <a:extLst>
                <a:ext uri="{FF2B5EF4-FFF2-40B4-BE49-F238E27FC236}">
                  <a16:creationId xmlns:a16="http://schemas.microsoft.com/office/drawing/2014/main" xmlns="" id="{BFC5E319-DF2A-4C06-8387-1957E0561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429" y="3941588"/>
              <a:ext cx="1356937" cy="50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Grid</a:t>
              </a:r>
            </a:p>
          </p:txBody>
        </p:sp>
      </p:grpSp>
      <p:cxnSp>
        <p:nvCxnSpPr>
          <p:cNvPr id="29702" name="Connector: Curved 50">
            <a:extLst>
              <a:ext uri="{FF2B5EF4-FFF2-40B4-BE49-F238E27FC236}">
                <a16:creationId xmlns:a16="http://schemas.microsoft.com/office/drawing/2014/main" xmlns="" id="{64B58A94-B74D-4DF6-B951-9B98BB2C0FDD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762919" y="1862931"/>
            <a:ext cx="615950" cy="147638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03" name="Group 58">
            <a:extLst>
              <a:ext uri="{FF2B5EF4-FFF2-40B4-BE49-F238E27FC236}">
                <a16:creationId xmlns:a16="http://schemas.microsoft.com/office/drawing/2014/main" xmlns="" id="{1E9D3B8A-0CC4-4611-ACB5-90B033213CA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81250"/>
            <a:ext cx="481013" cy="825500"/>
            <a:chOff x="6653429" y="1600200"/>
            <a:chExt cx="966571" cy="1151206"/>
          </a:xfrm>
        </p:grpSpPr>
        <p:cxnSp>
          <p:nvCxnSpPr>
            <p:cNvPr id="29735" name="Connector: Curved 59">
              <a:extLst>
                <a:ext uri="{FF2B5EF4-FFF2-40B4-BE49-F238E27FC236}">
                  <a16:creationId xmlns:a16="http://schemas.microsoft.com/office/drawing/2014/main" xmlns="" id="{9230683C-20E8-4085-A72C-1A27AAE5764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6" name="Connector: Curved 60">
              <a:extLst>
                <a:ext uri="{FF2B5EF4-FFF2-40B4-BE49-F238E27FC236}">
                  <a16:creationId xmlns:a16="http://schemas.microsoft.com/office/drawing/2014/main" xmlns="" id="{41CE112F-151F-492F-8D60-5F94102765F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7" name="Connector: Curved 61">
              <a:extLst>
                <a:ext uri="{FF2B5EF4-FFF2-40B4-BE49-F238E27FC236}">
                  <a16:creationId xmlns:a16="http://schemas.microsoft.com/office/drawing/2014/main" xmlns="" id="{60F1901F-595A-4970-B248-2DA640FC952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8" name="Connector: Curved 62">
              <a:extLst>
                <a:ext uri="{FF2B5EF4-FFF2-40B4-BE49-F238E27FC236}">
                  <a16:creationId xmlns:a16="http://schemas.microsoft.com/office/drawing/2014/main" xmlns="" id="{EFF474AF-2354-4CE6-A8D0-B5C532D24D6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9" name="Straight Connector 63">
              <a:extLst>
                <a:ext uri="{FF2B5EF4-FFF2-40B4-BE49-F238E27FC236}">
                  <a16:creationId xmlns:a16="http://schemas.microsoft.com/office/drawing/2014/main" xmlns="" id="{AF315E6F-A580-4737-8E1E-385D865945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0" name="Straight Connector 64">
              <a:extLst>
                <a:ext uri="{FF2B5EF4-FFF2-40B4-BE49-F238E27FC236}">
                  <a16:creationId xmlns:a16="http://schemas.microsoft.com/office/drawing/2014/main" xmlns="" id="{92B685D6-9B74-449A-9F3E-E8E17510C4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1" name="Straight Connector 65">
              <a:extLst>
                <a:ext uri="{FF2B5EF4-FFF2-40B4-BE49-F238E27FC236}">
                  <a16:creationId xmlns:a16="http://schemas.microsoft.com/office/drawing/2014/main" xmlns="" id="{9032448D-AC1E-4139-A266-395E0BE331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2" name="Straight Connector 66">
              <a:extLst>
                <a:ext uri="{FF2B5EF4-FFF2-40B4-BE49-F238E27FC236}">
                  <a16:creationId xmlns:a16="http://schemas.microsoft.com/office/drawing/2014/main" xmlns="" id="{EA1C0C46-2F25-4E05-929A-3B2073F8A1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4" name="Group 93">
            <a:extLst>
              <a:ext uri="{FF2B5EF4-FFF2-40B4-BE49-F238E27FC236}">
                <a16:creationId xmlns:a16="http://schemas.microsoft.com/office/drawing/2014/main" xmlns="" id="{35630D8E-C5C4-4BD5-AE6C-B16A35C475A8}"/>
              </a:ext>
            </a:extLst>
          </p:cNvPr>
          <p:cNvGrpSpPr>
            <a:grpSpLocks/>
          </p:cNvGrpSpPr>
          <p:nvPr/>
        </p:nvGrpSpPr>
        <p:grpSpPr bwMode="auto">
          <a:xfrm>
            <a:off x="1206500" y="3317875"/>
            <a:ext cx="2032000" cy="1273175"/>
            <a:chOff x="813235" y="2294792"/>
            <a:chExt cx="2438402" cy="1760240"/>
          </a:xfrm>
        </p:grpSpPr>
        <p:grpSp>
          <p:nvGrpSpPr>
            <p:cNvPr id="29715" name="Group 70">
              <a:extLst>
                <a:ext uri="{FF2B5EF4-FFF2-40B4-BE49-F238E27FC236}">
                  <a16:creationId xmlns:a16="http://schemas.microsoft.com/office/drawing/2014/main" xmlns="" id="{BE468EBC-C6A3-4053-B52A-3A2052EDF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8636" y="2736807"/>
              <a:ext cx="966571" cy="1151206"/>
              <a:chOff x="6653429" y="1600200"/>
              <a:chExt cx="966571" cy="1151206"/>
            </a:xfrm>
          </p:grpSpPr>
          <p:cxnSp>
            <p:nvCxnSpPr>
              <p:cNvPr id="29727" name="Connector: Curved 71">
                <a:extLst>
                  <a:ext uri="{FF2B5EF4-FFF2-40B4-BE49-F238E27FC236}">
                    <a16:creationId xmlns:a16="http://schemas.microsoft.com/office/drawing/2014/main" xmlns="" id="{3A40008B-BB91-468B-9383-50D7FEF287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196229" y="2065606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8" name="Connector: Curved 72">
                <a:extLst>
                  <a:ext uri="{FF2B5EF4-FFF2-40B4-BE49-F238E27FC236}">
                    <a16:creationId xmlns:a16="http://schemas.microsoft.com/office/drawing/2014/main" xmlns="" id="{67D001D4-6FFB-442A-8AA8-1B89DC22CC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448862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9" name="Connector: Curved 73">
                <a:extLst>
                  <a:ext uri="{FF2B5EF4-FFF2-40B4-BE49-F238E27FC236}">
                    <a16:creationId xmlns:a16="http://schemas.microsoft.com/office/drawing/2014/main" xmlns="" id="{8556C822-7128-44A1-BF85-86069DB2F2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7055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0" name="Connector: Curved 74">
                <a:extLst>
                  <a:ext uri="{FF2B5EF4-FFF2-40B4-BE49-F238E27FC236}">
                    <a16:creationId xmlns:a16="http://schemas.microsoft.com/office/drawing/2014/main" xmlns="" id="{2BE4F4A8-658D-42D6-B2D9-22FD37087D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9341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1" name="Straight Connector 75">
                <a:extLst>
                  <a:ext uri="{FF2B5EF4-FFF2-40B4-BE49-F238E27FC236}">
                    <a16:creationId xmlns:a16="http://schemas.microsoft.com/office/drawing/2014/main" xmlns="" id="{C4D066B0-4567-4D4F-9075-ACF3E9221E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53429" y="18288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2" name="Straight Connector 76">
                <a:extLst>
                  <a:ext uri="{FF2B5EF4-FFF2-40B4-BE49-F238E27FC236}">
                    <a16:creationId xmlns:a16="http://schemas.microsoft.com/office/drawing/2014/main" xmlns="" id="{D0A523A1-8F0B-4898-8C14-A40B9D0121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21949" y="2263142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3" name="Straight Connector 77">
                <a:extLst>
                  <a:ext uri="{FF2B5EF4-FFF2-40B4-BE49-F238E27FC236}">
                    <a16:creationId xmlns:a16="http://schemas.microsoft.com/office/drawing/2014/main" xmlns="" id="{EFB80D49-FA68-4B5C-9312-7A9CDA2E96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2029" y="25146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4" name="Straight Connector 78">
                <a:extLst>
                  <a:ext uri="{FF2B5EF4-FFF2-40B4-BE49-F238E27FC236}">
                    <a16:creationId xmlns:a16="http://schemas.microsoft.com/office/drawing/2014/main" xmlns="" id="{24EE24A0-923D-4A51-871D-64372A27AA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99147" y="20574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716" name="Group 79">
              <a:extLst>
                <a:ext uri="{FF2B5EF4-FFF2-40B4-BE49-F238E27FC236}">
                  <a16:creationId xmlns:a16="http://schemas.microsoft.com/office/drawing/2014/main" xmlns="" id="{DF3C7186-F480-4055-BA18-70BB64542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665" y="2779010"/>
              <a:ext cx="966571" cy="1151206"/>
              <a:chOff x="6653429" y="1600200"/>
              <a:chExt cx="966571" cy="1151206"/>
            </a:xfrm>
          </p:grpSpPr>
          <p:cxnSp>
            <p:nvCxnSpPr>
              <p:cNvPr id="29719" name="Connector: Curved 80">
                <a:extLst>
                  <a:ext uri="{FF2B5EF4-FFF2-40B4-BE49-F238E27FC236}">
                    <a16:creationId xmlns:a16="http://schemas.microsoft.com/office/drawing/2014/main" xmlns="" id="{C947AC8E-B215-4797-A175-B495CC3A18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196229" y="2065606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0" name="Connector: Curved 81">
                <a:extLst>
                  <a:ext uri="{FF2B5EF4-FFF2-40B4-BE49-F238E27FC236}">
                    <a16:creationId xmlns:a16="http://schemas.microsoft.com/office/drawing/2014/main" xmlns="" id="{4775F364-C65F-4E38-99AA-901B425C06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448862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1" name="Connector: Curved 82">
                <a:extLst>
                  <a:ext uri="{FF2B5EF4-FFF2-40B4-BE49-F238E27FC236}">
                    <a16:creationId xmlns:a16="http://schemas.microsoft.com/office/drawing/2014/main" xmlns="" id="{2E59EF26-5ECB-48C9-9601-4E21C94380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7055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2" name="Connector: Curved 83">
                <a:extLst>
                  <a:ext uri="{FF2B5EF4-FFF2-40B4-BE49-F238E27FC236}">
                    <a16:creationId xmlns:a16="http://schemas.microsoft.com/office/drawing/2014/main" xmlns="" id="{CEBA4EB2-8E56-4C12-977F-C4F60E29F5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6934199" y="2057401"/>
                <a:ext cx="1143001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3" name="Straight Connector 84">
                <a:extLst>
                  <a:ext uri="{FF2B5EF4-FFF2-40B4-BE49-F238E27FC236}">
                    <a16:creationId xmlns:a16="http://schemas.microsoft.com/office/drawing/2014/main" xmlns="" id="{0C215C33-4AC2-496C-819A-80C8A057B0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53429" y="18288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4" name="Straight Connector 85">
                <a:extLst>
                  <a:ext uri="{FF2B5EF4-FFF2-40B4-BE49-F238E27FC236}">
                    <a16:creationId xmlns:a16="http://schemas.microsoft.com/office/drawing/2014/main" xmlns="" id="{AEE73ACD-4776-4CFA-A618-37D33B2DE6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21949" y="2263142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5" name="Straight Connector 86">
                <a:extLst>
                  <a:ext uri="{FF2B5EF4-FFF2-40B4-BE49-F238E27FC236}">
                    <a16:creationId xmlns:a16="http://schemas.microsoft.com/office/drawing/2014/main" xmlns="" id="{AE8F5FC1-01C2-48BD-8164-D3D156C900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2029" y="25146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6" name="Straight Connector 87">
                <a:extLst>
                  <a:ext uri="{FF2B5EF4-FFF2-40B4-BE49-F238E27FC236}">
                    <a16:creationId xmlns:a16="http://schemas.microsoft.com/office/drawing/2014/main" xmlns="" id="{427B0FAF-6731-41BA-836A-61E7273BBB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99147" y="2057400"/>
                <a:ext cx="737971" cy="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17" name="TextBox 88">
              <a:extLst>
                <a:ext uri="{FF2B5EF4-FFF2-40B4-BE49-F238E27FC236}">
                  <a16:creationId xmlns:a16="http://schemas.microsoft.com/office/drawing/2014/main" xmlns="" id="{724C0F59-3244-4A30-885C-7D819B6B3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235" y="2294792"/>
              <a:ext cx="2438402" cy="51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Block</a:t>
              </a:r>
            </a:p>
          </p:txBody>
        </p:sp>
        <p:sp>
          <p:nvSpPr>
            <p:cNvPr id="29718" name="Rectangle 89">
              <a:extLst>
                <a:ext uri="{FF2B5EF4-FFF2-40B4-BE49-F238E27FC236}">
                  <a16:creationId xmlns:a16="http://schemas.microsoft.com/office/drawing/2014/main" xmlns="" id="{A1181D20-D3E6-486E-BBD9-4787F4AD9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35" y="2294792"/>
              <a:ext cx="2438402" cy="176024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30305"/>
                </a:buClr>
                <a:buChar char="•"/>
                <a:defRPr sz="24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30305"/>
                </a:buClr>
                <a:buChar char="•"/>
                <a:defRPr sz="2000">
                  <a:solidFill>
                    <a:srgbClr val="030305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705" name="TextBox 95">
            <a:extLst>
              <a:ext uri="{FF2B5EF4-FFF2-40B4-BE49-F238E27FC236}">
                <a16:creationId xmlns:a16="http://schemas.microsoft.com/office/drawing/2014/main" xmlns="" id="{AF6464A9-6021-45A2-ADA0-8677F4CF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985618"/>
            <a:ext cx="225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NVIDIA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CUDA/HIP</a:t>
            </a:r>
          </a:p>
        </p:txBody>
      </p:sp>
      <p:sp>
        <p:nvSpPr>
          <p:cNvPr id="29706" name="TextBox 96">
            <a:extLst>
              <a:ext uri="{FF2B5EF4-FFF2-40B4-BE49-F238E27FC236}">
                <a16:creationId xmlns:a16="http://schemas.microsoft.com/office/drawing/2014/main" xmlns="" id="{7EFC95DF-8A8D-49ED-A9A9-B890367C2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993666"/>
            <a:ext cx="1325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AMD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OpenCL</a:t>
            </a:r>
          </a:p>
        </p:txBody>
      </p:sp>
      <p:sp>
        <p:nvSpPr>
          <p:cNvPr id="29707" name="TextBox 97">
            <a:extLst>
              <a:ext uri="{FF2B5EF4-FFF2-40B4-BE49-F238E27FC236}">
                <a16:creationId xmlns:a16="http://schemas.microsoft.com/office/drawing/2014/main" xmlns="" id="{329760AC-A79E-4FEA-A2B7-C0DCDB2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175418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Thread</a:t>
            </a:r>
          </a:p>
        </p:txBody>
      </p:sp>
      <p:sp>
        <p:nvSpPr>
          <p:cNvPr id="29708" name="TextBox 98">
            <a:extLst>
              <a:ext uri="{FF2B5EF4-FFF2-40B4-BE49-F238E27FC236}">
                <a16:creationId xmlns:a16="http://schemas.microsoft.com/office/drawing/2014/main" xmlns="" id="{3A469FD3-20EA-4846-8B27-6CCBAACF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174148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Work-item</a:t>
            </a:r>
          </a:p>
        </p:txBody>
      </p:sp>
      <p:sp>
        <p:nvSpPr>
          <p:cNvPr id="29709" name="TextBox 99">
            <a:extLst>
              <a:ext uri="{FF2B5EF4-FFF2-40B4-BE49-F238E27FC236}">
                <a16:creationId xmlns:a16="http://schemas.microsoft.com/office/drawing/2014/main" xmlns="" id="{FC1D47C7-D502-4ED5-A95D-2365FF4F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254158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Wavefront</a:t>
            </a:r>
          </a:p>
        </p:txBody>
      </p:sp>
      <p:sp>
        <p:nvSpPr>
          <p:cNvPr id="29710" name="TextBox 100">
            <a:extLst>
              <a:ext uri="{FF2B5EF4-FFF2-40B4-BE49-F238E27FC236}">
                <a16:creationId xmlns:a16="http://schemas.microsoft.com/office/drawing/2014/main" xmlns="" id="{735BD561-F78E-452F-AA50-52A08CA9D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254793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Warp</a:t>
            </a:r>
          </a:p>
        </p:txBody>
      </p:sp>
      <p:sp>
        <p:nvSpPr>
          <p:cNvPr id="29711" name="TextBox 101">
            <a:extLst>
              <a:ext uri="{FF2B5EF4-FFF2-40B4-BE49-F238E27FC236}">
                <a16:creationId xmlns:a16="http://schemas.microsoft.com/office/drawing/2014/main" xmlns="" id="{E8D6B9B4-D53A-4BCF-BDBB-75668611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09" y="3451225"/>
            <a:ext cx="1851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Thread 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TextBox 102">
            <a:extLst>
              <a:ext uri="{FF2B5EF4-FFF2-40B4-BE49-F238E27FC236}">
                <a16:creationId xmlns:a16="http://schemas.microsoft.com/office/drawing/2014/main" xmlns="" id="{9396AF97-B5CF-4662-A646-1FF0FB09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5480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Workgroup</a:t>
            </a:r>
          </a:p>
        </p:txBody>
      </p:sp>
      <p:sp>
        <p:nvSpPr>
          <p:cNvPr id="29713" name="TextBox 103">
            <a:extLst>
              <a:ext uri="{FF2B5EF4-FFF2-40B4-BE49-F238E27FC236}">
                <a16:creationId xmlns:a16="http://schemas.microsoft.com/office/drawing/2014/main" xmlns="" id="{913D1E3D-F1FA-4994-B4F3-C7DC20B2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5221288"/>
            <a:ext cx="132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Grid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(Kernel)</a:t>
            </a:r>
          </a:p>
        </p:txBody>
      </p:sp>
      <p:sp>
        <p:nvSpPr>
          <p:cNvPr id="29714" name="TextBox 104">
            <a:extLst>
              <a:ext uri="{FF2B5EF4-FFF2-40B4-BE49-F238E27FC236}">
                <a16:creationId xmlns:a16="http://schemas.microsoft.com/office/drawing/2014/main" xmlns="" id="{05CEBD05-D700-45A3-A528-94449B19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5197475"/>
            <a:ext cx="1325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NDRange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(Kernel)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1877E12-BECC-40CD-812A-857DDA8D5A30}"/>
              </a:ext>
            </a:extLst>
          </p:cNvPr>
          <p:cNvSpPr/>
          <p:nvPr/>
        </p:nvSpPr>
        <p:spPr bwMode="auto">
          <a:xfrm>
            <a:off x="1691056" y="3662076"/>
            <a:ext cx="920918" cy="2583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Scratchpad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05605BC9-A631-43FD-9012-F0D604D6DA23}"/>
              </a:ext>
            </a:extLst>
          </p:cNvPr>
          <p:cNvSpPr/>
          <p:nvPr/>
        </p:nvSpPr>
        <p:spPr bwMode="auto">
          <a:xfrm>
            <a:off x="658383" y="5354466"/>
            <a:ext cx="920918" cy="2583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Scratchpad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B9B4821-E650-4409-B51D-D2B2C86C0795}"/>
              </a:ext>
            </a:extLst>
          </p:cNvPr>
          <p:cNvSpPr/>
          <p:nvPr/>
        </p:nvSpPr>
        <p:spPr bwMode="auto">
          <a:xfrm>
            <a:off x="2683941" y="5303404"/>
            <a:ext cx="920918" cy="2583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Scratchpad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506" y="2483507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(performance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abstraction only)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8" grpId="0"/>
      <p:bldP spid="29709" grpId="0"/>
      <p:bldP spid="29712" grpId="0"/>
      <p:bldP spid="297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0D971-9A44-41AB-8CBB-503A243D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Sycnhronization</a:t>
            </a:r>
            <a:r>
              <a:rPr lang="en-US" dirty="0">
                <a:solidFill>
                  <a:schemeClr val="tx1"/>
                </a:solidFill>
              </a:rPr>
              <a:t> &amp;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4E7F1-42AD-4D86-A120-C9E48A23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/>
          <a:lstStyle/>
          <a:p>
            <a:r>
              <a:rPr lang="en-US" dirty="0"/>
              <a:t>Fun Fact: No prescribed way to synchronize between Blocks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__</a:t>
            </a:r>
            <a:r>
              <a:rPr lang="en-US" dirty="0" err="1"/>
              <a:t>syncthreads</a:t>
            </a:r>
            <a:r>
              <a:rPr lang="en-US" dirty="0"/>
              <a:t>(): block-wide barrier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8B744288-9A06-4EB4-8A38-AF8267CDE3FD}"/>
              </a:ext>
            </a:extLst>
          </p:cNvPr>
          <p:cNvGrpSpPr>
            <a:grpSpLocks/>
          </p:cNvGrpSpPr>
          <p:nvPr/>
        </p:nvGrpSpPr>
        <p:grpSpPr bwMode="auto">
          <a:xfrm>
            <a:off x="7523064" y="2725524"/>
            <a:ext cx="608755" cy="842721"/>
            <a:chOff x="6653429" y="1600200"/>
            <a:chExt cx="966571" cy="1151206"/>
          </a:xfrm>
        </p:grpSpPr>
        <p:cxnSp>
          <p:nvCxnSpPr>
            <p:cNvPr id="5" name="Connector: Curved 6">
              <a:extLst>
                <a:ext uri="{FF2B5EF4-FFF2-40B4-BE49-F238E27FC236}">
                  <a16:creationId xmlns:a16="http://schemas.microsoft.com/office/drawing/2014/main" xmlns="" id="{A3AB12A0-4B2F-47CC-B722-933325B7799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Connector: Curved 7">
              <a:extLst>
                <a:ext uri="{FF2B5EF4-FFF2-40B4-BE49-F238E27FC236}">
                  <a16:creationId xmlns:a16="http://schemas.microsoft.com/office/drawing/2014/main" xmlns="" id="{502F0037-BECB-4F29-8BC2-51D772BAE26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nector: Curved 8">
              <a:extLst>
                <a:ext uri="{FF2B5EF4-FFF2-40B4-BE49-F238E27FC236}">
                  <a16:creationId xmlns:a16="http://schemas.microsoft.com/office/drawing/2014/main" xmlns="" id="{E27E5B5D-41F3-4C2A-8982-2DB57B3BC5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Connector: Curved 9">
              <a:extLst>
                <a:ext uri="{FF2B5EF4-FFF2-40B4-BE49-F238E27FC236}">
                  <a16:creationId xmlns:a16="http://schemas.microsoft.com/office/drawing/2014/main" xmlns="" id="{92D48742-D522-4936-AEEA-3A96D3D9F8C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0">
              <a:extLst>
                <a:ext uri="{FF2B5EF4-FFF2-40B4-BE49-F238E27FC236}">
                  <a16:creationId xmlns:a16="http://schemas.microsoft.com/office/drawing/2014/main" xmlns="" id="{DF5FB47B-6BC2-484D-97D7-B1336878A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xmlns="" id="{9D40373F-DECF-4FCE-8131-2F616138A5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xmlns="" id="{28662E2E-5293-4CD8-A3E9-5ED4120AB2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xmlns="" id="{EFF911B4-21B0-4C40-A4DF-82B50BF435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763ED9B8-0DB0-4227-B2C2-887F0132EC62}"/>
              </a:ext>
            </a:extLst>
          </p:cNvPr>
          <p:cNvGrpSpPr>
            <a:grpSpLocks/>
          </p:cNvGrpSpPr>
          <p:nvPr/>
        </p:nvGrpSpPr>
        <p:grpSpPr bwMode="auto">
          <a:xfrm>
            <a:off x="6818326" y="2756418"/>
            <a:ext cx="608755" cy="842721"/>
            <a:chOff x="6653429" y="1600200"/>
            <a:chExt cx="966571" cy="1151206"/>
          </a:xfrm>
        </p:grpSpPr>
        <p:cxnSp>
          <p:nvCxnSpPr>
            <p:cNvPr id="14" name="Connector: Curved 15">
              <a:extLst>
                <a:ext uri="{FF2B5EF4-FFF2-40B4-BE49-F238E27FC236}">
                  <a16:creationId xmlns:a16="http://schemas.microsoft.com/office/drawing/2014/main" xmlns="" id="{03AAF640-75E0-407E-94AC-F672584CE2F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nector: Curved 16">
              <a:extLst>
                <a:ext uri="{FF2B5EF4-FFF2-40B4-BE49-F238E27FC236}">
                  <a16:creationId xmlns:a16="http://schemas.microsoft.com/office/drawing/2014/main" xmlns="" id="{CC1AE57F-DA7F-48A8-B608-E3D1D12F1FD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ctor: Curved 17">
              <a:extLst>
                <a:ext uri="{FF2B5EF4-FFF2-40B4-BE49-F238E27FC236}">
                  <a16:creationId xmlns:a16="http://schemas.microsoft.com/office/drawing/2014/main" xmlns="" id="{5B86E1FD-3D61-436E-B874-79A3526BD6F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ctor: Curved 18">
              <a:extLst>
                <a:ext uri="{FF2B5EF4-FFF2-40B4-BE49-F238E27FC236}">
                  <a16:creationId xmlns:a16="http://schemas.microsoft.com/office/drawing/2014/main" xmlns="" id="{108D2759-2CA6-46EC-B468-C1E4D8BEA92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xmlns="" id="{56F54911-1C1F-4A11-9622-5EAB56ECC9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xmlns="" id="{E62613C6-FE54-4CA4-9D53-0AA103D8DE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1">
              <a:extLst>
                <a:ext uri="{FF2B5EF4-FFF2-40B4-BE49-F238E27FC236}">
                  <a16:creationId xmlns:a16="http://schemas.microsoft.com/office/drawing/2014/main" xmlns="" id="{8A5DBC4E-737B-4D81-A9A7-26B69D8E8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>
              <a:extLst>
                <a:ext uri="{FF2B5EF4-FFF2-40B4-BE49-F238E27FC236}">
                  <a16:creationId xmlns:a16="http://schemas.microsoft.com/office/drawing/2014/main" xmlns="" id="{3D5C837D-A076-46F9-9850-A21B11ACA9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3">
            <a:extLst>
              <a:ext uri="{FF2B5EF4-FFF2-40B4-BE49-F238E27FC236}">
                <a16:creationId xmlns:a16="http://schemas.microsoft.com/office/drawing/2014/main" xmlns="" id="{32DCBAEE-AEF8-4E5D-A611-0BA6966D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209" y="2401955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62C918F-25E0-4958-8F60-0B7F58D4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9" y="2401955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xmlns="" id="{D075D356-8A92-4D8F-B5E9-A4E95EF5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924800" cy="1800225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xmlns="" id="{31DDBF1C-3F46-416F-88D7-4CCF9913B181}"/>
              </a:ext>
            </a:extLst>
          </p:cNvPr>
          <p:cNvGrpSpPr>
            <a:grpSpLocks/>
          </p:cNvGrpSpPr>
          <p:nvPr/>
        </p:nvGrpSpPr>
        <p:grpSpPr bwMode="auto">
          <a:xfrm>
            <a:off x="1594956" y="2725524"/>
            <a:ext cx="608755" cy="842721"/>
            <a:chOff x="6653429" y="1600200"/>
            <a:chExt cx="966571" cy="1151206"/>
          </a:xfrm>
        </p:grpSpPr>
        <p:cxnSp>
          <p:nvCxnSpPr>
            <p:cNvPr id="26" name="Connector: Curved 27">
              <a:extLst>
                <a:ext uri="{FF2B5EF4-FFF2-40B4-BE49-F238E27FC236}">
                  <a16:creationId xmlns:a16="http://schemas.microsoft.com/office/drawing/2014/main" xmlns="" id="{7FF19BE7-F0A9-4DAD-82BA-D70B187421E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ctor: Curved 28">
              <a:extLst>
                <a:ext uri="{FF2B5EF4-FFF2-40B4-BE49-F238E27FC236}">
                  <a16:creationId xmlns:a16="http://schemas.microsoft.com/office/drawing/2014/main" xmlns="" id="{6786357E-B364-4185-B089-01DCC3FDFD7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Connector: Curved 29">
              <a:extLst>
                <a:ext uri="{FF2B5EF4-FFF2-40B4-BE49-F238E27FC236}">
                  <a16:creationId xmlns:a16="http://schemas.microsoft.com/office/drawing/2014/main" xmlns="" id="{3297932F-8135-4859-A783-309CF2E7CF1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Connector: Curved 30">
              <a:extLst>
                <a:ext uri="{FF2B5EF4-FFF2-40B4-BE49-F238E27FC236}">
                  <a16:creationId xmlns:a16="http://schemas.microsoft.com/office/drawing/2014/main" xmlns="" id="{CCB9DC6D-883E-4D6B-9517-A07CCAF28A5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31">
              <a:extLst>
                <a:ext uri="{FF2B5EF4-FFF2-40B4-BE49-F238E27FC236}">
                  <a16:creationId xmlns:a16="http://schemas.microsoft.com/office/drawing/2014/main" xmlns="" id="{F7F327A2-7EFD-4636-8EF3-637265CD34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2">
              <a:extLst>
                <a:ext uri="{FF2B5EF4-FFF2-40B4-BE49-F238E27FC236}">
                  <a16:creationId xmlns:a16="http://schemas.microsoft.com/office/drawing/2014/main" xmlns="" id="{D524CDF1-0BC2-4B6A-BFF3-D4FB2A5516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xmlns="" id="{929905C5-3CC1-4C94-8658-56874115DC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xmlns="" id="{16495658-4E88-4C57-9289-11C898F506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xmlns="" id="{3AD946CB-1624-4A9A-8019-387F9FCE5E62}"/>
              </a:ext>
            </a:extLst>
          </p:cNvPr>
          <p:cNvGrpSpPr>
            <a:grpSpLocks/>
          </p:cNvGrpSpPr>
          <p:nvPr/>
        </p:nvGrpSpPr>
        <p:grpSpPr bwMode="auto">
          <a:xfrm>
            <a:off x="890218" y="2756418"/>
            <a:ext cx="608755" cy="842721"/>
            <a:chOff x="6653429" y="1600200"/>
            <a:chExt cx="966571" cy="1151206"/>
          </a:xfrm>
        </p:grpSpPr>
        <p:cxnSp>
          <p:nvCxnSpPr>
            <p:cNvPr id="35" name="Connector: Curved 36">
              <a:extLst>
                <a:ext uri="{FF2B5EF4-FFF2-40B4-BE49-F238E27FC236}">
                  <a16:creationId xmlns:a16="http://schemas.microsoft.com/office/drawing/2014/main" xmlns="" id="{C87EA494-C7CE-486F-8916-66AA04A68A5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Connector: Curved 37">
              <a:extLst>
                <a:ext uri="{FF2B5EF4-FFF2-40B4-BE49-F238E27FC236}">
                  <a16:creationId xmlns:a16="http://schemas.microsoft.com/office/drawing/2014/main" xmlns="" id="{7CE676FF-5D2A-46D4-80DF-D303C2C283B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Connector: Curved 38">
              <a:extLst>
                <a:ext uri="{FF2B5EF4-FFF2-40B4-BE49-F238E27FC236}">
                  <a16:creationId xmlns:a16="http://schemas.microsoft.com/office/drawing/2014/main" xmlns="" id="{50C1D77C-CDAB-4219-89C8-4F43E9A55EB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or: Curved 39">
              <a:extLst>
                <a:ext uri="{FF2B5EF4-FFF2-40B4-BE49-F238E27FC236}">
                  <a16:creationId xmlns:a16="http://schemas.microsoft.com/office/drawing/2014/main" xmlns="" id="{4C99D7E9-F39F-46DC-829C-E8C2325AB96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40">
              <a:extLst>
                <a:ext uri="{FF2B5EF4-FFF2-40B4-BE49-F238E27FC236}">
                  <a16:creationId xmlns:a16="http://schemas.microsoft.com/office/drawing/2014/main" xmlns="" id="{5DB00EBA-E041-4352-BFD6-4F9BB8C680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41">
              <a:extLst>
                <a:ext uri="{FF2B5EF4-FFF2-40B4-BE49-F238E27FC236}">
                  <a16:creationId xmlns:a16="http://schemas.microsoft.com/office/drawing/2014/main" xmlns="" id="{DAED1F82-A5C3-4359-AE70-943067E50D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2">
              <a:extLst>
                <a:ext uri="{FF2B5EF4-FFF2-40B4-BE49-F238E27FC236}">
                  <a16:creationId xmlns:a16="http://schemas.microsoft.com/office/drawing/2014/main" xmlns="" id="{F5702DA7-05DA-42C4-BDAD-16AF7E6F4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3">
              <a:extLst>
                <a:ext uri="{FF2B5EF4-FFF2-40B4-BE49-F238E27FC236}">
                  <a16:creationId xmlns:a16="http://schemas.microsoft.com/office/drawing/2014/main" xmlns="" id="{7636C769-2532-48D2-9E4F-464A273CB0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TextBox 44">
            <a:extLst>
              <a:ext uri="{FF2B5EF4-FFF2-40B4-BE49-F238E27FC236}">
                <a16:creationId xmlns:a16="http://schemas.microsoft.com/office/drawing/2014/main" xmlns="" id="{E379722B-D844-4DC8-98AE-B258221A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00" y="2401955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91AE4651-4DBA-4442-B882-F9629B44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00" y="2401955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xmlns="" id="{624642FC-F776-4BF9-A256-69D268D7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509" y="2998423"/>
            <a:ext cx="456103" cy="2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xmlns="" id="{6709BA2A-53D4-4DBD-B548-E0EB595B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548" y="2057400"/>
            <a:ext cx="854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Grid</a:t>
            </a: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xmlns="" id="{EBD4D0C7-11CF-4162-91E8-621498961046}"/>
              </a:ext>
            </a:extLst>
          </p:cNvPr>
          <p:cNvGrpSpPr>
            <a:grpSpLocks/>
          </p:cNvGrpSpPr>
          <p:nvPr/>
        </p:nvGrpSpPr>
        <p:grpSpPr bwMode="auto">
          <a:xfrm>
            <a:off x="5439172" y="2725524"/>
            <a:ext cx="608755" cy="842721"/>
            <a:chOff x="6653429" y="1600200"/>
            <a:chExt cx="966571" cy="1151206"/>
          </a:xfrm>
        </p:grpSpPr>
        <p:cxnSp>
          <p:nvCxnSpPr>
            <p:cNvPr id="48" name="Connector: Curved 6">
              <a:extLst>
                <a:ext uri="{FF2B5EF4-FFF2-40B4-BE49-F238E27FC236}">
                  <a16:creationId xmlns:a16="http://schemas.microsoft.com/office/drawing/2014/main" xmlns="" id="{328E247C-9D35-4BD3-8C97-AA9546DC967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Connector: Curved 7">
              <a:extLst>
                <a:ext uri="{FF2B5EF4-FFF2-40B4-BE49-F238E27FC236}">
                  <a16:creationId xmlns:a16="http://schemas.microsoft.com/office/drawing/2014/main" xmlns="" id="{09D7AD75-20F6-4E5E-8471-FB32E155D33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Connector: Curved 8">
              <a:extLst>
                <a:ext uri="{FF2B5EF4-FFF2-40B4-BE49-F238E27FC236}">
                  <a16:creationId xmlns:a16="http://schemas.microsoft.com/office/drawing/2014/main" xmlns="" id="{3CA0BD1D-9FCC-40A8-89FE-20EBADF07C6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Connector: Curved 9">
              <a:extLst>
                <a:ext uri="{FF2B5EF4-FFF2-40B4-BE49-F238E27FC236}">
                  <a16:creationId xmlns:a16="http://schemas.microsoft.com/office/drawing/2014/main" xmlns="" id="{A0ACA9F1-C258-44AE-AC75-835D38BA62F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0">
              <a:extLst>
                <a:ext uri="{FF2B5EF4-FFF2-40B4-BE49-F238E27FC236}">
                  <a16:creationId xmlns:a16="http://schemas.microsoft.com/office/drawing/2014/main" xmlns="" id="{7BCF831F-3F93-41B4-8274-79CF56B829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11">
              <a:extLst>
                <a:ext uri="{FF2B5EF4-FFF2-40B4-BE49-F238E27FC236}">
                  <a16:creationId xmlns:a16="http://schemas.microsoft.com/office/drawing/2014/main" xmlns="" id="{905B8349-F16B-4681-A7F7-C2A5DDAE6D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2">
              <a:extLst>
                <a:ext uri="{FF2B5EF4-FFF2-40B4-BE49-F238E27FC236}">
                  <a16:creationId xmlns:a16="http://schemas.microsoft.com/office/drawing/2014/main" xmlns="" id="{250190D2-BE21-40FA-A9E6-7C5AFCF3C3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3">
              <a:extLst>
                <a:ext uri="{FF2B5EF4-FFF2-40B4-BE49-F238E27FC236}">
                  <a16:creationId xmlns:a16="http://schemas.microsoft.com/office/drawing/2014/main" xmlns="" id="{89520F88-E4E5-4AB8-BC43-3B9F3416CB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xmlns="" id="{7B389618-8DC0-45B0-9AA0-F9624CCE9414}"/>
              </a:ext>
            </a:extLst>
          </p:cNvPr>
          <p:cNvGrpSpPr>
            <a:grpSpLocks/>
          </p:cNvGrpSpPr>
          <p:nvPr/>
        </p:nvGrpSpPr>
        <p:grpSpPr bwMode="auto">
          <a:xfrm>
            <a:off x="4734434" y="2756418"/>
            <a:ext cx="608755" cy="842721"/>
            <a:chOff x="6653429" y="1600200"/>
            <a:chExt cx="966571" cy="1151206"/>
          </a:xfrm>
        </p:grpSpPr>
        <p:cxnSp>
          <p:nvCxnSpPr>
            <p:cNvPr id="57" name="Connector: Curved 15">
              <a:extLst>
                <a:ext uri="{FF2B5EF4-FFF2-40B4-BE49-F238E27FC236}">
                  <a16:creationId xmlns:a16="http://schemas.microsoft.com/office/drawing/2014/main" xmlns="" id="{BACD509D-B382-42A8-A23A-394AA0B7AD2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Connector: Curved 16">
              <a:extLst>
                <a:ext uri="{FF2B5EF4-FFF2-40B4-BE49-F238E27FC236}">
                  <a16:creationId xmlns:a16="http://schemas.microsoft.com/office/drawing/2014/main" xmlns="" id="{D8E4C713-867B-4447-A806-47FC19E96CE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Connector: Curved 17">
              <a:extLst>
                <a:ext uri="{FF2B5EF4-FFF2-40B4-BE49-F238E27FC236}">
                  <a16:creationId xmlns:a16="http://schemas.microsoft.com/office/drawing/2014/main" xmlns="" id="{24088181-2AA4-422D-9F81-6F22D797E91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Connector: Curved 18">
              <a:extLst>
                <a:ext uri="{FF2B5EF4-FFF2-40B4-BE49-F238E27FC236}">
                  <a16:creationId xmlns:a16="http://schemas.microsoft.com/office/drawing/2014/main" xmlns="" id="{B3318D1F-EE5C-49FC-AA27-6EFE5292177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9">
              <a:extLst>
                <a:ext uri="{FF2B5EF4-FFF2-40B4-BE49-F238E27FC236}">
                  <a16:creationId xmlns:a16="http://schemas.microsoft.com/office/drawing/2014/main" xmlns="" id="{3927583E-1520-451D-9C36-925366B72B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20">
              <a:extLst>
                <a:ext uri="{FF2B5EF4-FFF2-40B4-BE49-F238E27FC236}">
                  <a16:creationId xmlns:a16="http://schemas.microsoft.com/office/drawing/2014/main" xmlns="" id="{18AB3C89-BB27-44B4-B752-14F5AAB5F2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21">
              <a:extLst>
                <a:ext uri="{FF2B5EF4-FFF2-40B4-BE49-F238E27FC236}">
                  <a16:creationId xmlns:a16="http://schemas.microsoft.com/office/drawing/2014/main" xmlns="" id="{FC5AA2A2-462B-4A12-8A1E-3A1374B56D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22">
              <a:extLst>
                <a:ext uri="{FF2B5EF4-FFF2-40B4-BE49-F238E27FC236}">
                  <a16:creationId xmlns:a16="http://schemas.microsoft.com/office/drawing/2014/main" xmlns="" id="{62907C70-AE55-40AB-9C8E-7004E1A08B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" name="TextBox 23">
            <a:extLst>
              <a:ext uri="{FF2B5EF4-FFF2-40B4-BE49-F238E27FC236}">
                <a16:creationId xmlns:a16="http://schemas.microsoft.com/office/drawing/2014/main" xmlns="" id="{28297BAA-6B1E-4CDC-B700-9F224C0C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17" y="2401955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xmlns="" id="{5B7646D9-9739-4693-938F-18521EA3D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317" y="2401955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grpSp>
        <p:nvGrpSpPr>
          <p:cNvPr id="67" name="Group 5">
            <a:extLst>
              <a:ext uri="{FF2B5EF4-FFF2-40B4-BE49-F238E27FC236}">
                <a16:creationId xmlns:a16="http://schemas.microsoft.com/office/drawing/2014/main" xmlns="" id="{72498C64-72A5-4BB8-AA9D-B2F154D8F138}"/>
              </a:ext>
            </a:extLst>
          </p:cNvPr>
          <p:cNvGrpSpPr>
            <a:grpSpLocks/>
          </p:cNvGrpSpPr>
          <p:nvPr/>
        </p:nvGrpSpPr>
        <p:grpSpPr bwMode="auto">
          <a:xfrm>
            <a:off x="3518221" y="2722706"/>
            <a:ext cx="608755" cy="842721"/>
            <a:chOff x="6653429" y="1600200"/>
            <a:chExt cx="966571" cy="1151206"/>
          </a:xfrm>
        </p:grpSpPr>
        <p:cxnSp>
          <p:nvCxnSpPr>
            <p:cNvPr id="68" name="Connector: Curved 6">
              <a:extLst>
                <a:ext uri="{FF2B5EF4-FFF2-40B4-BE49-F238E27FC236}">
                  <a16:creationId xmlns:a16="http://schemas.microsoft.com/office/drawing/2014/main" xmlns="" id="{82F83FDF-7907-4521-8E01-2DBB50EE0BC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Connector: Curved 7">
              <a:extLst>
                <a:ext uri="{FF2B5EF4-FFF2-40B4-BE49-F238E27FC236}">
                  <a16:creationId xmlns:a16="http://schemas.microsoft.com/office/drawing/2014/main" xmlns="" id="{D6194585-E670-4C5B-9B2F-C02F3345340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Connector: Curved 8">
              <a:extLst>
                <a:ext uri="{FF2B5EF4-FFF2-40B4-BE49-F238E27FC236}">
                  <a16:creationId xmlns:a16="http://schemas.microsoft.com/office/drawing/2014/main" xmlns="" id="{63454298-B5E3-443B-B309-EF87C8889E5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Connector: Curved 9">
              <a:extLst>
                <a:ext uri="{FF2B5EF4-FFF2-40B4-BE49-F238E27FC236}">
                  <a16:creationId xmlns:a16="http://schemas.microsoft.com/office/drawing/2014/main" xmlns="" id="{EF87F3C2-E014-4A74-9A76-EDC21F97104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0">
              <a:extLst>
                <a:ext uri="{FF2B5EF4-FFF2-40B4-BE49-F238E27FC236}">
                  <a16:creationId xmlns:a16="http://schemas.microsoft.com/office/drawing/2014/main" xmlns="" id="{F08D5474-F40D-43C6-A1FA-F7C20BAF9D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1">
              <a:extLst>
                <a:ext uri="{FF2B5EF4-FFF2-40B4-BE49-F238E27FC236}">
                  <a16:creationId xmlns:a16="http://schemas.microsoft.com/office/drawing/2014/main" xmlns="" id="{8397EF6B-5F9D-490D-BCDC-02C259790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2">
              <a:extLst>
                <a:ext uri="{FF2B5EF4-FFF2-40B4-BE49-F238E27FC236}">
                  <a16:creationId xmlns:a16="http://schemas.microsoft.com/office/drawing/2014/main" xmlns="" id="{8C213BA1-395A-407E-9646-33AEE85981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3">
              <a:extLst>
                <a:ext uri="{FF2B5EF4-FFF2-40B4-BE49-F238E27FC236}">
                  <a16:creationId xmlns:a16="http://schemas.microsoft.com/office/drawing/2014/main" xmlns="" id="{533C1FE9-E665-44C5-BD35-A3B610A0C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xmlns="" id="{41A214F4-50C8-4EF2-92E8-70DCE81F7773}"/>
              </a:ext>
            </a:extLst>
          </p:cNvPr>
          <p:cNvGrpSpPr>
            <a:grpSpLocks/>
          </p:cNvGrpSpPr>
          <p:nvPr/>
        </p:nvGrpSpPr>
        <p:grpSpPr bwMode="auto">
          <a:xfrm>
            <a:off x="2813483" y="2753600"/>
            <a:ext cx="608755" cy="842721"/>
            <a:chOff x="6653429" y="1600200"/>
            <a:chExt cx="966571" cy="1151206"/>
          </a:xfrm>
        </p:grpSpPr>
        <p:cxnSp>
          <p:nvCxnSpPr>
            <p:cNvPr id="77" name="Connector: Curved 15">
              <a:extLst>
                <a:ext uri="{FF2B5EF4-FFF2-40B4-BE49-F238E27FC236}">
                  <a16:creationId xmlns:a16="http://schemas.microsoft.com/office/drawing/2014/main" xmlns="" id="{432C324D-5E3F-4D29-A66E-ADB8D61DF37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Connector: Curved 16">
              <a:extLst>
                <a:ext uri="{FF2B5EF4-FFF2-40B4-BE49-F238E27FC236}">
                  <a16:creationId xmlns:a16="http://schemas.microsoft.com/office/drawing/2014/main" xmlns="" id="{8FBB2866-0560-479C-A5BE-234436692AF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Connector: Curved 17">
              <a:extLst>
                <a:ext uri="{FF2B5EF4-FFF2-40B4-BE49-F238E27FC236}">
                  <a16:creationId xmlns:a16="http://schemas.microsoft.com/office/drawing/2014/main" xmlns="" id="{00F98A87-042A-4607-82FC-7203C4D39C3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Connector: Curved 18">
              <a:extLst>
                <a:ext uri="{FF2B5EF4-FFF2-40B4-BE49-F238E27FC236}">
                  <a16:creationId xmlns:a16="http://schemas.microsoft.com/office/drawing/2014/main" xmlns="" id="{FC1CF8D7-2736-4D58-A677-34E15EF7734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9">
              <a:extLst>
                <a:ext uri="{FF2B5EF4-FFF2-40B4-BE49-F238E27FC236}">
                  <a16:creationId xmlns:a16="http://schemas.microsoft.com/office/drawing/2014/main" xmlns="" id="{F1A492E1-CEB0-4101-A156-559A7D5C3E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xmlns="" id="{C94DA809-F555-4E7A-90B0-BDC17ACE2B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21">
              <a:extLst>
                <a:ext uri="{FF2B5EF4-FFF2-40B4-BE49-F238E27FC236}">
                  <a16:creationId xmlns:a16="http://schemas.microsoft.com/office/drawing/2014/main" xmlns="" id="{3C8F796D-D807-4A43-A6B1-A229CF18CE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22">
              <a:extLst>
                <a:ext uri="{FF2B5EF4-FFF2-40B4-BE49-F238E27FC236}">
                  <a16:creationId xmlns:a16="http://schemas.microsoft.com/office/drawing/2014/main" xmlns="" id="{2F40D97B-6B94-4FCB-A2D0-95DD3E62DB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" name="TextBox 23">
            <a:extLst>
              <a:ext uri="{FF2B5EF4-FFF2-40B4-BE49-F238E27FC236}">
                <a16:creationId xmlns:a16="http://schemas.microsoft.com/office/drawing/2014/main" xmlns="" id="{E3376FCE-6DD5-42B7-9B05-3F97DD62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366" y="2399137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86" name="Rectangle 24">
            <a:extLst>
              <a:ext uri="{FF2B5EF4-FFF2-40B4-BE49-F238E27FC236}">
                <a16:creationId xmlns:a16="http://schemas.microsoft.com/office/drawing/2014/main" xmlns="" id="{41D68120-5AF2-48FE-B69D-FB0B733B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366" y="2399137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43" grpId="0"/>
      <p:bldP spid="44" grpId="0" animBg="1"/>
      <p:bldP spid="45" grpId="0"/>
      <p:bldP spid="46" grpId="0"/>
      <p:bldP spid="65" grpId="0"/>
      <p:bldP spid="66" grpId="0" animBg="1"/>
      <p:bldP spid="85" grpId="0"/>
      <p:bldP spid="8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166927"/>
            <a:ext cx="8524875" cy="823673"/>
          </a:xfrm>
        </p:spPr>
        <p:txBody>
          <a:bodyPr/>
          <a:lstStyle/>
          <a:p>
            <a:r>
              <a:rPr lang="en-US" dirty="0"/>
              <a:t>Core complete, here’s the Overall Picture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73130" y="3265324"/>
            <a:ext cx="8738044" cy="3549209"/>
            <a:chOff x="776577" y="1752600"/>
            <a:chExt cx="9404667" cy="37370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577" y="1752600"/>
              <a:ext cx="7467600" cy="37370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49267" y="1969928"/>
              <a:ext cx="2031977" cy="106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“Streaming </a:t>
              </a:r>
              <a:r>
                <a:rPr lang="en-US" sz="2000" dirty="0" smtClean="0"/>
                <a:t>multi-</a:t>
              </a:r>
            </a:p>
            <a:p>
              <a:r>
                <a:rPr lang="en-US" sz="2000" dirty="0" smtClean="0"/>
                <a:t>processor</a:t>
              </a:r>
              <a:r>
                <a:rPr lang="en-US" sz="2000" dirty="0"/>
                <a:t>”</a:t>
              </a: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74A3D7EA-0D10-4307-AC8E-D93778AA4445}"/>
              </a:ext>
            </a:extLst>
          </p:cNvPr>
          <p:cNvGrpSpPr>
            <a:grpSpLocks/>
          </p:cNvGrpSpPr>
          <p:nvPr/>
        </p:nvGrpSpPr>
        <p:grpSpPr bwMode="auto">
          <a:xfrm>
            <a:off x="7446864" y="1734924"/>
            <a:ext cx="608755" cy="842721"/>
            <a:chOff x="6653429" y="1600200"/>
            <a:chExt cx="966571" cy="1151206"/>
          </a:xfrm>
        </p:grpSpPr>
        <p:cxnSp>
          <p:nvCxnSpPr>
            <p:cNvPr id="47" name="Connector: Curved 6">
              <a:extLst>
                <a:ext uri="{FF2B5EF4-FFF2-40B4-BE49-F238E27FC236}">
                  <a16:creationId xmlns:a16="http://schemas.microsoft.com/office/drawing/2014/main" xmlns="" id="{D33EE782-F6DF-43DB-9B35-F0396ECC52D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Connector: Curved 7">
              <a:extLst>
                <a:ext uri="{FF2B5EF4-FFF2-40B4-BE49-F238E27FC236}">
                  <a16:creationId xmlns:a16="http://schemas.microsoft.com/office/drawing/2014/main" xmlns="" id="{443372AC-29A4-44D4-BA0E-E3041C6B768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Connector: Curved 8">
              <a:extLst>
                <a:ext uri="{FF2B5EF4-FFF2-40B4-BE49-F238E27FC236}">
                  <a16:creationId xmlns:a16="http://schemas.microsoft.com/office/drawing/2014/main" xmlns="" id="{2C2FE994-61AF-4BFF-9C90-C103F3DA93A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Connector: Curved 9">
              <a:extLst>
                <a:ext uri="{FF2B5EF4-FFF2-40B4-BE49-F238E27FC236}">
                  <a16:creationId xmlns:a16="http://schemas.microsoft.com/office/drawing/2014/main" xmlns="" id="{E77C802A-8578-40BF-93A3-FB0E46756DF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0">
              <a:extLst>
                <a:ext uri="{FF2B5EF4-FFF2-40B4-BE49-F238E27FC236}">
                  <a16:creationId xmlns:a16="http://schemas.microsoft.com/office/drawing/2014/main" xmlns="" id="{ABA21D56-D309-47AC-9D5C-779B71F6F8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1">
              <a:extLst>
                <a:ext uri="{FF2B5EF4-FFF2-40B4-BE49-F238E27FC236}">
                  <a16:creationId xmlns:a16="http://schemas.microsoft.com/office/drawing/2014/main" xmlns="" id="{C7535E13-6051-4B1B-AC2F-513A41E4C8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12">
              <a:extLst>
                <a:ext uri="{FF2B5EF4-FFF2-40B4-BE49-F238E27FC236}">
                  <a16:creationId xmlns:a16="http://schemas.microsoft.com/office/drawing/2014/main" xmlns="" id="{8C848005-423D-4394-BFEC-4B546A9F9C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3">
              <a:extLst>
                <a:ext uri="{FF2B5EF4-FFF2-40B4-BE49-F238E27FC236}">
                  <a16:creationId xmlns:a16="http://schemas.microsoft.com/office/drawing/2014/main" xmlns="" id="{813C065F-5159-49BF-A82B-E793C2B58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5985AC0E-05BB-40D6-ADA4-BDDF1C761C70}"/>
              </a:ext>
            </a:extLst>
          </p:cNvPr>
          <p:cNvGrpSpPr>
            <a:grpSpLocks/>
          </p:cNvGrpSpPr>
          <p:nvPr/>
        </p:nvGrpSpPr>
        <p:grpSpPr bwMode="auto">
          <a:xfrm>
            <a:off x="6742126" y="1765818"/>
            <a:ext cx="608755" cy="842721"/>
            <a:chOff x="6653429" y="1600200"/>
            <a:chExt cx="966571" cy="1151206"/>
          </a:xfrm>
        </p:grpSpPr>
        <p:cxnSp>
          <p:nvCxnSpPr>
            <p:cNvPr id="39" name="Connector: Curved 15">
              <a:extLst>
                <a:ext uri="{FF2B5EF4-FFF2-40B4-BE49-F238E27FC236}">
                  <a16:creationId xmlns:a16="http://schemas.microsoft.com/office/drawing/2014/main" xmlns="" id="{767AEB21-6839-4C62-8FE3-520F0B84213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Connector: Curved 16">
              <a:extLst>
                <a:ext uri="{FF2B5EF4-FFF2-40B4-BE49-F238E27FC236}">
                  <a16:creationId xmlns:a16="http://schemas.microsoft.com/office/drawing/2014/main" xmlns="" id="{1650B9A6-56DC-4640-987C-B4BEF35F18D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ctor: Curved 17">
              <a:extLst>
                <a:ext uri="{FF2B5EF4-FFF2-40B4-BE49-F238E27FC236}">
                  <a16:creationId xmlns:a16="http://schemas.microsoft.com/office/drawing/2014/main" xmlns="" id="{8FBF697E-1E53-4B39-9BB0-4495ACD8D0C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Connector: Curved 18">
              <a:extLst>
                <a:ext uri="{FF2B5EF4-FFF2-40B4-BE49-F238E27FC236}">
                  <a16:creationId xmlns:a16="http://schemas.microsoft.com/office/drawing/2014/main" xmlns="" id="{A5AAF3AE-B14D-4B2A-A399-7CB83E844BA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9">
              <a:extLst>
                <a:ext uri="{FF2B5EF4-FFF2-40B4-BE49-F238E27FC236}">
                  <a16:creationId xmlns:a16="http://schemas.microsoft.com/office/drawing/2014/main" xmlns="" id="{088A7A09-FCFB-43E3-A351-2EE381AED6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20">
              <a:extLst>
                <a:ext uri="{FF2B5EF4-FFF2-40B4-BE49-F238E27FC236}">
                  <a16:creationId xmlns:a16="http://schemas.microsoft.com/office/drawing/2014/main" xmlns="" id="{BB4AC19F-D908-4231-B44F-A19A9D0F2E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21">
              <a:extLst>
                <a:ext uri="{FF2B5EF4-FFF2-40B4-BE49-F238E27FC236}">
                  <a16:creationId xmlns:a16="http://schemas.microsoft.com/office/drawing/2014/main" xmlns="" id="{874BC9C6-92F4-4389-8C86-CF91878FF0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22">
              <a:extLst>
                <a:ext uri="{FF2B5EF4-FFF2-40B4-BE49-F238E27FC236}">
                  <a16:creationId xmlns:a16="http://schemas.microsoft.com/office/drawing/2014/main" xmlns="" id="{1B3D4DDC-2968-4E19-8404-7B6E00B423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23">
            <a:extLst>
              <a:ext uri="{FF2B5EF4-FFF2-40B4-BE49-F238E27FC236}">
                <a16:creationId xmlns:a16="http://schemas.microsoft.com/office/drawing/2014/main" xmlns="" id="{34FA0CAF-AA3E-4BB9-AA34-35A1B828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09" y="1411355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09B7FA30-41FE-4E8D-9C9D-623AC3982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009" y="1411355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6D4E6754-9317-4B83-AA3D-006EA31A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7924800" cy="1800225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26">
            <a:extLst>
              <a:ext uri="{FF2B5EF4-FFF2-40B4-BE49-F238E27FC236}">
                <a16:creationId xmlns:a16="http://schemas.microsoft.com/office/drawing/2014/main" xmlns="" id="{07AA8FED-3271-4A58-B9E8-C57F0568D0F3}"/>
              </a:ext>
            </a:extLst>
          </p:cNvPr>
          <p:cNvGrpSpPr>
            <a:grpSpLocks/>
          </p:cNvGrpSpPr>
          <p:nvPr/>
        </p:nvGrpSpPr>
        <p:grpSpPr bwMode="auto">
          <a:xfrm>
            <a:off x="1518756" y="1734924"/>
            <a:ext cx="608755" cy="842721"/>
            <a:chOff x="6653429" y="1600200"/>
            <a:chExt cx="966571" cy="1151206"/>
          </a:xfrm>
        </p:grpSpPr>
        <p:cxnSp>
          <p:nvCxnSpPr>
            <p:cNvPr id="31" name="Connector: Curved 27">
              <a:extLst>
                <a:ext uri="{FF2B5EF4-FFF2-40B4-BE49-F238E27FC236}">
                  <a16:creationId xmlns:a16="http://schemas.microsoft.com/office/drawing/2014/main" xmlns="" id="{DF9EA5AC-6213-4417-932E-FC315026945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Connector: Curved 28">
              <a:extLst>
                <a:ext uri="{FF2B5EF4-FFF2-40B4-BE49-F238E27FC236}">
                  <a16:creationId xmlns:a16="http://schemas.microsoft.com/office/drawing/2014/main" xmlns="" id="{73212AAE-D97D-40EC-AC77-314DAABE821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Connector: Curved 29">
              <a:extLst>
                <a:ext uri="{FF2B5EF4-FFF2-40B4-BE49-F238E27FC236}">
                  <a16:creationId xmlns:a16="http://schemas.microsoft.com/office/drawing/2014/main" xmlns="" id="{930C1E80-51DF-4441-9834-1BBDBD99C7F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Connector: Curved 30">
              <a:extLst>
                <a:ext uri="{FF2B5EF4-FFF2-40B4-BE49-F238E27FC236}">
                  <a16:creationId xmlns:a16="http://schemas.microsoft.com/office/drawing/2014/main" xmlns="" id="{1FD9DB8B-EB9E-4FE4-99C3-B08616CB37F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xmlns="" id="{78BE83C8-B02D-41CC-BC65-5197DF53FD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2">
              <a:extLst>
                <a:ext uri="{FF2B5EF4-FFF2-40B4-BE49-F238E27FC236}">
                  <a16:creationId xmlns:a16="http://schemas.microsoft.com/office/drawing/2014/main" xmlns="" id="{6A9F679A-9E46-4690-80D3-E9662272CE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3">
              <a:extLst>
                <a:ext uri="{FF2B5EF4-FFF2-40B4-BE49-F238E27FC236}">
                  <a16:creationId xmlns:a16="http://schemas.microsoft.com/office/drawing/2014/main" xmlns="" id="{24320254-4747-4091-AC0F-74D23FF0EC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4">
              <a:extLst>
                <a:ext uri="{FF2B5EF4-FFF2-40B4-BE49-F238E27FC236}">
                  <a16:creationId xmlns:a16="http://schemas.microsoft.com/office/drawing/2014/main" xmlns="" id="{521FA845-701C-4FC2-A15B-A07AFCC70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xmlns="" id="{42AC5954-E18E-497A-B053-BC21EE0E6203}"/>
              </a:ext>
            </a:extLst>
          </p:cNvPr>
          <p:cNvGrpSpPr>
            <a:grpSpLocks/>
          </p:cNvGrpSpPr>
          <p:nvPr/>
        </p:nvGrpSpPr>
        <p:grpSpPr bwMode="auto">
          <a:xfrm>
            <a:off x="814018" y="1765818"/>
            <a:ext cx="608755" cy="842721"/>
            <a:chOff x="6653429" y="1600200"/>
            <a:chExt cx="966571" cy="1151206"/>
          </a:xfrm>
        </p:grpSpPr>
        <p:cxnSp>
          <p:nvCxnSpPr>
            <p:cNvPr id="23" name="Connector: Curved 36">
              <a:extLst>
                <a:ext uri="{FF2B5EF4-FFF2-40B4-BE49-F238E27FC236}">
                  <a16:creationId xmlns:a16="http://schemas.microsoft.com/office/drawing/2014/main" xmlns="" id="{DE6A6C37-5BB0-4A73-97A3-AC7CA43F902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Connector: Curved 37">
              <a:extLst>
                <a:ext uri="{FF2B5EF4-FFF2-40B4-BE49-F238E27FC236}">
                  <a16:creationId xmlns:a16="http://schemas.microsoft.com/office/drawing/2014/main" xmlns="" id="{2250B9F8-ECFC-4865-973C-FADDA5A19BF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nector: Curved 38">
              <a:extLst>
                <a:ext uri="{FF2B5EF4-FFF2-40B4-BE49-F238E27FC236}">
                  <a16:creationId xmlns:a16="http://schemas.microsoft.com/office/drawing/2014/main" xmlns="" id="{F312172E-BDCA-454E-9EC9-F0265717E1C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ctor: Curved 39">
              <a:extLst>
                <a:ext uri="{FF2B5EF4-FFF2-40B4-BE49-F238E27FC236}">
                  <a16:creationId xmlns:a16="http://schemas.microsoft.com/office/drawing/2014/main" xmlns="" id="{2FD1C542-F112-472A-8228-3C8B9F8E347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0">
              <a:extLst>
                <a:ext uri="{FF2B5EF4-FFF2-40B4-BE49-F238E27FC236}">
                  <a16:creationId xmlns:a16="http://schemas.microsoft.com/office/drawing/2014/main" xmlns="" id="{5A2F5383-0AB5-4D91-B837-149AE860F3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1">
              <a:extLst>
                <a:ext uri="{FF2B5EF4-FFF2-40B4-BE49-F238E27FC236}">
                  <a16:creationId xmlns:a16="http://schemas.microsoft.com/office/drawing/2014/main" xmlns="" id="{133F5567-6540-4633-A5F0-408D280A06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42">
              <a:extLst>
                <a:ext uri="{FF2B5EF4-FFF2-40B4-BE49-F238E27FC236}">
                  <a16:creationId xmlns:a16="http://schemas.microsoft.com/office/drawing/2014/main" xmlns="" id="{AB130CB5-E32A-4185-B0C0-FCE616C9B2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43">
              <a:extLst>
                <a:ext uri="{FF2B5EF4-FFF2-40B4-BE49-F238E27FC236}">
                  <a16:creationId xmlns:a16="http://schemas.microsoft.com/office/drawing/2014/main" xmlns="" id="{6B49DB20-FA15-40DD-9F11-3E18500561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extBox 44">
            <a:extLst>
              <a:ext uri="{FF2B5EF4-FFF2-40B4-BE49-F238E27FC236}">
                <a16:creationId xmlns:a16="http://schemas.microsoft.com/office/drawing/2014/main" xmlns="" id="{7A1BC1C1-6E94-4A21-8AF2-C61305E92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00" y="1411355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xmlns="" id="{BED380AF-EECF-44BF-9EF0-530F3D65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00" y="1411355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xmlns="" id="{085786D0-254A-444F-BD35-21B516050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309" y="2007823"/>
            <a:ext cx="456103" cy="2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xmlns="" id="{7717EA1C-9074-4F70-B3C6-E9F0794F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348" y="1066800"/>
            <a:ext cx="854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Grid</a:t>
            </a: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84E5FB84-FFFD-4819-A5A0-764BB1AF3A88}"/>
              </a:ext>
            </a:extLst>
          </p:cNvPr>
          <p:cNvGrpSpPr>
            <a:grpSpLocks/>
          </p:cNvGrpSpPr>
          <p:nvPr/>
        </p:nvGrpSpPr>
        <p:grpSpPr bwMode="auto">
          <a:xfrm>
            <a:off x="5362972" y="1734924"/>
            <a:ext cx="608755" cy="842721"/>
            <a:chOff x="6653429" y="1600200"/>
            <a:chExt cx="966571" cy="1151206"/>
          </a:xfrm>
        </p:grpSpPr>
        <p:cxnSp>
          <p:nvCxnSpPr>
            <p:cNvPr id="56" name="Connector: Curved 6">
              <a:extLst>
                <a:ext uri="{FF2B5EF4-FFF2-40B4-BE49-F238E27FC236}">
                  <a16:creationId xmlns:a16="http://schemas.microsoft.com/office/drawing/2014/main" xmlns="" id="{EB894016-0FA8-445A-810B-DBEFBF31D07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Connector: Curved 7">
              <a:extLst>
                <a:ext uri="{FF2B5EF4-FFF2-40B4-BE49-F238E27FC236}">
                  <a16:creationId xmlns:a16="http://schemas.microsoft.com/office/drawing/2014/main" xmlns="" id="{27E77F85-F60B-4781-8514-AEA24E7EAC2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Connector: Curved 8">
              <a:extLst>
                <a:ext uri="{FF2B5EF4-FFF2-40B4-BE49-F238E27FC236}">
                  <a16:creationId xmlns:a16="http://schemas.microsoft.com/office/drawing/2014/main" xmlns="" id="{E57195F1-1B3D-4FDE-A421-C35F572707E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Connector: Curved 9">
              <a:extLst>
                <a:ext uri="{FF2B5EF4-FFF2-40B4-BE49-F238E27FC236}">
                  <a16:creationId xmlns:a16="http://schemas.microsoft.com/office/drawing/2014/main" xmlns="" id="{5C67D429-E0DB-42A2-B09E-1222D1C01BF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0">
              <a:extLst>
                <a:ext uri="{FF2B5EF4-FFF2-40B4-BE49-F238E27FC236}">
                  <a16:creationId xmlns:a16="http://schemas.microsoft.com/office/drawing/2014/main" xmlns="" id="{ADC19E06-41A1-47A2-B6E7-8E2F6A4862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1">
              <a:extLst>
                <a:ext uri="{FF2B5EF4-FFF2-40B4-BE49-F238E27FC236}">
                  <a16:creationId xmlns:a16="http://schemas.microsoft.com/office/drawing/2014/main" xmlns="" id="{2616A144-DBEA-4884-80E5-6E82208D31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12">
              <a:extLst>
                <a:ext uri="{FF2B5EF4-FFF2-40B4-BE49-F238E27FC236}">
                  <a16:creationId xmlns:a16="http://schemas.microsoft.com/office/drawing/2014/main" xmlns="" id="{B65CCE12-857C-4BC0-A570-BEF6392DD4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3">
              <a:extLst>
                <a:ext uri="{FF2B5EF4-FFF2-40B4-BE49-F238E27FC236}">
                  <a16:creationId xmlns:a16="http://schemas.microsoft.com/office/drawing/2014/main" xmlns="" id="{32204927-7800-4686-97F7-F7943A4EF8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Group 14">
            <a:extLst>
              <a:ext uri="{FF2B5EF4-FFF2-40B4-BE49-F238E27FC236}">
                <a16:creationId xmlns:a16="http://schemas.microsoft.com/office/drawing/2014/main" xmlns="" id="{D8E933FF-2FC3-4CE6-B60F-BFA095097DFD}"/>
              </a:ext>
            </a:extLst>
          </p:cNvPr>
          <p:cNvGrpSpPr>
            <a:grpSpLocks/>
          </p:cNvGrpSpPr>
          <p:nvPr/>
        </p:nvGrpSpPr>
        <p:grpSpPr bwMode="auto">
          <a:xfrm>
            <a:off x="4658234" y="1765818"/>
            <a:ext cx="608755" cy="842721"/>
            <a:chOff x="6653429" y="1600200"/>
            <a:chExt cx="966571" cy="1151206"/>
          </a:xfrm>
        </p:grpSpPr>
        <p:cxnSp>
          <p:nvCxnSpPr>
            <p:cNvPr id="65" name="Connector: Curved 15">
              <a:extLst>
                <a:ext uri="{FF2B5EF4-FFF2-40B4-BE49-F238E27FC236}">
                  <a16:creationId xmlns:a16="http://schemas.microsoft.com/office/drawing/2014/main" xmlns="" id="{44131361-F62D-4FB7-A37E-C329F460080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Connector: Curved 16">
              <a:extLst>
                <a:ext uri="{FF2B5EF4-FFF2-40B4-BE49-F238E27FC236}">
                  <a16:creationId xmlns:a16="http://schemas.microsoft.com/office/drawing/2014/main" xmlns="" id="{5B4B3854-E4BA-4C1F-A01E-2B08DA1EBC0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Connector: Curved 17">
              <a:extLst>
                <a:ext uri="{FF2B5EF4-FFF2-40B4-BE49-F238E27FC236}">
                  <a16:creationId xmlns:a16="http://schemas.microsoft.com/office/drawing/2014/main" xmlns="" id="{AB91DBA3-B63D-4CED-9BB6-B594EF645DF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Connector: Curved 18">
              <a:extLst>
                <a:ext uri="{FF2B5EF4-FFF2-40B4-BE49-F238E27FC236}">
                  <a16:creationId xmlns:a16="http://schemas.microsoft.com/office/drawing/2014/main" xmlns="" id="{3DA7B8CB-F1FC-469F-9503-4CC34065A4D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9">
              <a:extLst>
                <a:ext uri="{FF2B5EF4-FFF2-40B4-BE49-F238E27FC236}">
                  <a16:creationId xmlns:a16="http://schemas.microsoft.com/office/drawing/2014/main" xmlns="" id="{B4BE908E-CAE7-4ABB-B6D3-6D2E2C2D1F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20">
              <a:extLst>
                <a:ext uri="{FF2B5EF4-FFF2-40B4-BE49-F238E27FC236}">
                  <a16:creationId xmlns:a16="http://schemas.microsoft.com/office/drawing/2014/main" xmlns="" id="{6E17AD4F-A3B0-4544-86A5-DE94EC25A4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21">
              <a:extLst>
                <a:ext uri="{FF2B5EF4-FFF2-40B4-BE49-F238E27FC236}">
                  <a16:creationId xmlns:a16="http://schemas.microsoft.com/office/drawing/2014/main" xmlns="" id="{C9A146F4-54B7-42BF-BD1C-15464DD6FF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22">
              <a:extLst>
                <a:ext uri="{FF2B5EF4-FFF2-40B4-BE49-F238E27FC236}">
                  <a16:creationId xmlns:a16="http://schemas.microsoft.com/office/drawing/2014/main" xmlns="" id="{72AFAB68-CBA4-4187-BA95-6224761F74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TextBox 23">
            <a:extLst>
              <a:ext uri="{FF2B5EF4-FFF2-40B4-BE49-F238E27FC236}">
                <a16:creationId xmlns:a16="http://schemas.microsoft.com/office/drawing/2014/main" xmlns="" id="{235FB657-BC56-4CA9-A223-B8395206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117" y="1411355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xmlns="" id="{968CE17A-7F9F-4529-AB02-3418A668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117" y="1411355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75" name="Group 5">
            <a:extLst>
              <a:ext uri="{FF2B5EF4-FFF2-40B4-BE49-F238E27FC236}">
                <a16:creationId xmlns:a16="http://schemas.microsoft.com/office/drawing/2014/main" xmlns="" id="{989BFB05-3138-44FD-B0B3-5492114545C2}"/>
              </a:ext>
            </a:extLst>
          </p:cNvPr>
          <p:cNvGrpSpPr>
            <a:grpSpLocks/>
          </p:cNvGrpSpPr>
          <p:nvPr/>
        </p:nvGrpSpPr>
        <p:grpSpPr bwMode="auto">
          <a:xfrm>
            <a:off x="3442021" y="1732106"/>
            <a:ext cx="608755" cy="842721"/>
            <a:chOff x="6653429" y="1600200"/>
            <a:chExt cx="966571" cy="1151206"/>
          </a:xfrm>
        </p:grpSpPr>
        <p:cxnSp>
          <p:nvCxnSpPr>
            <p:cNvPr id="76" name="Connector: Curved 6">
              <a:extLst>
                <a:ext uri="{FF2B5EF4-FFF2-40B4-BE49-F238E27FC236}">
                  <a16:creationId xmlns:a16="http://schemas.microsoft.com/office/drawing/2014/main" xmlns="" id="{1D5A933D-4DB2-4E2D-869A-2C049BEDA53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Connector: Curved 7">
              <a:extLst>
                <a:ext uri="{FF2B5EF4-FFF2-40B4-BE49-F238E27FC236}">
                  <a16:creationId xmlns:a16="http://schemas.microsoft.com/office/drawing/2014/main" xmlns="" id="{0524AE87-14FF-4DA0-A859-C30D7BFFA72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Connector: Curved 8">
              <a:extLst>
                <a:ext uri="{FF2B5EF4-FFF2-40B4-BE49-F238E27FC236}">
                  <a16:creationId xmlns:a16="http://schemas.microsoft.com/office/drawing/2014/main" xmlns="" id="{6A14CF63-5604-44DD-9A4F-68A191C26AA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Connector: Curved 9">
              <a:extLst>
                <a:ext uri="{FF2B5EF4-FFF2-40B4-BE49-F238E27FC236}">
                  <a16:creationId xmlns:a16="http://schemas.microsoft.com/office/drawing/2014/main" xmlns="" id="{3E05D1BE-51BB-4608-8267-DCCCC217728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0">
              <a:extLst>
                <a:ext uri="{FF2B5EF4-FFF2-40B4-BE49-F238E27FC236}">
                  <a16:creationId xmlns:a16="http://schemas.microsoft.com/office/drawing/2014/main" xmlns="" id="{FEBC3838-9A2B-404E-8601-4907DB6932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1">
              <a:extLst>
                <a:ext uri="{FF2B5EF4-FFF2-40B4-BE49-F238E27FC236}">
                  <a16:creationId xmlns:a16="http://schemas.microsoft.com/office/drawing/2014/main" xmlns="" id="{0C5D0681-87CB-4767-AB06-9C477E23D9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12">
              <a:extLst>
                <a:ext uri="{FF2B5EF4-FFF2-40B4-BE49-F238E27FC236}">
                  <a16:creationId xmlns:a16="http://schemas.microsoft.com/office/drawing/2014/main" xmlns="" id="{5258E373-1D06-4FCB-9883-9BA6AA2055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13">
              <a:extLst>
                <a:ext uri="{FF2B5EF4-FFF2-40B4-BE49-F238E27FC236}">
                  <a16:creationId xmlns:a16="http://schemas.microsoft.com/office/drawing/2014/main" xmlns="" id="{0B8FF809-0437-440C-B697-E64D060DD7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Group 14">
            <a:extLst>
              <a:ext uri="{FF2B5EF4-FFF2-40B4-BE49-F238E27FC236}">
                <a16:creationId xmlns:a16="http://schemas.microsoft.com/office/drawing/2014/main" xmlns="" id="{2409CD55-DD5E-4C3F-BD5E-F75715C0D697}"/>
              </a:ext>
            </a:extLst>
          </p:cNvPr>
          <p:cNvGrpSpPr>
            <a:grpSpLocks/>
          </p:cNvGrpSpPr>
          <p:nvPr/>
        </p:nvGrpSpPr>
        <p:grpSpPr bwMode="auto">
          <a:xfrm>
            <a:off x="2737283" y="1763000"/>
            <a:ext cx="608755" cy="842721"/>
            <a:chOff x="6653429" y="1600200"/>
            <a:chExt cx="966571" cy="1151206"/>
          </a:xfrm>
        </p:grpSpPr>
        <p:cxnSp>
          <p:nvCxnSpPr>
            <p:cNvPr id="85" name="Connector: Curved 15">
              <a:extLst>
                <a:ext uri="{FF2B5EF4-FFF2-40B4-BE49-F238E27FC236}">
                  <a16:creationId xmlns:a16="http://schemas.microsoft.com/office/drawing/2014/main" xmlns="" id="{C80EF9FC-E698-463F-8B5B-9EBA8EDEECA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196229" y="2065606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Connector: Curved 16">
              <a:extLst>
                <a:ext uri="{FF2B5EF4-FFF2-40B4-BE49-F238E27FC236}">
                  <a16:creationId xmlns:a16="http://schemas.microsoft.com/office/drawing/2014/main" xmlns="" id="{4A1F89E1-DC82-45C6-8447-2D5E82A9430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448862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Connector: Curved 17">
              <a:extLst>
                <a:ext uri="{FF2B5EF4-FFF2-40B4-BE49-F238E27FC236}">
                  <a16:creationId xmlns:a16="http://schemas.microsoft.com/office/drawing/2014/main" xmlns="" id="{A603AE07-CA07-445E-BD89-418DEA5C203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055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Connector: Curved 18">
              <a:extLst>
                <a:ext uri="{FF2B5EF4-FFF2-40B4-BE49-F238E27FC236}">
                  <a16:creationId xmlns:a16="http://schemas.microsoft.com/office/drawing/2014/main" xmlns="" id="{E59FA6BF-0C20-4C88-BE16-15C8FC2739C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934199" y="2057401"/>
              <a:ext cx="1143001" cy="22860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19">
              <a:extLst>
                <a:ext uri="{FF2B5EF4-FFF2-40B4-BE49-F238E27FC236}">
                  <a16:creationId xmlns:a16="http://schemas.microsoft.com/office/drawing/2014/main" xmlns="" id="{D732B2DE-42F2-4442-9F31-CF32154D6E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3429" y="18288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20">
              <a:extLst>
                <a:ext uri="{FF2B5EF4-FFF2-40B4-BE49-F238E27FC236}">
                  <a16:creationId xmlns:a16="http://schemas.microsoft.com/office/drawing/2014/main" xmlns="" id="{27FD6F6E-68A0-4130-8D85-011CAF53D8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21949" y="2263142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21">
              <a:extLst>
                <a:ext uri="{FF2B5EF4-FFF2-40B4-BE49-F238E27FC236}">
                  <a16:creationId xmlns:a16="http://schemas.microsoft.com/office/drawing/2014/main" xmlns="" id="{C438B811-1BB1-4E6E-8B5A-438A33474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029" y="25146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22">
              <a:extLst>
                <a:ext uri="{FF2B5EF4-FFF2-40B4-BE49-F238E27FC236}">
                  <a16:creationId xmlns:a16="http://schemas.microsoft.com/office/drawing/2014/main" xmlns="" id="{D47A0EEE-8E73-4519-812F-19FF6E90E6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147" y="2057400"/>
              <a:ext cx="737971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" name="TextBox 23">
            <a:extLst>
              <a:ext uri="{FF2B5EF4-FFF2-40B4-BE49-F238E27FC236}">
                <a16:creationId xmlns:a16="http://schemas.microsoft.com/office/drawing/2014/main" xmlns="" id="{DE8FF529-8C90-42CD-8CF7-173059CA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166" y="1408537"/>
            <a:ext cx="1535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94" name="Rectangle 24">
            <a:extLst>
              <a:ext uri="{FF2B5EF4-FFF2-40B4-BE49-F238E27FC236}">
                <a16:creationId xmlns:a16="http://schemas.microsoft.com/office/drawing/2014/main" xmlns="" id="{7AF8AFD1-72EB-44C6-BF76-5395A8CEA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166" y="1408537"/>
            <a:ext cx="1535727" cy="1420309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5004666F-C413-42C6-8A4C-F8D47FAEFA61}"/>
              </a:ext>
            </a:extLst>
          </p:cNvPr>
          <p:cNvCxnSpPr>
            <a:stCxn id="20" idx="2"/>
          </p:cNvCxnSpPr>
          <p:nvPr/>
        </p:nvCxnSpPr>
        <p:spPr bwMode="auto">
          <a:xfrm>
            <a:off x="1470764" y="2831664"/>
            <a:ext cx="440785" cy="4336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393CB8F8-45DE-4A4D-97F5-21D9DB41451D}"/>
              </a:ext>
            </a:extLst>
          </p:cNvPr>
          <p:cNvCxnSpPr/>
          <p:nvPr/>
        </p:nvCxnSpPr>
        <p:spPr bwMode="auto">
          <a:xfrm>
            <a:off x="3585996" y="2825700"/>
            <a:ext cx="440785" cy="4336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8F7EF492-8802-4823-B61D-4470816CD920}"/>
              </a:ext>
            </a:extLst>
          </p:cNvPr>
          <p:cNvCxnSpPr>
            <a:cxnSpLocks/>
            <a:stCxn id="94" idx="2"/>
          </p:cNvCxnSpPr>
          <p:nvPr/>
        </p:nvCxnSpPr>
        <p:spPr bwMode="auto">
          <a:xfrm flipH="1">
            <a:off x="2055492" y="2828846"/>
            <a:ext cx="1338538" cy="4703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0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9" grpId="0"/>
      <p:bldP spid="20" grpId="0" animBg="1"/>
      <p:bldP spid="21" grpId="0"/>
      <p:bldP spid="22" grpId="0"/>
      <p:bldP spid="73" grpId="0"/>
      <p:bldP spid="74" grpId="0" animBg="1"/>
      <p:bldP spid="93" grpId="0"/>
      <p:bldP spid="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CPU/GPU Integration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650" y="1974941"/>
            <a:ext cx="5694053" cy="2865105"/>
            <a:chOff x="762663" y="531167"/>
            <a:chExt cx="8520508" cy="42873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663" y="1081378"/>
              <a:ext cx="7467600" cy="373709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57490" y="531167"/>
              <a:ext cx="3725681" cy="506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“Streaming </a:t>
              </a:r>
              <a:r>
                <a:rPr lang="en-US" sz="1600" dirty="0" smtClean="0"/>
                <a:t>mult</a:t>
              </a:r>
              <a:r>
                <a:rPr lang="en-US" sz="1600" dirty="0" smtClean="0"/>
                <a:t>i-</a:t>
              </a:r>
              <a:r>
                <a:rPr lang="en-US" sz="1600" dirty="0" smtClean="0"/>
                <a:t>processor</a:t>
              </a:r>
              <a:r>
                <a:rPr lang="en-US" sz="1600" dirty="0"/>
                <a:t>”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629400" y="992832"/>
              <a:ext cx="228600" cy="226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865848" y="4579285"/>
            <a:ext cx="611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29400" y="4426885"/>
            <a:ext cx="2133600" cy="413161"/>
          </a:xfrm>
          <a:prstGeom prst="rect">
            <a:avLst/>
          </a:prstGeom>
          <a:solidFill>
            <a:srgbClr val="FCD5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 DRAM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3893485"/>
            <a:ext cx="2133600" cy="303312"/>
          </a:xfrm>
          <a:prstGeom prst="rect">
            <a:avLst/>
          </a:prstGeom>
          <a:solidFill>
            <a:srgbClr val="DC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 Cache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400" y="2418969"/>
            <a:ext cx="457200" cy="1077748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88200" y="2418969"/>
            <a:ext cx="457200" cy="1077748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47000" y="2418969"/>
            <a:ext cx="457200" cy="1077748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05800" y="2418969"/>
            <a:ext cx="457200" cy="1077748"/>
          </a:xfrm>
          <a:prstGeom prst="rect">
            <a:avLst/>
          </a:prstGeom>
          <a:solidFill>
            <a:srgbClr val="D7E4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08896" y="4567535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PCI-e</a:t>
            </a:r>
          </a:p>
        </p:txBody>
      </p:sp>
    </p:spTree>
    <p:extLst>
      <p:ext uri="{BB962C8B-B14F-4D97-AF65-F5344CB8AC3E}">
        <p14:creationId xmlns:p14="http://schemas.microsoft.com/office/powerpoint/2010/main" val="10042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EF6CC936-436E-4444-A6BD-62A93DDE2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CPU/GPU Architectural Differences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8763568-A0D6-4BD5-A0AA-32C79D043585}"/>
              </a:ext>
            </a:extLst>
          </p:cNvPr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b="1" kern="0" dirty="0"/>
              <a:t>CPUs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A52B1F5-06AC-49FF-91DF-1D1A21F7F23C}"/>
              </a:ext>
            </a:extLst>
          </p:cNvPr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kern="0" dirty="0"/>
              <a:t>Use caches and buffering in abundance.</a:t>
            </a:r>
          </a:p>
          <a:p>
            <a:pPr>
              <a:defRPr/>
            </a:pPr>
            <a:r>
              <a:rPr lang="en-US" altLang="en-US" kern="0" dirty="0"/>
              <a:t>Few large cores.</a:t>
            </a:r>
          </a:p>
          <a:p>
            <a:pPr>
              <a:defRPr/>
            </a:pPr>
            <a:r>
              <a:rPr lang="en-US" altLang="en-US" kern="0" dirty="0"/>
              <a:t>Much smaller BW.</a:t>
            </a:r>
          </a:p>
          <a:p>
            <a:pPr>
              <a:defRPr/>
            </a:pPr>
            <a:r>
              <a:rPr lang="en-US" altLang="en-US" kern="0" dirty="0"/>
              <a:t>Fast synchronization.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kern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50441CD-A100-4A56-A467-F07C5871CD7A}"/>
              </a:ext>
            </a:extLst>
          </p:cNvPr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b="1" kern="0" dirty="0"/>
              <a:t>GPUs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12986E3-9770-421B-8FBB-70C78D1FD255}"/>
              </a:ext>
            </a:extLst>
          </p:cNvPr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400">
                <a:solidFill>
                  <a:srgbClr val="030305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kern="0" dirty="0"/>
              <a:t>More threads to hide latency to memory.</a:t>
            </a:r>
          </a:p>
          <a:p>
            <a:pPr>
              <a:defRPr/>
            </a:pPr>
            <a:r>
              <a:rPr lang="en-US" altLang="en-US" kern="0" dirty="0"/>
              <a:t>Many small cores.</a:t>
            </a:r>
          </a:p>
          <a:p>
            <a:pPr>
              <a:defRPr/>
            </a:pPr>
            <a:r>
              <a:rPr lang="en-US" altLang="en-US" kern="0" dirty="0"/>
              <a:t>Much higher BW.</a:t>
            </a:r>
          </a:p>
          <a:p>
            <a:pPr>
              <a:defRPr/>
            </a:pPr>
            <a:r>
              <a:rPr lang="en-US" altLang="en-US" kern="0" dirty="0"/>
              <a:t>Slow/non-global synchronization.</a:t>
            </a:r>
          </a:p>
          <a:p>
            <a:pPr>
              <a:defRPr/>
            </a:pPr>
            <a:r>
              <a:rPr lang="en-US" altLang="en-US" kern="0" dirty="0"/>
              <a:t>Special HW function units (</a:t>
            </a:r>
            <a:r>
              <a:rPr lang="en-US" altLang="en-US" kern="0" dirty="0" err="1"/>
              <a:t>transcendentals</a:t>
            </a:r>
            <a:r>
              <a:rPr lang="en-US" altLang="en-US" kern="0" dirty="0"/>
              <a:t>, textures)</a:t>
            </a:r>
          </a:p>
        </p:txBody>
      </p:sp>
    </p:spTree>
    <p:extLst>
      <p:ext uri="{BB962C8B-B14F-4D97-AF65-F5344CB8AC3E}">
        <p14:creationId xmlns:p14="http://schemas.microsoft.com/office/powerpoint/2010/main" val="3209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45A56A4E-821F-47A8-B249-D4554844D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What’s “good” for executing on GPUs?</a:t>
            </a:r>
          </a:p>
        </p:txBody>
      </p:sp>
      <p:sp>
        <p:nvSpPr>
          <p:cNvPr id="43011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231AC417-080D-4FF3-AF7B-29633BCAE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Abundant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parallelism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Rely on threads (threads and warps) to get parallel memory accesses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Workloads that take advantage of “special features”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 fixed-function sqrt units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Workloads that require lots of bandwidth.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Regular data access patterns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9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66" t="16687" r="11667" b="29918"/>
          <a:stretch/>
        </p:blipFill>
        <p:spPr>
          <a:xfrm>
            <a:off x="137822" y="1295400"/>
            <a:ext cx="8874125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632E4-19D5-4DC3-AE23-1D73272B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88264"/>
            <a:ext cx="4686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GPU Meet our design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Design Goals:</a:t>
            </a:r>
          </a:p>
          <a:p>
            <a:pPr lvl="1"/>
            <a:r>
              <a:rPr lang="en-US" sz="2800" dirty="0"/>
              <a:t>High Computation Density?</a:t>
            </a:r>
          </a:p>
          <a:p>
            <a:pPr lvl="1"/>
            <a:r>
              <a:rPr lang="en-US" sz="2800" dirty="0"/>
              <a:t>Good for embarrassing parallelism?</a:t>
            </a:r>
          </a:p>
          <a:p>
            <a:pPr lvl="1"/>
            <a:r>
              <a:rPr lang="en-US" sz="2800" dirty="0"/>
              <a:t>Good for low locality?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 smtClean="0"/>
              <a:t>Much better than using</a:t>
            </a:r>
            <a:br>
              <a:rPr lang="en-US" sz="3200" dirty="0" smtClean="0"/>
            </a:br>
            <a:r>
              <a:rPr lang="en-US" sz="3200" dirty="0" smtClean="0"/>
              <a:t> vectors, </a:t>
            </a:r>
            <a:r>
              <a:rPr lang="en-US" sz="2900" dirty="0" smtClean="0"/>
              <a:t>But still painful!</a:t>
            </a:r>
          </a:p>
          <a:p>
            <a:r>
              <a:rPr lang="en-US" sz="3200" dirty="0" smtClean="0"/>
              <a:t>So lets learn </a:t>
            </a:r>
            <a:br>
              <a:rPr lang="en-US" sz="3200" dirty="0" smtClean="0"/>
            </a:br>
            <a:r>
              <a:rPr lang="en-US" sz="3200" dirty="0" smtClean="0"/>
              <a:t>more about it!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48200" y="3380125"/>
            <a:ext cx="4487186" cy="3477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CEDF99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int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add_AVX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CEDF99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int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size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CEDF99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int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*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CEDF99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int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*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second_array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{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CEDF99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int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>
                <a:solidFill>
                  <a:srgbClr val="8CD0D3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</a:t>
            </a:r>
            <a:r>
              <a:rPr lang="nn-NO" sz="1000" dirty="0">
                <a:solidFill>
                  <a:srgbClr val="DFC47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for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(;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i 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+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nn-NO" sz="1000" b="0" dirty="0">
                <a:solidFill>
                  <a:srgbClr val="8CD0D3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8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&lt;=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size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;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++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)</a:t>
            </a:r>
            <a:r>
              <a:rPr lang="nn-NO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nn-NO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{</a:t>
            </a:r>
            <a:endParaRPr lang="nn-NO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7F9F7F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// load 128-bit chunks of each array</a:t>
            </a: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__m256i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first_values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_mm_loadu_si256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((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__m128i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*)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&amp;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[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]);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__m256i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second_values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_mm_loadu_si256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((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__m128i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*)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&amp;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second_array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[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]);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endParaRPr lang="en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7F9F7F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// add each pair of 32-bit integers in the 128-bit chunks</a:t>
            </a: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first_values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_mm_add_epi32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first_values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second_values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</a:t>
            </a: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7F9F7F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// store 128-bit chunk to first array</a:t>
            </a: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_mm_storeu_si128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((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__m128i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*)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&amp;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[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],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first_values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</a:t>
            </a:r>
            <a:r>
              <a:rPr lang="en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}</a:t>
            </a:r>
            <a:endParaRPr lang="en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7F9F7F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// handle left-over</a:t>
            </a: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DFC47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for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(;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&lt;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size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;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++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{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   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first_array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[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]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+=</a:t>
            </a:r>
            <a:r>
              <a:rPr lang="en-US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second_array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[</a:t>
            </a:r>
            <a:r>
              <a:rPr lang="en-US" sz="1000" b="0" dirty="0" err="1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];</a:t>
            </a:r>
            <a:endParaRPr lang="en-US" sz="1000" b="0" dirty="0">
              <a:solidFill>
                <a:srgbClr val="DCDCCC"/>
              </a:solidFill>
              <a:highlight>
                <a:srgbClr val="3F3F3F"/>
              </a:highlight>
              <a:latin typeface="Consolas" panose="020B0609020204030204" pitchFamily="49" charset="0"/>
            </a:endParaRPr>
          </a:p>
          <a:p>
            <a:r>
              <a:rPr lang="en" sz="1000" b="0" dirty="0">
                <a:solidFill>
                  <a:srgbClr val="DCDCCC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    </a:t>
            </a:r>
            <a:r>
              <a:rPr lang="en" sz="1000" dirty="0">
                <a:solidFill>
                  <a:srgbClr val="9F9D6D"/>
                </a:solidFill>
                <a:highlight>
                  <a:srgbClr val="3F3F3F"/>
                </a:highlight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4102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2"/>
              </a:rPr>
              <a:t>https://www.cs.virginia.edu/~cr4bd/3330/F2018/simdref.html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33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35A4C685-C652-4818-ACBA-137D619E7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98780"/>
            <a:ext cx="7886700" cy="1459640"/>
          </a:xfrm>
        </p:spPr>
        <p:txBody>
          <a:bodyPr rIns="132080"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Programming GPUs</a:t>
            </a:r>
          </a:p>
        </p:txBody>
      </p:sp>
      <p:sp>
        <p:nvSpPr>
          <p:cNvPr id="25604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547B193E-2F12-4AA3-A314-034242F891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5029200"/>
          </a:xfrm>
        </p:spPr>
        <p:txBody>
          <a:bodyPr rIns="132080"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CUDA and clones: HIP, or OpenCL</a:t>
            </a:r>
          </a:p>
          <a:p>
            <a:pPr marL="782638"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CUDA =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ompute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U</a:t>
            </a:r>
            <a:r>
              <a:rPr lang="en-US" altLang="en-US" sz="2400" dirty="0">
                <a:ea typeface="ＭＳ Ｐゴシック" panose="020B0600070205080204" pitchFamily="34" charset="-128"/>
              </a:rPr>
              <a:t>nified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D</a:t>
            </a:r>
            <a:r>
              <a:rPr lang="en-US" altLang="en-US" sz="2400" dirty="0">
                <a:ea typeface="ＭＳ Ｐゴシック" panose="020B0600070205080204" pitchFamily="34" charset="-128"/>
              </a:rPr>
              <a:t>evice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ea typeface="ＭＳ Ｐゴシック" panose="020B0600070205080204" pitchFamily="34" charset="-128"/>
              </a:rPr>
              <a:t>rchitecture</a:t>
            </a:r>
          </a:p>
          <a:p>
            <a:pPr marL="1182688" lvl="2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NVIDIA’s proprietary solution</a:t>
            </a:r>
          </a:p>
          <a:p>
            <a:pPr marL="782638"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OpenCL = Open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omputing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>
                <a:ea typeface="ＭＳ Ｐゴシック" panose="020B0600070205080204" pitchFamily="34" charset="-128"/>
              </a:rPr>
              <a:t>anguage</a:t>
            </a:r>
          </a:p>
          <a:p>
            <a:pPr marL="1182688" lvl="2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Open, industrywide standard</a:t>
            </a:r>
          </a:p>
          <a:p>
            <a:pPr marL="782638"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HIP =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H</a:t>
            </a:r>
            <a:r>
              <a:rPr lang="en-US" altLang="en-US" sz="2400" dirty="0">
                <a:ea typeface="ＭＳ Ｐゴシック" panose="020B0600070205080204" pitchFamily="34" charset="-128"/>
              </a:rPr>
              <a:t>eterogeneous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nterface for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ortability</a:t>
            </a:r>
          </a:p>
          <a:p>
            <a:pPr marL="1182688" lvl="2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AMD’s open solution, its successor to OpenCL</a:t>
            </a:r>
          </a:p>
          <a:p>
            <a:pPr marL="782638" lvl="1">
              <a:defRPr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Extensions to C for Defining SIMT kernel + launch</a:t>
            </a:r>
          </a:p>
          <a:p>
            <a:pPr marL="382588"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Other solutions:</a:t>
            </a:r>
          </a:p>
          <a:p>
            <a:pPr marL="782638"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Higher level language: C++ AMP (Microsoft)</a:t>
            </a:r>
          </a:p>
          <a:p>
            <a:pPr marL="782638" lvl="1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OpenACC</a:t>
            </a:r>
            <a:r>
              <a:rPr lang="en-US" altLang="en-US" sz="2400" dirty="0">
                <a:ea typeface="ＭＳ Ｐゴシック" panose="020B0600070205080204" pitchFamily="34" charset="-128"/>
              </a:rPr>
              <a:t> (extension to OpenMP)</a:t>
            </a:r>
          </a:p>
          <a:p>
            <a:pPr marL="782638"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Libraries: CUBLAS, CUDNN (very useful, writing CUDA sucks!)</a:t>
            </a:r>
          </a:p>
          <a:p>
            <a:pPr marL="782638"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Some efforts into automatic compilation from sequential, this is a grand challenge problem</a:t>
            </a:r>
          </a:p>
        </p:txBody>
      </p:sp>
    </p:spTree>
    <p:extLst>
      <p:ext uri="{BB962C8B-B14F-4D97-AF65-F5344CB8AC3E}">
        <p14:creationId xmlns:p14="http://schemas.microsoft.com/office/powerpoint/2010/main" val="2806194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CUDA?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Goal:</a:t>
            </a:r>
          </a:p>
          <a:p>
            <a:pPr lvl="1"/>
            <a:r>
              <a:rPr lang="en-GB" dirty="0" smtClean="0"/>
              <a:t>Expose GPU parallelism for general-purpose computing</a:t>
            </a:r>
          </a:p>
          <a:p>
            <a:endParaRPr lang="en-GB" dirty="0"/>
          </a:p>
          <a:p>
            <a:r>
              <a:rPr lang="en-GB" dirty="0"/>
              <a:t>CUDA C/C++</a:t>
            </a:r>
          </a:p>
          <a:p>
            <a:pPr lvl="1"/>
            <a:r>
              <a:rPr lang="en-GB" dirty="0"/>
              <a:t>Based on industry-standard C/C++</a:t>
            </a:r>
          </a:p>
          <a:p>
            <a:pPr lvl="1"/>
            <a:r>
              <a:rPr lang="en-GB" dirty="0"/>
              <a:t>Small set of extensions to enable heterogeneous programming</a:t>
            </a:r>
          </a:p>
          <a:p>
            <a:pPr lvl="1"/>
            <a:r>
              <a:rPr lang="en-GB" dirty="0"/>
              <a:t>Straightforward APIs to manage devices, memory etc.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75967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19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prstClr val="black"/>
                </a:solidFill>
                <a:latin typeface="Arial"/>
              </a:rPr>
              <a:t>Terminology:</a:t>
            </a:r>
          </a:p>
          <a:p>
            <a:pPr lvl="1">
              <a:defRPr/>
            </a:pPr>
            <a:r>
              <a:rPr lang="en-GB" i="1" kern="0" dirty="0">
                <a:solidFill>
                  <a:srgbClr val="FF9933"/>
                </a:solidFill>
                <a:latin typeface="Arial"/>
              </a:rPr>
              <a:t>Host</a:t>
            </a:r>
            <a:r>
              <a:rPr lang="en-GB" i="1" kern="0" dirty="0">
                <a:solidFill>
                  <a:srgbClr val="FFFFFF"/>
                </a:solidFill>
                <a:latin typeface="Arial"/>
              </a:rPr>
              <a:t>	</a:t>
            </a:r>
            <a:r>
              <a:rPr lang="en-GB" kern="0" dirty="0">
                <a:solidFill>
                  <a:prstClr val="black"/>
                </a:solidFill>
                <a:latin typeface="Arial"/>
              </a:rPr>
              <a:t>The CPU and its memory (host memory)</a:t>
            </a:r>
          </a:p>
          <a:p>
            <a:pPr lvl="1">
              <a:defRPr/>
            </a:pPr>
            <a:r>
              <a:rPr lang="en-GB" i="1" kern="0" dirty="0">
                <a:solidFill>
                  <a:srgbClr val="FF9933"/>
                </a:solidFill>
                <a:latin typeface="Arial"/>
              </a:rPr>
              <a:t>Device</a:t>
            </a:r>
            <a:r>
              <a:rPr lang="en-GB" i="1" kern="0" dirty="0">
                <a:solidFill>
                  <a:srgbClr val="FFFFFF"/>
                </a:solidFill>
                <a:latin typeface="Arial"/>
              </a:rPr>
              <a:t>	</a:t>
            </a:r>
            <a:r>
              <a:rPr lang="en-GB" kern="0" dirty="0">
                <a:solidFill>
                  <a:prstClr val="black"/>
                </a:solidFill>
                <a:latin typeface="Arial"/>
              </a:rPr>
              <a:t>The GPU and its memory (device memory)</a:t>
            </a:r>
          </a:p>
        </p:txBody>
      </p:sp>
      <p:pic>
        <p:nvPicPr>
          <p:cNvPr id="18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516" y="3582738"/>
            <a:ext cx="2239935" cy="1942139"/>
          </a:xfrm>
          <a:prstGeom prst="rect">
            <a:avLst/>
          </a:prstGeom>
          <a:noFill/>
        </p:spPr>
      </p:pic>
      <p:pic>
        <p:nvPicPr>
          <p:cNvPr id="1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177" y="3582738"/>
            <a:ext cx="2219592" cy="17055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 bwMode="auto">
          <a:xfrm>
            <a:off x="1767870" y="5524876"/>
            <a:ext cx="71204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srgbClr val="808080"/>
                </a:solidFill>
                <a:latin typeface="Arial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040285" y="5524876"/>
            <a:ext cx="97012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srgbClr val="808080"/>
                </a:solidFill>
                <a:latin typeface="Arial"/>
              </a:rPr>
              <a:t>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00" name="Folded Corner 99"/>
          <p:cNvSpPr/>
          <p:nvPr/>
        </p:nvSpPr>
        <p:spPr>
          <a:xfrm>
            <a:off x="1016605" y="1538791"/>
            <a:ext cx="1912713" cy="4500499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#include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>
                <a:solidFill>
                  <a:srgbClr val="A31515"/>
                </a:solidFill>
                <a:latin typeface="Arial"/>
              </a:rPr>
              <a:t>&lt;</a:t>
            </a:r>
            <a:r>
              <a:rPr lang="en-GB" sz="400" b="0" kern="0" dirty="0" err="1">
                <a:solidFill>
                  <a:srgbClr val="A31515"/>
                </a:solidFill>
                <a:latin typeface="Arial"/>
              </a:rPr>
              <a:t>iostream</a:t>
            </a:r>
            <a:r>
              <a:rPr lang="en-GB" sz="400" b="0" kern="0" dirty="0">
                <a:solidFill>
                  <a:srgbClr val="A31515"/>
                </a:solidFill>
                <a:latin typeface="Arial"/>
              </a:rPr>
              <a:t>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#include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>
                <a:solidFill>
                  <a:srgbClr val="A31515"/>
                </a:solidFill>
                <a:latin typeface="Arial"/>
              </a:rPr>
              <a:t>&lt;algorithm&gt;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srgbClr val="A31515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using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namespace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std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#define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N          1024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#define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RADIUS    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#define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BLOCK_SIZE 16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__global__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stencil_1d(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*in,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*out)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__shared__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temp[BLOCK_SIZE + 2 * RADIUS];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gindex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=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threadIdx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.x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blockIdx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.x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blockDim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.x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lindex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=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threadIdx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.x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RADIUS;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Read input elements into shared memory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temp[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lindex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] = in[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gindex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];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if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threadIdx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.x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&lt; RADIUS)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	temp[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lindex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- RADIUS] = in[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gindex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- RADIUS];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	temp[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lindex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BLOCK_SIZE] = in[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gindex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BLOCK_SIZE];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Synchronize (ensure all the data is available)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__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syncthreads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Apply the stencil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result = 0;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for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offset = -RADIUS ; offset &lt;= RADIUS ; offset++)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	result += temp[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lindex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offset];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Store the result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out[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gindex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] = result;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fill_ints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*x,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n)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fill_n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(x, n, 1);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main(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*in, *out;              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host copies of a, b, 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d_in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, *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d_out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;          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device copies of a, b, 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size = (N + 2*RADIUS) * 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sizeof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</a:t>
            </a:r>
            <a:r>
              <a:rPr lang="en-GB" sz="400" b="0" kern="0" dirty="0" err="1">
                <a:solidFill>
                  <a:srgbClr val="008000"/>
                </a:solidFill>
                <a:latin typeface="Arial"/>
              </a:rPr>
              <a:t>Alloc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 space for host copies and setup values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in  = 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*)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malloc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(size);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fill_ints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(in,  N + 2*RADIUS);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out = (</a:t>
            </a:r>
            <a:r>
              <a:rPr lang="en-GB" sz="400" b="0" kern="0" dirty="0" err="1">
                <a:solidFill>
                  <a:srgbClr val="0000FF"/>
                </a:solidFill>
                <a:latin typeface="Arial"/>
              </a:rPr>
              <a:t>int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*)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malloc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(size);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fill_ints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(out, N + 2*RADIUS);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</a:t>
            </a:r>
            <a:r>
              <a:rPr lang="en-GB" sz="400" b="0" kern="0" dirty="0" err="1">
                <a:solidFill>
                  <a:srgbClr val="008000"/>
                </a:solidFill>
                <a:latin typeface="Arial"/>
              </a:rPr>
              <a:t>Alloc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 space for device copies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cudaMalloc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((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**)&amp;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d_in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,  size);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cudaMalloc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((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void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**)&amp;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d_out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, size);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Copy to device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cudaMemcpy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d_in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,  in,  size,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cudaMemcpyHostToDevice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cudaMemcpy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d_out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, out, size,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cudaMemcpyHostToDevice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Launch stencil_1d() kernel on GPU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stencil_1d&lt;&lt;&lt;N/BLOCK_SIZE,BLOCK_SIZE&gt;&gt;&gt;(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d_in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RADIUS,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d_out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+ RADIUS);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Copy result back to host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cudaMemcpy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(out,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d_out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, size,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cudaMemcpyDeviceToHost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prstClr val="black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8000"/>
                </a:solidFill>
                <a:latin typeface="Arial"/>
              </a:rPr>
              <a:t>// </a:t>
            </a:r>
            <a:r>
              <a:rPr lang="en-GB" sz="400" b="0" kern="0" dirty="0" err="1">
                <a:solidFill>
                  <a:srgbClr val="008000"/>
                </a:solidFill>
                <a:latin typeface="Arial"/>
              </a:rPr>
              <a:t>Cleanup</a:t>
            </a:r>
            <a:endParaRPr lang="en-GB" sz="400" b="0" kern="0" dirty="0">
              <a:solidFill>
                <a:srgbClr val="008000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free(in); free(out);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cudaFree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d_in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); 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cudaFree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(</a:t>
            </a:r>
            <a:r>
              <a:rPr lang="en-GB" sz="400" b="0" kern="0" dirty="0" err="1">
                <a:solidFill>
                  <a:prstClr val="black"/>
                </a:solidFill>
                <a:latin typeface="Arial"/>
              </a:rPr>
              <a:t>d_out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en-GB" sz="400" b="0" kern="0" dirty="0">
                <a:solidFill>
                  <a:srgbClr val="0000FF"/>
                </a:solidFill>
                <a:latin typeface="Arial"/>
              </a:rPr>
              <a:t>return</a:t>
            </a: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 0;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lang="en-GB" sz="400" b="0" kern="0" dirty="0">
                <a:solidFill>
                  <a:prstClr val="black"/>
                </a:solidFill>
                <a:latin typeface="Arial"/>
              </a:rPr>
              <a:t>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lang="en-GB" sz="400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2986451" y="3921884"/>
            <a:ext cx="75008" cy="110012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2998524" y="5322038"/>
            <a:ext cx="62935" cy="450051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2986451" y="5022006"/>
            <a:ext cx="75008" cy="30003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3128690" y="4249661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prstClr val="black"/>
                </a:solidFill>
                <a:latin typeface="Trebuchet MS" pitchFamily="34" charset="0"/>
              </a:rPr>
              <a:t>serial code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128691" y="4949738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prstClr val="black"/>
                </a:solidFill>
                <a:latin typeface="Trebuchet MS" pitchFamily="34" charset="0"/>
              </a:rPr>
              <a:t>parallel code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28690" y="532478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prstClr val="black"/>
                </a:solidFill>
                <a:latin typeface="Trebuchet MS" pitchFamily="34" charset="0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2986451" y="1993929"/>
            <a:ext cx="75008" cy="1627920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3128690" y="2602705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prstClr val="black"/>
                </a:solidFill>
                <a:latin typeface="Trebuchet MS" pitchFamily="34" charset="0"/>
              </a:rPr>
              <a:t>parallel </a:t>
            </a:r>
            <a:r>
              <a:rPr lang="en-GB" sz="1800" b="0" dirty="0" err="1">
                <a:solidFill>
                  <a:prstClr val="black"/>
                </a:solidFill>
                <a:latin typeface="Trebuchet MS" pitchFamily="34" charset="0"/>
              </a:rPr>
              <a:t>fn</a:t>
            </a:r>
            <a:endParaRPr lang="en-GB" sz="1800" b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1371600"/>
            <a:ext cx="1107723" cy="1107824"/>
          </a:xfrm>
          <a:prstGeom prst="rect">
            <a:avLst/>
          </a:prstGeom>
          <a:noFill/>
        </p:spPr>
      </p:pic>
      <p:sp>
        <p:nvSpPr>
          <p:cNvPr id="110" name="Freeform 109"/>
          <p:cNvSpPr/>
          <p:nvPr/>
        </p:nvSpPr>
        <p:spPr>
          <a:xfrm>
            <a:off x="6712081" y="1525034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32449" y="2820893"/>
            <a:ext cx="1217937" cy="800956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338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531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24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110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496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81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60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39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7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03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9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074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53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2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618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2003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389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267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846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425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10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96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582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75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68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160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3" y="2756674"/>
            <a:ext cx="957612" cy="864404"/>
          </a:xfrm>
          <a:prstGeom prst="rect">
            <a:avLst/>
          </a:prstGeom>
          <a:noFill/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4314226"/>
            <a:ext cx="1107723" cy="1107824"/>
          </a:xfrm>
          <a:prstGeom prst="rect">
            <a:avLst/>
          </a:prstGeom>
          <a:noFill/>
        </p:spPr>
      </p:pic>
      <p:sp>
        <p:nvSpPr>
          <p:cNvPr id="141" name="Freeform 140"/>
          <p:cNvSpPr/>
          <p:nvPr/>
        </p:nvSpPr>
        <p:spPr>
          <a:xfrm>
            <a:off x="6712081" y="4467660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4299096" y="2071679"/>
            <a:ext cx="2129083" cy="2177982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V="1">
            <a:off x="4572000" y="3621078"/>
            <a:ext cx="1414784" cy="1400928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V="1">
            <a:off x="4438664" y="4949739"/>
            <a:ext cx="2026526" cy="559707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  <p:bldP spid="110" grpId="0" animBg="1"/>
      <p:bldP spid="1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</p:txBody>
      </p:sp>
      <p:pic>
        <p:nvPicPr>
          <p:cNvPr id="133123" name="Picture 3" descr="\\europa\USB_Storage\Parallel programmi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2" name="Bent Arrow 131"/>
          <p:cNvSpPr/>
          <p:nvPr/>
        </p:nvSpPr>
        <p:spPr>
          <a:xfrm rot="5400000">
            <a:off x="3202528" y="2278193"/>
            <a:ext cx="2949997" cy="363143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5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1"/>
            <a:ext cx="410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4269163" y="152706"/>
            <a:ext cx="427080" cy="3155178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5226848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6" name="Up-Down Arrow 135"/>
          <p:cNvSpPr/>
          <p:nvPr/>
        </p:nvSpPr>
        <p:spPr>
          <a:xfrm>
            <a:off x="6196455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7" name="Up-Down Arrow 136"/>
          <p:cNvSpPr/>
          <p:nvPr/>
        </p:nvSpPr>
        <p:spPr>
          <a:xfrm>
            <a:off x="7632340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0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24070" y="3625697"/>
            <a:ext cx="4107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results from GPU memory to CPU memory</a:t>
            </a:r>
            <a:endParaRPr lang="en-GB" dirty="0"/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556296" y="2571767"/>
            <a:ext cx="3950919" cy="292746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with Device Code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2000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GB" kern="0" dirty="0">
                <a:solidFill>
                  <a:prstClr val="black"/>
                </a:solidFill>
                <a:latin typeface="Trebuchet MS" pitchFamily="34" charset="0"/>
              </a:rPr>
              <a:t>Two new syntactic elements…</a:t>
            </a:r>
          </a:p>
          <a:p>
            <a:pPr lvl="1">
              <a:defRPr/>
            </a:pPr>
            <a:r>
              <a:rPr lang="en-GB" kern="0" dirty="0">
                <a:solidFill>
                  <a:prstClr val="black"/>
                </a:solidFill>
                <a:latin typeface="Trebuchet MS" pitchFamily="34" charset="0"/>
              </a:rPr>
              <a:t>Global</a:t>
            </a:r>
          </a:p>
          <a:p>
            <a:pPr lvl="1">
              <a:defRPr/>
            </a:pPr>
            <a:r>
              <a:rPr lang="en-GB" kern="0" dirty="0">
                <a:solidFill>
                  <a:prstClr val="black"/>
                </a:solidFill>
                <a:latin typeface="Trebuchet MS" pitchFamily="34" charset="0"/>
              </a:rPr>
              <a:t>&lt;&lt;&lt; &gt;&gt;&gt;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with Device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(void) {</a:t>
            </a:r>
          </a:p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CUDA C/C++ keyword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dirty="0"/>
              <a:t>indicates a function that:</a:t>
            </a:r>
          </a:p>
          <a:p>
            <a:pPr lvl="1"/>
            <a:r>
              <a:rPr lang="en-GB" dirty="0"/>
              <a:t>Runs on the device</a:t>
            </a:r>
          </a:p>
          <a:p>
            <a:pPr lvl="1"/>
            <a:r>
              <a:rPr lang="en-GB" dirty="0"/>
              <a:t>Is called from host code</a:t>
            </a:r>
          </a:p>
          <a:p>
            <a:pPr lvl="1"/>
            <a:endParaRPr lang="en-GB" dirty="0"/>
          </a:p>
          <a:p>
            <a:r>
              <a:rPr lang="en-GB" dirty="0" err="1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dirty="0"/>
              <a:t> separates source code into host and device components</a:t>
            </a:r>
          </a:p>
          <a:p>
            <a:pPr lvl="1"/>
            <a:r>
              <a:rPr lang="en-GB" dirty="0"/>
              <a:t>Device functions (e.g.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/>
              <a:t>) processed by NVIDIA compiler</a:t>
            </a:r>
          </a:p>
          <a:p>
            <a:pPr lvl="1"/>
            <a:r>
              <a:rPr lang="en-GB" dirty="0"/>
              <a:t>Host functions (e.g.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/>
              <a:t>) processed by standard host compiler</a:t>
            </a:r>
          </a:p>
          <a:p>
            <a:pPr lvl="2"/>
            <a:r>
              <a:rPr lang="en-GB" b="1" dirty="0" err="1"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b="1" dirty="0"/>
              <a:t>,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cl.exe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0591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 smtClean="0"/>
              <a:t>Why so parallel: </a:t>
            </a:r>
            <a:r>
              <a:rPr lang="en-US" dirty="0"/>
              <a:t>Graphics!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/>
          <a:srcRect b="12440"/>
          <a:stretch/>
        </p:blipFill>
        <p:spPr>
          <a:xfrm>
            <a:off x="2667000" y="1524000"/>
            <a:ext cx="5923455" cy="43434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99342" y="2133600"/>
            <a:ext cx="150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Simplified</a:t>
            </a:r>
          </a:p>
          <a:p>
            <a:pPr algn="ctr"/>
            <a:r>
              <a:rPr lang="en-US" dirty="0"/>
              <a:t>Rendering </a:t>
            </a:r>
          </a:p>
          <a:p>
            <a:pPr algn="ctr"/>
            <a:r>
              <a:rPr lang="en-US" dirty="0"/>
              <a:t>Pipeline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7357" y="4004249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What are its </a:t>
            </a:r>
          </a:p>
          <a:p>
            <a:pPr algn="ctr"/>
            <a:r>
              <a:rPr lang="en-US" b="0" dirty="0"/>
              <a:t>properties?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2098" y="5090067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1. Embarrassing </a:t>
            </a:r>
          </a:p>
          <a:p>
            <a:pPr algn="ctr"/>
            <a:r>
              <a:rPr lang="en-US" b="0" dirty="0"/>
              <a:t>Parallelism…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7252" y="5985113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/>
              <a:t>2. Low locality…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2319" y="6242385"/>
            <a:ext cx="4813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First Question: What kind of a processor?</a:t>
            </a:r>
          </a:p>
        </p:txBody>
      </p:sp>
    </p:spTree>
    <p:extLst>
      <p:ext uri="{BB962C8B-B14F-4D97-AF65-F5344CB8AC3E}">
        <p14:creationId xmlns:p14="http://schemas.microsoft.com/office/powerpoint/2010/main" val="42451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with Device </a:t>
            </a:r>
            <a:r>
              <a:rPr lang="en-GB" dirty="0" err="1"/>
              <a:t>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Triple angle brackets mark a call from </a:t>
            </a:r>
            <a:r>
              <a:rPr lang="en-GB" i="1" dirty="0"/>
              <a:t>host</a:t>
            </a:r>
            <a:r>
              <a:rPr lang="en-GB" dirty="0"/>
              <a:t> code to </a:t>
            </a:r>
            <a:r>
              <a:rPr lang="en-GB" i="1" dirty="0"/>
              <a:t>device</a:t>
            </a:r>
            <a:r>
              <a:rPr lang="en-GB" dirty="0"/>
              <a:t> code</a:t>
            </a:r>
          </a:p>
          <a:p>
            <a:pPr lvl="1"/>
            <a:r>
              <a:rPr lang="en-GB" dirty="0"/>
              <a:t>Also called a “kernel launch”</a:t>
            </a:r>
          </a:p>
          <a:p>
            <a:pPr lvl="1"/>
            <a:r>
              <a:rPr lang="en-GB" dirty="0"/>
              <a:t>We’ll return to the parameters (1,1) in a moment</a:t>
            </a:r>
          </a:p>
          <a:p>
            <a:pPr lvl="1"/>
            <a:endParaRPr lang="en-GB" dirty="0"/>
          </a:p>
          <a:p>
            <a:r>
              <a:rPr lang="en-GB" dirty="0"/>
              <a:t>That’s all that is required to execute a function on the GPU!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40387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Parallel Programming in CUDA C/C++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endParaRPr lang="en-GB" kern="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  <a:latin typeface="Trebuchet MS" pitchFamily="34" charset="0"/>
              </a:rPr>
              <a:t>We’ll start by adding two integers and build up to vector addition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623320" y="2880942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808080"/>
              </a:solidFill>
              <a:latin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623320" y="368103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3623320" y="328098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3623320" y="408107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3623320" y="448533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3623320" y="488116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>
            <a:off x="3623320" y="528120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3623320" y="568546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2" name="Rounded Rectangle 101"/>
          <p:cNvSpPr/>
          <p:nvPr/>
        </p:nvSpPr>
        <p:spPr>
          <a:xfrm>
            <a:off x="4343400" y="2889375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808080"/>
              </a:solidFill>
              <a:latin typeface="Arial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343400" y="368946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4343400" y="328941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4343400" y="408950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4343400" y="449376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4343400" y="488959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4343400" y="528964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>
            <a:off x="4343400" y="569390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6" name="Rounded Rectangle 135"/>
          <p:cNvSpPr/>
          <p:nvPr/>
        </p:nvSpPr>
        <p:spPr>
          <a:xfrm>
            <a:off x="5393518" y="2885158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808080"/>
              </a:solidFill>
              <a:latin typeface="Arial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5393518" y="3685247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5393518" y="328520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>
            <a:off x="5393518" y="408529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>
            <a:off x="5393518" y="448955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>
            <a:off x="5393518" y="4885380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>
            <a:off x="5393518" y="528542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>
            <a:off x="5393518" y="568968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4" name="Plus 143"/>
          <p:cNvSpPr/>
          <p:nvPr/>
        </p:nvSpPr>
        <p:spPr>
          <a:xfrm>
            <a:off x="4006220" y="4281098"/>
            <a:ext cx="300033" cy="400044"/>
          </a:xfrm>
          <a:prstGeom prst="mathPlus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45" name="Equal 144"/>
          <p:cNvSpPr/>
          <p:nvPr/>
        </p:nvSpPr>
        <p:spPr>
          <a:xfrm>
            <a:off x="4872980" y="4253149"/>
            <a:ext cx="381000" cy="508000"/>
          </a:xfrm>
          <a:prstGeom prst="mathEqual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3659965" y="6121646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47" name="TextBox 146"/>
          <p:cNvSpPr txBox="1"/>
          <p:nvPr/>
        </p:nvSpPr>
        <p:spPr bwMode="auto">
          <a:xfrm>
            <a:off x="4380045" y="612164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5430162" y="6121646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prstClr val="black"/>
                </a:solidFill>
                <a:latin typeface="Trebuchet MS" pitchFamily="34" charset="0"/>
              </a:rPr>
              <a:t>c</a:t>
            </a:r>
            <a:endParaRPr lang="en-GB" sz="34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A simple kernel to add two integers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As before 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/>
              <a:t>is a CUDA C/C++ keyword meaning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/>
              <a:t>will execute on the device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/>
              <a:t>will be called from the host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02838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Note that we use pointers for the variables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 = *a + 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/>
              <a:t>runs on the device, so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dirty="0"/>
              <a:t>,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dirty="0"/>
              <a:t> and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GB" dirty="0"/>
              <a:t> must point to device memory</a:t>
            </a:r>
          </a:p>
          <a:p>
            <a:pPr lvl="0"/>
            <a:endParaRPr lang="en-GB" sz="2000" b="1" kern="12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We need to allocate memory on the GPU</a:t>
            </a: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46835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(non-unified) 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14"/>
            <a:ext cx="873097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Host and device memory are separate entities</a:t>
            </a:r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Device</a:t>
            </a:r>
            <a:r>
              <a:rPr lang="en-GB" i="1" dirty="0">
                <a:solidFill>
                  <a:schemeClr val="accent4"/>
                </a:solidFill>
              </a:rPr>
              <a:t> </a:t>
            </a:r>
            <a:r>
              <a:rPr lang="en-GB" dirty="0"/>
              <a:t>pointers point to GPU memory</a:t>
            </a:r>
          </a:p>
          <a:p>
            <a:pPr marL="1088938" lvl="2" indent="0">
              <a:buNone/>
            </a:pPr>
            <a:r>
              <a:rPr lang="en-GB" dirty="0"/>
              <a:t>May be passed to/from host code</a:t>
            </a:r>
          </a:p>
          <a:p>
            <a:pPr marL="1088938" lvl="2" indent="0">
              <a:buNone/>
            </a:pPr>
            <a:r>
              <a:rPr lang="en-GB" dirty="0"/>
              <a:t>May </a:t>
            </a:r>
            <a:r>
              <a:rPr lang="en-GB" i="1" dirty="0"/>
              <a:t>not </a:t>
            </a:r>
            <a:r>
              <a:rPr lang="en-GB" dirty="0"/>
              <a:t>be dereferenced in host code</a:t>
            </a:r>
            <a:endParaRPr lang="en-GB" i="1" dirty="0"/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Host </a:t>
            </a:r>
            <a:r>
              <a:rPr lang="en-GB" dirty="0"/>
              <a:t>pointers point to CPU memory</a:t>
            </a:r>
          </a:p>
          <a:p>
            <a:pPr marL="1088938" lvl="2" indent="0">
              <a:buNone/>
            </a:pPr>
            <a:r>
              <a:rPr lang="en-GB" dirty="0"/>
              <a:t>May be passed to/from device code</a:t>
            </a:r>
          </a:p>
          <a:p>
            <a:pPr marL="1088938" lvl="2" indent="0">
              <a:buNone/>
            </a:pPr>
            <a:r>
              <a:rPr lang="en-GB" dirty="0"/>
              <a:t>May </a:t>
            </a:r>
            <a:r>
              <a:rPr lang="en-GB" i="1" dirty="0"/>
              <a:t>not </a:t>
            </a:r>
            <a:r>
              <a:rPr lang="en-GB" dirty="0"/>
              <a:t>be dereferenced in device code</a:t>
            </a: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Simple CUDA API for handling device memory</a:t>
            </a:r>
          </a:p>
          <a:p>
            <a:pPr lvl="1"/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/>
              <a:t>,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/>
              <a:t>,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endParaRPr lang="en-GB" dirty="0"/>
          </a:p>
          <a:p>
            <a:pPr lvl="1"/>
            <a:r>
              <a:rPr lang="en-GB" dirty="0"/>
              <a:t>Similar to the C equivalents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/>
              <a:t>, </a:t>
            </a:r>
            <a:r>
              <a:rPr lang="en-GB" dirty="0">
                <a:latin typeface="Courier New" pitchFamily="49" charset="0"/>
                <a:ea typeface="+mn-ea"/>
                <a:cs typeface="Courier New" pitchFamily="49" charset="0"/>
              </a:rPr>
              <a:t>free()</a:t>
            </a:r>
            <a:r>
              <a:rPr lang="en-GB" dirty="0"/>
              <a:t>, </a:t>
            </a:r>
            <a:r>
              <a:rPr lang="en-GB" dirty="0" err="1">
                <a:latin typeface="Courier New" pitchFamily="49" charset="0"/>
                <a:ea typeface="+mn-ea"/>
                <a:cs typeface="Courier New" pitchFamily="49" charset="0"/>
              </a:rPr>
              <a:t>memcpy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endParaRPr lang="en-GB" dirty="0"/>
          </a:p>
          <a:p>
            <a:pPr marL="1088938" lvl="2" indent="0">
              <a:buNone/>
            </a:pPr>
            <a:endParaRPr lang="en-GB" dirty="0"/>
          </a:p>
        </p:txBody>
      </p:sp>
      <p:pic>
        <p:nvPicPr>
          <p:cNvPr id="6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7145" y="3173999"/>
            <a:ext cx="1215135" cy="911351"/>
          </a:xfrm>
          <a:prstGeom prst="rect">
            <a:avLst/>
          </a:prstGeom>
          <a:noFill/>
        </p:spPr>
      </p:pic>
      <p:pic>
        <p:nvPicPr>
          <p:cNvPr id="10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2144928"/>
            <a:ext cx="1233177" cy="83402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97160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14"/>
            <a:ext cx="90724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a, b, c;	           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;	    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Allocate space for 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Setup input values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 = 2;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b = 7;</a:t>
            </a:r>
          </a:p>
          <a:p>
            <a:pPr marL="0" indent="0">
              <a:buNone/>
            </a:pPr>
            <a:endParaRPr lang="en-GB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73826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1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&amp;a,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&amp;b,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Launch add() kernel on GPU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add&lt;&lt;&lt;1,1&gt;&gt;&gt;(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Copy result back to host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(&amp;c,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</a:t>
            </a:r>
            <a:r>
              <a:rPr lang="en-GB" sz="17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700" b="1" i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90105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GPU computing is about massive parallelism</a:t>
            </a:r>
          </a:p>
          <a:p>
            <a:pPr lvl="1"/>
            <a:r>
              <a:rPr lang="en-GB" dirty="0"/>
              <a:t>So how do we run code in parallel on the device?</a:t>
            </a: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add&lt;&lt;&lt; 1, 1 &gt;&gt;&gt;();</a:t>
            </a:r>
          </a:p>
          <a:p>
            <a:pPr marL="0" indent="0">
              <a:buNone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add&lt;&lt;&lt;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1 &gt;&gt;&gt;();</a:t>
            </a:r>
          </a:p>
          <a:p>
            <a:pPr lvl="0"/>
            <a:endParaRPr lang="en-GB" sz="3200" b="1" dirty="0"/>
          </a:p>
          <a:p>
            <a:pPr lvl="0"/>
            <a:r>
              <a:rPr lang="en-GB" dirty="0"/>
              <a:t>Instead of executing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/>
              <a:t> once, execute N times in parallel</a:t>
            </a:r>
          </a:p>
          <a:p>
            <a:pPr marL="0" indent="0">
              <a:buNone/>
            </a:pP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491880" y="3609020"/>
            <a:ext cx="61784" cy="366126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hangingPunct="1"/>
            <a:endParaRPr lang="en-GB" sz="1800" b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58263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05" y="1599848"/>
            <a:ext cx="8963495" cy="47254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With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running in parallel we can do vector addition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Terminology: each parallel invocation of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is referred to as a </a:t>
            </a:r>
            <a:r>
              <a:rPr lang="en-GB" dirty="0">
                <a:solidFill>
                  <a:schemeClr val="accent6"/>
                </a:solidFill>
              </a:rPr>
              <a:t>block</a:t>
            </a:r>
          </a:p>
          <a:p>
            <a:pPr lvl="1"/>
            <a:r>
              <a:rPr lang="en-GB" dirty="0"/>
              <a:t>Each invocation can refer to its block index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By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/>
              <a:t> to index into the array, each block handles a different index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22432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1600214"/>
            <a:ext cx="9001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/>
              <a:t>On the device, each block can execute in parallel: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799080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 eaLnBrk="1" hangingPunct="1"/>
            <a:r>
              <a:rPr lang="en-GB" sz="11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c[0]  = a[0] + b[0];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9303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 eaLnBrk="1" hangingPunct="1"/>
            <a:r>
              <a:rPr lang="en-GB" sz="11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c[1]  = a[1] + b[1];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4503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 eaLnBrk="1" hangingPunct="1"/>
            <a:r>
              <a:rPr lang="en-GB" sz="11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c[2]  = a[2] + b[2];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4726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 eaLnBrk="1" hangingPunct="1"/>
            <a:r>
              <a:rPr lang="en-GB" sz="11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c[3]  = a[3] + b[3];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09071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800" b="0" dirty="0">
                <a:solidFill>
                  <a:prstClr val="black">
                    <a:lumMod val="75000"/>
                  </a:prstClr>
                </a:solidFill>
                <a:latin typeface="Calibri"/>
              </a:rPr>
              <a:t>Block 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719294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800" b="0" dirty="0">
                <a:solidFill>
                  <a:prstClr val="black">
                    <a:lumMod val="75000"/>
                  </a:prstClr>
                </a:solidFill>
                <a:latin typeface="Calibri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34493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800" b="0" dirty="0">
                <a:solidFill>
                  <a:prstClr val="black">
                    <a:lumMod val="75000"/>
                  </a:prstClr>
                </a:solidFill>
                <a:latin typeface="Calibri"/>
              </a:rPr>
              <a:t>Block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44715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800" b="0" dirty="0">
                <a:solidFill>
                  <a:prstClr val="black">
                    <a:lumMod val="75000"/>
                  </a:prstClr>
                </a:solidFill>
                <a:latin typeface="Calibri"/>
              </a:rPr>
              <a:t>Block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19912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6034065" y="2186353"/>
            <a:ext cx="3048000" cy="2768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 fontScale="90000"/>
          </a:bodyPr>
          <a:lstStyle/>
          <a:p>
            <a:r>
              <a:rPr lang="en-US" dirty="0"/>
              <a:t>One solution: Application Specific Accelerators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/>
          <a:srcRect b="12440"/>
          <a:stretch/>
        </p:blipFill>
        <p:spPr>
          <a:xfrm>
            <a:off x="533401" y="1600200"/>
            <a:ext cx="4884252" cy="3581400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6158749" y="2456267"/>
            <a:ext cx="2832849" cy="408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183060" y="3223846"/>
            <a:ext cx="1219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Vertex</a:t>
            </a:r>
          </a:p>
          <a:p>
            <a:pPr algn="ctr"/>
            <a:r>
              <a:rPr lang="en-US" dirty="0" err="1"/>
              <a:t>Shader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7558066" y="3223846"/>
            <a:ext cx="1433533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Fragment</a:t>
            </a:r>
          </a:p>
          <a:p>
            <a:pPr algn="ctr"/>
            <a:r>
              <a:rPr lang="en-US" dirty="0" err="1"/>
              <a:t>Shader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965573" y="1447800"/>
            <a:ext cx="1219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</p:txBody>
      </p:sp>
      <p:cxnSp>
        <p:nvCxnSpPr>
          <p:cNvPr id="97" name="Straight Connector 96"/>
          <p:cNvCxnSpPr>
            <a:stCxn id="95" idx="2"/>
            <a:endCxn id="92" idx="0"/>
          </p:cNvCxnSpPr>
          <p:nvPr/>
        </p:nvCxnSpPr>
        <p:spPr>
          <a:xfrm>
            <a:off x="7575173" y="2057400"/>
            <a:ext cx="1" cy="398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183059" y="3985846"/>
            <a:ext cx="1219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Raster-</a:t>
            </a:r>
            <a:r>
              <a:rPr lang="en-US" dirty="0" err="1"/>
              <a:t>izer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558065" y="3985846"/>
            <a:ext cx="1433533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Texture</a:t>
            </a:r>
          </a:p>
          <a:p>
            <a:pPr algn="ctr"/>
            <a:r>
              <a:rPr lang="en-US" dirty="0"/>
              <a:t>Unit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265901" y="44935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639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07767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#define N 512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		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size =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 *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b="1" i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kern="0" dirty="0" err="1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  <a:endParaRPr lang="en-GB" sz="1600" b="1" kern="0" dirty="0">
              <a:solidFill>
                <a:srgbClr val="4F81BD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	a = (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	b = (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	c = (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(size);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37793"/>
            <a:ext cx="9144000" cy="50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a, size,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b, size,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Launch add() kernel on GPU with N blocks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,1&gt;&gt;&gt;(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(c,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rgbClr val="4F81BD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piece of the hardware are we underutilizing so far?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114800"/>
            <a:ext cx="2012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Vectors!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85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Vector (numbered)"/>
          <p:cNvGrpSpPr/>
          <p:nvPr/>
        </p:nvGrpSpPr>
        <p:grpSpPr>
          <a:xfrm>
            <a:off x="1241631" y="3686284"/>
            <a:ext cx="7200800" cy="480058"/>
            <a:chOff x="1165920" y="2969084"/>
            <a:chExt cx="8640960" cy="432052"/>
          </a:xfrm>
        </p:grpSpPr>
        <p:sp>
          <p:nvSpPr>
            <p:cNvPr id="456" name="Round Same Side Corner Rectangle 45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Round Same Side Corner Rectangle 45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Indexing Arrays with Blocks and Threads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6555" y="4878917"/>
            <a:ext cx="8368771" cy="143757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With M threads/block a unique index for each thread is given by:</a:t>
            </a:r>
          </a:p>
          <a:p>
            <a:pPr marL="0" lvl="0" indent="0">
              <a:buNone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M;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885155"/>
            <a:ext cx="8442431" cy="2308930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No longer as simple as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800" b="1" dirty="0" smtClean="0">
                <a:solidFill>
                  <a:schemeClr val="accent6"/>
                </a:solidFill>
              </a:rPr>
              <a:t> </a:t>
            </a:r>
            <a:r>
              <a:rPr lang="en-GB" sz="2800" dirty="0" smtClean="0"/>
              <a:t>and</a:t>
            </a:r>
            <a:r>
              <a:rPr lang="en-GB" sz="2800" b="1" dirty="0" smtClean="0"/>
              <a:t>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GB" sz="2800" b="1" dirty="0" smtClean="0">
              <a:solidFill>
                <a:schemeClr val="accent6"/>
              </a:solidFill>
            </a:endParaRPr>
          </a:p>
          <a:p>
            <a:pPr lvl="1"/>
            <a:r>
              <a:rPr lang="en-GB" sz="2400" dirty="0" smtClean="0"/>
              <a:t>Consider indexing an array with one element per thread (8 threads/block)</a:t>
            </a:r>
            <a:endParaRPr lang="en-GB" sz="2400" dirty="0"/>
          </a:p>
        </p:txBody>
      </p:sp>
      <p:grpSp>
        <p:nvGrpSpPr>
          <p:cNvPr id="488" name="threadIdx"/>
          <p:cNvGrpSpPr/>
          <p:nvPr/>
        </p:nvGrpSpPr>
        <p:grpSpPr>
          <a:xfrm>
            <a:off x="1241633" y="3310110"/>
            <a:ext cx="7200798" cy="345642"/>
            <a:chOff x="1165923" y="2495514"/>
            <a:chExt cx="8640958" cy="311078"/>
          </a:xfrm>
        </p:grpSpPr>
        <p:sp>
          <p:nvSpPr>
            <p:cNvPr id="489" name="TextBox 488"/>
            <p:cNvSpPr txBox="1"/>
            <p:nvPr/>
          </p:nvSpPr>
          <p:spPr bwMode="auto">
            <a:xfrm>
              <a:off x="1165923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 bwMode="auto">
            <a:xfrm>
              <a:off x="3326159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 bwMode="auto">
            <a:xfrm>
              <a:off x="5486400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646642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93" name="Braces"/>
          <p:cNvGrpSpPr/>
          <p:nvPr/>
        </p:nvGrpSpPr>
        <p:grpSpPr>
          <a:xfrm>
            <a:off x="1241631" y="4186928"/>
            <a:ext cx="7200803" cy="225023"/>
            <a:chOff x="1165920" y="3284647"/>
            <a:chExt cx="8640964" cy="202521"/>
          </a:xfrm>
        </p:grpSpPr>
        <p:sp>
          <p:nvSpPr>
            <p:cNvPr id="494" name="Left Brace 493"/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Left Brace 494"/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Left Brace 495"/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Left Brace 496"/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8" name="blockIdx"/>
          <p:cNvGrpSpPr/>
          <p:nvPr/>
        </p:nvGrpSpPr>
        <p:grpSpPr>
          <a:xfrm>
            <a:off x="1241630" y="4516376"/>
            <a:ext cx="7200798" cy="307779"/>
            <a:chOff x="1165919" y="3581153"/>
            <a:chExt cx="8640957" cy="277001"/>
          </a:xfrm>
        </p:grpSpPr>
        <p:sp>
          <p:nvSpPr>
            <p:cNvPr id="499" name="TextBox 498"/>
            <p:cNvSpPr txBox="1"/>
            <p:nvPr/>
          </p:nvSpPr>
          <p:spPr bwMode="auto">
            <a:xfrm>
              <a:off x="1165919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0</a:t>
              </a:r>
            </a:p>
          </p:txBody>
        </p:sp>
        <p:sp>
          <p:nvSpPr>
            <p:cNvPr id="500" name="TextBox 499"/>
            <p:cNvSpPr txBox="1"/>
            <p:nvPr/>
          </p:nvSpPr>
          <p:spPr bwMode="auto">
            <a:xfrm>
              <a:off x="3326162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1</a:t>
              </a:r>
            </a:p>
          </p:txBody>
        </p:sp>
        <p:sp>
          <p:nvSpPr>
            <p:cNvPr id="501" name="TextBox 500"/>
            <p:cNvSpPr txBox="1"/>
            <p:nvPr/>
          </p:nvSpPr>
          <p:spPr bwMode="auto">
            <a:xfrm>
              <a:off x="5486398" y="3581154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2</a:t>
              </a:r>
            </a:p>
          </p:txBody>
        </p:sp>
        <p:sp>
          <p:nvSpPr>
            <p:cNvPr id="502" name="TextBox 501"/>
            <p:cNvSpPr txBox="1"/>
            <p:nvPr/>
          </p:nvSpPr>
          <p:spPr bwMode="auto">
            <a:xfrm>
              <a:off x="7646637" y="3581153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Indexing Arrays: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Which thread will operate on the red element?</a:t>
            </a:r>
          </a:p>
          <a:p>
            <a:pPr lvl="0"/>
            <a:endParaRPr lang="en-GB" dirty="0"/>
          </a:p>
        </p:txBody>
      </p:sp>
      <p:sp>
        <p:nvSpPr>
          <p:cNvPr id="314" name="Content Placeholder 3"/>
          <p:cNvSpPr txBox="1">
            <a:spLocks/>
          </p:cNvSpPr>
          <p:nvPr/>
        </p:nvSpPr>
        <p:spPr bwMode="auto">
          <a:xfrm>
            <a:off x="386535" y="5411459"/>
            <a:ext cx="8368771" cy="143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index =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blockIdx.x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     5      +     2      * 8;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21;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5" name="Vector (numbered)"/>
          <p:cNvGrpSpPr/>
          <p:nvPr/>
        </p:nvGrpSpPr>
        <p:grpSpPr>
          <a:xfrm>
            <a:off x="971601" y="4045868"/>
            <a:ext cx="7200800" cy="480058"/>
            <a:chOff x="1165920" y="2969084"/>
            <a:chExt cx="8640960" cy="432052"/>
          </a:xfrm>
        </p:grpSpPr>
        <p:sp>
          <p:nvSpPr>
            <p:cNvPr id="316" name="Round Same Side Corner Rectangle 31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Round Same Side Corner Rectangle 31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60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6</a:t>
              </a:r>
            </a:p>
          </p:txBody>
        </p:sp>
      </p:grpSp>
      <p:sp>
        <p:nvSpPr>
          <p:cNvPr id="348" name="TextBox 347"/>
          <p:cNvSpPr txBox="1"/>
          <p:nvPr/>
        </p:nvSpPr>
        <p:spPr bwMode="auto">
          <a:xfrm>
            <a:off x="5022051" y="3475489"/>
            <a:ext cx="2497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</p:txBody>
      </p:sp>
      <p:sp>
        <p:nvSpPr>
          <p:cNvPr id="349" name="Left Brace 348"/>
          <p:cNvSpPr/>
          <p:nvPr/>
        </p:nvSpPr>
        <p:spPr>
          <a:xfrm rot="16200000">
            <a:off x="5359591" y="3758924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TextBox 349"/>
          <p:cNvSpPr txBox="1"/>
          <p:nvPr/>
        </p:nvSpPr>
        <p:spPr bwMode="auto">
          <a:xfrm>
            <a:off x="4346977" y="4717884"/>
            <a:ext cx="2250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2</a:t>
            </a:r>
          </a:p>
        </p:txBody>
      </p:sp>
      <p:grpSp>
        <p:nvGrpSpPr>
          <p:cNvPr id="351" name="Vector (un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6" cy="432052"/>
          </a:xfrm>
        </p:grpSpPr>
        <p:sp>
          <p:nvSpPr>
            <p:cNvPr id="352" name="Round Same Side Corner Rectangle 351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Round Same Side Corner Rectangle 353"/>
            <p:cNvSpPr/>
            <p:nvPr/>
          </p:nvSpPr>
          <p:spPr>
            <a:xfrm rot="5400000" flipH="1">
              <a:off x="9482844" y="3023091"/>
              <a:ext cx="432048" cy="324036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4" name="Vector (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5" cy="432052"/>
          </a:xfrm>
        </p:grpSpPr>
        <p:sp>
          <p:nvSpPr>
            <p:cNvPr id="385" name="Round Same Side Corner Rectangle 384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Round Same Side Corner Rectangle 386"/>
            <p:cNvSpPr/>
            <p:nvPr/>
          </p:nvSpPr>
          <p:spPr>
            <a:xfrm rot="5400000" flipH="1">
              <a:off x="9482845" y="3023092"/>
              <a:ext cx="432048" cy="324032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17" name="Straight Arrow Connector 416"/>
          <p:cNvCxnSpPr/>
          <p:nvPr/>
        </p:nvCxnSpPr>
        <p:spPr>
          <a:xfrm flipH="1">
            <a:off x="5809638" y="3830671"/>
            <a:ext cx="225025" cy="337151"/>
          </a:xfrm>
          <a:prstGeom prst="straightConnector1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18" name="Left Brace 417"/>
          <p:cNvSpPr/>
          <p:nvPr/>
        </p:nvSpPr>
        <p:spPr>
          <a:xfrm rot="5400000" flipV="1">
            <a:off x="1762164" y="3033257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971600" y="3509687"/>
            <a:ext cx="180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 = 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animBg="1"/>
      <p:bldP spid="350" grpId="0"/>
      <p:bldP spid="418" grpId="0" animBg="1"/>
      <p:bldP spid="4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Vector Addition with Blocks and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7615" y="4007556"/>
            <a:ext cx="8368771" cy="2308931"/>
          </a:xfrm>
        </p:spPr>
        <p:txBody>
          <a:bodyPr>
            <a:normAutofit/>
          </a:bodyPr>
          <a:lstStyle/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/>
              <a:t>What changes need to be made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615" y="1599848"/>
            <a:ext cx="8368771" cy="1600552"/>
          </a:xfrm>
        </p:spPr>
        <p:txBody>
          <a:bodyPr>
            <a:normAutofit/>
          </a:bodyPr>
          <a:lstStyle/>
          <a:p>
            <a:pPr lvl="0"/>
            <a:r>
              <a:rPr lang="en-GB" sz="2800" dirty="0"/>
              <a:t>Use the built-in variable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/>
              <a:t>for threads per block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0" indent="0">
              <a:buNone/>
            </a:pPr>
            <a:endParaRPr lang="en-GB" sz="14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790502" y="3581400"/>
            <a:ext cx="7965884" cy="13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eaLnBrk="1" hangingPunct="1">
              <a:spcBef>
                <a:spcPct val="20000"/>
              </a:spcBef>
              <a:buSzPct val="100000"/>
            </a:pPr>
            <a:r>
              <a:rPr lang="en-GB" sz="18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800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8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sz="18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*c) {</a:t>
            </a:r>
          </a:p>
          <a:p>
            <a:pPr eaLnBrk="1" hangingPunct="1">
              <a:spcBef>
                <a:spcPct val="20000"/>
              </a:spcBef>
              <a:buSzPct val="100000"/>
            </a:pPr>
            <a:r>
              <a:rPr lang="en-GB" sz="18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8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err="1">
                <a:solidFill>
                  <a:srgbClr val="F7964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SzPct val="100000"/>
            </a:pPr>
            <a:r>
              <a:rPr lang="en-GB" sz="18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c[index] = a[index] + b[index];</a:t>
            </a:r>
          </a:p>
          <a:p>
            <a:pPr eaLnBrk="1" hangingPunct="1">
              <a:spcBef>
                <a:spcPct val="20000"/>
              </a:spcBef>
              <a:buSzPct val="100000"/>
            </a:pPr>
            <a:r>
              <a:rPr lang="en-GB" sz="18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8596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2782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#define N (2048*2048)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#define THREADS_PER_BLOCK 512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*a, *b, *c;	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i="1" kern="0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host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size = N *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b="1" i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**)&amp;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GB" sz="16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a = 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b = 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(size);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random_ints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c = 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*)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(size);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4" y="274638"/>
            <a:ext cx="877597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32803"/>
            <a:ext cx="9144000" cy="50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a, size,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b, size,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       // Launch add() kernel on GPU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N/THREADS_PER_BLOCK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       // Copy result back to host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(c,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600" b="1" i="1" kern="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i="1" kern="0" dirty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rgbClr val="4F81BD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9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Arbitrary Vector Sizes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75230" y="4007556"/>
            <a:ext cx="8368771" cy="2308931"/>
          </a:xfrm>
        </p:spPr>
        <p:txBody>
          <a:bodyPr>
            <a:normAutofit lnSpcReduction="10000"/>
          </a:bodyPr>
          <a:lstStyle/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Update the kernel launch:</a:t>
            </a:r>
          </a:p>
          <a:p>
            <a:pPr marL="0" lvl="0" indent="0"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	add&lt;&lt;&lt;</a:t>
            </a:r>
            <a:r>
              <a:rPr lang="en-GB" sz="1800" b="1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(N + M-1) / M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,M&gt;&gt;&gt;(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8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230" y="1599848"/>
            <a:ext cx="8368771" cy="2308930"/>
          </a:xfrm>
        </p:spPr>
        <p:txBody>
          <a:bodyPr/>
          <a:lstStyle/>
          <a:p>
            <a:pPr lvl="0"/>
            <a:r>
              <a:rPr lang="en-GB" dirty="0" smtClean="0"/>
              <a:t>Typical problems are not friendly multiples of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endParaRPr lang="en-GB" sz="1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Avoid accessing beyond the end of the arrays: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219573" y="3446830"/>
            <a:ext cx="7140348" cy="15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*c,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n) {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6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if (index &lt; n)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c[index]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b[index];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75167"/>
            <a:ext cx="7670271" cy="649741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Launching parallel kernels</a:t>
            </a:r>
          </a:p>
          <a:p>
            <a:pPr lvl="1"/>
            <a:r>
              <a:rPr lang="en-GB" dirty="0"/>
              <a:t>Launch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/>
              <a:t> </a:t>
            </a:r>
            <a:r>
              <a:rPr lang="en-GB" dirty="0"/>
              <a:t>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add&lt;&lt;&lt;N/M,M&gt;&gt;&gt;(…);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dirty="0"/>
              <a:t>to access block index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dirty="0"/>
              <a:t>to access thread index within block</a:t>
            </a:r>
          </a:p>
          <a:p>
            <a:endParaRPr lang="en-GB" dirty="0"/>
          </a:p>
          <a:p>
            <a:r>
              <a:rPr lang="en-GB" dirty="0"/>
              <a:t>Allocate elements to threads:</a:t>
            </a:r>
          </a:p>
          <a:p>
            <a:pPr marL="0" lvl="0" indent="0">
              <a:buNone/>
            </a:pPr>
            <a:endParaRPr lang="en-GB" sz="1600" dirty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396779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6975"/>
          <a:stretch/>
        </p:blipFill>
        <p:spPr>
          <a:xfrm>
            <a:off x="0" y="2018575"/>
            <a:ext cx="9144000" cy="133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6975"/>
          <a:stretch/>
        </p:blipFill>
        <p:spPr>
          <a:xfrm>
            <a:off x="0" y="3200400"/>
            <a:ext cx="9144000" cy="1334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5716449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Programmability is important – so what to build?</a:t>
            </a:r>
          </a:p>
          <a:p>
            <a:pPr algn="ctr"/>
            <a:r>
              <a:rPr lang="en-US" dirty="0"/>
              <a:t>(embarrassing parallelism + low locality)</a:t>
            </a:r>
          </a:p>
        </p:txBody>
      </p:sp>
    </p:spTree>
    <p:extLst>
      <p:ext uri="{BB962C8B-B14F-4D97-AF65-F5344CB8AC3E}">
        <p14:creationId xmlns:p14="http://schemas.microsoft.com/office/powerpoint/2010/main" val="18048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22098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>
                <a:latin typeface="Trebuchet MS" pitchFamily="34" charset="0"/>
              </a:rPr>
              <a:t>Cooperating Threads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510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1D Stencil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3532188"/>
          </a:xfrm>
        </p:spPr>
        <p:txBody>
          <a:bodyPr/>
          <a:lstStyle/>
          <a:p>
            <a:r>
              <a:rPr lang="en-GB" sz="2800"/>
              <a:t>Consider applying a 1D stencil to a 1D array of elements</a:t>
            </a:r>
          </a:p>
          <a:p>
            <a:pPr lvl="1"/>
            <a:r>
              <a:rPr lang="en-GB" sz="2400"/>
              <a:t>Each output element is the sum of input elements within a radius</a:t>
            </a:r>
          </a:p>
          <a:p>
            <a:endParaRPr lang="en-GB" sz="2800"/>
          </a:p>
          <a:p>
            <a:r>
              <a:rPr lang="en-GB" sz="2800"/>
              <a:t>If radius is 3, then each output element is the sum of 7 input elements: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  <p:sp>
        <p:nvSpPr>
          <p:cNvPr id="96" name="Cube 95"/>
          <p:cNvSpPr>
            <a:spLocks noChangeAspect="1"/>
          </p:cNvSpPr>
          <p:nvPr/>
        </p:nvSpPr>
        <p:spPr>
          <a:xfrm>
            <a:off x="332581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Cube 96"/>
          <p:cNvSpPr>
            <a:spLocks noChangeAspect="1"/>
          </p:cNvSpPr>
          <p:nvPr/>
        </p:nvSpPr>
        <p:spPr>
          <a:xfrm>
            <a:off x="3602038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Cube 97"/>
          <p:cNvSpPr>
            <a:spLocks noChangeAspect="1"/>
          </p:cNvSpPr>
          <p:nvPr/>
        </p:nvSpPr>
        <p:spPr>
          <a:xfrm>
            <a:off x="387826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Cube 98"/>
          <p:cNvSpPr>
            <a:spLocks noChangeAspect="1"/>
          </p:cNvSpPr>
          <p:nvPr/>
        </p:nvSpPr>
        <p:spPr>
          <a:xfrm>
            <a:off x="415290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Cube 99"/>
          <p:cNvSpPr>
            <a:spLocks noChangeAspect="1"/>
          </p:cNvSpPr>
          <p:nvPr/>
        </p:nvSpPr>
        <p:spPr>
          <a:xfrm>
            <a:off x="442912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Cube 100"/>
          <p:cNvSpPr>
            <a:spLocks noChangeAspect="1"/>
          </p:cNvSpPr>
          <p:nvPr/>
        </p:nvSpPr>
        <p:spPr>
          <a:xfrm>
            <a:off x="470535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Cube 101"/>
          <p:cNvSpPr>
            <a:spLocks noChangeAspect="1"/>
          </p:cNvSpPr>
          <p:nvPr/>
        </p:nvSpPr>
        <p:spPr>
          <a:xfrm>
            <a:off x="498157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Left Brace 102"/>
          <p:cNvSpPr/>
          <p:nvPr/>
        </p:nvSpPr>
        <p:spPr>
          <a:xfrm rot="16200000">
            <a:off x="3621088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Left Brace 103"/>
          <p:cNvSpPr/>
          <p:nvPr/>
        </p:nvSpPr>
        <p:spPr>
          <a:xfrm rot="16200000">
            <a:off x="4721225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3147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196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3149551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Within a Block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Each thread processes one output element</a:t>
            </a:r>
          </a:p>
          <a:p>
            <a:pPr lvl="1"/>
            <a:r>
              <a:rPr lang="en-GB" sz="2400"/>
              <a:t>blockDim.x elements per block</a:t>
            </a:r>
          </a:p>
          <a:p>
            <a:endParaRPr lang="en-GB" sz="2800"/>
          </a:p>
          <a:p>
            <a:r>
              <a:rPr lang="en-GB" sz="2800"/>
              <a:t>Input elements are read several times</a:t>
            </a:r>
          </a:p>
          <a:p>
            <a:pPr lvl="1"/>
            <a:r>
              <a:rPr lang="en-GB" sz="2400"/>
              <a:t>With radius 3, each input element is read seven times</a:t>
            </a:r>
          </a:p>
        </p:txBody>
      </p:sp>
      <p:grpSp>
        <p:nvGrpSpPr>
          <p:cNvPr id="11268" name="Input"/>
          <p:cNvGrpSpPr>
            <a:grpSpLocks/>
          </p:cNvGrpSpPr>
          <p:nvPr/>
        </p:nvGrpSpPr>
        <p:grpSpPr bwMode="auto">
          <a:xfrm>
            <a:off x="2171700" y="4724400"/>
            <a:ext cx="4865688" cy="274638"/>
            <a:chOff x="2606080" y="4211221"/>
            <a:chExt cx="5838474" cy="315040"/>
          </a:xfrm>
        </p:grpSpPr>
        <p:sp>
          <p:nvSpPr>
            <p:cNvPr id="146" name="Cube 14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269" name="Output"/>
          <p:cNvGrpSpPr>
            <a:grpSpLocks/>
          </p:cNvGrpSpPr>
          <p:nvPr/>
        </p:nvGrpSpPr>
        <p:grpSpPr bwMode="auto">
          <a:xfrm>
            <a:off x="2171700" y="5478463"/>
            <a:ext cx="4865688" cy="274637"/>
            <a:chOff x="2606080" y="4211221"/>
            <a:chExt cx="5838474" cy="315040"/>
          </a:xfrm>
        </p:grpSpPr>
        <p:sp>
          <p:nvSpPr>
            <p:cNvPr id="163" name="Cube 16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" name="Cube 17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9" name="Cube 178"/>
          <p:cNvSpPr/>
          <p:nvPr/>
        </p:nvSpPr>
        <p:spPr>
          <a:xfrm>
            <a:off x="308927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339566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3702050" y="54784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00685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Cube 182"/>
          <p:cNvSpPr/>
          <p:nvPr/>
        </p:nvSpPr>
        <p:spPr>
          <a:xfrm>
            <a:off x="4313238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Cube 183"/>
          <p:cNvSpPr/>
          <p:nvPr/>
        </p:nvSpPr>
        <p:spPr>
          <a:xfrm>
            <a:off x="461962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4926013" y="54784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Cube 185"/>
          <p:cNvSpPr/>
          <p:nvPr/>
        </p:nvSpPr>
        <p:spPr>
          <a:xfrm>
            <a:off x="523081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Cube 186"/>
          <p:cNvSpPr/>
          <p:nvPr/>
        </p:nvSpPr>
        <p:spPr>
          <a:xfrm>
            <a:off x="553720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Cube 187"/>
          <p:cNvSpPr/>
          <p:nvPr/>
        </p:nvSpPr>
        <p:spPr>
          <a:xfrm>
            <a:off x="21717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Cube 188"/>
          <p:cNvSpPr/>
          <p:nvPr/>
        </p:nvSpPr>
        <p:spPr>
          <a:xfrm>
            <a:off x="24780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27828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Cube 190"/>
          <p:cNvSpPr/>
          <p:nvPr/>
        </p:nvSpPr>
        <p:spPr>
          <a:xfrm>
            <a:off x="30892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Cube 191"/>
          <p:cNvSpPr/>
          <p:nvPr/>
        </p:nvSpPr>
        <p:spPr>
          <a:xfrm>
            <a:off x="339566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Cube 192"/>
          <p:cNvSpPr/>
          <p:nvPr/>
        </p:nvSpPr>
        <p:spPr>
          <a:xfrm>
            <a:off x="3702050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Cube 193"/>
          <p:cNvSpPr/>
          <p:nvPr/>
        </p:nvSpPr>
        <p:spPr>
          <a:xfrm>
            <a:off x="400685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Cube 194"/>
          <p:cNvSpPr/>
          <p:nvPr/>
        </p:nvSpPr>
        <p:spPr>
          <a:xfrm>
            <a:off x="431323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Cube 195"/>
          <p:cNvSpPr/>
          <p:nvPr/>
        </p:nvSpPr>
        <p:spPr>
          <a:xfrm>
            <a:off x="461962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Cube 196"/>
          <p:cNvSpPr/>
          <p:nvPr/>
        </p:nvSpPr>
        <p:spPr>
          <a:xfrm>
            <a:off x="4926013" y="4724400"/>
            <a:ext cx="274637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Cube 197"/>
          <p:cNvSpPr/>
          <p:nvPr/>
        </p:nvSpPr>
        <p:spPr>
          <a:xfrm>
            <a:off x="523081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Cube 198"/>
          <p:cNvSpPr/>
          <p:nvPr/>
        </p:nvSpPr>
        <p:spPr>
          <a:xfrm>
            <a:off x="55372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Cube 199"/>
          <p:cNvSpPr/>
          <p:nvPr/>
        </p:nvSpPr>
        <p:spPr>
          <a:xfrm>
            <a:off x="58435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Cube 200"/>
          <p:cNvSpPr/>
          <p:nvPr/>
        </p:nvSpPr>
        <p:spPr>
          <a:xfrm>
            <a:off x="6149975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Cube 201"/>
          <p:cNvSpPr/>
          <p:nvPr/>
        </p:nvSpPr>
        <p:spPr>
          <a:xfrm>
            <a:off x="64547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835671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Sharing Data Between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Terminology: within a block, threads share data via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shared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Extremely fast on-chip memory, user-managed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Declare using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2800" dirty="0"/>
              <a:t>, allocated per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Data is not visible to threads in other blocks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155192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GB"/>
              <a:t>Implementing With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6863"/>
            <a:ext cx="8585200" cy="513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Cache data in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Read (</a:t>
            </a:r>
            <a:r>
              <a:rPr lang="en-GB" sz="2400" dirty="0" err="1"/>
              <a:t>blockDim.x</a:t>
            </a:r>
            <a:r>
              <a:rPr lang="en-GB" sz="2400" dirty="0"/>
              <a:t> + 2 * radius) input elements from global memory to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Compute </a:t>
            </a:r>
            <a:r>
              <a:rPr lang="en-GB" sz="2400" dirty="0" err="1"/>
              <a:t>blockDim.x</a:t>
            </a:r>
            <a:r>
              <a:rPr lang="en-GB" sz="2400" dirty="0"/>
              <a:t> output elements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Write </a:t>
            </a:r>
            <a:r>
              <a:rPr lang="en-GB" sz="2400" dirty="0" err="1"/>
              <a:t>blockDim.x</a:t>
            </a:r>
            <a:r>
              <a:rPr lang="en-GB" sz="2400" dirty="0"/>
              <a:t> output elements to global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Each block needs a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halo </a:t>
            </a:r>
            <a:r>
              <a:rPr lang="en-GB" sz="2400" dirty="0"/>
              <a:t>of radius elements at each boundary</a:t>
            </a:r>
          </a:p>
        </p:txBody>
      </p:sp>
      <p:grpSp>
        <p:nvGrpSpPr>
          <p:cNvPr id="13316" name="Output"/>
          <p:cNvGrpSpPr>
            <a:grpSpLocks/>
          </p:cNvGrpSpPr>
          <p:nvPr/>
        </p:nvGrpSpPr>
        <p:grpSpPr bwMode="auto">
          <a:xfrm>
            <a:off x="2171700" y="5678488"/>
            <a:ext cx="4865688" cy="274637"/>
            <a:chOff x="2606080" y="4211221"/>
            <a:chExt cx="5838474" cy="315040"/>
          </a:xfrm>
        </p:grpSpPr>
        <p:sp>
          <p:nvSpPr>
            <p:cNvPr id="99" name="Cube 98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Cube 124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" name="Cube 12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317" name="Input"/>
          <p:cNvGrpSpPr>
            <a:grpSpLocks/>
          </p:cNvGrpSpPr>
          <p:nvPr/>
        </p:nvGrpSpPr>
        <p:grpSpPr bwMode="auto">
          <a:xfrm>
            <a:off x="2171700" y="4729163"/>
            <a:ext cx="4865688" cy="274637"/>
            <a:chOff x="2606080" y="4211221"/>
            <a:chExt cx="5838474" cy="315040"/>
          </a:xfrm>
        </p:grpSpPr>
        <p:sp>
          <p:nvSpPr>
            <p:cNvPr id="143" name="Cube 14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9" name="Cube 158"/>
          <p:cNvSpPr/>
          <p:nvPr/>
        </p:nvSpPr>
        <p:spPr>
          <a:xfrm>
            <a:off x="7062788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Cube 159"/>
          <p:cNvSpPr/>
          <p:nvPr/>
        </p:nvSpPr>
        <p:spPr>
          <a:xfrm>
            <a:off x="73691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Cube 160"/>
          <p:cNvSpPr/>
          <p:nvPr/>
        </p:nvSpPr>
        <p:spPr>
          <a:xfrm>
            <a:off x="7675563" y="47291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Cube 161"/>
          <p:cNvSpPr/>
          <p:nvPr/>
        </p:nvSpPr>
        <p:spPr>
          <a:xfrm>
            <a:off x="1260475" y="47291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Cube 162"/>
          <p:cNvSpPr/>
          <p:nvPr/>
        </p:nvSpPr>
        <p:spPr>
          <a:xfrm>
            <a:off x="15652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Cube 163"/>
          <p:cNvSpPr/>
          <p:nvPr/>
        </p:nvSpPr>
        <p:spPr>
          <a:xfrm>
            <a:off x="1871663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Down Arrow 164"/>
          <p:cNvSpPr/>
          <p:nvPr/>
        </p:nvSpPr>
        <p:spPr>
          <a:xfrm>
            <a:off x="4384675" y="5278438"/>
            <a:ext cx="449263" cy="250825"/>
          </a:xfrm>
          <a:prstGeom prst="downArrow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66" name="Left Brace 165"/>
          <p:cNvSpPr/>
          <p:nvPr/>
        </p:nvSpPr>
        <p:spPr>
          <a:xfrm rot="16200000">
            <a:off x="4454525" y="3795713"/>
            <a:ext cx="300037" cy="4865688"/>
          </a:xfrm>
          <a:prstGeom prst="leftBrace">
            <a:avLst>
              <a:gd name="adj1" fmla="val 553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7" name="Left Brace 166"/>
          <p:cNvSpPr/>
          <p:nvPr/>
        </p:nvSpPr>
        <p:spPr>
          <a:xfrm rot="16200000">
            <a:off x="1628775" y="4810125"/>
            <a:ext cx="150813" cy="887413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8" name="Left Brace 167"/>
          <p:cNvSpPr/>
          <p:nvPr/>
        </p:nvSpPr>
        <p:spPr>
          <a:xfrm rot="16200000">
            <a:off x="7427912" y="4810126"/>
            <a:ext cx="150813" cy="887412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328" name="TextBox 168"/>
          <p:cNvSpPr txBox="1">
            <a:spLocks noChangeArrowheads="1"/>
          </p:cNvSpPr>
          <p:nvPr/>
        </p:nvSpPr>
        <p:spPr bwMode="auto">
          <a:xfrm>
            <a:off x="3248025" y="6378575"/>
            <a:ext cx="2705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 b="0">
                <a:solidFill>
                  <a:prstClr val="black"/>
                </a:solidFill>
              </a:rPr>
              <a:t>blockDim.x output elements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1109663" y="530383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/>
              </a:rPr>
              <a:t>halo on left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6848475" y="5297488"/>
            <a:ext cx="1312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 b="0">
                <a:solidFill>
                  <a:prstClr val="black"/>
                </a:solidFill>
              </a:rPr>
              <a:t>halo on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813584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7" grpId="0" animBg="1"/>
      <p:bldP spid="168" grpId="0" animBg="1"/>
      <p:bldP spid="170" grpId="0"/>
      <p:bldP spid="17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nt Placeholder 2"/>
          <p:cNvSpPr txBox="1">
            <a:spLocks/>
          </p:cNvSpPr>
          <p:nvPr/>
        </p:nvSpPr>
        <p:spPr bwMode="auto">
          <a:xfrm>
            <a:off x="76199" y="1066800"/>
            <a:ext cx="7313614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*in,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__shared__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i="1" kern="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- RADIUS] = in[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-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BLOCK_SIZE] =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in[</a:t>
            </a:r>
            <a:r>
              <a:rPr lang="en-GB" sz="1500" b="1" kern="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  <a:defRPr/>
            </a:pPr>
            <a:r>
              <a:rPr lang="en-GB" sz="1600" b="1" kern="0" dirty="0">
                <a:solidFill>
                  <a:srgbClr val="9BBB59"/>
                </a:solidFill>
                <a:latin typeface="Courier New" pitchFamily="49" charset="0"/>
                <a:cs typeface="Courier New" pitchFamily="49" charset="0"/>
              </a:rPr>
              <a:t>  __</a:t>
            </a:r>
            <a:r>
              <a:rPr lang="en-GB" sz="1600" b="1" kern="0" dirty="0" err="1">
                <a:solidFill>
                  <a:srgbClr val="9BBB59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600" b="1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GB" sz="1500" b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500" b="1" i="1" dirty="0">
                <a:solidFill>
                  <a:srgbClr val="EEECE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i="1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// Apply the stencil</a:t>
            </a:r>
          </a:p>
          <a:p>
            <a:pPr marL="0" indent="0">
              <a:buNone/>
              <a:defRPr/>
            </a:pPr>
            <a:r>
              <a:rPr lang="en-GB" sz="15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dirty="0" err="1">
                <a:solidFill>
                  <a:srgbClr val="9BBB5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dirty="0">
                <a:solidFill>
                  <a:srgbClr val="9BBB5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None/>
              <a:defRPr/>
            </a:pPr>
            <a:r>
              <a:rPr lang="en-GB" sz="15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500" b="1" dirty="0" err="1">
                <a:solidFill>
                  <a:srgbClr val="9BBB5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dirty="0">
                <a:solidFill>
                  <a:srgbClr val="9BBB5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None/>
              <a:defRPr/>
            </a:pP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result += temp[</a:t>
            </a:r>
            <a:r>
              <a:rPr lang="en-GB" sz="15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None/>
              <a:defRPr/>
            </a:pPr>
            <a:endParaRPr lang="en-GB" sz="15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5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// Store the result</a:t>
            </a:r>
          </a:p>
          <a:p>
            <a:pPr marL="0" indent="0">
              <a:buNone/>
              <a:defRPr/>
            </a:pP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out[</a:t>
            </a:r>
            <a:r>
              <a:rPr lang="en-GB" sz="15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None/>
              <a:defRPr/>
            </a:pPr>
            <a:r>
              <a:rPr lang="en-GB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500" b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8" name="Group 327"/>
          <p:cNvGrpSpPr/>
          <p:nvPr/>
        </p:nvGrpSpPr>
        <p:grpSpPr>
          <a:xfrm>
            <a:off x="6236599" y="1447800"/>
            <a:ext cx="2801728" cy="137160"/>
            <a:chOff x="7168058" y="1735951"/>
            <a:chExt cx="3789141" cy="180020"/>
          </a:xfrm>
          <a:solidFill>
            <a:srgbClr val="000000">
              <a:lumMod val="85000"/>
              <a:lumOff val="15000"/>
            </a:srgbClr>
          </a:solidFill>
        </p:grpSpPr>
        <p:sp>
          <p:nvSpPr>
            <p:cNvPr id="329" name="Cube 328"/>
            <p:cNvSpPr/>
            <p:nvPr/>
          </p:nvSpPr>
          <p:spPr>
            <a:xfrm>
              <a:off x="716805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734070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751335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768599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85864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803129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820394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837658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854923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872188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889452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906717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923982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941246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958511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975776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993041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1010305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1027570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104483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1062099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107936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51" name="Group 350"/>
          <p:cNvGrpSpPr>
            <a:grpSpLocks/>
          </p:cNvGrpSpPr>
          <p:nvPr/>
        </p:nvGrpSpPr>
        <p:grpSpPr bwMode="auto">
          <a:xfrm>
            <a:off x="6236526" y="2863830"/>
            <a:ext cx="2801937" cy="136525"/>
            <a:chOff x="7168058" y="1735951"/>
            <a:chExt cx="3789141" cy="180020"/>
          </a:xfrm>
        </p:grpSpPr>
        <p:sp>
          <p:nvSpPr>
            <p:cNvPr id="352" name="Cube 351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8" name="Cube 357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9" name="Cube 358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0" name="Cube 359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1" name="Cube 360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2" name="Cube 361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3" name="Cube 362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4" name="Cube 363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5" name="Cube 364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6" name="Cube 365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7" name="Cube 366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8" name="Cube 367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9" name="Cube 368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0" name="Cube 369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1" name="Cube 370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2" name="Cube 371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3" name="Cube 372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74" name="Group 373"/>
          <p:cNvGrpSpPr>
            <a:grpSpLocks/>
          </p:cNvGrpSpPr>
          <p:nvPr/>
        </p:nvGrpSpPr>
        <p:grpSpPr bwMode="auto">
          <a:xfrm>
            <a:off x="6236526" y="3381355"/>
            <a:ext cx="2801937" cy="136525"/>
            <a:chOff x="7168058" y="1735951"/>
            <a:chExt cx="3789141" cy="180020"/>
          </a:xfrm>
        </p:grpSpPr>
        <p:sp>
          <p:nvSpPr>
            <p:cNvPr id="375" name="Cube 374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97" name="Group 396"/>
          <p:cNvGrpSpPr>
            <a:grpSpLocks/>
          </p:cNvGrpSpPr>
          <p:nvPr/>
        </p:nvGrpSpPr>
        <p:grpSpPr bwMode="auto">
          <a:xfrm>
            <a:off x="6236526" y="3686155"/>
            <a:ext cx="2801937" cy="136525"/>
            <a:chOff x="7168058" y="1735951"/>
            <a:chExt cx="3789141" cy="180020"/>
          </a:xfrm>
        </p:grpSpPr>
        <p:sp>
          <p:nvSpPr>
            <p:cNvPr id="398" name="Cube 397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8" name="Cube 407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9" name="Cube 408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0" name="Cube 409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1" name="Cube 410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2" name="Cube 411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3" name="Cube 412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4" name="Cube 413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5" name="Cube 414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6" name="Cube 415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7" name="Cube 416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8" name="Cube 417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9" name="Cube 418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  <p:sp>
        <p:nvSpPr>
          <p:cNvPr id="14344" name="Title 3"/>
          <p:cNvSpPr txBox="1">
            <a:spLocks/>
          </p:cNvSpPr>
          <p:nvPr/>
        </p:nvSpPr>
        <p:spPr bwMode="auto">
          <a:xfrm>
            <a:off x="457200" y="138769"/>
            <a:ext cx="8229600" cy="77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 b="0" dirty="0">
                <a:solidFill>
                  <a:prstClr val="black"/>
                </a:solidFill>
                <a:latin typeface="Calibri" pitchFamily="34" charset="0"/>
              </a:rPr>
              <a:t>Stencil Kernel</a:t>
            </a:r>
            <a:endParaRPr lang="en-US" sz="4400" b="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22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NVIDIA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592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Summary: CUDA programming is tricky but fun.</a:t>
            </a:r>
          </a:p>
        </p:txBody>
      </p:sp>
    </p:spTree>
    <p:extLst>
      <p:ext uri="{BB962C8B-B14F-4D97-AF65-F5344CB8AC3E}">
        <p14:creationId xmlns:p14="http://schemas.microsoft.com/office/powerpoint/2010/main" val="26639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CPU/GPU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5625"/>
            <a:ext cx="4933087" cy="4351338"/>
          </a:xfrm>
        </p:spPr>
        <p:txBody>
          <a:bodyPr>
            <a:noAutofit/>
          </a:bodyPr>
          <a:lstStyle/>
          <a:p>
            <a:r>
              <a:rPr lang="en-US" sz="2400" dirty="0"/>
              <a:t>Software Managed Access:</a:t>
            </a:r>
          </a:p>
          <a:p>
            <a:pPr lvl="1"/>
            <a:r>
              <a:rPr lang="en-US" sz="2000" dirty="0" err="1"/>
              <a:t>cuda_malloc</a:t>
            </a:r>
            <a:r>
              <a:rPr lang="en-US" sz="2000" dirty="0"/>
              <a:t> – allocate device memory</a:t>
            </a:r>
          </a:p>
          <a:p>
            <a:pPr lvl="1"/>
            <a:r>
              <a:rPr lang="en-US" sz="2000" dirty="0" err="1"/>
              <a:t>cuda_memcpy</a:t>
            </a:r>
            <a:r>
              <a:rPr lang="en-US" sz="2000" dirty="0"/>
              <a:t> – transfer data back and forth</a:t>
            </a:r>
          </a:p>
          <a:p>
            <a:r>
              <a:rPr lang="en-US" sz="2400" dirty="0"/>
              <a:t>Unified Memory:</a:t>
            </a:r>
          </a:p>
          <a:p>
            <a:pPr lvl="1"/>
            <a:r>
              <a:rPr lang="en-US" sz="2000" dirty="0" err="1"/>
              <a:t>cudaMallocManaged</a:t>
            </a:r>
            <a:r>
              <a:rPr lang="en-US" sz="2000" dirty="0"/>
              <a:t>  -- allocate transparently managed memory</a:t>
            </a:r>
          </a:p>
          <a:p>
            <a:pPr lvl="1"/>
            <a:r>
              <a:rPr lang="en-US" sz="2000" dirty="0"/>
              <a:t>Page-faults cause data transfer</a:t>
            </a:r>
          </a:p>
          <a:p>
            <a:pPr lvl="1"/>
            <a:r>
              <a:rPr lang="en-US" sz="2000" dirty="0"/>
              <a:t>Pre-Pascal: GPU could not page fault, so kernel invocation copies all memory</a:t>
            </a:r>
          </a:p>
          <a:p>
            <a:pPr lvl="1"/>
            <a:r>
              <a:rPr lang="en-US" sz="2000" dirty="0"/>
              <a:t>Post-Pascal:  GPU transfers CPU-GPU memory as it accesses it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61686" y="2133600"/>
            <a:ext cx="3733800" cy="2993399"/>
            <a:chOff x="4648200" y="1298576"/>
            <a:chExt cx="3306898" cy="2651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298576"/>
              <a:ext cx="3306898" cy="25114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729037"/>
              <a:ext cx="2967037" cy="220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81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485" y="1377484"/>
            <a:ext cx="2908300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pc="-8" dirty="0"/>
              <a:t>SINGLE</a:t>
            </a:r>
            <a:r>
              <a:rPr spc="-54" dirty="0"/>
              <a:t> </a:t>
            </a:r>
            <a:r>
              <a:rPr dirty="0"/>
              <a:t>POINTER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290" y="2617470"/>
            <a:ext cx="3878792" cy="29650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04" rIns="0" bIns="0" rtlCol="0">
            <a:spAutoFit/>
          </a:bodyPr>
          <a:lstStyle/>
          <a:p>
            <a:pPr marL="179909" eaLnBrk="1" fontAlgn="auto" hangingPunct="1">
              <a:spcBef>
                <a:spcPts val="29"/>
              </a:spcBef>
              <a:spcAft>
                <a:spcPts val="0"/>
              </a:spcAft>
            </a:pPr>
            <a:r>
              <a:rPr sz="1500" b="0" spc="129" dirty="0">
                <a:solidFill>
                  <a:srgbClr val="0000FF"/>
                </a:solidFill>
                <a:latin typeface="Arial"/>
                <a:cs typeface="Arial"/>
              </a:rPr>
              <a:t>void</a:t>
            </a:r>
            <a:r>
              <a:rPr sz="1500" b="0" spc="40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0" spc="167" dirty="0">
                <a:solidFill>
                  <a:prstClr val="black"/>
                </a:solidFill>
                <a:latin typeface="Arial"/>
                <a:cs typeface="Arial"/>
              </a:rPr>
              <a:t>*data;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79909" eaLnBrk="1" fontAlgn="auto" hangingPunct="1">
              <a:spcBef>
                <a:spcPts val="320"/>
              </a:spcBef>
              <a:spcAft>
                <a:spcPts val="0"/>
              </a:spcAft>
            </a:pPr>
            <a:r>
              <a:rPr sz="1500" b="0" spc="92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sz="1500" b="0" spc="-54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500" b="0" spc="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37" dirty="0">
                <a:solidFill>
                  <a:srgbClr val="795E25"/>
                </a:solidFill>
                <a:latin typeface="Arial"/>
                <a:cs typeface="Arial"/>
              </a:rPr>
              <a:t>malloc</a:t>
            </a:r>
            <a:r>
              <a:rPr sz="1500" b="0" spc="137" dirty="0">
                <a:solidFill>
                  <a:prstClr val="black"/>
                </a:solidFill>
                <a:latin typeface="Arial"/>
                <a:cs typeface="Arial"/>
              </a:rPr>
              <a:t>(N);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79909" marR="1707023" eaLnBrk="1" fontAlgn="auto" hangingPunct="1">
              <a:lnSpc>
                <a:spcPct val="2356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cpu_func1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cpu_func2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</a:t>
            </a:r>
            <a:r>
              <a:rPr sz="1500" b="0" spc="3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8"/>
              </a:spcBef>
              <a:spcAft>
                <a:spcPts val="0"/>
              </a:spcAft>
            </a:pPr>
            <a:endParaRPr sz="1833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9909" marR="1707023" eaLnBrk="1" fontAlgn="auto" hangingPunct="1">
              <a:lnSpc>
                <a:spcPct val="235700"/>
              </a:lnSpc>
              <a:spcBef>
                <a:spcPts val="4"/>
              </a:spcBef>
              <a:spcAft>
                <a:spcPts val="0"/>
              </a:spcAft>
            </a:pP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cpu_func3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191" dirty="0">
                <a:solidFill>
                  <a:srgbClr val="795E25"/>
                </a:solidFill>
                <a:latin typeface="Arial"/>
                <a:cs typeface="Arial"/>
              </a:rPr>
              <a:t>free</a:t>
            </a:r>
            <a:r>
              <a:rPr sz="1500" b="0" spc="191" dirty="0">
                <a:solidFill>
                  <a:prstClr val="black"/>
                </a:solidFill>
                <a:latin typeface="Arial"/>
                <a:cs typeface="Arial"/>
              </a:rPr>
              <a:t>(data);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7559" y="2617470"/>
            <a:ext cx="3878792" cy="1350433"/>
          </a:xfrm>
          <a:custGeom>
            <a:avLst/>
            <a:gdLst/>
            <a:ahLst/>
            <a:cxnLst/>
            <a:rect l="l" t="t" r="r" b="b"/>
            <a:pathLst>
              <a:path w="4654550" h="1620520">
                <a:moveTo>
                  <a:pt x="0" y="1620012"/>
                </a:moveTo>
                <a:lnTo>
                  <a:pt x="4654296" y="1620012"/>
                </a:lnTo>
                <a:lnTo>
                  <a:pt x="4654296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7559" y="4579620"/>
            <a:ext cx="3878792" cy="1055688"/>
          </a:xfrm>
          <a:custGeom>
            <a:avLst/>
            <a:gdLst/>
            <a:ahLst/>
            <a:cxnLst/>
            <a:rect l="l" t="t" r="r" b="b"/>
            <a:pathLst>
              <a:path w="4654550" h="1266825">
                <a:moveTo>
                  <a:pt x="0" y="1266443"/>
                </a:moveTo>
                <a:lnTo>
                  <a:pt x="4654296" y="1266443"/>
                </a:lnTo>
                <a:lnTo>
                  <a:pt x="4654296" y="0"/>
                </a:lnTo>
                <a:lnTo>
                  <a:pt x="0" y="0"/>
                </a:lnTo>
                <a:lnTo>
                  <a:pt x="0" y="12664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8959" y="2570056"/>
            <a:ext cx="1786996" cy="551966"/>
          </a:xfrm>
          <a:prstGeom prst="rect">
            <a:avLst/>
          </a:prstGeom>
        </p:spPr>
        <p:txBody>
          <a:bodyPr vert="horz" wrap="square" lIns="0" tIns="51328" rIns="0" bIns="0" rtlCol="0">
            <a:spAutoFit/>
          </a:bodyPr>
          <a:lstStyle/>
          <a:p>
            <a:pPr eaLnBrk="1" fontAlgn="auto" hangingPunct="1">
              <a:spcBef>
                <a:spcPts val="403"/>
              </a:spcBef>
              <a:spcAft>
                <a:spcPts val="0"/>
              </a:spcAft>
            </a:pPr>
            <a:r>
              <a:rPr sz="1500" b="0" spc="129" dirty="0">
                <a:solidFill>
                  <a:srgbClr val="0000FF"/>
                </a:solidFill>
                <a:latin typeface="Arial"/>
                <a:cs typeface="Arial"/>
              </a:rPr>
              <a:t>void</a:t>
            </a:r>
            <a:r>
              <a:rPr sz="1500" b="0" spc="39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0" spc="167" dirty="0">
                <a:solidFill>
                  <a:prstClr val="black"/>
                </a:solidFill>
                <a:latin typeface="Arial"/>
                <a:cs typeface="Arial"/>
              </a:rPr>
              <a:t>*data;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317"/>
              </a:spcBef>
              <a:spcAft>
                <a:spcPts val="0"/>
              </a:spcAft>
            </a:pPr>
            <a:r>
              <a:rPr sz="1500" b="0" spc="92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sz="1500" b="0" spc="-54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500" b="0" spc="14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37" dirty="0">
                <a:solidFill>
                  <a:srgbClr val="795E25"/>
                </a:solidFill>
                <a:latin typeface="Arial"/>
                <a:cs typeface="Arial"/>
              </a:rPr>
              <a:t>malloc</a:t>
            </a:r>
            <a:r>
              <a:rPr sz="1500" b="0" spc="137" dirty="0">
                <a:solidFill>
                  <a:prstClr val="black"/>
                </a:solidFill>
                <a:latin typeface="Arial"/>
                <a:cs typeface="Arial"/>
              </a:rPr>
              <a:t>(N);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8959" y="3418628"/>
            <a:ext cx="1994958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cpu_func1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</a:t>
            </a:r>
            <a:r>
              <a:rPr sz="1500" b="0" spc="3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8958" y="4016712"/>
            <a:ext cx="292417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95" dirty="0">
                <a:solidFill>
                  <a:prstClr val="black"/>
                </a:solidFill>
                <a:latin typeface="Arial"/>
                <a:cs typeface="Arial"/>
              </a:rPr>
              <a:t>gpu_func2&lt;&lt;&lt;...&gt;&gt;&gt;(data,</a:t>
            </a:r>
            <a:r>
              <a:rPr sz="1500" b="0" spc="3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321"/>
              </a:spcBef>
              <a:spcAft>
                <a:spcPts val="0"/>
              </a:spcAft>
            </a:pPr>
            <a:r>
              <a:rPr sz="1500" b="0" spc="92" dirty="0">
                <a:solidFill>
                  <a:srgbClr val="795E25"/>
                </a:solidFill>
                <a:latin typeface="Arial"/>
                <a:cs typeface="Arial"/>
              </a:rPr>
              <a:t>cudaDeviceSynchronize</a:t>
            </a:r>
            <a:r>
              <a:rPr sz="1500" b="0" spc="92" dirty="0">
                <a:solidFill>
                  <a:prstClr val="black"/>
                </a:solidFill>
                <a:latin typeface="Arial"/>
                <a:cs typeface="Arial"/>
              </a:rPr>
              <a:t>();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8959" y="4765124"/>
            <a:ext cx="1994958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cpu_func3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</a:t>
            </a:r>
            <a:r>
              <a:rPr sz="1500" b="0" spc="3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8959" y="5305128"/>
            <a:ext cx="1159404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1500" b="0" spc="150" dirty="0">
                <a:solidFill>
                  <a:srgbClr val="795E25"/>
                </a:solidFill>
                <a:latin typeface="Arial"/>
                <a:cs typeface="Arial"/>
              </a:rPr>
              <a:t>fre</a:t>
            </a:r>
            <a:r>
              <a:rPr sz="1500" b="0" spc="233" dirty="0">
                <a:solidFill>
                  <a:srgbClr val="795E25"/>
                </a:solidFill>
                <a:latin typeface="Arial"/>
                <a:cs typeface="Arial"/>
              </a:rPr>
              <a:t>e</a:t>
            </a:r>
            <a:r>
              <a:rPr sz="1500" b="0" spc="321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500" b="0" spc="-17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00" b="0" spc="-12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0" spc="4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b="0" spc="-1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0" spc="32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500" b="0" spc="403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0665" y="2306955"/>
            <a:ext cx="827088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1500" b="0" dirty="0">
                <a:solidFill>
                  <a:prstClr val="black"/>
                </a:solidFill>
                <a:latin typeface="Trebuchet MS"/>
                <a:cs typeface="Trebuchet MS"/>
              </a:rPr>
              <a:t>CPU</a:t>
            </a:r>
            <a:r>
              <a:rPr sz="1500" b="0" spc="-8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code</a:t>
            </a:r>
            <a:endParaRPr sz="1500" b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2287" y="1830451"/>
            <a:ext cx="3911600" cy="72883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CPU </a:t>
            </a:r>
            <a:r>
              <a:rPr sz="2000" b="0" dirty="0">
                <a:solidFill>
                  <a:srgbClr val="76B800"/>
                </a:solidFill>
                <a:latin typeface="Trebuchet MS"/>
                <a:cs typeface="Trebuchet MS"/>
              </a:rPr>
              <a:t>vs</a:t>
            </a: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 GPU</a:t>
            </a:r>
            <a:endParaRPr sz="2000" b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386890" eaLnBrk="1" fontAlgn="auto" hangingPunct="1">
              <a:spcBef>
                <a:spcPts val="1350"/>
              </a:spcBef>
              <a:spcAft>
                <a:spcPts val="0"/>
              </a:spcAft>
            </a:pP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GPU code </a:t>
            </a:r>
            <a:r>
              <a:rPr sz="1500" b="0" dirty="0">
                <a:solidFill>
                  <a:prstClr val="black"/>
                </a:solidFill>
                <a:latin typeface="Trebuchet MS"/>
                <a:cs typeface="Trebuchet MS"/>
              </a:rPr>
              <a:t>w/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Unified</a:t>
            </a:r>
            <a:r>
              <a:rPr sz="1500" b="0" spc="-1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Memory</a:t>
            </a:r>
            <a:endParaRPr sz="1500" b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7559" y="3967480"/>
            <a:ext cx="3878792" cy="612246"/>
          </a:xfrm>
          <a:custGeom>
            <a:avLst/>
            <a:gdLst/>
            <a:ahLst/>
            <a:cxnLst/>
            <a:rect l="l" t="t" r="r" b="b"/>
            <a:pathLst>
              <a:path w="4654550" h="734695">
                <a:moveTo>
                  <a:pt x="0" y="734568"/>
                </a:moveTo>
                <a:lnTo>
                  <a:pt x="4654296" y="734568"/>
                </a:lnTo>
                <a:lnTo>
                  <a:pt x="4654296" y="0"/>
                </a:lnTo>
                <a:lnTo>
                  <a:pt x="0" y="0"/>
                </a:lnTo>
                <a:lnTo>
                  <a:pt x="0" y="734568"/>
                </a:lnTo>
                <a:close/>
              </a:path>
            </a:pathLst>
          </a:custGeom>
          <a:solidFill>
            <a:srgbClr val="76B800">
              <a:alpha val="19999"/>
            </a:srgbClr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2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485" y="1377484"/>
            <a:ext cx="2908300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pc="-8" dirty="0"/>
              <a:t>SINGLE</a:t>
            </a:r>
            <a:r>
              <a:rPr spc="-54" dirty="0"/>
              <a:t> </a:t>
            </a:r>
            <a:r>
              <a:rPr dirty="0"/>
              <a:t>POINTER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29" y="3208591"/>
            <a:ext cx="240241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lnSpc>
                <a:spcPts val="1417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75" dirty="0">
                <a:solidFill>
                  <a:srgbClr val="795E25"/>
                </a:solidFill>
                <a:latin typeface="Arial"/>
                <a:cs typeface="Arial"/>
              </a:rPr>
              <a:t>cudaMalloc</a:t>
            </a:r>
            <a:r>
              <a:rPr sz="1500" b="0" spc="75" dirty="0">
                <a:solidFill>
                  <a:prstClr val="black"/>
                </a:solidFill>
                <a:latin typeface="Arial"/>
                <a:cs typeface="Arial"/>
              </a:rPr>
              <a:t>(&amp;d_data,</a:t>
            </a:r>
            <a:r>
              <a:rPr sz="1500" b="0" spc="40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0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630" y="3747472"/>
            <a:ext cx="3343274" cy="996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17" dirty="0">
                <a:solidFill>
                  <a:srgbClr val="795E25"/>
                </a:solidFill>
                <a:latin typeface="Arial"/>
                <a:cs typeface="Arial"/>
              </a:rPr>
              <a:t>cudaMemcpy</a:t>
            </a:r>
            <a:r>
              <a:rPr sz="1500" b="0" spc="17" dirty="0">
                <a:solidFill>
                  <a:prstClr val="black"/>
                </a:solidFill>
                <a:latin typeface="Arial"/>
                <a:cs typeface="Arial"/>
              </a:rPr>
              <a:t>(d_data,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data,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sz="1500" b="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382" dirty="0">
                <a:solidFill>
                  <a:prstClr val="black"/>
                </a:solidFill>
                <a:latin typeface="Arial"/>
                <a:cs typeface="Arial"/>
              </a:rPr>
              <a:t>...)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87" dirty="0">
                <a:solidFill>
                  <a:prstClr val="black"/>
                </a:solidFill>
                <a:latin typeface="Arial"/>
                <a:cs typeface="Arial"/>
              </a:rPr>
              <a:t>gpu_func2&lt;&lt;&lt;...&gt;&gt;&gt;(d_data,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21" dirty="0">
                <a:solidFill>
                  <a:srgbClr val="795E25"/>
                </a:solidFill>
                <a:latin typeface="Arial"/>
                <a:cs typeface="Arial"/>
              </a:rPr>
              <a:t>cudaMemcpy</a:t>
            </a:r>
            <a:r>
              <a:rPr sz="1500" b="0" spc="21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d_data,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N, </a:t>
            </a:r>
            <a:r>
              <a:rPr sz="1500" b="0" spc="382" dirty="0">
                <a:solidFill>
                  <a:prstClr val="black"/>
                </a:solidFill>
                <a:latin typeface="Arial"/>
                <a:cs typeface="Arial"/>
              </a:rPr>
              <a:t>...)  </a:t>
            </a:r>
            <a:r>
              <a:rPr sz="1500" b="0" spc="95" dirty="0">
                <a:solidFill>
                  <a:srgbClr val="795E25"/>
                </a:solidFill>
                <a:latin typeface="Arial"/>
                <a:cs typeface="Arial"/>
              </a:rPr>
              <a:t>cudaFree</a:t>
            </a:r>
            <a:r>
              <a:rPr sz="1500" b="0" spc="95" dirty="0">
                <a:solidFill>
                  <a:prstClr val="black"/>
                </a:solidFill>
                <a:latin typeface="Arial"/>
                <a:cs typeface="Arial"/>
              </a:rPr>
              <a:t>(d_data);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7559" y="2617470"/>
            <a:ext cx="3878792" cy="3049061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04" rIns="0" bIns="0" rtlCol="0">
            <a:spAutoFit/>
          </a:bodyPr>
          <a:lstStyle/>
          <a:p>
            <a:pPr marL="180968" eaLnBrk="1" fontAlgn="auto" hangingPunct="1">
              <a:spcBef>
                <a:spcPts val="29"/>
              </a:spcBef>
              <a:spcAft>
                <a:spcPts val="0"/>
              </a:spcAft>
            </a:pPr>
            <a:r>
              <a:rPr sz="1500" b="0" spc="129" dirty="0">
                <a:solidFill>
                  <a:srgbClr val="0000FF"/>
                </a:solidFill>
                <a:latin typeface="Arial"/>
                <a:cs typeface="Arial"/>
              </a:rPr>
              <a:t>void</a:t>
            </a:r>
            <a:r>
              <a:rPr sz="1500" b="0" spc="40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0" spc="167" dirty="0">
                <a:solidFill>
                  <a:prstClr val="black"/>
                </a:solidFill>
                <a:latin typeface="Arial"/>
                <a:cs typeface="Arial"/>
              </a:rPr>
              <a:t>*data;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80968" eaLnBrk="1" fontAlgn="auto" hangingPunct="1">
              <a:spcBef>
                <a:spcPts val="320"/>
              </a:spcBef>
              <a:spcAft>
                <a:spcPts val="0"/>
              </a:spcAft>
            </a:pPr>
            <a:r>
              <a:rPr sz="1500" b="0" spc="92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sz="1500" b="0" spc="-54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500" b="0" spc="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37" dirty="0">
                <a:solidFill>
                  <a:srgbClr val="795E25"/>
                </a:solidFill>
                <a:latin typeface="Arial"/>
                <a:cs typeface="Arial"/>
              </a:rPr>
              <a:t>malloc</a:t>
            </a:r>
            <a:r>
              <a:rPr sz="1500" b="0" spc="137" dirty="0">
                <a:solidFill>
                  <a:prstClr val="black"/>
                </a:solidFill>
                <a:latin typeface="Arial"/>
                <a:cs typeface="Arial"/>
              </a:rPr>
              <a:t>(N);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46"/>
              </a:spcBef>
              <a:spcAft>
                <a:spcPts val="0"/>
              </a:spcAft>
            </a:pPr>
            <a:endParaRPr sz="2083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6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cpu_func1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</a:t>
            </a:r>
            <a:r>
              <a:rPr sz="1500" b="0" spc="3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8"/>
              </a:spcBef>
              <a:spcAft>
                <a:spcPts val="0"/>
              </a:spcAft>
            </a:pPr>
            <a:endParaRPr sz="1833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68" marR="766732" eaLnBrk="1" fontAlgn="auto" hangingPunct="1">
              <a:lnSpc>
                <a:spcPct val="1179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95" dirty="0">
                <a:solidFill>
                  <a:prstClr val="black"/>
                </a:solidFill>
                <a:latin typeface="Arial"/>
                <a:cs typeface="Arial"/>
              </a:rPr>
              <a:t>gpu_func2&lt;&lt;&lt;...&gt;&gt;&gt;(data,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92" dirty="0">
                <a:solidFill>
                  <a:srgbClr val="795E25"/>
                </a:solidFill>
                <a:latin typeface="Arial"/>
                <a:cs typeface="Arial"/>
              </a:rPr>
              <a:t>cudaDeviceSynchronize</a:t>
            </a:r>
            <a:r>
              <a:rPr sz="1500" b="0" spc="92" dirty="0">
                <a:solidFill>
                  <a:prstClr val="black"/>
                </a:solidFill>
                <a:latin typeface="Arial"/>
                <a:cs typeface="Arial"/>
              </a:rPr>
              <a:t>();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80968" marR="1707023" eaLnBrk="1" fontAlgn="auto" hangingPunct="1">
              <a:lnSpc>
                <a:spcPts val="4250"/>
              </a:lnSpc>
              <a:spcBef>
                <a:spcPts val="542"/>
              </a:spcBef>
              <a:spcAft>
                <a:spcPts val="0"/>
              </a:spcAft>
            </a:pP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cpu_func3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191" dirty="0">
                <a:solidFill>
                  <a:srgbClr val="795E25"/>
                </a:solidFill>
                <a:latin typeface="Arial"/>
                <a:cs typeface="Arial"/>
              </a:rPr>
              <a:t>free</a:t>
            </a:r>
            <a:r>
              <a:rPr sz="1500" b="0" spc="191" dirty="0">
                <a:solidFill>
                  <a:prstClr val="black"/>
                </a:solidFill>
                <a:latin typeface="Arial"/>
                <a:cs typeface="Arial"/>
              </a:rPr>
              <a:t>(data);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845" y="1830451"/>
            <a:ext cx="6719358" cy="72883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965246"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Explicit </a:t>
            </a:r>
            <a:r>
              <a:rPr sz="2000" b="0" dirty="0">
                <a:solidFill>
                  <a:srgbClr val="76B800"/>
                </a:solidFill>
                <a:latin typeface="Trebuchet MS"/>
                <a:cs typeface="Trebuchet MS"/>
              </a:rPr>
              <a:t>vs </a:t>
            </a: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Unified</a:t>
            </a:r>
            <a:r>
              <a:rPr sz="2000" b="0" spc="12" dirty="0">
                <a:solidFill>
                  <a:srgbClr val="76B800"/>
                </a:solidFill>
                <a:latin typeface="Trebuchet MS"/>
                <a:cs typeface="Trebuchet MS"/>
              </a:rPr>
              <a:t> </a:t>
            </a: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Memory</a:t>
            </a:r>
            <a:endParaRPr sz="2000" b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583" eaLnBrk="1" fontAlgn="auto" hangingPunct="1">
              <a:spcBef>
                <a:spcPts val="1350"/>
              </a:spcBef>
              <a:spcAft>
                <a:spcPts val="0"/>
              </a:spcAft>
              <a:tabLst>
                <a:tab pos="4194007" algn="l"/>
              </a:tabLst>
            </a:pP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Explicit</a:t>
            </a:r>
            <a:r>
              <a:rPr sz="1500" b="0" spc="-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Memory</a:t>
            </a:r>
            <a:r>
              <a:rPr sz="1500" b="0" spc="1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Management	GPU code </a:t>
            </a:r>
            <a:r>
              <a:rPr sz="1500" b="0" dirty="0">
                <a:solidFill>
                  <a:prstClr val="black"/>
                </a:solidFill>
                <a:latin typeface="Trebuchet MS"/>
                <a:cs typeface="Trebuchet MS"/>
              </a:rPr>
              <a:t>w/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Unified</a:t>
            </a:r>
            <a:r>
              <a:rPr sz="1500" b="0" spc="-1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Memory</a:t>
            </a:r>
            <a:endParaRPr sz="1500" b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5290" y="2617471"/>
          <a:ext cx="3878792" cy="3016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792"/>
              </a:tblGrid>
              <a:tr h="534458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500" spc="1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void </a:t>
                      </a:r>
                      <a:r>
                        <a:rPr sz="1500" spc="200" dirty="0">
                          <a:latin typeface="Arial"/>
                          <a:cs typeface="Arial"/>
                        </a:rPr>
                        <a:t>*data,</a:t>
                      </a:r>
                      <a:r>
                        <a:rPr sz="15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45" dirty="0">
                          <a:latin typeface="Arial"/>
                          <a:cs typeface="Arial"/>
                        </a:rPr>
                        <a:t>*d_data;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500" spc="1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5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65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malloc</a:t>
                      </a:r>
                      <a:r>
                        <a:rPr sz="1500" spc="165" dirty="0">
                          <a:latin typeface="Arial"/>
                          <a:cs typeface="Arial"/>
                        </a:rPr>
                        <a:t>(N);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4" marB="0">
                    <a:solidFill>
                      <a:srgbClr val="F1F1F1"/>
                    </a:solidFill>
                  </a:tcPr>
                </a:tc>
              </a:tr>
              <a:tr h="276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6B800">
                        <a:alpha val="19999"/>
                      </a:srgbClr>
                    </a:solidFill>
                  </a:tcPr>
                </a:tc>
              </a:tr>
              <a:tr h="267758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500" spc="125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cpu_func1</a:t>
                      </a:r>
                      <a:r>
                        <a:rPr sz="1500" spc="125" dirty="0">
                          <a:latin typeface="Arial"/>
                          <a:cs typeface="Arial"/>
                        </a:rPr>
                        <a:t>(data,</a:t>
                      </a:r>
                      <a:r>
                        <a:rPr sz="1500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85" dirty="0">
                          <a:latin typeface="Arial"/>
                          <a:cs typeface="Arial"/>
                        </a:rPr>
                        <a:t>N);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6B800">
                        <a:alpha val="19999"/>
                      </a:srgbClr>
                    </a:solidFill>
                  </a:tcPr>
                </a:tc>
              </a:tr>
              <a:tr h="832908">
                <a:tc>
                  <a:txBody>
                    <a:bodyPr/>
                    <a:lstStyle/>
                    <a:p>
                      <a:pPr marL="215900">
                        <a:lnSpc>
                          <a:spcPts val="1914"/>
                        </a:lnSpc>
                      </a:pPr>
                      <a:r>
                        <a:rPr sz="1500" spc="125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cpu_func3</a:t>
                      </a:r>
                      <a:r>
                        <a:rPr sz="1500" spc="125" dirty="0">
                          <a:latin typeface="Arial"/>
                          <a:cs typeface="Arial"/>
                        </a:rPr>
                        <a:t>(data,</a:t>
                      </a:r>
                      <a:r>
                        <a:rPr sz="1500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85" dirty="0">
                          <a:latin typeface="Arial"/>
                          <a:cs typeface="Arial"/>
                        </a:rPr>
                        <a:t>N);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500" spc="229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sz="1500" spc="229" dirty="0">
                          <a:latin typeface="Arial"/>
                          <a:cs typeface="Arial"/>
                        </a:rPr>
                        <a:t>(data);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4601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kind of general purpose graphics core to build?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485" y="1377484"/>
            <a:ext cx="2908300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pc="-8" dirty="0"/>
              <a:t>SINGLE</a:t>
            </a:r>
            <a:r>
              <a:rPr spc="-54" dirty="0"/>
              <a:t> </a:t>
            </a:r>
            <a:r>
              <a:rPr dirty="0"/>
              <a:t>POINTER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290" y="2617470"/>
            <a:ext cx="3878792" cy="29650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04" rIns="0" bIns="0" rtlCol="0">
            <a:spAutoFit/>
          </a:bodyPr>
          <a:lstStyle/>
          <a:p>
            <a:pPr marL="179909" eaLnBrk="1" fontAlgn="auto" hangingPunct="1">
              <a:spcBef>
                <a:spcPts val="29"/>
              </a:spcBef>
              <a:spcAft>
                <a:spcPts val="0"/>
              </a:spcAft>
            </a:pPr>
            <a:r>
              <a:rPr sz="1500" b="0" spc="129" dirty="0">
                <a:solidFill>
                  <a:srgbClr val="0000FF"/>
                </a:solidFill>
                <a:latin typeface="Arial"/>
                <a:cs typeface="Arial"/>
              </a:rPr>
              <a:t>void </a:t>
            </a:r>
            <a:r>
              <a:rPr sz="1500" b="0" spc="167" dirty="0">
                <a:solidFill>
                  <a:prstClr val="black"/>
                </a:solidFill>
                <a:latin typeface="Arial"/>
                <a:cs typeface="Arial"/>
              </a:rPr>
              <a:t>*data,</a:t>
            </a:r>
            <a:r>
              <a:rPr sz="1500" b="0" spc="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21" dirty="0">
                <a:solidFill>
                  <a:prstClr val="black"/>
                </a:solidFill>
                <a:latin typeface="Arial"/>
                <a:cs typeface="Arial"/>
              </a:rPr>
              <a:t>*d_data;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79909" marR="348707" eaLnBrk="1" fontAlgn="auto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92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sz="1500" b="0" spc="-54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sz="1500" b="0" spc="137" dirty="0">
                <a:solidFill>
                  <a:srgbClr val="795E25"/>
                </a:solidFill>
                <a:latin typeface="Arial"/>
                <a:cs typeface="Arial"/>
              </a:rPr>
              <a:t>malloc</a:t>
            </a:r>
            <a:r>
              <a:rPr sz="1500" b="0" spc="137" dirty="0">
                <a:solidFill>
                  <a:prstClr val="black"/>
                </a:solidFill>
                <a:latin typeface="Arial"/>
                <a:cs typeface="Arial"/>
              </a:rPr>
              <a:t>(N);  </a:t>
            </a:r>
            <a:r>
              <a:rPr sz="1500" b="0" spc="75" dirty="0">
                <a:solidFill>
                  <a:srgbClr val="795E25"/>
                </a:solidFill>
                <a:latin typeface="Arial"/>
                <a:cs typeface="Arial"/>
              </a:rPr>
              <a:t>cudaMalloc</a:t>
            </a:r>
            <a:r>
              <a:rPr sz="1500" b="0" spc="75" dirty="0">
                <a:solidFill>
                  <a:prstClr val="black"/>
                </a:solidFill>
                <a:latin typeface="Arial"/>
                <a:cs typeface="Arial"/>
              </a:rPr>
              <a:t>(&amp;d_data, </a:t>
            </a:r>
            <a:r>
              <a:rPr sz="1500" b="0" spc="150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cpu_func1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17" dirty="0">
                <a:solidFill>
                  <a:srgbClr val="795E25"/>
                </a:solidFill>
                <a:latin typeface="Arial"/>
                <a:cs typeface="Arial"/>
              </a:rPr>
              <a:t>cudaMemcpy</a:t>
            </a:r>
            <a:r>
              <a:rPr sz="1500" b="0" spc="17" dirty="0">
                <a:solidFill>
                  <a:prstClr val="black"/>
                </a:solidFill>
                <a:latin typeface="Arial"/>
                <a:cs typeface="Arial"/>
              </a:rPr>
              <a:t>(d_data,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data,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N, </a:t>
            </a:r>
            <a:r>
              <a:rPr sz="1500" b="0" spc="382" dirty="0">
                <a:solidFill>
                  <a:prstClr val="black"/>
                </a:solidFill>
                <a:latin typeface="Arial"/>
                <a:cs typeface="Arial"/>
              </a:rPr>
              <a:t>...)  </a:t>
            </a:r>
            <a:r>
              <a:rPr sz="1500" b="0" spc="87" dirty="0">
                <a:solidFill>
                  <a:prstClr val="black"/>
                </a:solidFill>
                <a:latin typeface="Arial"/>
                <a:cs typeface="Arial"/>
              </a:rPr>
              <a:t>gpu_func2&lt;&lt;&lt;...&gt;&gt;&gt;(d_data,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  </a:t>
            </a:r>
            <a:r>
              <a:rPr sz="1500" b="0" spc="21" dirty="0">
                <a:solidFill>
                  <a:srgbClr val="795E25"/>
                </a:solidFill>
                <a:latin typeface="Arial"/>
                <a:cs typeface="Arial"/>
              </a:rPr>
              <a:t>cudaMemcpy</a:t>
            </a:r>
            <a:r>
              <a:rPr sz="1500" b="0" spc="21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d_data,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N, </a:t>
            </a:r>
            <a:r>
              <a:rPr sz="1500" b="0" spc="382" dirty="0">
                <a:solidFill>
                  <a:prstClr val="black"/>
                </a:solidFill>
                <a:latin typeface="Arial"/>
                <a:cs typeface="Arial"/>
              </a:rPr>
              <a:t>...)  </a:t>
            </a:r>
            <a:r>
              <a:rPr sz="1500" b="0" spc="95" dirty="0">
                <a:solidFill>
                  <a:srgbClr val="795E25"/>
                </a:solidFill>
                <a:latin typeface="Arial"/>
                <a:cs typeface="Arial"/>
              </a:rPr>
              <a:t>cudaFree</a:t>
            </a:r>
            <a:r>
              <a:rPr sz="1500" b="0" spc="95" dirty="0">
                <a:solidFill>
                  <a:prstClr val="black"/>
                </a:solidFill>
                <a:latin typeface="Arial"/>
                <a:cs typeface="Arial"/>
              </a:rPr>
              <a:t>(d_data);  </a:t>
            </a:r>
            <a:r>
              <a:rPr sz="1500" b="0" spc="104" dirty="0">
                <a:solidFill>
                  <a:srgbClr val="795E25"/>
                </a:solidFill>
                <a:latin typeface="Arial"/>
                <a:cs typeface="Arial"/>
              </a:rPr>
              <a:t>cpu_func3</a:t>
            </a:r>
            <a:r>
              <a:rPr sz="1500" b="0" spc="104" dirty="0">
                <a:solidFill>
                  <a:prstClr val="black"/>
                </a:solidFill>
                <a:latin typeface="Arial"/>
                <a:cs typeface="Arial"/>
              </a:rPr>
              <a:t>(data,</a:t>
            </a:r>
            <a:r>
              <a:rPr sz="1500" b="0" spc="3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54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46"/>
              </a:spcBef>
              <a:spcAft>
                <a:spcPts val="0"/>
              </a:spcAft>
            </a:pPr>
            <a:endParaRPr sz="2083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99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500" b="0" spc="191" dirty="0">
                <a:solidFill>
                  <a:srgbClr val="795E25"/>
                </a:solidFill>
                <a:latin typeface="Arial"/>
                <a:cs typeface="Arial"/>
              </a:rPr>
              <a:t>free</a:t>
            </a:r>
            <a:r>
              <a:rPr sz="1500" b="0" spc="191" dirty="0">
                <a:solidFill>
                  <a:prstClr val="black"/>
                </a:solidFill>
                <a:latin typeface="Arial"/>
                <a:cs typeface="Arial"/>
              </a:rPr>
              <a:t>(data);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958" y="3747472"/>
            <a:ext cx="35517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46" dirty="0">
                <a:solidFill>
                  <a:srgbClr val="795E25"/>
                </a:solidFill>
                <a:latin typeface="Arial"/>
                <a:cs typeface="Arial"/>
              </a:rPr>
              <a:t>cudaMemPrefetchAsync</a:t>
            </a:r>
            <a:r>
              <a:rPr sz="1500" b="0" spc="46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sz="1500" b="0" spc="2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-117" dirty="0">
                <a:solidFill>
                  <a:prstClr val="black"/>
                </a:solidFill>
                <a:latin typeface="Arial"/>
                <a:cs typeface="Arial"/>
              </a:rPr>
              <a:t>GPU)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958" y="4286269"/>
            <a:ext cx="35517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46" dirty="0">
                <a:solidFill>
                  <a:srgbClr val="795E25"/>
                </a:solidFill>
                <a:latin typeface="Arial"/>
                <a:cs typeface="Arial"/>
              </a:rPr>
              <a:t>cudaMemPrefetchAsync</a:t>
            </a:r>
            <a:r>
              <a:rPr sz="1500" b="0" spc="46" dirty="0">
                <a:solidFill>
                  <a:prstClr val="black"/>
                </a:solidFill>
                <a:latin typeface="Arial"/>
                <a:cs typeface="Arial"/>
              </a:rPr>
              <a:t>(data,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sz="1500" b="0" spc="2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-95" dirty="0">
                <a:solidFill>
                  <a:prstClr val="black"/>
                </a:solidFill>
                <a:latin typeface="Arial"/>
                <a:cs typeface="Arial"/>
              </a:rPr>
              <a:t>CPU)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845" y="1830451"/>
            <a:ext cx="6729413" cy="72883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822906"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2000" b="0" dirty="0">
                <a:solidFill>
                  <a:srgbClr val="76B800"/>
                </a:solidFill>
                <a:latin typeface="Trebuchet MS"/>
                <a:cs typeface="Trebuchet MS"/>
              </a:rPr>
              <a:t>Full </a:t>
            </a: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Control with</a:t>
            </a:r>
            <a:r>
              <a:rPr sz="2000" b="0" spc="8" dirty="0">
                <a:solidFill>
                  <a:srgbClr val="76B800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76B800"/>
                </a:solidFill>
                <a:latin typeface="Trebuchet MS"/>
                <a:cs typeface="Trebuchet MS"/>
              </a:rPr>
              <a:t>Prefetching</a:t>
            </a:r>
            <a:endParaRPr sz="2000" b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583" eaLnBrk="1" fontAlgn="auto" hangingPunct="1">
              <a:spcBef>
                <a:spcPts val="1350"/>
              </a:spcBef>
              <a:spcAft>
                <a:spcPts val="0"/>
              </a:spcAft>
              <a:tabLst>
                <a:tab pos="4186599" algn="l"/>
              </a:tabLst>
            </a:pP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Explicit</a:t>
            </a:r>
            <a:r>
              <a:rPr sz="1500" b="0" spc="-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Memory</a:t>
            </a:r>
            <a:r>
              <a:rPr sz="1500" b="0" spc="1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Management	Unified Memory </a:t>
            </a:r>
            <a:r>
              <a:rPr sz="1500" b="0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r>
              <a:rPr sz="1500" b="0" spc="-4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12" dirty="0">
                <a:solidFill>
                  <a:prstClr val="black"/>
                </a:solidFill>
                <a:latin typeface="Trebuchet MS"/>
                <a:cs typeface="Trebuchet MS"/>
              </a:rPr>
              <a:t>Prefetching</a:t>
            </a:r>
            <a:endParaRPr sz="1500" b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07559" y="2617470"/>
          <a:ext cx="3878792" cy="3021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792"/>
              </a:tblGrid>
              <a:tr h="1081617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500" spc="1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void</a:t>
                      </a:r>
                      <a:r>
                        <a:rPr sz="1500" spc="484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200" dirty="0">
                          <a:latin typeface="Arial"/>
                          <a:cs typeface="Arial"/>
                        </a:rPr>
                        <a:t>*data;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500" spc="1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5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65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malloc</a:t>
                      </a:r>
                      <a:r>
                        <a:rPr sz="1500" spc="165" dirty="0">
                          <a:latin typeface="Arial"/>
                          <a:cs typeface="Arial"/>
                        </a:rPr>
                        <a:t>(N);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500" spc="125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cpu_func1</a:t>
                      </a:r>
                      <a:r>
                        <a:rPr sz="1500" spc="125" dirty="0">
                          <a:latin typeface="Arial"/>
                          <a:cs typeface="Arial"/>
                        </a:rPr>
                        <a:t>(data,</a:t>
                      </a:r>
                      <a:r>
                        <a:rPr sz="1500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85" dirty="0">
                          <a:latin typeface="Arial"/>
                          <a:cs typeface="Arial"/>
                        </a:rPr>
                        <a:t>N);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704" marB="0">
                    <a:solidFill>
                      <a:srgbClr val="F1F1F1"/>
                    </a:solidFill>
                  </a:tcPr>
                </a:tc>
              </a:tr>
              <a:tr h="276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6B800">
                        <a:alpha val="19999"/>
                      </a:srgbClr>
                    </a:solidFill>
                  </a:tcPr>
                </a:tc>
              </a:tr>
              <a:tr h="261408">
                <a:tc>
                  <a:txBody>
                    <a:bodyPr/>
                    <a:lstStyle/>
                    <a:p>
                      <a:pPr marL="217170">
                        <a:lnSpc>
                          <a:spcPts val="2080"/>
                        </a:lnSpc>
                      </a:pPr>
                      <a:r>
                        <a:rPr sz="1500" spc="114" dirty="0">
                          <a:latin typeface="Arial"/>
                          <a:cs typeface="Arial"/>
                        </a:rPr>
                        <a:t>gpu_func2&lt;&lt;&lt;...&gt;&gt;&gt;(data,</a:t>
                      </a:r>
                      <a:r>
                        <a:rPr sz="1500" spc="4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85" dirty="0">
                          <a:latin typeface="Arial"/>
                          <a:cs typeface="Arial"/>
                        </a:rPr>
                        <a:t>N);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276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6B800">
                        <a:alpha val="19999"/>
                      </a:srgbClr>
                    </a:solidFill>
                  </a:tcPr>
                </a:tc>
              </a:tr>
              <a:tr h="1119717">
                <a:tc>
                  <a:txBody>
                    <a:bodyPr/>
                    <a:lstStyle/>
                    <a:p>
                      <a:pPr marL="217170">
                        <a:lnSpc>
                          <a:spcPts val="2080"/>
                        </a:lnSpc>
                      </a:pPr>
                      <a:r>
                        <a:rPr sz="1500" spc="110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cudaDeviceSynchronize</a:t>
                      </a:r>
                      <a:r>
                        <a:rPr sz="1500" spc="110" dirty="0">
                          <a:latin typeface="Arial"/>
                          <a:cs typeface="Arial"/>
                        </a:rPr>
                        <a:t>();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00" spc="125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cpu_func3</a:t>
                      </a:r>
                      <a:r>
                        <a:rPr sz="1500" spc="125" dirty="0">
                          <a:latin typeface="Arial"/>
                          <a:cs typeface="Arial"/>
                        </a:rPr>
                        <a:t>(data,</a:t>
                      </a:r>
                      <a:r>
                        <a:rPr sz="1500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85" dirty="0">
                          <a:latin typeface="Arial"/>
                          <a:cs typeface="Arial"/>
                        </a:rPr>
                        <a:t>N);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500" spc="229" dirty="0">
                          <a:solidFill>
                            <a:srgbClr val="795E25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sz="1500" spc="229" dirty="0">
                          <a:latin typeface="Arial"/>
                          <a:cs typeface="Arial"/>
                        </a:rPr>
                        <a:t>(data);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485" y="1377484"/>
            <a:ext cx="2908300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pc="-8" dirty="0"/>
              <a:t>SINGLE</a:t>
            </a:r>
            <a:r>
              <a:rPr spc="-54" dirty="0"/>
              <a:t> </a:t>
            </a:r>
            <a:r>
              <a:rPr dirty="0"/>
              <a:t>POINTER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290" y="2617470"/>
            <a:ext cx="4371446" cy="42225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642" rIns="0" bIns="0" rtlCol="0">
            <a:spAutoFit/>
          </a:bodyPr>
          <a:lstStyle/>
          <a:p>
            <a:pPr marL="157156" eaLnBrk="1" fontAlgn="auto" hangingPunct="1">
              <a:spcBef>
                <a:spcPts val="92"/>
              </a:spcBef>
              <a:spcAft>
                <a:spcPts val="0"/>
              </a:spcAft>
            </a:pPr>
            <a:r>
              <a:rPr sz="1167" b="0" spc="75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3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67" b="0" spc="142" dirty="0">
                <a:solidFill>
                  <a:prstClr val="black"/>
                </a:solidFill>
                <a:latin typeface="Arial"/>
                <a:cs typeface="Arial"/>
              </a:rPr>
              <a:t>**data;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marL="157156" eaLnBrk="1" fontAlgn="auto" hangingPunct="1">
              <a:spcBef>
                <a:spcPts val="358"/>
              </a:spcBef>
              <a:spcAft>
                <a:spcPts val="0"/>
              </a:spcAft>
            </a:pPr>
            <a:r>
              <a:rPr sz="1167" b="0" spc="321" dirty="0">
                <a:solidFill>
                  <a:srgbClr val="008000"/>
                </a:solidFill>
                <a:latin typeface="Arial"/>
                <a:cs typeface="Arial"/>
              </a:rPr>
              <a:t>// </a:t>
            </a:r>
            <a:r>
              <a:rPr sz="1167" b="0" spc="142" dirty="0">
                <a:solidFill>
                  <a:srgbClr val="008000"/>
                </a:solidFill>
                <a:latin typeface="Arial"/>
                <a:cs typeface="Arial"/>
              </a:rPr>
              <a:t>allocate </a:t>
            </a:r>
            <a:r>
              <a:rPr sz="1167" b="0" spc="-4" dirty="0">
                <a:solidFill>
                  <a:srgbClr val="008000"/>
                </a:solidFill>
                <a:latin typeface="Arial"/>
                <a:cs typeface="Arial"/>
              </a:rPr>
              <a:t>and </a:t>
            </a:r>
            <a:r>
              <a:rPr sz="1167" b="0" spc="229" dirty="0">
                <a:solidFill>
                  <a:srgbClr val="008000"/>
                </a:solidFill>
                <a:latin typeface="Arial"/>
                <a:cs typeface="Arial"/>
              </a:rPr>
              <a:t>initialize </a:t>
            </a:r>
            <a:r>
              <a:rPr sz="1167" b="0" spc="75" dirty="0">
                <a:solidFill>
                  <a:srgbClr val="008000"/>
                </a:solidFill>
                <a:latin typeface="Arial"/>
                <a:cs typeface="Arial"/>
              </a:rPr>
              <a:t>data </a:t>
            </a:r>
            <a:r>
              <a:rPr sz="1167" b="0" spc="-4" dirty="0">
                <a:solidFill>
                  <a:srgbClr val="008000"/>
                </a:solidFill>
                <a:latin typeface="Arial"/>
                <a:cs typeface="Arial"/>
              </a:rPr>
              <a:t>on </a:t>
            </a:r>
            <a:r>
              <a:rPr sz="1167" b="0" spc="104" dirty="0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sz="1167" b="0" spc="-58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67" b="0" spc="-175" dirty="0">
                <a:solidFill>
                  <a:srgbClr val="008000"/>
                </a:solidFill>
                <a:latin typeface="Arial"/>
                <a:cs typeface="Arial"/>
              </a:rPr>
              <a:t>CPU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3337907"/>
            <a:ext cx="4020608" cy="1738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sz="1167" b="0" spc="75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3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67" b="0" spc="108" dirty="0">
                <a:solidFill>
                  <a:prstClr val="black"/>
                </a:solidFill>
                <a:latin typeface="Arial"/>
                <a:cs typeface="Arial"/>
              </a:rPr>
              <a:t>**d_data;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marR="75668" eaLnBrk="1" fontAlgn="auto" hangingPunct="1">
              <a:lnSpc>
                <a:spcPct val="125699"/>
              </a:lnSpc>
              <a:spcBef>
                <a:spcPts val="0"/>
              </a:spcBef>
              <a:spcAft>
                <a:spcPts val="0"/>
              </a:spcAft>
            </a:pPr>
            <a:r>
              <a:rPr sz="1167" b="0" spc="75" dirty="0">
                <a:solidFill>
                  <a:srgbClr val="0000FF"/>
                </a:solidFill>
                <a:latin typeface="Arial"/>
                <a:cs typeface="Arial"/>
              </a:rPr>
              <a:t>char </a:t>
            </a:r>
            <a:r>
              <a:rPr sz="1167" b="0" spc="83" dirty="0">
                <a:solidFill>
                  <a:prstClr val="black"/>
                </a:solidFill>
                <a:latin typeface="Arial"/>
                <a:cs typeface="Arial"/>
              </a:rPr>
              <a:t>**h_data </a:t>
            </a:r>
            <a:r>
              <a:rPr sz="1167" b="0" spc="-42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167" b="0" spc="133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**)</a:t>
            </a:r>
            <a:r>
              <a:rPr sz="1167" b="0" spc="133" dirty="0">
                <a:solidFill>
                  <a:srgbClr val="795E25"/>
                </a:solidFill>
                <a:latin typeface="Arial"/>
                <a:cs typeface="Arial"/>
              </a:rPr>
              <a:t>malloc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(N*</a:t>
            </a:r>
            <a:r>
              <a:rPr sz="1167" b="0" spc="133" dirty="0">
                <a:solidFill>
                  <a:srgbClr val="0000FF"/>
                </a:solidFill>
                <a:latin typeface="Arial"/>
                <a:cs typeface="Arial"/>
              </a:rPr>
              <a:t>sizeof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167" b="0" spc="133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*));  </a:t>
            </a:r>
            <a:r>
              <a:rPr sz="1167" b="0" spc="187" dirty="0">
                <a:solidFill>
                  <a:srgbClr val="AE00DB"/>
                </a:solidFill>
                <a:latin typeface="Arial"/>
                <a:cs typeface="Arial"/>
              </a:rPr>
              <a:t>for </a:t>
            </a:r>
            <a:r>
              <a:rPr sz="1167" b="0" spc="23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167" b="0" spc="237" dirty="0">
                <a:solidFill>
                  <a:srgbClr val="0000FF"/>
                </a:solidFill>
                <a:latin typeface="Arial"/>
                <a:cs typeface="Arial"/>
              </a:rPr>
              <a:t>int </a:t>
            </a:r>
            <a:r>
              <a:rPr sz="1167" b="0" spc="382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1167" b="0" spc="-42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sz="1167" b="0" spc="158" dirty="0">
                <a:solidFill>
                  <a:srgbClr val="09875A"/>
                </a:solidFill>
                <a:latin typeface="Arial"/>
                <a:cs typeface="Arial"/>
              </a:rPr>
              <a:t>0</a:t>
            </a:r>
            <a:r>
              <a:rPr sz="1167" b="0" spc="158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sz="1167" b="0" spc="382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1167" b="0" spc="-42" dirty="0">
                <a:solidFill>
                  <a:prstClr val="black"/>
                </a:solidFill>
                <a:latin typeface="Arial"/>
                <a:cs typeface="Arial"/>
              </a:rPr>
              <a:t>&lt; </a:t>
            </a:r>
            <a:r>
              <a:rPr sz="1167" b="0" spc="62" dirty="0">
                <a:solidFill>
                  <a:prstClr val="black"/>
                </a:solidFill>
                <a:latin typeface="Arial"/>
                <a:cs typeface="Arial"/>
              </a:rPr>
              <a:t>N; </a:t>
            </a:r>
            <a:r>
              <a:rPr sz="1167" b="0" spc="142" dirty="0">
                <a:solidFill>
                  <a:prstClr val="black"/>
                </a:solidFill>
                <a:latin typeface="Arial"/>
                <a:cs typeface="Arial"/>
              </a:rPr>
              <a:t>i++)</a:t>
            </a:r>
            <a:r>
              <a:rPr sz="1167" b="0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67" b="0" spc="250" dirty="0">
                <a:solidFill>
                  <a:prstClr val="black"/>
                </a:solidFill>
                <a:latin typeface="Arial"/>
                <a:cs typeface="Arial"/>
              </a:rPr>
              <a:t>{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marL="163506" eaLnBrk="1" fontAlgn="auto" hangingPunct="1">
              <a:spcBef>
                <a:spcPts val="358"/>
              </a:spcBef>
              <a:spcAft>
                <a:spcPts val="0"/>
              </a:spcAft>
            </a:pPr>
            <a:r>
              <a:rPr sz="1167" b="0" spc="104" dirty="0">
                <a:solidFill>
                  <a:srgbClr val="795E25"/>
                </a:solidFill>
                <a:latin typeface="Arial"/>
                <a:cs typeface="Arial"/>
              </a:rPr>
              <a:t>cudaMalloc</a:t>
            </a:r>
            <a:r>
              <a:rPr sz="1167" b="0" spc="104" dirty="0">
                <a:solidFill>
                  <a:prstClr val="black"/>
                </a:solidFill>
                <a:latin typeface="Arial"/>
                <a:cs typeface="Arial"/>
              </a:rPr>
              <a:t>(&amp;h_data[i],</a:t>
            </a:r>
            <a:r>
              <a:rPr sz="1167" b="0" spc="31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67" b="0" spc="125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marL="163506" eaLnBrk="1" fontAlgn="auto" hangingPunct="1">
              <a:spcBef>
                <a:spcPts val="362"/>
              </a:spcBef>
              <a:spcAft>
                <a:spcPts val="0"/>
              </a:spcAft>
            </a:pPr>
            <a:r>
              <a:rPr sz="1167" b="0" spc="67" dirty="0">
                <a:solidFill>
                  <a:srgbClr val="795E25"/>
                </a:solidFill>
                <a:latin typeface="Arial"/>
                <a:cs typeface="Arial"/>
              </a:rPr>
              <a:t>cudaMemcpy</a:t>
            </a:r>
            <a:r>
              <a:rPr sz="1167" b="0" spc="67" dirty="0">
                <a:solidFill>
                  <a:prstClr val="black"/>
                </a:solidFill>
                <a:latin typeface="Arial"/>
                <a:cs typeface="Arial"/>
              </a:rPr>
              <a:t>(h_data[i], </a:t>
            </a:r>
            <a:r>
              <a:rPr sz="1167" b="0" spc="204" dirty="0">
                <a:solidFill>
                  <a:prstClr val="black"/>
                </a:solidFill>
                <a:latin typeface="Arial"/>
                <a:cs typeface="Arial"/>
              </a:rPr>
              <a:t>data[i], </a:t>
            </a:r>
            <a:r>
              <a:rPr sz="1167" b="0" spc="54"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sz="1167" b="0" spc="29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67" b="0" spc="304" dirty="0">
                <a:solidFill>
                  <a:prstClr val="black"/>
                </a:solidFill>
                <a:latin typeface="Arial"/>
                <a:cs typeface="Arial"/>
              </a:rPr>
              <a:t>...);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362"/>
              </a:spcBef>
              <a:spcAft>
                <a:spcPts val="0"/>
              </a:spcAft>
            </a:pPr>
            <a:r>
              <a:rPr sz="1167" b="0" spc="250" dirty="0">
                <a:solidFill>
                  <a:prstClr val="black"/>
                </a:solidFill>
                <a:latin typeface="Arial"/>
                <a:cs typeface="Arial"/>
              </a:rPr>
              <a:t>}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25699"/>
              </a:lnSpc>
              <a:spcBef>
                <a:spcPts val="0"/>
              </a:spcBef>
              <a:spcAft>
                <a:spcPts val="0"/>
              </a:spcAft>
            </a:pPr>
            <a:r>
              <a:rPr sz="1167" b="0" spc="67" dirty="0">
                <a:solidFill>
                  <a:srgbClr val="795E25"/>
                </a:solidFill>
                <a:latin typeface="Arial"/>
                <a:cs typeface="Arial"/>
              </a:rPr>
              <a:t>cudaMalloc</a:t>
            </a:r>
            <a:r>
              <a:rPr sz="1167" b="0" spc="67" dirty="0">
                <a:solidFill>
                  <a:prstClr val="black"/>
                </a:solidFill>
                <a:latin typeface="Arial"/>
                <a:cs typeface="Arial"/>
              </a:rPr>
              <a:t>(&amp;d_data, </a:t>
            </a:r>
            <a:r>
              <a:rPr sz="1167" b="0" spc="142" dirty="0">
                <a:solidFill>
                  <a:prstClr val="black"/>
                </a:solidFill>
                <a:latin typeface="Arial"/>
                <a:cs typeface="Arial"/>
              </a:rPr>
              <a:t>N*</a:t>
            </a:r>
            <a:r>
              <a:rPr sz="1167" b="0" spc="142" dirty="0">
                <a:solidFill>
                  <a:srgbClr val="0000FF"/>
                </a:solidFill>
                <a:latin typeface="Arial"/>
                <a:cs typeface="Arial"/>
              </a:rPr>
              <a:t>sizeof</a:t>
            </a:r>
            <a:r>
              <a:rPr sz="1167" b="0" spc="142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167" b="0" spc="142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142" dirty="0">
                <a:solidFill>
                  <a:prstClr val="black"/>
                </a:solidFill>
                <a:latin typeface="Arial"/>
                <a:cs typeface="Arial"/>
              </a:rPr>
              <a:t>*));  </a:t>
            </a:r>
            <a:r>
              <a:rPr sz="1167" b="0" spc="21" dirty="0">
                <a:solidFill>
                  <a:srgbClr val="795E25"/>
                </a:solidFill>
                <a:latin typeface="Arial"/>
                <a:cs typeface="Arial"/>
              </a:rPr>
              <a:t>cudaMemcpy</a:t>
            </a:r>
            <a:r>
              <a:rPr sz="1167" b="0" spc="21" dirty="0">
                <a:solidFill>
                  <a:prstClr val="black"/>
                </a:solidFill>
                <a:latin typeface="Arial"/>
                <a:cs typeface="Arial"/>
              </a:rPr>
              <a:t>(d_data, </a:t>
            </a:r>
            <a:r>
              <a:rPr sz="1167" b="0" spc="87" dirty="0">
                <a:solidFill>
                  <a:prstClr val="black"/>
                </a:solidFill>
                <a:latin typeface="Arial"/>
                <a:cs typeface="Arial"/>
              </a:rPr>
              <a:t>h_data, 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N*</a:t>
            </a:r>
            <a:r>
              <a:rPr sz="1167" b="0" spc="133" dirty="0">
                <a:solidFill>
                  <a:srgbClr val="0000FF"/>
                </a:solidFill>
                <a:latin typeface="Arial"/>
                <a:cs typeface="Arial"/>
              </a:rPr>
              <a:t>sizeof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167" b="0" spc="133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133" dirty="0">
                <a:solidFill>
                  <a:prstClr val="black"/>
                </a:solidFill>
                <a:latin typeface="Arial"/>
                <a:cs typeface="Arial"/>
              </a:rPr>
              <a:t>*),</a:t>
            </a:r>
            <a:r>
              <a:rPr sz="1167" b="0" spc="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67" b="0" spc="304" dirty="0">
                <a:solidFill>
                  <a:prstClr val="black"/>
                </a:solidFill>
                <a:latin typeface="Arial"/>
                <a:cs typeface="Arial"/>
              </a:rPr>
              <a:t>...);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290" y="5124450"/>
            <a:ext cx="4371446" cy="3773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292" rIns="0" bIns="0" rtlCol="0">
            <a:spAutoFit/>
          </a:bodyPr>
          <a:lstStyle/>
          <a:p>
            <a:pPr eaLnBrk="1" fontAlgn="auto" hangingPunct="1">
              <a:spcBef>
                <a:spcPts val="42"/>
              </a:spcBef>
              <a:spcAft>
                <a:spcPts val="0"/>
              </a:spcAft>
            </a:pPr>
            <a:endParaRPr sz="1250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715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67" b="0" spc="79" dirty="0">
                <a:solidFill>
                  <a:prstClr val="black"/>
                </a:solidFill>
                <a:latin typeface="Arial"/>
                <a:cs typeface="Arial"/>
              </a:rPr>
              <a:t>gpu_func&lt;&lt;&lt;...&gt;&gt;&gt;(d_data,</a:t>
            </a:r>
            <a:r>
              <a:rPr sz="1167" b="0" spc="3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67" b="0" spc="121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8090" y="2617470"/>
            <a:ext cx="3726392" cy="300712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642" rIns="0" bIns="0" rtlCol="0">
            <a:spAutoFit/>
          </a:bodyPr>
          <a:lstStyle/>
          <a:p>
            <a:pPr marL="157685" eaLnBrk="1" fontAlgn="auto" hangingPunct="1">
              <a:spcBef>
                <a:spcPts val="92"/>
              </a:spcBef>
              <a:spcAft>
                <a:spcPts val="0"/>
              </a:spcAft>
            </a:pPr>
            <a:r>
              <a:rPr sz="1167" b="0" spc="75" dirty="0">
                <a:solidFill>
                  <a:srgbClr val="0000FF"/>
                </a:solidFill>
                <a:latin typeface="Arial"/>
                <a:cs typeface="Arial"/>
              </a:rPr>
              <a:t>char</a:t>
            </a:r>
            <a:r>
              <a:rPr sz="1167" b="0" spc="3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67" b="0" spc="142" dirty="0">
                <a:solidFill>
                  <a:prstClr val="black"/>
                </a:solidFill>
                <a:latin typeface="Arial"/>
                <a:cs typeface="Arial"/>
              </a:rPr>
              <a:t>**data;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marL="157685" eaLnBrk="1" fontAlgn="auto" hangingPunct="1">
              <a:spcBef>
                <a:spcPts val="358"/>
              </a:spcBef>
              <a:spcAft>
                <a:spcPts val="0"/>
              </a:spcAft>
            </a:pPr>
            <a:r>
              <a:rPr sz="1167" b="0" spc="321" dirty="0">
                <a:solidFill>
                  <a:srgbClr val="008000"/>
                </a:solidFill>
                <a:latin typeface="Arial"/>
                <a:cs typeface="Arial"/>
              </a:rPr>
              <a:t>// </a:t>
            </a:r>
            <a:r>
              <a:rPr sz="1167" b="0" spc="142" dirty="0">
                <a:solidFill>
                  <a:srgbClr val="008000"/>
                </a:solidFill>
                <a:latin typeface="Arial"/>
                <a:cs typeface="Arial"/>
              </a:rPr>
              <a:t>allocate </a:t>
            </a:r>
            <a:r>
              <a:rPr sz="1167" b="0" spc="-4" dirty="0">
                <a:solidFill>
                  <a:srgbClr val="008000"/>
                </a:solidFill>
                <a:latin typeface="Arial"/>
                <a:cs typeface="Arial"/>
              </a:rPr>
              <a:t>and </a:t>
            </a:r>
            <a:r>
              <a:rPr sz="1167" b="0" spc="229" dirty="0">
                <a:solidFill>
                  <a:srgbClr val="008000"/>
                </a:solidFill>
                <a:latin typeface="Arial"/>
                <a:cs typeface="Arial"/>
              </a:rPr>
              <a:t>initialize </a:t>
            </a:r>
            <a:r>
              <a:rPr sz="1167" b="0" spc="75" dirty="0">
                <a:solidFill>
                  <a:srgbClr val="008000"/>
                </a:solidFill>
                <a:latin typeface="Arial"/>
                <a:cs typeface="Arial"/>
              </a:rPr>
              <a:t>data </a:t>
            </a:r>
            <a:r>
              <a:rPr sz="1167" b="0" spc="-4" dirty="0">
                <a:solidFill>
                  <a:srgbClr val="008000"/>
                </a:solidFill>
                <a:latin typeface="Arial"/>
                <a:cs typeface="Arial"/>
              </a:rPr>
              <a:t>on </a:t>
            </a:r>
            <a:r>
              <a:rPr sz="1167" b="0" spc="104" dirty="0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sz="1167" b="0" spc="-79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67" b="0" spc="-175" dirty="0">
                <a:solidFill>
                  <a:srgbClr val="008000"/>
                </a:solidFill>
                <a:latin typeface="Arial"/>
                <a:cs typeface="Arial"/>
              </a:rPr>
              <a:t>CPU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167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62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76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67" b="0" spc="83" dirty="0">
                <a:solidFill>
                  <a:prstClr val="black"/>
                </a:solidFill>
                <a:latin typeface="Arial"/>
                <a:cs typeface="Arial"/>
              </a:rPr>
              <a:t>gpu_func&lt;&lt;&lt;...&gt;&gt;&gt;(data,</a:t>
            </a:r>
            <a:r>
              <a:rPr sz="1167" b="0" spc="31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67" b="0" spc="125" dirty="0">
                <a:solidFill>
                  <a:prstClr val="black"/>
                </a:solidFill>
                <a:latin typeface="Arial"/>
                <a:cs typeface="Arial"/>
              </a:rPr>
              <a:t>N);</a:t>
            </a:r>
            <a:endParaRPr sz="1167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438" y="1830451"/>
            <a:ext cx="6826778" cy="72883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R="358761" algn="ctr" eaLnBrk="1" fontAlgn="auto" hangingPunct="1">
              <a:spcBef>
                <a:spcPts val="83"/>
              </a:spcBef>
              <a:spcAft>
                <a:spcPts val="0"/>
              </a:spcAft>
            </a:pP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Deep</a:t>
            </a:r>
            <a:r>
              <a:rPr sz="2000" b="0" spc="4" dirty="0">
                <a:solidFill>
                  <a:srgbClr val="76B800"/>
                </a:solidFill>
                <a:latin typeface="Trebuchet MS"/>
                <a:cs typeface="Trebuchet MS"/>
              </a:rPr>
              <a:t> </a:t>
            </a:r>
            <a:r>
              <a:rPr sz="2000" b="0" spc="-4" dirty="0">
                <a:solidFill>
                  <a:srgbClr val="76B800"/>
                </a:solidFill>
                <a:latin typeface="Trebuchet MS"/>
                <a:cs typeface="Trebuchet MS"/>
              </a:rPr>
              <a:t>Copy</a:t>
            </a:r>
            <a:endParaRPr sz="2000" b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583" eaLnBrk="1" fontAlgn="auto" hangingPunct="1">
              <a:spcBef>
                <a:spcPts val="1350"/>
              </a:spcBef>
              <a:spcAft>
                <a:spcPts val="0"/>
              </a:spcAft>
              <a:tabLst>
                <a:tab pos="4301424" algn="l"/>
              </a:tabLst>
            </a:pP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Explicit</a:t>
            </a:r>
            <a:r>
              <a:rPr sz="1500" b="0" spc="-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Memory</a:t>
            </a:r>
            <a:r>
              <a:rPr sz="1500" b="0" spc="1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Management	GPU code </a:t>
            </a:r>
            <a:r>
              <a:rPr sz="1500" b="0" dirty="0">
                <a:solidFill>
                  <a:prstClr val="black"/>
                </a:solidFill>
                <a:latin typeface="Trebuchet MS"/>
                <a:cs typeface="Trebuchet MS"/>
              </a:rPr>
              <a:t>w/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Unified</a:t>
            </a:r>
            <a:r>
              <a:rPr sz="1500" b="0" spc="-1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00" b="0" spc="-4" dirty="0">
                <a:solidFill>
                  <a:prstClr val="black"/>
                </a:solidFill>
                <a:latin typeface="Trebuchet MS"/>
                <a:cs typeface="Trebuchet MS"/>
              </a:rPr>
              <a:t>Memory</a:t>
            </a:r>
            <a:endParaRPr sz="1500" b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5290" y="3277870"/>
            <a:ext cx="4371446" cy="1846792"/>
          </a:xfrm>
          <a:custGeom>
            <a:avLst/>
            <a:gdLst/>
            <a:ahLst/>
            <a:cxnLst/>
            <a:rect l="l" t="t" r="r" b="b"/>
            <a:pathLst>
              <a:path w="5245735" h="2216150">
                <a:moveTo>
                  <a:pt x="0" y="2215895"/>
                </a:moveTo>
                <a:lnTo>
                  <a:pt x="5245608" y="2215895"/>
                </a:lnTo>
                <a:lnTo>
                  <a:pt x="5245608" y="0"/>
                </a:lnTo>
                <a:lnTo>
                  <a:pt x="0" y="0"/>
                </a:lnTo>
                <a:lnTo>
                  <a:pt x="0" y="2215895"/>
                </a:lnTo>
                <a:close/>
              </a:path>
            </a:pathLst>
          </a:custGeom>
          <a:solidFill>
            <a:srgbClr val="76B800">
              <a:alpha val="19999"/>
            </a:srgbClr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5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352550"/>
            <a:ext cx="7886700" cy="1325563"/>
          </a:xfrm>
        </p:spPr>
        <p:txBody>
          <a:bodyPr/>
          <a:lstStyle/>
          <a:p>
            <a:r>
              <a:rPr lang="en-US" dirty="0"/>
              <a:t>Why are GPUs so awesome for machine learning?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0099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058150" cy="31242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GPUs eliminate CPU overhead by:</a:t>
            </a:r>
          </a:p>
          <a:p>
            <a:pPr marL="457200" indent="-457200"/>
            <a:r>
              <a:rPr lang="en-US" sz="2800" dirty="0"/>
              <a:t>Eliminating OOO execution</a:t>
            </a:r>
          </a:p>
          <a:p>
            <a:pPr marL="457200" indent="-457200"/>
            <a:r>
              <a:rPr lang="en-US" sz="2800" dirty="0"/>
              <a:t>Forcing vector execution (SIMT)</a:t>
            </a:r>
          </a:p>
          <a:p>
            <a:pPr marL="457200" indent="-457200"/>
            <a:r>
              <a:rPr lang="en-US" sz="2800" dirty="0"/>
              <a:t>Enabling explicit software-</a:t>
            </a:r>
            <a:r>
              <a:rPr lang="en-US" sz="2800" dirty="0" err="1"/>
              <a:t>manged</a:t>
            </a:r>
            <a:r>
              <a:rPr lang="en-US" sz="2800" dirty="0"/>
              <a:t> control of local access</a:t>
            </a:r>
          </a:p>
          <a:p>
            <a:pPr marL="0" indent="0">
              <a:buNone/>
            </a:pPr>
            <a:r>
              <a:rPr lang="en-US" sz="2800" dirty="0"/>
              <a:t>These combined enable higher compute density!</a:t>
            </a:r>
          </a:p>
        </p:txBody>
      </p:sp>
    </p:spTree>
    <p:extLst>
      <p:ext uri="{BB962C8B-B14F-4D97-AF65-F5344CB8AC3E}">
        <p14:creationId xmlns:p14="http://schemas.microsoft.com/office/powerpoint/2010/main" val="19599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4379"/>
            <a:ext cx="7848600" cy="65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66" t="16687" r="11667" b="29918"/>
          <a:stretch/>
        </p:blipFill>
        <p:spPr>
          <a:xfrm>
            <a:off x="137822" y="1295400"/>
            <a:ext cx="88741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6758424" cy="58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5400"/>
            <a:ext cx="7886700" cy="2620963"/>
          </a:xfrm>
        </p:spPr>
        <p:txBody>
          <a:bodyPr>
            <a:normAutofit/>
          </a:bodyPr>
          <a:lstStyle/>
          <a:p>
            <a:r>
              <a:rPr lang="en-US" dirty="0"/>
              <a:t>Why are GPUs </a:t>
            </a:r>
            <a:r>
              <a:rPr lang="en-US" b="1" dirty="0"/>
              <a:t>not so awesome </a:t>
            </a:r>
            <a:r>
              <a:rPr lang="en-US" dirty="0"/>
              <a:t>for machine learning?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. why are there N different companies doing machine learning startups?)</a:t>
            </a:r>
          </a:p>
        </p:txBody>
      </p:sp>
    </p:spTree>
    <p:extLst>
      <p:ext uri="{BB962C8B-B14F-4D97-AF65-F5344CB8AC3E}">
        <p14:creationId xmlns:p14="http://schemas.microsoft.com/office/powerpoint/2010/main" val="14068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1" y="152400"/>
            <a:ext cx="8817938" cy="1295400"/>
          </a:xfrm>
        </p:spPr>
        <p:txBody>
          <a:bodyPr/>
          <a:lstStyle/>
          <a:p>
            <a:r>
              <a:rPr lang="en-US" dirty="0"/>
              <a:t>GPU’s are more computationally dense right?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90" y="1195088"/>
            <a:ext cx="6279679" cy="228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2396490" cy="4495800"/>
          </a:xfrm>
        </p:spPr>
        <p:txBody>
          <a:bodyPr/>
          <a:lstStyle/>
          <a:p>
            <a:r>
              <a:rPr lang="en-US" sz="2000" b="1" dirty="0"/>
              <a:t>Conventional Wisdom:</a:t>
            </a:r>
          </a:p>
          <a:p>
            <a:r>
              <a:rPr lang="en-US" sz="2000" dirty="0"/>
              <a:t>GPUs use less cache, so more dense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However, if you include register files….</a:t>
            </a:r>
          </a:p>
        </p:txBody>
      </p:sp>
      <p:sp>
        <p:nvSpPr>
          <p:cNvPr id="7" name="object 6"/>
          <p:cNvSpPr/>
          <p:nvPr/>
        </p:nvSpPr>
        <p:spPr>
          <a:xfrm>
            <a:off x="3048000" y="3810000"/>
            <a:ext cx="1765300" cy="660400"/>
          </a:xfrm>
          <a:custGeom>
            <a:avLst/>
            <a:gdLst/>
            <a:ahLst/>
            <a:cxnLst/>
            <a:rect l="l" t="t" r="r" b="b"/>
            <a:pathLst>
              <a:path w="1765300" h="660400">
                <a:moveTo>
                  <a:pt x="0" y="0"/>
                </a:moveTo>
                <a:lnTo>
                  <a:pt x="1765300" y="0"/>
                </a:lnTo>
                <a:lnTo>
                  <a:pt x="17653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138169" y="3820161"/>
            <a:ext cx="5632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Liberation Sans"/>
                <a:cs typeface="Liberation Sans"/>
              </a:rPr>
              <a:t>G</a:t>
            </a: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P</a:t>
            </a:r>
            <a:r>
              <a:rPr sz="1800" dirty="0">
                <a:solidFill>
                  <a:schemeClr val="tx1"/>
                </a:solidFill>
                <a:latin typeface="Liberation Sans"/>
                <a:cs typeface="Liberation Sans"/>
              </a:rPr>
              <a:t>U</a:t>
            </a:r>
            <a:endParaRPr sz="180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4813300" y="3810000"/>
            <a:ext cx="1663700" cy="660400"/>
          </a:xfrm>
          <a:custGeom>
            <a:avLst/>
            <a:gdLst/>
            <a:ahLst/>
            <a:cxnLst/>
            <a:rect l="l" t="t" r="r" b="b"/>
            <a:pathLst>
              <a:path w="1663700" h="660400">
                <a:moveTo>
                  <a:pt x="0" y="0"/>
                </a:moveTo>
                <a:lnTo>
                  <a:pt x="1663700" y="0"/>
                </a:lnTo>
                <a:lnTo>
                  <a:pt x="16637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4903470" y="3820161"/>
            <a:ext cx="1483360" cy="581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315"/>
              </a:lnSpc>
              <a:spcBef>
                <a:spcPts val="100"/>
              </a:spcBef>
            </a:pP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Register</a:t>
            </a:r>
            <a:r>
              <a:rPr sz="1800" spc="-40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files</a:t>
            </a:r>
            <a:endParaRPr sz="1800" dirty="0">
              <a:solidFill>
                <a:schemeClr val="tx1"/>
              </a:solidFill>
              <a:latin typeface="Liberation Sans"/>
              <a:cs typeface="Liberation Sans"/>
            </a:endParaRPr>
          </a:p>
          <a:p>
            <a:pPr>
              <a:lnSpc>
                <a:spcPts val="2315"/>
              </a:lnSpc>
            </a:pPr>
            <a:r>
              <a:rPr sz="1800" dirty="0">
                <a:solidFill>
                  <a:schemeClr val="tx1"/>
                </a:solidFill>
                <a:latin typeface="Liberation Sans"/>
                <a:cs typeface="Liberation Sans"/>
              </a:rPr>
              <a:t>+</a:t>
            </a:r>
            <a:r>
              <a:rPr sz="1800" spc="-15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dirty="0">
                <a:solidFill>
                  <a:schemeClr val="tx1"/>
                </a:solidFill>
                <a:latin typeface="Liberation Sans"/>
                <a:cs typeface="Liberation Sans"/>
              </a:rPr>
              <a:t>caches</a:t>
            </a:r>
          </a:p>
        </p:txBody>
      </p:sp>
      <p:sp>
        <p:nvSpPr>
          <p:cNvPr id="11" name="object 10"/>
          <p:cNvSpPr/>
          <p:nvPr/>
        </p:nvSpPr>
        <p:spPr>
          <a:xfrm>
            <a:off x="3048000" y="4470400"/>
            <a:ext cx="1765300" cy="660400"/>
          </a:xfrm>
          <a:custGeom>
            <a:avLst/>
            <a:gdLst/>
            <a:ahLst/>
            <a:cxnLst/>
            <a:rect l="l" t="t" r="r" b="b"/>
            <a:pathLst>
              <a:path w="1765300" h="660400">
                <a:moveTo>
                  <a:pt x="0" y="0"/>
                </a:moveTo>
                <a:lnTo>
                  <a:pt x="1765300" y="0"/>
                </a:lnTo>
                <a:lnTo>
                  <a:pt x="17653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4813300" y="4470400"/>
            <a:ext cx="1663700" cy="660400"/>
          </a:xfrm>
          <a:custGeom>
            <a:avLst/>
            <a:gdLst/>
            <a:ahLst/>
            <a:cxnLst/>
            <a:rect l="l" t="t" r="r" b="b"/>
            <a:pathLst>
              <a:path w="1663700" h="660400">
                <a:moveTo>
                  <a:pt x="0" y="0"/>
                </a:moveTo>
                <a:lnTo>
                  <a:pt x="1663700" y="0"/>
                </a:lnTo>
                <a:lnTo>
                  <a:pt x="16637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5585459" y="4480561"/>
            <a:ext cx="8140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8.3</a:t>
            </a:r>
            <a:r>
              <a:rPr sz="1800" spc="-80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Liberation Sans"/>
                <a:cs typeface="Liberation Sans"/>
              </a:rPr>
              <a:t>MB</a:t>
            </a:r>
            <a:endParaRPr sz="1800" dirty="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048000" y="5130800"/>
            <a:ext cx="1765300" cy="673100"/>
          </a:xfrm>
          <a:custGeom>
            <a:avLst/>
            <a:gdLst/>
            <a:ahLst/>
            <a:cxnLst/>
            <a:rect l="l" t="t" r="r" b="b"/>
            <a:pathLst>
              <a:path w="1765300" h="673100">
                <a:moveTo>
                  <a:pt x="0" y="0"/>
                </a:moveTo>
                <a:lnTo>
                  <a:pt x="1765300" y="0"/>
                </a:lnTo>
                <a:lnTo>
                  <a:pt x="17653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4813300" y="5130800"/>
            <a:ext cx="1663700" cy="673100"/>
          </a:xfrm>
          <a:custGeom>
            <a:avLst/>
            <a:gdLst/>
            <a:ahLst/>
            <a:cxnLst/>
            <a:rect l="l" t="t" r="r" b="b"/>
            <a:pathLst>
              <a:path w="1663700" h="673100">
                <a:moveTo>
                  <a:pt x="0" y="0"/>
                </a:moveTo>
                <a:lnTo>
                  <a:pt x="1663700" y="0"/>
                </a:lnTo>
                <a:lnTo>
                  <a:pt x="16637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048000" y="5803900"/>
            <a:ext cx="1765300" cy="673100"/>
          </a:xfrm>
          <a:custGeom>
            <a:avLst/>
            <a:gdLst/>
            <a:ahLst/>
            <a:cxnLst/>
            <a:rect l="l" t="t" r="r" b="b"/>
            <a:pathLst>
              <a:path w="1765300" h="673100">
                <a:moveTo>
                  <a:pt x="0" y="0"/>
                </a:moveTo>
                <a:lnTo>
                  <a:pt x="1765300" y="0"/>
                </a:lnTo>
                <a:lnTo>
                  <a:pt x="1765300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3138169" y="4480561"/>
            <a:ext cx="1464310" cy="19469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2230"/>
              </a:lnSpc>
              <a:spcBef>
                <a:spcPts val="315"/>
              </a:spcBef>
            </a:pP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NVIDIA  </a:t>
            </a:r>
            <a:r>
              <a:rPr sz="1800" spc="-10" dirty="0">
                <a:solidFill>
                  <a:schemeClr val="tx1"/>
                </a:solidFill>
                <a:latin typeface="Liberation Sans"/>
                <a:cs typeface="Liberation Sans"/>
              </a:rPr>
              <a:t>GM204</a:t>
            </a:r>
            <a:r>
              <a:rPr sz="1800" spc="-70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GPU</a:t>
            </a:r>
            <a:endParaRPr sz="1800" dirty="0">
              <a:solidFill>
                <a:schemeClr val="tx1"/>
              </a:solidFill>
              <a:latin typeface="Liberation Sans"/>
              <a:cs typeface="Liberation Sans"/>
            </a:endParaRPr>
          </a:p>
          <a:p>
            <a:pPr marR="63500">
              <a:lnSpc>
                <a:spcPts val="2230"/>
              </a:lnSpc>
              <a:spcBef>
                <a:spcPts val="740"/>
              </a:spcBef>
            </a:pPr>
            <a:r>
              <a:rPr sz="1800" spc="-15" dirty="0">
                <a:solidFill>
                  <a:schemeClr val="tx1"/>
                </a:solidFill>
                <a:latin typeface="Liberation Sans"/>
                <a:cs typeface="Liberation Sans"/>
              </a:rPr>
              <a:t>AMD</a:t>
            </a:r>
            <a:r>
              <a:rPr sz="1800" spc="-75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Hawaii  GPU</a:t>
            </a:r>
            <a:endParaRPr sz="1800" dirty="0">
              <a:solidFill>
                <a:schemeClr val="tx1"/>
              </a:solidFill>
              <a:latin typeface="Liberation Sans"/>
              <a:cs typeface="Liberation Sans"/>
            </a:endParaRPr>
          </a:p>
          <a:p>
            <a:pPr marR="86995">
              <a:lnSpc>
                <a:spcPts val="2230"/>
              </a:lnSpc>
              <a:spcBef>
                <a:spcPts val="840"/>
              </a:spcBef>
            </a:pP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Intel </a:t>
            </a:r>
            <a:r>
              <a:rPr sz="1800" dirty="0">
                <a:solidFill>
                  <a:schemeClr val="tx1"/>
                </a:solidFill>
                <a:latin typeface="Liberation Sans"/>
                <a:cs typeface="Liberation Sans"/>
              </a:rPr>
              <a:t>Core</a:t>
            </a:r>
            <a:r>
              <a:rPr sz="1800" spc="-85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i7  CPU</a:t>
            </a:r>
            <a:endParaRPr sz="1800" dirty="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4813300" y="5803900"/>
            <a:ext cx="1663700" cy="673100"/>
          </a:xfrm>
          <a:custGeom>
            <a:avLst/>
            <a:gdLst/>
            <a:ahLst/>
            <a:cxnLst/>
            <a:rect l="l" t="t" r="r" b="b"/>
            <a:pathLst>
              <a:path w="1663700" h="673100">
                <a:moveTo>
                  <a:pt x="0" y="0"/>
                </a:moveTo>
                <a:lnTo>
                  <a:pt x="1663700" y="0"/>
                </a:lnTo>
                <a:lnTo>
                  <a:pt x="1663700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tx1"/>
              </a:solidFill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5444490" y="5140961"/>
            <a:ext cx="9550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15.8</a:t>
            </a:r>
            <a:r>
              <a:rPr sz="1800" spc="-90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Liberation Sans"/>
                <a:cs typeface="Liberation Sans"/>
              </a:rPr>
              <a:t>MB</a:t>
            </a:r>
            <a:endParaRPr sz="1800">
              <a:solidFill>
                <a:schemeClr val="tx1"/>
              </a:solidFill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800" spc="-5" dirty="0">
                <a:solidFill>
                  <a:schemeClr val="tx1"/>
                </a:solidFill>
                <a:latin typeface="Liberation Sans"/>
                <a:cs typeface="Liberation Sans"/>
              </a:rPr>
              <a:t>9.3</a:t>
            </a:r>
            <a:r>
              <a:rPr sz="1800" spc="-90" dirty="0">
                <a:solidFill>
                  <a:schemeClr val="tx1"/>
                </a:solidFill>
                <a:latin typeface="Liberation Sans"/>
                <a:cs typeface="Liberation Sans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Liberation Sans"/>
                <a:cs typeface="Liberation Sans"/>
              </a:rPr>
              <a:t>MB</a:t>
            </a:r>
            <a:endParaRPr sz="180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20B1B3-6BC1-45F2-A936-FC2DF913E520}"/>
              </a:ext>
            </a:extLst>
          </p:cNvPr>
          <p:cNvSpPr txBox="1"/>
          <p:nvPr/>
        </p:nvSpPr>
        <p:spPr>
          <a:xfrm>
            <a:off x="6858000" y="502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we really need that many threads???</a:t>
            </a:r>
          </a:p>
        </p:txBody>
      </p:sp>
    </p:spTree>
    <p:extLst>
      <p:ext uri="{BB962C8B-B14F-4D97-AF65-F5344CB8AC3E}">
        <p14:creationId xmlns:p14="http://schemas.microsoft.com/office/powerpoint/2010/main" val="2321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0600"/>
          </a:xfrm>
        </p:spPr>
        <p:txBody>
          <a:bodyPr/>
          <a:lstStyle/>
          <a:p>
            <a:r>
              <a:rPr lang="en-US" dirty="0"/>
              <a:t>GPU Still have a lot of Overheads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81600"/>
          </a:xfrm>
        </p:spPr>
        <p:txBody>
          <a:bodyPr/>
          <a:lstStyle/>
          <a:p>
            <a:r>
              <a:rPr lang="en-US" dirty="0"/>
              <a:t>Memory Access:</a:t>
            </a:r>
          </a:p>
          <a:p>
            <a:pPr lvl="1"/>
            <a:r>
              <a:rPr lang="en-US" dirty="0"/>
              <a:t>Dynamic coalescing energy overheads</a:t>
            </a:r>
          </a:p>
          <a:p>
            <a:pPr lvl="1"/>
            <a:r>
              <a:rPr lang="en-US" dirty="0"/>
              <a:t>Cache thrashing from many threads</a:t>
            </a:r>
          </a:p>
          <a:p>
            <a:pPr lvl="1"/>
            <a:r>
              <a:rPr lang="en-US" dirty="0"/>
              <a:t>Data needs to be laid out correctly (bank conflicts, communication,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Control Flow:</a:t>
            </a:r>
          </a:p>
          <a:p>
            <a:pPr lvl="1"/>
            <a:r>
              <a:rPr lang="en-US" dirty="0"/>
              <a:t>Hardware structures to track thread divergence</a:t>
            </a:r>
          </a:p>
          <a:p>
            <a:r>
              <a:rPr lang="en-US" dirty="0"/>
              <a:t>Operand Communication:</a:t>
            </a:r>
          </a:p>
          <a:p>
            <a:pPr lvl="1"/>
            <a:r>
              <a:rPr lang="en-US" sz="1800" dirty="0"/>
              <a:t>All communication between instructions goes through register files</a:t>
            </a:r>
          </a:p>
          <a:p>
            <a:r>
              <a:rPr lang="en-US" dirty="0"/>
              <a:t>Scheduling Warps/Threads:</a:t>
            </a:r>
          </a:p>
          <a:p>
            <a:pPr lvl="1"/>
            <a:r>
              <a:rPr lang="en-US" sz="1800" dirty="0"/>
              <a:t>Dynamically decide which wards to execute</a:t>
            </a:r>
          </a:p>
          <a:p>
            <a:r>
              <a:rPr lang="en-US" sz="2000" dirty="0"/>
              <a:t>Register File due to Multithreading</a:t>
            </a:r>
          </a:p>
          <a:p>
            <a:pPr lvl="1"/>
            <a:r>
              <a:rPr lang="en-US" sz="1800" dirty="0"/>
              <a:t>Each thread needs space in the register file for live values!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990600"/>
          </a:xfrm>
        </p:spPr>
        <p:txBody>
          <a:bodyPr/>
          <a:lstStyle/>
          <a:p>
            <a:r>
              <a:rPr lang="en-US" dirty="0"/>
              <a:t>GPU Still have a lot of Overheads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81600"/>
          </a:xfrm>
        </p:spPr>
        <p:txBody>
          <a:bodyPr/>
          <a:lstStyle/>
          <a:p>
            <a:r>
              <a:rPr lang="en-US" dirty="0"/>
              <a:t>Memory Access:</a:t>
            </a:r>
          </a:p>
          <a:p>
            <a:pPr lvl="1"/>
            <a:r>
              <a:rPr lang="en-US" dirty="0"/>
              <a:t>Heavily rely on caches (vs. specialized memories), even though we have low hit-rates!  Difficult to make use of cache when 100s of threads are sharing it!</a:t>
            </a:r>
          </a:p>
          <a:p>
            <a:pPr lvl="1"/>
            <a:r>
              <a:rPr lang="en-US" dirty="0"/>
              <a:t>Dynamically coalesce memory requests in order to make requests efficient, as well as collect their operands in arbitrary patterns when requests return</a:t>
            </a:r>
          </a:p>
          <a:p>
            <a:r>
              <a:rPr lang="en-US" dirty="0"/>
              <a:t>Control Flow:</a:t>
            </a:r>
          </a:p>
          <a:p>
            <a:pPr lvl="1"/>
            <a:r>
              <a:rPr lang="en-US" dirty="0"/>
              <a:t>Hardware structures to track thread divergence (even though in matrix-multiply-like kernels we will never diverge!)</a:t>
            </a:r>
          </a:p>
          <a:p>
            <a:r>
              <a:rPr lang="en-US" dirty="0"/>
              <a:t>Operand Communication:</a:t>
            </a:r>
          </a:p>
          <a:p>
            <a:pPr lvl="1"/>
            <a:r>
              <a:rPr lang="en-US" dirty="0"/>
              <a:t>All communication between instructions goes through register files!  (contrast this with </a:t>
            </a:r>
            <a:r>
              <a:rPr lang="en-US" dirty="0" err="1"/>
              <a:t>DianNao</a:t>
            </a:r>
            <a:r>
              <a:rPr lang="en-US" dirty="0"/>
              <a:t> which can forward operands from instruction to instruction)</a:t>
            </a:r>
          </a:p>
          <a:p>
            <a:r>
              <a:rPr lang="en-US" dirty="0"/>
              <a:t>Scheduling Warps/Threads:</a:t>
            </a:r>
          </a:p>
          <a:p>
            <a:pPr lvl="1"/>
            <a:r>
              <a:rPr lang="en-US" dirty="0"/>
              <a:t>Dynamically decide which wards to execute</a:t>
            </a:r>
          </a:p>
          <a:p>
            <a:r>
              <a:rPr lang="en-US" dirty="0"/>
              <a:t>Register File due to Multithreading</a:t>
            </a:r>
          </a:p>
          <a:p>
            <a:pPr lvl="1"/>
            <a:r>
              <a:rPr lang="en-US" dirty="0"/>
              <a:t>Each thread needs space in the register file for live values!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s251a-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251a-theme" id="{28BC4F38-6A45-4450-B201-EFD41F91AB8D}" vid="{094BFAA2-7E09-4A7E-B5C5-341A275B8150}"/>
    </a:ext>
  </a:ext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B8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VIDIA_Developer_Curriculum_4x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s251a-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251a-theme" id="{28BC4F38-6A45-4450-B201-EFD41F91AB8D}" vid="{094BFAA2-7E09-4A7E-B5C5-341A275B8150}"/>
    </a:ext>
  </a:extLst>
</a:theme>
</file>

<file path=ppt/theme/theme7.xml><?xml version="1.0" encoding="utf-8"?>
<a:theme xmlns:a="http://schemas.openxmlformats.org/drawingml/2006/main" name="1_cs251a-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251a-theme" id="{28BC4F38-6A45-4450-B201-EFD41F91AB8D}" vid="{094BFAA2-7E09-4A7E-B5C5-341A275B8150}"/>
    </a:ext>
  </a:extLst>
</a:theme>
</file>

<file path=ppt/theme/theme8.xml><?xml version="1.0" encoding="utf-8"?>
<a:theme xmlns:a="http://schemas.openxmlformats.org/drawingml/2006/main" name="2_cs251a-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251a-theme" id="{28BC4F38-6A45-4450-B201-EFD41F91AB8D}" vid="{094BFAA2-7E09-4A7E-B5C5-341A275B8150}"/>
    </a:ext>
  </a:extLst>
</a:theme>
</file>

<file path=ppt/theme/theme9.xml><?xml version="1.0" encoding="utf-8"?>
<a:theme xmlns:a="http://schemas.openxmlformats.org/drawingml/2006/main" name="3_cs251a-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251a-theme" id="{28BC4F38-6A45-4450-B201-EFD41F91AB8D}" vid="{094BFAA2-7E09-4A7E-B5C5-341A275B81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35902</TotalTime>
  <Words>5208</Words>
  <Application>Microsoft Office PowerPoint</Application>
  <PresentationFormat>On-screen Show (4:3)</PresentationFormat>
  <Paragraphs>1728</Paragraphs>
  <Slides>114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114</vt:i4>
      </vt:variant>
    </vt:vector>
  </HeadingPairs>
  <TitlesOfParts>
    <vt:vector size="143" baseType="lpstr">
      <vt:lpstr>MS PGothic</vt:lpstr>
      <vt:lpstr>Arial</vt:lpstr>
      <vt:lpstr>Arial Narrow</vt:lpstr>
      <vt:lpstr>Calibri</vt:lpstr>
      <vt:lpstr>Calibri Bold</vt:lpstr>
      <vt:lpstr>Calibri Light</vt:lpstr>
      <vt:lpstr>Consolas</vt:lpstr>
      <vt:lpstr>Courier New</vt:lpstr>
      <vt:lpstr>DejaVu Sans Mono</vt:lpstr>
      <vt:lpstr>Liberation Sans</vt:lpstr>
      <vt:lpstr>Symbol</vt:lpstr>
      <vt:lpstr>Tahoma</vt:lpstr>
      <vt:lpstr>Times New Roman</vt:lpstr>
      <vt:lpstr>Trebuchet MS</vt:lpstr>
      <vt:lpstr>Wingdings</vt:lpstr>
      <vt:lpstr>Wingdings 2</vt:lpstr>
      <vt:lpstr>ヒラギノ角ゴ ProN W3</vt:lpstr>
      <vt:lpstr>ヒラギノ角ゴ ProN W6</vt:lpstr>
      <vt:lpstr>Title and Content</vt:lpstr>
      <vt:lpstr>Title Only</vt:lpstr>
      <vt:lpstr>Office Theme</vt:lpstr>
      <vt:lpstr>1_Office Theme</vt:lpstr>
      <vt:lpstr>NVIDIA_Developer_Curriculum_4x3_Theme</vt:lpstr>
      <vt:lpstr>cs251a-theme</vt:lpstr>
      <vt:lpstr>1_cs251a-theme</vt:lpstr>
      <vt:lpstr>2_cs251a-theme</vt:lpstr>
      <vt:lpstr>3_cs251a-theme</vt:lpstr>
      <vt:lpstr>4_cs251a-theme</vt:lpstr>
      <vt:lpstr>2_Office Theme</vt:lpstr>
      <vt:lpstr>General Purpose GPUs</vt:lpstr>
      <vt:lpstr>Agenda</vt:lpstr>
      <vt:lpstr>GPU Agenda</vt:lpstr>
      <vt:lpstr>Graphics Processing Units (GPU)</vt:lpstr>
      <vt:lpstr>PowerPoint Presentation</vt:lpstr>
      <vt:lpstr>Why so parallel: Graphics!</vt:lpstr>
      <vt:lpstr>One solution: Application Specific Accelerators</vt:lpstr>
      <vt:lpstr>Historical Perspective</vt:lpstr>
      <vt:lpstr>So what kind of general purpose graphics core to build?</vt:lpstr>
      <vt:lpstr>PowerPoint Presentation</vt:lpstr>
      <vt:lpstr>What’s the problem?</vt:lpstr>
      <vt:lpstr>Sources of Parallelism?</vt:lpstr>
      <vt:lpstr>PowerPoint Presentation</vt:lpstr>
      <vt:lpstr>PowerPoint Presentation</vt:lpstr>
      <vt:lpstr>Why multiple threads?</vt:lpstr>
      <vt:lpstr>PowerPoint Presentation</vt:lpstr>
      <vt:lpstr>Which kind to specialize for?</vt:lpstr>
      <vt:lpstr>SIMT-GPGPU Core</vt:lpstr>
      <vt:lpstr>Basic GPGPU Core</vt:lpstr>
      <vt:lpstr>Abstraction to program vector lanes: Threads</vt:lpstr>
      <vt:lpstr>Abstraction to program vector lanes: Threads</vt:lpstr>
      <vt:lpstr>SIMT-GPGPU Core</vt:lpstr>
      <vt:lpstr>Programming Model: SIMT</vt:lpstr>
      <vt:lpstr>What if threads go in different directions?</vt:lpstr>
      <vt:lpstr>Execution Model Comparison</vt:lpstr>
      <vt:lpstr>SIMT-GPGPU Core</vt:lpstr>
      <vt:lpstr>Lets talk about memory!</vt:lpstr>
      <vt:lpstr>SIMT-GPGPU Core</vt:lpstr>
      <vt:lpstr>Basic Memory Array Structure</vt:lpstr>
      <vt:lpstr>Basic Cache Structure</vt:lpstr>
      <vt:lpstr>Basic Cache Structure</vt:lpstr>
      <vt:lpstr>How many ports should my L1 have?</vt:lpstr>
      <vt:lpstr>How do we do efficient memory access?</vt:lpstr>
      <vt:lpstr>Downsides of Cache</vt:lpstr>
      <vt:lpstr>Scratchpad Organization</vt:lpstr>
      <vt:lpstr>How does scratchpad deal with Conflicts?</vt:lpstr>
      <vt:lpstr>Other Memory Optimizations</vt:lpstr>
      <vt:lpstr>SIMT-GPGPU Core</vt:lpstr>
      <vt:lpstr>Scaling up?</vt:lpstr>
      <vt:lpstr>SIMT-GPGPU Core</vt:lpstr>
      <vt:lpstr>GPU from Top Level</vt:lpstr>
      <vt:lpstr>Programming Abstractions when we scale up…</vt:lpstr>
      <vt:lpstr>Who should share a scratchpad?</vt:lpstr>
      <vt:lpstr>GPU SIMT Model Terminology</vt:lpstr>
      <vt:lpstr>Sycnhronization &amp; Cache Coherence</vt:lpstr>
      <vt:lpstr>Core complete, here’s the Overall Picture</vt:lpstr>
      <vt:lpstr>Typical CPU/GPU Integration</vt:lpstr>
      <vt:lpstr>CPU/GPU Architectural Differences</vt:lpstr>
      <vt:lpstr>What’s “good” for executing on GPUs?</vt:lpstr>
      <vt:lpstr>Does the GPU Meet our design goals?</vt:lpstr>
      <vt:lpstr>Programming GPUs</vt:lpstr>
      <vt:lpstr>What is CUDA?</vt:lpstr>
      <vt:lpstr>Heterogeneous Computing</vt:lpstr>
      <vt:lpstr>Heterogeneous Computing</vt:lpstr>
      <vt:lpstr>Simple Processing Flow</vt:lpstr>
      <vt:lpstr>Simple Processing Flow</vt:lpstr>
      <vt:lpstr>Simple Processing Flow</vt:lpstr>
      <vt:lpstr>Hello World! with Device Code</vt:lpstr>
      <vt:lpstr>Hello World! with Device Code</vt:lpstr>
      <vt:lpstr>Hello World! with Device COde</vt:lpstr>
      <vt:lpstr>Parallel Programming in CUDA C/C++</vt:lpstr>
      <vt:lpstr>Addition on the Device</vt:lpstr>
      <vt:lpstr>Addition on the Device</vt:lpstr>
      <vt:lpstr>(non-unified) Memory Management</vt:lpstr>
      <vt:lpstr>Addition on the Device: main()</vt:lpstr>
      <vt:lpstr>Addition on the Device: main()</vt:lpstr>
      <vt:lpstr>Moving to Parallel</vt:lpstr>
      <vt:lpstr>Vector Addition on the Device</vt:lpstr>
      <vt:lpstr>Vector Addition on the Device</vt:lpstr>
      <vt:lpstr>Vector Addition on the Device: main()</vt:lpstr>
      <vt:lpstr>Vector Addition on the Device: main()</vt:lpstr>
      <vt:lpstr>Which piece of the hardware are we underutilizing so far?</vt:lpstr>
      <vt:lpstr>Indexing Arrays with Blocks and Threads</vt:lpstr>
      <vt:lpstr>Indexing Arrays: Example</vt:lpstr>
      <vt:lpstr>Vector Addition with Blocks and Threads</vt:lpstr>
      <vt:lpstr>Addition with Blocks and Threads: main()</vt:lpstr>
      <vt:lpstr>Addition with Blocks and Threads: main()</vt:lpstr>
      <vt:lpstr>Handling Arbitrary Vector Sizes</vt:lpstr>
      <vt:lpstr>Review</vt:lpstr>
      <vt:lpstr>PowerPoint Presentation</vt:lpstr>
      <vt:lpstr>1D Stencil</vt:lpstr>
      <vt:lpstr>Implementing Within a Block</vt:lpstr>
      <vt:lpstr>Sharing Data Between Threads</vt:lpstr>
      <vt:lpstr>Implementing With Shared Memory</vt:lpstr>
      <vt:lpstr>PowerPoint Presentation</vt:lpstr>
      <vt:lpstr>PowerPoint Presentation</vt:lpstr>
      <vt:lpstr>Consequences of CPU/GPU Integration</vt:lpstr>
      <vt:lpstr>SINGLE POINTER</vt:lpstr>
      <vt:lpstr>SINGLE POINTER</vt:lpstr>
      <vt:lpstr>SINGLE POINTER</vt:lpstr>
      <vt:lpstr>SINGLE POINTER</vt:lpstr>
      <vt:lpstr>Why are GPUs so awesome for machine learning?</vt:lpstr>
      <vt:lpstr>PowerPoint Presentation</vt:lpstr>
      <vt:lpstr>PowerPoint Presentation</vt:lpstr>
      <vt:lpstr>PowerPoint Presentation</vt:lpstr>
      <vt:lpstr>Why are GPUs not so awesome for machine learning?  (ie. why are there N different companies doing machine learning startups?)</vt:lpstr>
      <vt:lpstr>GPU’s are more computationally dense right?</vt:lpstr>
      <vt:lpstr>GPU Still have a lot of Overheads</vt:lpstr>
      <vt:lpstr>GPU Still have a lot of Overheads</vt:lpstr>
      <vt:lpstr>GPU’s are more computationally dense right?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ML-GPGPU = GPGPU + Tensor Cores</vt:lpstr>
      <vt:lpstr>Tensor Cores:</vt:lpstr>
      <vt:lpstr>How should we parallelize our kernels on the GPUs?</vt:lpstr>
      <vt:lpstr>AlexNet (Imagenet Winner 2012)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Tony Nowatzki</dc:creator>
  <dc:description>Redesign of slides created by Randal E. Bryant and David R. O'Hallaron</dc:description>
  <cp:lastModifiedBy>Tony Nowatzki</cp:lastModifiedBy>
  <cp:revision>324</cp:revision>
  <cp:lastPrinted>2014-08-28T06:23:39Z</cp:lastPrinted>
  <dcterms:created xsi:type="dcterms:W3CDTF">2012-09-04T17:29:26Z</dcterms:created>
  <dcterms:modified xsi:type="dcterms:W3CDTF">2019-04-11T17:38:33Z</dcterms:modified>
</cp:coreProperties>
</file>